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5"/>
  </p:notesMasterIdLst>
  <p:handoutMasterIdLst>
    <p:handoutMasterId r:id="rId26"/>
  </p:handoutMasterIdLst>
  <p:sldIdLst>
    <p:sldId id="543" r:id="rId3"/>
    <p:sldId id="641" r:id="rId4"/>
    <p:sldId id="568" r:id="rId5"/>
    <p:sldId id="652" r:id="rId6"/>
    <p:sldId id="654" r:id="rId7"/>
    <p:sldId id="646" r:id="rId8"/>
    <p:sldId id="655" r:id="rId9"/>
    <p:sldId id="648" r:id="rId10"/>
    <p:sldId id="653" r:id="rId11"/>
    <p:sldId id="651" r:id="rId12"/>
    <p:sldId id="546" r:id="rId13"/>
    <p:sldId id="632" r:id="rId14"/>
    <p:sldId id="638" r:id="rId15"/>
    <p:sldId id="614" r:id="rId16"/>
    <p:sldId id="583" r:id="rId17"/>
    <p:sldId id="659" r:id="rId18"/>
    <p:sldId id="626" r:id="rId19"/>
    <p:sldId id="637" r:id="rId20"/>
    <p:sldId id="624" r:id="rId21"/>
    <p:sldId id="658" r:id="rId22"/>
    <p:sldId id="656" r:id="rId23"/>
    <p:sldId id="657" r:id="rId24"/>
  </p:sldIdLst>
  <p:sldSz cx="9144000" cy="6858000" type="screen4x3"/>
  <p:notesSz cx="6735763" cy="98663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177B"/>
    <a:srgbClr val="551763"/>
    <a:srgbClr val="C18F25"/>
    <a:srgbClr val="0076AF"/>
    <a:srgbClr val="DD5C21"/>
    <a:srgbClr val="C5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40" autoAdjust="0"/>
    <p:restoredTop sz="89876" autoAdjust="0"/>
  </p:normalViewPr>
  <p:slideViewPr>
    <p:cSldViewPr snapToGrid="0" snapToObjects="1">
      <p:cViewPr>
        <p:scale>
          <a:sx n="90" d="100"/>
          <a:sy n="90" d="100"/>
        </p:scale>
        <p:origin x="-224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9E13C-29A8-2647-94BA-9B006E91DF1D}" type="datetimeFigureOut">
              <a:rPr lang="nb-NO" smtClean="0"/>
              <a:pPr/>
              <a:t>31.03.2016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962FE-4E27-7643-9D80-1377365A469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4106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1397D-27FB-BB4C-97BF-8C239147A828}" type="datetimeFigureOut">
              <a:rPr lang="nb-NO" smtClean="0"/>
              <a:pPr/>
              <a:t>31.03.2016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26988-2711-B34D-A19D-772EA9FE82E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573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6988-2711-B34D-A19D-772EA9FE82EF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607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6988-2711-B34D-A19D-772EA9FE82EF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867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6988-2711-B34D-A19D-772EA9FE82EF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8745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6988-2711-B34D-A19D-772EA9FE82EF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685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FB40 er resultat av at DNB Næringseiendom AS skulle oppgradere  et bygg fra 1985. DNB Næringseiendom AS ønsker å oppføre et bygg som reflekterer selskapets overordnede strategier og mål innen energibruk og miljø.</a:t>
            </a:r>
          </a:p>
          <a:p>
            <a:r>
              <a:rPr lang="nb-NO" dirty="0" smtClean="0"/>
              <a:t>Bygget skal fremstå som et signalbygg hvor lavt energibruk og total miljøbelastning settes i naturlig sammenheng med arealeffektivitet, arkitektonisk kvalitet og god totaløkonomi både i investerings og driftsfasen av bygget. </a:t>
            </a:r>
          </a:p>
          <a:p>
            <a:r>
              <a:rPr lang="nb-NO" dirty="0" smtClean="0"/>
              <a:t>Leietakerne og eiere av bygget skal oppfatte byggets kvaliteter og miljøprofil som verdiskapende. </a:t>
            </a:r>
          </a:p>
          <a:p>
            <a:r>
              <a:rPr lang="nb-NO" dirty="0" smtClean="0"/>
              <a:t>Huset oppfyller kravene til lavenergi nivå og energiklasse B. Samtidig har bygget et inneklima av meget høy kvalitet med fleksibel og individuell regulering ned på sone og romnivå.</a:t>
            </a:r>
          </a:p>
          <a:p>
            <a:r>
              <a:rPr lang="nb-NO" dirty="0" smtClean="0"/>
              <a:t>Bygget skal </a:t>
            </a:r>
            <a:r>
              <a:rPr lang="nb-NO" dirty="0" err="1" smtClean="0"/>
              <a:t>miljøsertifiseres</a:t>
            </a:r>
            <a:r>
              <a:rPr lang="nb-NO" dirty="0" smtClean="0"/>
              <a:t> i BREEAM og vil få karakteren «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Good</a:t>
            </a:r>
            <a:r>
              <a:rPr lang="nb-NO" dirty="0" smtClean="0"/>
              <a:t>». Bruk av lavemitterende og klimaeffektive materialer har bidratt til den gode karakteren.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6988-2711-B34D-A19D-772EA9FE82EF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123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6988-2711-B34D-A19D-772EA9FE82EF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482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 smtClean="0"/>
              <a:t>Folke Bernadottes vei 40 er et kontorbygg med atrium fra 1985 på ca. 14.000m2 fordelt på 9 etasjer, hvorav plan u – plan 6 av disse inneholder kontorfunksjoner. Kjelleretasje består i hovedsak av parkering og 7.etasje tekniske rom.</a:t>
            </a:r>
          </a:p>
          <a:p>
            <a:r>
              <a:rPr lang="nb-NO" i="1" dirty="0" smtClean="0"/>
              <a:t>FB40 er bygget etter TEK69, og har isolasjonsgrad etter datidens standard. </a:t>
            </a:r>
          </a:p>
          <a:p>
            <a:r>
              <a:rPr lang="nb-NO" i="1" dirty="0" smtClean="0"/>
              <a:t>Bygget har imidlertid en kompakt form og lav vindusandel. Taket er tekket om nylig, og det er etterisolert i taket på parkeringsdekke mot gulv i plan u. Fasaden har en høy standard og betydelig restlevetid. </a:t>
            </a:r>
          </a:p>
          <a:p>
            <a:r>
              <a:rPr lang="nb-NO" i="1" dirty="0" smtClean="0"/>
              <a:t>Sammen med at en </a:t>
            </a:r>
            <a:r>
              <a:rPr lang="nb-NO" i="1" dirty="0" err="1" smtClean="0"/>
              <a:t>etterisolering</a:t>
            </a:r>
            <a:r>
              <a:rPr lang="nb-NO" i="1" dirty="0" smtClean="0"/>
              <a:t> av fasaden og tak/gulv gir lav effekt på energibehovet er det derfor ikke ønskelig å etterisolere denne nå. Vinduene har derimot behov for utskifting, og det vil settes inn nye vinduer med </a:t>
            </a:r>
            <a:r>
              <a:rPr lang="nb-NO" i="1" dirty="0" err="1" smtClean="0"/>
              <a:t>passivhusstandard</a:t>
            </a:r>
            <a:r>
              <a:rPr lang="nb-NO" i="1" dirty="0" smtClean="0"/>
              <a:t>, samt installeres solavskjerming. </a:t>
            </a:r>
          </a:p>
          <a:p>
            <a:r>
              <a:rPr lang="nb-NO" i="1" dirty="0" smtClean="0"/>
              <a:t>Det ca. 600m2 store overlyset over atrium vil også skiftes ut med nytt glass med </a:t>
            </a:r>
            <a:r>
              <a:rPr lang="nb-NO" i="1" dirty="0" err="1" smtClean="0"/>
              <a:t>passivhusstandard</a:t>
            </a:r>
            <a:r>
              <a:rPr lang="nb-NO" i="1" dirty="0" smtClean="0"/>
              <a:t> I forbindelse med dette arbeidet vil det bli lagt stort fokus på innfestingsdetaljer for å få en så god tetthet som mulig rundt vinduene og overlyset. </a:t>
            </a:r>
          </a:p>
          <a:p>
            <a:r>
              <a:rPr lang="nb-NO" i="1" dirty="0" smtClean="0"/>
              <a:t>Det vil i tillegg bli gjort utbedringer av tetthet enkelte steder i bygget, basert på trykktesting av </a:t>
            </a:r>
            <a:r>
              <a:rPr lang="nb-NO" i="1" dirty="0" err="1" smtClean="0"/>
              <a:t>nåtilstand</a:t>
            </a:r>
            <a:r>
              <a:rPr lang="nb-NO" i="1" dirty="0" smtClean="0"/>
              <a:t> og termografering. Ved å gjennomføre disse tiltakene vil bygget ivareta varmetapsrammen i NS3701.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6988-2711-B34D-A19D-772EA9FE82EF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962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«… stort sett Plug and Play…»</a:t>
            </a:r>
          </a:p>
          <a:p>
            <a:r>
              <a:rPr lang="nb-NO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Erfaren og dyktig tekniker beskrev hvor fleksibelt systemet var. «Du bare flytter RJ45 pluggen fra A til B og vips endrer du fra MASTER til SLAVE»  </a:t>
            </a:r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6988-2711-B34D-A19D-772EA9FE82EF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960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800" b="1" dirty="0" err="1" smtClean="0"/>
              <a:t>INTEGRA’s</a:t>
            </a:r>
            <a:r>
              <a:rPr lang="nb-NO" sz="1800" b="1" dirty="0" smtClean="0"/>
              <a:t> engasjement i standardiserings arbeidet</a:t>
            </a:r>
          </a:p>
          <a:p>
            <a:pPr lvl="0"/>
            <a:r>
              <a:rPr lang="nb-NO" sz="1800" dirty="0" smtClean="0"/>
              <a:t>Komite SN/K 025 i Standard Norge – </a:t>
            </a:r>
            <a:r>
              <a:rPr lang="nb-NO" sz="1800" dirty="0" err="1" smtClean="0"/>
              <a:t>Byggautomasjon</a:t>
            </a:r>
            <a:endParaRPr lang="nb-NO" sz="1800" dirty="0" smtClean="0"/>
          </a:p>
          <a:p>
            <a:pPr lvl="0"/>
            <a:r>
              <a:rPr lang="nb-NO" sz="1800" dirty="0" smtClean="0"/>
              <a:t>Komiteen engasjerer seg blant annet i å lage en norsk veileder til NS EN 15232 – «Bygningers energi ytelse - Innvirkning ved bruk av bygningsautomasjon og bygningsadministrasjon». </a:t>
            </a:r>
          </a:p>
          <a:p>
            <a:endParaRPr lang="nb-NO" sz="1800" dirty="0" smtClean="0"/>
          </a:p>
          <a:p>
            <a:r>
              <a:rPr lang="nb-NO" sz="1800" u="sng" dirty="0" smtClean="0"/>
              <a:t>EN15232 standarden inneholder følgende:</a:t>
            </a:r>
            <a:endParaRPr lang="nb-NO" sz="1800" dirty="0" smtClean="0"/>
          </a:p>
          <a:p>
            <a:pPr lvl="0"/>
            <a:r>
              <a:rPr lang="nb-NO" sz="1800" dirty="0" smtClean="0"/>
              <a:t>En liste over funksjoner innen </a:t>
            </a:r>
            <a:r>
              <a:rPr lang="nb-NO" sz="1800" dirty="0" err="1" smtClean="0"/>
              <a:t>byggautomatisering</a:t>
            </a:r>
            <a:r>
              <a:rPr lang="nb-NO" sz="1800" dirty="0" smtClean="0"/>
              <a:t> som påvirker energiforbruk i bygget.</a:t>
            </a:r>
          </a:p>
          <a:p>
            <a:pPr lvl="0"/>
            <a:r>
              <a:rPr lang="nb-NO" sz="1800" dirty="0" smtClean="0"/>
              <a:t>En metode for å definere minimumskrav for funksjoner innen </a:t>
            </a:r>
            <a:r>
              <a:rPr lang="nb-NO" sz="1800" dirty="0" err="1" smtClean="0"/>
              <a:t>byggautomatisering</a:t>
            </a:r>
            <a:r>
              <a:rPr lang="nb-NO" sz="1800" dirty="0" smtClean="0"/>
              <a:t> i forskjellige typer bygg. </a:t>
            </a:r>
          </a:p>
          <a:p>
            <a:pPr lvl="0"/>
            <a:r>
              <a:rPr lang="nb-NO" sz="1800" dirty="0" smtClean="0"/>
              <a:t>Detaljert prosedyre for å tallfeste hvilken påvirkning automatiserings- og integrasjonsfunksjoner har på byggets energiforbruk.</a:t>
            </a:r>
          </a:p>
          <a:p>
            <a:pPr lvl="0"/>
            <a:r>
              <a:rPr lang="nb-NO" sz="1800" dirty="0" smtClean="0"/>
              <a:t>En forenklet metode for å gi et tidlig estimat på funksjoners påvirkning på energibruket.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6988-2711-B34D-A19D-772EA9FE82EF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9124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6988-2711-B34D-A19D-772EA9FE82EF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353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8FD98-23F5-4066-BC0B-3BD17BB7EABC}" type="slidenum">
              <a:rPr lang="en-US" altLang="nb-NO"/>
              <a:pPr/>
              <a:t>14</a:t>
            </a:fld>
            <a:endParaRPr lang="en-US" altLang="nb-NO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6988-2711-B34D-A19D-772EA9FE82EF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855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DNB_Næringseiend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395809" y="0"/>
            <a:ext cx="5979591" cy="723900"/>
          </a:xfrm>
        </p:spPr>
        <p:txBody>
          <a:bodyPr lIns="0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50800"/>
            <a:ext cx="2197100" cy="723900"/>
          </a:xfrm>
        </p:spPr>
        <p:txBody>
          <a:bodyPr lIns="0" rIns="0" anchor="ctr" anchorCtr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86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nb-NO"/>
          </a:p>
          <a:p>
            <a:endParaRPr lang="en-US" altLang="nb-NO">
              <a:solidFill>
                <a:srgbClr val="7C9DC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9126D-4615-4C50-8605-8E63D4C5EC71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421443674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557213" y="371475"/>
            <a:ext cx="8140700" cy="60086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565150" y="6337300"/>
            <a:ext cx="2109788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nb-NO"/>
          </a:p>
          <a:p>
            <a:endParaRPr lang="en-US" altLang="nb-NO">
              <a:solidFill>
                <a:srgbClr val="7C9DC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56515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667500" y="6337300"/>
            <a:ext cx="2206625" cy="457200"/>
          </a:xfrm>
        </p:spPr>
        <p:txBody>
          <a:bodyPr/>
          <a:lstStyle>
            <a:lvl1pPr>
              <a:defRPr/>
            </a:lvl1pPr>
          </a:lstStyle>
          <a:p>
            <a:fld id="{05454237-AE52-47B6-843A-D1A25286B2FE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665543882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0388" y="371475"/>
            <a:ext cx="7383462" cy="10033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557213" y="1838325"/>
            <a:ext cx="8140700" cy="4541838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65150" y="6337300"/>
            <a:ext cx="2109788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nb-NO"/>
          </a:p>
          <a:p>
            <a:endParaRPr lang="en-US" altLang="nb-NO">
              <a:solidFill>
                <a:srgbClr val="7C9DC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6515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667500" y="6337300"/>
            <a:ext cx="2206625" cy="457200"/>
          </a:xfrm>
        </p:spPr>
        <p:txBody>
          <a:bodyPr/>
          <a:lstStyle>
            <a:lvl1pPr>
              <a:defRPr/>
            </a:lvl1pPr>
          </a:lstStyle>
          <a:p>
            <a:fld id="{B29973CC-D772-4ED9-8581-ABBBE69EB12E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562859710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sli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762000"/>
            <a:ext cx="298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3063"/>
            <a:ext cx="8229600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9877-9669-4371-A655-A70E1C984213}" type="datetimeFigureOut">
              <a:rPr lang="nb-NO"/>
              <a:pPr>
                <a:defRPr/>
              </a:pPr>
              <a:t>31.03.2016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E96D-C12C-4CEA-889D-4006503313F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9586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ansi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2192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1643063"/>
            <a:ext cx="8229600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8CE0-9980-4190-81B1-3389682B32AC}" type="datetimeFigureOut">
              <a:rPr lang="nb-NO"/>
              <a:pPr>
                <a:defRPr/>
              </a:pPr>
              <a:t>31.03.2016</a:t>
            </a:fld>
            <a:endParaRPr lang="nb-NO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27B1-A6D1-48E8-8BFF-B8467EB30E6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406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lyspæ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286000"/>
            <a:ext cx="33337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3063"/>
            <a:ext cx="8229600" cy="428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BD93-EDA8-420A-BC20-46724687BE52}" type="datetimeFigureOut">
              <a:rPr lang="nb-NO"/>
              <a:pPr>
                <a:defRPr/>
              </a:pPr>
              <a:t>31.03.2016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DD29-BC3A-4566-BB7F-541BF3FD8F1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936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2ansi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914400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3063"/>
            <a:ext cx="8229600" cy="428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A297-7E53-43F6-8EEC-74398FE1072D}" type="datetimeFigureOut">
              <a:rPr lang="nb-NO"/>
              <a:pPr>
                <a:defRPr/>
              </a:pPr>
              <a:t>31.03.2016</a:t>
            </a:fld>
            <a:endParaRPr lang="nb-N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0A56-99D0-46D4-8418-30BBE7C04DE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82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_DNB_Næringseiend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95809" y="0"/>
            <a:ext cx="5979591" cy="723900"/>
          </a:xfrm>
        </p:spPr>
        <p:txBody>
          <a:bodyPr lIns="0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50800"/>
            <a:ext cx="2197100" cy="723900"/>
          </a:xfrm>
        </p:spPr>
        <p:txBody>
          <a:bodyPr lIns="0" rIns="0" anchor="ctr" anchorCtr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42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_DNB_Næringseiend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95809" y="0"/>
            <a:ext cx="5979591" cy="723900"/>
          </a:xfrm>
        </p:spPr>
        <p:txBody>
          <a:bodyPr lIns="0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50800"/>
            <a:ext cx="2197100" cy="723900"/>
          </a:xfrm>
        </p:spPr>
        <p:txBody>
          <a:bodyPr lIns="0" rIns="0" anchor="ctr" anchorCtr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433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_DNB_Næringseiend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95809" y="0"/>
            <a:ext cx="5979591" cy="723900"/>
          </a:xfrm>
        </p:spPr>
        <p:txBody>
          <a:bodyPr lIns="0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50800"/>
            <a:ext cx="2197100" cy="723900"/>
          </a:xfrm>
        </p:spPr>
        <p:txBody>
          <a:bodyPr lIns="0" rIns="0" anchor="ctr" anchorCtr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52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rside_DNB_Næringseiend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395809" y="0"/>
            <a:ext cx="5979591" cy="723900"/>
          </a:xfrm>
        </p:spPr>
        <p:txBody>
          <a:bodyPr lIns="0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50800"/>
            <a:ext cx="2197100" cy="723900"/>
          </a:xfrm>
        </p:spPr>
        <p:txBody>
          <a:bodyPr lIns="0" rIns="0" anchor="ctr" anchorCtr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Navn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096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_DNB Næringseiend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395808" y="0"/>
            <a:ext cx="8367192" cy="723900"/>
          </a:xfrm>
        </p:spPr>
        <p:txBody>
          <a:bodyPr lIns="108000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innhold 2"/>
          <p:cNvSpPr>
            <a:spLocks noGrp="1" noChangeAspect="1"/>
          </p:cNvSpPr>
          <p:nvPr>
            <p:ph idx="1"/>
          </p:nvPr>
        </p:nvSpPr>
        <p:spPr>
          <a:xfrm>
            <a:off x="395809" y="927100"/>
            <a:ext cx="8367191" cy="4318000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Font typeface="Wingdings" charset="2"/>
              <a:buChar char="§"/>
              <a:defRPr sz="2200"/>
            </a:lvl1pPr>
            <a:lvl2pPr marL="742950" indent="-285750">
              <a:spcBef>
                <a:spcPts val="600"/>
              </a:spcBef>
              <a:buFont typeface="Lucida Grande"/>
              <a:buChar char="‑"/>
              <a:defRPr sz="2000"/>
            </a:lvl2pPr>
            <a:lvl3pPr marL="1143000" indent="-228600">
              <a:spcBef>
                <a:spcPts val="600"/>
              </a:spcBef>
              <a:buFont typeface="Lucida Grande"/>
              <a:buChar char="‑"/>
              <a:defRPr sz="1800"/>
            </a:lvl3pPr>
            <a:lvl4pPr marL="1600200" indent="-228600">
              <a:spcBef>
                <a:spcPts val="600"/>
              </a:spcBef>
              <a:buFont typeface="Lucida Grande"/>
              <a:buChar char="‑"/>
              <a:defRPr sz="1600"/>
            </a:lvl4pPr>
            <a:lvl5pPr marL="2057400" indent="-228600">
              <a:spcBef>
                <a:spcPts val="600"/>
              </a:spcBef>
              <a:buFont typeface="Wingdings" charset="2"/>
              <a:buChar char="§"/>
              <a:defRPr sz="24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</p:spTree>
    <p:extLst>
      <p:ext uri="{BB962C8B-B14F-4D97-AF65-F5344CB8AC3E}">
        <p14:creationId xmlns:p14="http://schemas.microsoft.com/office/powerpoint/2010/main" val="148806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_DNB Næringseiend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>
            <a:spLocks noGrp="1" noChangeAspect="1"/>
          </p:cNvSpPr>
          <p:nvPr>
            <p:ph idx="1"/>
          </p:nvPr>
        </p:nvSpPr>
        <p:spPr>
          <a:xfrm>
            <a:off x="395809" y="927100"/>
            <a:ext cx="4074591" cy="4318000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Font typeface="Wingdings" charset="2"/>
              <a:buChar char="§"/>
              <a:defRPr sz="2200"/>
            </a:lvl1pPr>
            <a:lvl2pPr marL="742950" indent="-285750">
              <a:spcBef>
                <a:spcPts val="600"/>
              </a:spcBef>
              <a:buFont typeface="Lucida Grande"/>
              <a:buChar char="‑"/>
              <a:defRPr sz="200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‑"/>
              <a:tabLst/>
              <a:defRPr sz="1800" baseline="0"/>
            </a:lvl3pPr>
            <a:lvl4pPr marL="1600200" indent="-228600">
              <a:spcBef>
                <a:spcPts val="600"/>
              </a:spcBef>
              <a:buFont typeface="Lucida Grande"/>
              <a:buChar char="‑"/>
              <a:defRPr sz="1600"/>
            </a:lvl4pPr>
            <a:lvl5pPr marL="2057400" indent="-228600">
              <a:spcBef>
                <a:spcPts val="600"/>
              </a:spcBef>
              <a:buFont typeface="Wingdings" charset="2"/>
              <a:buChar char="§"/>
              <a:defRPr sz="24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sp>
        <p:nvSpPr>
          <p:cNvPr id="11" name="Plassholder for innhold 2"/>
          <p:cNvSpPr>
            <a:spLocks noGrp="1" noChangeAspect="1"/>
          </p:cNvSpPr>
          <p:nvPr>
            <p:ph idx="10"/>
          </p:nvPr>
        </p:nvSpPr>
        <p:spPr>
          <a:xfrm>
            <a:off x="4675710" y="927100"/>
            <a:ext cx="4087290" cy="4318000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Font typeface="Wingdings" charset="2"/>
              <a:buChar char="§"/>
              <a:defRPr sz="2200"/>
            </a:lvl1pPr>
            <a:lvl2pPr marL="742950" indent="-285750">
              <a:spcBef>
                <a:spcPts val="600"/>
              </a:spcBef>
              <a:buFont typeface="Lucida Grande"/>
              <a:buChar char="‑"/>
              <a:defRPr sz="2000"/>
            </a:lvl2pPr>
            <a:lvl3pPr marL="1143000" indent="-228600">
              <a:spcBef>
                <a:spcPts val="600"/>
              </a:spcBef>
              <a:buFont typeface="Lucida Grande"/>
              <a:buChar char="‑"/>
              <a:defRPr sz="1800"/>
            </a:lvl3pPr>
            <a:lvl4pPr marL="1600200" indent="-228600">
              <a:spcBef>
                <a:spcPts val="600"/>
              </a:spcBef>
              <a:buFont typeface="Lucida Grande"/>
              <a:buChar char="‑"/>
              <a:defRPr sz="1600"/>
            </a:lvl4pPr>
            <a:lvl5pPr marL="2057400" indent="-228600">
              <a:spcBef>
                <a:spcPts val="600"/>
              </a:spcBef>
              <a:buFont typeface="Wingdings" charset="2"/>
              <a:buChar char="§"/>
              <a:defRPr sz="24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395808" y="0"/>
            <a:ext cx="8367192" cy="723900"/>
          </a:xfrm>
        </p:spPr>
        <p:txBody>
          <a:bodyPr lIns="108000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764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innholdsdeler_DNB Næringseiend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innhold 2"/>
          <p:cNvSpPr>
            <a:spLocks noGrp="1" noChangeAspect="1"/>
          </p:cNvSpPr>
          <p:nvPr>
            <p:ph idx="1"/>
          </p:nvPr>
        </p:nvSpPr>
        <p:spPr>
          <a:xfrm>
            <a:off x="395809" y="927100"/>
            <a:ext cx="4074591" cy="2070100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Font typeface="Wingdings" charset="2"/>
              <a:buChar char="§"/>
              <a:defRPr sz="2200"/>
            </a:lvl1pPr>
            <a:lvl2pPr marL="742950" indent="-285750">
              <a:spcBef>
                <a:spcPts val="600"/>
              </a:spcBef>
              <a:buFont typeface="Lucida Grande"/>
              <a:buChar char="‑"/>
              <a:defRPr sz="200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‑"/>
              <a:tabLst/>
              <a:defRPr sz="1800" baseline="0"/>
            </a:lvl3pPr>
            <a:lvl4pPr marL="1600200" indent="-228600">
              <a:spcBef>
                <a:spcPts val="600"/>
              </a:spcBef>
              <a:buFont typeface="Lucida Grande"/>
              <a:buChar char="‑"/>
              <a:defRPr sz="1600"/>
            </a:lvl4pPr>
            <a:lvl5pPr marL="2057400" indent="-228600">
              <a:spcBef>
                <a:spcPts val="600"/>
              </a:spcBef>
              <a:buFont typeface="Wingdings" charset="2"/>
              <a:buChar char="§"/>
              <a:defRPr sz="24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sp>
        <p:nvSpPr>
          <p:cNvPr id="22" name="Plassholder for innhold 2"/>
          <p:cNvSpPr>
            <a:spLocks noGrp="1" noChangeAspect="1"/>
          </p:cNvSpPr>
          <p:nvPr>
            <p:ph idx="11"/>
          </p:nvPr>
        </p:nvSpPr>
        <p:spPr>
          <a:xfrm>
            <a:off x="395808" y="3175000"/>
            <a:ext cx="4074591" cy="2070100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Font typeface="Wingdings" charset="2"/>
              <a:buChar char="§"/>
              <a:defRPr sz="2200"/>
            </a:lvl1pPr>
            <a:lvl2pPr marL="742950" indent="-285750">
              <a:spcBef>
                <a:spcPts val="600"/>
              </a:spcBef>
              <a:buFont typeface="Lucida Grande"/>
              <a:buChar char="‑"/>
              <a:defRPr sz="200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‑"/>
              <a:tabLst/>
              <a:defRPr sz="1800" baseline="0"/>
            </a:lvl3pPr>
            <a:lvl4pPr marL="1600200" indent="-228600">
              <a:spcBef>
                <a:spcPts val="600"/>
              </a:spcBef>
              <a:buFont typeface="Lucida Grande"/>
              <a:buChar char="‑"/>
              <a:defRPr sz="1600"/>
            </a:lvl4pPr>
            <a:lvl5pPr marL="2057400" indent="-228600">
              <a:spcBef>
                <a:spcPts val="600"/>
              </a:spcBef>
              <a:buFont typeface="Wingdings" charset="2"/>
              <a:buChar char="§"/>
              <a:defRPr sz="24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sp>
        <p:nvSpPr>
          <p:cNvPr id="23" name="Plassholder for innhold 2"/>
          <p:cNvSpPr>
            <a:spLocks noGrp="1" noChangeAspect="1"/>
          </p:cNvSpPr>
          <p:nvPr>
            <p:ph idx="12"/>
          </p:nvPr>
        </p:nvSpPr>
        <p:spPr>
          <a:xfrm>
            <a:off x="4675710" y="927100"/>
            <a:ext cx="4074591" cy="2070100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Font typeface="Wingdings" charset="2"/>
              <a:buChar char="§"/>
              <a:defRPr sz="2200"/>
            </a:lvl1pPr>
            <a:lvl2pPr marL="742950" indent="-285750">
              <a:spcBef>
                <a:spcPts val="600"/>
              </a:spcBef>
              <a:buFont typeface="Lucida Grande"/>
              <a:buChar char="‑"/>
              <a:defRPr sz="200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‑"/>
              <a:tabLst/>
              <a:defRPr sz="1800" baseline="0"/>
            </a:lvl3pPr>
            <a:lvl4pPr marL="1600200" indent="-228600">
              <a:spcBef>
                <a:spcPts val="600"/>
              </a:spcBef>
              <a:buFont typeface="Lucida Grande"/>
              <a:buChar char="‑"/>
              <a:defRPr sz="1600"/>
            </a:lvl4pPr>
            <a:lvl5pPr marL="2057400" indent="-228600">
              <a:spcBef>
                <a:spcPts val="600"/>
              </a:spcBef>
              <a:buFont typeface="Wingdings" charset="2"/>
              <a:buChar char="§"/>
              <a:defRPr sz="24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sp>
        <p:nvSpPr>
          <p:cNvPr id="24" name="Plassholder for innhold 2"/>
          <p:cNvSpPr>
            <a:spLocks noGrp="1" noChangeAspect="1"/>
          </p:cNvSpPr>
          <p:nvPr>
            <p:ph idx="13"/>
          </p:nvPr>
        </p:nvSpPr>
        <p:spPr>
          <a:xfrm>
            <a:off x="4675710" y="3175000"/>
            <a:ext cx="4074591" cy="2070100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Font typeface="Wingdings" charset="2"/>
              <a:buChar char="§"/>
              <a:defRPr sz="2200"/>
            </a:lvl1pPr>
            <a:lvl2pPr marL="742950" indent="-285750">
              <a:spcBef>
                <a:spcPts val="600"/>
              </a:spcBef>
              <a:buFont typeface="Lucida Grande"/>
              <a:buChar char="‑"/>
              <a:defRPr sz="2000"/>
            </a:lvl2pPr>
            <a:lvl3pPr marL="1200150" marR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Lucida Grande"/>
              <a:buChar char="‑"/>
              <a:tabLst/>
              <a:defRPr sz="1800" baseline="0"/>
            </a:lvl3pPr>
            <a:lvl4pPr marL="1600200" indent="-228600">
              <a:spcBef>
                <a:spcPts val="600"/>
              </a:spcBef>
              <a:buFont typeface="Lucida Grande"/>
              <a:buChar char="‑"/>
              <a:defRPr sz="1600"/>
            </a:lvl4pPr>
            <a:lvl5pPr marL="2057400" indent="-228600">
              <a:spcBef>
                <a:spcPts val="600"/>
              </a:spcBef>
              <a:buFont typeface="Wingdings" charset="2"/>
              <a:buChar char="§"/>
              <a:defRPr sz="24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95808" y="0"/>
            <a:ext cx="8367192" cy="723900"/>
          </a:xfrm>
        </p:spPr>
        <p:txBody>
          <a:bodyPr lIns="108000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493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side_DNB Næringseiend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5715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Takk for oppmerksomheten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686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AE6B-ABFB-994A-AC87-9DCCC19F3C60}" type="datetimeFigureOut">
              <a:rPr lang="nb-NO" smtClean="0"/>
              <a:pPr/>
              <a:t>31.03.2016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10B6-00D1-FF4C-ABFF-AC161B8CAE6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204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9" r:id="rId4"/>
    <p:sldLayoutId id="2147483680" r:id="rId5"/>
    <p:sldLayoutId id="2147483665" r:id="rId6"/>
    <p:sldLayoutId id="2147483668" r:id="rId7"/>
    <p:sldLayoutId id="2147483676" r:id="rId8"/>
    <p:sldLayoutId id="2147483681" r:id="rId9"/>
    <p:sldLayoutId id="2147483687" r:id="rId10"/>
    <p:sldLayoutId id="2147483688" r:id="rId11"/>
    <p:sldLayoutId id="214748368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676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C3C0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917614B-F433-4D81-AB6C-B68BC730C4D4}" type="datetimeFigureOut">
              <a:rPr lang="nb-NO"/>
              <a:pPr>
                <a:defRPr/>
              </a:pPr>
              <a:t>31.03.2016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419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C3C0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C3C0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BFD4365-3D43-4A33-8D6F-59A03C99745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2055" name="Picture 8" descr="Fjordkraft_logo_RGB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57938"/>
            <a:ext cx="14652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1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C3C08"/>
          </a:solidFill>
          <a:latin typeface="+mj-lt"/>
          <a:ea typeface="Fjordkraft Neo Sans" pitchFamily="2" charset="0"/>
          <a:cs typeface="Fjordkraft Neo 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C3C08"/>
          </a:solidFill>
          <a:latin typeface="Arial" charset="0"/>
          <a:ea typeface="Fjordkraft Neo Sans" pitchFamily="2" charset="0"/>
          <a:cs typeface="Fjordkraft Neo Sans" pitchFamily="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C3C08"/>
          </a:solidFill>
          <a:latin typeface="Arial" charset="0"/>
          <a:ea typeface="Fjordkraft Neo Sans" pitchFamily="2" charset="0"/>
          <a:cs typeface="Fjordkraft Neo Sans" pitchFamily="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C3C08"/>
          </a:solidFill>
          <a:latin typeface="Arial" charset="0"/>
          <a:ea typeface="Fjordkraft Neo Sans" pitchFamily="2" charset="0"/>
          <a:cs typeface="Fjordkraft Neo Sans" pitchFamily="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C3C08"/>
          </a:solidFill>
          <a:latin typeface="Arial" charset="0"/>
          <a:ea typeface="Fjordkraft Neo Sans" pitchFamily="2" charset="0"/>
          <a:cs typeface="Fjordkraft Neo Sans" pitchFamily="2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FC3C08"/>
          </a:solidFill>
          <a:latin typeface="Arial" charset="0"/>
          <a:ea typeface="Fjordkraft Neo Sans" pitchFamily="2" charset="0"/>
          <a:cs typeface="Fjordkraft Neo Sans" pitchFamily="2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FC3C08"/>
          </a:solidFill>
          <a:latin typeface="Arial" charset="0"/>
          <a:ea typeface="Fjordkraft Neo Sans" pitchFamily="2" charset="0"/>
          <a:cs typeface="Fjordkraft Neo Sans" pitchFamily="2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FC3C08"/>
          </a:solidFill>
          <a:latin typeface="Arial" charset="0"/>
          <a:ea typeface="Fjordkraft Neo Sans" pitchFamily="2" charset="0"/>
          <a:cs typeface="Fjordkraft Neo Sans" pitchFamily="2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FC3C08"/>
          </a:solidFill>
          <a:latin typeface="Arial" charset="0"/>
          <a:ea typeface="Fjordkraft Neo Sans" pitchFamily="2" charset="0"/>
          <a:cs typeface="Fjordkraft Neo Sans" pitchFamily="2" charset="0"/>
        </a:defRPr>
      </a:lvl9pPr>
    </p:titleStyle>
    <p:bodyStyle>
      <a:lvl1pPr marL="361950" indent="-36195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defRPr kern="1200">
          <a:solidFill>
            <a:schemeClr val="tx1"/>
          </a:solidFill>
          <a:latin typeface="+mn-lt"/>
          <a:ea typeface="Fjordkraft Neo Sans" pitchFamily="2" charset="0"/>
          <a:cs typeface="Fjordkraft Neo Sans"/>
        </a:defRPr>
      </a:lvl1pPr>
      <a:lvl2pPr marL="714375" indent="-36195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Fjordkraft Neo Sans" pitchFamily="2" charset="0"/>
          <a:cs typeface="Fjordkraft Neo Sans"/>
        </a:defRPr>
      </a:lvl2pPr>
      <a:lvl3pPr marL="1076325" indent="-36195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Fjordkraft Neo Sans" pitchFamily="2" charset="0"/>
          <a:cs typeface="Fjordkraft Neo Sans"/>
        </a:defRPr>
      </a:lvl3pPr>
      <a:lvl4pPr marL="1438275" indent="-352425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Fjordkraft Neo Sans" pitchFamily="2" charset="0"/>
          <a:cs typeface="Fjordkraft Neo Sans"/>
        </a:defRPr>
      </a:lvl4pPr>
      <a:lvl5pPr marL="1790700" indent="-361950" algn="l" defTabSz="457200" rtl="0" eaLnBrk="0" fontAlgn="base" hangingPunct="0">
        <a:spcBef>
          <a:spcPct val="20000"/>
        </a:spcBef>
        <a:spcAft>
          <a:spcPts val="60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Fjordkraft Neo Sans" pitchFamily="2" charset="0"/>
          <a:cs typeface="Fjordkraft Neo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b="1" dirty="0" smtClean="0"/>
              <a:t>Folke </a:t>
            </a:r>
            <a:r>
              <a:rPr lang="nb-NO" sz="2000" b="1" dirty="0" err="1" smtClean="0"/>
              <a:t>Bernadottesvei</a:t>
            </a:r>
            <a:r>
              <a:rPr lang="nb-NO" sz="2000" b="1" dirty="0" smtClean="0"/>
              <a:t> 40</a:t>
            </a:r>
            <a:endParaRPr lang="nb-NO" sz="20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nb-NO" b="1" dirty="0"/>
              <a:t>Erlend Simonsen</a:t>
            </a:r>
            <a:br>
              <a:rPr lang="nb-NO" b="1" dirty="0"/>
            </a:br>
            <a:r>
              <a:rPr lang="nb-NO" b="1" dirty="0"/>
              <a:t>Teknisk Direktør </a:t>
            </a:r>
          </a:p>
          <a:p>
            <a:pPr algn="l"/>
            <a:r>
              <a:rPr lang="nn-NO" b="1" dirty="0"/>
              <a:t>DNB Næringseiendom </a:t>
            </a:r>
            <a:r>
              <a:rPr lang="nn-NO" b="1" dirty="0" smtClean="0"/>
              <a:t>AS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3129149" y="5657671"/>
            <a:ext cx="3782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dirty="0"/>
              <a:t/>
            </a:r>
            <a:br>
              <a:rPr lang="nn-NO" b="1" dirty="0"/>
            </a:br>
            <a:r>
              <a:rPr lang="nn-NO" b="1" dirty="0" smtClean="0"/>
              <a:t>ITB forum Bergen</a:t>
            </a:r>
          </a:p>
          <a:p>
            <a:r>
              <a:rPr lang="nn-NO" b="1" dirty="0" smtClean="0"/>
              <a:t>6.10.2015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700"/>
            <a:ext cx="9144000" cy="512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1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 dirty="0"/>
              <a:t>Luftfordelingsutstyr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Bygget utstyres med luftbehandlingsanlegg som dekker alle arealer. </a:t>
            </a:r>
            <a:endParaRPr lang="nb-NO" dirty="0" smtClean="0"/>
          </a:p>
          <a:p>
            <a:r>
              <a:rPr lang="nb-NO" dirty="0" smtClean="0"/>
              <a:t>Alle </a:t>
            </a:r>
            <a:r>
              <a:rPr lang="nb-NO" dirty="0"/>
              <a:t>aggregater er levert med direktedrevne vifter med frekvensomformer for variabel luftmengde. </a:t>
            </a:r>
            <a:endParaRPr lang="nb-NO" dirty="0" smtClean="0"/>
          </a:p>
          <a:p>
            <a:r>
              <a:rPr lang="nb-NO" dirty="0" smtClean="0"/>
              <a:t>Luftbehandlingsanlegget </a:t>
            </a:r>
            <a:r>
              <a:rPr lang="nb-NO" dirty="0"/>
              <a:t>er bygget opp med bruk av behovsstyrt ventilasjon DCV (</a:t>
            </a:r>
            <a:r>
              <a:rPr lang="nb-NO" dirty="0" err="1"/>
              <a:t>Demand</a:t>
            </a:r>
            <a:r>
              <a:rPr lang="nb-NO" dirty="0"/>
              <a:t> </a:t>
            </a:r>
            <a:r>
              <a:rPr lang="nb-NO" dirty="0" err="1"/>
              <a:t>Controlled</a:t>
            </a:r>
            <a:r>
              <a:rPr lang="nb-NO" dirty="0"/>
              <a:t> </a:t>
            </a:r>
            <a:r>
              <a:rPr lang="nb-NO" dirty="0" err="1"/>
              <a:t>Ventilation</a:t>
            </a:r>
            <a:r>
              <a:rPr lang="nb-NO" dirty="0"/>
              <a:t>). </a:t>
            </a:r>
            <a:endParaRPr lang="nb-NO" dirty="0" smtClean="0"/>
          </a:p>
          <a:p>
            <a:r>
              <a:rPr lang="nb-NO" dirty="0" smtClean="0"/>
              <a:t>I </a:t>
            </a:r>
            <a:r>
              <a:rPr lang="nb-NO" dirty="0"/>
              <a:t>alle møterom er luftmengder balansert og behovsstyres etter temperatur, CO2 og </a:t>
            </a:r>
            <a:r>
              <a:rPr lang="nb-NO" dirty="0" smtClean="0"/>
              <a:t>tilstedeværelse.</a:t>
            </a:r>
          </a:p>
          <a:p>
            <a:r>
              <a:rPr lang="nb-NO" dirty="0" smtClean="0"/>
              <a:t>Tilførsel </a:t>
            </a:r>
            <a:r>
              <a:rPr lang="nb-NO" dirty="0"/>
              <a:t>av friskluft skjer </a:t>
            </a:r>
            <a:r>
              <a:rPr lang="nb-NO" dirty="0" smtClean="0"/>
              <a:t>via </a:t>
            </a:r>
            <a:r>
              <a:rPr lang="nb-NO" dirty="0"/>
              <a:t>aktive </a:t>
            </a:r>
            <a:r>
              <a:rPr lang="nb-NO" dirty="0" err="1"/>
              <a:t>tilluftsventiler</a:t>
            </a:r>
            <a:r>
              <a:rPr lang="nb-NO" dirty="0"/>
              <a:t> som varierer spaltehøyden i utblåsningen slik at impulsen i ventilen holdes konstant uavhengig av luftmengden. </a:t>
            </a:r>
            <a:endParaRPr lang="nb-NO" dirty="0" smtClean="0"/>
          </a:p>
          <a:p>
            <a:r>
              <a:rPr lang="nb-NO" dirty="0" smtClean="0"/>
              <a:t>Alle </a:t>
            </a:r>
            <a:r>
              <a:rPr lang="nb-NO" dirty="0" err="1"/>
              <a:t>tilluftsventilene</a:t>
            </a:r>
            <a:r>
              <a:rPr lang="nb-NO" dirty="0"/>
              <a:t> er koblet sammen i et felles bus-system slik at viftene i ventilasjonsanleggene regulerer luftmengder og trykk optimalt. </a:t>
            </a:r>
            <a:endParaRPr lang="nb-NO" dirty="0" smtClean="0"/>
          </a:p>
          <a:p>
            <a:r>
              <a:rPr lang="nb-NO" dirty="0" err="1" smtClean="0"/>
              <a:t>Tilluftstemperaturen</a:t>
            </a:r>
            <a:r>
              <a:rPr lang="nb-NO" dirty="0" smtClean="0"/>
              <a:t> </a:t>
            </a:r>
            <a:r>
              <a:rPr lang="nb-NO" dirty="0" err="1"/>
              <a:t>behovskompenseres</a:t>
            </a:r>
            <a:r>
              <a:rPr lang="nb-NO" dirty="0"/>
              <a:t> ut fra den gjennomsnittlige romtemperaturen fra alle </a:t>
            </a:r>
            <a:r>
              <a:rPr lang="nb-NO" dirty="0" err="1"/>
              <a:t>tilluftsventilene</a:t>
            </a:r>
            <a:r>
              <a:rPr lang="nb-NO" dirty="0"/>
              <a:t> pr. system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26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Energioptimal </a:t>
            </a:r>
            <a:r>
              <a:rPr lang="nb-NO" dirty="0"/>
              <a:t>behovsstyrt ventilasjon </a:t>
            </a:r>
            <a:r>
              <a:rPr lang="nb-NO" dirty="0" smtClean="0"/>
              <a:t>- </a:t>
            </a:r>
            <a:r>
              <a:rPr lang="nb-NO" b="1" dirty="0" smtClean="0"/>
              <a:t>Aktive </a:t>
            </a:r>
            <a:r>
              <a:rPr lang="nb-NO" b="1" dirty="0" err="1"/>
              <a:t>tilluftsventiler</a:t>
            </a:r>
            <a:r>
              <a:rPr lang="nb-NO" b="1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8" y="858580"/>
            <a:ext cx="8367192" cy="448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2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NO-EN15232 Energipåvirkning av </a:t>
            </a:r>
            <a:r>
              <a:rPr lang="nb-NO" b="1" dirty="0" err="1" smtClean="0"/>
              <a:t>byggautomatisering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6947" y="763646"/>
            <a:ext cx="8571647" cy="2177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Standarden </a:t>
            </a:r>
            <a:r>
              <a:rPr lang="nb-NO" dirty="0"/>
              <a:t>er basert på simulering av bygg </a:t>
            </a:r>
            <a:r>
              <a:rPr lang="nb-NO" dirty="0" smtClean="0"/>
              <a:t>ved </a:t>
            </a:r>
            <a:r>
              <a:rPr lang="nb-NO" dirty="0"/>
              <a:t>bruk av </a:t>
            </a:r>
            <a:r>
              <a:rPr lang="nb-NO" b="1" dirty="0" err="1" smtClean="0"/>
              <a:t>predefinerte</a:t>
            </a:r>
            <a:r>
              <a:rPr lang="nb-NO" b="1" dirty="0" smtClean="0"/>
              <a:t> </a:t>
            </a:r>
            <a:r>
              <a:rPr lang="nb-NO" b="1" dirty="0"/>
              <a:t>funksjoner </a:t>
            </a:r>
            <a:r>
              <a:rPr lang="nb-NO" b="1" dirty="0" smtClean="0"/>
              <a:t>innen </a:t>
            </a:r>
            <a:r>
              <a:rPr lang="nb-NO" b="1" dirty="0" err="1"/>
              <a:t>byggautomatisering</a:t>
            </a:r>
            <a:r>
              <a:rPr lang="nb-NO" dirty="0"/>
              <a:t>.</a:t>
            </a:r>
          </a:p>
          <a:p>
            <a:r>
              <a:rPr lang="nb-NO" dirty="0"/>
              <a:t>EN 15232 gjør det mulig å tallfeste fordelene med </a:t>
            </a:r>
            <a:r>
              <a:rPr lang="nb-NO" dirty="0" err="1"/>
              <a:t>byggautomatisering</a:t>
            </a:r>
            <a:r>
              <a:rPr lang="nb-NO" dirty="0" smtClean="0"/>
              <a:t>.</a:t>
            </a:r>
          </a:p>
          <a:p>
            <a:pPr lvl="0"/>
            <a:r>
              <a:rPr lang="nb-NO" dirty="0" smtClean="0"/>
              <a:t>En </a:t>
            </a:r>
            <a:r>
              <a:rPr lang="nb-NO" dirty="0"/>
              <a:t>metode for å definere minimumskrav for funksjoner innen </a:t>
            </a:r>
            <a:r>
              <a:rPr lang="nb-NO" dirty="0" err="1" smtClean="0"/>
              <a:t>byggautomatisering</a:t>
            </a:r>
            <a:endParaRPr lang="nb-NO" dirty="0"/>
          </a:p>
          <a:p>
            <a:endParaRPr lang="nb-NO" i="1" dirty="0" smtClean="0"/>
          </a:p>
          <a:p>
            <a:pPr marL="0" lvl="0" indent="0">
              <a:buNone/>
            </a:pP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8" y="2941253"/>
            <a:ext cx="4533679" cy="235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Riktig første gang – byggherrens ansvar?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/>
              <a:t>Kompetanseheving av Byggherre og forbedring av Byggherrestyrte prosesser.</a:t>
            </a:r>
          </a:p>
          <a:p>
            <a:r>
              <a:rPr lang="nb-NO" i="1" dirty="0" smtClean="0"/>
              <a:t>Utsagn: «Det </a:t>
            </a:r>
            <a:r>
              <a:rPr lang="nb-NO" i="1" dirty="0"/>
              <a:t>oppstår alt for ofte feil i norsk bygg- og </a:t>
            </a:r>
            <a:r>
              <a:rPr lang="nb-NO" i="1" dirty="0" smtClean="0"/>
              <a:t>anleggsbransje!»</a:t>
            </a:r>
          </a:p>
          <a:p>
            <a:endParaRPr lang="nb-NO" i="1" dirty="0"/>
          </a:p>
          <a:p>
            <a:r>
              <a:rPr lang="nb-NO" dirty="0" smtClean="0"/>
              <a:t>Problemet kan ligge </a:t>
            </a:r>
            <a:r>
              <a:rPr lang="nb-NO" dirty="0"/>
              <a:t>i en oppdelt struktur og manglende helhet. </a:t>
            </a:r>
            <a:endParaRPr lang="nb-NO" dirty="0" smtClean="0"/>
          </a:p>
          <a:p>
            <a:r>
              <a:rPr lang="nb-NO" dirty="0" smtClean="0"/>
              <a:t>Trår </a:t>
            </a:r>
            <a:r>
              <a:rPr lang="nb-NO" dirty="0"/>
              <a:t>man feil i organiseringen, trår man lett feil i gjennomføringen også. </a:t>
            </a:r>
            <a:endParaRPr lang="nb-NO" dirty="0" smtClean="0"/>
          </a:p>
          <a:p>
            <a:r>
              <a:rPr lang="nb-NO" dirty="0" smtClean="0"/>
              <a:t>Resultatet </a:t>
            </a:r>
            <a:r>
              <a:rPr lang="nb-NO" dirty="0"/>
              <a:t>av svake eller dårlige byggherrer er kostnadsoverskridelser, forsinkelser og misfornøyde kunder.</a:t>
            </a:r>
          </a:p>
          <a:p>
            <a:r>
              <a:rPr lang="nb-NO" dirty="0"/>
              <a:t>Sterke byggherrer kan organisere og sette rammebetingelser for hele prosjektet og dermed ofte sette en stopper for feilene. </a:t>
            </a:r>
            <a:endParaRPr lang="nb-NO" dirty="0" smtClean="0"/>
          </a:p>
          <a:p>
            <a:r>
              <a:rPr lang="nb-NO" dirty="0" smtClean="0"/>
              <a:t>Dyktige </a:t>
            </a:r>
            <a:r>
              <a:rPr lang="nb-NO" dirty="0"/>
              <a:t>byggherrer ivaretar både egne og sluttbrukernes interesser. </a:t>
            </a:r>
          </a:p>
          <a:p>
            <a:r>
              <a:rPr lang="nb-NO" dirty="0" smtClean="0"/>
              <a:t>Få </a:t>
            </a:r>
            <a:r>
              <a:rPr lang="nb-NO" dirty="0"/>
              <a:t>bukt med </a:t>
            </a:r>
            <a:r>
              <a:rPr lang="nb-NO" dirty="0" smtClean="0"/>
              <a:t>kvalitetsproblemene, hev </a:t>
            </a:r>
            <a:r>
              <a:rPr lang="nb-NO" dirty="0"/>
              <a:t>kompetansen til </a:t>
            </a:r>
            <a:r>
              <a:rPr lang="nb-NO" dirty="0" smtClean="0"/>
              <a:t>byggherrene, </a:t>
            </a:r>
            <a:r>
              <a:rPr lang="nb-NO" dirty="0"/>
              <a:t>slik at det blir </a:t>
            </a:r>
            <a:r>
              <a:rPr lang="nb-NO" b="1" dirty="0"/>
              <a:t>riktig første gang</a:t>
            </a:r>
            <a:r>
              <a:rPr lang="nb-NO" dirty="0" smtClean="0"/>
              <a:t>!</a:t>
            </a:r>
            <a:br>
              <a:rPr lang="nb-NO" dirty="0" smtClean="0"/>
            </a:br>
            <a:endParaRPr lang="nb-NO" dirty="0" smtClean="0"/>
          </a:p>
          <a:p>
            <a:r>
              <a:rPr lang="nb-NO" i="1" dirty="0"/>
              <a:t>…mål om å bygge rett første gang og overlevere feilfrie prosjekter. </a:t>
            </a:r>
            <a:endParaRPr lang="nb-NO" i="1" dirty="0" smtClean="0"/>
          </a:p>
        </p:txBody>
      </p:sp>
    </p:spTree>
    <p:extLst>
      <p:ext uri="{BB962C8B-B14F-4D97-AF65-F5344CB8AC3E}">
        <p14:creationId xmlns:p14="http://schemas.microsoft.com/office/powerpoint/2010/main" val="31578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Totalentreprise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95288" y="927100"/>
            <a:ext cx="8367712" cy="4318000"/>
            <a:chOff x="1134" y="1272"/>
            <a:chExt cx="2880" cy="1152"/>
          </a:xfrm>
        </p:grpSpPr>
        <p:cxnSp>
          <p:nvCxnSpPr>
            <p:cNvPr id="4100" name="_s4100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16200000">
              <a:off x="2273" y="1769"/>
              <a:ext cx="77" cy="524"/>
            </a:xfrm>
            <a:prstGeom prst="bentConnector3">
              <a:avLst>
                <a:gd name="adj1" fmla="val 3850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5400000" flipH="1">
              <a:off x="2863" y="1703"/>
              <a:ext cx="77" cy="656"/>
            </a:xfrm>
            <a:prstGeom prst="bentConnector3">
              <a:avLst>
                <a:gd name="adj1" fmla="val 3850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503" y="163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3"/>
            <p:cNvSpPr>
              <a:spLocks noChangeArrowheads="1"/>
            </p:cNvSpPr>
            <p:nvPr/>
          </p:nvSpPr>
          <p:spPr bwMode="auto">
            <a:xfrm>
              <a:off x="2142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4101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ill Sans MT" pitchFamily="34" charset="0"/>
                </a:rPr>
                <a:t>Byggherre</a:t>
              </a:r>
            </a:p>
          </p:txBody>
        </p:sp>
        <p:sp>
          <p:nvSpPr>
            <p:cNvPr id="5" name="_s4104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4101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ill Sans MT" pitchFamily="34" charset="0"/>
                </a:rPr>
                <a:t>Totalentreprenør</a:t>
              </a:r>
            </a:p>
          </p:txBody>
        </p:sp>
        <p:sp>
          <p:nvSpPr>
            <p:cNvPr id="7" name="_s4105"/>
            <p:cNvSpPr>
              <a:spLocks noChangeArrowheads="1"/>
            </p:cNvSpPr>
            <p:nvPr/>
          </p:nvSpPr>
          <p:spPr bwMode="auto">
            <a:xfrm>
              <a:off x="2798" y="2069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ill Sans MT" pitchFamily="34" charset="0"/>
                </a:rPr>
                <a:t>Underleverandører</a:t>
              </a:r>
            </a:p>
          </p:txBody>
        </p:sp>
        <p:sp>
          <p:nvSpPr>
            <p:cNvPr id="8" name="_s4106"/>
            <p:cNvSpPr>
              <a:spLocks noChangeArrowheads="1"/>
            </p:cNvSpPr>
            <p:nvPr/>
          </p:nvSpPr>
          <p:spPr bwMode="auto">
            <a:xfrm>
              <a:off x="1617" y="2069"/>
              <a:ext cx="86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ill Sans MT" pitchFamily="34" charset="0"/>
                </a:rPr>
                <a:t>Arkitekt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ill Sans MT" pitchFamily="34" charset="0"/>
                </a:rPr>
                <a:t>Prosjekterende</a:t>
              </a: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0" y="6337300"/>
            <a:ext cx="2109788" cy="457200"/>
          </a:xfrm>
        </p:spPr>
        <p:txBody>
          <a:bodyPr/>
          <a:lstStyle/>
          <a:p>
            <a:endParaRPr lang="en-US" altLang="nb-NO"/>
          </a:p>
          <a:p>
            <a:endParaRPr lang="en-US" altLang="nb-NO">
              <a:solidFill>
                <a:srgbClr val="7C9DC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337300"/>
            <a:ext cx="2206625" cy="457200"/>
          </a:xfrm>
        </p:spPr>
        <p:txBody>
          <a:bodyPr/>
          <a:lstStyle/>
          <a:p>
            <a:fld id="{6B8F733B-1567-4A71-83D3-37F5A6DD9314}" type="slidenum">
              <a:rPr lang="nn-NO" altLang="nb-NO"/>
              <a:pPr/>
              <a:t>14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9750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Styrket samarbeid</a:t>
            </a:r>
          </a:p>
        </p:txBody>
      </p:sp>
      <p:sp>
        <p:nvSpPr>
          <p:cNvPr id="4" name="Rektangel 3"/>
          <p:cNvSpPr/>
          <p:nvPr/>
        </p:nvSpPr>
        <p:spPr>
          <a:xfrm>
            <a:off x="584790" y="1072254"/>
            <a:ext cx="76448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/>
              <a:t>Styrke samarbeidet </a:t>
            </a:r>
            <a:r>
              <a:rPr lang="nb-NO" sz="2400" dirty="0"/>
              <a:t>kan for eksempel </a:t>
            </a:r>
            <a:r>
              <a:rPr lang="nb-NO" sz="2400" dirty="0" smtClean="0"/>
              <a:t>gjøres gjennom</a:t>
            </a:r>
            <a:r>
              <a:rPr lang="nb-NO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etablere </a:t>
            </a:r>
            <a:r>
              <a:rPr lang="nb-NO" sz="2400" dirty="0"/>
              <a:t>strukturerte rutiner for ”oppstartsmøter” med definering av </a:t>
            </a:r>
            <a:r>
              <a:rPr lang="nb-NO" sz="2400" dirty="0" smtClean="0"/>
              <a:t>partenes forventninger </a:t>
            </a:r>
            <a:r>
              <a:rPr lang="nb-NO" sz="2400" dirty="0"/>
              <a:t>og </a:t>
            </a:r>
            <a:r>
              <a:rPr lang="nb-NO" sz="2400" dirty="0" smtClean="0"/>
              <a:t>arbeidsform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synlig </a:t>
            </a:r>
            <a:r>
              <a:rPr lang="nb-NO" sz="2400" dirty="0"/>
              <a:t>ledelse som igjen synliggjør bedriftens strategi og </a:t>
            </a:r>
            <a:r>
              <a:rPr lang="nb-NO" sz="2400" dirty="0" smtClean="0"/>
              <a:t>holdninger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handlefrihet </a:t>
            </a:r>
            <a:r>
              <a:rPr lang="nb-NO" sz="2400" dirty="0"/>
              <a:t>og handlekraft hos </a:t>
            </a:r>
            <a:r>
              <a:rPr lang="nb-NO" sz="2400" dirty="0" smtClean="0"/>
              <a:t>aktørene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erfarne </a:t>
            </a:r>
            <a:r>
              <a:rPr lang="nb-NO" sz="2400" dirty="0"/>
              <a:t>folk i </a:t>
            </a:r>
            <a:r>
              <a:rPr lang="nb-NO" sz="2400" dirty="0" smtClean="0"/>
              <a:t>nøkkelposisjoner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kontraktsfestet </a:t>
            </a:r>
            <a:r>
              <a:rPr lang="nb-NO" sz="2400" dirty="0"/>
              <a:t>prosedyre for håndtering av </a:t>
            </a:r>
            <a:r>
              <a:rPr lang="nb-NO" sz="2400" dirty="0" smtClean="0"/>
              <a:t>tvister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respekt </a:t>
            </a:r>
            <a:r>
              <a:rPr lang="nb-NO" sz="2400" dirty="0"/>
              <a:t>for kontrakten og saksdokumentasjonen</a:t>
            </a:r>
          </a:p>
        </p:txBody>
      </p:sp>
    </p:spTree>
    <p:extLst>
      <p:ext uri="{BB962C8B-B14F-4D97-AF65-F5344CB8AC3E}">
        <p14:creationId xmlns:p14="http://schemas.microsoft.com/office/powerpoint/2010/main" val="10171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Oppstartsmøte</a:t>
            </a:r>
            <a:endParaRPr lang="nb-NO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5" y="1077101"/>
            <a:ext cx="6962775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9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Hva mener vi er med på å løfte kvaliteten på leveransen?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BREEAM NOR</a:t>
            </a:r>
          </a:p>
          <a:p>
            <a:r>
              <a:rPr lang="nb-NO" dirty="0" smtClean="0"/>
              <a:t>Norsk Standard (NS15232/NS6450/NS3701)</a:t>
            </a:r>
          </a:p>
          <a:p>
            <a:r>
              <a:rPr lang="nb-NO" dirty="0" smtClean="0"/>
              <a:t>ITB-ansvarlig</a:t>
            </a:r>
          </a:p>
          <a:p>
            <a:r>
              <a:rPr lang="nb-NO" dirty="0" smtClean="0"/>
              <a:t>Tilpasset entreprise form</a:t>
            </a:r>
          </a:p>
          <a:p>
            <a:r>
              <a:rPr lang="nb-NO" dirty="0" smtClean="0"/>
              <a:t>LEAN </a:t>
            </a:r>
            <a:r>
              <a:rPr lang="nb-NO" dirty="0"/>
              <a:t>Construction</a:t>
            </a:r>
            <a:endParaRPr lang="nb-NO" dirty="0" smtClean="0"/>
          </a:p>
          <a:p>
            <a:r>
              <a:rPr lang="nb-NO" dirty="0" smtClean="0"/>
              <a:t>Energimerke</a:t>
            </a:r>
          </a:p>
          <a:p>
            <a:r>
              <a:rPr lang="nb-NO" dirty="0" smtClean="0"/>
              <a:t>Gode relasjoner</a:t>
            </a:r>
          </a:p>
          <a:p>
            <a:r>
              <a:rPr lang="nb-NO" dirty="0" smtClean="0"/>
              <a:t>Byggherrens «bestiller» kompetanse</a:t>
            </a:r>
          </a:p>
          <a:p>
            <a:r>
              <a:rPr lang="nb-NO" dirty="0" smtClean="0"/>
              <a:t>Tydelige mål og krav fra byggherren!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66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LEAN Construction </a:t>
            </a:r>
            <a:r>
              <a:rPr lang="nb-NO" b="1" dirty="0" smtClean="0"/>
              <a:t> - vi skal bygge «RETT </a:t>
            </a:r>
            <a:r>
              <a:rPr lang="nb-NO" b="1" dirty="0"/>
              <a:t>FØRSTE </a:t>
            </a:r>
            <a:r>
              <a:rPr lang="nb-NO" b="1" dirty="0" smtClean="0"/>
              <a:t>GANG»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i="1" dirty="0" smtClean="0"/>
              <a:t>…mål </a:t>
            </a:r>
            <a:r>
              <a:rPr lang="nb-NO" i="1" dirty="0"/>
              <a:t>om å bygge rett første gang og overlevere feilfrie prosjekter. </a:t>
            </a:r>
            <a:endParaRPr lang="nb-NO" i="1" dirty="0" smtClean="0"/>
          </a:p>
          <a:p>
            <a:endParaRPr lang="nb-NO" dirty="0"/>
          </a:p>
          <a:p>
            <a:r>
              <a:rPr lang="nb-NO" dirty="0" smtClean="0"/>
              <a:t>Styring </a:t>
            </a:r>
            <a:r>
              <a:rPr lang="nb-NO" dirty="0"/>
              <a:t>av kvalitet handler både om teknologi, verktøy og logistikk, men aller mest handler det likevel om den </a:t>
            </a:r>
            <a:r>
              <a:rPr lang="nb-NO" b="1" dirty="0"/>
              <a:t>menneskelige faktor</a:t>
            </a:r>
            <a:r>
              <a:rPr lang="nb-NO" dirty="0"/>
              <a:t>. </a:t>
            </a:r>
            <a:endParaRPr lang="nb-NO" dirty="0" smtClean="0"/>
          </a:p>
          <a:p>
            <a:r>
              <a:rPr lang="nb-NO" dirty="0" smtClean="0"/>
              <a:t>Med </a:t>
            </a:r>
            <a:r>
              <a:rPr lang="nb-NO" dirty="0"/>
              <a:t>det mener vi en god kompetanse på menneskene i teamet, samt en sterk kultur hvor </a:t>
            </a:r>
            <a:r>
              <a:rPr lang="nb-NO" i="1" dirty="0"/>
              <a:t>alle tar ansvar for kvalitet og styring av kvalitet</a:t>
            </a:r>
            <a:r>
              <a:rPr lang="nb-NO" dirty="0"/>
              <a:t>. </a:t>
            </a:r>
            <a:endParaRPr lang="nb-NO" dirty="0" smtClean="0"/>
          </a:p>
          <a:p>
            <a:r>
              <a:rPr lang="nb-NO" b="1" dirty="0" smtClean="0"/>
              <a:t>LEAN </a:t>
            </a:r>
            <a:r>
              <a:rPr lang="nb-NO" b="1" dirty="0"/>
              <a:t>Construction </a:t>
            </a:r>
            <a:r>
              <a:rPr lang="nb-NO" dirty="0"/>
              <a:t>– involverende planlegging er den planleggingsmetodikken og ledelsesfilosofien som skal legges til grunn ved gjennomføring av våre prosjekter. </a:t>
            </a:r>
            <a:endParaRPr lang="nb-NO" dirty="0" smtClean="0"/>
          </a:p>
          <a:p>
            <a:r>
              <a:rPr lang="nb-NO" dirty="0" smtClean="0"/>
              <a:t>For </a:t>
            </a:r>
            <a:r>
              <a:rPr lang="nb-NO" dirty="0"/>
              <a:t>oss betyr styring av kvalitet at vi arbeider systematisk med å kartlegge risiko og muligheter, slik at vi forebygger feil i stedet for å reparere feil. </a:t>
            </a:r>
            <a:endParaRPr lang="nb-NO" dirty="0" smtClean="0"/>
          </a:p>
          <a:p>
            <a:r>
              <a:rPr lang="nb-NO" dirty="0" smtClean="0"/>
              <a:t>Gjør </a:t>
            </a:r>
            <a:r>
              <a:rPr lang="nb-NO" dirty="0"/>
              <a:t>vi feil, ønsker vi å lære av våre feil slik at vi ikke gjentar dem.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5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NS 6450 - Prøvedrift 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5" y="2234479"/>
            <a:ext cx="8763000" cy="20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6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Ambisjoner og mål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«Miljøkontoret FB40» </a:t>
            </a:r>
            <a:r>
              <a:rPr lang="nb-NO" dirty="0"/>
              <a:t>er resultat av at </a:t>
            </a:r>
            <a:r>
              <a:rPr lang="nb-NO" dirty="0" smtClean="0"/>
              <a:t>DNB Næringseiendom AS </a:t>
            </a:r>
            <a:r>
              <a:rPr lang="nb-NO" dirty="0"/>
              <a:t>skulle </a:t>
            </a:r>
            <a:r>
              <a:rPr lang="nb-NO" dirty="0" smtClean="0"/>
              <a:t>oppgradere  et bygg fra 1985. </a:t>
            </a:r>
          </a:p>
          <a:p>
            <a:endParaRPr lang="nb-NO" dirty="0"/>
          </a:p>
          <a:p>
            <a:r>
              <a:rPr lang="nb-NO" dirty="0" smtClean="0"/>
              <a:t>DNB </a:t>
            </a:r>
            <a:r>
              <a:rPr lang="nb-NO" dirty="0"/>
              <a:t>Næringseiendom AS</a:t>
            </a:r>
            <a:r>
              <a:rPr lang="nb-NO" dirty="0" smtClean="0"/>
              <a:t> ønsker </a:t>
            </a:r>
            <a:r>
              <a:rPr lang="nb-NO" dirty="0"/>
              <a:t>å oppføre et bygg som </a:t>
            </a:r>
            <a:r>
              <a:rPr lang="nb-NO" dirty="0" smtClean="0"/>
              <a:t>reflekterer </a:t>
            </a:r>
            <a:r>
              <a:rPr lang="nb-NO" dirty="0"/>
              <a:t>selskapets overordnede strategier og mål innen energibruk og miljø</a:t>
            </a:r>
            <a:r>
              <a:rPr lang="nb-NO" dirty="0" smtClean="0"/>
              <a:t>.</a:t>
            </a:r>
            <a:endParaRPr lang="nb-NO" dirty="0"/>
          </a:p>
          <a:p>
            <a:endParaRPr lang="nb-NO" dirty="0"/>
          </a:p>
          <a:p>
            <a:r>
              <a:rPr lang="nb-NO" dirty="0" smtClean="0"/>
              <a:t>Bygget </a:t>
            </a:r>
            <a:r>
              <a:rPr lang="nb-NO" dirty="0"/>
              <a:t>skal fremstå som et </a:t>
            </a:r>
            <a:r>
              <a:rPr lang="nb-NO" dirty="0" smtClean="0"/>
              <a:t>signal- og lavenergibygg</a:t>
            </a:r>
          </a:p>
          <a:p>
            <a:endParaRPr lang="nb-NO" dirty="0"/>
          </a:p>
          <a:p>
            <a:r>
              <a:rPr lang="nb-NO" dirty="0" smtClean="0"/>
              <a:t>Leietakere </a:t>
            </a:r>
            <a:r>
              <a:rPr lang="nb-NO" dirty="0"/>
              <a:t>og eiere av bygget skal oppfatte byggets kvaliteter og miljøprofil som verdiskapende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Målsetting for det oppgraderte bygget:</a:t>
            </a:r>
            <a:br>
              <a:rPr lang="nb-NO" dirty="0" smtClean="0"/>
            </a:br>
            <a:r>
              <a:rPr lang="nb-NO" dirty="0" smtClean="0"/>
              <a:t>Lavenergi nivå, energiklasse B og BREEAM «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Good</a:t>
            </a:r>
            <a:r>
              <a:rPr lang="nb-NO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755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Hvordan implementere «6450 prøvedrift» i eksisterende kontrakt?</a:t>
            </a:r>
            <a:endParaRPr lang="nb-NO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" y="1163491"/>
            <a:ext cx="8362950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Sintef prosjekt «BEST VENT» - energieffektiv ventilasjon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9" y="927100"/>
            <a:ext cx="7727465" cy="68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76425"/>
            <a:ext cx="845820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722724"/>
            <a:ext cx="843915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Fire hovedspørsmål i «BEST VENT»</a:t>
            </a:r>
            <a:endParaRPr lang="nb-NO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014"/>
            <a:ext cx="9088392" cy="224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7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Dette vil vi ikke oppleve i FB40…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809" y="927100"/>
            <a:ext cx="6260172" cy="4318000"/>
          </a:xfrm>
        </p:spPr>
        <p:txBody>
          <a:bodyPr>
            <a:normAutofit/>
          </a:bodyPr>
          <a:lstStyle/>
          <a:p>
            <a:r>
              <a:rPr lang="nb-NO" dirty="0" smtClean="0"/>
              <a:t>«Det er for kaldt inne til tross for at det er sommer»</a:t>
            </a:r>
          </a:p>
          <a:p>
            <a:r>
              <a:rPr lang="nb-NO" dirty="0" smtClean="0"/>
              <a:t>«Det trekker» </a:t>
            </a:r>
          </a:p>
          <a:p>
            <a:r>
              <a:rPr lang="nb-NO" dirty="0" smtClean="0"/>
              <a:t>«Kald stråling fra vinduene»</a:t>
            </a:r>
          </a:p>
          <a:p>
            <a:r>
              <a:rPr lang="nb-NO" dirty="0" smtClean="0"/>
              <a:t>«Det er for lite luft»</a:t>
            </a:r>
          </a:p>
          <a:p>
            <a:r>
              <a:rPr lang="nb-NO" dirty="0" smtClean="0"/>
              <a:t>«Det er for varmt »</a:t>
            </a:r>
          </a:p>
          <a:p>
            <a:r>
              <a:rPr lang="nb-NO" dirty="0"/>
              <a:t>«Styringen virker </a:t>
            </a:r>
            <a:r>
              <a:rPr lang="nb-NO" dirty="0" smtClean="0"/>
              <a:t>(sikkert) ikke</a:t>
            </a:r>
            <a:r>
              <a:rPr lang="nb-NO" dirty="0"/>
              <a:t>»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«Sannheten» i bransjen:</a:t>
            </a:r>
            <a:br>
              <a:rPr lang="nb-NO" dirty="0" smtClean="0"/>
            </a:br>
            <a:r>
              <a:rPr lang="nb-NO" b="1" i="1" dirty="0" smtClean="0"/>
              <a:t>Moderne </a:t>
            </a:r>
            <a:r>
              <a:rPr lang="nb-NO" b="1" i="1" dirty="0"/>
              <a:t>ventilasjonsanlegg trenger 1‐2 års </a:t>
            </a:r>
            <a:r>
              <a:rPr lang="nb-NO" b="1" i="1" dirty="0" err="1" smtClean="0"/>
              <a:t>intuningstid</a:t>
            </a:r>
            <a:r>
              <a:rPr lang="nb-NO" b="1" i="1" dirty="0" smtClean="0"/>
              <a:t> </a:t>
            </a:r>
            <a:r>
              <a:rPr lang="nb-NO" b="1" i="1" dirty="0"/>
              <a:t>før de fungerer. </a:t>
            </a:r>
            <a:endParaRPr lang="nb-NO" b="1" i="1" dirty="0" smtClean="0"/>
          </a:p>
          <a:p>
            <a:endParaRPr lang="nb-NO" dirty="0"/>
          </a:p>
        </p:txBody>
      </p:sp>
      <p:pic>
        <p:nvPicPr>
          <p:cNvPr id="4" name="Picture 1031" descr="sb10064647w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5" b="7782"/>
          <a:stretch>
            <a:fillRect/>
          </a:stretch>
        </p:blipFill>
        <p:spPr bwMode="auto">
          <a:xfrm>
            <a:off x="6320054" y="2083981"/>
            <a:ext cx="2442945" cy="219580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861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Utarbeidet eget miljøprogram for FB40</a:t>
            </a:r>
            <a:endParaRPr lang="nb-N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26" y="970034"/>
            <a:ext cx="4401879" cy="437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5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Bygningsmessig utgangspunkt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i="1" dirty="0"/>
              <a:t>Folke Bernadottes vei 40 er et kontorbygg med atrium fra </a:t>
            </a:r>
            <a:r>
              <a:rPr lang="nb-NO" i="1" dirty="0" smtClean="0"/>
              <a:t>1985</a:t>
            </a:r>
          </a:p>
          <a:p>
            <a:r>
              <a:rPr lang="nb-NO" i="1" dirty="0" smtClean="0"/>
              <a:t>14.000m2 </a:t>
            </a:r>
            <a:r>
              <a:rPr lang="nb-NO" i="1" dirty="0"/>
              <a:t>fordelt på 9 etasjer, hvorav plan u – plan 6 av disse inneholder kontorfunksjoner. Kjelleretasje består i hovedsak av parkering og 7.etasje tekniske rom</a:t>
            </a:r>
            <a:r>
              <a:rPr lang="nb-NO" i="1" dirty="0" smtClean="0"/>
              <a:t>.</a:t>
            </a:r>
          </a:p>
          <a:p>
            <a:r>
              <a:rPr lang="nb-NO" i="1" dirty="0"/>
              <a:t>FB40 er bygget etter </a:t>
            </a:r>
            <a:r>
              <a:rPr lang="nb-NO" i="1" dirty="0" smtClean="0"/>
              <a:t>TEK69 </a:t>
            </a:r>
            <a:r>
              <a:rPr lang="nb-NO" i="1" dirty="0"/>
              <a:t>og har isolasjonsgrad etter datidens standard. </a:t>
            </a:r>
            <a:endParaRPr lang="nb-NO" i="1" dirty="0" smtClean="0"/>
          </a:p>
          <a:p>
            <a:r>
              <a:rPr lang="nb-NO" i="1" dirty="0" smtClean="0"/>
              <a:t>Bygget </a:t>
            </a:r>
            <a:r>
              <a:rPr lang="nb-NO" i="1" dirty="0"/>
              <a:t>har </a:t>
            </a:r>
            <a:r>
              <a:rPr lang="nb-NO" i="1" dirty="0" smtClean="0"/>
              <a:t>en </a:t>
            </a:r>
            <a:r>
              <a:rPr lang="nb-NO" i="1" dirty="0"/>
              <a:t>kompakt form og lav vindusandel. Taket er </a:t>
            </a:r>
            <a:r>
              <a:rPr lang="nb-NO" i="1" dirty="0" smtClean="0"/>
              <a:t>nylig tekket om, </a:t>
            </a:r>
            <a:r>
              <a:rPr lang="nb-NO" i="1" dirty="0"/>
              <a:t>og det er etterisolert i taket på parkeringsdekke mot gulv i plan u. Fasaden har en høy standard og betydelig restlevetid. </a:t>
            </a:r>
            <a:endParaRPr lang="nb-NO" i="1" dirty="0" smtClean="0"/>
          </a:p>
          <a:p>
            <a:r>
              <a:rPr lang="nb-NO" i="1" dirty="0" smtClean="0"/>
              <a:t>Etter vår mening vil </a:t>
            </a:r>
            <a:r>
              <a:rPr lang="nb-NO" i="1" dirty="0" err="1" smtClean="0"/>
              <a:t>etterisolering</a:t>
            </a:r>
            <a:r>
              <a:rPr lang="nb-NO" i="1" dirty="0" smtClean="0"/>
              <a:t> </a:t>
            </a:r>
            <a:r>
              <a:rPr lang="nb-NO" i="1" dirty="0"/>
              <a:t>av fasaden og tak/gulv </a:t>
            </a:r>
            <a:r>
              <a:rPr lang="nb-NO" i="1" dirty="0" smtClean="0"/>
              <a:t>gi </a:t>
            </a:r>
            <a:r>
              <a:rPr lang="nb-NO" i="1" dirty="0"/>
              <a:t>lav effekt på </a:t>
            </a:r>
            <a:r>
              <a:rPr lang="nb-NO" i="1" dirty="0" smtClean="0"/>
              <a:t>energibehovet. </a:t>
            </a:r>
            <a:br>
              <a:rPr lang="nb-NO" i="1" dirty="0" smtClean="0"/>
            </a:br>
            <a:r>
              <a:rPr lang="nb-NO" i="1" dirty="0" smtClean="0"/>
              <a:t>Vi velger ikke å </a:t>
            </a:r>
            <a:r>
              <a:rPr lang="nb-NO" i="1" dirty="0"/>
              <a:t>etterisolere denne nå</a:t>
            </a:r>
            <a:r>
              <a:rPr lang="nb-NO" i="1" dirty="0" smtClean="0"/>
              <a:t>.</a:t>
            </a:r>
          </a:p>
          <a:p>
            <a:r>
              <a:rPr lang="nb-NO" i="1" dirty="0" smtClean="0"/>
              <a:t>Vinduene </a:t>
            </a:r>
            <a:r>
              <a:rPr lang="nb-NO" i="1" dirty="0"/>
              <a:t>har derimot behov for utskifting, og det vil settes inn nye vinduer med </a:t>
            </a:r>
            <a:r>
              <a:rPr lang="nb-NO" i="1" dirty="0" err="1"/>
              <a:t>passivhusstandard</a:t>
            </a:r>
            <a:r>
              <a:rPr lang="nb-NO" i="1" dirty="0"/>
              <a:t>, samt installeres solavskjerming. </a:t>
            </a:r>
            <a:endParaRPr lang="nb-NO" i="1" dirty="0" smtClean="0"/>
          </a:p>
          <a:p>
            <a:r>
              <a:rPr lang="nb-NO" i="1" dirty="0" smtClean="0"/>
              <a:t>600m2 stort </a:t>
            </a:r>
            <a:r>
              <a:rPr lang="nb-NO" i="1" dirty="0"/>
              <a:t>overlyset over atrium vil </a:t>
            </a:r>
            <a:r>
              <a:rPr lang="nb-NO" i="1" dirty="0" smtClean="0"/>
              <a:t>skiftes </a:t>
            </a:r>
            <a:r>
              <a:rPr lang="nb-NO" i="1" dirty="0"/>
              <a:t>ut med nytt glass med </a:t>
            </a:r>
            <a:r>
              <a:rPr lang="nb-NO" i="1" dirty="0" err="1" smtClean="0"/>
              <a:t>passivhusstandard</a:t>
            </a:r>
            <a:endParaRPr lang="nb-NO" i="1" dirty="0" smtClean="0"/>
          </a:p>
          <a:p>
            <a:r>
              <a:rPr lang="nb-NO" i="1" dirty="0" smtClean="0"/>
              <a:t>Stort </a:t>
            </a:r>
            <a:r>
              <a:rPr lang="nb-NO" i="1" dirty="0"/>
              <a:t>fokus på innfestingsdetaljer for å få en så god tetthet som mulig rundt </a:t>
            </a:r>
            <a:r>
              <a:rPr lang="nb-NO" i="1" dirty="0" smtClean="0"/>
              <a:t>vinduer </a:t>
            </a:r>
            <a:r>
              <a:rPr lang="nb-NO" i="1" dirty="0"/>
              <a:t>og </a:t>
            </a:r>
            <a:r>
              <a:rPr lang="nb-NO" i="1" dirty="0" smtClean="0"/>
              <a:t>overlys. </a:t>
            </a:r>
          </a:p>
          <a:p>
            <a:r>
              <a:rPr lang="nb-NO" i="1" dirty="0" smtClean="0"/>
              <a:t>Det </a:t>
            </a:r>
            <a:r>
              <a:rPr lang="nb-NO" i="1" dirty="0"/>
              <a:t>vil i tillegg bli gjort utbedringer av tetthet enkelte steder i bygget, basert på trykktesting av </a:t>
            </a:r>
            <a:r>
              <a:rPr lang="nb-NO" i="1" dirty="0" err="1"/>
              <a:t>nåtilstand</a:t>
            </a:r>
            <a:r>
              <a:rPr lang="nb-NO" i="1" dirty="0"/>
              <a:t> og termografering</a:t>
            </a:r>
            <a:r>
              <a:rPr lang="nb-NO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53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Nøkkeltall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8851" y="789762"/>
            <a:ext cx="8367191" cy="3473894"/>
          </a:xfrm>
        </p:spPr>
        <p:txBody>
          <a:bodyPr/>
          <a:lstStyle/>
          <a:p>
            <a:r>
              <a:rPr lang="nb-NO" dirty="0" smtClean="0"/>
              <a:t>Sammenstilte </a:t>
            </a:r>
            <a:r>
              <a:rPr lang="nb-NO" dirty="0"/>
              <a:t>nøkkeltall for </a:t>
            </a:r>
            <a:r>
              <a:rPr lang="nb-NO" dirty="0" smtClean="0"/>
              <a:t>FB40 </a:t>
            </a:r>
            <a:r>
              <a:rPr lang="nb-NO" dirty="0"/>
              <a:t>U-verdier W/(</a:t>
            </a:r>
            <a:r>
              <a:rPr lang="nb-NO" dirty="0" smtClean="0"/>
              <a:t>m2K)</a:t>
            </a:r>
          </a:p>
          <a:p>
            <a:r>
              <a:rPr lang="nb-NO" sz="2000" dirty="0"/>
              <a:t>Varme-gjenvinnings-grad </a:t>
            </a:r>
            <a:r>
              <a:rPr lang="nb-NO" sz="2000" dirty="0" smtClean="0"/>
              <a:t>85%</a:t>
            </a:r>
          </a:p>
          <a:p>
            <a:r>
              <a:rPr lang="nb-NO" sz="2000" dirty="0" smtClean="0"/>
              <a:t>Lekkasjetall ved </a:t>
            </a:r>
            <a:r>
              <a:rPr lang="nb-NO" sz="2000" dirty="0"/>
              <a:t>50 </a:t>
            </a:r>
            <a:r>
              <a:rPr lang="nb-NO" sz="2000" dirty="0" err="1"/>
              <a:t>Pa</a:t>
            </a:r>
            <a:r>
              <a:rPr lang="nb-NO" sz="2000" dirty="0"/>
              <a:t> trykkforskjell </a:t>
            </a:r>
            <a:r>
              <a:rPr lang="nb-NO" sz="2000" dirty="0" smtClean="0"/>
              <a:t>0,9</a:t>
            </a:r>
            <a:endParaRPr lang="nb-NO" sz="2000" dirty="0"/>
          </a:p>
          <a:p>
            <a:r>
              <a:rPr lang="nb-NO" sz="2000" dirty="0"/>
              <a:t>Yttervegg </a:t>
            </a:r>
            <a:r>
              <a:rPr lang="nb-NO" sz="2000" dirty="0" smtClean="0"/>
              <a:t>0,62</a:t>
            </a:r>
            <a:r>
              <a:rPr lang="nb-NO" sz="2000" dirty="0"/>
              <a:t>	</a:t>
            </a:r>
            <a:endParaRPr lang="nb-NO" sz="2000" dirty="0" smtClean="0"/>
          </a:p>
          <a:p>
            <a:r>
              <a:rPr lang="nb-NO" sz="2000" dirty="0" smtClean="0"/>
              <a:t>Tak </a:t>
            </a:r>
            <a:r>
              <a:rPr lang="nb-NO" sz="2000" dirty="0"/>
              <a:t>	 </a:t>
            </a:r>
            <a:r>
              <a:rPr lang="nb-NO" sz="2000" dirty="0" smtClean="0"/>
              <a:t>0,44 </a:t>
            </a:r>
          </a:p>
          <a:p>
            <a:r>
              <a:rPr lang="nb-NO" sz="2000" dirty="0" smtClean="0"/>
              <a:t>Gulv </a:t>
            </a:r>
            <a:r>
              <a:rPr lang="nb-NO" sz="2000" dirty="0"/>
              <a:t>	 </a:t>
            </a:r>
            <a:r>
              <a:rPr lang="nb-NO" sz="2000" dirty="0" smtClean="0"/>
              <a:t>0,20</a:t>
            </a:r>
          </a:p>
          <a:p>
            <a:r>
              <a:rPr lang="nb-NO" sz="2000" dirty="0" smtClean="0"/>
              <a:t>Vinduer </a:t>
            </a:r>
            <a:r>
              <a:rPr lang="nb-NO" sz="2000" dirty="0"/>
              <a:t>og dører </a:t>
            </a:r>
            <a:r>
              <a:rPr lang="nb-NO" sz="2000" dirty="0" smtClean="0"/>
              <a:t>0,75</a:t>
            </a:r>
            <a:r>
              <a:rPr lang="nb-NO" sz="2000" dirty="0"/>
              <a:t>	</a:t>
            </a:r>
            <a:r>
              <a:rPr lang="nb-NO" sz="2000" dirty="0" smtClean="0"/>
              <a:t> </a:t>
            </a:r>
            <a:r>
              <a:rPr lang="nb-NO" sz="2000" dirty="0"/>
              <a:t>	</a:t>
            </a:r>
            <a:r>
              <a:rPr lang="nb-NO" sz="2000" dirty="0" smtClean="0"/>
              <a:t> </a:t>
            </a:r>
            <a:r>
              <a:rPr lang="nb-NO" sz="2000" dirty="0"/>
              <a:t>	 </a:t>
            </a:r>
            <a:endParaRPr lang="nb-NO" sz="2000" dirty="0" smtClean="0"/>
          </a:p>
          <a:p>
            <a:r>
              <a:rPr lang="nb-NO" sz="2000" dirty="0" smtClean="0"/>
              <a:t>SFP-faktor </a:t>
            </a:r>
            <a:r>
              <a:rPr lang="nb-NO" sz="2000" dirty="0"/>
              <a:t>kW/(m3/s) </a:t>
            </a:r>
            <a:r>
              <a:rPr lang="nb-NO" sz="2000" dirty="0" smtClean="0"/>
              <a:t>2.0 </a:t>
            </a:r>
            <a:r>
              <a:rPr lang="nb-NO" sz="2000" dirty="0"/>
              <a:t>	</a:t>
            </a:r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" y="4159986"/>
            <a:ext cx="6823699" cy="119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Teknisk </a:t>
            </a:r>
            <a:r>
              <a:rPr lang="nb-NO" b="1" dirty="0"/>
              <a:t>system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i="1" dirty="0" smtClean="0"/>
              <a:t>Bygget </a:t>
            </a:r>
            <a:r>
              <a:rPr lang="nb-NO" i="1" dirty="0"/>
              <a:t>har i dag 8 eldre ventilasjonsanlegg med eldre type roterende gjenvinner og lite effektive vifter. </a:t>
            </a:r>
            <a:endParaRPr lang="nb-NO" i="1" dirty="0" smtClean="0"/>
          </a:p>
          <a:p>
            <a:r>
              <a:rPr lang="nb-NO" i="1" dirty="0" smtClean="0"/>
              <a:t>Bygget </a:t>
            </a:r>
            <a:r>
              <a:rPr lang="nb-NO" i="1" dirty="0"/>
              <a:t>vil få komplett nytt ventilasjonsanlegg med roterende gjenvinner og VAV-styring. Virkningsgrad på 85% og SFP under 2 kW/(m</a:t>
            </a:r>
            <a:r>
              <a:rPr lang="nb-NO" i="1" baseline="30000" dirty="0"/>
              <a:t>3</a:t>
            </a:r>
            <a:r>
              <a:rPr lang="nb-NO" i="1" dirty="0"/>
              <a:t>/s). Hovedstruktur for ventilasjon vil bygges om for å optimalisere trykkforholdene.  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i="1" dirty="0"/>
              <a:t>Bygget har elektrisk oppvarming med panelovner, samt olje- og </a:t>
            </a:r>
            <a:r>
              <a:rPr lang="nb-NO" i="1" dirty="0" err="1"/>
              <a:t>elkjel</a:t>
            </a:r>
            <a:r>
              <a:rPr lang="nb-NO" i="1" dirty="0"/>
              <a:t> til varmtvann og ventilasjonsvarme. Romoppvarmingen videreføres som i dag med nytt </a:t>
            </a:r>
            <a:r>
              <a:rPr lang="nb-NO" i="1" dirty="0" smtClean="0"/>
              <a:t>styresystem</a:t>
            </a:r>
            <a:r>
              <a:rPr lang="nb-NO" i="1" dirty="0"/>
              <a:t/>
            </a:r>
            <a:br>
              <a:rPr lang="nb-NO" i="1" dirty="0"/>
            </a:br>
            <a:endParaRPr lang="nb-NO" i="1" dirty="0" smtClean="0"/>
          </a:p>
          <a:p>
            <a:r>
              <a:rPr lang="nb-NO" i="1" dirty="0" smtClean="0"/>
              <a:t>Varmtvann </a:t>
            </a:r>
            <a:r>
              <a:rPr lang="nb-NO" i="1" dirty="0"/>
              <a:t>og ventilasjonsvarme </a:t>
            </a:r>
            <a:r>
              <a:rPr lang="nb-NO" i="1" dirty="0" smtClean="0"/>
              <a:t>forsynes </a:t>
            </a:r>
            <a:r>
              <a:rPr lang="nb-NO" i="1" dirty="0"/>
              <a:t>fra en ny kombinert luft-vann varmepumpe/kjølemaskin basert på ammoniakk som kjølemedium.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i="1" dirty="0"/>
              <a:t>Belysning vil bli T5-lysrør med behovsstyring</a:t>
            </a:r>
            <a:r>
              <a:rPr lang="nb-NO" i="1" dirty="0" smtClean="0"/>
              <a:t>.</a:t>
            </a:r>
          </a:p>
          <a:p>
            <a:endParaRPr lang="nb-NO" i="1" dirty="0"/>
          </a:p>
          <a:p>
            <a:r>
              <a:rPr lang="nb-NO" i="1" dirty="0"/>
              <a:t>Det er medtatt innmontering av </a:t>
            </a:r>
            <a:r>
              <a:rPr lang="nb-NO" i="1" dirty="0" smtClean="0"/>
              <a:t>energimålere slik </a:t>
            </a:r>
            <a:r>
              <a:rPr lang="nb-NO" i="1" dirty="0"/>
              <a:t>at alle energiposter i henhold til NS </a:t>
            </a:r>
            <a:r>
              <a:rPr lang="nb-NO" i="1" dirty="0" smtClean="0"/>
              <a:t>3031 kan </a:t>
            </a:r>
            <a:r>
              <a:rPr lang="nb-NO" i="1" dirty="0"/>
              <a:t>måles og dokumenteres via </a:t>
            </a:r>
            <a:r>
              <a:rPr lang="nb-NO" i="1" dirty="0" smtClean="0"/>
              <a:t>byggets </a:t>
            </a:r>
            <a:r>
              <a:rPr lang="nb-NO" i="1" dirty="0"/>
              <a:t>EOS - system.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67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Andre </a:t>
            </a:r>
            <a:r>
              <a:rPr lang="nb-NO" b="1" dirty="0" smtClean="0"/>
              <a:t>hensyn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Breeam</a:t>
            </a:r>
            <a:r>
              <a:rPr lang="nb-NO" dirty="0"/>
              <a:t> sertifisering, karakter «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good</a:t>
            </a:r>
            <a:r>
              <a:rPr lang="nb-NO" dirty="0"/>
              <a:t>» </a:t>
            </a:r>
          </a:p>
          <a:p>
            <a:r>
              <a:rPr lang="nb-NO" dirty="0" smtClean="0"/>
              <a:t>Miljødeklarasjoner </a:t>
            </a:r>
            <a:r>
              <a:rPr lang="nb-NO" dirty="0"/>
              <a:t>for materialer. Bruk av EPD2, Svanemerking eller tilsvarende. </a:t>
            </a:r>
          </a:p>
          <a:p>
            <a:r>
              <a:rPr lang="nb-NO" dirty="0" smtClean="0"/>
              <a:t>Avfallsbehandling </a:t>
            </a:r>
            <a:r>
              <a:rPr lang="nb-NO" dirty="0"/>
              <a:t>på byggeplass: </a:t>
            </a:r>
            <a:r>
              <a:rPr lang="nb-NO" dirty="0" smtClean="0"/>
              <a:t>80% kildesortering eller bedre og maks </a:t>
            </a:r>
            <a:r>
              <a:rPr lang="nb-NO" dirty="0"/>
              <a:t>20 kg/m2. </a:t>
            </a:r>
          </a:p>
        </p:txBody>
      </p:sp>
    </p:spTree>
    <p:extLst>
      <p:ext uri="{BB962C8B-B14F-4D97-AF65-F5344CB8AC3E}">
        <p14:creationId xmlns:p14="http://schemas.microsoft.com/office/powerpoint/2010/main" val="23924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Solcelle panel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Solcelle anlegget vil </a:t>
            </a:r>
            <a:r>
              <a:rPr lang="nb-NO" dirty="0"/>
              <a:t>levere ca. 80.000 kWh.  </a:t>
            </a:r>
          </a:p>
          <a:p>
            <a:r>
              <a:rPr lang="nb-NO" dirty="0" smtClean="0"/>
              <a:t>Taket </a:t>
            </a:r>
            <a:r>
              <a:rPr lang="nb-NO" dirty="0"/>
              <a:t>er høyt </a:t>
            </a:r>
            <a:r>
              <a:rPr lang="nb-NO" dirty="0" smtClean="0"/>
              <a:t>og flatt </a:t>
            </a:r>
            <a:r>
              <a:rPr lang="nb-NO" dirty="0"/>
              <a:t>og har liten skjerming av himmelen fra nabobygg. Derfor godt egnet for solceller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DNB har liten erfaring med solceller og vi således skaffe nyttig kunnskap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7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gendefinert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60177B"/>
      </a:accent1>
      <a:accent2>
        <a:srgbClr val="908376"/>
      </a:accent2>
      <a:accent3>
        <a:srgbClr val="006A72"/>
      </a:accent3>
      <a:accent4>
        <a:srgbClr val="EB6411"/>
      </a:accent4>
      <a:accent5>
        <a:srgbClr val="0082C7"/>
      </a:accent5>
      <a:accent6>
        <a:srgbClr val="449C2D"/>
      </a:accent6>
      <a:hlink>
        <a:srgbClr val="60177B"/>
      </a:hlink>
      <a:folHlink>
        <a:srgbClr val="60177B"/>
      </a:folHlink>
    </a:clrScheme>
    <a:fontScheme name="Horisont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vit med logo">
  <a:themeElements>
    <a:clrScheme name="Fjordkraft">
      <a:dk1>
        <a:sysClr val="windowText" lastClr="000000"/>
      </a:dk1>
      <a:lt1>
        <a:sysClr val="window" lastClr="FFFFFF"/>
      </a:lt1>
      <a:dk2>
        <a:srgbClr val="646464"/>
      </a:dk2>
      <a:lt2>
        <a:srgbClr val="EEECE1"/>
      </a:lt2>
      <a:accent1>
        <a:srgbClr val="FF4600"/>
      </a:accent1>
      <a:accent2>
        <a:srgbClr val="6E6E6E"/>
      </a:accent2>
      <a:accent3>
        <a:srgbClr val="A4CB6C"/>
      </a:accent3>
      <a:accent4>
        <a:srgbClr val="46AEBF"/>
      </a:accent4>
      <a:accent5>
        <a:srgbClr val="996BB8"/>
      </a:accent5>
      <a:accent6>
        <a:srgbClr val="FFC642"/>
      </a:accent6>
      <a:hlink>
        <a:srgbClr val="0037FF"/>
      </a:hlink>
      <a:folHlink>
        <a:srgbClr val="831D81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29723</TotalTime>
  <Words>1474</Words>
  <Application>Microsoft Office PowerPoint</Application>
  <PresentationFormat>Skjermfremvisning (4:3)</PresentationFormat>
  <Paragraphs>163</Paragraphs>
  <Slides>22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22</vt:i4>
      </vt:variant>
    </vt:vector>
  </HeadingPairs>
  <TitlesOfParts>
    <vt:vector size="24" baseType="lpstr">
      <vt:lpstr>Office-tema</vt:lpstr>
      <vt:lpstr>Hvit med logo</vt:lpstr>
      <vt:lpstr>Folke Bernadottesvei 40</vt:lpstr>
      <vt:lpstr>Ambisjoner og mål</vt:lpstr>
      <vt:lpstr>Dette vil vi ikke oppleve i FB40…</vt:lpstr>
      <vt:lpstr>Utarbeidet eget miljøprogram for FB40</vt:lpstr>
      <vt:lpstr>Bygningsmessig utgangspunkt</vt:lpstr>
      <vt:lpstr>Nøkkeltall</vt:lpstr>
      <vt:lpstr>Teknisk system</vt:lpstr>
      <vt:lpstr>Andre hensyn</vt:lpstr>
      <vt:lpstr>Solcelle panel</vt:lpstr>
      <vt:lpstr>Luftfordelingsutstyr</vt:lpstr>
      <vt:lpstr>Energioptimal behovsstyrt ventilasjon - Aktive tilluftsventiler </vt:lpstr>
      <vt:lpstr>NO-EN15232 Energipåvirkning av byggautomatisering</vt:lpstr>
      <vt:lpstr>Riktig første gang – byggherrens ansvar?</vt:lpstr>
      <vt:lpstr>Totalentreprise</vt:lpstr>
      <vt:lpstr>Styrket samarbeid</vt:lpstr>
      <vt:lpstr>Oppstartsmøte</vt:lpstr>
      <vt:lpstr>Hva mener vi er med på å løfte kvaliteten på leveransen?</vt:lpstr>
      <vt:lpstr>LEAN Construction  - vi skal bygge «RETT FØRSTE GANG»</vt:lpstr>
      <vt:lpstr>NS 6450 - Prøvedrift </vt:lpstr>
      <vt:lpstr>Hvordan implementere «6450 prøvedrift» i eksisterende kontrakt?</vt:lpstr>
      <vt:lpstr>Sintef prosjekt «BEST VENT» - energieffektiv ventilasjon</vt:lpstr>
      <vt:lpstr>Fire hovedspørsmål i «BEST VENT»</vt:lpstr>
    </vt:vector>
  </TitlesOfParts>
  <Company>DNB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erlend.simonsen@dnb.no</dc:creator>
  <cp:lastModifiedBy>Simonsen, Erlend Kaland</cp:lastModifiedBy>
  <cp:revision>815</cp:revision>
  <cp:lastPrinted>2015-04-21T14:44:05Z</cp:lastPrinted>
  <dcterms:created xsi:type="dcterms:W3CDTF">2012-03-28T08:54:04Z</dcterms:created>
  <dcterms:modified xsi:type="dcterms:W3CDTF">2016-03-31T13:18:05Z</dcterms:modified>
</cp:coreProperties>
</file>