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50" r:id="rId2"/>
    <p:sldId id="541" r:id="rId3"/>
    <p:sldId id="544" r:id="rId4"/>
    <p:sldId id="545" r:id="rId5"/>
    <p:sldId id="546" r:id="rId6"/>
    <p:sldId id="547" r:id="rId7"/>
    <p:sldId id="548" r:id="rId8"/>
    <p:sldId id="549" r:id="rId9"/>
  </p:sldIdLst>
  <p:sldSz cx="9144000" cy="6858000" type="screen4x3"/>
  <p:notesSz cx="9144000" cy="6858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79">
          <p15:clr>
            <a:srgbClr val="A4A3A4"/>
          </p15:clr>
        </p15:guide>
        <p15:guide id="2" pos="488">
          <p15:clr>
            <a:srgbClr val="A4A3A4"/>
          </p15:clr>
        </p15:guide>
        <p15:guide id="3" orient="horz" pos="479">
          <p15:clr>
            <a:srgbClr val="A4A3A4"/>
          </p15:clr>
        </p15:guide>
        <p15:guide id="4" orient="horz" pos="1055">
          <p15:clr>
            <a:srgbClr val="A4A3A4"/>
          </p15:clr>
        </p15:guide>
        <p15:guide id="5" orient="horz" pos="1270">
          <p15:clr>
            <a:srgbClr val="A4A3A4"/>
          </p15:clr>
        </p15:guide>
        <p15:guide id="6" orient="horz" pos="3515">
          <p15:clr>
            <a:srgbClr val="A4A3A4"/>
          </p15:clr>
        </p15:guide>
        <p15:guide id="7" pos="5286">
          <p15:clr>
            <a:srgbClr val="A4A3A4"/>
          </p15:clr>
        </p15:guide>
        <p15:guide id="8" pos="2882">
          <p15:clr>
            <a:srgbClr val="A4A3A4"/>
          </p15:clr>
        </p15:guide>
        <p15:guide id="9" pos="28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000A"/>
    <a:srgbClr val="DE1C07"/>
    <a:srgbClr val="E81D00"/>
    <a:srgbClr val="EE3C38"/>
    <a:srgbClr val="7DA18F"/>
    <a:srgbClr val="CF142B"/>
    <a:srgbClr val="964594"/>
    <a:srgbClr val="404040"/>
    <a:srgbClr val="CC292B"/>
    <a:srgbClr val="C73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Format med tema 1 - dekorfär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7" autoAdjust="0"/>
    <p:restoredTop sz="94667" autoAdjust="0"/>
  </p:normalViewPr>
  <p:slideViewPr>
    <p:cSldViewPr snapToGrid="0">
      <p:cViewPr varScale="1">
        <p:scale>
          <a:sx n="63" d="100"/>
          <a:sy n="63" d="100"/>
        </p:scale>
        <p:origin x="1478" y="62"/>
      </p:cViewPr>
      <p:guideLst>
        <p:guide orient="horz" pos="679"/>
        <p:guide pos="488"/>
        <p:guide orient="horz" pos="479"/>
        <p:guide orient="horz" pos="1055"/>
        <p:guide orient="horz" pos="1270"/>
        <p:guide orient="horz" pos="3515"/>
        <p:guide pos="5286"/>
        <p:guide pos="2882"/>
        <p:guide pos="28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-2136" y="-11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Blad1!$A$2:$A$23</c:f>
              <c:strCache>
                <c:ptCount val="22"/>
                <c:pt idx="0">
                  <c:v>BERGSJÖN</c:v>
                </c:pt>
                <c:pt idx="1">
                  <c:v>BISKOPSGÅRDEN</c:v>
                </c:pt>
                <c:pt idx="2">
                  <c:v>GUNNARED</c:v>
                </c:pt>
                <c:pt idx="3">
                  <c:v>LÄRJEDALEN</c:v>
                </c:pt>
                <c:pt idx="4">
                  <c:v>FRÖLUNDA</c:v>
                </c:pt>
                <c:pt idx="5">
                  <c:v>KORTEDALA</c:v>
                </c:pt>
                <c:pt idx="6">
                  <c:v>MAJORNA</c:v>
                </c:pt>
                <c:pt idx="7">
                  <c:v>BACKA</c:v>
                </c:pt>
                <c:pt idx="8">
                  <c:v>HÖGSBO</c:v>
                </c:pt>
                <c:pt idx="9">
                  <c:v>KÄRRA-RÖDBO</c:v>
                </c:pt>
                <c:pt idx="10">
                  <c:v>TUVE-SÄVE</c:v>
                </c:pt>
                <c:pt idx="11">
                  <c:v>LUNDBY</c:v>
                </c:pt>
                <c:pt idx="12">
                  <c:v>STYRSÖ</c:v>
                </c:pt>
                <c:pt idx="13">
                  <c:v>Total</c:v>
                </c:pt>
                <c:pt idx="14">
                  <c:v>TYNNERED</c:v>
                </c:pt>
                <c:pt idx="15">
                  <c:v>TORSLANDA</c:v>
                </c:pt>
                <c:pt idx="16">
                  <c:v>LINNESTADEN</c:v>
                </c:pt>
                <c:pt idx="17">
                  <c:v>HÄRLANDA</c:v>
                </c:pt>
                <c:pt idx="18">
                  <c:v>ÖRGRYTE</c:v>
                </c:pt>
                <c:pt idx="19">
                  <c:v>CENTRUM</c:v>
                </c:pt>
                <c:pt idx="20">
                  <c:v>ÄLVSBORG</c:v>
                </c:pt>
                <c:pt idx="21">
                  <c:v>ASKIM</c:v>
                </c:pt>
              </c:strCache>
            </c:strRef>
          </c:cat>
          <c:val>
            <c:numRef>
              <c:f>Blad1!$B$2:$B$23</c:f>
              <c:numCache>
                <c:formatCode>###0</c:formatCode>
                <c:ptCount val="22"/>
                <c:pt idx="0">
                  <c:v>246.10000000000005</c:v>
                </c:pt>
                <c:pt idx="1">
                  <c:v>261.44516129032246</c:v>
                </c:pt>
                <c:pt idx="2">
                  <c:v>267.04537815126059</c:v>
                </c:pt>
                <c:pt idx="3">
                  <c:v>283.94104477611938</c:v>
                </c:pt>
                <c:pt idx="4">
                  <c:v>295.9348214285713</c:v>
                </c:pt>
                <c:pt idx="5">
                  <c:v>296.00967741935489</c:v>
                </c:pt>
                <c:pt idx="6">
                  <c:v>299.71172638436457</c:v>
                </c:pt>
                <c:pt idx="7">
                  <c:v>310.37649769585249</c:v>
                </c:pt>
                <c:pt idx="8">
                  <c:v>318.86029411764713</c:v>
                </c:pt>
                <c:pt idx="9">
                  <c:v>321.72049180327872</c:v>
                </c:pt>
                <c:pt idx="10">
                  <c:v>326.66132075471694</c:v>
                </c:pt>
                <c:pt idx="11">
                  <c:v>359.34573459715654</c:v>
                </c:pt>
                <c:pt idx="12">
                  <c:v>369.19411764705882</c:v>
                </c:pt>
                <c:pt idx="13">
                  <c:v>382.46731717778289</c:v>
                </c:pt>
                <c:pt idx="14">
                  <c:v>387.99823788546252</c:v>
                </c:pt>
                <c:pt idx="15">
                  <c:v>392.46944444444443</c:v>
                </c:pt>
                <c:pt idx="16">
                  <c:v>393.60736543909331</c:v>
                </c:pt>
                <c:pt idx="17">
                  <c:v>394.95658914728699</c:v>
                </c:pt>
                <c:pt idx="18">
                  <c:v>415.24924812030099</c:v>
                </c:pt>
                <c:pt idx="19">
                  <c:v>480.86135957066244</c:v>
                </c:pt>
                <c:pt idx="20">
                  <c:v>510.97372262773729</c:v>
                </c:pt>
                <c:pt idx="21">
                  <c:v>528.69191176470611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2-4924-9D97-BF1B8A320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0393648"/>
        <c:axId val="920400368"/>
      </c:barChart>
      <c:catAx>
        <c:axId val="92039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0400368"/>
        <c:crosses val="autoZero"/>
        <c:auto val="1"/>
        <c:lblAlgn val="ctr"/>
        <c:lblOffset val="100"/>
        <c:noMultiLvlLbl val="0"/>
      </c:catAx>
      <c:valAx>
        <c:axId val="92040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039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BISKOPSGÅRDEN</c:v>
                </c:pt>
                <c:pt idx="1">
                  <c:v>BERGSJÖN</c:v>
                </c:pt>
                <c:pt idx="2">
                  <c:v>KÄRRA-RÖDBO</c:v>
                </c:pt>
                <c:pt idx="3">
                  <c:v>LÄRJEDALEN</c:v>
                </c:pt>
                <c:pt idx="4">
                  <c:v>GUNNARED</c:v>
                </c:pt>
                <c:pt idx="5">
                  <c:v>BACKA</c:v>
                </c:pt>
                <c:pt idx="6">
                  <c:v>KORTEDALA</c:v>
                </c:pt>
                <c:pt idx="7">
                  <c:v>FRÖLUNDA</c:v>
                </c:pt>
                <c:pt idx="8">
                  <c:v>TUVE-SÄVE</c:v>
                </c:pt>
                <c:pt idx="9">
                  <c:v>LUNDBY</c:v>
                </c:pt>
                <c:pt idx="10">
                  <c:v>TORSLANDA</c:v>
                </c:pt>
                <c:pt idx="11">
                  <c:v>HÖGSBO</c:v>
                </c:pt>
                <c:pt idx="12">
                  <c:v>TYNNERED</c:v>
                </c:pt>
                <c:pt idx="13">
                  <c:v>STYRSÖ</c:v>
                </c:pt>
                <c:pt idx="14">
                  <c:v>ÖRGRYTE</c:v>
                </c:pt>
                <c:pt idx="15">
                  <c:v>MAJORNA</c:v>
                </c:pt>
                <c:pt idx="16">
                  <c:v>HÄRLANDA</c:v>
                </c:pt>
                <c:pt idx="17">
                  <c:v>CENTRUM</c:v>
                </c:pt>
                <c:pt idx="18">
                  <c:v>LINNESTADEN</c:v>
                </c:pt>
                <c:pt idx="19">
                  <c:v>ASKIM</c:v>
                </c:pt>
                <c:pt idx="20">
                  <c:v>ÄLVSBORG</c:v>
                </c:pt>
              </c:strCache>
            </c:strRef>
          </c:cat>
          <c:val>
            <c:numRef>
              <c:f>Blad1!$B$2:$B$22</c:f>
              <c:numCache>
                <c:formatCode>0%</c:formatCode>
                <c:ptCount val="21"/>
                <c:pt idx="0">
                  <c:v>0.23771035388440739</c:v>
                </c:pt>
                <c:pt idx="1">
                  <c:v>0.25072334479538827</c:v>
                </c:pt>
                <c:pt idx="2">
                  <c:v>0.27762415779356975</c:v>
                </c:pt>
                <c:pt idx="3">
                  <c:v>0.29109131170399444</c:v>
                </c:pt>
                <c:pt idx="4">
                  <c:v>0.2942077194925079</c:v>
                </c:pt>
                <c:pt idx="5">
                  <c:v>0.34432397794623515</c:v>
                </c:pt>
                <c:pt idx="6">
                  <c:v>0.36291620200466801</c:v>
                </c:pt>
                <c:pt idx="7">
                  <c:v>0.37380851932936987</c:v>
                </c:pt>
                <c:pt idx="8">
                  <c:v>0.38716021586288912</c:v>
                </c:pt>
                <c:pt idx="9">
                  <c:v>0.4195663502753485</c:v>
                </c:pt>
                <c:pt idx="10">
                  <c:v>0.43301742414663114</c:v>
                </c:pt>
                <c:pt idx="11">
                  <c:v>0.46134884906521134</c:v>
                </c:pt>
                <c:pt idx="12">
                  <c:v>0.47050094677333199</c:v>
                </c:pt>
                <c:pt idx="13">
                  <c:v>0.54151728770660346</c:v>
                </c:pt>
                <c:pt idx="14">
                  <c:v>0.56021220127904359</c:v>
                </c:pt>
                <c:pt idx="15">
                  <c:v>0.5613966298887868</c:v>
                </c:pt>
                <c:pt idx="16">
                  <c:v>0.59794964907468218</c:v>
                </c:pt>
                <c:pt idx="17">
                  <c:v>0.62928024367951474</c:v>
                </c:pt>
                <c:pt idx="18">
                  <c:v>0.65415469286615935</c:v>
                </c:pt>
                <c:pt idx="19">
                  <c:v>0.65551662247211484</c:v>
                </c:pt>
                <c:pt idx="20">
                  <c:v>0.66219173119402674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3-4E84-A8D1-B9E198C08E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686688"/>
        <c:axId val="170688928"/>
      </c:barChart>
      <c:catAx>
        <c:axId val="1706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0688928"/>
        <c:crosses val="autoZero"/>
        <c:auto val="1"/>
        <c:lblAlgn val="ctr"/>
        <c:lblOffset val="100"/>
        <c:noMultiLvlLbl val="0"/>
      </c:catAx>
      <c:valAx>
        <c:axId val="17068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068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142900004087806E-2"/>
          <c:y val="3.4004988495612912E-2"/>
          <c:w val="0.90247126396887722"/>
          <c:h val="0.601155157867354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STYRSÖ</c:v>
                </c:pt>
                <c:pt idx="1">
                  <c:v>CENTRUM</c:v>
                </c:pt>
                <c:pt idx="2">
                  <c:v>LINNESTADEN</c:v>
                </c:pt>
                <c:pt idx="3">
                  <c:v>ÖRGRYTE</c:v>
                </c:pt>
                <c:pt idx="4">
                  <c:v>ASKIM</c:v>
                </c:pt>
                <c:pt idx="5">
                  <c:v>ÄLVSBORG</c:v>
                </c:pt>
                <c:pt idx="6">
                  <c:v>FRÖLUNDA</c:v>
                </c:pt>
                <c:pt idx="7">
                  <c:v>HÄRLANDA</c:v>
                </c:pt>
                <c:pt idx="8">
                  <c:v>HÖGSBO</c:v>
                </c:pt>
                <c:pt idx="9">
                  <c:v>MAJORNA</c:v>
                </c:pt>
                <c:pt idx="10">
                  <c:v>TORSLANDA</c:v>
                </c:pt>
                <c:pt idx="11">
                  <c:v>TYNNERED</c:v>
                </c:pt>
                <c:pt idx="12">
                  <c:v>TUVE-SÄVE</c:v>
                </c:pt>
                <c:pt idx="13">
                  <c:v>BACKA</c:v>
                </c:pt>
                <c:pt idx="14">
                  <c:v>LUNDBY</c:v>
                </c:pt>
                <c:pt idx="15">
                  <c:v>KÄRRA-RÖDBO</c:v>
                </c:pt>
                <c:pt idx="16">
                  <c:v>BERGSJÖN</c:v>
                </c:pt>
                <c:pt idx="17">
                  <c:v>KORTEDALA</c:v>
                </c:pt>
                <c:pt idx="18">
                  <c:v>LÄRJEDALEN</c:v>
                </c:pt>
                <c:pt idx="19">
                  <c:v>GUNNARED</c:v>
                </c:pt>
                <c:pt idx="20">
                  <c:v>BISKOPSGÅRDEN</c:v>
                </c:pt>
              </c:strCache>
            </c:strRef>
          </c:cat>
          <c:val>
            <c:numRef>
              <c:f>Blad1!$B$2:$B$22</c:f>
              <c:numCache>
                <c:formatCode>###0.0</c:formatCode>
                <c:ptCount val="21"/>
                <c:pt idx="0">
                  <c:v>26.279247638000012</c:v>
                </c:pt>
                <c:pt idx="1">
                  <c:v>27.11753001333858</c:v>
                </c:pt>
                <c:pt idx="2">
                  <c:v>26.702994717880607</c:v>
                </c:pt>
                <c:pt idx="3">
                  <c:v>27.053032556130621</c:v>
                </c:pt>
                <c:pt idx="4">
                  <c:v>26.269321554297591</c:v>
                </c:pt>
                <c:pt idx="5">
                  <c:v>27.019729285807568</c:v>
                </c:pt>
                <c:pt idx="6">
                  <c:v>28.873397822806986</c:v>
                </c:pt>
                <c:pt idx="7">
                  <c:v>26.421315783840402</c:v>
                </c:pt>
                <c:pt idx="8">
                  <c:v>27.758654308504351</c:v>
                </c:pt>
                <c:pt idx="9">
                  <c:v>26.787845831982718</c:v>
                </c:pt>
                <c:pt idx="10">
                  <c:v>27.699528636417259</c:v>
                </c:pt>
                <c:pt idx="11">
                  <c:v>27.176381572397577</c:v>
                </c:pt>
                <c:pt idx="12">
                  <c:v>28.085375964537729</c:v>
                </c:pt>
                <c:pt idx="13">
                  <c:v>27.279666106618631</c:v>
                </c:pt>
                <c:pt idx="14">
                  <c:v>27.42524728345899</c:v>
                </c:pt>
                <c:pt idx="15">
                  <c:v>28.066192122987076</c:v>
                </c:pt>
                <c:pt idx="16">
                  <c:v>29.488144200385356</c:v>
                </c:pt>
                <c:pt idx="17">
                  <c:v>27.535956198187357</c:v>
                </c:pt>
                <c:pt idx="18">
                  <c:v>28.051674420921092</c:v>
                </c:pt>
                <c:pt idx="19">
                  <c:v>28.075009211435809</c:v>
                </c:pt>
                <c:pt idx="20">
                  <c:v>27.570580474455291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F-4A1E-928A-4DF73600E728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STYRSÖ</c:v>
                </c:pt>
                <c:pt idx="1">
                  <c:v>CENTRUM</c:v>
                </c:pt>
                <c:pt idx="2">
                  <c:v>LINNESTADEN</c:v>
                </c:pt>
                <c:pt idx="3">
                  <c:v>ÖRGRYTE</c:v>
                </c:pt>
                <c:pt idx="4">
                  <c:v>ASKIM</c:v>
                </c:pt>
                <c:pt idx="5">
                  <c:v>ÄLVSBORG</c:v>
                </c:pt>
                <c:pt idx="6">
                  <c:v>FRÖLUNDA</c:v>
                </c:pt>
                <c:pt idx="7">
                  <c:v>HÄRLANDA</c:v>
                </c:pt>
                <c:pt idx="8">
                  <c:v>HÖGSBO</c:v>
                </c:pt>
                <c:pt idx="9">
                  <c:v>MAJORNA</c:v>
                </c:pt>
                <c:pt idx="10">
                  <c:v>TORSLANDA</c:v>
                </c:pt>
                <c:pt idx="11">
                  <c:v>TYNNERED</c:v>
                </c:pt>
                <c:pt idx="12">
                  <c:v>TUVE-SÄVE</c:v>
                </c:pt>
                <c:pt idx="13">
                  <c:v>BACKA</c:v>
                </c:pt>
                <c:pt idx="14">
                  <c:v>LUNDBY</c:v>
                </c:pt>
                <c:pt idx="15">
                  <c:v>KÄRRA-RÖDBO</c:v>
                </c:pt>
                <c:pt idx="16">
                  <c:v>BERGSJÖN</c:v>
                </c:pt>
                <c:pt idx="17">
                  <c:v>KORTEDALA</c:v>
                </c:pt>
                <c:pt idx="18">
                  <c:v>LÄRJEDALEN</c:v>
                </c:pt>
                <c:pt idx="19">
                  <c:v>GUNNARED</c:v>
                </c:pt>
                <c:pt idx="20">
                  <c:v>BISKOPSGÅRDEN</c:v>
                </c:pt>
              </c:strCache>
            </c:strRef>
          </c:cat>
          <c:val>
            <c:numRef>
              <c:f>Blad1!$C$2:$C$22</c:f>
              <c:numCache>
                <c:formatCode>###0.0</c:formatCode>
                <c:ptCount val="21"/>
                <c:pt idx="0">
                  <c:v>24.933777550136426</c:v>
                </c:pt>
                <c:pt idx="1">
                  <c:v>25.579603487559147</c:v>
                </c:pt>
                <c:pt idx="2">
                  <c:v>25.601243541963214</c:v>
                </c:pt>
                <c:pt idx="3">
                  <c:v>25.671733361040424</c:v>
                </c:pt>
                <c:pt idx="4">
                  <c:v>25.695899769193179</c:v>
                </c:pt>
                <c:pt idx="5">
                  <c:v>25.709176339673288</c:v>
                </c:pt>
                <c:pt idx="6">
                  <c:v>25.790746260235718</c:v>
                </c:pt>
                <c:pt idx="7">
                  <c:v>26.029629600424325</c:v>
                </c:pt>
                <c:pt idx="8">
                  <c:v>26.20059985639724</c:v>
                </c:pt>
                <c:pt idx="9">
                  <c:v>26.330365381254534</c:v>
                </c:pt>
                <c:pt idx="10">
                  <c:v>26.359105488084875</c:v>
                </c:pt>
                <c:pt idx="11">
                  <c:v>26.595201453031109</c:v>
                </c:pt>
                <c:pt idx="12">
                  <c:v>26.925108121630412</c:v>
                </c:pt>
                <c:pt idx="13">
                  <c:v>27.100581551611793</c:v>
                </c:pt>
                <c:pt idx="14">
                  <c:v>27.359421175861744</c:v>
                </c:pt>
                <c:pt idx="15">
                  <c:v>27.381668622513651</c:v>
                </c:pt>
                <c:pt idx="16">
                  <c:v>27.582483210619152</c:v>
                </c:pt>
                <c:pt idx="17">
                  <c:v>27.595564339075722</c:v>
                </c:pt>
                <c:pt idx="18">
                  <c:v>27.721349497855055</c:v>
                </c:pt>
                <c:pt idx="19">
                  <c:v>28.55872278069268</c:v>
                </c:pt>
                <c:pt idx="20">
                  <c:v>29.208538532958247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F-4A1E-928A-4DF73600E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7116496"/>
        <c:axId val="767120416"/>
      </c:barChart>
      <c:catAx>
        <c:axId val="76711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7120416"/>
        <c:crosses val="autoZero"/>
        <c:auto val="1"/>
        <c:lblAlgn val="ctr"/>
        <c:lblOffset val="100"/>
        <c:noMultiLvlLbl val="0"/>
      </c:catAx>
      <c:valAx>
        <c:axId val="76712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711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LINNESTADEN</c:v>
                </c:pt>
                <c:pt idx="1">
                  <c:v>ASKIM</c:v>
                </c:pt>
                <c:pt idx="2">
                  <c:v>ÖRGRYTE</c:v>
                </c:pt>
                <c:pt idx="3">
                  <c:v>FRÖLUNDA</c:v>
                </c:pt>
                <c:pt idx="4">
                  <c:v>CENTRUM</c:v>
                </c:pt>
                <c:pt idx="5">
                  <c:v>BERGSJÖN</c:v>
                </c:pt>
                <c:pt idx="6">
                  <c:v>ÄLVSBORG</c:v>
                </c:pt>
                <c:pt idx="7">
                  <c:v>STYRSÖ</c:v>
                </c:pt>
                <c:pt idx="8">
                  <c:v>HÖGSBO</c:v>
                </c:pt>
                <c:pt idx="9">
                  <c:v>HÄRLANDA</c:v>
                </c:pt>
                <c:pt idx="10">
                  <c:v>TORSLANDA</c:v>
                </c:pt>
                <c:pt idx="11">
                  <c:v>MAJORNA</c:v>
                </c:pt>
                <c:pt idx="12">
                  <c:v>TYNNERED</c:v>
                </c:pt>
                <c:pt idx="13">
                  <c:v>BACKA</c:v>
                </c:pt>
                <c:pt idx="14">
                  <c:v>KÄRRA-RÖDBO</c:v>
                </c:pt>
                <c:pt idx="15">
                  <c:v>LUNDBY</c:v>
                </c:pt>
                <c:pt idx="16">
                  <c:v>KORTEDALA</c:v>
                </c:pt>
                <c:pt idx="17">
                  <c:v>TUVE-SÄVE</c:v>
                </c:pt>
                <c:pt idx="18">
                  <c:v>LÄRJEDALEN</c:v>
                </c:pt>
                <c:pt idx="19">
                  <c:v>BISKOPSGÅRDEN</c:v>
                </c:pt>
                <c:pt idx="20">
                  <c:v>GUNNARED</c:v>
                </c:pt>
              </c:strCache>
            </c:strRef>
          </c:cat>
          <c:val>
            <c:numRef>
              <c:f>Blad1!$B$2:$B$22</c:f>
              <c:numCache>
                <c:formatCode>###0.0%</c:formatCode>
                <c:ptCount val="21"/>
                <c:pt idx="0">
                  <c:v>0.17575757575757575</c:v>
                </c:pt>
                <c:pt idx="1">
                  <c:v>0.11029411764705882</c:v>
                </c:pt>
                <c:pt idx="2">
                  <c:v>0.18852459016393441</c:v>
                </c:pt>
                <c:pt idx="3">
                  <c:v>0.26666666666666666</c:v>
                </c:pt>
                <c:pt idx="4">
                  <c:v>0.18725099601593626</c:v>
                </c:pt>
                <c:pt idx="5">
                  <c:v>0.35</c:v>
                </c:pt>
                <c:pt idx="6">
                  <c:v>0.20279720279720281</c:v>
                </c:pt>
                <c:pt idx="7">
                  <c:v>0.16666666666666663</c:v>
                </c:pt>
                <c:pt idx="8">
                  <c:v>0.25</c:v>
                </c:pt>
                <c:pt idx="9">
                  <c:v>8.1967213114754092E-2</c:v>
                </c:pt>
                <c:pt idx="10">
                  <c:v>0.1851851851851852</c:v>
                </c:pt>
                <c:pt idx="11">
                  <c:v>0.18309859154929581</c:v>
                </c:pt>
                <c:pt idx="12">
                  <c:v>0.16666666666666663</c:v>
                </c:pt>
                <c:pt idx="13">
                  <c:v>0.19387755102040816</c:v>
                </c:pt>
                <c:pt idx="14">
                  <c:v>0.24242424242424243</c:v>
                </c:pt>
                <c:pt idx="15">
                  <c:v>0.21495327102803738</c:v>
                </c:pt>
                <c:pt idx="16">
                  <c:v>0.29357798165137616</c:v>
                </c:pt>
                <c:pt idx="17">
                  <c:v>0.29310344827586204</c:v>
                </c:pt>
                <c:pt idx="18">
                  <c:v>0.25352112676056338</c:v>
                </c:pt>
                <c:pt idx="19">
                  <c:v>0.2878787878787879</c:v>
                </c:pt>
                <c:pt idx="20">
                  <c:v>0.30508474576271188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1-4C37-AE9C-4216758856D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LINNESTADEN</c:v>
                </c:pt>
                <c:pt idx="1">
                  <c:v>ASKIM</c:v>
                </c:pt>
                <c:pt idx="2">
                  <c:v>ÖRGRYTE</c:v>
                </c:pt>
                <c:pt idx="3">
                  <c:v>FRÖLUNDA</c:v>
                </c:pt>
                <c:pt idx="4">
                  <c:v>CENTRUM</c:v>
                </c:pt>
                <c:pt idx="5">
                  <c:v>BERGSJÖN</c:v>
                </c:pt>
                <c:pt idx="6">
                  <c:v>ÄLVSBORG</c:v>
                </c:pt>
                <c:pt idx="7">
                  <c:v>STYRSÖ</c:v>
                </c:pt>
                <c:pt idx="8">
                  <c:v>HÖGSBO</c:v>
                </c:pt>
                <c:pt idx="9">
                  <c:v>HÄRLANDA</c:v>
                </c:pt>
                <c:pt idx="10">
                  <c:v>TORSLANDA</c:v>
                </c:pt>
                <c:pt idx="11">
                  <c:v>MAJORNA</c:v>
                </c:pt>
                <c:pt idx="12">
                  <c:v>TYNNERED</c:v>
                </c:pt>
                <c:pt idx="13">
                  <c:v>BACKA</c:v>
                </c:pt>
                <c:pt idx="14">
                  <c:v>KÄRRA-RÖDBO</c:v>
                </c:pt>
                <c:pt idx="15">
                  <c:v>LUNDBY</c:v>
                </c:pt>
                <c:pt idx="16">
                  <c:v>KORTEDALA</c:v>
                </c:pt>
                <c:pt idx="17">
                  <c:v>TUVE-SÄVE</c:v>
                </c:pt>
                <c:pt idx="18">
                  <c:v>LÄRJEDALEN</c:v>
                </c:pt>
                <c:pt idx="19">
                  <c:v>BISKOPSGÅRDEN</c:v>
                </c:pt>
                <c:pt idx="20">
                  <c:v>GUNNARED</c:v>
                </c:pt>
              </c:strCache>
            </c:strRef>
          </c:cat>
          <c:val>
            <c:numRef>
              <c:f>Blad1!$C$2:$C$22</c:f>
              <c:numCache>
                <c:formatCode>###0.0%</c:formatCode>
                <c:ptCount val="21"/>
                <c:pt idx="0">
                  <c:v>0.13297872340425532</c:v>
                </c:pt>
                <c:pt idx="1">
                  <c:v>0.14285714285714285</c:v>
                </c:pt>
                <c:pt idx="2">
                  <c:v>0.14583333333333334</c:v>
                </c:pt>
                <c:pt idx="3">
                  <c:v>0.14925373134328357</c:v>
                </c:pt>
                <c:pt idx="4">
                  <c:v>0.15047021943573669</c:v>
                </c:pt>
                <c:pt idx="5">
                  <c:v>0.15384615384615385</c:v>
                </c:pt>
                <c:pt idx="6">
                  <c:v>0.15555555555555556</c:v>
                </c:pt>
                <c:pt idx="7">
                  <c:v>0.15789473684210525</c:v>
                </c:pt>
                <c:pt idx="8">
                  <c:v>0.16666666666666663</c:v>
                </c:pt>
                <c:pt idx="9">
                  <c:v>0.19117647058823528</c:v>
                </c:pt>
                <c:pt idx="10">
                  <c:v>0.19135802469135801</c:v>
                </c:pt>
                <c:pt idx="11">
                  <c:v>0.2121212121212121</c:v>
                </c:pt>
                <c:pt idx="12">
                  <c:v>0.23255813953488372</c:v>
                </c:pt>
                <c:pt idx="13">
                  <c:v>0.26050420168067229</c:v>
                </c:pt>
                <c:pt idx="14">
                  <c:v>0.26785714285714285</c:v>
                </c:pt>
                <c:pt idx="15">
                  <c:v>0.27619047619047621</c:v>
                </c:pt>
                <c:pt idx="16">
                  <c:v>0.27777777777777779</c:v>
                </c:pt>
                <c:pt idx="17">
                  <c:v>0.3125</c:v>
                </c:pt>
                <c:pt idx="18">
                  <c:v>0.31428571428571428</c:v>
                </c:pt>
                <c:pt idx="19">
                  <c:v>0.36206896551724133</c:v>
                </c:pt>
                <c:pt idx="20">
                  <c:v>0.36666666666666664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E1-4C37-AE9C-421675885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0730368"/>
        <c:axId val="22031539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Blad1!$A$2:$A$22</c15:sqref>
                        </c15:formulaRef>
                      </c:ext>
                    </c:extLst>
                    <c:strCache>
                      <c:ptCount val="21"/>
                      <c:pt idx="0">
                        <c:v>LINNESTADEN</c:v>
                      </c:pt>
                      <c:pt idx="1">
                        <c:v>ASKIM</c:v>
                      </c:pt>
                      <c:pt idx="2">
                        <c:v>ÖRGRYTE</c:v>
                      </c:pt>
                      <c:pt idx="3">
                        <c:v>FRÖLUNDA</c:v>
                      </c:pt>
                      <c:pt idx="4">
                        <c:v>CENTRUM</c:v>
                      </c:pt>
                      <c:pt idx="5">
                        <c:v>BERGSJÖN</c:v>
                      </c:pt>
                      <c:pt idx="6">
                        <c:v>ÄLVSBORG</c:v>
                      </c:pt>
                      <c:pt idx="7">
                        <c:v>STYRSÖ</c:v>
                      </c:pt>
                      <c:pt idx="8">
                        <c:v>HÖGSBO</c:v>
                      </c:pt>
                      <c:pt idx="9">
                        <c:v>HÄRLANDA</c:v>
                      </c:pt>
                      <c:pt idx="10">
                        <c:v>TORSLANDA</c:v>
                      </c:pt>
                      <c:pt idx="11">
                        <c:v>MAJORNA</c:v>
                      </c:pt>
                      <c:pt idx="12">
                        <c:v>TYNNERED</c:v>
                      </c:pt>
                      <c:pt idx="13">
                        <c:v>BACKA</c:v>
                      </c:pt>
                      <c:pt idx="14">
                        <c:v>KÄRRA-RÖDBO</c:v>
                      </c:pt>
                      <c:pt idx="15">
                        <c:v>LUNDBY</c:v>
                      </c:pt>
                      <c:pt idx="16">
                        <c:v>KORTEDALA</c:v>
                      </c:pt>
                      <c:pt idx="17">
                        <c:v>TUVE-SÄVE</c:v>
                      </c:pt>
                      <c:pt idx="18">
                        <c:v>LÄRJEDALEN</c:v>
                      </c:pt>
                      <c:pt idx="19">
                        <c:v>BISKOPSGÅRDEN</c:v>
                      </c:pt>
                      <c:pt idx="20">
                        <c:v>GUNNARED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3E1-4C37-AE9C-4216758856D0}"/>
                  </c:ext>
                </c:extLst>
              </c15:ser>
            </c15:filteredBarSeries>
          </c:ext>
        </c:extLst>
      </c:barChart>
      <c:catAx>
        <c:axId val="22073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20315392"/>
        <c:crosses val="autoZero"/>
        <c:auto val="1"/>
        <c:lblAlgn val="ctr"/>
        <c:lblOffset val="100"/>
        <c:noMultiLvlLbl val="0"/>
      </c:catAx>
      <c:valAx>
        <c:axId val="22031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2073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STYRSÖ</c:v>
                </c:pt>
                <c:pt idx="1">
                  <c:v>ASKIM</c:v>
                </c:pt>
                <c:pt idx="2">
                  <c:v>CENTRUM</c:v>
                </c:pt>
                <c:pt idx="3">
                  <c:v>ÄLVSBORG</c:v>
                </c:pt>
                <c:pt idx="4">
                  <c:v>LINNESTADEN</c:v>
                </c:pt>
                <c:pt idx="5">
                  <c:v>HÄRLANDA</c:v>
                </c:pt>
                <c:pt idx="6">
                  <c:v>TORSLANDA</c:v>
                </c:pt>
                <c:pt idx="7">
                  <c:v>FRÖLUNDA</c:v>
                </c:pt>
                <c:pt idx="8">
                  <c:v>ÖRGRYTE</c:v>
                </c:pt>
                <c:pt idx="9">
                  <c:v>MAJORNA</c:v>
                </c:pt>
                <c:pt idx="10">
                  <c:v>TUVE-SÄVE</c:v>
                </c:pt>
                <c:pt idx="11">
                  <c:v>HÖGSBO</c:v>
                </c:pt>
                <c:pt idx="12">
                  <c:v>TYNNERED</c:v>
                </c:pt>
                <c:pt idx="13">
                  <c:v>LÄRJEDALEN</c:v>
                </c:pt>
                <c:pt idx="14">
                  <c:v>LUNDBY</c:v>
                </c:pt>
                <c:pt idx="15">
                  <c:v>KÄRRA-RÖDBO</c:v>
                </c:pt>
                <c:pt idx="16">
                  <c:v>BACKA</c:v>
                </c:pt>
                <c:pt idx="17">
                  <c:v>KORTEDALA</c:v>
                </c:pt>
                <c:pt idx="18">
                  <c:v>BERGSJÖN</c:v>
                </c:pt>
                <c:pt idx="19">
                  <c:v>GUNNARED</c:v>
                </c:pt>
                <c:pt idx="20">
                  <c:v>BISKOPSGÅRDEN</c:v>
                </c:pt>
              </c:strCache>
            </c:strRef>
          </c:cat>
          <c:val>
            <c:numRef>
              <c:f>Blad1!$B$2:$B$22</c:f>
              <c:numCache>
                <c:formatCode>###0.0%</c:formatCode>
                <c:ptCount val="21"/>
                <c:pt idx="0">
                  <c:v>0.33333333333333326</c:v>
                </c:pt>
                <c:pt idx="1">
                  <c:v>0.41911764705882354</c:v>
                </c:pt>
                <c:pt idx="2">
                  <c:v>0.27490039840637448</c:v>
                </c:pt>
                <c:pt idx="3">
                  <c:v>0.2937062937062937</c:v>
                </c:pt>
                <c:pt idx="4">
                  <c:v>0.37575757575757573</c:v>
                </c:pt>
                <c:pt idx="5">
                  <c:v>0.38524590163934425</c:v>
                </c:pt>
                <c:pt idx="6">
                  <c:v>0.23456790123456789</c:v>
                </c:pt>
                <c:pt idx="7">
                  <c:v>0.17777777777777778</c:v>
                </c:pt>
                <c:pt idx="8">
                  <c:v>0.31147540983606559</c:v>
                </c:pt>
                <c:pt idx="9">
                  <c:v>0.352112676056338</c:v>
                </c:pt>
                <c:pt idx="10">
                  <c:v>0.24137931034482757</c:v>
                </c:pt>
                <c:pt idx="11">
                  <c:v>0.265625</c:v>
                </c:pt>
                <c:pt idx="12">
                  <c:v>0.30701754385964913</c:v>
                </c:pt>
                <c:pt idx="13">
                  <c:v>0.22535211267605637</c:v>
                </c:pt>
                <c:pt idx="14">
                  <c:v>0.25233644859813081</c:v>
                </c:pt>
                <c:pt idx="15">
                  <c:v>0.16666666666666663</c:v>
                </c:pt>
                <c:pt idx="16">
                  <c:v>0.22448979591836735</c:v>
                </c:pt>
                <c:pt idx="17">
                  <c:v>0.25688073394495414</c:v>
                </c:pt>
                <c:pt idx="18">
                  <c:v>0.25</c:v>
                </c:pt>
                <c:pt idx="19">
                  <c:v>0.22033898305084743</c:v>
                </c:pt>
                <c:pt idx="20">
                  <c:v>0.19696969696969696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7F-4679-BE79-C7CE5253D4C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STYRSÖ</c:v>
                </c:pt>
                <c:pt idx="1">
                  <c:v>ASKIM</c:v>
                </c:pt>
                <c:pt idx="2">
                  <c:v>CENTRUM</c:v>
                </c:pt>
                <c:pt idx="3">
                  <c:v>ÄLVSBORG</c:v>
                </c:pt>
                <c:pt idx="4">
                  <c:v>LINNESTADEN</c:v>
                </c:pt>
                <c:pt idx="5">
                  <c:v>HÄRLANDA</c:v>
                </c:pt>
                <c:pt idx="6">
                  <c:v>TORSLANDA</c:v>
                </c:pt>
                <c:pt idx="7">
                  <c:v>FRÖLUNDA</c:v>
                </c:pt>
                <c:pt idx="8">
                  <c:v>ÖRGRYTE</c:v>
                </c:pt>
                <c:pt idx="9">
                  <c:v>MAJORNA</c:v>
                </c:pt>
                <c:pt idx="10">
                  <c:v>TUVE-SÄVE</c:v>
                </c:pt>
                <c:pt idx="11">
                  <c:v>HÖGSBO</c:v>
                </c:pt>
                <c:pt idx="12">
                  <c:v>TYNNERED</c:v>
                </c:pt>
                <c:pt idx="13">
                  <c:v>LÄRJEDALEN</c:v>
                </c:pt>
                <c:pt idx="14">
                  <c:v>LUNDBY</c:v>
                </c:pt>
                <c:pt idx="15">
                  <c:v>KÄRRA-RÖDBO</c:v>
                </c:pt>
                <c:pt idx="16">
                  <c:v>BACKA</c:v>
                </c:pt>
                <c:pt idx="17">
                  <c:v>KORTEDALA</c:v>
                </c:pt>
                <c:pt idx="18">
                  <c:v>BERGSJÖN</c:v>
                </c:pt>
                <c:pt idx="19">
                  <c:v>GUNNARED</c:v>
                </c:pt>
                <c:pt idx="20">
                  <c:v>BISKOPSGÅRDEN</c:v>
                </c:pt>
              </c:strCache>
            </c:strRef>
          </c:cat>
          <c:val>
            <c:numRef>
              <c:f>Blad1!$C$2:$C$22</c:f>
              <c:numCache>
                <c:formatCode>###0.0%</c:formatCode>
                <c:ptCount val="21"/>
                <c:pt idx="0">
                  <c:v>0.57894736842105265</c:v>
                </c:pt>
                <c:pt idx="1">
                  <c:v>0.54285714285714282</c:v>
                </c:pt>
                <c:pt idx="2">
                  <c:v>0.52978056426332287</c:v>
                </c:pt>
                <c:pt idx="3">
                  <c:v>0.51111111111111107</c:v>
                </c:pt>
                <c:pt idx="4">
                  <c:v>0.50531914893617025</c:v>
                </c:pt>
                <c:pt idx="5">
                  <c:v>0.49264705882352944</c:v>
                </c:pt>
                <c:pt idx="6">
                  <c:v>0.4753086419753087</c:v>
                </c:pt>
                <c:pt idx="7">
                  <c:v>0.46268656716417911</c:v>
                </c:pt>
                <c:pt idx="8">
                  <c:v>0.45833333333333326</c:v>
                </c:pt>
                <c:pt idx="9">
                  <c:v>0.44848484848484849</c:v>
                </c:pt>
                <c:pt idx="10">
                  <c:v>0.4375</c:v>
                </c:pt>
                <c:pt idx="11">
                  <c:v>0.43055555555555558</c:v>
                </c:pt>
                <c:pt idx="12">
                  <c:v>0.41085271317829458</c:v>
                </c:pt>
                <c:pt idx="13">
                  <c:v>0.4</c:v>
                </c:pt>
                <c:pt idx="14">
                  <c:v>0.38571428571428579</c:v>
                </c:pt>
                <c:pt idx="15">
                  <c:v>0.35714285714285715</c:v>
                </c:pt>
                <c:pt idx="16">
                  <c:v>0.34453781512605042</c:v>
                </c:pt>
                <c:pt idx="17">
                  <c:v>0.32407407407407407</c:v>
                </c:pt>
                <c:pt idx="18">
                  <c:v>0.26923076923076922</c:v>
                </c:pt>
                <c:pt idx="19">
                  <c:v>0.23333333333333331</c:v>
                </c:pt>
                <c:pt idx="20">
                  <c:v>0.22413793103448276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7F-4679-BE79-C7CE5253D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7991232"/>
        <c:axId val="30799179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Blad1!$A$2:$A$22</c15:sqref>
                        </c15:formulaRef>
                      </c:ext>
                    </c:extLst>
                    <c:strCache>
                      <c:ptCount val="21"/>
                      <c:pt idx="0">
                        <c:v>STYRSÖ</c:v>
                      </c:pt>
                      <c:pt idx="1">
                        <c:v>ASKIM</c:v>
                      </c:pt>
                      <c:pt idx="2">
                        <c:v>CENTRUM</c:v>
                      </c:pt>
                      <c:pt idx="3">
                        <c:v>ÄLVSBORG</c:v>
                      </c:pt>
                      <c:pt idx="4">
                        <c:v>LINNESTADEN</c:v>
                      </c:pt>
                      <c:pt idx="5">
                        <c:v>HÄRLANDA</c:v>
                      </c:pt>
                      <c:pt idx="6">
                        <c:v>TORSLANDA</c:v>
                      </c:pt>
                      <c:pt idx="7">
                        <c:v>FRÖLUNDA</c:v>
                      </c:pt>
                      <c:pt idx="8">
                        <c:v>ÖRGRYTE</c:v>
                      </c:pt>
                      <c:pt idx="9">
                        <c:v>MAJORNA</c:v>
                      </c:pt>
                      <c:pt idx="10">
                        <c:v>TUVE-SÄVE</c:v>
                      </c:pt>
                      <c:pt idx="11">
                        <c:v>HÖGSBO</c:v>
                      </c:pt>
                      <c:pt idx="12">
                        <c:v>TYNNERED</c:v>
                      </c:pt>
                      <c:pt idx="13">
                        <c:v>LÄRJEDALEN</c:v>
                      </c:pt>
                      <c:pt idx="14">
                        <c:v>LUNDBY</c:v>
                      </c:pt>
                      <c:pt idx="15">
                        <c:v>KÄRRA-RÖDBO</c:v>
                      </c:pt>
                      <c:pt idx="16">
                        <c:v>BACKA</c:v>
                      </c:pt>
                      <c:pt idx="17">
                        <c:v>KORTEDALA</c:v>
                      </c:pt>
                      <c:pt idx="18">
                        <c:v>BERGSJÖN</c:v>
                      </c:pt>
                      <c:pt idx="19">
                        <c:v>GUNNARED</c:v>
                      </c:pt>
                      <c:pt idx="20">
                        <c:v>BISKOPSGÅRDEN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77F-4679-BE79-C7CE5253D4C9}"/>
                  </c:ext>
                </c:extLst>
              </c15:ser>
            </c15:filteredBarSeries>
          </c:ext>
        </c:extLst>
      </c:barChart>
      <c:catAx>
        <c:axId val="3079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991792"/>
        <c:crosses val="autoZero"/>
        <c:auto val="1"/>
        <c:lblAlgn val="ctr"/>
        <c:lblOffset val="100"/>
        <c:noMultiLvlLbl val="0"/>
      </c:catAx>
      <c:valAx>
        <c:axId val="30799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99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9880246605235E-2"/>
          <c:y val="0.14203205849268841"/>
          <c:w val="0.90260670671591758"/>
          <c:h val="0.564968785151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ÄLVSBORG</c:v>
                </c:pt>
                <c:pt idx="1">
                  <c:v>ASKIM</c:v>
                </c:pt>
                <c:pt idx="2">
                  <c:v>STYRSÖ</c:v>
                </c:pt>
                <c:pt idx="3">
                  <c:v>BERGSJÖN</c:v>
                </c:pt>
                <c:pt idx="4">
                  <c:v>TORSLANDA</c:v>
                </c:pt>
                <c:pt idx="5">
                  <c:v>HÄRLANDA</c:v>
                </c:pt>
                <c:pt idx="6">
                  <c:v>KÄRRA-RÖDBO</c:v>
                </c:pt>
                <c:pt idx="7">
                  <c:v>CENTRUM</c:v>
                </c:pt>
                <c:pt idx="8">
                  <c:v>LINNESTADEN</c:v>
                </c:pt>
                <c:pt idx="9">
                  <c:v>TUVE-SÄVE</c:v>
                </c:pt>
                <c:pt idx="10">
                  <c:v>LUNDBY</c:v>
                </c:pt>
                <c:pt idx="11">
                  <c:v>HÖGSBO</c:v>
                </c:pt>
                <c:pt idx="12">
                  <c:v>TYNNERED</c:v>
                </c:pt>
                <c:pt idx="13">
                  <c:v>ÖRGRYTE</c:v>
                </c:pt>
                <c:pt idx="14">
                  <c:v>MAJORNA</c:v>
                </c:pt>
                <c:pt idx="15">
                  <c:v>BACKA</c:v>
                </c:pt>
                <c:pt idx="16">
                  <c:v>FRÖLUNDA</c:v>
                </c:pt>
                <c:pt idx="17">
                  <c:v>KORTEDALA</c:v>
                </c:pt>
                <c:pt idx="18">
                  <c:v>LÄRJEDALEN</c:v>
                </c:pt>
                <c:pt idx="19">
                  <c:v>GUNNARED</c:v>
                </c:pt>
                <c:pt idx="20">
                  <c:v>BISKOPSGÅRDEN</c:v>
                </c:pt>
              </c:strCache>
            </c:strRef>
          </c:cat>
          <c:val>
            <c:numRef>
              <c:f>Blad1!$B$2:$B$22</c:f>
              <c:numCache>
                <c:formatCode>###0.0%</c:formatCode>
                <c:ptCount val="21"/>
                <c:pt idx="0">
                  <c:v>6.83453237410072E-2</c:v>
                </c:pt>
                <c:pt idx="1">
                  <c:v>6.8840579710144928E-2</c:v>
                </c:pt>
                <c:pt idx="2">
                  <c:v>7.3529411764705885E-2</c:v>
                </c:pt>
                <c:pt idx="3">
                  <c:v>8.6956521739130432E-2</c:v>
                </c:pt>
                <c:pt idx="4">
                  <c:v>0.11419753086419754</c:v>
                </c:pt>
                <c:pt idx="5">
                  <c:v>0.12015503875968993</c:v>
                </c:pt>
                <c:pt idx="6">
                  <c:v>0.12295081967213115</c:v>
                </c:pt>
                <c:pt idx="7">
                  <c:v>0.13508771929824562</c:v>
                </c:pt>
                <c:pt idx="8">
                  <c:v>0.13881019830028329</c:v>
                </c:pt>
                <c:pt idx="9">
                  <c:v>0.14150943396226415</c:v>
                </c:pt>
                <c:pt idx="10">
                  <c:v>0.14386792452830188</c:v>
                </c:pt>
                <c:pt idx="11">
                  <c:v>0.15441176470588236</c:v>
                </c:pt>
                <c:pt idx="12">
                  <c:v>0.16049382716049382</c:v>
                </c:pt>
                <c:pt idx="13">
                  <c:v>0.16541353383458646</c:v>
                </c:pt>
                <c:pt idx="14">
                  <c:v>0.17263843648208468</c:v>
                </c:pt>
                <c:pt idx="15">
                  <c:v>0.17511520737327188</c:v>
                </c:pt>
                <c:pt idx="16">
                  <c:v>0.19642857142857142</c:v>
                </c:pt>
                <c:pt idx="17">
                  <c:v>0.1981566820276498</c:v>
                </c:pt>
                <c:pt idx="18">
                  <c:v>0.19858156028368795</c:v>
                </c:pt>
                <c:pt idx="19">
                  <c:v>0.26890756302521007</c:v>
                </c:pt>
                <c:pt idx="20">
                  <c:v>0.29032258064516131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E-43CE-BE27-27EEB303F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3134864"/>
        <c:axId val="763135424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Blad1!$A$2:$A$22</c15:sqref>
                        </c15:formulaRef>
                      </c:ext>
                    </c:extLst>
                    <c:strCache>
                      <c:ptCount val="21"/>
                      <c:pt idx="0">
                        <c:v>ÄLVSBORG</c:v>
                      </c:pt>
                      <c:pt idx="1">
                        <c:v>ASKIM</c:v>
                      </c:pt>
                      <c:pt idx="2">
                        <c:v>STYRSÖ</c:v>
                      </c:pt>
                      <c:pt idx="3">
                        <c:v>BERGSJÖN</c:v>
                      </c:pt>
                      <c:pt idx="4">
                        <c:v>TORSLANDA</c:v>
                      </c:pt>
                      <c:pt idx="5">
                        <c:v>HÄRLANDA</c:v>
                      </c:pt>
                      <c:pt idx="6">
                        <c:v>KÄRRA-RÖDBO</c:v>
                      </c:pt>
                      <c:pt idx="7">
                        <c:v>CENTRUM</c:v>
                      </c:pt>
                      <c:pt idx="8">
                        <c:v>LINNESTADEN</c:v>
                      </c:pt>
                      <c:pt idx="9">
                        <c:v>TUVE-SÄVE</c:v>
                      </c:pt>
                      <c:pt idx="10">
                        <c:v>LUNDBY</c:v>
                      </c:pt>
                      <c:pt idx="11">
                        <c:v>HÖGSBO</c:v>
                      </c:pt>
                      <c:pt idx="12">
                        <c:v>TYNNERED</c:v>
                      </c:pt>
                      <c:pt idx="13">
                        <c:v>ÖRGRYTE</c:v>
                      </c:pt>
                      <c:pt idx="14">
                        <c:v>MAJORNA</c:v>
                      </c:pt>
                      <c:pt idx="15">
                        <c:v>BACKA</c:v>
                      </c:pt>
                      <c:pt idx="16">
                        <c:v>FRÖLUNDA</c:v>
                      </c:pt>
                      <c:pt idx="17">
                        <c:v>KORTEDALA</c:v>
                      </c:pt>
                      <c:pt idx="18">
                        <c:v>LÄRJEDALEN</c:v>
                      </c:pt>
                      <c:pt idx="19">
                        <c:v>GUNNARED</c:v>
                      </c:pt>
                      <c:pt idx="20">
                        <c:v>BISKOPSGÅRDEN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C8E-43CE-BE27-27EEB303F610}"/>
                  </c:ext>
                </c:extLst>
              </c15:ser>
            </c15:filteredBarSeries>
          </c:ext>
        </c:extLst>
      </c:barChart>
      <c:catAx>
        <c:axId val="76313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135424"/>
        <c:crosses val="autoZero"/>
        <c:auto val="1"/>
        <c:lblAlgn val="ctr"/>
        <c:lblOffset val="100"/>
        <c:noMultiLvlLbl val="0"/>
      </c:catAx>
      <c:valAx>
        <c:axId val="763135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13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aseline="0"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9880246605235E-2"/>
          <c:y val="0.14203205849268841"/>
          <c:w val="0.90260670671591758"/>
          <c:h val="0.564968785151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HÖGSBO</c:v>
                </c:pt>
                <c:pt idx="1">
                  <c:v>TUVE-SÄVE</c:v>
                </c:pt>
                <c:pt idx="2">
                  <c:v>FRÖLUNDA</c:v>
                </c:pt>
                <c:pt idx="3">
                  <c:v>TORSLANDA</c:v>
                </c:pt>
                <c:pt idx="4">
                  <c:v>LINNESTADEN</c:v>
                </c:pt>
                <c:pt idx="5">
                  <c:v>HÄRLANDA</c:v>
                </c:pt>
                <c:pt idx="6">
                  <c:v>KÄRRA-RÖDBO</c:v>
                </c:pt>
                <c:pt idx="7">
                  <c:v>ASKIM</c:v>
                </c:pt>
                <c:pt idx="8">
                  <c:v>CENTRUM</c:v>
                </c:pt>
                <c:pt idx="9">
                  <c:v>MAJORNA</c:v>
                </c:pt>
                <c:pt idx="10">
                  <c:v>ÖRGRYTE</c:v>
                </c:pt>
                <c:pt idx="11">
                  <c:v>ÄLVSBORG</c:v>
                </c:pt>
                <c:pt idx="12">
                  <c:v>KORTEDALA</c:v>
                </c:pt>
                <c:pt idx="13">
                  <c:v>TYNNERED</c:v>
                </c:pt>
                <c:pt idx="14">
                  <c:v>GUNNARED</c:v>
                </c:pt>
                <c:pt idx="15">
                  <c:v>STYRSÖ</c:v>
                </c:pt>
                <c:pt idx="16">
                  <c:v>LÄRJEDALEN</c:v>
                </c:pt>
                <c:pt idx="17">
                  <c:v>BISKOPSGÅRDEN</c:v>
                </c:pt>
                <c:pt idx="18">
                  <c:v>LUNDBY</c:v>
                </c:pt>
                <c:pt idx="19">
                  <c:v>BACKA</c:v>
                </c:pt>
                <c:pt idx="20">
                  <c:v>BERGSJÖN</c:v>
                </c:pt>
              </c:strCache>
            </c:strRef>
          </c:cat>
          <c:val>
            <c:numRef>
              <c:f>Blad1!$B$2:$B$22</c:f>
              <c:numCache>
                <c:formatCode>###0.0%</c:formatCode>
                <c:ptCount val="21"/>
                <c:pt idx="0">
                  <c:v>4.5112781954887209E-2</c:v>
                </c:pt>
                <c:pt idx="1">
                  <c:v>4.716981132075472E-2</c:v>
                </c:pt>
                <c:pt idx="2">
                  <c:v>5.5045871559633038E-2</c:v>
                </c:pt>
                <c:pt idx="3">
                  <c:v>6.2695924764890276E-2</c:v>
                </c:pt>
                <c:pt idx="4">
                  <c:v>6.2857142857142861E-2</c:v>
                </c:pt>
                <c:pt idx="5">
                  <c:v>6.2992125984251968E-2</c:v>
                </c:pt>
                <c:pt idx="6">
                  <c:v>6.5573770491803282E-2</c:v>
                </c:pt>
                <c:pt idx="7">
                  <c:v>6.6420664206642069E-2</c:v>
                </c:pt>
                <c:pt idx="8">
                  <c:v>7.0017953321364457E-2</c:v>
                </c:pt>
                <c:pt idx="9">
                  <c:v>7.2368421052631582E-2</c:v>
                </c:pt>
                <c:pt idx="10">
                  <c:v>7.3076923076923081E-2</c:v>
                </c:pt>
                <c:pt idx="11">
                  <c:v>7.3260073260073263E-2</c:v>
                </c:pt>
                <c:pt idx="12">
                  <c:v>8.0188679245283015E-2</c:v>
                </c:pt>
                <c:pt idx="13">
                  <c:v>8.2304526748971193E-2</c:v>
                </c:pt>
                <c:pt idx="14">
                  <c:v>8.6956521739130432E-2</c:v>
                </c:pt>
                <c:pt idx="15">
                  <c:v>0.10294117647058823</c:v>
                </c:pt>
                <c:pt idx="16">
                  <c:v>0.10869565217391304</c:v>
                </c:pt>
                <c:pt idx="17">
                  <c:v>0.1129032258064516</c:v>
                </c:pt>
                <c:pt idx="18">
                  <c:v>0.11298076923076923</c:v>
                </c:pt>
                <c:pt idx="19">
                  <c:v>0.11320754716981134</c:v>
                </c:pt>
                <c:pt idx="20">
                  <c:v>0.13636363636363635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1-4664-9643-C1D23BF45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63137664"/>
        <c:axId val="763138224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Blad1!$A$2:$A$22</c15:sqref>
                        </c15:formulaRef>
                      </c:ext>
                    </c:extLst>
                    <c:strCache>
                      <c:ptCount val="21"/>
                      <c:pt idx="0">
                        <c:v>HÖGSBO</c:v>
                      </c:pt>
                      <c:pt idx="1">
                        <c:v>TUVE-SÄVE</c:v>
                      </c:pt>
                      <c:pt idx="2">
                        <c:v>FRÖLUNDA</c:v>
                      </c:pt>
                      <c:pt idx="3">
                        <c:v>TORSLANDA</c:v>
                      </c:pt>
                      <c:pt idx="4">
                        <c:v>LINNESTADEN</c:v>
                      </c:pt>
                      <c:pt idx="5">
                        <c:v>HÄRLANDA</c:v>
                      </c:pt>
                      <c:pt idx="6">
                        <c:v>KÄRRA-RÖDBO</c:v>
                      </c:pt>
                      <c:pt idx="7">
                        <c:v>ASKIM</c:v>
                      </c:pt>
                      <c:pt idx="8">
                        <c:v>CENTRUM</c:v>
                      </c:pt>
                      <c:pt idx="9">
                        <c:v>MAJORNA</c:v>
                      </c:pt>
                      <c:pt idx="10">
                        <c:v>ÖRGRYTE</c:v>
                      </c:pt>
                      <c:pt idx="11">
                        <c:v>ÄLVSBORG</c:v>
                      </c:pt>
                      <c:pt idx="12">
                        <c:v>KORTEDALA</c:v>
                      </c:pt>
                      <c:pt idx="13">
                        <c:v>TYNNERED</c:v>
                      </c:pt>
                      <c:pt idx="14">
                        <c:v>GUNNARED</c:v>
                      </c:pt>
                      <c:pt idx="15">
                        <c:v>STYRSÖ</c:v>
                      </c:pt>
                      <c:pt idx="16">
                        <c:v>LÄRJEDALEN</c:v>
                      </c:pt>
                      <c:pt idx="17">
                        <c:v>BISKOPSGÅRDEN</c:v>
                      </c:pt>
                      <c:pt idx="18">
                        <c:v>LUNDBY</c:v>
                      </c:pt>
                      <c:pt idx="19">
                        <c:v>BACKA</c:v>
                      </c:pt>
                      <c:pt idx="20">
                        <c:v>BERGSJÖN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FC1-4664-9643-C1D23BF453E4}"/>
                  </c:ext>
                </c:extLst>
              </c15:ser>
            </c15:filteredBarSeries>
          </c:ext>
        </c:extLst>
      </c:barChart>
      <c:catAx>
        <c:axId val="76313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138224"/>
        <c:crosses val="autoZero"/>
        <c:auto val="1"/>
        <c:lblAlgn val="ctr"/>
        <c:lblOffset val="100"/>
        <c:noMultiLvlLbl val="0"/>
      </c:catAx>
      <c:valAx>
        <c:axId val="76313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13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9880246605235E-2"/>
          <c:y val="0.14203205849268841"/>
          <c:w val="0.90260670671591758"/>
          <c:h val="0.564968785151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Blad1!$A$2:$A$22</c:f>
              <c:strCache>
                <c:ptCount val="21"/>
                <c:pt idx="0">
                  <c:v>TUVE-SÄVE</c:v>
                </c:pt>
                <c:pt idx="1">
                  <c:v>TYNNERED</c:v>
                </c:pt>
                <c:pt idx="2">
                  <c:v>FRÖLUNDA</c:v>
                </c:pt>
                <c:pt idx="3">
                  <c:v>TORSLANDA</c:v>
                </c:pt>
                <c:pt idx="4">
                  <c:v>ÄLVSBORG</c:v>
                </c:pt>
                <c:pt idx="5">
                  <c:v>STYRSÖ</c:v>
                </c:pt>
                <c:pt idx="6">
                  <c:v>ASKIM</c:v>
                </c:pt>
                <c:pt idx="7">
                  <c:v>LÄRJEDALEN</c:v>
                </c:pt>
                <c:pt idx="8">
                  <c:v>CENTRUM</c:v>
                </c:pt>
                <c:pt idx="9">
                  <c:v>KÄRRA-RÖDBO</c:v>
                </c:pt>
                <c:pt idx="10">
                  <c:v>BERGSJÖN</c:v>
                </c:pt>
                <c:pt idx="11">
                  <c:v>HÄRLANDA</c:v>
                </c:pt>
                <c:pt idx="12">
                  <c:v>LUNDBY</c:v>
                </c:pt>
                <c:pt idx="13">
                  <c:v>HÖGSBO</c:v>
                </c:pt>
                <c:pt idx="14">
                  <c:v>KORTEDALA</c:v>
                </c:pt>
                <c:pt idx="15">
                  <c:v>LINNESTADEN</c:v>
                </c:pt>
                <c:pt idx="16">
                  <c:v>ÖRGRYTE</c:v>
                </c:pt>
                <c:pt idx="17">
                  <c:v>GUNNARED</c:v>
                </c:pt>
                <c:pt idx="18">
                  <c:v>BACKA</c:v>
                </c:pt>
                <c:pt idx="19">
                  <c:v>MAJORNA</c:v>
                </c:pt>
                <c:pt idx="20">
                  <c:v>BISKOPSGÅRDEN</c:v>
                </c:pt>
              </c:strCache>
            </c:strRef>
          </c:cat>
          <c:val>
            <c:numRef>
              <c:f>Blad1!$B$2:$B$22</c:f>
              <c:numCache>
                <c:formatCode>###0.0%</c:formatCode>
                <c:ptCount val="21"/>
                <c:pt idx="0">
                  <c:v>0.13207547169811321</c:v>
                </c:pt>
                <c:pt idx="1">
                  <c:v>0.13223140495867769</c:v>
                </c:pt>
                <c:pt idx="2">
                  <c:v>0.15178571428571427</c:v>
                </c:pt>
                <c:pt idx="3">
                  <c:v>0.15432098765432098</c:v>
                </c:pt>
                <c:pt idx="4">
                  <c:v>0.15827338129496402</c:v>
                </c:pt>
                <c:pt idx="5">
                  <c:v>0.16176470588235292</c:v>
                </c:pt>
                <c:pt idx="6">
                  <c:v>0.16304347826086957</c:v>
                </c:pt>
                <c:pt idx="7">
                  <c:v>0.16312056737588654</c:v>
                </c:pt>
                <c:pt idx="8">
                  <c:v>0.1693121693121693</c:v>
                </c:pt>
                <c:pt idx="9">
                  <c:v>0.17355371900826447</c:v>
                </c:pt>
                <c:pt idx="10">
                  <c:v>0.17391304347826086</c:v>
                </c:pt>
                <c:pt idx="11">
                  <c:v>0.1828793774319066</c:v>
                </c:pt>
                <c:pt idx="12">
                  <c:v>0.18571428571428572</c:v>
                </c:pt>
                <c:pt idx="13">
                  <c:v>0.18656716417910449</c:v>
                </c:pt>
                <c:pt idx="14">
                  <c:v>0.18691588785046728</c:v>
                </c:pt>
                <c:pt idx="15">
                  <c:v>0.18980169971671387</c:v>
                </c:pt>
                <c:pt idx="16">
                  <c:v>0.19245283018867926</c:v>
                </c:pt>
                <c:pt idx="17">
                  <c:v>0.19491525423728814</c:v>
                </c:pt>
                <c:pt idx="18">
                  <c:v>0.19534883720930232</c:v>
                </c:pt>
                <c:pt idx="19">
                  <c:v>0.2</c:v>
                </c:pt>
                <c:pt idx="20">
                  <c:v>0.23770491803278687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23-41FF-A1A3-1A9FA3F18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7193136"/>
        <c:axId val="307193696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Blad1!$A$2:$A$22</c15:sqref>
                        </c15:formulaRef>
                      </c:ext>
                    </c:extLst>
                    <c:strCache>
                      <c:ptCount val="21"/>
                      <c:pt idx="0">
                        <c:v>TUVE-SÄVE</c:v>
                      </c:pt>
                      <c:pt idx="1">
                        <c:v>TYNNERED</c:v>
                      </c:pt>
                      <c:pt idx="2">
                        <c:v>FRÖLUNDA</c:v>
                      </c:pt>
                      <c:pt idx="3">
                        <c:v>TORSLANDA</c:v>
                      </c:pt>
                      <c:pt idx="4">
                        <c:v>ÄLVSBORG</c:v>
                      </c:pt>
                      <c:pt idx="5">
                        <c:v>STYRSÖ</c:v>
                      </c:pt>
                      <c:pt idx="6">
                        <c:v>ASKIM</c:v>
                      </c:pt>
                      <c:pt idx="7">
                        <c:v>LÄRJEDALEN</c:v>
                      </c:pt>
                      <c:pt idx="8">
                        <c:v>CENTRUM</c:v>
                      </c:pt>
                      <c:pt idx="9">
                        <c:v>KÄRRA-RÖDBO</c:v>
                      </c:pt>
                      <c:pt idx="10">
                        <c:v>BERGSJÖN</c:v>
                      </c:pt>
                      <c:pt idx="11">
                        <c:v>HÄRLANDA</c:v>
                      </c:pt>
                      <c:pt idx="12">
                        <c:v>LUNDBY</c:v>
                      </c:pt>
                      <c:pt idx="13">
                        <c:v>HÖGSBO</c:v>
                      </c:pt>
                      <c:pt idx="14">
                        <c:v>KORTEDALA</c:v>
                      </c:pt>
                      <c:pt idx="15">
                        <c:v>LINNESTADEN</c:v>
                      </c:pt>
                      <c:pt idx="16">
                        <c:v>ÖRGRYTE</c:v>
                      </c:pt>
                      <c:pt idx="17">
                        <c:v>GUNNARED</c:v>
                      </c:pt>
                      <c:pt idx="18">
                        <c:v>BACKA</c:v>
                      </c:pt>
                      <c:pt idx="19">
                        <c:v>MAJORNA</c:v>
                      </c:pt>
                      <c:pt idx="20">
                        <c:v>BISKOPSGÅRDEN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Blad1!#REF!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9923-41FF-A1A3-1A9FA3F18DA7}"/>
                  </c:ext>
                </c:extLst>
              </c15:ser>
            </c15:filteredBarSeries>
          </c:ext>
        </c:extLst>
      </c:barChart>
      <c:catAx>
        <c:axId val="30719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193696"/>
        <c:crosses val="autoZero"/>
        <c:auto val="1"/>
        <c:lblAlgn val="ctr"/>
        <c:lblOffset val="100"/>
        <c:noMultiLvlLbl val="0"/>
      </c:catAx>
      <c:valAx>
        <c:axId val="30719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19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76800" y="238125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fld id="{C9130280-6DD8-3D47-8506-8B670821A36E}" type="datetime4">
              <a:rPr lang="sv-SE"/>
              <a:pPr/>
              <a:t>19 september 2017</a:t>
            </a:fld>
            <a:endParaRPr lang="sv-S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94263" y="6353175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fld id="{33B027E0-EF15-B649-9188-B13FCFBC3617}" type="slidenum">
              <a:rPr lang="sv-SE"/>
              <a:pPr/>
              <a:t>‹#›</a:t>
            </a:fld>
            <a:endParaRPr lang="sv-SE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848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C07B9-DD1E-8141-8048-AD0E73AF16F7}" type="datetime4">
              <a:rPr lang="sv-SE"/>
              <a:pPr/>
              <a:t>19 september 2017</a:t>
            </a:fld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837935-7182-8646-A26F-B58E8A2E118D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37812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270929"/>
          </a:xfrm>
          <a:prstGeom prst="rect">
            <a:avLst/>
          </a:prstGeom>
          <a:solidFill>
            <a:srgbClr val="D4000A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1376" y="1371600"/>
            <a:ext cx="7005101" cy="1384300"/>
          </a:xfrm>
        </p:spPr>
        <p:txBody>
          <a:bodyPr anchor="b" anchorCtr="0"/>
          <a:lstStyle>
            <a:lvl1pPr>
              <a:lnSpc>
                <a:spcPct val="80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dirty="0"/>
              <a:t>Klicka här för att ändra format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1376" y="2819400"/>
            <a:ext cx="6997149" cy="1828800"/>
          </a:xfrm>
        </p:spPr>
        <p:txBody>
          <a:bodyPr/>
          <a:lstStyle>
            <a:lvl1pPr marL="0" indent="0">
              <a:buFont typeface="Times" charset="0"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74D24EE-557B-0A4B-BF16-2B353D7A52D3}" type="datetime4">
              <a:rPr lang="sv-SE" smtClean="0"/>
              <a:pPr/>
              <a:t>19 september 2017</a:t>
            </a:fld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717" y="5661343"/>
            <a:ext cx="2974762" cy="412748"/>
          </a:xfrm>
          <a:prstGeom prst="rect">
            <a:avLst/>
          </a:prstGeom>
        </p:spPr>
      </p:pic>
      <p:sp>
        <p:nvSpPr>
          <p:cNvPr id="3" name="textruta 2"/>
          <p:cNvSpPr txBox="1"/>
          <p:nvPr userDrawn="1"/>
        </p:nvSpPr>
        <p:spPr>
          <a:xfrm>
            <a:off x="3319965" y="6050238"/>
            <a:ext cx="25523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TILLSAMMANS</a:t>
            </a:r>
            <a:r>
              <a:rPr lang="sv-SE" sz="1300" spc="100" baseline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RÄDDAR VI LIV</a:t>
            </a:r>
            <a:endParaRPr lang="sv-SE" sz="1300" spc="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699" y="4225925"/>
            <a:ext cx="7616825" cy="1362075"/>
          </a:xfrm>
        </p:spPr>
        <p:txBody>
          <a:bodyPr/>
          <a:lstStyle>
            <a:lvl1pPr algn="l">
              <a:lnSpc>
                <a:spcPct val="80000"/>
              </a:lnSpc>
              <a:defRPr sz="6000" b="0" cap="none" spc="-100"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700" y="2725738"/>
            <a:ext cx="7616826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736" y="6565211"/>
            <a:ext cx="1533167" cy="2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6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2475"/>
            <a:ext cx="7623174" cy="911225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  <a:lvl2pPr>
              <a:lnSpc>
                <a:spcPct val="80000"/>
              </a:lnSpc>
              <a:defRPr/>
            </a:lvl2pPr>
            <a:lvl3pPr>
              <a:lnSpc>
                <a:spcPct val="80000"/>
              </a:lnSpc>
              <a:defRPr/>
            </a:lvl3pPr>
            <a:lvl4pPr>
              <a:lnSpc>
                <a:spcPct val="80000"/>
              </a:lnSpc>
              <a:defRPr/>
            </a:lvl4pPr>
            <a:lvl5pPr>
              <a:lnSpc>
                <a:spcPct val="8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5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på höj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2475"/>
            <a:ext cx="7623174" cy="911225"/>
          </a:xfrm>
        </p:spPr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74700" y="2016125"/>
            <a:ext cx="7607300" cy="184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0"/>
          </p:nvPr>
        </p:nvSpPr>
        <p:spPr bwMode="auto">
          <a:xfrm>
            <a:off x="774700" y="4221088"/>
            <a:ext cx="7607300" cy="184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5651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sida vid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0"/>
          </p:nvPr>
        </p:nvSpPr>
        <p:spPr bwMode="auto">
          <a:xfrm>
            <a:off x="771525" y="2024064"/>
            <a:ext cx="3561936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idx="11"/>
          </p:nvPr>
        </p:nvSpPr>
        <p:spPr bwMode="auto">
          <a:xfrm>
            <a:off x="4829589" y="2016126"/>
            <a:ext cx="3561936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651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81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0413"/>
            <a:ext cx="5486400" cy="3744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3238" y="5271294"/>
            <a:ext cx="5499058" cy="61753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3913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stor utan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736" y="6565211"/>
            <a:ext cx="1533167" cy="2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8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71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 userDrawn="1"/>
        </p:nvSpPr>
        <p:spPr bwMode="auto">
          <a:xfrm>
            <a:off x="304800" y="304800"/>
            <a:ext cx="8534400" cy="6270929"/>
          </a:xfrm>
          <a:prstGeom prst="rect">
            <a:avLst/>
          </a:prstGeom>
          <a:solidFill>
            <a:srgbClr val="E81D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614" y="2831725"/>
            <a:ext cx="5796969" cy="804331"/>
          </a:xfrm>
          <a:prstGeom prst="rect">
            <a:avLst/>
          </a:prstGeom>
        </p:spPr>
      </p:pic>
      <p:sp>
        <p:nvSpPr>
          <p:cNvPr id="3" name="textruta 2"/>
          <p:cNvSpPr txBox="1"/>
          <p:nvPr userDrawn="1"/>
        </p:nvSpPr>
        <p:spPr>
          <a:xfrm>
            <a:off x="2453380" y="3654257"/>
            <a:ext cx="4110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800" spc="1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TILLSAMMANS</a:t>
            </a:r>
            <a:r>
              <a:rPr lang="sv-SE" sz="1800" spc="100" baseline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RÄDDAR VI LIV</a:t>
            </a:r>
            <a:endParaRPr lang="sv-SE" sz="1800" spc="1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9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4000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San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ktangel 12"/>
          <p:cNvSpPr/>
          <p:nvPr userDrawn="1"/>
        </p:nvSpPr>
        <p:spPr bwMode="auto">
          <a:xfrm>
            <a:off x="379634" y="429370"/>
            <a:ext cx="8364771" cy="604299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San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" name="Picture 2" descr="Scapis_ppt_alla_ny.pdf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736" y="6565211"/>
            <a:ext cx="1533167" cy="21272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8351" y="752475"/>
            <a:ext cx="7623174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2016124"/>
            <a:ext cx="7607300" cy="355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3"/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  <p:sldLayoutId id="2147483652" r:id="rId5"/>
    <p:sldLayoutId id="2147483657" r:id="rId6"/>
    <p:sldLayoutId id="2147483658" r:id="rId7"/>
    <p:sldLayoutId id="2147483655" r:id="rId8"/>
    <p:sldLayoutId id="2147483659" r:id="rId9"/>
  </p:sldLayoutIdLst>
  <p:hf hdr="0" ftr="0" dt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>
          <a:solidFill>
            <a:schemeClr val="accent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292B"/>
          </a:solidFill>
          <a:latin typeface="Gill Sans MT" charset="0"/>
          <a:ea typeface="ＭＳ Ｐゴシック" charset="0"/>
          <a:cs typeface="ＭＳ Ｐゴシック" charset="0"/>
        </a:defRPr>
      </a:lvl9pPr>
    </p:titleStyle>
    <p:bodyStyle>
      <a:lvl1pPr marL="288000" indent="-2880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Calibri" panose="020F0502020204030204" pitchFamily="34" charset="0"/>
        <a:buChar char="•"/>
        <a:defRPr sz="2000">
          <a:solidFill>
            <a:srgbClr val="404040"/>
          </a:solidFill>
          <a:latin typeface="Calibri" pitchFamily="34" charset="0"/>
          <a:ea typeface="+mn-ea"/>
          <a:cs typeface="Calibri" pitchFamily="34" charset="0"/>
        </a:defRPr>
      </a:lvl1pPr>
      <a:lvl2pPr marL="768350" indent="-28575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chemeClr val="accent1"/>
        </a:buClr>
        <a:buSzPct val="105000"/>
        <a:buFont typeface="Calibri" panose="020F0502020204030204" pitchFamily="34" charset="0"/>
        <a:buChar char="•"/>
        <a:defRPr sz="1500" b="0">
          <a:solidFill>
            <a:srgbClr val="404040"/>
          </a:solidFill>
          <a:latin typeface="Calibri" pitchFamily="34" charset="0"/>
          <a:ea typeface="+mn-ea"/>
          <a:cs typeface="Calibri" pitchFamily="34" charset="0"/>
        </a:defRPr>
      </a:lvl2pPr>
      <a:lvl3pPr marL="1296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7800"/>
        </a:buClr>
        <a:buSzPct val="105000"/>
        <a:buFont typeface="Times" charset="0"/>
        <a:defRPr sz="1500">
          <a:solidFill>
            <a:srgbClr val="404040"/>
          </a:solidFill>
          <a:latin typeface="Calibri" pitchFamily="34" charset="0"/>
          <a:ea typeface="+mn-ea"/>
          <a:cs typeface="Calibri" pitchFamily="34" charset="0"/>
        </a:defRPr>
      </a:lvl3pPr>
      <a:lvl4pPr marL="16065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7800"/>
        </a:buClr>
        <a:buSzPct val="105000"/>
        <a:buFont typeface="Times" charset="0"/>
        <a:defRPr sz="1500">
          <a:solidFill>
            <a:srgbClr val="404040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FF7800"/>
        </a:buClr>
        <a:buSzPct val="105000"/>
        <a:buFont typeface="Times" charset="0"/>
        <a:defRPr lang="sv-SE" sz="1100" smtClean="0">
          <a:solidFill>
            <a:srgbClr val="404040"/>
          </a:solidFill>
          <a:effectLst/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7800"/>
        </a:buClr>
        <a:buSzPct val="105000"/>
        <a:buFont typeface="Times" charset="0"/>
        <a:defRPr>
          <a:solidFill>
            <a:srgbClr val="40404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7800"/>
        </a:buClr>
        <a:buSzPct val="105000"/>
        <a:buFont typeface="Times" charset="0"/>
        <a:defRPr>
          <a:solidFill>
            <a:srgbClr val="40404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7800"/>
        </a:buClr>
        <a:buSzPct val="105000"/>
        <a:buFont typeface="Times" charset="0"/>
        <a:defRPr>
          <a:solidFill>
            <a:srgbClr val="40404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7800"/>
        </a:buClr>
        <a:buSzPct val="105000"/>
        <a:buFont typeface="Times" charset="0"/>
        <a:defRPr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Medelinkomst, TKR/år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/>
          </p:nvPr>
        </p:nvGraphicFramePr>
        <p:xfrm>
          <a:off x="1724025" y="2369344"/>
          <a:ext cx="5705475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671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högskola, %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157517"/>
              </p:ext>
            </p:extLst>
          </p:nvPr>
        </p:nvGraphicFramePr>
        <p:xfrm>
          <a:off x="1724025" y="2369344"/>
          <a:ext cx="5705475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3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BMI, män och kvinnor, kg/m²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807233"/>
              </p:ext>
            </p:extLst>
          </p:nvPr>
        </p:nvGraphicFramePr>
        <p:xfrm>
          <a:off x="1338580" y="1935004"/>
          <a:ext cx="6482715" cy="3475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25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med fetma, %, BMI ≥30 kg/m², män och kvinnor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12755"/>
              </p:ext>
            </p:extLst>
          </p:nvPr>
        </p:nvGraphicFramePr>
        <p:xfrm>
          <a:off x="1259205" y="2300764"/>
          <a:ext cx="6490335" cy="329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604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med normal vikt, %, BMI &lt;25 kg/m², män och kvinnor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133368"/>
              </p:ext>
            </p:extLst>
          </p:nvPr>
        </p:nvGraphicFramePr>
        <p:xfrm>
          <a:off x="1342390" y="2125504"/>
          <a:ext cx="6475095" cy="3383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567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rökare, %, samtliga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83845"/>
              </p:ext>
            </p:extLst>
          </p:nvPr>
        </p:nvGraphicFramePr>
        <p:xfrm>
          <a:off x="1449705" y="1774984"/>
          <a:ext cx="6444615" cy="3703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24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med förändringar i halskärlen, %, samtliga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95439"/>
              </p:ext>
            </p:extLst>
          </p:nvPr>
        </p:nvGraphicFramePr>
        <p:xfrm>
          <a:off x="1380490" y="2125504"/>
          <a:ext cx="6398895" cy="3505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972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med misstänkt KOL, %, samtliga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809404"/>
              </p:ext>
            </p:extLst>
          </p:nvPr>
        </p:nvGraphicFramePr>
        <p:xfrm>
          <a:off x="1335405" y="1973104"/>
          <a:ext cx="6284595" cy="3330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32461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_mall_2013_v2">
  <a:themeElements>
    <a:clrScheme name="Hjärtlungfonde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E1C07"/>
      </a:accent1>
      <a:accent2>
        <a:srgbClr val="BFBFBF"/>
      </a:accent2>
      <a:accent3>
        <a:srgbClr val="D8D8D8"/>
      </a:accent3>
      <a:accent4>
        <a:srgbClr val="FFFFFF"/>
      </a:accent4>
      <a:accent5>
        <a:srgbClr val="FF9900"/>
      </a:accent5>
      <a:accent6>
        <a:srgbClr val="F5E600"/>
      </a:accent6>
      <a:hlink>
        <a:srgbClr val="007272"/>
      </a:hlink>
      <a:folHlink>
        <a:srgbClr val="FF0000"/>
      </a:folHlink>
    </a:clrScheme>
    <a:fontScheme name="HLF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Sans" charset="0"/>
            <a:ea typeface="ＭＳ Ｐゴシック" charset="0"/>
            <a:cs typeface="ＭＳ Ｐゴシック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2000" dirty="0" err="1" smtClean="0">
            <a:latin typeface="+mj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Mall Tillsammans räddar vi liv.potx" id="{C8FF8C40-A6B3-4AA8-BD8A-5E18FE4A4FB2}" vid="{E243EE1B-0EB8-4F41-A292-1A1C95B9178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Pres_mall_2013_v2</Template>
  <TotalTime>3280</TotalTime>
  <Words>69</Words>
  <Application>Microsoft Office PowerPoint</Application>
  <PresentationFormat>Bildspel på skärmen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ＭＳ Ｐゴシック</vt:lpstr>
      <vt:lpstr>Calibri</vt:lpstr>
      <vt:lpstr>Gill Sans MT</vt:lpstr>
      <vt:lpstr>GillSans</vt:lpstr>
      <vt:lpstr>Times</vt:lpstr>
      <vt:lpstr>Pres_mall_2013_v2</vt:lpstr>
      <vt:lpstr>Medelinkomst, TKR/år</vt:lpstr>
      <vt:lpstr>Andel högskola, %</vt:lpstr>
      <vt:lpstr>BMI, män och kvinnor, kg/m²</vt:lpstr>
      <vt:lpstr>Andel med fetma, %, BMI ≥30 kg/m², män och kvinnor </vt:lpstr>
      <vt:lpstr>Andel med normal vikt, %, BMI &lt;25 kg/m², män och kvinnor </vt:lpstr>
      <vt:lpstr>Andel rökare, %, samtliga</vt:lpstr>
      <vt:lpstr>Andel med förändringar i halskärlen, %, samtliga</vt:lpstr>
      <vt:lpstr>Andel med misstänkt KOL, %, samtliga</vt:lpstr>
    </vt:vector>
  </TitlesOfParts>
  <Company>Stampen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Sturestig Jan (Appelberg)</dc:creator>
  <cp:lastModifiedBy>Anna Aderlund</cp:lastModifiedBy>
  <cp:revision>248</cp:revision>
  <dcterms:created xsi:type="dcterms:W3CDTF">2014-10-13T07:18:08Z</dcterms:created>
  <dcterms:modified xsi:type="dcterms:W3CDTF">2017-09-19T09:16:28Z</dcterms:modified>
</cp:coreProperties>
</file>