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38" r:id="rId2"/>
    <p:sldId id="339" r:id="rId3"/>
    <p:sldId id="340" r:id="rId4"/>
    <p:sldId id="341" r:id="rId5"/>
    <p:sldId id="342" r:id="rId6"/>
    <p:sldId id="319" r:id="rId7"/>
    <p:sldId id="320" r:id="rId8"/>
    <p:sldId id="321" r:id="rId9"/>
    <p:sldId id="322" r:id="rId10"/>
    <p:sldId id="324" r:id="rId11"/>
    <p:sldId id="325" r:id="rId12"/>
    <p:sldId id="326" r:id="rId13"/>
    <p:sldId id="327" r:id="rId14"/>
    <p:sldId id="343" r:id="rId15"/>
    <p:sldId id="328" r:id="rId16"/>
    <p:sldId id="329" r:id="rId17"/>
    <p:sldId id="330" r:id="rId18"/>
    <p:sldId id="344" r:id="rId19"/>
    <p:sldId id="345" r:id="rId20"/>
    <p:sldId id="337" r:id="rId21"/>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4704" autoAdjust="0"/>
  </p:normalViewPr>
  <p:slideViewPr>
    <p:cSldViewPr snapToGrid="0" showGuides="1">
      <p:cViewPr varScale="1">
        <p:scale>
          <a:sx n="104" d="100"/>
          <a:sy n="104" d="100"/>
        </p:scale>
        <p:origin x="312" y="90"/>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6/21/2018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21/06/2018</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9</a:t>
            </a:fld>
            <a:endParaRPr lang="en-GB"/>
          </a:p>
        </p:txBody>
      </p:sp>
    </p:spTree>
    <p:extLst>
      <p:ext uri="{BB962C8B-B14F-4D97-AF65-F5344CB8AC3E}">
        <p14:creationId xmlns:p14="http://schemas.microsoft.com/office/powerpoint/2010/main" val="22728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12</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1949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1"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www.stockholmbusinessregion.se/en/facts--figures/#facts-about-business" TargetMode="Externa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2_sverige_lansgranser__stockholm.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4501882" cy="727828"/>
          </a:xfrm>
        </p:spPr>
        <p:txBody>
          <a:bodyPr/>
          <a:lstStyle/>
          <a:p>
            <a:r>
              <a:rPr lang="en-GB" sz="2800" dirty="0"/>
              <a:t>The Stockholm Economy</a:t>
            </a:r>
            <a:r>
              <a:rPr lang="en-GB" sz="2000" dirty="0"/>
              <a:t/>
            </a:r>
            <a:br>
              <a:rPr lang="en-GB" sz="2000" dirty="0"/>
            </a:br>
            <a:r>
              <a:rPr lang="en-GB" sz="2000" dirty="0"/>
              <a:t>Stockholm County and City, 2018 Q1</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1600" dirty="0"/>
              <a:t>June 20, 2018</a:t>
            </a:r>
            <a:br>
              <a:rPr lang="en-GB" sz="1600" dirty="0"/>
            </a:br>
            <a:r>
              <a:rPr lang="en-GB" sz="1600" dirty="0"/>
              <a:t>Stockholm Business Region</a:t>
            </a:r>
            <a:endParaRPr lang="sv-SE" sz="2000" dirty="0"/>
          </a:p>
        </p:txBody>
      </p:sp>
    </p:spTree>
    <p:extLst>
      <p:ext uri="{BB962C8B-B14F-4D97-AF65-F5344CB8AC3E}">
        <p14:creationId xmlns:p14="http://schemas.microsoft.com/office/powerpoint/2010/main" val="108873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69221" y="350078"/>
            <a:ext cx="8410005" cy="727828"/>
          </a:xfrm>
        </p:spPr>
        <p:txBody>
          <a:bodyPr/>
          <a:lstStyle/>
          <a:p>
            <a:pPr>
              <a:lnSpc>
                <a:spcPct val="100000"/>
              </a:lnSpc>
            </a:pPr>
            <a:r>
              <a:rPr lang="sv-SE" sz="2400" dirty="0"/>
              <a:t>The </a:t>
            </a:r>
            <a:r>
              <a:rPr lang="sv-SE" sz="2400" dirty="0" err="1"/>
              <a:t>number</a:t>
            </a:r>
            <a:r>
              <a:rPr lang="sv-SE" sz="2400" dirty="0"/>
              <a:t> </a:t>
            </a:r>
            <a:r>
              <a:rPr lang="sv-SE" sz="2400" dirty="0" err="1"/>
              <a:t>of</a:t>
            </a:r>
            <a:r>
              <a:rPr lang="sv-SE" sz="2400" dirty="0"/>
              <a:t> </a:t>
            </a:r>
            <a:r>
              <a:rPr lang="sv-SE" sz="2400" dirty="0" err="1"/>
              <a:t>employed</a:t>
            </a:r>
            <a:r>
              <a:rPr lang="sv-SE" sz="2400" dirty="0"/>
              <a:t> </a:t>
            </a:r>
            <a:r>
              <a:rPr lang="sv-SE" sz="2400" dirty="0" err="1"/>
              <a:t>people</a:t>
            </a:r>
            <a:r>
              <a:rPr lang="sv-SE" sz="2400" dirty="0"/>
              <a:t/>
            </a:r>
            <a:br>
              <a:rPr lang="sv-SE" sz="2400" dirty="0"/>
            </a:br>
            <a:r>
              <a:rPr lang="sv-SE" sz="2000" dirty="0"/>
              <a:t>Stockholm County</a:t>
            </a:r>
            <a:endParaRPr lang="sv-SE" sz="16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8" name="Tabell 7">
            <a:extLst>
              <a:ext uri="{FF2B5EF4-FFF2-40B4-BE49-F238E27FC236}">
                <a16:creationId xmlns:a16="http://schemas.microsoft.com/office/drawing/2014/main" id="{1548F199-8EF7-496E-AC11-62624ADF103D}"/>
              </a:ext>
            </a:extLst>
          </p:cNvPr>
          <p:cNvGraphicFramePr>
            <a:graphicFrameLocks noGrp="1"/>
          </p:cNvGraphicFramePr>
          <p:nvPr>
            <p:extLst>
              <p:ext uri="{D42A27DB-BD31-4B8C-83A1-F6EECF244321}">
                <p14:modId xmlns:p14="http://schemas.microsoft.com/office/powerpoint/2010/main" val="3513760759"/>
              </p:ext>
            </p:extLst>
          </p:nvPr>
        </p:nvGraphicFramePr>
        <p:xfrm>
          <a:off x="483080" y="985421"/>
          <a:ext cx="7392953" cy="3895041"/>
        </p:xfrm>
        <a:graphic>
          <a:graphicData uri="http://schemas.openxmlformats.org/drawingml/2006/table">
            <a:tbl>
              <a:tblPr/>
              <a:tblGrid>
                <a:gridCol w="3157580">
                  <a:extLst>
                    <a:ext uri="{9D8B030D-6E8A-4147-A177-3AD203B41FA5}">
                      <a16:colId xmlns:a16="http://schemas.microsoft.com/office/drawing/2014/main" val="1880460018"/>
                    </a:ext>
                  </a:extLst>
                </a:gridCol>
                <a:gridCol w="1280596">
                  <a:extLst>
                    <a:ext uri="{9D8B030D-6E8A-4147-A177-3AD203B41FA5}">
                      <a16:colId xmlns:a16="http://schemas.microsoft.com/office/drawing/2014/main" val="4194160659"/>
                    </a:ext>
                  </a:extLst>
                </a:gridCol>
                <a:gridCol w="1053641">
                  <a:extLst>
                    <a:ext uri="{9D8B030D-6E8A-4147-A177-3AD203B41FA5}">
                      <a16:colId xmlns:a16="http://schemas.microsoft.com/office/drawing/2014/main" val="2651544697"/>
                    </a:ext>
                  </a:extLst>
                </a:gridCol>
                <a:gridCol w="950568">
                  <a:extLst>
                    <a:ext uri="{9D8B030D-6E8A-4147-A177-3AD203B41FA5}">
                      <a16:colId xmlns:a16="http://schemas.microsoft.com/office/drawing/2014/main" val="2989089466"/>
                    </a:ext>
                  </a:extLst>
                </a:gridCol>
                <a:gridCol w="950568">
                  <a:extLst>
                    <a:ext uri="{9D8B030D-6E8A-4147-A177-3AD203B41FA5}">
                      <a16:colId xmlns:a16="http://schemas.microsoft.com/office/drawing/2014/main" val="3418733160"/>
                    </a:ext>
                  </a:extLst>
                </a:gridCol>
              </a:tblGrid>
              <a:tr h="206523">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Number</a:t>
                      </a:r>
                    </a:p>
                  </a:txBody>
                  <a:tcPr marL="9525" marR="9525" marT="9525"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Change</a:t>
                      </a: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1100" b="0" i="0" u="none" strike="noStrike">
                          <a:solidFill>
                            <a:srgbClr val="000000"/>
                          </a:solidFill>
                          <a:effectLst/>
                          <a:latin typeface="Futura Std Book" panose="020B0502020204020303" pitchFamily="34" charset="0"/>
                        </a:rPr>
                        <a:t>Change (%)</a:t>
                      </a: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sv-SE"/>
                    </a:p>
                  </a:txBody>
                  <a:tcP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15122692"/>
                  </a:ext>
                </a:extLst>
              </a:tr>
              <a:tr h="196689">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2018 Q1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year (number)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- 1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- 5 years</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05819419"/>
                  </a:ext>
                </a:extLst>
              </a:tr>
              <a:tr h="196689">
                <a:tc>
                  <a:txBody>
                    <a:bodyPr/>
                    <a:lstStyle/>
                    <a:p>
                      <a:pPr algn="l" fontAlgn="b"/>
                      <a:r>
                        <a:rPr lang="sv-SE" sz="900" b="1" i="0" u="none" strike="noStrike">
                          <a:solidFill>
                            <a:srgbClr val="000000"/>
                          </a:solidFill>
                          <a:effectLst/>
                          <a:latin typeface="Futura Std Book" panose="020B0502020204020303" pitchFamily="34" charset="0"/>
                        </a:rPr>
                        <a:t>Total</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1 236 700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27 900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10,9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52843830"/>
                  </a:ext>
                </a:extLst>
              </a:tr>
              <a:tr h="196689">
                <a:tc>
                  <a:txBody>
                    <a:bodyPr/>
                    <a:lstStyle/>
                    <a:p>
                      <a:pPr algn="l" fontAlgn="b"/>
                      <a:r>
                        <a:rPr lang="sv-SE" sz="900" b="0" i="0" u="none" strike="noStrike">
                          <a:solidFill>
                            <a:srgbClr val="000000"/>
                          </a:solidFill>
                          <a:effectLst/>
                          <a:latin typeface="Futura Std Book" panose="020B0502020204020303" pitchFamily="34" charset="0"/>
                        </a:rPr>
                        <a:t>Agriculture, forestry &amp; fishing</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816314" rtl="0" eaLnBrk="1" fontAlgn="b" latinLnBrk="0" hangingPunct="1">
                        <a:lnSpc>
                          <a:spcPct val="100000"/>
                        </a:lnSpc>
                        <a:spcBef>
                          <a:spcPts val="0"/>
                        </a:spcBef>
                        <a:spcAft>
                          <a:spcPts val="0"/>
                        </a:spcAft>
                        <a:buClrTx/>
                        <a:buSzTx/>
                        <a:buFontTx/>
                        <a:buNone/>
                        <a:tabLst/>
                        <a:defRPr/>
                      </a:pPr>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54251380"/>
                  </a:ext>
                </a:extLst>
              </a:tr>
              <a:tr h="196689">
                <a:tc>
                  <a:txBody>
                    <a:bodyPr/>
                    <a:lstStyle/>
                    <a:p>
                      <a:pPr algn="l" fontAlgn="b"/>
                      <a:r>
                        <a:rPr lang="sv-SE" sz="900" b="0" i="0" u="none" strike="noStrike">
                          <a:solidFill>
                            <a:srgbClr val="000000"/>
                          </a:solidFill>
                          <a:effectLst/>
                          <a:latin typeface="Futura Std Book" panose="020B0502020204020303" pitchFamily="34" charset="0"/>
                        </a:rPr>
                        <a:t>Manufacturing, mining, quarrying &amp; utilities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68 100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9 600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17,0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61085476"/>
                  </a:ext>
                </a:extLst>
              </a:tr>
              <a:tr h="196689">
                <a:tc>
                  <a:txBody>
                    <a:bodyPr/>
                    <a:lstStyle/>
                    <a:p>
                      <a:pPr algn="l" fontAlgn="b"/>
                      <a:r>
                        <a:rPr lang="sv-SE" sz="900" b="0" i="0" u="none" strike="noStrike">
                          <a:solidFill>
                            <a:srgbClr val="000000"/>
                          </a:solidFill>
                          <a:effectLst/>
                          <a:latin typeface="Futura Std Book" panose="020B0502020204020303" pitchFamily="34" charset="0"/>
                        </a:rPr>
                        <a:t>Manufacturing of workshop products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30 100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3 400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12,7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6,0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49566777"/>
                  </a:ext>
                </a:extLst>
              </a:tr>
              <a:tr h="196689">
                <a:tc>
                  <a:txBody>
                    <a:bodyPr/>
                    <a:lstStyle/>
                    <a:p>
                      <a:pPr algn="l" fontAlgn="b"/>
                      <a:r>
                        <a:rPr lang="sv-SE" sz="900" b="0" i="0" u="none" strike="noStrike">
                          <a:solidFill>
                            <a:srgbClr val="000000"/>
                          </a:solidFill>
                          <a:effectLst/>
                          <a:latin typeface="Futura Std Book" panose="020B0502020204020303" pitchFamily="34" charset="0"/>
                        </a:rPr>
                        <a:t>Construction</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68 500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-1 800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5,9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18156206"/>
                  </a:ext>
                </a:extLst>
              </a:tr>
              <a:tr h="196689">
                <a:tc>
                  <a:txBody>
                    <a:bodyPr/>
                    <a:lstStyle/>
                    <a:p>
                      <a:pPr algn="l" fontAlgn="b"/>
                      <a:r>
                        <a:rPr lang="sv-SE" sz="900" b="0" i="0" u="none" strike="noStrike">
                          <a:solidFill>
                            <a:srgbClr val="000000"/>
                          </a:solidFill>
                          <a:effectLst/>
                          <a:latin typeface="Futura Std Book" panose="020B0502020204020303" pitchFamily="34" charset="0"/>
                        </a:rPr>
                        <a:t>Trade</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141 500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3 600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8,5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7628501"/>
                  </a:ext>
                </a:extLst>
              </a:tr>
              <a:tr h="196689">
                <a:tc>
                  <a:txBody>
                    <a:bodyPr/>
                    <a:lstStyle/>
                    <a:p>
                      <a:pPr algn="l" fontAlgn="b"/>
                      <a:r>
                        <a:rPr lang="sv-SE" sz="900" b="0" i="0" u="none" strike="noStrike">
                          <a:solidFill>
                            <a:srgbClr val="000000"/>
                          </a:solidFill>
                          <a:effectLst/>
                          <a:latin typeface="Futura Std Book" panose="020B0502020204020303" pitchFamily="34" charset="0"/>
                        </a:rPr>
                        <a:t>Transport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57 400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1 800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24621871"/>
                  </a:ext>
                </a:extLst>
              </a:tr>
              <a:tr h="196689">
                <a:tc>
                  <a:txBody>
                    <a:bodyPr/>
                    <a:lstStyle/>
                    <a:p>
                      <a:pPr algn="l" fontAlgn="b"/>
                      <a:r>
                        <a:rPr lang="sv-SE" sz="900" b="0" i="0" u="none" strike="noStrike">
                          <a:solidFill>
                            <a:srgbClr val="000000"/>
                          </a:solidFill>
                          <a:effectLst/>
                          <a:latin typeface="Futura Std Book" panose="020B0502020204020303" pitchFamily="34" charset="0"/>
                        </a:rPr>
                        <a:t>Accommodation &amp; food services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52 000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2 200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34,0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6920265"/>
                  </a:ext>
                </a:extLst>
              </a:tr>
              <a:tr h="196689">
                <a:tc>
                  <a:txBody>
                    <a:bodyPr/>
                    <a:lstStyle/>
                    <a:p>
                      <a:pPr algn="l" fontAlgn="b"/>
                      <a:r>
                        <a:rPr lang="sv-SE" sz="900" b="0" i="0" u="none" strike="noStrike">
                          <a:solidFill>
                            <a:srgbClr val="000000"/>
                          </a:solidFill>
                          <a:effectLst/>
                          <a:latin typeface="Futura Std Book" panose="020B0502020204020303" pitchFamily="34" charset="0"/>
                        </a:rPr>
                        <a:t>Information &amp; communication</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108 800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14 300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20,9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83453225"/>
                  </a:ext>
                </a:extLst>
              </a:tr>
              <a:tr h="196689">
                <a:tc>
                  <a:txBody>
                    <a:bodyPr/>
                    <a:lstStyle/>
                    <a:p>
                      <a:pPr algn="l" fontAlgn="b"/>
                      <a:r>
                        <a:rPr lang="en-US" sz="900" b="0" i="0" u="none" strike="noStrike">
                          <a:solidFill>
                            <a:srgbClr val="000000"/>
                          </a:solidFill>
                          <a:effectLst/>
                          <a:latin typeface="Futura Std Book" panose="020B0502020204020303" pitchFamily="34" charset="0"/>
                        </a:rPr>
                        <a:t>Arts, entertainment, recreation &amp; other services</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76 500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1 400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14,2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08310007"/>
                  </a:ext>
                </a:extLst>
              </a:tr>
              <a:tr h="196689">
                <a:tc>
                  <a:txBody>
                    <a:bodyPr/>
                    <a:lstStyle/>
                    <a:p>
                      <a:pPr algn="l" fontAlgn="b"/>
                      <a:r>
                        <a:rPr lang="sv-SE" sz="900" b="0" i="0" u="none" strike="noStrike">
                          <a:solidFill>
                            <a:srgbClr val="000000"/>
                          </a:solidFill>
                          <a:effectLst/>
                          <a:latin typeface="Futura Std Book" panose="020B0502020204020303" pitchFamily="34" charset="0"/>
                        </a:rPr>
                        <a:t>Financial &amp; insurance</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294 900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-5 900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11,6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36960916"/>
                  </a:ext>
                </a:extLst>
              </a:tr>
              <a:tr h="196689">
                <a:tc>
                  <a:txBody>
                    <a:bodyPr/>
                    <a:lstStyle/>
                    <a:p>
                      <a:pPr algn="l" fontAlgn="b"/>
                      <a:r>
                        <a:rPr lang="sv-SE" sz="900" b="0" i="0" u="none" strike="noStrike">
                          <a:solidFill>
                            <a:srgbClr val="000000"/>
                          </a:solidFill>
                          <a:effectLst/>
                          <a:latin typeface="Futura Std Book" panose="020B0502020204020303" pitchFamily="34" charset="0"/>
                        </a:rPr>
                        <a:t>Public administration</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90 800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7 100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25,6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27635269"/>
                  </a:ext>
                </a:extLst>
              </a:tr>
              <a:tr h="196689">
                <a:tc>
                  <a:txBody>
                    <a:bodyPr/>
                    <a:lstStyle/>
                    <a:p>
                      <a:pPr algn="l" fontAlgn="b"/>
                      <a:r>
                        <a:rPr lang="sv-SE" sz="900" b="0" i="0" u="none" strike="noStrike">
                          <a:solidFill>
                            <a:srgbClr val="000000"/>
                          </a:solidFill>
                          <a:effectLst/>
                          <a:latin typeface="Futura Std Book" panose="020B0502020204020303" pitchFamily="34" charset="0"/>
                        </a:rPr>
                        <a:t>Education</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131 200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2 600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9,3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64658596"/>
                  </a:ext>
                </a:extLst>
              </a:tr>
              <a:tr h="196689">
                <a:tc>
                  <a:txBody>
                    <a:bodyPr/>
                    <a:lstStyle/>
                    <a:p>
                      <a:pPr algn="l" fontAlgn="b"/>
                      <a:r>
                        <a:rPr lang="sv-SE" sz="900" b="0" i="0" u="none" strike="noStrike">
                          <a:solidFill>
                            <a:srgbClr val="000000"/>
                          </a:solidFill>
                          <a:effectLst/>
                          <a:latin typeface="Futura Std Book" panose="020B0502020204020303" pitchFamily="34" charset="0"/>
                        </a:rPr>
                        <a:t>Health</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139 600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-6 300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0,7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0825389"/>
                  </a:ext>
                </a:extLst>
              </a:tr>
              <a:tr h="196689">
                <a:tc>
                  <a:txBody>
                    <a:bodyPr/>
                    <a:lstStyle/>
                    <a:p>
                      <a:pPr algn="l" fontAlgn="b"/>
                      <a:r>
                        <a:rPr lang="sv-SE" sz="900" b="0" i="0" u="none" strike="noStrike">
                          <a:solidFill>
                            <a:srgbClr val="000000"/>
                          </a:solidFill>
                          <a:effectLst/>
                          <a:latin typeface="Futura Std Book" panose="020B0502020204020303" pitchFamily="34" charset="0"/>
                        </a:rPr>
                        <a:t>Unspecified</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dirty="0" err="1">
                          <a:solidFill>
                            <a:srgbClr val="000000"/>
                          </a:solidFill>
                          <a:effectLst/>
                          <a:latin typeface="Futura Std Book" panose="020B0502020204020303" pitchFamily="34" charset="0"/>
                        </a:rPr>
                        <a:t>n.d</a:t>
                      </a:r>
                      <a:r>
                        <a:rPr lang="sv-SE" sz="11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30259614"/>
                  </a:ext>
                </a:extLst>
              </a:tr>
              <a:tr h="196689">
                <a:tc>
                  <a:txBody>
                    <a:bodyPr/>
                    <a:lstStyle/>
                    <a:p>
                      <a:pPr algn="l" fontAlgn="b"/>
                      <a:r>
                        <a:rPr lang="sv-SE" sz="900" b="0" i="0" u="none" strike="noStrike">
                          <a:solidFill>
                            <a:srgbClr val="000000"/>
                          </a:solidFill>
                          <a:effectLst/>
                          <a:latin typeface="Futura Std Book" panose="020B0502020204020303" pitchFamily="34" charset="0"/>
                        </a:rPr>
                        <a:t>Employed in Sweden</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1 232 900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28 300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11,1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426585"/>
                  </a:ext>
                </a:extLst>
              </a:tr>
              <a:tr h="196689">
                <a:tc>
                  <a:txBody>
                    <a:bodyPr/>
                    <a:lstStyle/>
                    <a:p>
                      <a:pPr algn="l" fontAlgn="b"/>
                      <a:r>
                        <a:rPr lang="sv-SE" sz="900" b="0" i="0" u="none" strike="noStrike">
                          <a:solidFill>
                            <a:srgbClr val="000000"/>
                          </a:solidFill>
                          <a:effectLst/>
                          <a:latin typeface="Futura Std Book" panose="020B0502020204020303" pitchFamily="34" charset="0"/>
                        </a:rPr>
                        <a:t>Employed abroad</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3 700</a:t>
                      </a:r>
                    </a:p>
                  </a:txBody>
                  <a:tcPr marL="9525" marR="9525" marT="9525" marB="0" anchor="b">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-400</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panose="020B0502020204020303" pitchFamily="34" charset="0"/>
                        </a:rPr>
                        <a:t>-9,8</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1100" b="0" i="0" u="none" strike="noStrike" dirty="0">
                          <a:solidFill>
                            <a:srgbClr val="000000"/>
                          </a:solidFill>
                          <a:effectLst/>
                          <a:latin typeface="Futura Std Book" panose="020B0502020204020303" pitchFamily="34" charset="0"/>
                        </a:rPr>
                        <a:t>-35,1</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6950368"/>
                  </a:ext>
                </a:extLst>
              </a:tr>
            </a:tbl>
          </a:graphicData>
        </a:graphic>
      </p:graphicFrame>
    </p:spTree>
    <p:extLst>
      <p:ext uri="{BB962C8B-B14F-4D97-AF65-F5344CB8AC3E}">
        <p14:creationId xmlns:p14="http://schemas.microsoft.com/office/powerpoint/2010/main" val="1839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395378" y="337055"/>
            <a:ext cx="4967448" cy="453167"/>
          </a:xfrm>
        </p:spPr>
        <p:txBody>
          <a:bodyPr/>
          <a:lstStyle/>
          <a:p>
            <a:pPr>
              <a:lnSpc>
                <a:spcPct val="100000"/>
              </a:lnSpc>
            </a:pPr>
            <a:r>
              <a:rPr lang="en-US" sz="2800" dirty="0"/>
              <a:t>Recently listed positions</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Public </a:t>
            </a:r>
            <a:r>
              <a:rPr lang="sv-SE" sz="1000" dirty="0" err="1"/>
              <a:t>Employment</a:t>
            </a:r>
            <a:r>
              <a:rPr lang="sv-SE" sz="1000" dirty="0"/>
              <a:t> Service</a:t>
            </a:r>
          </a:p>
        </p:txBody>
      </p:sp>
      <p:sp>
        <p:nvSpPr>
          <p:cNvPr id="7" name="textruta 6"/>
          <p:cNvSpPr txBox="1"/>
          <p:nvPr/>
        </p:nvSpPr>
        <p:spPr>
          <a:xfrm>
            <a:off x="8141758" y="4440184"/>
            <a:ext cx="914400" cy="402478"/>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pic>
        <p:nvPicPr>
          <p:cNvPr id="6" name="Bildobjekt 5">
            <a:extLst>
              <a:ext uri="{FF2B5EF4-FFF2-40B4-BE49-F238E27FC236}">
                <a16:creationId xmlns:a16="http://schemas.microsoft.com/office/drawing/2014/main" id="{2FF55FBE-5EA3-48FD-A905-B87935521AFC}"/>
              </a:ext>
            </a:extLst>
          </p:cNvPr>
          <p:cNvPicPr>
            <a:picLocks noChangeAspect="1"/>
          </p:cNvPicPr>
          <p:nvPr/>
        </p:nvPicPr>
        <p:blipFill>
          <a:blip r:embed="rId2"/>
          <a:stretch>
            <a:fillRect/>
          </a:stretch>
        </p:blipFill>
        <p:spPr>
          <a:xfrm>
            <a:off x="301582" y="1500117"/>
            <a:ext cx="5401524" cy="3237257"/>
          </a:xfrm>
          <a:prstGeom prst="rect">
            <a:avLst/>
          </a:prstGeom>
        </p:spPr>
      </p:pic>
      <p:sp>
        <p:nvSpPr>
          <p:cNvPr id="13" name="textruta 12">
            <a:extLst>
              <a:ext uri="{FF2B5EF4-FFF2-40B4-BE49-F238E27FC236}">
                <a16:creationId xmlns:a16="http://schemas.microsoft.com/office/drawing/2014/main" id="{81BB738D-8CB4-46A1-A967-AC8AB3ED04FB}"/>
              </a:ext>
            </a:extLst>
          </p:cNvPr>
          <p:cNvSpPr txBox="1"/>
          <p:nvPr/>
        </p:nvSpPr>
        <p:spPr>
          <a:xfrm>
            <a:off x="826609" y="1172011"/>
            <a:ext cx="914400" cy="445636"/>
          </a:xfrm>
          <a:prstGeom prst="rect">
            <a:avLst/>
          </a:prstGeom>
          <a:noFill/>
        </p:spPr>
        <p:txBody>
          <a:bodyPr wrap="none" lIns="0" tIns="0" rIns="0" bIns="0" rtlCol="0">
            <a:noAutofit/>
          </a:bodyPr>
          <a:lstStyle/>
          <a:p>
            <a:r>
              <a:rPr lang="sv-SE" sz="1100" b="1" dirty="0" err="1"/>
              <a:t>Recently</a:t>
            </a:r>
            <a:r>
              <a:rPr lang="sv-SE" sz="1100" b="1" dirty="0"/>
              <a:t> </a:t>
            </a:r>
            <a:r>
              <a:rPr lang="sv-SE" sz="1100" b="1" dirty="0" err="1"/>
              <a:t>listed</a:t>
            </a:r>
            <a:r>
              <a:rPr lang="sv-SE" sz="1100" b="1" dirty="0"/>
              <a:t> positions at the Swedish Public </a:t>
            </a:r>
            <a:r>
              <a:rPr lang="sv-SE" sz="1100" b="1" dirty="0" err="1"/>
              <a:t>Employment</a:t>
            </a:r>
            <a:r>
              <a:rPr lang="sv-SE" sz="1100" b="1" dirty="0"/>
              <a:t> Service</a:t>
            </a:r>
          </a:p>
          <a:p>
            <a:r>
              <a:rPr lang="sv-SE" sz="1100" dirty="0"/>
              <a:t>Index 100 = 2008 Q1</a:t>
            </a:r>
            <a:br>
              <a:rPr lang="sv-SE" sz="1100" dirty="0"/>
            </a:br>
            <a:endParaRPr lang="sv-SE" sz="1100" dirty="0"/>
          </a:p>
        </p:txBody>
      </p:sp>
      <p:graphicFrame>
        <p:nvGraphicFramePr>
          <p:cNvPr id="14" name="Tabell 13">
            <a:extLst>
              <a:ext uri="{FF2B5EF4-FFF2-40B4-BE49-F238E27FC236}">
                <a16:creationId xmlns:a16="http://schemas.microsoft.com/office/drawing/2014/main" id="{0E7108B7-49C0-4F12-A5F0-DAA43B931569}"/>
              </a:ext>
            </a:extLst>
          </p:cNvPr>
          <p:cNvGraphicFramePr>
            <a:graphicFrameLocks noGrp="1"/>
          </p:cNvGraphicFramePr>
          <p:nvPr>
            <p:extLst>
              <p:ext uri="{D42A27DB-BD31-4B8C-83A1-F6EECF244321}">
                <p14:modId xmlns:p14="http://schemas.microsoft.com/office/powerpoint/2010/main" val="2687178714"/>
              </p:ext>
            </p:extLst>
          </p:nvPr>
        </p:nvGraphicFramePr>
        <p:xfrm>
          <a:off x="5581923" y="2936676"/>
          <a:ext cx="3539135" cy="1398220"/>
        </p:xfrm>
        <a:graphic>
          <a:graphicData uri="http://schemas.openxmlformats.org/drawingml/2006/table">
            <a:tbl>
              <a:tblPr/>
              <a:tblGrid>
                <a:gridCol w="1118726">
                  <a:extLst>
                    <a:ext uri="{9D8B030D-6E8A-4147-A177-3AD203B41FA5}">
                      <a16:colId xmlns:a16="http://schemas.microsoft.com/office/drawing/2014/main" val="1022424684"/>
                    </a:ext>
                  </a:extLst>
                </a:gridCol>
                <a:gridCol w="548021">
                  <a:extLst>
                    <a:ext uri="{9D8B030D-6E8A-4147-A177-3AD203B41FA5}">
                      <a16:colId xmlns:a16="http://schemas.microsoft.com/office/drawing/2014/main" val="2810466088"/>
                    </a:ext>
                  </a:extLst>
                </a:gridCol>
                <a:gridCol w="396000">
                  <a:extLst>
                    <a:ext uri="{9D8B030D-6E8A-4147-A177-3AD203B41FA5}">
                      <a16:colId xmlns:a16="http://schemas.microsoft.com/office/drawing/2014/main" val="2858246381"/>
                    </a:ext>
                  </a:extLst>
                </a:gridCol>
                <a:gridCol w="495501">
                  <a:extLst>
                    <a:ext uri="{9D8B030D-6E8A-4147-A177-3AD203B41FA5}">
                      <a16:colId xmlns:a16="http://schemas.microsoft.com/office/drawing/2014/main" val="3424564329"/>
                    </a:ext>
                  </a:extLst>
                </a:gridCol>
                <a:gridCol w="540000">
                  <a:extLst>
                    <a:ext uri="{9D8B030D-6E8A-4147-A177-3AD203B41FA5}">
                      <a16:colId xmlns:a16="http://schemas.microsoft.com/office/drawing/2014/main" val="2104359149"/>
                    </a:ext>
                  </a:extLst>
                </a:gridCol>
                <a:gridCol w="440887">
                  <a:extLst>
                    <a:ext uri="{9D8B030D-6E8A-4147-A177-3AD203B41FA5}">
                      <a16:colId xmlns:a16="http://schemas.microsoft.com/office/drawing/2014/main" val="900767245"/>
                    </a:ext>
                  </a:extLst>
                </a:gridCol>
              </a:tblGrid>
              <a:tr h="192355">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67242467"/>
                  </a:ext>
                </a:extLst>
              </a:tr>
              <a:tr h="190500">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- 1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- 5 years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err="1">
                          <a:solidFill>
                            <a:srgbClr val="000000"/>
                          </a:solidFill>
                          <a:effectLst/>
                          <a:latin typeface="Futura Std Book" panose="020B0502020204020303" pitchFamily="34" charset="0"/>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Ch.,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60330622"/>
                  </a:ext>
                </a:extLst>
              </a:tr>
              <a:tr h="190500">
                <a:tc>
                  <a:txBody>
                    <a:bodyPr/>
                    <a:lstStyle/>
                    <a:p>
                      <a:pPr algn="l" fontAlgn="b"/>
                      <a:r>
                        <a:rPr lang="sv-SE" sz="800" b="0" i="0" u="none" strike="noStrike" dirty="0">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404 158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96,1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1 299 314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0669893"/>
                  </a:ext>
                </a:extLst>
              </a:tr>
              <a:tr h="190500">
                <a:tc>
                  <a:txBody>
                    <a:bodyPr/>
                    <a:lstStyle/>
                    <a:p>
                      <a:pPr algn="l" fontAlgn="b"/>
                      <a:r>
                        <a:rPr lang="sv-SE" sz="800" b="0" i="0" u="none" strike="noStrike">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187 437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93,4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599 407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-6,6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9068515"/>
                  </a:ext>
                </a:extLst>
              </a:tr>
              <a:tr h="190500">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102 042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96,2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352 955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-10,5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1970189"/>
                  </a:ext>
                </a:extLst>
              </a:tr>
              <a:tr h="190500">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66 162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98,7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233 470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-10,8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5389825"/>
                  </a:ext>
                </a:extLst>
              </a:tr>
              <a:tr h="190500">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302 116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7,4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96,0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946 359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63977072"/>
                  </a:ext>
                </a:extLst>
              </a:tr>
            </a:tbl>
          </a:graphicData>
        </a:graphic>
      </p:graphicFrame>
    </p:spTree>
    <p:extLst>
      <p:ext uri="{BB962C8B-B14F-4D97-AF65-F5344CB8AC3E}">
        <p14:creationId xmlns:p14="http://schemas.microsoft.com/office/powerpoint/2010/main" val="35498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29496" y="337055"/>
            <a:ext cx="5675413" cy="727828"/>
          </a:xfrm>
        </p:spPr>
        <p:txBody>
          <a:bodyPr/>
          <a:lstStyle/>
          <a:p>
            <a:pPr>
              <a:lnSpc>
                <a:spcPct val="100000"/>
              </a:lnSpc>
            </a:pPr>
            <a:r>
              <a:rPr lang="en-US" sz="2800" dirty="0"/>
              <a:t>The number of people given notice</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Public </a:t>
            </a:r>
            <a:r>
              <a:rPr lang="sv-SE" sz="1000" dirty="0" err="1"/>
              <a:t>Employment</a:t>
            </a:r>
            <a:r>
              <a:rPr lang="sv-SE" sz="1000" dirty="0"/>
              <a:t> Service</a:t>
            </a:r>
          </a:p>
        </p:txBody>
      </p:sp>
      <p:sp>
        <p:nvSpPr>
          <p:cNvPr id="6" name="textruta 5"/>
          <p:cNvSpPr txBox="1"/>
          <p:nvPr/>
        </p:nvSpPr>
        <p:spPr>
          <a:xfrm>
            <a:off x="7970880" y="4361654"/>
            <a:ext cx="914400" cy="481008"/>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7" name="textruta 6">
            <a:extLst>
              <a:ext uri="{FF2B5EF4-FFF2-40B4-BE49-F238E27FC236}">
                <a16:creationId xmlns:a16="http://schemas.microsoft.com/office/drawing/2014/main" id="{29A7FA34-82F2-42CF-AE26-2529768CC84B}"/>
              </a:ext>
            </a:extLst>
          </p:cNvPr>
          <p:cNvSpPr txBox="1"/>
          <p:nvPr/>
        </p:nvSpPr>
        <p:spPr>
          <a:xfrm>
            <a:off x="538756" y="1064883"/>
            <a:ext cx="914400" cy="445636"/>
          </a:xfrm>
          <a:prstGeom prst="rect">
            <a:avLst/>
          </a:prstGeom>
          <a:noFill/>
        </p:spPr>
        <p:txBody>
          <a:bodyPr wrap="none" lIns="0" tIns="0" rIns="0" bIns="0" rtlCol="0">
            <a:noAutofit/>
          </a:bodyPr>
          <a:lstStyle/>
          <a:p>
            <a:r>
              <a:rPr lang="en-US" sz="1100" b="1" dirty="0"/>
              <a:t>The number of people given notice</a:t>
            </a:r>
          </a:p>
          <a:p>
            <a:r>
              <a:rPr lang="sv-SE" sz="1100" dirty="0"/>
              <a:t>Index 100 = 2008 Q1</a:t>
            </a:r>
            <a:br>
              <a:rPr lang="sv-SE" sz="1100" dirty="0"/>
            </a:br>
            <a:endParaRPr lang="sv-SE" sz="1100" dirty="0"/>
          </a:p>
        </p:txBody>
      </p:sp>
      <p:pic>
        <p:nvPicPr>
          <p:cNvPr id="4" name="Bildobjekt 3">
            <a:extLst>
              <a:ext uri="{FF2B5EF4-FFF2-40B4-BE49-F238E27FC236}">
                <a16:creationId xmlns:a16="http://schemas.microsoft.com/office/drawing/2014/main" id="{B52AAEFC-F7DD-4817-AC2B-9CDE243180EC}"/>
              </a:ext>
            </a:extLst>
          </p:cNvPr>
          <p:cNvPicPr>
            <a:picLocks noChangeAspect="1"/>
          </p:cNvPicPr>
          <p:nvPr/>
        </p:nvPicPr>
        <p:blipFill>
          <a:blip r:embed="rId3"/>
          <a:stretch>
            <a:fillRect/>
          </a:stretch>
        </p:blipFill>
        <p:spPr>
          <a:xfrm>
            <a:off x="158374" y="1445950"/>
            <a:ext cx="5395428" cy="3243353"/>
          </a:xfrm>
          <a:prstGeom prst="rect">
            <a:avLst/>
          </a:prstGeom>
        </p:spPr>
      </p:pic>
      <p:graphicFrame>
        <p:nvGraphicFramePr>
          <p:cNvPr id="11" name="Tabell 10">
            <a:extLst>
              <a:ext uri="{FF2B5EF4-FFF2-40B4-BE49-F238E27FC236}">
                <a16:creationId xmlns:a16="http://schemas.microsoft.com/office/drawing/2014/main" id="{4B0627AF-19AF-4BA3-A49F-932908A94528}"/>
              </a:ext>
            </a:extLst>
          </p:cNvPr>
          <p:cNvGraphicFramePr>
            <a:graphicFrameLocks noGrp="1"/>
          </p:cNvGraphicFramePr>
          <p:nvPr>
            <p:extLst>
              <p:ext uri="{D42A27DB-BD31-4B8C-83A1-F6EECF244321}">
                <p14:modId xmlns:p14="http://schemas.microsoft.com/office/powerpoint/2010/main" val="1016067622"/>
              </p:ext>
            </p:extLst>
          </p:nvPr>
        </p:nvGraphicFramePr>
        <p:xfrm>
          <a:off x="5463491" y="2671435"/>
          <a:ext cx="3568358" cy="1459230"/>
        </p:xfrm>
        <a:graphic>
          <a:graphicData uri="http://schemas.openxmlformats.org/drawingml/2006/table">
            <a:tbl>
              <a:tblPr/>
              <a:tblGrid>
                <a:gridCol w="1138181">
                  <a:extLst>
                    <a:ext uri="{9D8B030D-6E8A-4147-A177-3AD203B41FA5}">
                      <a16:colId xmlns:a16="http://schemas.microsoft.com/office/drawing/2014/main" val="2107756633"/>
                    </a:ext>
                  </a:extLst>
                </a:gridCol>
                <a:gridCol w="547511">
                  <a:extLst>
                    <a:ext uri="{9D8B030D-6E8A-4147-A177-3AD203B41FA5}">
                      <a16:colId xmlns:a16="http://schemas.microsoft.com/office/drawing/2014/main" val="3051495524"/>
                    </a:ext>
                  </a:extLst>
                </a:gridCol>
                <a:gridCol w="537904">
                  <a:extLst>
                    <a:ext uri="{9D8B030D-6E8A-4147-A177-3AD203B41FA5}">
                      <a16:colId xmlns:a16="http://schemas.microsoft.com/office/drawing/2014/main" val="4241738205"/>
                    </a:ext>
                  </a:extLst>
                </a:gridCol>
                <a:gridCol w="432245">
                  <a:extLst>
                    <a:ext uri="{9D8B030D-6E8A-4147-A177-3AD203B41FA5}">
                      <a16:colId xmlns:a16="http://schemas.microsoft.com/office/drawing/2014/main" val="3406334305"/>
                    </a:ext>
                  </a:extLst>
                </a:gridCol>
                <a:gridCol w="403428">
                  <a:extLst>
                    <a:ext uri="{9D8B030D-6E8A-4147-A177-3AD203B41FA5}">
                      <a16:colId xmlns:a16="http://schemas.microsoft.com/office/drawing/2014/main" val="2763361102"/>
                    </a:ext>
                  </a:extLst>
                </a:gridCol>
                <a:gridCol w="509089">
                  <a:extLst>
                    <a:ext uri="{9D8B030D-6E8A-4147-A177-3AD203B41FA5}">
                      <a16:colId xmlns:a16="http://schemas.microsoft.com/office/drawing/2014/main" val="2527688565"/>
                    </a:ext>
                  </a:extLst>
                </a:gridCol>
              </a:tblGrid>
              <a:tr h="190500">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a:noFill/>
                    </a:lnT>
                    <a:lnB>
                      <a:noFill/>
                    </a:lnB>
                  </a:tcPr>
                </a:tc>
                <a:tc gridSpan="2">
                  <a:txBody>
                    <a:bodyPr/>
                    <a:lstStyle/>
                    <a:p>
                      <a:pPr algn="ctr" fontAlgn="b"/>
                      <a:r>
                        <a:rPr lang="sv-SE" sz="8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a:noFill/>
                    </a:lnT>
                    <a:lnB>
                      <a:noFill/>
                    </a:lnB>
                  </a:tcPr>
                </a:tc>
                <a:tc hMerge="1">
                  <a:txBody>
                    <a:bodyPr/>
                    <a:lstStyle/>
                    <a:p>
                      <a:endParaRPr lang="sv-SE"/>
                    </a:p>
                  </a:txBody>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3371042622"/>
                  </a:ext>
                </a:extLst>
              </a:tr>
              <a:tr h="190500">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- 1 year</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- 5 years</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Ch., %</a:t>
                      </a:r>
                    </a:p>
                  </a:txBody>
                  <a:tcPr marL="9525" marR="9525" marT="9525" marB="0" anchor="b">
                    <a:lnL>
                      <a:noFill/>
                    </a:lnL>
                    <a:lnR>
                      <a:noFill/>
                    </a:lnR>
                    <a:lnT>
                      <a:noFill/>
                    </a:lnT>
                    <a:lnB>
                      <a:noFill/>
                    </a:lnB>
                  </a:tcPr>
                </a:tc>
                <a:extLst>
                  <a:ext uri="{0D108BD9-81ED-4DB2-BD59-A6C34878D82A}">
                    <a16:rowId xmlns:a16="http://schemas.microsoft.com/office/drawing/2014/main" val="2770374891"/>
                  </a:ext>
                </a:extLst>
              </a:tr>
              <a:tr h="190500">
                <a:tc>
                  <a:txBody>
                    <a:bodyPr/>
                    <a:lstStyle/>
                    <a:p>
                      <a:pPr algn="l" fontAlgn="b"/>
                      <a:r>
                        <a:rPr lang="sv-SE" sz="8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8 317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-11,0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-51,7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33 549</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-10,3</a:t>
                      </a:r>
                    </a:p>
                  </a:txBody>
                  <a:tcPr marL="9525" marR="9525" marT="9525" marB="0" anchor="b">
                    <a:lnL>
                      <a:noFill/>
                    </a:lnL>
                    <a:lnR>
                      <a:noFill/>
                    </a:lnR>
                    <a:lnT>
                      <a:noFill/>
                    </a:lnT>
                    <a:lnB>
                      <a:noFill/>
                    </a:lnB>
                  </a:tcPr>
                </a:tc>
                <a:extLst>
                  <a:ext uri="{0D108BD9-81ED-4DB2-BD59-A6C34878D82A}">
                    <a16:rowId xmlns:a16="http://schemas.microsoft.com/office/drawing/2014/main" val="3402698898"/>
                  </a:ext>
                </a:extLst>
              </a:tr>
              <a:tr h="190500">
                <a:tc>
                  <a:txBody>
                    <a:bodyPr/>
                    <a:lstStyle/>
                    <a:p>
                      <a:pPr algn="l" fontAlgn="b"/>
                      <a:r>
                        <a:rPr lang="sv-SE" sz="800" b="0" i="0" u="none" strike="noStrike">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4 178</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-4,5</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-49,5</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16 099</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-10,4</a:t>
                      </a:r>
                    </a:p>
                  </a:txBody>
                  <a:tcPr marL="9525" marR="9525" marT="9525" marB="0" anchor="b">
                    <a:lnL>
                      <a:noFill/>
                    </a:lnL>
                    <a:lnR>
                      <a:noFill/>
                    </a:lnR>
                    <a:lnT>
                      <a:noFill/>
                    </a:lnT>
                    <a:lnB>
                      <a:noFill/>
                    </a:lnB>
                  </a:tcPr>
                </a:tc>
                <a:extLst>
                  <a:ext uri="{0D108BD9-81ED-4DB2-BD59-A6C34878D82A}">
                    <a16:rowId xmlns:a16="http://schemas.microsoft.com/office/drawing/2014/main" val="4257764669"/>
                  </a:ext>
                </a:extLst>
              </a:tr>
              <a:tr h="190500">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2 568</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0,9</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-39,6</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8 871</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-17,7</a:t>
                      </a:r>
                    </a:p>
                  </a:txBody>
                  <a:tcPr marL="9525" marR="9525" marT="9525" marB="0" anchor="b">
                    <a:lnL>
                      <a:noFill/>
                    </a:lnL>
                    <a:lnR>
                      <a:noFill/>
                    </a:lnR>
                    <a:lnT>
                      <a:noFill/>
                    </a:lnT>
                    <a:lnB>
                      <a:noFill/>
                    </a:lnB>
                  </a:tcPr>
                </a:tc>
                <a:extLst>
                  <a:ext uri="{0D108BD9-81ED-4DB2-BD59-A6C34878D82A}">
                    <a16:rowId xmlns:a16="http://schemas.microsoft.com/office/drawing/2014/main" val="3182116529"/>
                  </a:ext>
                </a:extLst>
              </a:tr>
              <a:tr h="190500">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1 399</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21,3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-29,1</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4 438</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-27,2</a:t>
                      </a:r>
                    </a:p>
                  </a:txBody>
                  <a:tcPr marL="9525" marR="9525" marT="9525" marB="0" anchor="b">
                    <a:lnL>
                      <a:noFill/>
                    </a:lnL>
                    <a:lnR>
                      <a:noFill/>
                    </a:lnR>
                    <a:lnT>
                      <a:noFill/>
                    </a:lnT>
                    <a:lnB>
                      <a:noFill/>
                    </a:lnB>
                  </a:tcPr>
                </a:tc>
                <a:extLst>
                  <a:ext uri="{0D108BD9-81ED-4DB2-BD59-A6C34878D82A}">
                    <a16:rowId xmlns:a16="http://schemas.microsoft.com/office/drawing/2014/main" val="4072814273"/>
                  </a:ext>
                </a:extLst>
              </a:tr>
              <a:tr h="190500">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5 749</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-15,5</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-55,6</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24 678</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-7,3</a:t>
                      </a:r>
                    </a:p>
                  </a:txBody>
                  <a:tcPr marL="9525" marR="9525" marT="9525" marB="0" anchor="b">
                    <a:lnL>
                      <a:noFill/>
                    </a:lnL>
                    <a:lnR>
                      <a:noFill/>
                    </a:lnR>
                    <a:lnT>
                      <a:noFill/>
                    </a:lnT>
                    <a:lnB>
                      <a:noFill/>
                    </a:lnB>
                  </a:tcPr>
                </a:tc>
                <a:extLst>
                  <a:ext uri="{0D108BD9-81ED-4DB2-BD59-A6C34878D82A}">
                    <a16:rowId xmlns:a16="http://schemas.microsoft.com/office/drawing/2014/main" val="1475104302"/>
                  </a:ext>
                </a:extLst>
              </a:tr>
            </a:tbl>
          </a:graphicData>
        </a:graphic>
      </p:graphicFrame>
    </p:spTree>
    <p:extLst>
      <p:ext uri="{BB962C8B-B14F-4D97-AF65-F5344CB8AC3E}">
        <p14:creationId xmlns:p14="http://schemas.microsoft.com/office/powerpoint/2010/main" val="323447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Public </a:t>
            </a:r>
            <a:r>
              <a:rPr lang="sv-SE" sz="1000" dirty="0" err="1"/>
              <a:t>Employment</a:t>
            </a:r>
            <a:r>
              <a:rPr lang="sv-SE" sz="1000" dirty="0"/>
              <a:t> Service and </a:t>
            </a:r>
            <a:r>
              <a:rPr lang="sv-SE" sz="1000" dirty="0" err="1"/>
              <a:t>Statistics</a:t>
            </a:r>
            <a:r>
              <a:rPr lang="sv-SE" sz="1000" dirty="0"/>
              <a:t> Sweden</a:t>
            </a:r>
          </a:p>
        </p:txBody>
      </p:sp>
      <p:sp>
        <p:nvSpPr>
          <p:cNvPr id="6" name="textruta 5"/>
          <p:cNvSpPr txBox="1"/>
          <p:nvPr/>
        </p:nvSpPr>
        <p:spPr>
          <a:xfrm>
            <a:off x="6575533" y="3888045"/>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10" name="Rubrik 2">
            <a:extLst>
              <a:ext uri="{FF2B5EF4-FFF2-40B4-BE49-F238E27FC236}">
                <a16:creationId xmlns:a16="http://schemas.microsoft.com/office/drawing/2014/main" id="{F6257394-EFAB-4EA1-B3A7-8C2E7B941970}"/>
              </a:ext>
            </a:extLst>
          </p:cNvPr>
          <p:cNvSpPr txBox="1">
            <a:spLocks/>
          </p:cNvSpPr>
          <p:nvPr/>
        </p:nvSpPr>
        <p:spPr bwMode="auto">
          <a:xfrm>
            <a:off x="2412799" y="377078"/>
            <a:ext cx="4394531" cy="5689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err="1"/>
              <a:t>Unemployment</a:t>
            </a:r>
            <a:endParaRPr lang="sv-SE" sz="2000" b="0" dirty="0"/>
          </a:p>
        </p:txBody>
      </p:sp>
      <p:sp>
        <p:nvSpPr>
          <p:cNvPr id="11" name="textruta 10">
            <a:extLst>
              <a:ext uri="{FF2B5EF4-FFF2-40B4-BE49-F238E27FC236}">
                <a16:creationId xmlns:a16="http://schemas.microsoft.com/office/drawing/2014/main" id="{0DB07E48-C63A-4F5E-80B1-26E52E6B35BD}"/>
              </a:ext>
            </a:extLst>
          </p:cNvPr>
          <p:cNvSpPr txBox="1"/>
          <p:nvPr/>
        </p:nvSpPr>
        <p:spPr>
          <a:xfrm>
            <a:off x="606489" y="1131556"/>
            <a:ext cx="914400" cy="445636"/>
          </a:xfrm>
          <a:prstGeom prst="rect">
            <a:avLst/>
          </a:prstGeom>
          <a:noFill/>
        </p:spPr>
        <p:txBody>
          <a:bodyPr wrap="none" lIns="0" tIns="0" rIns="0" bIns="0" rtlCol="0">
            <a:noAutofit/>
          </a:bodyPr>
          <a:lstStyle/>
          <a:p>
            <a:r>
              <a:rPr lang="sv-SE" sz="1100" b="1" dirty="0" err="1"/>
              <a:t>Unemployment</a:t>
            </a:r>
            <a:r>
              <a:rPr lang="sv-SE" sz="1100" b="1" dirty="0"/>
              <a:t> in relation to the population (%), 15-74 </a:t>
            </a:r>
            <a:r>
              <a:rPr lang="sv-SE" sz="1100" b="1" dirty="0" err="1"/>
              <a:t>years</a:t>
            </a:r>
            <a:endParaRPr lang="sv-SE" sz="1100" b="1" dirty="0"/>
          </a:p>
          <a:p>
            <a:r>
              <a:rPr lang="sv-SE" sz="1100" dirty="0"/>
              <a:t/>
            </a:r>
            <a:br>
              <a:rPr lang="sv-SE" sz="1100" dirty="0"/>
            </a:br>
            <a:endParaRPr lang="sv-SE" sz="1100" dirty="0"/>
          </a:p>
        </p:txBody>
      </p:sp>
      <p:pic>
        <p:nvPicPr>
          <p:cNvPr id="13" name="Bildobjekt 12">
            <a:extLst>
              <a:ext uri="{FF2B5EF4-FFF2-40B4-BE49-F238E27FC236}">
                <a16:creationId xmlns:a16="http://schemas.microsoft.com/office/drawing/2014/main" id="{B56D3FFA-52CA-462D-B596-1A3A7A146352}"/>
              </a:ext>
            </a:extLst>
          </p:cNvPr>
          <p:cNvPicPr>
            <a:picLocks noChangeAspect="1"/>
          </p:cNvPicPr>
          <p:nvPr/>
        </p:nvPicPr>
        <p:blipFill>
          <a:blip r:embed="rId2"/>
          <a:stretch>
            <a:fillRect/>
          </a:stretch>
        </p:blipFill>
        <p:spPr>
          <a:xfrm>
            <a:off x="140989" y="1354374"/>
            <a:ext cx="5407621" cy="3243353"/>
          </a:xfrm>
          <a:prstGeom prst="rect">
            <a:avLst/>
          </a:prstGeom>
        </p:spPr>
      </p:pic>
      <p:graphicFrame>
        <p:nvGraphicFramePr>
          <p:cNvPr id="14" name="Tabell 13">
            <a:extLst>
              <a:ext uri="{FF2B5EF4-FFF2-40B4-BE49-F238E27FC236}">
                <a16:creationId xmlns:a16="http://schemas.microsoft.com/office/drawing/2014/main" id="{97F501EA-0F26-4FC3-9EDD-4A82F17BE66C}"/>
              </a:ext>
            </a:extLst>
          </p:cNvPr>
          <p:cNvGraphicFramePr>
            <a:graphicFrameLocks noGrp="1"/>
          </p:cNvGraphicFramePr>
          <p:nvPr>
            <p:extLst>
              <p:ext uri="{D42A27DB-BD31-4B8C-83A1-F6EECF244321}">
                <p14:modId xmlns:p14="http://schemas.microsoft.com/office/powerpoint/2010/main" val="4276464586"/>
              </p:ext>
            </p:extLst>
          </p:nvPr>
        </p:nvGraphicFramePr>
        <p:xfrm>
          <a:off x="5457533" y="2478814"/>
          <a:ext cx="3622041" cy="1483734"/>
        </p:xfrm>
        <a:graphic>
          <a:graphicData uri="http://schemas.openxmlformats.org/drawingml/2006/table">
            <a:tbl>
              <a:tblPr>
                <a:tableStyleId>{68D230F3-CF80-4859-8CE7-A43EE81993B5}</a:tableStyleId>
              </a:tblPr>
              <a:tblGrid>
                <a:gridCol w="115824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gridCol w="596246">
                  <a:extLst>
                    <a:ext uri="{9D8B030D-6E8A-4147-A177-3AD203B41FA5}">
                      <a16:colId xmlns:a16="http://schemas.microsoft.com/office/drawing/2014/main" val="20003"/>
                    </a:ext>
                  </a:extLst>
                </a:gridCol>
                <a:gridCol w="343753">
                  <a:extLst>
                    <a:ext uri="{9D8B030D-6E8A-4147-A177-3AD203B41FA5}">
                      <a16:colId xmlns:a16="http://schemas.microsoft.com/office/drawing/2014/main" val="20004"/>
                    </a:ext>
                  </a:extLst>
                </a:gridCol>
                <a:gridCol w="411277">
                  <a:extLst>
                    <a:ext uri="{9D8B030D-6E8A-4147-A177-3AD203B41FA5}">
                      <a16:colId xmlns:a16="http://schemas.microsoft.com/office/drawing/2014/main" val="20005"/>
                    </a:ext>
                  </a:extLst>
                </a:gridCol>
              </a:tblGrid>
              <a:tr h="26155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err="1">
                          <a:solidFill>
                            <a:srgbClr val="000000"/>
                          </a:solidFill>
                          <a:effectLst/>
                          <a:latin typeface="Futura Std Book" panose="020B0502020204020303" pitchFamily="34" charset="0"/>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Yearly</a:t>
                      </a: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gridSpan="3">
                  <a:txBody>
                    <a:bodyPr/>
                    <a:lstStyle/>
                    <a:p>
                      <a:pPr algn="ctr" rtl="0" fontAlgn="b"/>
                      <a:r>
                        <a:rPr lang="en-US" sz="800" b="0" i="0" u="none" strike="noStrike" dirty="0">
                          <a:solidFill>
                            <a:srgbClr val="000000"/>
                          </a:solidFill>
                          <a:effectLst/>
                          <a:latin typeface="Futura Std Book" panose="020B0502020204020303" pitchFamily="34" charset="0"/>
                        </a:rPr>
                        <a:t>Unemployed out of population, 15-74 years</a:t>
                      </a: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78862">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change*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 years</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8862">
                <a:tc>
                  <a:txBody>
                    <a:bodyPr/>
                    <a:lstStyle/>
                    <a:p>
                      <a:pPr algn="l" fontAlgn="b"/>
                      <a:r>
                        <a:rPr lang="sv-SE" sz="8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365 499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-11 253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8862">
                <a:tc>
                  <a:txBody>
                    <a:bodyPr/>
                    <a:lstStyle/>
                    <a:p>
                      <a:pPr algn="l" fontAlgn="b"/>
                      <a:r>
                        <a:rPr lang="sv-SE" sz="800" b="0" i="0" u="none" strike="noStrike" dirty="0">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159 915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-3 947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8862">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71 338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1 248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8862">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30 703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625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1"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8862">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294 160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-12 501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800" b="0" i="0" u="none" strike="noStrike">
                          <a:solidFill>
                            <a:srgbClr val="000000"/>
                          </a:solidFill>
                          <a:effectLst/>
                          <a:latin typeface="Futura Std Book" panose="020B0502020204020303"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6,2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55238460"/>
                  </a:ext>
                </a:extLst>
              </a:tr>
            </a:tbl>
          </a:graphicData>
        </a:graphic>
      </p:graphicFrame>
    </p:spTree>
    <p:extLst>
      <p:ext uri="{BB962C8B-B14F-4D97-AF65-F5344CB8AC3E}">
        <p14:creationId xmlns:p14="http://schemas.microsoft.com/office/powerpoint/2010/main" val="202177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65328" y="205200"/>
            <a:ext cx="4805047" cy="592659"/>
          </a:xfrm>
        </p:spPr>
        <p:txBody>
          <a:bodyPr/>
          <a:lstStyle/>
          <a:p>
            <a:pPr>
              <a:lnSpc>
                <a:spcPct val="100000"/>
              </a:lnSpc>
            </a:pPr>
            <a:r>
              <a:rPr lang="sv-SE" sz="2800" dirty="0" err="1"/>
              <a:t>Youth</a:t>
            </a:r>
            <a:r>
              <a:rPr lang="sv-SE" sz="2800" dirty="0"/>
              <a:t> </a:t>
            </a:r>
            <a:r>
              <a:rPr lang="sv-SE" sz="2800" dirty="0" err="1"/>
              <a:t>unemployment</a:t>
            </a:r>
            <a:r>
              <a:rPr lang="sv-SE" sz="2800" dirty="0"/>
              <a:t> and long-term </a:t>
            </a:r>
            <a:r>
              <a:rPr lang="sv-SE" sz="2800" dirty="0" err="1"/>
              <a:t>unemployment</a:t>
            </a:r>
            <a:r>
              <a:rPr lang="sv-SE" sz="2800" dirty="0"/>
              <a:t/>
            </a:r>
            <a:br>
              <a:rPr lang="sv-SE" sz="280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Public </a:t>
            </a:r>
            <a:r>
              <a:rPr lang="sv-SE" sz="1000" dirty="0" err="1"/>
              <a:t>Employment</a:t>
            </a:r>
            <a:r>
              <a:rPr lang="sv-SE" sz="1000" dirty="0"/>
              <a:t> Service</a:t>
            </a:r>
          </a:p>
        </p:txBody>
      </p:sp>
      <p:graphicFrame>
        <p:nvGraphicFramePr>
          <p:cNvPr id="5" name="Tabell 4">
            <a:extLst>
              <a:ext uri="{FF2B5EF4-FFF2-40B4-BE49-F238E27FC236}">
                <a16:creationId xmlns:a16="http://schemas.microsoft.com/office/drawing/2014/main" id="{C248D10F-BBD8-487A-A0AF-0594A4CBE1D6}"/>
              </a:ext>
            </a:extLst>
          </p:cNvPr>
          <p:cNvGraphicFramePr>
            <a:graphicFrameLocks noGrp="1"/>
          </p:cNvGraphicFramePr>
          <p:nvPr>
            <p:extLst>
              <p:ext uri="{D42A27DB-BD31-4B8C-83A1-F6EECF244321}">
                <p14:modId xmlns:p14="http://schemas.microsoft.com/office/powerpoint/2010/main" val="1800493672"/>
              </p:ext>
            </p:extLst>
          </p:nvPr>
        </p:nvGraphicFramePr>
        <p:xfrm>
          <a:off x="1283809" y="1422853"/>
          <a:ext cx="6431440" cy="3073652"/>
        </p:xfrm>
        <a:graphic>
          <a:graphicData uri="http://schemas.openxmlformats.org/drawingml/2006/table">
            <a:tbl>
              <a:tblPr/>
              <a:tblGrid>
                <a:gridCol w="2897369">
                  <a:extLst>
                    <a:ext uri="{9D8B030D-6E8A-4147-A177-3AD203B41FA5}">
                      <a16:colId xmlns:a16="http://schemas.microsoft.com/office/drawing/2014/main" val="1833314420"/>
                    </a:ext>
                  </a:extLst>
                </a:gridCol>
                <a:gridCol w="822378">
                  <a:extLst>
                    <a:ext uri="{9D8B030D-6E8A-4147-A177-3AD203B41FA5}">
                      <a16:colId xmlns:a16="http://schemas.microsoft.com/office/drawing/2014/main" val="1241108913"/>
                    </a:ext>
                  </a:extLst>
                </a:gridCol>
                <a:gridCol w="1026649">
                  <a:extLst>
                    <a:ext uri="{9D8B030D-6E8A-4147-A177-3AD203B41FA5}">
                      <a16:colId xmlns:a16="http://schemas.microsoft.com/office/drawing/2014/main" val="3326395740"/>
                    </a:ext>
                  </a:extLst>
                </a:gridCol>
                <a:gridCol w="892738">
                  <a:extLst>
                    <a:ext uri="{9D8B030D-6E8A-4147-A177-3AD203B41FA5}">
                      <a16:colId xmlns:a16="http://schemas.microsoft.com/office/drawing/2014/main" val="3145908705"/>
                    </a:ext>
                  </a:extLst>
                </a:gridCol>
                <a:gridCol w="792306">
                  <a:extLst>
                    <a:ext uri="{9D8B030D-6E8A-4147-A177-3AD203B41FA5}">
                      <a16:colId xmlns:a16="http://schemas.microsoft.com/office/drawing/2014/main" val="311385354"/>
                    </a:ext>
                  </a:extLst>
                </a:gridCol>
              </a:tblGrid>
              <a:tr h="217352">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900" b="0" i="0" u="none" strike="noStrike">
                          <a:solidFill>
                            <a:srgbClr val="000000"/>
                          </a:solidFill>
                          <a:effectLst/>
                          <a:latin typeface="Futura Std Book" panose="020B0502020204020303" pitchFamily="34" charset="0"/>
                        </a:rPr>
                        <a:t>No. of persons</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Change</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9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928227896"/>
                  </a:ext>
                </a:extLst>
              </a:tr>
              <a:tr h="158190">
                <a:tc>
                  <a:txBody>
                    <a:bodyPr/>
                    <a:lstStyle/>
                    <a:p>
                      <a:pPr algn="l" fontAlgn="b"/>
                      <a:r>
                        <a:rPr lang="sv-SE" sz="10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9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year (number)</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9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900" b="0" i="0" u="none" strike="noStrike">
                          <a:solidFill>
                            <a:srgbClr val="000000"/>
                          </a:solidFill>
                          <a:effectLst/>
                          <a:latin typeface="Futura Std Book" panose="020B0502020204020303" pitchFamily="34" charset="0"/>
                        </a:rPr>
                        <a:t>-5 years</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17090"/>
                  </a:ext>
                </a:extLst>
              </a:tr>
              <a:tr h="180000">
                <a:tc>
                  <a:txBody>
                    <a:bodyPr/>
                    <a:lstStyle/>
                    <a:p>
                      <a:pPr algn="l" fontAlgn="b"/>
                      <a:r>
                        <a:rPr lang="sv-SE" sz="900" b="1" i="0" u="none" strike="noStrike">
                          <a:solidFill>
                            <a:srgbClr val="000000"/>
                          </a:solidFill>
                          <a:effectLst/>
                          <a:latin typeface="Futura Std Book" panose="020B0502020204020303" pitchFamily="34" charset="0"/>
                        </a:rPr>
                        <a:t>Total no. of unemployed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71 338</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1 248</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1,8</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-4,4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728756091"/>
                  </a:ext>
                </a:extLst>
              </a:tr>
              <a:tr h="180000">
                <a:tc>
                  <a:txBody>
                    <a:bodyPr/>
                    <a:lstStyle/>
                    <a:p>
                      <a:pPr algn="l" fontAlgn="b"/>
                      <a:r>
                        <a:rPr lang="sv-SE" sz="900" b="0" i="0" u="none" strike="noStrike">
                          <a:solidFill>
                            <a:srgbClr val="000000"/>
                          </a:solidFill>
                          <a:effectLst/>
                          <a:latin typeface="Futura Std Book" panose="020B0502020204020303" pitchFamily="34" charset="0"/>
                        </a:rPr>
                        <a:t>Open unemployment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44 453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2 146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74306425"/>
                  </a:ext>
                </a:extLst>
              </a:tr>
              <a:tr h="180000">
                <a:tc>
                  <a:txBody>
                    <a:bodyPr/>
                    <a:lstStyle/>
                    <a:p>
                      <a:pPr algn="l" fontAlgn="b"/>
                      <a:r>
                        <a:rPr lang="sv-SE" sz="900" b="0" i="0" u="none" strike="noStrike">
                          <a:solidFill>
                            <a:srgbClr val="000000"/>
                          </a:solidFill>
                          <a:effectLst/>
                          <a:latin typeface="Futura Std Book" panose="020B0502020204020303" pitchFamily="34" charset="0"/>
                        </a:rPr>
                        <a:t> whereof long-term unemployment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14 817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1 467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15,8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0963684"/>
                  </a:ext>
                </a:extLst>
              </a:tr>
              <a:tr h="180000">
                <a:tc>
                  <a:txBody>
                    <a:bodyPr/>
                    <a:lstStyle/>
                    <a:p>
                      <a:pPr algn="l" fontAlgn="b"/>
                      <a:r>
                        <a:rPr lang="sv-SE" sz="900" b="0" i="0" u="none" strike="noStrike">
                          <a:solidFill>
                            <a:srgbClr val="000000"/>
                          </a:solidFill>
                          <a:effectLst/>
                          <a:latin typeface="Futura Std Book" panose="020B0502020204020303" pitchFamily="34" charset="0"/>
                        </a:rPr>
                        <a:t> whereof youth unemployment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3 825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-35,3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52275031"/>
                  </a:ext>
                </a:extLst>
              </a:tr>
              <a:tr h="180000">
                <a:tc>
                  <a:txBody>
                    <a:bodyPr/>
                    <a:lstStyle/>
                    <a:p>
                      <a:pPr algn="l" fontAlgn="b"/>
                      <a:r>
                        <a:rPr lang="sv-SE" sz="900" b="0" i="0" u="none" strike="noStrike">
                          <a:solidFill>
                            <a:srgbClr val="000000"/>
                          </a:solidFill>
                          <a:effectLst/>
                          <a:latin typeface="Futura Std Book" panose="020B0502020204020303" pitchFamily="34" charset="0"/>
                        </a:rPr>
                        <a:t>Active labour market programmes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26 885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-898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91808305"/>
                  </a:ext>
                </a:extLst>
              </a:tr>
              <a:tr h="180000">
                <a:tc>
                  <a:txBody>
                    <a:bodyPr/>
                    <a:lstStyle/>
                    <a:p>
                      <a:pPr algn="l" fontAlgn="b"/>
                      <a:r>
                        <a:rPr lang="en-US" sz="900" b="0" i="0" u="none" strike="noStrike">
                          <a:solidFill>
                            <a:srgbClr val="000000"/>
                          </a:solidFill>
                          <a:effectLst/>
                          <a:latin typeface="Futura Std Book" panose="020B0502020204020303" pitchFamily="34" charset="0"/>
                        </a:rPr>
                        <a:t> whereof youth in active labour market programmes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3 102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-334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-9,7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25931105"/>
                  </a:ext>
                </a:extLst>
              </a:tr>
              <a:tr h="144000">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148866"/>
                  </a:ext>
                </a:extLst>
              </a:tr>
              <a:tr h="180000">
                <a:tc>
                  <a:txBody>
                    <a:bodyPr/>
                    <a:lstStyle/>
                    <a:p>
                      <a:pPr algn="l" fontAlgn="b"/>
                      <a:r>
                        <a:rPr lang="sv-SE" sz="10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638863"/>
                  </a:ext>
                </a:extLst>
              </a:tr>
              <a:tr h="180000">
                <a:tc>
                  <a:txBody>
                    <a:bodyPr/>
                    <a:lstStyle/>
                    <a:p>
                      <a:pPr algn="l" fontAlgn="b"/>
                      <a:r>
                        <a:rPr lang="sv-SE" sz="900" b="1" i="0" u="none" strike="noStrike">
                          <a:solidFill>
                            <a:srgbClr val="000000"/>
                          </a:solidFill>
                          <a:effectLst/>
                          <a:latin typeface="Futura Std Book" panose="020B0502020204020303" pitchFamily="34" charset="0"/>
                        </a:rPr>
                        <a:t>Total no. of unemployed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30 703</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625</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2,1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1" i="0" u="none" strike="noStrike">
                          <a:solidFill>
                            <a:srgbClr val="000000"/>
                          </a:solidFill>
                          <a:effectLst/>
                          <a:latin typeface="Futura Std Book" panose="020B0502020204020303" pitchFamily="34" charset="0"/>
                        </a:rPr>
                        <a:t>-6,5</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548048797"/>
                  </a:ext>
                </a:extLst>
              </a:tr>
              <a:tr h="180000">
                <a:tc>
                  <a:txBody>
                    <a:bodyPr/>
                    <a:lstStyle/>
                    <a:p>
                      <a:pPr algn="l" fontAlgn="b"/>
                      <a:r>
                        <a:rPr lang="sv-SE" sz="900" b="0" i="0" u="none" strike="noStrike">
                          <a:solidFill>
                            <a:srgbClr val="000000"/>
                          </a:solidFill>
                          <a:effectLst/>
                          <a:latin typeface="Futura Std Book" panose="020B0502020204020303" pitchFamily="34" charset="0"/>
                        </a:rPr>
                        <a:t>Open unemployment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19 618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1 036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6828866"/>
                  </a:ext>
                </a:extLst>
              </a:tr>
              <a:tr h="180000">
                <a:tc>
                  <a:txBody>
                    <a:bodyPr/>
                    <a:lstStyle/>
                    <a:p>
                      <a:pPr algn="l" fontAlgn="b"/>
                      <a:r>
                        <a:rPr lang="sv-SE" sz="900" b="0" i="0" u="none" strike="noStrike">
                          <a:solidFill>
                            <a:srgbClr val="000000"/>
                          </a:solidFill>
                          <a:effectLst/>
                          <a:latin typeface="Futura Std Book" panose="020B0502020204020303" pitchFamily="34" charset="0"/>
                        </a:rPr>
                        <a:t> whereof long-term unemployment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6 602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21,6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2031021"/>
                  </a:ext>
                </a:extLst>
              </a:tr>
              <a:tr h="180000">
                <a:tc>
                  <a:txBody>
                    <a:bodyPr/>
                    <a:lstStyle/>
                    <a:p>
                      <a:pPr algn="l" fontAlgn="b"/>
                      <a:r>
                        <a:rPr lang="sv-SE" sz="900" b="0" i="0" u="none" strike="noStrike">
                          <a:solidFill>
                            <a:srgbClr val="000000"/>
                          </a:solidFill>
                          <a:effectLst/>
                          <a:latin typeface="Futura Std Book" panose="020B0502020204020303" pitchFamily="34" charset="0"/>
                        </a:rPr>
                        <a:t> whereof youth unemployment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1 542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-33,6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58130418"/>
                  </a:ext>
                </a:extLst>
              </a:tr>
              <a:tr h="180000">
                <a:tc>
                  <a:txBody>
                    <a:bodyPr/>
                    <a:lstStyle/>
                    <a:p>
                      <a:pPr algn="l" fontAlgn="b"/>
                      <a:r>
                        <a:rPr lang="sv-SE" sz="900" b="0" i="0" u="none" strike="noStrike">
                          <a:solidFill>
                            <a:srgbClr val="000000"/>
                          </a:solidFill>
                          <a:effectLst/>
                          <a:latin typeface="Futura Std Book" panose="020B0502020204020303" pitchFamily="34" charset="0"/>
                        </a:rPr>
                        <a:t>Active labour market programmes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11 085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-9,8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6493456"/>
                  </a:ext>
                </a:extLst>
              </a:tr>
              <a:tr h="180000">
                <a:tc>
                  <a:txBody>
                    <a:bodyPr/>
                    <a:lstStyle/>
                    <a:p>
                      <a:pPr algn="l" fontAlgn="b"/>
                      <a:r>
                        <a:rPr lang="en-US" sz="900" b="0" i="0" u="none" strike="noStrike">
                          <a:solidFill>
                            <a:srgbClr val="000000"/>
                          </a:solidFill>
                          <a:effectLst/>
                          <a:latin typeface="Futura Std Book" panose="020B0502020204020303" pitchFamily="34" charset="0"/>
                        </a:rPr>
                        <a:t> whereof youth in active labour market programmes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1 053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-35,9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24218567"/>
                  </a:ext>
                </a:extLst>
              </a:tr>
            </a:tbl>
          </a:graphicData>
        </a:graphic>
      </p:graphicFrame>
    </p:spTree>
    <p:extLst>
      <p:ext uri="{BB962C8B-B14F-4D97-AF65-F5344CB8AC3E}">
        <p14:creationId xmlns:p14="http://schemas.microsoft.com/office/powerpoint/2010/main" val="61895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384341" y="370922"/>
            <a:ext cx="2390860" cy="430589"/>
          </a:xfrm>
        </p:spPr>
        <p:txBody>
          <a:bodyPr/>
          <a:lstStyle/>
          <a:p>
            <a:pPr>
              <a:lnSpc>
                <a:spcPct val="100000"/>
              </a:lnSpc>
            </a:pPr>
            <a:r>
              <a:rPr lang="sv-SE" sz="2800" dirty="0"/>
              <a:t>Population</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8" name="textruta 7">
            <a:extLst>
              <a:ext uri="{FF2B5EF4-FFF2-40B4-BE49-F238E27FC236}">
                <a16:creationId xmlns:a16="http://schemas.microsoft.com/office/drawing/2014/main" id="{0588A510-F716-4572-928C-6816C229F74F}"/>
              </a:ext>
            </a:extLst>
          </p:cNvPr>
          <p:cNvSpPr txBox="1"/>
          <p:nvPr/>
        </p:nvSpPr>
        <p:spPr>
          <a:xfrm>
            <a:off x="900000" y="1116000"/>
            <a:ext cx="914400" cy="445636"/>
          </a:xfrm>
          <a:prstGeom prst="rect">
            <a:avLst/>
          </a:prstGeom>
          <a:noFill/>
        </p:spPr>
        <p:txBody>
          <a:bodyPr wrap="none" lIns="0" tIns="0" rIns="0" bIns="0" rtlCol="0">
            <a:noAutofit/>
          </a:bodyPr>
          <a:lstStyle/>
          <a:p>
            <a:r>
              <a:rPr lang="sv-SE" sz="1100" b="1" dirty="0"/>
              <a:t>Population </a:t>
            </a:r>
            <a:r>
              <a:rPr lang="sv-SE" sz="1100" b="1" dirty="0" err="1"/>
              <a:t>growth</a:t>
            </a:r>
            <a:endParaRPr lang="sv-SE" sz="1100" b="1" dirty="0"/>
          </a:p>
          <a:p>
            <a:r>
              <a:rPr lang="sv-SE" sz="1100" dirty="0"/>
              <a:t>Index 100 = 2008 Q1</a:t>
            </a:r>
            <a:br>
              <a:rPr lang="sv-SE" sz="1100" dirty="0"/>
            </a:br>
            <a:endParaRPr lang="sv-SE" sz="1100" dirty="0"/>
          </a:p>
          <a:p>
            <a:endParaRPr lang="sv-SE" sz="1100" b="1" dirty="0"/>
          </a:p>
          <a:p>
            <a:r>
              <a:rPr lang="sv-SE" sz="1100" dirty="0"/>
              <a:t/>
            </a:r>
            <a:br>
              <a:rPr lang="sv-SE" sz="1100" dirty="0"/>
            </a:br>
            <a:endParaRPr lang="sv-SE" sz="1100" dirty="0"/>
          </a:p>
        </p:txBody>
      </p:sp>
      <p:graphicFrame>
        <p:nvGraphicFramePr>
          <p:cNvPr id="11" name="Tabell 10">
            <a:extLst>
              <a:ext uri="{FF2B5EF4-FFF2-40B4-BE49-F238E27FC236}">
                <a16:creationId xmlns:a16="http://schemas.microsoft.com/office/drawing/2014/main" id="{20B44544-72E5-428E-8566-FBF2CA5F1CA5}"/>
              </a:ext>
            </a:extLst>
          </p:cNvPr>
          <p:cNvGraphicFramePr>
            <a:graphicFrameLocks noGrp="1"/>
          </p:cNvGraphicFramePr>
          <p:nvPr>
            <p:extLst>
              <p:ext uri="{D42A27DB-BD31-4B8C-83A1-F6EECF244321}">
                <p14:modId xmlns:p14="http://schemas.microsoft.com/office/powerpoint/2010/main" val="1903210140"/>
              </p:ext>
            </p:extLst>
          </p:nvPr>
        </p:nvGraphicFramePr>
        <p:xfrm>
          <a:off x="5760051" y="2799027"/>
          <a:ext cx="3241544" cy="1632717"/>
        </p:xfrm>
        <a:graphic>
          <a:graphicData uri="http://schemas.openxmlformats.org/drawingml/2006/table">
            <a:tbl>
              <a:tblPr/>
              <a:tblGrid>
                <a:gridCol w="1254468">
                  <a:extLst>
                    <a:ext uri="{9D8B030D-6E8A-4147-A177-3AD203B41FA5}">
                      <a16:colId xmlns:a16="http://schemas.microsoft.com/office/drawing/2014/main" val="321060905"/>
                    </a:ext>
                  </a:extLst>
                </a:gridCol>
                <a:gridCol w="611684">
                  <a:extLst>
                    <a:ext uri="{9D8B030D-6E8A-4147-A177-3AD203B41FA5}">
                      <a16:colId xmlns:a16="http://schemas.microsoft.com/office/drawing/2014/main" val="601558491"/>
                    </a:ext>
                  </a:extLst>
                </a:gridCol>
                <a:gridCol w="612000">
                  <a:extLst>
                    <a:ext uri="{9D8B030D-6E8A-4147-A177-3AD203B41FA5}">
                      <a16:colId xmlns:a16="http://schemas.microsoft.com/office/drawing/2014/main" val="2224323842"/>
                    </a:ext>
                  </a:extLst>
                </a:gridCol>
                <a:gridCol w="367392">
                  <a:extLst>
                    <a:ext uri="{9D8B030D-6E8A-4147-A177-3AD203B41FA5}">
                      <a16:colId xmlns:a16="http://schemas.microsoft.com/office/drawing/2014/main" val="992182226"/>
                    </a:ext>
                  </a:extLst>
                </a:gridCol>
                <a:gridCol w="396000">
                  <a:extLst>
                    <a:ext uri="{9D8B030D-6E8A-4147-A177-3AD203B41FA5}">
                      <a16:colId xmlns:a16="http://schemas.microsoft.com/office/drawing/2014/main" val="1099790739"/>
                    </a:ext>
                  </a:extLst>
                </a:gridCol>
              </a:tblGrid>
              <a:tr h="27545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2018 Q1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Change </a:t>
                      </a:r>
                    </a:p>
                    <a:p>
                      <a:pPr algn="ctr" rtl="0"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679842198"/>
                  </a:ext>
                </a:extLst>
              </a:tr>
              <a:tr h="156555">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(in thousands)</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a:txBody>
                    <a:bodyPr/>
                    <a:lstStyle/>
                    <a:p>
                      <a:pPr algn="ctr" rtl="0" fontAlgn="b"/>
                      <a:r>
                        <a:rPr lang="sv-SE" sz="8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-5 </a:t>
                      </a:r>
                      <a:r>
                        <a:rPr lang="sv-SE" sz="800" b="0" i="0" u="none" strike="noStrike" dirty="0" err="1">
                          <a:solidFill>
                            <a:srgbClr val="000000"/>
                          </a:solidFill>
                          <a:effectLst/>
                          <a:latin typeface="Futura Std Book" panose="020B0502020204020303" pitchFamily="34" charset="0"/>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7768284"/>
                  </a:ext>
                </a:extLst>
              </a:tr>
              <a:tr h="207110">
                <a:tc>
                  <a:txBody>
                    <a:bodyPr/>
                    <a:lstStyle/>
                    <a:p>
                      <a:pPr algn="l" fontAlgn="b"/>
                      <a:r>
                        <a:rPr lang="sv-SE" sz="800" b="0" i="0" u="none" strike="noStrike">
                          <a:solidFill>
                            <a:srgbClr val="000000"/>
                          </a:solidFill>
                          <a:effectLst/>
                          <a:latin typeface="Futura Std Book" panose="020B0502020204020303" pitchFamily="34" charset="0"/>
                        </a:rPr>
                        <a:t>Sweden</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10 142,7</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118,8</a:t>
                      </a:r>
                    </a:p>
                  </a:txBody>
                  <a:tcPr marL="9525" marR="9525" marT="9525" marB="0" anchor="b">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5,9</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530409442"/>
                  </a:ext>
                </a:extLst>
              </a:tr>
              <a:tr h="207110">
                <a:tc>
                  <a:txBody>
                    <a:bodyPr/>
                    <a:lstStyle/>
                    <a:p>
                      <a:pPr algn="l" fontAlgn="b"/>
                      <a:r>
                        <a:rPr lang="sv-SE" sz="800" b="0" i="0" u="none" strike="noStrike">
                          <a:solidFill>
                            <a:srgbClr val="000000"/>
                          </a:solidFill>
                          <a:effectLst/>
                          <a:latin typeface="Futura Std Book" panose="020B0502020204020303" pitchFamily="34" charset="0"/>
                        </a:rPr>
                        <a:t>The Stockholm Region</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4 579,8</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62,4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6,9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2476958"/>
                  </a:ext>
                </a:extLst>
              </a:tr>
              <a:tr h="207110">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2 315,6</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37,8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8,4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4930519"/>
                  </a:ext>
                </a:extLst>
              </a:tr>
              <a:tr h="207110">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952,1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12,8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7,5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52464911"/>
                  </a:ext>
                </a:extLst>
              </a:tr>
              <a:tr h="275456">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7 827,1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81,0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8023762"/>
                  </a:ext>
                </a:extLst>
              </a:tr>
            </a:tbl>
          </a:graphicData>
        </a:graphic>
      </p:graphicFrame>
      <p:pic>
        <p:nvPicPr>
          <p:cNvPr id="5" name="Bildobjekt 4">
            <a:extLst>
              <a:ext uri="{FF2B5EF4-FFF2-40B4-BE49-F238E27FC236}">
                <a16:creationId xmlns:a16="http://schemas.microsoft.com/office/drawing/2014/main" id="{85302C38-8B9E-4082-993B-D3E721DCAAEB}"/>
              </a:ext>
            </a:extLst>
          </p:cNvPr>
          <p:cNvPicPr>
            <a:picLocks noChangeAspect="1"/>
          </p:cNvPicPr>
          <p:nvPr/>
        </p:nvPicPr>
        <p:blipFill>
          <a:blip r:embed="rId2"/>
          <a:stretch>
            <a:fillRect/>
          </a:stretch>
        </p:blipFill>
        <p:spPr>
          <a:xfrm>
            <a:off x="256927" y="1599309"/>
            <a:ext cx="5401524" cy="3243353"/>
          </a:xfrm>
          <a:prstGeom prst="rect">
            <a:avLst/>
          </a:prstGeom>
        </p:spPr>
      </p:pic>
    </p:spTree>
    <p:extLst>
      <p:ext uri="{BB962C8B-B14F-4D97-AF65-F5344CB8AC3E}">
        <p14:creationId xmlns:p14="http://schemas.microsoft.com/office/powerpoint/2010/main" val="343468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63362" y="280611"/>
            <a:ext cx="5675413" cy="727828"/>
          </a:xfrm>
        </p:spPr>
        <p:txBody>
          <a:bodyPr/>
          <a:lstStyle/>
          <a:p>
            <a:pPr>
              <a:lnSpc>
                <a:spcPct val="100000"/>
              </a:lnSpc>
            </a:pPr>
            <a:r>
              <a:rPr lang="sv-SE" sz="2800" dirty="0" err="1"/>
              <a:t>Housing</a:t>
            </a:r>
            <a:r>
              <a:rPr lang="sv-SE" sz="2800" dirty="0"/>
              <a:t> </a:t>
            </a:r>
            <a:r>
              <a:rPr lang="sv-SE" sz="2800" dirty="0" err="1"/>
              <a:t>projects</a:t>
            </a:r>
            <a:r>
              <a:rPr lang="sv-SE" sz="2800" dirty="0"/>
              <a:t> </a:t>
            </a:r>
            <a:r>
              <a:rPr lang="sv-SE" sz="2800" dirty="0" err="1"/>
              <a:t>started</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8138775" y="4304590"/>
            <a:ext cx="1000313" cy="538072"/>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8" name="textruta 7">
            <a:extLst>
              <a:ext uri="{FF2B5EF4-FFF2-40B4-BE49-F238E27FC236}">
                <a16:creationId xmlns:a16="http://schemas.microsoft.com/office/drawing/2014/main" id="{E5BE01A9-DA8D-416B-9AFD-625FAB5DC629}"/>
              </a:ext>
            </a:extLst>
          </p:cNvPr>
          <p:cNvSpPr txBox="1"/>
          <p:nvPr/>
        </p:nvSpPr>
        <p:spPr>
          <a:xfrm>
            <a:off x="900000" y="1116000"/>
            <a:ext cx="914400" cy="445636"/>
          </a:xfrm>
          <a:prstGeom prst="rect">
            <a:avLst/>
          </a:prstGeom>
          <a:noFill/>
        </p:spPr>
        <p:txBody>
          <a:bodyPr wrap="none" lIns="0" tIns="0" rIns="0" bIns="0" rtlCol="0">
            <a:noAutofit/>
          </a:bodyPr>
          <a:lstStyle/>
          <a:p>
            <a:r>
              <a:rPr lang="sv-SE" sz="1100" b="1" dirty="0" err="1"/>
              <a:t>Number</a:t>
            </a:r>
            <a:r>
              <a:rPr lang="sv-SE" sz="1100" b="1" dirty="0"/>
              <a:t> </a:t>
            </a:r>
            <a:r>
              <a:rPr lang="sv-SE" sz="1100" b="1" dirty="0" err="1"/>
              <a:t>of</a:t>
            </a:r>
            <a:r>
              <a:rPr lang="sv-SE" sz="1100" b="1" dirty="0"/>
              <a:t> </a:t>
            </a:r>
            <a:r>
              <a:rPr lang="sv-SE" sz="1100" b="1" dirty="0" err="1"/>
              <a:t>housing</a:t>
            </a:r>
            <a:r>
              <a:rPr lang="sv-SE" sz="1100" b="1" dirty="0"/>
              <a:t> </a:t>
            </a:r>
            <a:r>
              <a:rPr lang="sv-SE" sz="1100" b="1" dirty="0" err="1"/>
              <a:t>projects</a:t>
            </a:r>
            <a:r>
              <a:rPr lang="sv-SE" sz="1100" b="1" dirty="0"/>
              <a:t> </a:t>
            </a:r>
            <a:r>
              <a:rPr lang="sv-SE" sz="1100" b="1" dirty="0" err="1"/>
              <a:t>started</a:t>
            </a:r>
            <a:endParaRPr lang="sv-SE" sz="1100" b="1" dirty="0"/>
          </a:p>
          <a:p>
            <a:r>
              <a:rPr lang="sv-SE" sz="1100" dirty="0"/>
              <a:t>Index 100 = 2008 Q1</a:t>
            </a:r>
            <a:br>
              <a:rPr lang="sv-SE" sz="1100" dirty="0"/>
            </a:br>
            <a:endParaRPr lang="sv-SE" sz="1100" dirty="0"/>
          </a:p>
          <a:p>
            <a:endParaRPr lang="sv-SE" sz="1100" b="1" dirty="0"/>
          </a:p>
          <a:p>
            <a:r>
              <a:rPr lang="sv-SE" sz="1100" dirty="0"/>
              <a:t/>
            </a:r>
            <a:br>
              <a:rPr lang="sv-SE" sz="1100" dirty="0"/>
            </a:br>
            <a:endParaRPr lang="sv-SE" sz="1100" dirty="0"/>
          </a:p>
        </p:txBody>
      </p:sp>
      <p:pic>
        <p:nvPicPr>
          <p:cNvPr id="4" name="Bildobjekt 3">
            <a:extLst>
              <a:ext uri="{FF2B5EF4-FFF2-40B4-BE49-F238E27FC236}">
                <a16:creationId xmlns:a16="http://schemas.microsoft.com/office/drawing/2014/main" id="{28F50531-C92C-4508-9188-FBD002C13514}"/>
              </a:ext>
            </a:extLst>
          </p:cNvPr>
          <p:cNvPicPr>
            <a:picLocks noChangeAspect="1"/>
          </p:cNvPicPr>
          <p:nvPr/>
        </p:nvPicPr>
        <p:blipFill>
          <a:blip r:embed="rId2"/>
          <a:stretch>
            <a:fillRect/>
          </a:stretch>
        </p:blipFill>
        <p:spPr>
          <a:xfrm>
            <a:off x="114034" y="1561636"/>
            <a:ext cx="5401524" cy="3237257"/>
          </a:xfrm>
          <a:prstGeom prst="rect">
            <a:avLst/>
          </a:prstGeom>
        </p:spPr>
      </p:pic>
      <p:graphicFrame>
        <p:nvGraphicFramePr>
          <p:cNvPr id="12" name="Tabell 11">
            <a:extLst>
              <a:ext uri="{FF2B5EF4-FFF2-40B4-BE49-F238E27FC236}">
                <a16:creationId xmlns:a16="http://schemas.microsoft.com/office/drawing/2014/main" id="{BA0A45CD-C7FC-4CBB-AC2A-D2AE5417A0AD}"/>
              </a:ext>
            </a:extLst>
          </p:cNvPr>
          <p:cNvGraphicFramePr>
            <a:graphicFrameLocks noGrp="1"/>
          </p:cNvGraphicFramePr>
          <p:nvPr>
            <p:extLst>
              <p:ext uri="{D42A27DB-BD31-4B8C-83A1-F6EECF244321}">
                <p14:modId xmlns:p14="http://schemas.microsoft.com/office/powerpoint/2010/main" val="1456360026"/>
              </p:ext>
            </p:extLst>
          </p:nvPr>
        </p:nvGraphicFramePr>
        <p:xfrm>
          <a:off x="5515558" y="3019459"/>
          <a:ext cx="3519285" cy="1252508"/>
        </p:xfrm>
        <a:graphic>
          <a:graphicData uri="http://schemas.openxmlformats.org/drawingml/2006/table">
            <a:tbl>
              <a:tblPr/>
              <a:tblGrid>
                <a:gridCol w="1168400">
                  <a:extLst>
                    <a:ext uri="{9D8B030D-6E8A-4147-A177-3AD203B41FA5}">
                      <a16:colId xmlns:a16="http://schemas.microsoft.com/office/drawing/2014/main" val="1983756581"/>
                    </a:ext>
                  </a:extLst>
                </a:gridCol>
                <a:gridCol w="519671">
                  <a:extLst>
                    <a:ext uri="{9D8B030D-6E8A-4147-A177-3AD203B41FA5}">
                      <a16:colId xmlns:a16="http://schemas.microsoft.com/office/drawing/2014/main" val="2179017713"/>
                    </a:ext>
                  </a:extLst>
                </a:gridCol>
                <a:gridCol w="445760">
                  <a:extLst>
                    <a:ext uri="{9D8B030D-6E8A-4147-A177-3AD203B41FA5}">
                      <a16:colId xmlns:a16="http://schemas.microsoft.com/office/drawing/2014/main" val="509202039"/>
                    </a:ext>
                  </a:extLst>
                </a:gridCol>
                <a:gridCol w="560211">
                  <a:extLst>
                    <a:ext uri="{9D8B030D-6E8A-4147-A177-3AD203B41FA5}">
                      <a16:colId xmlns:a16="http://schemas.microsoft.com/office/drawing/2014/main" val="3484727064"/>
                    </a:ext>
                  </a:extLst>
                </a:gridCol>
                <a:gridCol w="439721">
                  <a:extLst>
                    <a:ext uri="{9D8B030D-6E8A-4147-A177-3AD203B41FA5}">
                      <a16:colId xmlns:a16="http://schemas.microsoft.com/office/drawing/2014/main" val="2635648334"/>
                    </a:ext>
                  </a:extLst>
                </a:gridCol>
                <a:gridCol w="385522">
                  <a:extLst>
                    <a:ext uri="{9D8B030D-6E8A-4147-A177-3AD203B41FA5}">
                      <a16:colId xmlns:a16="http://schemas.microsoft.com/office/drawing/2014/main" val="2933907584"/>
                    </a:ext>
                  </a:extLst>
                </a:gridCol>
              </a:tblGrid>
              <a:tr h="144968">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a:noFill/>
                    </a:lnT>
                    <a:lnB>
                      <a:noFill/>
                    </a:lnB>
                  </a:tcPr>
                </a:tc>
                <a:tc gridSpan="2">
                  <a:txBody>
                    <a:bodyPr/>
                    <a:lstStyle/>
                    <a:p>
                      <a:pPr algn="ctr" fontAlgn="b"/>
                      <a:r>
                        <a:rPr lang="sv-SE" sz="8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a:noFill/>
                    </a:lnT>
                    <a:lnB>
                      <a:noFill/>
                    </a:lnB>
                  </a:tcPr>
                </a:tc>
                <a:tc hMerge="1">
                  <a:txBody>
                    <a:bodyPr/>
                    <a:lstStyle/>
                    <a:p>
                      <a:endParaRPr lang="sv-SE"/>
                    </a:p>
                  </a:txBody>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1079658205"/>
                  </a:ext>
                </a:extLst>
              </a:tr>
              <a:tr h="170835">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- 1 year</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- 5 years</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Ch., %</a:t>
                      </a:r>
                    </a:p>
                  </a:txBody>
                  <a:tcPr marL="9525" marR="9525" marT="9525" marB="0" anchor="b">
                    <a:lnL>
                      <a:noFill/>
                    </a:lnL>
                    <a:lnR>
                      <a:noFill/>
                    </a:lnR>
                    <a:lnT>
                      <a:noFill/>
                    </a:lnT>
                    <a:lnB>
                      <a:noFill/>
                    </a:lnB>
                  </a:tcPr>
                </a:tc>
                <a:extLst>
                  <a:ext uri="{0D108BD9-81ED-4DB2-BD59-A6C34878D82A}">
                    <a16:rowId xmlns:a16="http://schemas.microsoft.com/office/drawing/2014/main" val="3567297823"/>
                  </a:ext>
                </a:extLst>
              </a:tr>
              <a:tr h="170835">
                <a:tc>
                  <a:txBody>
                    <a:bodyPr/>
                    <a:lstStyle/>
                    <a:p>
                      <a:pPr algn="l" fontAlgn="b"/>
                      <a:r>
                        <a:rPr lang="sv-SE" sz="8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12 672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-23,5</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72,3</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59 687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-3,3</a:t>
                      </a:r>
                    </a:p>
                  </a:txBody>
                  <a:tcPr marL="9525" marR="9525" marT="9525" marB="0" anchor="b">
                    <a:lnL>
                      <a:noFill/>
                    </a:lnL>
                    <a:lnR>
                      <a:noFill/>
                    </a:lnR>
                    <a:lnT>
                      <a:noFill/>
                    </a:lnT>
                    <a:lnB>
                      <a:noFill/>
                    </a:lnB>
                  </a:tcPr>
                </a:tc>
                <a:extLst>
                  <a:ext uri="{0D108BD9-81ED-4DB2-BD59-A6C34878D82A}">
                    <a16:rowId xmlns:a16="http://schemas.microsoft.com/office/drawing/2014/main" val="4156887153"/>
                  </a:ext>
                </a:extLst>
              </a:tr>
              <a:tr h="170835">
                <a:tc>
                  <a:txBody>
                    <a:bodyPr/>
                    <a:lstStyle/>
                    <a:p>
                      <a:pPr algn="l" fontAlgn="b"/>
                      <a:r>
                        <a:rPr lang="sv-SE" sz="800" b="0" i="0" u="none" strike="noStrike">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5 610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-31,2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25,7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31 060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-3,0</a:t>
                      </a:r>
                    </a:p>
                  </a:txBody>
                  <a:tcPr marL="9525" marR="9525" marT="9525" marB="0" anchor="b">
                    <a:lnL>
                      <a:noFill/>
                    </a:lnL>
                    <a:lnR>
                      <a:noFill/>
                    </a:lnR>
                    <a:lnT>
                      <a:noFill/>
                    </a:lnT>
                    <a:lnB>
                      <a:noFill/>
                    </a:lnB>
                  </a:tcPr>
                </a:tc>
                <a:extLst>
                  <a:ext uri="{0D108BD9-81ED-4DB2-BD59-A6C34878D82A}">
                    <a16:rowId xmlns:a16="http://schemas.microsoft.com/office/drawing/2014/main" val="763692006"/>
                  </a:ext>
                </a:extLst>
              </a:tr>
              <a:tr h="170835">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2 315</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-49,1</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-21,3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16 795</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-6,6</a:t>
                      </a:r>
                    </a:p>
                  </a:txBody>
                  <a:tcPr marL="9525" marR="9525" marT="9525" marB="0" anchor="b">
                    <a:lnL>
                      <a:noFill/>
                    </a:lnL>
                    <a:lnR>
                      <a:noFill/>
                    </a:lnR>
                    <a:lnT>
                      <a:noFill/>
                    </a:lnT>
                    <a:lnB>
                      <a:noFill/>
                    </a:lnB>
                  </a:tcPr>
                </a:tc>
                <a:extLst>
                  <a:ext uri="{0D108BD9-81ED-4DB2-BD59-A6C34878D82A}">
                    <a16:rowId xmlns:a16="http://schemas.microsoft.com/office/drawing/2014/main" val="3071144042"/>
                  </a:ext>
                </a:extLst>
              </a:tr>
              <a:tr h="170835">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510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-54,2</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-67,6</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6 432</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9,9</a:t>
                      </a:r>
                    </a:p>
                  </a:txBody>
                  <a:tcPr marL="9525" marR="9525" marT="9525" marB="0" anchor="b">
                    <a:lnL>
                      <a:noFill/>
                    </a:lnL>
                    <a:lnR>
                      <a:noFill/>
                    </a:lnR>
                    <a:lnT>
                      <a:noFill/>
                    </a:lnT>
                    <a:lnB>
                      <a:noFill/>
                    </a:lnB>
                  </a:tcPr>
                </a:tc>
                <a:extLst>
                  <a:ext uri="{0D108BD9-81ED-4DB2-BD59-A6C34878D82A}">
                    <a16:rowId xmlns:a16="http://schemas.microsoft.com/office/drawing/2014/main" val="3885587283"/>
                  </a:ext>
                </a:extLst>
              </a:tr>
              <a:tr h="170835">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10 357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-13,8</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134,6</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42 892</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tcPr>
                </a:tc>
                <a:extLst>
                  <a:ext uri="{0D108BD9-81ED-4DB2-BD59-A6C34878D82A}">
                    <a16:rowId xmlns:a16="http://schemas.microsoft.com/office/drawing/2014/main" val="3345594879"/>
                  </a:ext>
                </a:extLst>
              </a:tr>
            </a:tbl>
          </a:graphicData>
        </a:graphic>
      </p:graphicFrame>
    </p:spTree>
    <p:extLst>
      <p:ext uri="{BB962C8B-B14F-4D97-AF65-F5344CB8AC3E}">
        <p14:creationId xmlns:p14="http://schemas.microsoft.com/office/powerpoint/2010/main" val="25683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18207" y="340341"/>
            <a:ext cx="5374664" cy="609918"/>
          </a:xfrm>
        </p:spPr>
        <p:txBody>
          <a:bodyPr/>
          <a:lstStyle/>
          <a:p>
            <a:pPr>
              <a:lnSpc>
                <a:spcPct val="100000"/>
              </a:lnSpc>
            </a:pPr>
            <a:r>
              <a:rPr lang="sv-SE" sz="2800" dirty="0"/>
              <a:t>Commercial </a:t>
            </a:r>
            <a:r>
              <a:rPr lang="sv-SE" sz="2800" dirty="0" err="1"/>
              <a:t>Accommodations</a:t>
            </a:r>
            <a:r>
              <a:rPr lang="sv-SE" sz="2000" b="0" dirty="0"/>
              <a:t/>
            </a:r>
            <a:br>
              <a:rPr lang="sv-SE" sz="2000"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 and </a:t>
            </a:r>
            <a:r>
              <a:rPr lang="en-US" sz="1000" dirty="0"/>
              <a:t>Swedish Agency for Economic and Regional Growth</a:t>
            </a:r>
            <a:r>
              <a:rPr lang="sv-SE" sz="1000" dirty="0"/>
              <a:t> </a:t>
            </a:r>
          </a:p>
        </p:txBody>
      </p:sp>
      <p:sp>
        <p:nvSpPr>
          <p:cNvPr id="7" name="textruta 6"/>
          <p:cNvSpPr txBox="1"/>
          <p:nvPr/>
        </p:nvSpPr>
        <p:spPr>
          <a:xfrm>
            <a:off x="8137864" y="4229100"/>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4" name="Rektangulär 3"/>
          <p:cNvSpPr/>
          <p:nvPr/>
        </p:nvSpPr>
        <p:spPr>
          <a:xfrm>
            <a:off x="6011838" y="743803"/>
            <a:ext cx="1781033" cy="612648"/>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p>
        </p:txBody>
      </p:sp>
      <p:sp>
        <p:nvSpPr>
          <p:cNvPr id="8" name="textruta 7">
            <a:extLst>
              <a:ext uri="{FF2B5EF4-FFF2-40B4-BE49-F238E27FC236}">
                <a16:creationId xmlns:a16="http://schemas.microsoft.com/office/drawing/2014/main" id="{C56479B0-E73C-45D1-870C-A5F8AA131B55}"/>
              </a:ext>
            </a:extLst>
          </p:cNvPr>
          <p:cNvSpPr txBox="1"/>
          <p:nvPr/>
        </p:nvSpPr>
        <p:spPr>
          <a:xfrm>
            <a:off x="422729" y="1133633"/>
            <a:ext cx="914400" cy="445636"/>
          </a:xfrm>
          <a:prstGeom prst="rect">
            <a:avLst/>
          </a:prstGeom>
          <a:noFill/>
        </p:spPr>
        <p:txBody>
          <a:bodyPr wrap="none" lIns="0" tIns="0" rIns="0" bIns="0" rtlCol="0">
            <a:noAutofit/>
          </a:bodyPr>
          <a:lstStyle/>
          <a:p>
            <a:r>
              <a:rPr lang="sv-SE" sz="1100" b="1" dirty="0"/>
              <a:t>Commercial </a:t>
            </a:r>
            <a:r>
              <a:rPr lang="sv-SE" sz="1100" b="1" dirty="0" err="1"/>
              <a:t>accomodations</a:t>
            </a:r>
            <a:r>
              <a:rPr lang="sv-SE" sz="1100" b="1" dirty="0"/>
              <a:t> (city: </a:t>
            </a:r>
            <a:r>
              <a:rPr lang="sv-SE" sz="1100" b="1" dirty="0" err="1"/>
              <a:t>hotels</a:t>
            </a:r>
            <a:r>
              <a:rPr lang="sv-SE" sz="1100" b="1" dirty="0"/>
              <a:t>, </a:t>
            </a:r>
            <a:r>
              <a:rPr lang="sv-SE" sz="1100" b="1" dirty="0" err="1"/>
              <a:t>hostels</a:t>
            </a:r>
            <a:r>
              <a:rPr lang="sv-SE" sz="1100" b="1" dirty="0"/>
              <a:t>, </a:t>
            </a:r>
            <a:r>
              <a:rPr lang="sv-SE" sz="1100" b="1" dirty="0" err="1"/>
              <a:t>cabin</a:t>
            </a:r>
            <a:r>
              <a:rPr lang="sv-SE" sz="1100" b="1" dirty="0"/>
              <a:t> </a:t>
            </a:r>
            <a:r>
              <a:rPr lang="sv-SE" sz="1100" b="1" dirty="0" err="1"/>
              <a:t>villages</a:t>
            </a:r>
            <a:r>
              <a:rPr lang="sv-SE" sz="1100" b="1" dirty="0"/>
              <a:t>, </a:t>
            </a:r>
            <a:r>
              <a:rPr lang="sv-SE" sz="1100" b="1" dirty="0" err="1"/>
              <a:t>county</a:t>
            </a:r>
            <a:r>
              <a:rPr lang="sv-SE" sz="1100" b="1" dirty="0"/>
              <a:t>: </a:t>
            </a:r>
            <a:r>
              <a:rPr lang="sv-SE" sz="1100" b="1" dirty="0" err="1"/>
              <a:t>also</a:t>
            </a:r>
            <a:r>
              <a:rPr lang="sv-SE" sz="1100" b="1" dirty="0"/>
              <a:t> </a:t>
            </a:r>
            <a:r>
              <a:rPr lang="sv-SE" sz="1100" b="1" dirty="0" err="1"/>
              <a:t>include</a:t>
            </a:r>
            <a:r>
              <a:rPr lang="sv-SE" sz="1100" b="1" dirty="0"/>
              <a:t> camp sites)</a:t>
            </a:r>
          </a:p>
          <a:p>
            <a:r>
              <a:rPr lang="sv-SE" sz="1100" dirty="0"/>
              <a:t>Index 100 = 2008 Q1 (Q1, 2008-2018)</a:t>
            </a:r>
            <a:br>
              <a:rPr lang="sv-SE" sz="1100" dirty="0"/>
            </a:br>
            <a:endParaRPr lang="sv-SE" sz="1100" dirty="0"/>
          </a:p>
        </p:txBody>
      </p:sp>
      <p:graphicFrame>
        <p:nvGraphicFramePr>
          <p:cNvPr id="13" name="Tabell 12">
            <a:extLst>
              <a:ext uri="{FF2B5EF4-FFF2-40B4-BE49-F238E27FC236}">
                <a16:creationId xmlns:a16="http://schemas.microsoft.com/office/drawing/2014/main" id="{A28C912F-930E-4A51-8C65-517138188C84}"/>
              </a:ext>
            </a:extLst>
          </p:cNvPr>
          <p:cNvGraphicFramePr>
            <a:graphicFrameLocks noGrp="1"/>
          </p:cNvGraphicFramePr>
          <p:nvPr>
            <p:extLst>
              <p:ext uri="{D42A27DB-BD31-4B8C-83A1-F6EECF244321}">
                <p14:modId xmlns:p14="http://schemas.microsoft.com/office/powerpoint/2010/main" val="1981330731"/>
              </p:ext>
            </p:extLst>
          </p:nvPr>
        </p:nvGraphicFramePr>
        <p:xfrm>
          <a:off x="5444200" y="2758677"/>
          <a:ext cx="3619564" cy="1335038"/>
        </p:xfrm>
        <a:graphic>
          <a:graphicData uri="http://schemas.openxmlformats.org/drawingml/2006/table">
            <a:tbl>
              <a:tblPr/>
              <a:tblGrid>
                <a:gridCol w="1168400">
                  <a:extLst>
                    <a:ext uri="{9D8B030D-6E8A-4147-A177-3AD203B41FA5}">
                      <a16:colId xmlns:a16="http://schemas.microsoft.com/office/drawing/2014/main" val="1983756581"/>
                    </a:ext>
                  </a:extLst>
                </a:gridCol>
                <a:gridCol w="519671">
                  <a:extLst>
                    <a:ext uri="{9D8B030D-6E8A-4147-A177-3AD203B41FA5}">
                      <a16:colId xmlns:a16="http://schemas.microsoft.com/office/drawing/2014/main" val="2179017713"/>
                    </a:ext>
                  </a:extLst>
                </a:gridCol>
                <a:gridCol w="445760">
                  <a:extLst>
                    <a:ext uri="{9D8B030D-6E8A-4147-A177-3AD203B41FA5}">
                      <a16:colId xmlns:a16="http://schemas.microsoft.com/office/drawing/2014/main" val="509202039"/>
                    </a:ext>
                  </a:extLst>
                </a:gridCol>
                <a:gridCol w="560211">
                  <a:extLst>
                    <a:ext uri="{9D8B030D-6E8A-4147-A177-3AD203B41FA5}">
                      <a16:colId xmlns:a16="http://schemas.microsoft.com/office/drawing/2014/main" val="3484727064"/>
                    </a:ext>
                  </a:extLst>
                </a:gridCol>
                <a:gridCol w="540000">
                  <a:extLst>
                    <a:ext uri="{9D8B030D-6E8A-4147-A177-3AD203B41FA5}">
                      <a16:colId xmlns:a16="http://schemas.microsoft.com/office/drawing/2014/main" val="2635648334"/>
                    </a:ext>
                  </a:extLst>
                </a:gridCol>
                <a:gridCol w="385522">
                  <a:extLst>
                    <a:ext uri="{9D8B030D-6E8A-4147-A177-3AD203B41FA5}">
                      <a16:colId xmlns:a16="http://schemas.microsoft.com/office/drawing/2014/main" val="2933907584"/>
                    </a:ext>
                  </a:extLst>
                </a:gridCol>
              </a:tblGrid>
              <a:tr h="144968">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tcPr>
                </a:tc>
                <a:tc gridSpan="2">
                  <a:txBody>
                    <a:bodyPr/>
                    <a:lstStyle/>
                    <a:p>
                      <a:pPr algn="ctr" rtl="0" fontAlgn="b"/>
                      <a:r>
                        <a:rPr lang="sv-SE" sz="800" b="0" i="0" u="none" strike="noStrike">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tcPr>
                </a:tc>
                <a:tc hMerge="1">
                  <a:txBody>
                    <a:bodyPr/>
                    <a:lstStyle/>
                    <a:p>
                      <a:endParaRPr lang="sv-SE"/>
                    </a:p>
                  </a:txBody>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1079658205"/>
                  </a:ext>
                </a:extLst>
              </a:tr>
              <a:tr h="170835">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(thousands)</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-5 years</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a:t>
                      </a:r>
                      <a:r>
                        <a:rPr lang="sv-SE" sz="800" b="0" i="0" u="none" strike="noStrike" dirty="0" err="1">
                          <a:solidFill>
                            <a:srgbClr val="000000"/>
                          </a:solidFill>
                          <a:effectLst/>
                          <a:latin typeface="Futura Std Book" panose="020B0502020204020303" pitchFamily="34" charset="0"/>
                        </a:rPr>
                        <a:t>thousands</a:t>
                      </a:r>
                      <a:r>
                        <a:rPr lang="sv-SE" sz="8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Ch., %</a:t>
                      </a:r>
                    </a:p>
                  </a:txBody>
                  <a:tcPr marL="9525" marR="9525" marT="9525" marB="0" anchor="b">
                    <a:lnL>
                      <a:noFill/>
                    </a:lnL>
                    <a:lnR>
                      <a:noFill/>
                    </a:lnR>
                    <a:lnT>
                      <a:noFill/>
                    </a:lnT>
                    <a:lnB>
                      <a:noFill/>
                    </a:lnB>
                  </a:tcPr>
                </a:tc>
                <a:extLst>
                  <a:ext uri="{0D108BD9-81ED-4DB2-BD59-A6C34878D82A}">
                    <a16:rowId xmlns:a16="http://schemas.microsoft.com/office/drawing/2014/main" val="3567297823"/>
                  </a:ext>
                </a:extLst>
              </a:tr>
              <a:tr h="170835">
                <a:tc>
                  <a:txBody>
                    <a:bodyPr/>
                    <a:lstStyle/>
                    <a:p>
                      <a:pPr algn="l" fontAlgn="b"/>
                      <a:r>
                        <a:rPr lang="sv-SE" sz="8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12 512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7,8</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25,6</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64 112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3,4</a:t>
                      </a:r>
                    </a:p>
                  </a:txBody>
                  <a:tcPr marL="9525" marR="9525" marT="9525" marB="0" anchor="b">
                    <a:lnL>
                      <a:noFill/>
                    </a:lnL>
                    <a:lnR>
                      <a:noFill/>
                    </a:lnR>
                    <a:lnT>
                      <a:noFill/>
                    </a:lnT>
                    <a:lnB>
                      <a:noFill/>
                    </a:lnB>
                  </a:tcPr>
                </a:tc>
                <a:extLst>
                  <a:ext uri="{0D108BD9-81ED-4DB2-BD59-A6C34878D82A}">
                    <a16:rowId xmlns:a16="http://schemas.microsoft.com/office/drawing/2014/main" val="4156887153"/>
                  </a:ext>
                </a:extLst>
              </a:tr>
              <a:tr h="170835">
                <a:tc>
                  <a:txBody>
                    <a:bodyPr/>
                    <a:lstStyle/>
                    <a:p>
                      <a:pPr algn="l" fontAlgn="b"/>
                      <a:r>
                        <a:rPr lang="sv-SE" sz="800" b="0" i="0" u="none" strike="noStrike">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6 151</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6,5</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23,8</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26 672</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tcPr>
                </a:tc>
                <a:extLst>
                  <a:ext uri="{0D108BD9-81ED-4DB2-BD59-A6C34878D82A}">
                    <a16:rowId xmlns:a16="http://schemas.microsoft.com/office/drawing/2014/main" val="763692006"/>
                  </a:ext>
                </a:extLst>
              </a:tr>
              <a:tr h="170835">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2 773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3,8</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40,9</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14 149</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3,3</a:t>
                      </a:r>
                    </a:p>
                  </a:txBody>
                  <a:tcPr marL="9525" marR="9525" marT="9525" marB="0" anchor="b">
                    <a:lnL>
                      <a:noFill/>
                    </a:lnL>
                    <a:lnR>
                      <a:noFill/>
                    </a:lnR>
                    <a:lnT>
                      <a:noFill/>
                    </a:lnT>
                    <a:lnB>
                      <a:noFill/>
                    </a:lnB>
                  </a:tcPr>
                </a:tc>
                <a:extLst>
                  <a:ext uri="{0D108BD9-81ED-4DB2-BD59-A6C34878D82A}">
                    <a16:rowId xmlns:a16="http://schemas.microsoft.com/office/drawing/2014/main" val="3071144042"/>
                  </a:ext>
                </a:extLst>
              </a:tr>
              <a:tr h="170835">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1 852</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3,7</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38,0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9 407</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3885587283"/>
                  </a:ext>
                </a:extLst>
              </a:tr>
              <a:tr h="170835">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9 739</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21,8</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49 963</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3,4</a:t>
                      </a:r>
                    </a:p>
                  </a:txBody>
                  <a:tcPr marL="9525" marR="9525" marT="9525" marB="0" anchor="b">
                    <a:lnL>
                      <a:noFill/>
                    </a:lnL>
                    <a:lnR>
                      <a:noFill/>
                    </a:lnR>
                    <a:lnT>
                      <a:noFill/>
                    </a:lnT>
                    <a:lnB>
                      <a:noFill/>
                    </a:lnB>
                  </a:tcPr>
                </a:tc>
                <a:extLst>
                  <a:ext uri="{0D108BD9-81ED-4DB2-BD59-A6C34878D82A}">
                    <a16:rowId xmlns:a16="http://schemas.microsoft.com/office/drawing/2014/main" val="3345594879"/>
                  </a:ext>
                </a:extLst>
              </a:tr>
            </a:tbl>
          </a:graphicData>
        </a:graphic>
      </p:graphicFrame>
      <p:pic>
        <p:nvPicPr>
          <p:cNvPr id="6" name="Bildobjekt 5">
            <a:extLst>
              <a:ext uri="{FF2B5EF4-FFF2-40B4-BE49-F238E27FC236}">
                <a16:creationId xmlns:a16="http://schemas.microsoft.com/office/drawing/2014/main" id="{408EC875-7960-4D14-8595-5DCE6B47B095}"/>
              </a:ext>
            </a:extLst>
          </p:cNvPr>
          <p:cNvPicPr>
            <a:picLocks noChangeAspect="1"/>
          </p:cNvPicPr>
          <p:nvPr/>
        </p:nvPicPr>
        <p:blipFill>
          <a:blip r:embed="rId2"/>
          <a:stretch>
            <a:fillRect/>
          </a:stretch>
        </p:blipFill>
        <p:spPr>
          <a:xfrm>
            <a:off x="0" y="1599309"/>
            <a:ext cx="5444200" cy="3243353"/>
          </a:xfrm>
          <a:prstGeom prst="rect">
            <a:avLst/>
          </a:prstGeom>
        </p:spPr>
      </p:pic>
    </p:spTree>
    <p:extLst>
      <p:ext uri="{BB962C8B-B14F-4D97-AF65-F5344CB8AC3E}">
        <p14:creationId xmlns:p14="http://schemas.microsoft.com/office/powerpoint/2010/main" val="261835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 7">
            <a:extLst>
              <a:ext uri="{FF2B5EF4-FFF2-40B4-BE49-F238E27FC236}">
                <a16:creationId xmlns:a16="http://schemas.microsoft.com/office/drawing/2014/main" id="{16653BBA-B348-4684-882B-A80F8D17F8DD}"/>
              </a:ext>
            </a:extLst>
          </p:cNvPr>
          <p:cNvGraphicFramePr>
            <a:graphicFrameLocks noGrp="1"/>
          </p:cNvGraphicFramePr>
          <p:nvPr>
            <p:extLst>
              <p:ext uri="{D42A27DB-BD31-4B8C-83A1-F6EECF244321}">
                <p14:modId xmlns:p14="http://schemas.microsoft.com/office/powerpoint/2010/main" val="2750149730"/>
              </p:ext>
            </p:extLst>
          </p:nvPr>
        </p:nvGraphicFramePr>
        <p:xfrm>
          <a:off x="1993107" y="1001132"/>
          <a:ext cx="4914474" cy="3970020"/>
        </p:xfrm>
        <a:graphic>
          <a:graphicData uri="http://schemas.openxmlformats.org/drawingml/2006/table">
            <a:tbl>
              <a:tblPr bandRow="1">
                <a:tableStyleId>{0E3FDE45-AF77-4B5C-9715-49D594BDF05E}</a:tableStyleId>
              </a:tblPr>
              <a:tblGrid>
                <a:gridCol w="1714855">
                  <a:extLst>
                    <a:ext uri="{9D8B030D-6E8A-4147-A177-3AD203B41FA5}">
                      <a16:colId xmlns:a16="http://schemas.microsoft.com/office/drawing/2014/main" val="20000"/>
                    </a:ext>
                  </a:extLst>
                </a:gridCol>
                <a:gridCol w="836024">
                  <a:extLst>
                    <a:ext uri="{9D8B030D-6E8A-4147-A177-3AD203B41FA5}">
                      <a16:colId xmlns:a16="http://schemas.microsoft.com/office/drawing/2014/main" val="20001"/>
                    </a:ext>
                  </a:extLst>
                </a:gridCol>
                <a:gridCol w="784342">
                  <a:extLst>
                    <a:ext uri="{9D8B030D-6E8A-4147-A177-3AD203B41FA5}">
                      <a16:colId xmlns:a16="http://schemas.microsoft.com/office/drawing/2014/main" val="1193177585"/>
                    </a:ext>
                  </a:extLst>
                </a:gridCol>
                <a:gridCol w="796504">
                  <a:extLst>
                    <a:ext uri="{9D8B030D-6E8A-4147-A177-3AD203B41FA5}">
                      <a16:colId xmlns:a16="http://schemas.microsoft.com/office/drawing/2014/main" val="20003"/>
                    </a:ext>
                  </a:extLst>
                </a:gridCol>
                <a:gridCol w="782749">
                  <a:extLst>
                    <a:ext uri="{9D8B030D-6E8A-4147-A177-3AD203B41FA5}">
                      <a16:colId xmlns:a16="http://schemas.microsoft.com/office/drawing/2014/main" val="20004"/>
                    </a:ext>
                  </a:extLst>
                </a:gridCol>
              </a:tblGrid>
              <a:tr h="126973">
                <a:tc>
                  <a:txBody>
                    <a:bodyPr/>
                    <a:lstStyle/>
                    <a:p>
                      <a:pPr algn="l" fontAlgn="b"/>
                      <a:endParaRPr lang="sv-SE" sz="900" b="0" i="0" u="none" strike="noStrike" dirty="0">
                        <a:solidFill>
                          <a:srgbClr val="000000"/>
                        </a:solidFill>
                        <a:effectLst/>
                        <a:latin typeface="+mn-lt"/>
                      </a:endParaRPr>
                    </a:p>
                  </a:txBody>
                  <a:tcPr marL="0" marR="0" marT="0" marB="0" anchor="b"/>
                </a:tc>
                <a:tc gridSpan="2">
                  <a:txBody>
                    <a:bodyPr/>
                    <a:lstStyle/>
                    <a:p>
                      <a:pPr algn="ctr" rtl="0" fontAlgn="b"/>
                      <a:r>
                        <a:rPr lang="sv-SE" sz="900" b="0" i="0" u="none" strike="noStrike" dirty="0" err="1">
                          <a:solidFill>
                            <a:srgbClr val="000000"/>
                          </a:solidFill>
                          <a:effectLst/>
                          <a:latin typeface="Futura Std Book" panose="020B0502020204020303" pitchFamily="34" charset="0"/>
                        </a:rPr>
                        <a:t>Newly</a:t>
                      </a:r>
                      <a:r>
                        <a:rPr lang="sv-SE" sz="900" b="0" i="0" u="none" strike="noStrike" dirty="0">
                          <a:solidFill>
                            <a:srgbClr val="000000"/>
                          </a:solidFill>
                          <a:effectLst/>
                          <a:latin typeface="Futura Std Book" panose="020B0502020204020303" pitchFamily="34" charset="0"/>
                        </a:rPr>
                        <a:t> </a:t>
                      </a:r>
                      <a:r>
                        <a:rPr lang="sv-SE" sz="900" b="0" i="0" u="none" strike="noStrike" dirty="0" err="1">
                          <a:solidFill>
                            <a:srgbClr val="000000"/>
                          </a:solidFill>
                          <a:effectLst/>
                          <a:latin typeface="Futura Std Book" panose="020B0502020204020303" pitchFamily="34" charset="0"/>
                        </a:rPr>
                        <a:t>registered</a:t>
                      </a:r>
                      <a:r>
                        <a:rPr lang="sv-SE" sz="900" b="0" i="0" u="none" strike="noStrike" dirty="0">
                          <a:solidFill>
                            <a:srgbClr val="000000"/>
                          </a:solidFill>
                          <a:effectLst/>
                          <a:latin typeface="Futura Std Book" panose="020B0502020204020303" pitchFamily="34" charset="0"/>
                        </a:rPr>
                        <a:t> </a:t>
                      </a:r>
                      <a:r>
                        <a:rPr lang="sv-SE" sz="900" b="0" i="0" u="none" strike="noStrike" dirty="0" err="1">
                          <a:solidFill>
                            <a:srgbClr val="000000"/>
                          </a:solidFill>
                          <a:effectLst/>
                          <a:latin typeface="Futura Std Book" panose="020B0502020204020303" pitchFamily="34" charset="0"/>
                        </a:rPr>
                        <a:t>businesses</a:t>
                      </a:r>
                      <a:endParaRPr lang="sv-SE" sz="9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tc gridSpan="2">
                  <a:txBody>
                    <a:bodyPr/>
                    <a:lstStyle/>
                    <a:p>
                      <a:pPr algn="ctr" rtl="0" fontAlgn="b"/>
                      <a:r>
                        <a:rPr lang="sv-SE" sz="900" b="0" i="0" u="none" strike="noStrike" dirty="0">
                          <a:solidFill>
                            <a:srgbClr val="000000"/>
                          </a:solidFill>
                          <a:effectLst/>
                          <a:latin typeface="Futura Std Book" panose="020B0502020204020303" pitchFamily="34" charset="0"/>
                        </a:rPr>
                        <a:t>Company </a:t>
                      </a:r>
                      <a:r>
                        <a:rPr lang="sv-SE" sz="900" b="0" i="0" u="none" strike="noStrike" dirty="0" err="1">
                          <a:solidFill>
                            <a:srgbClr val="000000"/>
                          </a:solidFill>
                          <a:effectLst/>
                          <a:latin typeface="Futura Std Book" panose="020B0502020204020303" pitchFamily="34" charset="0"/>
                        </a:rPr>
                        <a:t>bankruptcies</a:t>
                      </a:r>
                      <a:endParaRPr lang="sv-SE" sz="9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1453210270"/>
                  </a:ext>
                </a:extLst>
              </a:tr>
              <a:tr h="126973">
                <a:tc>
                  <a:txBody>
                    <a:bodyPr/>
                    <a:lstStyle/>
                    <a:p>
                      <a:pPr algn="l" fontAlgn="b"/>
                      <a:endParaRPr lang="sv-SE" sz="900" b="0" i="0" u="none" strike="noStrike" dirty="0">
                        <a:solidFill>
                          <a:srgbClr val="000000"/>
                        </a:solidFill>
                        <a:effectLst/>
                        <a:latin typeface="+mn-lt"/>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l" rtl="0" fontAlgn="b"/>
                      <a:r>
                        <a:rPr lang="sv-SE" sz="800" b="0" i="0" u="none" strike="noStrike" dirty="0">
                          <a:solidFill>
                            <a:srgbClr val="000000"/>
                          </a:solidFill>
                          <a:effectLst/>
                          <a:latin typeface="Futura Std Book" panose="020B0502020204020303" pitchFamily="34" charset="0"/>
                        </a:rPr>
                        <a:t>Change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l" rtl="0" fontAlgn="b"/>
                      <a:r>
                        <a:rPr lang="sv-SE" sz="800" b="0" i="0" u="none" strike="noStrike">
                          <a:solidFill>
                            <a:srgbClr val="000000"/>
                          </a:solidFill>
                          <a:effectLst/>
                          <a:latin typeface="Futura Std Book" panose="020B0502020204020303" pitchFamily="34" charset="0"/>
                        </a:rPr>
                        <a:t>Change (%)</a:t>
                      </a:r>
                    </a:p>
                  </a:txBody>
                  <a:tcPr marL="9525" marR="9525" marT="9525" marB="0" anchor="b"/>
                </a:tc>
                <a:extLst>
                  <a:ext uri="{0D108BD9-81ED-4DB2-BD59-A6C34878D82A}">
                    <a16:rowId xmlns:a16="http://schemas.microsoft.com/office/drawing/2014/main" val="10000"/>
                  </a:ext>
                </a:extLst>
              </a:tr>
              <a:tr h="126973">
                <a:tc>
                  <a:txBody>
                    <a:bodyPr/>
                    <a:lstStyle/>
                    <a:p>
                      <a:pPr algn="l" fontAlgn="b"/>
                      <a:endParaRPr lang="sv-SE" sz="900" b="0" i="0" u="none" strike="noStrike" dirty="0">
                        <a:solidFill>
                          <a:srgbClr val="000000"/>
                        </a:solidFill>
                        <a:effectLst/>
                        <a:latin typeface="+mn-lt"/>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2018 Q1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year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2018 Q1</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1"/>
                  </a:ext>
                </a:extLst>
              </a:tr>
              <a:tr h="126973">
                <a:tc>
                  <a:txBody>
                    <a:bodyPr/>
                    <a:lstStyle/>
                    <a:p>
                      <a:pPr algn="l" fontAlgn="b"/>
                      <a:r>
                        <a:rPr lang="sv-SE" sz="800" b="1" u="none" strike="noStrike" dirty="0">
                          <a:effectLst/>
                        </a:rPr>
                        <a:t>Stockholms </a:t>
                      </a:r>
                      <a:r>
                        <a:rPr lang="sv-SE" sz="800" b="1" u="none" strike="noStrike" dirty="0" err="1">
                          <a:effectLst/>
                        </a:rPr>
                        <a:t>county</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6 069</a:t>
                      </a:r>
                      <a:endParaRPr lang="sv-SE" sz="800" b="1"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-11,4</a:t>
                      </a:r>
                      <a:endParaRPr lang="sv-SE" sz="800" b="1"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449</a:t>
                      </a:r>
                      <a:endParaRPr lang="sv-SE" sz="800" b="1"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-13,5</a:t>
                      </a:r>
                      <a:endParaRPr lang="sv-SE" sz="800" b="1"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2"/>
                  </a:ext>
                </a:extLst>
              </a:tr>
              <a:tr h="126973">
                <a:tc>
                  <a:txBody>
                    <a:bodyPr/>
                    <a:lstStyle/>
                    <a:p>
                      <a:pPr algn="l" fontAlgn="b"/>
                      <a:r>
                        <a:rPr lang="sv-SE" sz="800" b="1" u="none" strike="noStrike" dirty="0">
                          <a:effectLst/>
                        </a:rPr>
                        <a:t>Upplands Väsby</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51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-44,0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125,0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3"/>
                  </a:ext>
                </a:extLst>
              </a:tr>
              <a:tr h="126973">
                <a:tc>
                  <a:txBody>
                    <a:bodyPr/>
                    <a:lstStyle/>
                    <a:p>
                      <a:pPr algn="l" fontAlgn="b"/>
                      <a:r>
                        <a:rPr lang="sv-SE" sz="800" b="1" u="none" strike="noStrike" dirty="0">
                          <a:effectLst/>
                        </a:rPr>
                        <a:t>Vallentuna</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58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-13,4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4"/>
                  </a:ext>
                </a:extLst>
              </a:tr>
              <a:tr h="126973">
                <a:tc>
                  <a:txBody>
                    <a:bodyPr/>
                    <a:lstStyle/>
                    <a:p>
                      <a:pPr algn="l" fontAlgn="b"/>
                      <a:r>
                        <a:rPr lang="sv-SE" sz="800" b="1" u="none" strike="noStrike" dirty="0">
                          <a:effectLst/>
                        </a:rPr>
                        <a:t>Österåker</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84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33,3</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5"/>
                  </a:ext>
                </a:extLst>
              </a:tr>
              <a:tr h="126973">
                <a:tc>
                  <a:txBody>
                    <a:bodyPr/>
                    <a:lstStyle/>
                    <a:p>
                      <a:pPr algn="l" fontAlgn="b"/>
                      <a:r>
                        <a:rPr lang="sv-SE" sz="800" b="1" u="none" strike="noStrike" dirty="0">
                          <a:effectLst/>
                        </a:rPr>
                        <a:t>Värmdö</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83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-15,3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150,0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6"/>
                  </a:ext>
                </a:extLst>
              </a:tr>
              <a:tr h="126973">
                <a:tc>
                  <a:txBody>
                    <a:bodyPr/>
                    <a:lstStyle/>
                    <a:p>
                      <a:pPr algn="l" fontAlgn="b"/>
                      <a:r>
                        <a:rPr lang="sv-SE" sz="800" b="1" u="none" strike="noStrike" dirty="0">
                          <a:effectLst/>
                        </a:rPr>
                        <a:t>Järfälla</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137</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10,5</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26384486"/>
                  </a:ext>
                </a:extLst>
              </a:tr>
              <a:tr h="126973">
                <a:tc>
                  <a:txBody>
                    <a:bodyPr/>
                    <a:lstStyle/>
                    <a:p>
                      <a:pPr algn="l" fontAlgn="b"/>
                      <a:r>
                        <a:rPr lang="sv-SE" sz="800" b="1" u="none" strike="noStrike" dirty="0">
                          <a:effectLst/>
                        </a:rPr>
                        <a:t>Ekerö</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64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150,0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66257306"/>
                  </a:ext>
                </a:extLst>
              </a:tr>
              <a:tr h="126973">
                <a:tc>
                  <a:txBody>
                    <a:bodyPr/>
                    <a:lstStyle/>
                    <a:p>
                      <a:pPr algn="l" fontAlgn="b"/>
                      <a:r>
                        <a:rPr lang="sv-SE" sz="800" b="1" u="none" strike="noStrike" dirty="0">
                          <a:effectLst/>
                        </a:rPr>
                        <a:t>Huddinge</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186</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-11,0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98530413"/>
                  </a:ext>
                </a:extLst>
              </a:tr>
              <a:tr h="126973">
                <a:tc>
                  <a:txBody>
                    <a:bodyPr/>
                    <a:lstStyle/>
                    <a:p>
                      <a:pPr algn="l" fontAlgn="b"/>
                      <a:r>
                        <a:rPr lang="sv-SE" sz="800" b="1" u="none" strike="noStrike" dirty="0">
                          <a:effectLst/>
                        </a:rPr>
                        <a:t>Botkyrka</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124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-6,1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-18,2</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421541705"/>
                  </a:ext>
                </a:extLst>
              </a:tr>
              <a:tr h="126973">
                <a:tc>
                  <a:txBody>
                    <a:bodyPr/>
                    <a:lstStyle/>
                    <a:p>
                      <a:pPr algn="l" fontAlgn="b"/>
                      <a:r>
                        <a:rPr lang="sv-SE" sz="800" b="1" u="none" strike="noStrike" dirty="0">
                          <a:effectLst/>
                        </a:rPr>
                        <a:t>Salem</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-51,4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29086500"/>
                  </a:ext>
                </a:extLst>
              </a:tr>
              <a:tr h="126973">
                <a:tc>
                  <a:txBody>
                    <a:bodyPr/>
                    <a:lstStyle/>
                    <a:p>
                      <a:pPr algn="l" fontAlgn="b"/>
                      <a:r>
                        <a:rPr lang="sv-SE" sz="800" b="1" u="none" strike="noStrike" dirty="0">
                          <a:effectLst/>
                        </a:rPr>
                        <a:t>Haninge</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133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-22,7</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-42,9</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654891222"/>
                  </a:ext>
                </a:extLst>
              </a:tr>
              <a:tr h="126973">
                <a:tc>
                  <a:txBody>
                    <a:bodyPr/>
                    <a:lstStyle/>
                    <a:p>
                      <a:pPr algn="l" fontAlgn="b"/>
                      <a:r>
                        <a:rPr lang="sv-SE" sz="800" b="1" u="none" strike="noStrike" dirty="0">
                          <a:effectLst/>
                        </a:rPr>
                        <a:t>Tyresö</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73</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-12,0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73537394"/>
                  </a:ext>
                </a:extLst>
              </a:tr>
              <a:tr h="126973">
                <a:tc>
                  <a:txBody>
                    <a:bodyPr/>
                    <a:lstStyle/>
                    <a:p>
                      <a:pPr algn="l" fontAlgn="b"/>
                      <a:r>
                        <a:rPr lang="sv-SE" sz="800" b="1" u="none" strike="noStrike" dirty="0">
                          <a:effectLst/>
                        </a:rPr>
                        <a:t>Upplands-Bro</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35</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-16,7</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6</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100,0</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510570106"/>
                  </a:ext>
                </a:extLst>
              </a:tr>
              <a:tr h="126973">
                <a:tc>
                  <a:txBody>
                    <a:bodyPr/>
                    <a:lstStyle/>
                    <a:p>
                      <a:pPr algn="l" fontAlgn="b"/>
                      <a:r>
                        <a:rPr lang="sv-SE" sz="800" b="1" u="none" strike="noStrike" dirty="0">
                          <a:effectLst/>
                        </a:rPr>
                        <a:t>Nykvarn</a:t>
                      </a:r>
                      <a:endParaRPr lang="sv-SE" sz="800" b="1" i="0" u="none" strike="noStrike" dirty="0">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dirty="0">
                          <a:effectLst/>
                        </a:rPr>
                        <a:t>22</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-12,0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n.d</a:t>
                      </a:r>
                      <a:r>
                        <a:rPr lang="sv-SE" sz="800" u="none" strike="noStrike" dirty="0">
                          <a:effectLst/>
                        </a:rPr>
                        <a:t>.</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566339285"/>
                  </a:ext>
                </a:extLst>
              </a:tr>
              <a:tr h="126973">
                <a:tc>
                  <a:txBody>
                    <a:bodyPr/>
                    <a:lstStyle/>
                    <a:p>
                      <a:pPr algn="l" fontAlgn="b"/>
                      <a:r>
                        <a:rPr lang="sv-SE" sz="800" b="1" u="none" strike="noStrike">
                          <a:effectLst/>
                        </a:rPr>
                        <a:t>Täby</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166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-5,1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8</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-42,9</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494364018"/>
                  </a:ext>
                </a:extLst>
              </a:tr>
              <a:tr h="126973">
                <a:tc>
                  <a:txBody>
                    <a:bodyPr/>
                    <a:lstStyle/>
                    <a:p>
                      <a:pPr algn="l" fontAlgn="b"/>
                      <a:r>
                        <a:rPr lang="sv-SE" sz="800" b="1" u="none" strike="noStrike">
                          <a:effectLst/>
                        </a:rPr>
                        <a:t>Danderyd</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114</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756884072"/>
                  </a:ext>
                </a:extLst>
              </a:tr>
              <a:tr h="126973">
                <a:tc>
                  <a:txBody>
                    <a:bodyPr/>
                    <a:lstStyle/>
                    <a:p>
                      <a:pPr algn="l" fontAlgn="b"/>
                      <a:r>
                        <a:rPr lang="sv-SE" sz="800" b="1" u="none" strike="noStrike">
                          <a:effectLst/>
                        </a:rPr>
                        <a:t>Sollentuna</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132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6</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79797130"/>
                  </a:ext>
                </a:extLst>
              </a:tr>
              <a:tr h="126973">
                <a:tc>
                  <a:txBody>
                    <a:bodyPr/>
                    <a:lstStyle/>
                    <a:p>
                      <a:pPr algn="l" fontAlgn="b"/>
                      <a:r>
                        <a:rPr lang="sv-SE" sz="800" b="1" u="none" strike="noStrike">
                          <a:effectLst/>
                        </a:rPr>
                        <a:t>Stockholm</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3 552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264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-19,3</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335501700"/>
                  </a:ext>
                </a:extLst>
              </a:tr>
              <a:tr h="126973">
                <a:tc>
                  <a:txBody>
                    <a:bodyPr/>
                    <a:lstStyle/>
                    <a:p>
                      <a:pPr algn="l" fontAlgn="b"/>
                      <a:r>
                        <a:rPr lang="sv-SE" sz="800" b="1" u="none" strike="noStrike">
                          <a:effectLst/>
                        </a:rPr>
                        <a:t>Södertälje</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147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-13,5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723262819"/>
                  </a:ext>
                </a:extLst>
              </a:tr>
              <a:tr h="126973">
                <a:tc>
                  <a:txBody>
                    <a:bodyPr/>
                    <a:lstStyle/>
                    <a:p>
                      <a:pPr algn="l" fontAlgn="b"/>
                      <a:r>
                        <a:rPr lang="sv-SE" sz="800" b="1" u="none" strike="noStrike">
                          <a:effectLst/>
                        </a:rPr>
                        <a:t>Nacka</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255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14</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7,7</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9212910"/>
                  </a:ext>
                </a:extLst>
              </a:tr>
              <a:tr h="126973">
                <a:tc>
                  <a:txBody>
                    <a:bodyPr/>
                    <a:lstStyle/>
                    <a:p>
                      <a:pPr algn="l" fontAlgn="b"/>
                      <a:r>
                        <a:rPr lang="sv-SE" sz="800" b="1" u="none" strike="noStrike">
                          <a:effectLst/>
                        </a:rPr>
                        <a:t>Sundbyberg</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80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-12,1</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9</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80,0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182495649"/>
                  </a:ext>
                </a:extLst>
              </a:tr>
              <a:tr h="126973">
                <a:tc>
                  <a:txBody>
                    <a:bodyPr/>
                    <a:lstStyle/>
                    <a:p>
                      <a:pPr algn="l" fontAlgn="b"/>
                      <a:r>
                        <a:rPr lang="sv-SE" sz="800" b="1" u="none" strike="noStrike">
                          <a:effectLst/>
                        </a:rPr>
                        <a:t>Solna</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179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-5,8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-42,1</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483850112"/>
                  </a:ext>
                </a:extLst>
              </a:tr>
              <a:tr h="126973">
                <a:tc>
                  <a:txBody>
                    <a:bodyPr/>
                    <a:lstStyle/>
                    <a:p>
                      <a:pPr algn="l" fontAlgn="b"/>
                      <a:r>
                        <a:rPr lang="sv-SE" sz="800" b="1" u="none" strike="noStrike">
                          <a:effectLst/>
                        </a:rPr>
                        <a:t>Lidingö</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118</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-12,6</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0</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2623060344"/>
                  </a:ext>
                </a:extLst>
              </a:tr>
              <a:tr h="126973">
                <a:tc>
                  <a:txBody>
                    <a:bodyPr/>
                    <a:lstStyle/>
                    <a:p>
                      <a:pPr algn="l" fontAlgn="b"/>
                      <a:r>
                        <a:rPr lang="sv-SE" sz="800" b="1" u="none" strike="noStrike">
                          <a:effectLst/>
                        </a:rPr>
                        <a:t>Vaxholm</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33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32,0</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100,0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000138427"/>
                  </a:ext>
                </a:extLst>
              </a:tr>
              <a:tr h="126973">
                <a:tc>
                  <a:txBody>
                    <a:bodyPr/>
                    <a:lstStyle/>
                    <a:p>
                      <a:pPr algn="l" fontAlgn="b"/>
                      <a:r>
                        <a:rPr lang="sv-SE" sz="800" b="1" u="none" strike="noStrike">
                          <a:effectLst/>
                        </a:rPr>
                        <a:t>Norrtälje</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107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-13,7</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20,0</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94669929"/>
                  </a:ext>
                </a:extLst>
              </a:tr>
              <a:tr h="126973">
                <a:tc>
                  <a:txBody>
                    <a:bodyPr/>
                    <a:lstStyle/>
                    <a:p>
                      <a:pPr algn="l" fontAlgn="b"/>
                      <a:r>
                        <a:rPr lang="sv-SE" sz="800" b="1" u="none" strike="noStrike">
                          <a:effectLst/>
                        </a:rPr>
                        <a:t>Sigtuna</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75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-23,5</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-18,2</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75114356"/>
                  </a:ext>
                </a:extLst>
              </a:tr>
              <a:tr h="126973">
                <a:tc>
                  <a:txBody>
                    <a:bodyPr/>
                    <a:lstStyle/>
                    <a:p>
                      <a:pPr algn="l" fontAlgn="b"/>
                      <a:r>
                        <a:rPr lang="sv-SE" sz="800" b="1" u="none" strike="noStrike">
                          <a:effectLst/>
                        </a:rPr>
                        <a:t>Nynäshamn</a:t>
                      </a:r>
                      <a:endParaRPr lang="sv-SE" sz="800" b="1" i="0" u="none" strike="noStrike">
                        <a:solidFill>
                          <a:srgbClr val="000000"/>
                        </a:solidFill>
                        <a:effectLst/>
                        <a:latin typeface="Futura Std Book" panose="020B0502020204020303" pitchFamily="34" charset="0"/>
                      </a:endParaRPr>
                    </a:p>
                  </a:txBody>
                  <a:tcPr marL="36000" marR="9525" marT="9525" marB="0" anchor="b"/>
                </a:tc>
                <a:tc>
                  <a:txBody>
                    <a:bodyPr/>
                    <a:lstStyle/>
                    <a:p>
                      <a:pPr algn="ctr" fontAlgn="b"/>
                      <a:r>
                        <a:rPr lang="sv-SE" sz="800" u="none" strike="noStrike">
                          <a:effectLst/>
                        </a:rPr>
                        <a:t>43</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22,9</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2</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-66,7</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3549716349"/>
                  </a:ext>
                </a:extLst>
              </a:tr>
            </a:tbl>
          </a:graphicData>
        </a:graphic>
      </p:graphicFrame>
      <p:sp>
        <p:nvSpPr>
          <p:cNvPr id="5" name="Rubrik 2"/>
          <p:cNvSpPr txBox="1">
            <a:spLocks/>
          </p:cNvSpPr>
          <p:nvPr/>
        </p:nvSpPr>
        <p:spPr bwMode="auto">
          <a:xfrm>
            <a:off x="2424146" y="68886"/>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err="1"/>
              <a:t>Entrepreneurship</a:t>
            </a:r>
            <a:endParaRPr lang="sv-SE" sz="2800" dirty="0"/>
          </a:p>
          <a:p>
            <a:pPr>
              <a:lnSpc>
                <a:spcPct val="100000"/>
              </a:lnSpc>
            </a:pPr>
            <a:r>
              <a:rPr lang="sv-SE" sz="2000" dirty="0"/>
              <a:t>The Stockholm </a:t>
            </a:r>
            <a:r>
              <a:rPr lang="sv-SE" sz="2000" dirty="0" err="1"/>
              <a:t>county</a:t>
            </a:r>
            <a:r>
              <a:rPr lang="sv-SE" sz="2000" dirty="0"/>
              <a:t> </a:t>
            </a:r>
            <a:r>
              <a:rPr lang="sv-SE" sz="2000" dirty="0" err="1"/>
              <a:t>municipalities</a:t>
            </a:r>
            <a:endParaRPr lang="sv-SE" sz="2000" b="0" dirty="0"/>
          </a:p>
        </p:txBody>
      </p:sp>
    </p:spTree>
    <p:extLst>
      <p:ext uri="{BB962C8B-B14F-4D97-AF65-F5344CB8AC3E}">
        <p14:creationId xmlns:p14="http://schemas.microsoft.com/office/powerpoint/2010/main" val="5089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 7">
            <a:extLst>
              <a:ext uri="{FF2B5EF4-FFF2-40B4-BE49-F238E27FC236}">
                <a16:creationId xmlns:a16="http://schemas.microsoft.com/office/drawing/2014/main" id="{16653BBA-B348-4684-882B-A80F8D17F8DD}"/>
              </a:ext>
            </a:extLst>
          </p:cNvPr>
          <p:cNvGraphicFramePr>
            <a:graphicFrameLocks noGrp="1"/>
          </p:cNvGraphicFramePr>
          <p:nvPr>
            <p:extLst>
              <p:ext uri="{D42A27DB-BD31-4B8C-83A1-F6EECF244321}">
                <p14:modId xmlns:p14="http://schemas.microsoft.com/office/powerpoint/2010/main" val="2357921939"/>
              </p:ext>
            </p:extLst>
          </p:nvPr>
        </p:nvGraphicFramePr>
        <p:xfrm>
          <a:off x="879894" y="942974"/>
          <a:ext cx="7299580" cy="4292093"/>
        </p:xfrm>
        <a:graphic>
          <a:graphicData uri="http://schemas.openxmlformats.org/drawingml/2006/table">
            <a:tbl>
              <a:tblPr bandRow="1">
                <a:tableStyleId>{0E3FDE45-AF77-4B5C-9715-49D594BDF05E}</a:tableStyleId>
              </a:tblPr>
              <a:tblGrid>
                <a:gridCol w="943852">
                  <a:extLst>
                    <a:ext uri="{9D8B030D-6E8A-4147-A177-3AD203B41FA5}">
                      <a16:colId xmlns:a16="http://schemas.microsoft.com/office/drawing/2014/main" val="20000"/>
                    </a:ext>
                  </a:extLst>
                </a:gridCol>
                <a:gridCol w="735649">
                  <a:extLst>
                    <a:ext uri="{9D8B030D-6E8A-4147-A177-3AD203B41FA5}">
                      <a16:colId xmlns:a16="http://schemas.microsoft.com/office/drawing/2014/main" val="20001"/>
                    </a:ext>
                  </a:extLst>
                </a:gridCol>
                <a:gridCol w="867511">
                  <a:extLst>
                    <a:ext uri="{9D8B030D-6E8A-4147-A177-3AD203B41FA5}">
                      <a16:colId xmlns:a16="http://schemas.microsoft.com/office/drawing/2014/main" val="1193177585"/>
                    </a:ext>
                  </a:extLst>
                </a:gridCol>
                <a:gridCol w="659308">
                  <a:extLst>
                    <a:ext uri="{9D8B030D-6E8A-4147-A177-3AD203B41FA5}">
                      <a16:colId xmlns:a16="http://schemas.microsoft.com/office/drawing/2014/main" val="20003"/>
                    </a:ext>
                  </a:extLst>
                </a:gridCol>
                <a:gridCol w="853631">
                  <a:extLst>
                    <a:ext uri="{9D8B030D-6E8A-4147-A177-3AD203B41FA5}">
                      <a16:colId xmlns:a16="http://schemas.microsoft.com/office/drawing/2014/main" val="20004"/>
                    </a:ext>
                  </a:extLst>
                </a:gridCol>
                <a:gridCol w="728709">
                  <a:extLst>
                    <a:ext uri="{9D8B030D-6E8A-4147-A177-3AD203B41FA5}">
                      <a16:colId xmlns:a16="http://schemas.microsoft.com/office/drawing/2014/main" val="1298947189"/>
                    </a:ext>
                  </a:extLst>
                </a:gridCol>
                <a:gridCol w="839750">
                  <a:extLst>
                    <a:ext uri="{9D8B030D-6E8A-4147-A177-3AD203B41FA5}">
                      <a16:colId xmlns:a16="http://schemas.microsoft.com/office/drawing/2014/main" val="2072650646"/>
                    </a:ext>
                  </a:extLst>
                </a:gridCol>
                <a:gridCol w="770350">
                  <a:extLst>
                    <a:ext uri="{9D8B030D-6E8A-4147-A177-3AD203B41FA5}">
                      <a16:colId xmlns:a16="http://schemas.microsoft.com/office/drawing/2014/main" val="2958796658"/>
                    </a:ext>
                  </a:extLst>
                </a:gridCol>
                <a:gridCol w="900820">
                  <a:extLst>
                    <a:ext uri="{9D8B030D-6E8A-4147-A177-3AD203B41FA5}">
                      <a16:colId xmlns:a16="http://schemas.microsoft.com/office/drawing/2014/main" val="1841708201"/>
                    </a:ext>
                  </a:extLst>
                </a:gridCol>
              </a:tblGrid>
              <a:tr h="133864">
                <a:tc>
                  <a:txBody>
                    <a:bodyPr/>
                    <a:lstStyle/>
                    <a:p>
                      <a:pPr algn="l" fontAlgn="b"/>
                      <a:endParaRPr lang="sv-SE" sz="800" b="0" i="0" u="none" strike="noStrike" dirty="0">
                        <a:solidFill>
                          <a:srgbClr val="000000"/>
                        </a:solidFill>
                        <a:effectLst/>
                        <a:latin typeface="+mn-lt"/>
                      </a:endParaRPr>
                    </a:p>
                  </a:txBody>
                  <a:tcPr marL="108000" marR="0" marT="0" marB="0" anchor="b"/>
                </a:tc>
                <a:tc gridSpan="2">
                  <a:txBody>
                    <a:bodyPr/>
                    <a:lstStyle/>
                    <a:p>
                      <a:pPr algn="ctr" rtl="0" fontAlgn="b"/>
                      <a:r>
                        <a:rPr lang="sv-SE" sz="900" b="0" i="0" u="none" strike="noStrike" dirty="0" err="1">
                          <a:solidFill>
                            <a:srgbClr val="000000"/>
                          </a:solidFill>
                          <a:effectLst/>
                          <a:latin typeface="Futura Std Book" panose="020B0502020204020303" pitchFamily="34" charset="0"/>
                        </a:rPr>
                        <a:t>Recently</a:t>
                      </a:r>
                      <a:r>
                        <a:rPr lang="sv-SE" sz="900" b="0" i="0" u="none" strike="noStrike" dirty="0">
                          <a:solidFill>
                            <a:srgbClr val="000000"/>
                          </a:solidFill>
                          <a:effectLst/>
                          <a:latin typeface="Futura Std Book" panose="020B0502020204020303" pitchFamily="34" charset="0"/>
                        </a:rPr>
                        <a:t> </a:t>
                      </a:r>
                      <a:r>
                        <a:rPr lang="sv-SE" sz="900" b="0" i="0" u="none" strike="noStrike" dirty="0" err="1">
                          <a:solidFill>
                            <a:srgbClr val="000000"/>
                          </a:solidFill>
                          <a:effectLst/>
                          <a:latin typeface="Futura Std Book" panose="020B0502020204020303" pitchFamily="34" charset="0"/>
                        </a:rPr>
                        <a:t>listed</a:t>
                      </a:r>
                      <a:r>
                        <a:rPr lang="sv-SE" sz="900" b="0" i="0" u="none" strike="noStrike" dirty="0">
                          <a:solidFill>
                            <a:srgbClr val="000000"/>
                          </a:solidFill>
                          <a:effectLst/>
                          <a:latin typeface="Futura Std Book" panose="020B0502020204020303" pitchFamily="34" charset="0"/>
                        </a:rPr>
                        <a:t> positions</a:t>
                      </a:r>
                    </a:p>
                  </a:txBody>
                  <a:tcPr marL="9525" marR="9525" marT="9525" marB="0" anchor="b"/>
                </a:tc>
                <a:tc hMerge="1">
                  <a:txBody>
                    <a:bodyPr/>
                    <a:lstStyle/>
                    <a:p>
                      <a:endParaRPr lang="sv-SE"/>
                    </a:p>
                  </a:txBody>
                  <a:tcPr/>
                </a:tc>
                <a:tc gridSpan="2">
                  <a:txBody>
                    <a:bodyPr/>
                    <a:lstStyle/>
                    <a:p>
                      <a:pPr algn="ctr" rtl="0" fontAlgn="b"/>
                      <a:r>
                        <a:rPr lang="sv-SE" sz="900" b="0" i="0" u="none" strike="noStrike" dirty="0" err="1">
                          <a:solidFill>
                            <a:srgbClr val="000000"/>
                          </a:solidFill>
                          <a:effectLst/>
                          <a:latin typeface="Futura Std Book" panose="020B0502020204020303" pitchFamily="34" charset="0"/>
                        </a:rPr>
                        <a:t>People</a:t>
                      </a:r>
                      <a:r>
                        <a:rPr lang="sv-SE" sz="900" b="0" i="0" u="none" strike="noStrike" dirty="0">
                          <a:solidFill>
                            <a:srgbClr val="000000"/>
                          </a:solidFill>
                          <a:effectLst/>
                          <a:latin typeface="Futura Std Book" panose="020B0502020204020303" pitchFamily="34" charset="0"/>
                        </a:rPr>
                        <a:t> given </a:t>
                      </a:r>
                      <a:r>
                        <a:rPr lang="sv-SE" sz="900" b="0" i="0" u="none" strike="noStrike" dirty="0" err="1">
                          <a:solidFill>
                            <a:srgbClr val="000000"/>
                          </a:solidFill>
                          <a:effectLst/>
                          <a:latin typeface="Futura Std Book" panose="020B0502020204020303" pitchFamily="34" charset="0"/>
                        </a:rPr>
                        <a:t>notice</a:t>
                      </a:r>
                      <a:endParaRPr lang="sv-SE" sz="9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tc gridSpan="2">
                  <a:txBody>
                    <a:bodyPr/>
                    <a:lstStyle/>
                    <a:p>
                      <a:pPr algn="ctr" rtl="0" fontAlgn="b"/>
                      <a:r>
                        <a:rPr lang="sv-SE" sz="900" b="0" i="0" u="none" strike="noStrike" dirty="0" err="1">
                          <a:solidFill>
                            <a:srgbClr val="000000"/>
                          </a:solidFill>
                          <a:effectLst/>
                          <a:latin typeface="Futura Std Book" panose="020B0502020204020303" pitchFamily="34" charset="0"/>
                        </a:rPr>
                        <a:t>Unemployment</a:t>
                      </a:r>
                      <a:r>
                        <a:rPr lang="sv-SE" sz="900" b="0" i="0" u="none" strike="noStrike" dirty="0">
                          <a:solidFill>
                            <a:srgbClr val="000000"/>
                          </a:solidFill>
                          <a:effectLst/>
                          <a:latin typeface="Futura Std Book" panose="020B0502020204020303" pitchFamily="34" charset="0"/>
                        </a:rPr>
                        <a:t> (no. </a:t>
                      </a:r>
                      <a:r>
                        <a:rPr lang="sv-SE" sz="900" b="0" i="0" u="none" strike="noStrike" dirty="0" err="1">
                          <a:solidFill>
                            <a:srgbClr val="000000"/>
                          </a:solidFill>
                          <a:effectLst/>
                          <a:latin typeface="Futura Std Book" panose="020B0502020204020303" pitchFamily="34" charset="0"/>
                        </a:rPr>
                        <a:t>of</a:t>
                      </a:r>
                      <a:r>
                        <a:rPr lang="sv-SE" sz="900" b="0" i="0" u="none" strike="noStrike" dirty="0">
                          <a:solidFill>
                            <a:srgbClr val="000000"/>
                          </a:solidFill>
                          <a:effectLst/>
                          <a:latin typeface="Futura Std Book" panose="020B0502020204020303" pitchFamily="34" charset="0"/>
                        </a:rPr>
                        <a:t> persons)</a:t>
                      </a:r>
                    </a:p>
                  </a:txBody>
                  <a:tcPr marL="9525" marR="9525" marT="9525" marB="0" anchor="b"/>
                </a:tc>
                <a:tc hMerge="1">
                  <a:txBody>
                    <a:bodyPr/>
                    <a:lstStyle/>
                    <a:p>
                      <a:endParaRPr lang="sv-SE"/>
                    </a:p>
                  </a:txBody>
                  <a:tcPr/>
                </a:tc>
                <a:tc gridSpan="2">
                  <a:txBody>
                    <a:bodyPr/>
                    <a:lstStyle/>
                    <a:p>
                      <a:pPr algn="ctr" rtl="0" fontAlgn="b"/>
                      <a:r>
                        <a:rPr lang="sv-SE" sz="900" b="0" i="0" u="none" strike="noStrike" dirty="0">
                          <a:solidFill>
                            <a:srgbClr val="000000"/>
                          </a:solidFill>
                          <a:effectLst/>
                          <a:latin typeface="Futura Std Book" panose="020B0502020204020303" pitchFamily="34" charset="0"/>
                        </a:rPr>
                        <a:t>Population</a:t>
                      </a:r>
                    </a:p>
                  </a:txBody>
                  <a:tcPr marL="9525" marR="9525" marT="9525" marB="0" anchor="b"/>
                </a:tc>
                <a:tc hMerge="1">
                  <a:txBody>
                    <a:bodyPr/>
                    <a:lstStyle/>
                    <a:p>
                      <a:endParaRPr lang="sv-SE"/>
                    </a:p>
                  </a:txBody>
                  <a:tcPr/>
                </a:tc>
                <a:extLst>
                  <a:ext uri="{0D108BD9-81ED-4DB2-BD59-A6C34878D82A}">
                    <a16:rowId xmlns:a16="http://schemas.microsoft.com/office/drawing/2014/main" val="1453210270"/>
                  </a:ext>
                </a:extLst>
              </a:tr>
              <a:tr h="140555">
                <a:tc>
                  <a:txBody>
                    <a:bodyPr/>
                    <a:lstStyle/>
                    <a:p>
                      <a:pPr algn="l" fontAlgn="b"/>
                      <a:endParaRPr lang="sv-SE" sz="800" b="0" i="0" u="none" strike="noStrike" dirty="0">
                        <a:solidFill>
                          <a:srgbClr val="000000"/>
                        </a:solidFill>
                        <a:effectLst/>
                        <a:latin typeface="+mn-lt"/>
                      </a:endParaRPr>
                    </a:p>
                  </a:txBody>
                  <a:tcPr marL="108000" marR="0" marT="0" marB="0" anchor="b"/>
                </a:tc>
                <a:tc>
                  <a:txBody>
                    <a:bodyPr/>
                    <a:lstStyle/>
                    <a:p>
                      <a:pPr algn="ctr" rtl="0" fontAlgn="b"/>
                      <a:r>
                        <a:rPr lang="sv-SE" sz="800" b="0" i="0" u="none" strike="noStrike" dirty="0" err="1">
                          <a:solidFill>
                            <a:srgbClr val="000000"/>
                          </a:solidFill>
                          <a:effectLst/>
                          <a:latin typeface="Futura Std Book" panose="020B0502020204020303" pitchFamily="34" charset="0"/>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l" rtl="0" fontAlgn="b"/>
                      <a:r>
                        <a:rPr lang="sv-SE" sz="800" b="0" i="0" u="none" strike="noStrike">
                          <a:solidFill>
                            <a:srgbClr val="000000"/>
                          </a:solidFill>
                          <a:effectLst/>
                          <a:latin typeface="Futura Std Book" panose="020B0502020204020303" pitchFamily="34" charset="0"/>
                        </a:rPr>
                        <a:t>Change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l" rtl="0" fontAlgn="b"/>
                      <a:r>
                        <a:rPr lang="sv-SE" sz="800" b="0" i="0" u="none" strike="noStrike">
                          <a:solidFill>
                            <a:srgbClr val="000000"/>
                          </a:solidFill>
                          <a:effectLst/>
                          <a:latin typeface="Futura Std Book" panose="020B0502020204020303" pitchFamily="34" charset="0"/>
                        </a:rPr>
                        <a:t>Change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l" rtl="0" fontAlgn="b"/>
                      <a:r>
                        <a:rPr lang="sv-SE" sz="800" b="0" i="0" u="none" strike="noStrike">
                          <a:solidFill>
                            <a:srgbClr val="000000"/>
                          </a:solidFill>
                          <a:effectLst/>
                          <a:latin typeface="Futura Std Book" panose="020B0502020204020303" pitchFamily="34" charset="0"/>
                        </a:rPr>
                        <a:t>Change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tc>
                <a:tc>
                  <a:txBody>
                    <a:bodyPr/>
                    <a:lstStyle/>
                    <a:p>
                      <a:pPr algn="l" rtl="0" fontAlgn="b"/>
                      <a:r>
                        <a:rPr lang="sv-SE" sz="800" b="0" i="0" u="none" strike="noStrike" dirty="0">
                          <a:solidFill>
                            <a:srgbClr val="000000"/>
                          </a:solidFill>
                          <a:effectLst/>
                          <a:latin typeface="Futura Std Book" panose="020B0502020204020303" pitchFamily="34" charset="0"/>
                        </a:rPr>
                        <a:t>Change (%)</a:t>
                      </a:r>
                    </a:p>
                  </a:txBody>
                  <a:tcPr marL="9525" marR="9525" marT="9525" marB="0" anchor="b"/>
                </a:tc>
                <a:extLst>
                  <a:ext uri="{0D108BD9-81ED-4DB2-BD59-A6C34878D82A}">
                    <a16:rowId xmlns:a16="http://schemas.microsoft.com/office/drawing/2014/main" val="10000"/>
                  </a:ext>
                </a:extLst>
              </a:tr>
              <a:tr h="133864">
                <a:tc>
                  <a:txBody>
                    <a:bodyPr/>
                    <a:lstStyle/>
                    <a:p>
                      <a:pPr algn="l" fontAlgn="b"/>
                      <a:endParaRPr lang="sv-SE" sz="800" b="1" i="0" u="none" strike="noStrike" dirty="0">
                        <a:solidFill>
                          <a:srgbClr val="000000"/>
                        </a:solidFill>
                        <a:effectLst/>
                        <a:latin typeface="Futura Std Book" panose="020B0502020204020303" pitchFamily="34" charset="0"/>
                      </a:endParaRPr>
                    </a:p>
                  </a:txBody>
                  <a:tcPr marL="108000" marR="9525" marT="9525" marB="0" anchor="b"/>
                </a:tc>
                <a:tc>
                  <a:txBody>
                    <a:bodyPr/>
                    <a:lstStyle/>
                    <a:p>
                      <a:pPr algn="ctr" rtl="0" fontAlgn="b"/>
                      <a:r>
                        <a:rPr lang="sv-SE" sz="800" b="0" i="0" u="none" strike="noStrike" dirty="0">
                          <a:solidFill>
                            <a:srgbClr val="000000"/>
                          </a:solidFill>
                          <a:effectLst/>
                          <a:latin typeface="Futura Std Book" panose="020B0502020204020303" pitchFamily="34" charset="0"/>
                        </a:rPr>
                        <a:t>2018 Q1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year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2018 Q1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year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2018 Q1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year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2018 Q1</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0002"/>
                  </a:ext>
                </a:extLst>
              </a:tr>
              <a:tr h="133864">
                <a:tc>
                  <a:txBody>
                    <a:bodyPr/>
                    <a:lstStyle/>
                    <a:p>
                      <a:pPr algn="l" fontAlgn="b"/>
                      <a:r>
                        <a:rPr lang="sv-SE" sz="800" b="1" u="none" strike="noStrike" dirty="0">
                          <a:effectLst/>
                        </a:rPr>
                        <a:t>Stockholm </a:t>
                      </a:r>
                      <a:r>
                        <a:rPr lang="sv-SE" sz="800" b="1" u="none" strike="noStrike" dirty="0" err="1">
                          <a:effectLst/>
                        </a:rPr>
                        <a:t>county</a:t>
                      </a:r>
                      <a:endParaRPr lang="sv-SE" sz="800" b="1" i="0" u="none" strike="noStrike" dirty="0">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1" i="0" u="none" strike="noStrike" dirty="0">
                          <a:solidFill>
                            <a:srgbClr val="000000"/>
                          </a:solidFill>
                          <a:effectLst/>
                          <a:latin typeface="Futura Std Book" panose="020B0502020204020303" pitchFamily="34" charset="0"/>
                        </a:rPr>
                        <a:t>102 042</a:t>
                      </a:r>
                    </a:p>
                  </a:txBody>
                  <a:tcPr marL="9525" marR="9525" marT="9525" marB="0" anchor="b"/>
                </a:tc>
                <a:tc>
                  <a:txBody>
                    <a:bodyPr/>
                    <a:lstStyle/>
                    <a:p>
                      <a:pPr algn="ctr" fontAlgn="b"/>
                      <a:r>
                        <a:rPr lang="sv-SE" sz="800" b="1" i="0" u="none" strike="noStrike">
                          <a:solidFill>
                            <a:srgbClr val="000000"/>
                          </a:solidFill>
                          <a:effectLst/>
                          <a:latin typeface="Futura Std Book" panose="020B0502020204020303" pitchFamily="34" charset="0"/>
                        </a:rPr>
                        <a:t>-0,1</a:t>
                      </a:r>
                    </a:p>
                  </a:txBody>
                  <a:tcPr marL="9525" marR="9525" marT="9525" marB="0" anchor="b"/>
                </a:tc>
                <a:tc>
                  <a:txBody>
                    <a:bodyPr/>
                    <a:lstStyle/>
                    <a:p>
                      <a:pPr algn="ctr" fontAlgn="b"/>
                      <a:r>
                        <a:rPr lang="sv-SE" sz="800" b="1" i="0" u="none" strike="noStrike">
                          <a:solidFill>
                            <a:srgbClr val="000000"/>
                          </a:solidFill>
                          <a:effectLst/>
                          <a:latin typeface="Futura Std Book" panose="020B0502020204020303" pitchFamily="34" charset="0"/>
                        </a:rPr>
                        <a:t>2 568</a:t>
                      </a:r>
                    </a:p>
                  </a:txBody>
                  <a:tcPr marL="9525" marR="9525" marT="9525" marB="0" anchor="b"/>
                </a:tc>
                <a:tc>
                  <a:txBody>
                    <a:bodyPr/>
                    <a:lstStyle/>
                    <a:p>
                      <a:pPr algn="ctr" fontAlgn="b"/>
                      <a:r>
                        <a:rPr lang="sv-SE" sz="800" b="1" i="0" u="none" strike="noStrike">
                          <a:solidFill>
                            <a:srgbClr val="000000"/>
                          </a:solidFill>
                          <a:effectLst/>
                          <a:latin typeface="Futura Std Book" panose="020B0502020204020303" pitchFamily="34" charset="0"/>
                        </a:rPr>
                        <a:t>0,9</a:t>
                      </a:r>
                    </a:p>
                  </a:txBody>
                  <a:tcPr marL="9525" marR="9525" marT="9525" marB="0" anchor="b"/>
                </a:tc>
                <a:tc>
                  <a:txBody>
                    <a:bodyPr/>
                    <a:lstStyle/>
                    <a:p>
                      <a:pPr algn="ctr" fontAlgn="b"/>
                      <a:r>
                        <a:rPr lang="sv-SE" sz="800" b="1" i="0" u="none" strike="noStrike" dirty="0">
                          <a:solidFill>
                            <a:srgbClr val="000000"/>
                          </a:solidFill>
                          <a:effectLst/>
                          <a:latin typeface="Futura Std Book" panose="020B0502020204020303" pitchFamily="34" charset="0"/>
                        </a:rPr>
                        <a:t>71 338</a:t>
                      </a:r>
                    </a:p>
                  </a:txBody>
                  <a:tcPr marL="9525" marR="9525" marT="9525" marB="0" anchor="b"/>
                </a:tc>
                <a:tc>
                  <a:txBody>
                    <a:bodyPr/>
                    <a:lstStyle/>
                    <a:p>
                      <a:pPr algn="ctr" fontAlgn="b"/>
                      <a:r>
                        <a:rPr lang="sv-SE" sz="800" b="1" i="0" u="none" strike="noStrike">
                          <a:solidFill>
                            <a:srgbClr val="000000"/>
                          </a:solidFill>
                          <a:effectLst/>
                          <a:latin typeface="Futura Std Book" panose="020B0502020204020303" pitchFamily="34" charset="0"/>
                        </a:rPr>
                        <a:t>1,8</a:t>
                      </a:r>
                    </a:p>
                  </a:txBody>
                  <a:tcPr marL="9525" marR="9525" marT="9525" marB="0" anchor="b"/>
                </a:tc>
                <a:tc>
                  <a:txBody>
                    <a:bodyPr/>
                    <a:lstStyle/>
                    <a:p>
                      <a:pPr algn="ctr" fontAlgn="b"/>
                      <a:r>
                        <a:rPr lang="sv-SE" sz="800" b="1" i="0" u="none" strike="noStrike">
                          <a:solidFill>
                            <a:srgbClr val="000000"/>
                          </a:solidFill>
                          <a:effectLst/>
                          <a:latin typeface="Futura Std Book" panose="020B0502020204020303" pitchFamily="34" charset="0"/>
                        </a:rPr>
                        <a:t>2 315 612</a:t>
                      </a:r>
                    </a:p>
                  </a:txBody>
                  <a:tcPr marL="9525" marR="9525" marT="9525" marB="0" anchor="b"/>
                </a:tc>
                <a:tc>
                  <a:txBody>
                    <a:bodyPr/>
                    <a:lstStyle/>
                    <a:p>
                      <a:pPr algn="ctr" fontAlgn="b"/>
                      <a:r>
                        <a:rPr lang="sv-SE" sz="800" b="1" i="0" u="none" strike="noStrike">
                          <a:solidFill>
                            <a:srgbClr val="000000"/>
                          </a:solidFill>
                          <a:effectLst/>
                          <a:latin typeface="Futura Std Book" panose="020B0502020204020303" pitchFamily="34" charset="0"/>
                        </a:rPr>
                        <a:t>1,7</a:t>
                      </a:r>
                    </a:p>
                  </a:txBody>
                  <a:tcPr marL="9525" marR="9525" marT="9525" marB="0" anchor="b"/>
                </a:tc>
                <a:extLst>
                  <a:ext uri="{0D108BD9-81ED-4DB2-BD59-A6C34878D82A}">
                    <a16:rowId xmlns:a16="http://schemas.microsoft.com/office/drawing/2014/main" val="10003"/>
                  </a:ext>
                </a:extLst>
              </a:tr>
              <a:tr h="133864">
                <a:tc>
                  <a:txBody>
                    <a:bodyPr/>
                    <a:lstStyle/>
                    <a:p>
                      <a:pPr algn="l" fontAlgn="b"/>
                      <a:r>
                        <a:rPr lang="sv-SE" sz="800" b="1" u="none" strike="noStrike">
                          <a:effectLst/>
                        </a:rPr>
                        <a:t>Upplands Väsby</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1 611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328,6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1 433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44 788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1,6</a:t>
                      </a:r>
                    </a:p>
                  </a:txBody>
                  <a:tcPr marL="9525" marR="9525" marT="9525" marB="0" anchor="b"/>
                </a:tc>
                <a:extLst>
                  <a:ext uri="{0D108BD9-81ED-4DB2-BD59-A6C34878D82A}">
                    <a16:rowId xmlns:a16="http://schemas.microsoft.com/office/drawing/2014/main" val="10004"/>
                  </a:ext>
                </a:extLst>
              </a:tr>
              <a:tr h="133864">
                <a:tc>
                  <a:txBody>
                    <a:bodyPr/>
                    <a:lstStyle/>
                    <a:p>
                      <a:pPr algn="l" fontAlgn="b"/>
                      <a:r>
                        <a:rPr lang="sv-SE" sz="800" b="1" u="none" strike="noStrike">
                          <a:effectLst/>
                        </a:rPr>
                        <a:t>Vallentuna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528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-100,0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454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33 274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1,1</a:t>
                      </a:r>
                    </a:p>
                  </a:txBody>
                  <a:tcPr marL="9525" marR="9525" marT="9525" marB="0" anchor="b"/>
                </a:tc>
                <a:extLst>
                  <a:ext uri="{0D108BD9-81ED-4DB2-BD59-A6C34878D82A}">
                    <a16:rowId xmlns:a16="http://schemas.microsoft.com/office/drawing/2014/main" val="10005"/>
                  </a:ext>
                </a:extLst>
              </a:tr>
              <a:tr h="133864">
                <a:tc>
                  <a:txBody>
                    <a:bodyPr/>
                    <a:lstStyle/>
                    <a:p>
                      <a:pPr algn="l" fontAlgn="b"/>
                      <a:r>
                        <a:rPr lang="sv-SE" sz="800" b="1" u="none" strike="noStrike">
                          <a:effectLst/>
                        </a:rPr>
                        <a:t>Österåker</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505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-17,5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a:t>
                      </a:r>
                    </a:p>
                  </a:txBody>
                  <a:tcPr marL="9525" marR="9525" marT="9525" marB="0" anchor="b"/>
                </a:tc>
                <a:tc>
                  <a:txBody>
                    <a:bodyPr/>
                    <a:lstStyle/>
                    <a:p>
                      <a:pPr algn="ctr" fontAlgn="b"/>
                      <a:r>
                        <a:rPr lang="sv-SE" sz="800" b="0" i="0" u="none" strike="noStrike" dirty="0" err="1">
                          <a:solidFill>
                            <a:srgbClr val="000000"/>
                          </a:solidFill>
                          <a:effectLst/>
                          <a:latin typeface="Futura Std Book" panose="020B0502020204020303" pitchFamily="34" charset="0"/>
                        </a:rPr>
                        <a:t>n.d</a:t>
                      </a:r>
                      <a:r>
                        <a:rPr lang="sv-SE" sz="8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740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44 261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06"/>
                  </a:ext>
                </a:extLst>
              </a:tr>
              <a:tr h="133864">
                <a:tc>
                  <a:txBody>
                    <a:bodyPr/>
                    <a:lstStyle/>
                    <a:p>
                      <a:pPr algn="l" fontAlgn="b"/>
                      <a:r>
                        <a:rPr lang="sv-SE" sz="800" b="1" u="none" strike="noStrike">
                          <a:effectLst/>
                        </a:rPr>
                        <a:t>Värmdö</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813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36,4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31</a:t>
                      </a:r>
                    </a:p>
                  </a:txBody>
                  <a:tcPr marL="9525" marR="9525" marT="9525" marB="0" anchor="b"/>
                </a:tc>
                <a:tc>
                  <a:txBody>
                    <a:bodyPr/>
                    <a:lstStyle/>
                    <a:p>
                      <a:pPr algn="ctr" fontAlgn="b"/>
                      <a:r>
                        <a:rPr lang="sv-SE" sz="800" b="0" i="0" u="none" strike="noStrike" dirty="0" err="1">
                          <a:solidFill>
                            <a:srgbClr val="000000"/>
                          </a:solidFill>
                          <a:effectLst/>
                          <a:latin typeface="Futura Std Book" panose="020B0502020204020303" pitchFamily="34" charset="0"/>
                        </a:rPr>
                        <a:t>n.d</a:t>
                      </a:r>
                      <a:r>
                        <a:rPr lang="sv-SE" sz="8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781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43 666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3,0</a:t>
                      </a:r>
                    </a:p>
                  </a:txBody>
                  <a:tcPr marL="9525" marR="9525" marT="9525" marB="0" anchor="b"/>
                </a:tc>
                <a:extLst>
                  <a:ext uri="{0D108BD9-81ED-4DB2-BD59-A6C34878D82A}">
                    <a16:rowId xmlns:a16="http://schemas.microsoft.com/office/drawing/2014/main" val="2726384486"/>
                  </a:ext>
                </a:extLst>
              </a:tr>
              <a:tr h="133864">
                <a:tc>
                  <a:txBody>
                    <a:bodyPr/>
                    <a:lstStyle/>
                    <a:p>
                      <a:pPr algn="l" fontAlgn="b"/>
                      <a:r>
                        <a:rPr lang="sv-SE" sz="800" b="1" u="none" strike="noStrike">
                          <a:effectLst/>
                        </a:rPr>
                        <a:t>Järfälla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2 220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-70,9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2 837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76 990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2,9</a:t>
                      </a:r>
                    </a:p>
                  </a:txBody>
                  <a:tcPr marL="9525" marR="9525" marT="9525" marB="0" anchor="b"/>
                </a:tc>
                <a:extLst>
                  <a:ext uri="{0D108BD9-81ED-4DB2-BD59-A6C34878D82A}">
                    <a16:rowId xmlns:a16="http://schemas.microsoft.com/office/drawing/2014/main" val="1366257306"/>
                  </a:ext>
                </a:extLst>
              </a:tr>
              <a:tr h="133864">
                <a:tc>
                  <a:txBody>
                    <a:bodyPr/>
                    <a:lstStyle/>
                    <a:p>
                      <a:pPr algn="l" fontAlgn="b"/>
                      <a:r>
                        <a:rPr lang="sv-SE" sz="800" b="1" u="none" strike="noStrike">
                          <a:effectLst/>
                        </a:rPr>
                        <a:t>Ekerö</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396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-100,0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368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13,7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27 938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1,8</a:t>
                      </a:r>
                    </a:p>
                  </a:txBody>
                  <a:tcPr marL="9525" marR="9525" marT="9525" marB="0" anchor="b"/>
                </a:tc>
                <a:extLst>
                  <a:ext uri="{0D108BD9-81ED-4DB2-BD59-A6C34878D82A}">
                    <a16:rowId xmlns:a16="http://schemas.microsoft.com/office/drawing/2014/main" val="1398530413"/>
                  </a:ext>
                </a:extLst>
              </a:tr>
              <a:tr h="133864">
                <a:tc>
                  <a:txBody>
                    <a:bodyPr/>
                    <a:lstStyle/>
                    <a:p>
                      <a:pPr algn="l" fontAlgn="b"/>
                      <a:r>
                        <a:rPr lang="sv-SE" sz="800" b="1" u="none" strike="noStrike">
                          <a:effectLst/>
                        </a:rPr>
                        <a:t>Huddinge</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2 264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-12,7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-44,1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3 723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110 335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2,3</a:t>
                      </a:r>
                    </a:p>
                  </a:txBody>
                  <a:tcPr marL="9525" marR="9525" marT="9525" marB="0" anchor="b"/>
                </a:tc>
                <a:extLst>
                  <a:ext uri="{0D108BD9-81ED-4DB2-BD59-A6C34878D82A}">
                    <a16:rowId xmlns:a16="http://schemas.microsoft.com/office/drawing/2014/main" val="421541705"/>
                  </a:ext>
                </a:extLst>
              </a:tr>
              <a:tr h="133864">
                <a:tc>
                  <a:txBody>
                    <a:bodyPr/>
                    <a:lstStyle/>
                    <a:p>
                      <a:pPr algn="l" fontAlgn="b"/>
                      <a:r>
                        <a:rPr lang="sv-SE" sz="800" b="1" u="none" strike="noStrike">
                          <a:effectLst/>
                        </a:rPr>
                        <a:t>Botkyrka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1 419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-13,4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-30,0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4 862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92 097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1,2</a:t>
                      </a:r>
                    </a:p>
                  </a:txBody>
                  <a:tcPr marL="9525" marR="9525" marT="9525" marB="0" anchor="b"/>
                </a:tc>
                <a:extLst>
                  <a:ext uri="{0D108BD9-81ED-4DB2-BD59-A6C34878D82A}">
                    <a16:rowId xmlns:a16="http://schemas.microsoft.com/office/drawing/2014/main" val="3029086500"/>
                  </a:ext>
                </a:extLst>
              </a:tr>
              <a:tr h="133864">
                <a:tc>
                  <a:txBody>
                    <a:bodyPr/>
                    <a:lstStyle/>
                    <a:p>
                      <a:pPr algn="l" fontAlgn="b"/>
                      <a:r>
                        <a:rPr lang="sv-SE" sz="800" b="1" u="none" strike="noStrike">
                          <a:effectLst/>
                        </a:rPr>
                        <a:t>Salem</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218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36,3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-100,0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401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16 680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0,0</a:t>
                      </a:r>
                    </a:p>
                  </a:txBody>
                  <a:tcPr marL="9525" marR="9525" marT="9525" marB="0" anchor="b"/>
                </a:tc>
                <a:extLst>
                  <a:ext uri="{0D108BD9-81ED-4DB2-BD59-A6C34878D82A}">
                    <a16:rowId xmlns:a16="http://schemas.microsoft.com/office/drawing/2014/main" val="654891222"/>
                  </a:ext>
                </a:extLst>
              </a:tr>
              <a:tr h="133864">
                <a:tc>
                  <a:txBody>
                    <a:bodyPr/>
                    <a:lstStyle/>
                    <a:p>
                      <a:pPr algn="l" fontAlgn="b"/>
                      <a:r>
                        <a:rPr lang="sv-SE" sz="800" b="1" u="none" strike="noStrike">
                          <a:effectLst/>
                        </a:rPr>
                        <a:t>Haninge</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2 204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-100,0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3 084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88 431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2,6</a:t>
                      </a:r>
                    </a:p>
                  </a:txBody>
                  <a:tcPr marL="9525" marR="9525" marT="9525" marB="0" anchor="b"/>
                </a:tc>
                <a:extLst>
                  <a:ext uri="{0D108BD9-81ED-4DB2-BD59-A6C34878D82A}">
                    <a16:rowId xmlns:a16="http://schemas.microsoft.com/office/drawing/2014/main" val="2773537394"/>
                  </a:ext>
                </a:extLst>
              </a:tr>
              <a:tr h="133864">
                <a:tc>
                  <a:txBody>
                    <a:bodyPr/>
                    <a:lstStyle/>
                    <a:p>
                      <a:pPr algn="l" fontAlgn="b"/>
                      <a:r>
                        <a:rPr lang="sv-SE" sz="800" b="1" u="none" strike="noStrike">
                          <a:effectLst/>
                        </a:rPr>
                        <a:t>Tyresö</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929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34,1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-100,0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997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47 518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0,8</a:t>
                      </a:r>
                    </a:p>
                  </a:txBody>
                  <a:tcPr marL="9525" marR="9525" marT="9525" marB="0" anchor="b"/>
                </a:tc>
                <a:extLst>
                  <a:ext uri="{0D108BD9-81ED-4DB2-BD59-A6C34878D82A}">
                    <a16:rowId xmlns:a16="http://schemas.microsoft.com/office/drawing/2014/main" val="3510570106"/>
                  </a:ext>
                </a:extLst>
              </a:tr>
              <a:tr h="133864">
                <a:tc>
                  <a:txBody>
                    <a:bodyPr/>
                    <a:lstStyle/>
                    <a:p>
                      <a:pPr algn="l" fontAlgn="b"/>
                      <a:r>
                        <a:rPr lang="sv-SE" sz="800" b="1" u="none" strike="noStrike">
                          <a:effectLst/>
                        </a:rPr>
                        <a:t>Upplands-Bro</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1 485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128,5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a:t>
                      </a:r>
                    </a:p>
                  </a:txBody>
                  <a:tcPr marL="9525" marR="9525" marT="9525" marB="0" anchor="b"/>
                </a:tc>
                <a:tc>
                  <a:txBody>
                    <a:bodyPr/>
                    <a:lstStyle/>
                    <a:p>
                      <a:pPr algn="ctr" fontAlgn="b"/>
                      <a:r>
                        <a:rPr lang="sv-SE" sz="800" b="0" i="0" u="none" strike="noStrike" dirty="0" err="1">
                          <a:solidFill>
                            <a:srgbClr val="000000"/>
                          </a:solidFill>
                          <a:effectLst/>
                          <a:latin typeface="Futura Std Book" panose="020B0502020204020303" pitchFamily="34" charset="0"/>
                        </a:rPr>
                        <a:t>n.d</a:t>
                      </a:r>
                      <a:r>
                        <a:rPr lang="sv-SE" sz="8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833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28 131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4,2</a:t>
                      </a:r>
                    </a:p>
                  </a:txBody>
                  <a:tcPr marL="9525" marR="9525" marT="9525" marB="0" anchor="b"/>
                </a:tc>
                <a:extLst>
                  <a:ext uri="{0D108BD9-81ED-4DB2-BD59-A6C34878D82A}">
                    <a16:rowId xmlns:a16="http://schemas.microsoft.com/office/drawing/2014/main" val="1566339285"/>
                  </a:ext>
                </a:extLst>
              </a:tr>
              <a:tr h="133864">
                <a:tc>
                  <a:txBody>
                    <a:bodyPr/>
                    <a:lstStyle/>
                    <a:p>
                      <a:pPr algn="l" fontAlgn="b"/>
                      <a:r>
                        <a:rPr lang="sv-SE" sz="800" b="1" u="none" strike="noStrike">
                          <a:effectLst/>
                        </a:rPr>
                        <a:t>Nykvarn</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287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80,5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14</a:t>
                      </a:r>
                    </a:p>
                  </a:txBody>
                  <a:tcPr marL="9525" marR="9525" marT="9525" marB="0" anchor="b"/>
                </a:tc>
                <a:tc>
                  <a:txBody>
                    <a:bodyPr/>
                    <a:lstStyle/>
                    <a:p>
                      <a:pPr algn="ctr" fontAlgn="b"/>
                      <a:r>
                        <a:rPr lang="sv-SE" sz="800" b="0" i="0" u="none" strike="noStrike" dirty="0" err="1">
                          <a:solidFill>
                            <a:srgbClr val="000000"/>
                          </a:solidFill>
                          <a:effectLst/>
                          <a:latin typeface="Futura Std Book" panose="020B0502020204020303" pitchFamily="34" charset="0"/>
                        </a:rPr>
                        <a:t>n.d</a:t>
                      </a:r>
                      <a:r>
                        <a:rPr lang="sv-SE" sz="8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17,2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10 696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494364018"/>
                  </a:ext>
                </a:extLst>
              </a:tr>
              <a:tr h="133864">
                <a:tc>
                  <a:txBody>
                    <a:bodyPr/>
                    <a:lstStyle/>
                    <a:p>
                      <a:pPr algn="l" fontAlgn="b"/>
                      <a:r>
                        <a:rPr lang="sv-SE" sz="800" b="1" u="none" strike="noStrike">
                          <a:effectLst/>
                        </a:rPr>
                        <a:t>Täby</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1 499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-23,4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14</a:t>
                      </a:r>
                    </a:p>
                  </a:txBody>
                  <a:tcPr marL="9525" marR="9525" marT="9525" marB="0" anchor="b"/>
                </a:tc>
                <a:tc>
                  <a:txBody>
                    <a:bodyPr/>
                    <a:lstStyle/>
                    <a:p>
                      <a:pPr algn="ctr" fontAlgn="b"/>
                      <a:r>
                        <a:rPr lang="sv-SE" sz="800" b="0" i="0" u="none" strike="noStrike" dirty="0" err="1">
                          <a:solidFill>
                            <a:srgbClr val="000000"/>
                          </a:solidFill>
                          <a:effectLst/>
                          <a:latin typeface="Futura Std Book" panose="020B0502020204020303" pitchFamily="34" charset="0"/>
                        </a:rPr>
                        <a:t>n.d</a:t>
                      </a:r>
                      <a:r>
                        <a:rPr lang="sv-SE" sz="8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1 039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70 651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1,6</a:t>
                      </a:r>
                    </a:p>
                  </a:txBody>
                  <a:tcPr marL="9525" marR="9525" marT="9525" marB="0" anchor="b"/>
                </a:tc>
                <a:extLst>
                  <a:ext uri="{0D108BD9-81ED-4DB2-BD59-A6C34878D82A}">
                    <a16:rowId xmlns:a16="http://schemas.microsoft.com/office/drawing/2014/main" val="3756884072"/>
                  </a:ext>
                </a:extLst>
              </a:tr>
              <a:tr h="133864">
                <a:tc>
                  <a:txBody>
                    <a:bodyPr/>
                    <a:lstStyle/>
                    <a:p>
                      <a:pPr algn="l" fontAlgn="b"/>
                      <a:r>
                        <a:rPr lang="sv-SE" sz="800" b="1" u="none" strike="noStrike">
                          <a:effectLst/>
                        </a:rPr>
                        <a:t>Danderyd</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1 088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15,0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24</a:t>
                      </a:r>
                    </a:p>
                  </a:txBody>
                  <a:tcPr marL="9525" marR="9525" marT="9525" marB="0" anchor="b"/>
                </a:tc>
                <a:tc>
                  <a:txBody>
                    <a:bodyPr/>
                    <a:lstStyle/>
                    <a:p>
                      <a:pPr algn="ctr" fontAlgn="b"/>
                      <a:r>
                        <a:rPr lang="sv-SE" sz="800" b="0" i="0" u="none" strike="noStrike" dirty="0" err="1">
                          <a:solidFill>
                            <a:srgbClr val="000000"/>
                          </a:solidFill>
                          <a:effectLst/>
                          <a:latin typeface="Futura Std Book" panose="020B0502020204020303" pitchFamily="34" charset="0"/>
                        </a:rPr>
                        <a:t>n.d</a:t>
                      </a:r>
                      <a:r>
                        <a:rPr lang="sv-SE" sz="8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459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17,0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32 884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0,6</a:t>
                      </a:r>
                    </a:p>
                  </a:txBody>
                  <a:tcPr marL="9525" marR="9525" marT="9525" marB="0" anchor="b"/>
                </a:tc>
                <a:extLst>
                  <a:ext uri="{0D108BD9-81ED-4DB2-BD59-A6C34878D82A}">
                    <a16:rowId xmlns:a16="http://schemas.microsoft.com/office/drawing/2014/main" val="3079797130"/>
                  </a:ext>
                </a:extLst>
              </a:tr>
              <a:tr h="133864">
                <a:tc>
                  <a:txBody>
                    <a:bodyPr/>
                    <a:lstStyle/>
                    <a:p>
                      <a:pPr algn="l" fontAlgn="b"/>
                      <a:r>
                        <a:rPr lang="sv-SE" sz="800" b="1" u="none" strike="noStrike">
                          <a:effectLst/>
                        </a:rPr>
                        <a:t>Sollentuna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1 581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1 829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71 870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1,1</a:t>
                      </a:r>
                    </a:p>
                  </a:txBody>
                  <a:tcPr marL="9525" marR="9525" marT="9525" marB="0" anchor="b"/>
                </a:tc>
                <a:extLst>
                  <a:ext uri="{0D108BD9-81ED-4DB2-BD59-A6C34878D82A}">
                    <a16:rowId xmlns:a16="http://schemas.microsoft.com/office/drawing/2014/main" val="1335501700"/>
                  </a:ext>
                </a:extLst>
              </a:tr>
              <a:tr h="133864">
                <a:tc>
                  <a:txBody>
                    <a:bodyPr/>
                    <a:lstStyle/>
                    <a:p>
                      <a:pPr algn="l" fontAlgn="b"/>
                      <a:r>
                        <a:rPr lang="sv-SE" sz="800" b="1" u="none" strike="noStrike">
                          <a:effectLst/>
                        </a:rPr>
                        <a:t>Stockholm</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66 162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1 399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21,3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30 703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952 058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1,4</a:t>
                      </a:r>
                    </a:p>
                  </a:txBody>
                  <a:tcPr marL="9525" marR="9525" marT="9525" marB="0" anchor="b"/>
                </a:tc>
                <a:extLst>
                  <a:ext uri="{0D108BD9-81ED-4DB2-BD59-A6C34878D82A}">
                    <a16:rowId xmlns:a16="http://schemas.microsoft.com/office/drawing/2014/main" val="2723262819"/>
                  </a:ext>
                </a:extLst>
              </a:tr>
              <a:tr h="133864">
                <a:tc>
                  <a:txBody>
                    <a:bodyPr/>
                    <a:lstStyle/>
                    <a:p>
                      <a:pPr algn="l" fontAlgn="b"/>
                      <a:r>
                        <a:rPr lang="sv-SE" sz="800" b="1" u="none" strike="noStrike">
                          <a:effectLst/>
                        </a:rPr>
                        <a:t>Södertälje</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3 478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11,3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-88,4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6 024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96 254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1,3</a:t>
                      </a:r>
                    </a:p>
                  </a:txBody>
                  <a:tcPr marL="9525" marR="9525" marT="9525" marB="0" anchor="b"/>
                </a:tc>
                <a:extLst>
                  <a:ext uri="{0D108BD9-81ED-4DB2-BD59-A6C34878D82A}">
                    <a16:rowId xmlns:a16="http://schemas.microsoft.com/office/drawing/2014/main" val="19212910"/>
                  </a:ext>
                </a:extLst>
              </a:tr>
              <a:tr h="133864">
                <a:tc>
                  <a:txBody>
                    <a:bodyPr/>
                    <a:lstStyle/>
                    <a:p>
                      <a:pPr algn="l" fontAlgn="b"/>
                      <a:r>
                        <a:rPr lang="sv-SE" sz="800" b="1" u="none" strike="noStrike">
                          <a:effectLst/>
                        </a:rPr>
                        <a:t>Nacka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2 175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-60,2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2 338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101 697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3182495649"/>
                  </a:ext>
                </a:extLst>
              </a:tr>
              <a:tr h="133864">
                <a:tc>
                  <a:txBody>
                    <a:bodyPr/>
                    <a:lstStyle/>
                    <a:p>
                      <a:pPr algn="l" fontAlgn="b"/>
                      <a:r>
                        <a:rPr lang="sv-SE" sz="800" b="1" u="none" strike="noStrike">
                          <a:effectLst/>
                        </a:rPr>
                        <a:t>Sundbyberg</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1 031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-33,7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-78,7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1 602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49 598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2,8</a:t>
                      </a:r>
                    </a:p>
                  </a:txBody>
                  <a:tcPr marL="9525" marR="9525" marT="9525" marB="0" anchor="b"/>
                </a:tc>
                <a:extLst>
                  <a:ext uri="{0D108BD9-81ED-4DB2-BD59-A6C34878D82A}">
                    <a16:rowId xmlns:a16="http://schemas.microsoft.com/office/drawing/2014/main" val="1483850112"/>
                  </a:ext>
                </a:extLst>
              </a:tr>
              <a:tr h="133864">
                <a:tc>
                  <a:txBody>
                    <a:bodyPr/>
                    <a:lstStyle/>
                    <a:p>
                      <a:pPr algn="l" fontAlgn="b"/>
                      <a:r>
                        <a:rPr lang="sv-SE" sz="800" b="1" u="none" strike="noStrike">
                          <a:effectLst/>
                        </a:rPr>
                        <a:t>Solna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4 933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354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121,3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1 918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11,7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80 035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2,4</a:t>
                      </a:r>
                    </a:p>
                  </a:txBody>
                  <a:tcPr marL="9525" marR="9525" marT="9525" marB="0" anchor="b"/>
                </a:tc>
                <a:extLst>
                  <a:ext uri="{0D108BD9-81ED-4DB2-BD59-A6C34878D82A}">
                    <a16:rowId xmlns:a16="http://schemas.microsoft.com/office/drawing/2014/main" val="2623060344"/>
                  </a:ext>
                </a:extLst>
              </a:tr>
              <a:tr h="133864">
                <a:tc>
                  <a:txBody>
                    <a:bodyPr/>
                    <a:lstStyle/>
                    <a:p>
                      <a:pPr algn="l" fontAlgn="b"/>
                      <a:r>
                        <a:rPr lang="sv-SE" sz="800" b="1" u="none" strike="noStrike">
                          <a:effectLst/>
                        </a:rPr>
                        <a:t>Lidingö</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916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29,0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796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11,7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47 239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0,8</a:t>
                      </a:r>
                    </a:p>
                  </a:txBody>
                  <a:tcPr marL="9525" marR="9525" marT="9525" marB="0" anchor="b"/>
                </a:tc>
                <a:extLst>
                  <a:ext uri="{0D108BD9-81ED-4DB2-BD59-A6C34878D82A}">
                    <a16:rowId xmlns:a16="http://schemas.microsoft.com/office/drawing/2014/main" val="3000138427"/>
                  </a:ext>
                </a:extLst>
              </a:tr>
              <a:tr h="133864">
                <a:tc>
                  <a:txBody>
                    <a:bodyPr/>
                    <a:lstStyle/>
                    <a:p>
                      <a:pPr algn="l" fontAlgn="b"/>
                      <a:r>
                        <a:rPr lang="sv-SE" sz="800" b="1" u="none" strike="noStrike">
                          <a:effectLst/>
                        </a:rPr>
                        <a:t>Vaxholm</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219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-0,5</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0</a:t>
                      </a:r>
                    </a:p>
                  </a:txBody>
                  <a:tcPr marL="9525" marR="9525" marT="9525" marB="0" anchor="b"/>
                </a:tc>
                <a:tc>
                  <a:txBody>
                    <a:bodyPr/>
                    <a:lstStyle/>
                    <a:p>
                      <a:pPr algn="ctr" fontAlgn="b"/>
                      <a:r>
                        <a:rPr lang="sv-SE" sz="800" b="0" i="0" u="none" strike="noStrike" dirty="0" err="1">
                          <a:solidFill>
                            <a:srgbClr val="000000"/>
                          </a:solidFill>
                          <a:effectLst/>
                          <a:latin typeface="Futura Std Book" panose="020B0502020204020303" pitchFamily="34" charset="0"/>
                        </a:rPr>
                        <a:t>n.d</a:t>
                      </a:r>
                      <a:r>
                        <a:rPr lang="sv-SE" sz="8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167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11 846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1,6</a:t>
                      </a:r>
                    </a:p>
                  </a:txBody>
                  <a:tcPr marL="9525" marR="9525" marT="9525" marB="0" anchor="b"/>
                </a:tc>
                <a:extLst>
                  <a:ext uri="{0D108BD9-81ED-4DB2-BD59-A6C34878D82A}">
                    <a16:rowId xmlns:a16="http://schemas.microsoft.com/office/drawing/2014/main" val="1094669929"/>
                  </a:ext>
                </a:extLst>
              </a:tr>
              <a:tr h="133864">
                <a:tc>
                  <a:txBody>
                    <a:bodyPr/>
                    <a:lstStyle/>
                    <a:p>
                      <a:pPr algn="l" fontAlgn="b"/>
                      <a:r>
                        <a:rPr lang="sv-SE" sz="800" b="1" u="none" strike="noStrike">
                          <a:effectLst/>
                        </a:rPr>
                        <a:t>Norrtälje</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1 501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-14,3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1 288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61 057</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2,2</a:t>
                      </a:r>
                    </a:p>
                  </a:txBody>
                  <a:tcPr marL="9525" marR="9525" marT="9525" marB="0" anchor="b"/>
                </a:tc>
                <a:extLst>
                  <a:ext uri="{0D108BD9-81ED-4DB2-BD59-A6C34878D82A}">
                    <a16:rowId xmlns:a16="http://schemas.microsoft.com/office/drawing/2014/main" val="1075114356"/>
                  </a:ext>
                </a:extLst>
              </a:tr>
              <a:tr h="133864">
                <a:tc>
                  <a:txBody>
                    <a:bodyPr/>
                    <a:lstStyle/>
                    <a:p>
                      <a:pPr algn="l" fontAlgn="b"/>
                      <a:r>
                        <a:rPr lang="sv-SE" sz="800" b="1" u="none" strike="noStrike">
                          <a:effectLst/>
                        </a:rPr>
                        <a:t>Sigtuna</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2 054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26,1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60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17,6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1 640</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3,9</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47 481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1,9</a:t>
                      </a:r>
                    </a:p>
                  </a:txBody>
                  <a:tcPr marL="9525" marR="9525" marT="9525" marB="0" anchor="b"/>
                </a:tc>
                <a:extLst>
                  <a:ext uri="{0D108BD9-81ED-4DB2-BD59-A6C34878D82A}">
                    <a16:rowId xmlns:a16="http://schemas.microsoft.com/office/drawing/2014/main" val="3549716349"/>
                  </a:ext>
                </a:extLst>
              </a:tr>
              <a:tr h="133864">
                <a:tc>
                  <a:txBody>
                    <a:bodyPr/>
                    <a:lstStyle/>
                    <a:p>
                      <a:pPr algn="l" fontAlgn="b"/>
                      <a:r>
                        <a:rPr lang="sv-SE" sz="800" b="1" u="none" strike="noStrike">
                          <a:effectLst/>
                        </a:rPr>
                        <a:t>Nynäshamn</a:t>
                      </a:r>
                      <a:endParaRPr lang="sv-SE" sz="800" b="1" i="0" u="none" strike="noStrike">
                        <a:solidFill>
                          <a:srgbClr val="000000"/>
                        </a:solidFill>
                        <a:effectLst/>
                        <a:latin typeface="Futura Std Book" panose="020B0502020204020303" pitchFamily="34" charset="0"/>
                      </a:endParaRPr>
                    </a:p>
                  </a:txBody>
                  <a:tcPr marL="108000"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526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-7,1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a:t>
                      </a:r>
                    </a:p>
                  </a:txBody>
                  <a:tcPr marL="9525" marR="9525" marT="9525" marB="0" anchor="b"/>
                </a:tc>
                <a:tc>
                  <a:txBody>
                    <a:bodyPr/>
                    <a:lstStyle/>
                    <a:p>
                      <a:pPr algn="ctr" fontAlgn="b"/>
                      <a:r>
                        <a:rPr lang="sv-SE" sz="800" b="0" i="0" u="none" strike="noStrike" dirty="0" err="1">
                          <a:solidFill>
                            <a:srgbClr val="000000"/>
                          </a:solidFill>
                          <a:effectLst/>
                          <a:latin typeface="Futura Std Book" panose="020B0502020204020303" pitchFamily="34" charset="0"/>
                        </a:rPr>
                        <a:t>n.d</a:t>
                      </a:r>
                      <a:r>
                        <a:rPr lang="sv-SE" sz="800" b="0" i="0" u="none" strike="noStrike" dirty="0">
                          <a:solidFill>
                            <a:srgbClr val="000000"/>
                          </a:solidFill>
                          <a:effectLst/>
                          <a:latin typeface="Futura Std Book" panose="020B0502020204020303" pitchFamily="34" charset="0"/>
                        </a:rPr>
                        <a:t>.</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816</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2,8</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28 137</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1,1</a:t>
                      </a:r>
                    </a:p>
                  </a:txBody>
                  <a:tcPr marL="9525" marR="9525" marT="9525" marB="0" anchor="b"/>
                </a:tc>
                <a:extLst>
                  <a:ext uri="{0D108BD9-81ED-4DB2-BD59-A6C34878D82A}">
                    <a16:rowId xmlns:a16="http://schemas.microsoft.com/office/drawing/2014/main" val="2711075929"/>
                  </a:ext>
                </a:extLst>
              </a:tr>
            </a:tbl>
          </a:graphicData>
        </a:graphic>
      </p:graphicFrame>
      <p:sp>
        <p:nvSpPr>
          <p:cNvPr id="4" name="Rubrik 2"/>
          <p:cNvSpPr txBox="1">
            <a:spLocks/>
          </p:cNvSpPr>
          <p:nvPr/>
        </p:nvSpPr>
        <p:spPr bwMode="auto">
          <a:xfrm>
            <a:off x="2424146" y="68886"/>
            <a:ext cx="6208130"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pPr>
              <a:lnSpc>
                <a:spcPct val="100000"/>
              </a:lnSpc>
            </a:pPr>
            <a:r>
              <a:rPr lang="sv-SE" sz="2800" dirty="0"/>
              <a:t>The </a:t>
            </a:r>
            <a:r>
              <a:rPr lang="sv-SE" sz="2800" dirty="0" err="1"/>
              <a:t>labour</a:t>
            </a:r>
            <a:r>
              <a:rPr lang="sv-SE" sz="2800" dirty="0"/>
              <a:t> market and population</a:t>
            </a:r>
          </a:p>
          <a:p>
            <a:pPr>
              <a:lnSpc>
                <a:spcPct val="100000"/>
              </a:lnSpc>
            </a:pPr>
            <a:r>
              <a:rPr lang="sv-SE" sz="2000" dirty="0"/>
              <a:t>The Stockholm </a:t>
            </a:r>
            <a:r>
              <a:rPr lang="sv-SE" sz="2000" dirty="0" err="1"/>
              <a:t>county</a:t>
            </a:r>
            <a:r>
              <a:rPr lang="sv-SE" sz="2000" dirty="0"/>
              <a:t> </a:t>
            </a:r>
            <a:r>
              <a:rPr lang="sv-SE" sz="2000" dirty="0" err="1"/>
              <a:t>municipalities</a:t>
            </a:r>
            <a:r>
              <a:rPr lang="sv-SE" sz="2800" b="0" dirty="0"/>
              <a:t/>
            </a:r>
            <a:br>
              <a:rPr lang="sv-SE" sz="2800" b="0" dirty="0"/>
            </a:br>
            <a:endParaRPr lang="sv-SE" sz="2000" b="0" dirty="0"/>
          </a:p>
        </p:txBody>
      </p:sp>
    </p:spTree>
    <p:extLst>
      <p:ext uri="{BB962C8B-B14F-4D97-AF65-F5344CB8AC3E}">
        <p14:creationId xmlns:p14="http://schemas.microsoft.com/office/powerpoint/2010/main" val="94114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5A78346-3A2F-431D-9789-74B1AA8067A5}"/>
              </a:ext>
            </a:extLst>
          </p:cNvPr>
          <p:cNvSpPr>
            <a:spLocks noGrp="1"/>
          </p:cNvSpPr>
          <p:nvPr>
            <p:ph type="title"/>
          </p:nvPr>
        </p:nvSpPr>
        <p:spPr>
          <a:xfrm>
            <a:off x="386283" y="970561"/>
            <a:ext cx="5675413" cy="575851"/>
          </a:xfrm>
        </p:spPr>
        <p:txBody>
          <a:bodyPr/>
          <a:lstStyle/>
          <a:p>
            <a:r>
              <a:rPr lang="sv-SE" dirty="0" err="1"/>
              <a:t>About</a:t>
            </a:r>
            <a:r>
              <a:rPr lang="sv-SE" dirty="0"/>
              <a:t> the </a:t>
            </a:r>
            <a:r>
              <a:rPr lang="sv-SE" dirty="0" err="1"/>
              <a:t>report</a:t>
            </a:r>
            <a:endParaRPr lang="sv-SE" dirty="0"/>
          </a:p>
        </p:txBody>
      </p:sp>
      <p:sp>
        <p:nvSpPr>
          <p:cNvPr id="6" name="textruta 5">
            <a:extLst>
              <a:ext uri="{FF2B5EF4-FFF2-40B4-BE49-F238E27FC236}">
                <a16:creationId xmlns:a16="http://schemas.microsoft.com/office/drawing/2014/main" id="{4933B942-62AC-4BC6-B71D-185046F052B2}"/>
              </a:ext>
            </a:extLst>
          </p:cNvPr>
          <p:cNvSpPr txBox="1"/>
          <p:nvPr/>
        </p:nvSpPr>
        <p:spPr>
          <a:xfrm>
            <a:off x="386283" y="1605289"/>
            <a:ext cx="4908528" cy="2831544"/>
          </a:xfrm>
          <a:prstGeom prst="rect">
            <a:avLst/>
          </a:prstGeom>
          <a:noFill/>
        </p:spPr>
        <p:txBody>
          <a:bodyPr wrap="square" lIns="0" tIns="0" rIns="0" bIns="0" rtlCol="0">
            <a:spAutoFit/>
          </a:bodyPr>
          <a:lstStyle/>
          <a:p>
            <a:r>
              <a:rPr lang="sv-SE" sz="800" dirty="0"/>
              <a:t>The </a:t>
            </a:r>
            <a:r>
              <a:rPr lang="sv-SE" sz="800" dirty="0" err="1"/>
              <a:t>report</a:t>
            </a:r>
            <a:r>
              <a:rPr lang="sv-SE" sz="800" dirty="0"/>
              <a:t> is </a:t>
            </a:r>
            <a:r>
              <a:rPr lang="sv-SE" sz="800" dirty="0" err="1"/>
              <a:t>published</a:t>
            </a:r>
            <a:r>
              <a:rPr lang="sv-SE" sz="800" dirty="0"/>
              <a:t> </a:t>
            </a:r>
            <a:r>
              <a:rPr lang="sv-SE" sz="800" dirty="0" err="1"/>
              <a:t>each</a:t>
            </a:r>
            <a:r>
              <a:rPr lang="sv-SE" sz="800" dirty="0"/>
              <a:t> </a:t>
            </a:r>
            <a:r>
              <a:rPr lang="sv-SE" sz="800" dirty="0" err="1"/>
              <a:t>quarter</a:t>
            </a:r>
            <a:r>
              <a:rPr lang="sv-SE" sz="800" dirty="0"/>
              <a:t> by Stockholm Business Region.</a:t>
            </a:r>
          </a:p>
          <a:p>
            <a:r>
              <a:rPr lang="sv-SE" sz="800" dirty="0"/>
              <a:t>The </a:t>
            </a:r>
            <a:r>
              <a:rPr lang="sv-SE" sz="800" dirty="0" err="1"/>
              <a:t>report</a:t>
            </a:r>
            <a:r>
              <a:rPr lang="sv-SE" sz="800" dirty="0"/>
              <a:t> </a:t>
            </a:r>
            <a:r>
              <a:rPr lang="sv-SE" sz="800" dirty="0" err="1"/>
              <a:t>includes</a:t>
            </a:r>
            <a:r>
              <a:rPr lang="sv-SE" sz="800" dirty="0"/>
              <a:t> Stockholm County and the City </a:t>
            </a:r>
            <a:r>
              <a:rPr lang="sv-SE" sz="800" dirty="0" err="1"/>
              <a:t>of</a:t>
            </a:r>
            <a:r>
              <a:rPr lang="sv-SE" sz="800" dirty="0"/>
              <a:t> Stockholm.</a:t>
            </a:r>
            <a:br>
              <a:rPr lang="sv-SE" sz="800" dirty="0"/>
            </a:br>
            <a:r>
              <a:rPr lang="sv-SE" sz="800" dirty="0"/>
              <a:t> </a:t>
            </a:r>
          </a:p>
          <a:p>
            <a:r>
              <a:rPr lang="sv-SE" sz="800" dirty="0" err="1"/>
              <a:t>Statistics</a:t>
            </a:r>
            <a:r>
              <a:rPr lang="sv-SE" sz="800" dirty="0"/>
              <a:t> </a:t>
            </a:r>
            <a:r>
              <a:rPr lang="sv-SE" sz="800" dirty="0" err="1"/>
              <a:t>used</a:t>
            </a:r>
            <a:r>
              <a:rPr lang="sv-SE" sz="800" dirty="0"/>
              <a:t> is </a:t>
            </a:r>
            <a:r>
              <a:rPr lang="sv-SE" sz="800" dirty="0" err="1"/>
              <a:t>collected</a:t>
            </a:r>
            <a:r>
              <a:rPr lang="sv-SE" sz="800" dirty="0"/>
              <a:t> from </a:t>
            </a:r>
            <a:r>
              <a:rPr lang="sv-SE" sz="800" dirty="0" err="1"/>
              <a:t>Statistics</a:t>
            </a:r>
            <a:r>
              <a:rPr lang="sv-SE" sz="800" dirty="0"/>
              <a:t> Sweden, The Swedish Public </a:t>
            </a:r>
            <a:r>
              <a:rPr lang="sv-SE" sz="800" dirty="0" err="1"/>
              <a:t>Employment</a:t>
            </a:r>
            <a:r>
              <a:rPr lang="sv-SE" sz="800" dirty="0"/>
              <a:t> Service and The Swedish </a:t>
            </a:r>
            <a:r>
              <a:rPr lang="sv-SE" sz="800" dirty="0" err="1"/>
              <a:t>Companies</a:t>
            </a:r>
            <a:r>
              <a:rPr lang="sv-SE" sz="800" dirty="0"/>
              <a:t> </a:t>
            </a:r>
            <a:r>
              <a:rPr lang="sv-SE" sz="800" dirty="0" err="1"/>
              <a:t>Registration</a:t>
            </a:r>
            <a:r>
              <a:rPr lang="sv-SE" sz="800" dirty="0"/>
              <a:t> Office. </a:t>
            </a:r>
          </a:p>
          <a:p>
            <a:endParaRPr lang="sv-SE" sz="800" dirty="0"/>
          </a:p>
          <a:p>
            <a:r>
              <a:rPr lang="sv-SE" sz="800" dirty="0"/>
              <a:t>To show </a:t>
            </a:r>
            <a:r>
              <a:rPr lang="sv-SE" sz="800" dirty="0" err="1"/>
              <a:t>development</a:t>
            </a:r>
            <a:r>
              <a:rPr lang="sv-SE" sz="800" dirty="0"/>
              <a:t> over </a:t>
            </a:r>
            <a:r>
              <a:rPr lang="sv-SE" sz="800" dirty="0" err="1"/>
              <a:t>time</a:t>
            </a:r>
            <a:r>
              <a:rPr lang="sv-SE" sz="800" dirty="0"/>
              <a:t>, the </a:t>
            </a:r>
            <a:r>
              <a:rPr lang="sv-SE" sz="800" dirty="0" err="1"/>
              <a:t>change</a:t>
            </a:r>
            <a:r>
              <a:rPr lang="sv-SE" sz="800" dirty="0"/>
              <a:t> from the </a:t>
            </a:r>
            <a:r>
              <a:rPr lang="sv-SE" sz="800" dirty="0" err="1"/>
              <a:t>corresponding</a:t>
            </a:r>
            <a:r>
              <a:rPr lang="sv-SE" sz="800" dirty="0"/>
              <a:t> </a:t>
            </a:r>
            <a:r>
              <a:rPr lang="sv-SE" sz="800" dirty="0" err="1"/>
              <a:t>quarter</a:t>
            </a:r>
            <a:r>
              <a:rPr lang="sv-SE" sz="800" dirty="0"/>
              <a:t> the </a:t>
            </a:r>
            <a:r>
              <a:rPr lang="sv-SE" sz="800" dirty="0" err="1"/>
              <a:t>previous</a:t>
            </a:r>
            <a:r>
              <a:rPr lang="sv-SE" sz="800" dirty="0"/>
              <a:t> </a:t>
            </a:r>
            <a:r>
              <a:rPr lang="sv-SE" sz="800" dirty="0" err="1"/>
              <a:t>year</a:t>
            </a:r>
            <a:r>
              <a:rPr lang="sv-SE" sz="800" dirty="0"/>
              <a:t> is </a:t>
            </a:r>
            <a:r>
              <a:rPr lang="sv-SE" sz="800" dirty="0" err="1"/>
              <a:t>mainly</a:t>
            </a:r>
            <a:r>
              <a:rPr lang="sv-SE" sz="800" dirty="0"/>
              <a:t> </a:t>
            </a:r>
            <a:r>
              <a:rPr lang="sv-SE" sz="800" dirty="0" err="1"/>
              <a:t>used</a:t>
            </a:r>
            <a:r>
              <a:rPr lang="sv-SE" sz="800" dirty="0"/>
              <a:t> in the </a:t>
            </a:r>
            <a:r>
              <a:rPr lang="sv-SE" sz="800" dirty="0" err="1"/>
              <a:t>report</a:t>
            </a:r>
            <a:r>
              <a:rPr lang="sv-SE" sz="800" dirty="0"/>
              <a:t>. A </a:t>
            </a:r>
            <a:r>
              <a:rPr lang="sv-SE" sz="800" dirty="0" err="1"/>
              <a:t>rolling</a:t>
            </a:r>
            <a:r>
              <a:rPr lang="sv-SE" sz="800" dirty="0"/>
              <a:t> 12 </a:t>
            </a:r>
            <a:r>
              <a:rPr lang="sv-SE" sz="800" dirty="0" err="1"/>
              <a:t>month-value</a:t>
            </a:r>
            <a:r>
              <a:rPr lang="sv-SE" sz="800" dirty="0"/>
              <a:t> is </a:t>
            </a:r>
            <a:r>
              <a:rPr lang="sv-SE" sz="800" dirty="0" err="1"/>
              <a:t>used</a:t>
            </a:r>
            <a:r>
              <a:rPr lang="sv-SE" sz="800" dirty="0"/>
              <a:t> for </a:t>
            </a:r>
            <a:r>
              <a:rPr lang="sv-SE" sz="800" dirty="0" err="1"/>
              <a:t>some</a:t>
            </a:r>
            <a:r>
              <a:rPr lang="sv-SE" sz="800" dirty="0"/>
              <a:t> </a:t>
            </a:r>
            <a:r>
              <a:rPr lang="sv-SE" sz="800" dirty="0" err="1"/>
              <a:t>indicators</a:t>
            </a:r>
            <a:r>
              <a:rPr lang="sv-SE" sz="800" dirty="0"/>
              <a:t>, </a:t>
            </a:r>
            <a:r>
              <a:rPr lang="sv-SE" sz="800" dirty="0" err="1"/>
              <a:t>where</a:t>
            </a:r>
            <a:r>
              <a:rPr lang="sv-SE" sz="800" dirty="0"/>
              <a:t> the last </a:t>
            </a:r>
            <a:r>
              <a:rPr lang="sv-SE" sz="800" dirty="0" err="1"/>
              <a:t>four</a:t>
            </a:r>
            <a:r>
              <a:rPr lang="sv-SE" sz="800" dirty="0"/>
              <a:t> </a:t>
            </a:r>
            <a:r>
              <a:rPr lang="sv-SE" sz="800" dirty="0" err="1"/>
              <a:t>quarters</a:t>
            </a:r>
            <a:r>
              <a:rPr lang="sv-SE" sz="800" dirty="0"/>
              <a:t> </a:t>
            </a:r>
            <a:r>
              <a:rPr lang="sv-SE" sz="800" dirty="0" err="1"/>
              <a:t>are</a:t>
            </a:r>
            <a:r>
              <a:rPr lang="sv-SE" sz="800" dirty="0"/>
              <a:t> </a:t>
            </a:r>
            <a:r>
              <a:rPr lang="sv-SE" sz="800" dirty="0" err="1"/>
              <a:t>summarized</a:t>
            </a:r>
            <a:r>
              <a:rPr lang="sv-SE" sz="800" dirty="0"/>
              <a:t> in order to show a </a:t>
            </a:r>
            <a:r>
              <a:rPr lang="sv-SE" sz="800" dirty="0" err="1"/>
              <a:t>more</a:t>
            </a:r>
            <a:r>
              <a:rPr lang="sv-SE" sz="800" dirty="0"/>
              <a:t> </a:t>
            </a:r>
            <a:r>
              <a:rPr lang="sv-SE" sz="800" dirty="0" err="1"/>
              <a:t>stable</a:t>
            </a:r>
            <a:r>
              <a:rPr lang="sv-SE" sz="800" dirty="0"/>
              <a:t> </a:t>
            </a:r>
            <a:r>
              <a:rPr lang="sv-SE" sz="800" dirty="0" err="1"/>
              <a:t>development</a:t>
            </a:r>
            <a:r>
              <a:rPr lang="sv-SE" sz="800" dirty="0"/>
              <a:t>. </a:t>
            </a:r>
            <a:r>
              <a:rPr lang="sv-SE" sz="800" dirty="0" err="1"/>
              <a:t>This</a:t>
            </a:r>
            <a:r>
              <a:rPr lang="sv-SE" sz="800" dirty="0"/>
              <a:t> </a:t>
            </a:r>
            <a:r>
              <a:rPr lang="sv-SE" sz="800" dirty="0" err="1"/>
              <a:t>metric</a:t>
            </a:r>
            <a:r>
              <a:rPr lang="sv-SE" sz="800" dirty="0"/>
              <a:t> is </a:t>
            </a:r>
            <a:r>
              <a:rPr lang="sv-SE" sz="800" dirty="0" err="1"/>
              <a:t>then</a:t>
            </a:r>
            <a:r>
              <a:rPr lang="sv-SE" sz="800" dirty="0"/>
              <a:t> </a:t>
            </a:r>
            <a:r>
              <a:rPr lang="sv-SE" sz="800" dirty="0" err="1"/>
              <a:t>compared</a:t>
            </a:r>
            <a:r>
              <a:rPr lang="sv-SE" sz="800" dirty="0"/>
              <a:t> to the </a:t>
            </a:r>
            <a:r>
              <a:rPr lang="sv-SE" sz="800" dirty="0" err="1"/>
              <a:t>previous</a:t>
            </a:r>
            <a:r>
              <a:rPr lang="sv-SE" sz="800" dirty="0"/>
              <a:t> </a:t>
            </a:r>
            <a:r>
              <a:rPr lang="sv-SE" sz="800" dirty="0" err="1"/>
              <a:t>four</a:t>
            </a:r>
            <a:r>
              <a:rPr lang="sv-SE" sz="800" dirty="0"/>
              <a:t> </a:t>
            </a:r>
            <a:r>
              <a:rPr lang="sv-SE" sz="800" dirty="0" err="1"/>
              <a:t>quarters</a:t>
            </a:r>
            <a:r>
              <a:rPr lang="sv-SE" sz="800" dirty="0"/>
              <a:t>. Diagrams </a:t>
            </a:r>
            <a:r>
              <a:rPr lang="sv-SE" sz="800" dirty="0" err="1"/>
              <a:t>displaying</a:t>
            </a:r>
            <a:r>
              <a:rPr lang="sv-SE" sz="800" dirty="0"/>
              <a:t> absolute </a:t>
            </a:r>
            <a:r>
              <a:rPr lang="sv-SE" sz="800" dirty="0" err="1"/>
              <a:t>values</a:t>
            </a:r>
            <a:r>
              <a:rPr lang="sv-SE" sz="800" dirty="0"/>
              <a:t> </a:t>
            </a:r>
            <a:r>
              <a:rPr lang="sv-SE" sz="800" dirty="0" err="1"/>
              <a:t>have</a:t>
            </a:r>
            <a:r>
              <a:rPr lang="sv-SE" sz="800" dirty="0"/>
              <a:t> </a:t>
            </a:r>
            <a:r>
              <a:rPr lang="sv-SE" sz="800" dirty="0" err="1"/>
              <a:t>been</a:t>
            </a:r>
            <a:r>
              <a:rPr lang="sv-SE" sz="800" dirty="0"/>
              <a:t> </a:t>
            </a:r>
            <a:r>
              <a:rPr lang="sv-SE" sz="800" dirty="0" err="1"/>
              <a:t>deseasonalized</a:t>
            </a:r>
            <a:r>
              <a:rPr lang="sv-SE" sz="800" dirty="0"/>
              <a:t> in order to show the trend over </a:t>
            </a:r>
            <a:r>
              <a:rPr lang="sv-SE" sz="800" dirty="0" err="1"/>
              <a:t>time</a:t>
            </a:r>
            <a:r>
              <a:rPr lang="sv-SE" sz="800" dirty="0"/>
              <a:t>. The rest </a:t>
            </a:r>
            <a:r>
              <a:rPr lang="sv-SE" sz="800" dirty="0" err="1"/>
              <a:t>of</a:t>
            </a:r>
            <a:r>
              <a:rPr lang="sv-SE" sz="800" dirty="0"/>
              <a:t> the diagrams </a:t>
            </a:r>
            <a:r>
              <a:rPr lang="sv-SE" sz="800" dirty="0" err="1"/>
              <a:t>use</a:t>
            </a:r>
            <a:r>
              <a:rPr lang="sv-SE" sz="800" dirty="0"/>
              <a:t> </a:t>
            </a:r>
            <a:r>
              <a:rPr lang="sv-SE" sz="800" dirty="0" err="1"/>
              <a:t>indexed</a:t>
            </a:r>
            <a:r>
              <a:rPr lang="sv-SE" sz="800" dirty="0"/>
              <a:t> </a:t>
            </a:r>
            <a:r>
              <a:rPr lang="sv-SE" sz="800" dirty="0" err="1"/>
              <a:t>values</a:t>
            </a:r>
            <a:r>
              <a:rPr lang="sv-SE" sz="800" dirty="0"/>
              <a:t>, </a:t>
            </a:r>
            <a:r>
              <a:rPr lang="sv-SE" sz="800" dirty="0" err="1"/>
              <a:t>showing</a:t>
            </a:r>
            <a:r>
              <a:rPr lang="sv-SE" sz="800" dirty="0"/>
              <a:t> the </a:t>
            </a:r>
            <a:r>
              <a:rPr lang="sv-SE" sz="800" dirty="0" err="1"/>
              <a:t>percentage</a:t>
            </a:r>
            <a:r>
              <a:rPr lang="sv-SE" sz="800" dirty="0"/>
              <a:t> </a:t>
            </a:r>
            <a:r>
              <a:rPr lang="sv-SE" sz="800" dirty="0" err="1"/>
              <a:t>change</a:t>
            </a:r>
            <a:r>
              <a:rPr lang="sv-SE" sz="800" dirty="0"/>
              <a:t> from the </a:t>
            </a:r>
            <a:r>
              <a:rPr lang="sv-SE" sz="800" dirty="0" err="1"/>
              <a:t>starting</a:t>
            </a:r>
            <a:r>
              <a:rPr lang="sv-SE" sz="800" dirty="0"/>
              <a:t> </a:t>
            </a:r>
            <a:r>
              <a:rPr lang="sv-SE" sz="800" dirty="0" err="1"/>
              <a:t>year</a:t>
            </a:r>
            <a:r>
              <a:rPr lang="sv-SE" sz="800" dirty="0"/>
              <a:t> </a:t>
            </a:r>
            <a:r>
              <a:rPr lang="sv-SE" sz="800" dirty="0" err="1"/>
              <a:t>with</a:t>
            </a:r>
            <a:r>
              <a:rPr lang="sv-SE" sz="800" dirty="0"/>
              <a:t> index </a:t>
            </a:r>
            <a:r>
              <a:rPr lang="sv-SE" sz="800" dirty="0" err="1"/>
              <a:t>value</a:t>
            </a:r>
            <a:r>
              <a:rPr lang="sv-SE" sz="800" dirty="0"/>
              <a:t> 100 (in </a:t>
            </a:r>
            <a:r>
              <a:rPr lang="sv-SE" sz="800" dirty="0" err="1"/>
              <a:t>most</a:t>
            </a:r>
            <a:r>
              <a:rPr lang="sv-SE" sz="800" dirty="0"/>
              <a:t> </a:t>
            </a:r>
            <a:r>
              <a:rPr lang="sv-SE" sz="800" dirty="0" err="1"/>
              <a:t>cases</a:t>
            </a:r>
            <a:r>
              <a:rPr lang="sv-SE" sz="800" dirty="0"/>
              <a:t> the </a:t>
            </a:r>
            <a:r>
              <a:rPr lang="sv-SE" sz="800" dirty="0" err="1"/>
              <a:t>corresponding</a:t>
            </a:r>
            <a:r>
              <a:rPr lang="sv-SE" sz="800" dirty="0"/>
              <a:t> </a:t>
            </a:r>
            <a:r>
              <a:rPr lang="sv-SE" sz="800" dirty="0" err="1"/>
              <a:t>quarter</a:t>
            </a:r>
            <a:r>
              <a:rPr lang="sv-SE" sz="800" dirty="0"/>
              <a:t> 10 </a:t>
            </a:r>
            <a:r>
              <a:rPr lang="sv-SE" sz="800" dirty="0" err="1"/>
              <a:t>years</a:t>
            </a:r>
            <a:r>
              <a:rPr lang="sv-SE" sz="800" dirty="0"/>
              <a:t> </a:t>
            </a:r>
            <a:r>
              <a:rPr lang="sv-SE" sz="800" dirty="0" err="1"/>
              <a:t>ago</a:t>
            </a:r>
            <a:r>
              <a:rPr lang="sv-SE" sz="800" dirty="0"/>
              <a:t>).</a:t>
            </a:r>
          </a:p>
          <a:p>
            <a:endParaRPr lang="sv-SE" sz="800" dirty="0"/>
          </a:p>
          <a:p>
            <a:r>
              <a:rPr lang="sv-SE" sz="800" dirty="0"/>
              <a:t>The </a:t>
            </a:r>
            <a:r>
              <a:rPr lang="sv-SE" sz="800" dirty="0" err="1"/>
              <a:t>report</a:t>
            </a:r>
            <a:r>
              <a:rPr lang="sv-SE" sz="800" dirty="0"/>
              <a:t> </a:t>
            </a:r>
            <a:r>
              <a:rPr lang="sv-SE" sz="800" dirty="0" err="1"/>
              <a:t>can</a:t>
            </a:r>
            <a:r>
              <a:rPr lang="sv-SE" sz="800" dirty="0"/>
              <a:t> be </a:t>
            </a:r>
            <a:r>
              <a:rPr lang="sv-SE" sz="800" dirty="0" err="1"/>
              <a:t>downloaded</a:t>
            </a:r>
            <a:r>
              <a:rPr lang="sv-SE" sz="800" dirty="0"/>
              <a:t> from:</a:t>
            </a:r>
          </a:p>
          <a:p>
            <a:r>
              <a:rPr lang="sv-SE" sz="800" u="sng" dirty="0">
                <a:hlinkClick r:id="rId2"/>
              </a:rPr>
              <a:t>http://www.stockholmbusinessregion.se/en/facts--figures/#facts-about-business</a:t>
            </a:r>
            <a:endParaRPr lang="sv-SE" sz="800" dirty="0"/>
          </a:p>
          <a:p>
            <a:endParaRPr lang="sv-SE" sz="800" dirty="0"/>
          </a:p>
          <a:p>
            <a:r>
              <a:rPr lang="en-US" sz="800" dirty="0"/>
              <a:t>The Stockholm Region is defined as Stockholm County, Uppsala County, </a:t>
            </a:r>
            <a:r>
              <a:rPr lang="en-US" sz="800" dirty="0" err="1"/>
              <a:t>Södermanland</a:t>
            </a:r>
            <a:r>
              <a:rPr lang="en-US" sz="800" dirty="0"/>
              <a:t> County, </a:t>
            </a:r>
            <a:r>
              <a:rPr lang="en-US" sz="800" dirty="0" err="1"/>
              <a:t>Östergötland</a:t>
            </a:r>
            <a:r>
              <a:rPr lang="en-US" sz="800" dirty="0"/>
              <a:t> County, </a:t>
            </a:r>
            <a:r>
              <a:rPr lang="en-US" sz="800" dirty="0" err="1"/>
              <a:t>Örebro</a:t>
            </a:r>
            <a:r>
              <a:rPr lang="en-US" sz="800" dirty="0"/>
              <a:t> County, </a:t>
            </a:r>
            <a:r>
              <a:rPr lang="en-US" sz="800" dirty="0" err="1"/>
              <a:t>Västmanland</a:t>
            </a:r>
            <a:r>
              <a:rPr lang="en-US" sz="800" dirty="0"/>
              <a:t> County, </a:t>
            </a:r>
            <a:r>
              <a:rPr lang="en-US" sz="800" dirty="0" err="1"/>
              <a:t>Gävleborg</a:t>
            </a:r>
            <a:r>
              <a:rPr lang="en-US" sz="800" dirty="0"/>
              <a:t> County and Dalarna County. </a:t>
            </a:r>
          </a:p>
          <a:p>
            <a:endParaRPr lang="en-US" sz="800" dirty="0"/>
          </a:p>
          <a:p>
            <a:r>
              <a:rPr lang="en-US" sz="800" dirty="0"/>
              <a:t>Individual county reports for the above mentioned can be found in Swedish here: </a:t>
            </a:r>
            <a:r>
              <a:rPr lang="sv-SE" sz="800" u="sng" dirty="0">
                <a:hlinkClick r:id="rId3"/>
              </a:rPr>
              <a:t>http://www.stockholmbusinessalliance.se/konjunkturrapporter/</a:t>
            </a:r>
            <a:endParaRPr lang="sv-SE" sz="800" u="sng" dirty="0"/>
          </a:p>
          <a:p>
            <a:r>
              <a:rPr lang="sv-SE" sz="800" dirty="0"/>
              <a:t/>
            </a:r>
            <a:br>
              <a:rPr lang="sv-SE" sz="800" dirty="0"/>
            </a:br>
            <a:r>
              <a:rPr lang="sv-SE" sz="800" dirty="0" err="1"/>
              <a:t>Questions</a:t>
            </a:r>
            <a:r>
              <a:rPr lang="sv-SE" sz="800" dirty="0"/>
              <a:t> </a:t>
            </a:r>
            <a:r>
              <a:rPr lang="sv-SE" sz="800" dirty="0" err="1"/>
              <a:t>can</a:t>
            </a:r>
            <a:r>
              <a:rPr lang="sv-SE" sz="800" dirty="0"/>
              <a:t> be </a:t>
            </a:r>
            <a:r>
              <a:rPr lang="sv-SE" sz="800" dirty="0" err="1"/>
              <a:t>addressed</a:t>
            </a:r>
            <a:r>
              <a:rPr lang="sv-SE" sz="800" dirty="0"/>
              <a:t> to Stefan Frid at </a:t>
            </a:r>
            <a:r>
              <a:rPr lang="sv-SE" sz="800" dirty="0" err="1"/>
              <a:t>Invest</a:t>
            </a:r>
            <a:r>
              <a:rPr lang="sv-SE" sz="800" dirty="0"/>
              <a:t> Stockholm. Publisher: Olle Zetterberg.</a:t>
            </a:r>
          </a:p>
        </p:txBody>
      </p:sp>
    </p:spTree>
    <p:extLst>
      <p:ext uri="{BB962C8B-B14F-4D97-AF65-F5344CB8AC3E}">
        <p14:creationId xmlns:p14="http://schemas.microsoft.com/office/powerpoint/2010/main" val="1418416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a:xfrm>
            <a:off x="397497" y="323473"/>
            <a:ext cx="7651481" cy="604612"/>
          </a:xfrm>
        </p:spPr>
        <p:txBody>
          <a:bodyPr/>
          <a:lstStyle/>
          <a:p>
            <a:pPr>
              <a:lnSpc>
                <a:spcPct val="100000"/>
              </a:lnSpc>
            </a:pPr>
            <a:r>
              <a:rPr lang="sv-SE" spc="0" dirty="0">
                <a:solidFill>
                  <a:prstClr val="white"/>
                </a:solidFill>
              </a:rPr>
              <a:t>Stockholm Business Region</a:t>
            </a:r>
            <a:br>
              <a:rPr lang="sv-SE" spc="0" dirty="0">
                <a:solidFill>
                  <a:prstClr val="white"/>
                </a:solidFill>
              </a:rPr>
            </a:br>
            <a:r>
              <a:rPr lang="sv-SE" spc="0" dirty="0">
                <a:solidFill>
                  <a:prstClr val="white"/>
                </a:solidFill>
              </a:rPr>
              <a:t/>
            </a:r>
            <a:br>
              <a:rPr lang="sv-SE" spc="0" dirty="0">
                <a:solidFill>
                  <a:prstClr val="white"/>
                </a:solidFill>
              </a:rPr>
            </a:br>
            <a:r>
              <a:rPr lang="sv-SE" sz="1000" b="0" spc="0" dirty="0">
                <a:solidFill>
                  <a:prstClr val="white"/>
                </a:solidFill>
              </a:rPr>
              <a:t/>
            </a:r>
            <a:br>
              <a:rPr lang="sv-SE" sz="1000" b="0" spc="0" dirty="0">
                <a:solidFill>
                  <a:prstClr val="white"/>
                </a:solidFill>
              </a:rPr>
            </a:br>
            <a:r>
              <a:rPr lang="en-IE" sz="1000" b="0" spc="0" dirty="0">
                <a:solidFill>
                  <a:prstClr val="white"/>
                </a:solidFill>
              </a:rPr>
              <a:t>Stockholm Business Region is responsible for developing and promoting Stockholm as a business and tourist destination under the brand Stockholm - The Capital of Scandinavia. </a:t>
            </a:r>
            <a:br>
              <a:rPr lang="en-IE" sz="1000" b="0" spc="0" dirty="0">
                <a:solidFill>
                  <a:prstClr val="white"/>
                </a:solidFill>
              </a:rPr>
            </a:br>
            <a:r>
              <a:rPr lang="en-IE" sz="1000" b="0" spc="0" dirty="0">
                <a:solidFill>
                  <a:prstClr val="white"/>
                </a:solidFill>
              </a:rPr>
              <a:t/>
            </a:r>
            <a:br>
              <a:rPr lang="en-IE" sz="1000" b="0" spc="0" dirty="0">
                <a:solidFill>
                  <a:prstClr val="white"/>
                </a:solidFill>
              </a:rPr>
            </a:br>
            <a:r>
              <a:rPr lang="en-IE" sz="1000" b="0" spc="0" dirty="0">
                <a:solidFill>
                  <a:prstClr val="white"/>
                </a:solidFill>
              </a:rPr>
              <a:t>The aim is to make Stockholm the leading sustainable growth region in Europe. </a:t>
            </a:r>
            <a:br>
              <a:rPr lang="en-IE" sz="1000" b="0" spc="0" dirty="0">
                <a:solidFill>
                  <a:prstClr val="white"/>
                </a:solidFill>
              </a:rPr>
            </a:br>
            <a:r>
              <a:rPr lang="en-IE" sz="1000" b="0" spc="0" dirty="0">
                <a:solidFill>
                  <a:prstClr val="white"/>
                </a:solidFill>
              </a:rPr>
              <a:t/>
            </a:r>
            <a:br>
              <a:rPr lang="en-IE" sz="1000" b="0" spc="0" dirty="0">
                <a:solidFill>
                  <a:prstClr val="white"/>
                </a:solidFill>
              </a:rPr>
            </a:br>
            <a:r>
              <a:rPr lang="en-IE" sz="1000" b="0" spc="0" dirty="0">
                <a:solidFill>
                  <a:prstClr val="white"/>
                </a:solidFill>
              </a:rPr>
              <a:t>Stockholm Business Region is owned by the city of Stockholm and has two subsidiaries, Invest Stockholm and Visit Stockholm.</a:t>
            </a:r>
            <a:br>
              <a:rPr lang="en-IE" sz="1000" b="0" spc="0" dirty="0">
                <a:solidFill>
                  <a:prstClr val="white"/>
                </a:solidFill>
              </a:rPr>
            </a:br>
            <a:r>
              <a:rPr lang="en-IE" sz="1000" b="0" spc="0" dirty="0">
                <a:solidFill>
                  <a:prstClr val="white"/>
                </a:solidFill>
              </a:rPr>
              <a:t/>
            </a:r>
            <a:br>
              <a:rPr lang="en-IE" sz="1000" b="0" spc="0" dirty="0">
                <a:solidFill>
                  <a:prstClr val="white"/>
                </a:solidFill>
              </a:rPr>
            </a:br>
            <a:r>
              <a:rPr lang="sv-SE" sz="1000" b="0" spc="0" dirty="0"/>
              <a:t>For </a:t>
            </a:r>
            <a:r>
              <a:rPr lang="sv-SE" sz="1000" b="0" spc="0" dirty="0" err="1"/>
              <a:t>questions</a:t>
            </a:r>
            <a:r>
              <a:rPr lang="sv-SE" sz="1000" b="0" spc="0" dirty="0"/>
              <a:t>: Contact  Stefan Frid, </a:t>
            </a:r>
            <a:r>
              <a:rPr lang="sv-SE" sz="1000" b="0" spc="0" dirty="0" err="1"/>
              <a:t>Invest</a:t>
            </a:r>
            <a:r>
              <a:rPr lang="sv-SE" sz="1000" b="0" spc="0" dirty="0"/>
              <a:t> Stockholm. </a:t>
            </a:r>
            <a:br>
              <a:rPr lang="sv-SE" sz="1000" b="0" spc="0" dirty="0"/>
            </a:br>
            <a:r>
              <a:rPr lang="sv-SE" sz="1000" b="0" spc="0" dirty="0"/>
              <a:t>Publisher: Olle Zetterberg, CEO Stockholm Business Region</a:t>
            </a:r>
            <a:r>
              <a:rPr lang="sv-SE" sz="1000" spc="0" dirty="0"/>
              <a:t/>
            </a:r>
            <a:br>
              <a:rPr lang="sv-SE" sz="1000" spc="0" dirty="0"/>
            </a:br>
            <a:r>
              <a:rPr lang="sv-SE" sz="1000" b="0" spc="0" dirty="0">
                <a:solidFill>
                  <a:prstClr val="white"/>
                </a:solidFill>
              </a:rPr>
              <a:t/>
            </a:r>
            <a:br>
              <a:rPr lang="sv-SE" sz="1000" b="0" spc="0" dirty="0">
                <a:solidFill>
                  <a:prstClr val="white"/>
                </a:solidFill>
              </a:rPr>
            </a:br>
            <a:r>
              <a:rPr lang="sv-SE" sz="1000" b="0" spc="0" dirty="0">
                <a:solidFill>
                  <a:prstClr val="white"/>
                </a:solidFill>
              </a:rPr>
              <a:t/>
            </a:r>
            <a:br>
              <a:rPr lang="sv-SE" sz="1000" b="0" spc="0" dirty="0">
                <a:solidFill>
                  <a:prstClr val="white"/>
                </a:solidFill>
              </a:rPr>
            </a:br>
            <a:r>
              <a:rPr lang="sv-SE" sz="1000" spc="0" dirty="0">
                <a:solidFill>
                  <a:prstClr val="white"/>
                </a:solidFill>
              </a:rPr>
              <a:t>Stockholm Business Region </a:t>
            </a:r>
            <a:r>
              <a:rPr lang="sv-SE" sz="1000" b="0" spc="0" dirty="0">
                <a:solidFill>
                  <a:prstClr val="white"/>
                </a:solidFill>
              </a:rPr>
              <a:t/>
            </a:r>
            <a:br>
              <a:rPr lang="sv-SE" sz="1000" b="0" spc="0" dirty="0">
                <a:solidFill>
                  <a:prstClr val="white"/>
                </a:solidFill>
              </a:rPr>
            </a:br>
            <a:r>
              <a:rPr lang="sv-SE" sz="1000" b="0" spc="0" dirty="0">
                <a:solidFill>
                  <a:prstClr val="white"/>
                </a:solidFill>
              </a:rPr>
              <a:t>P.O. Box 16282 </a:t>
            </a:r>
            <a:br>
              <a:rPr lang="sv-SE" sz="1000" b="0" spc="0" dirty="0">
                <a:solidFill>
                  <a:prstClr val="white"/>
                </a:solidFill>
              </a:rPr>
            </a:br>
            <a:r>
              <a:rPr lang="sv-SE" sz="1000" b="0" spc="0" dirty="0">
                <a:solidFill>
                  <a:prstClr val="white"/>
                </a:solidFill>
              </a:rPr>
              <a:t>SE-103 25 Stockholm, Sweden </a:t>
            </a:r>
            <a:br>
              <a:rPr lang="sv-SE" sz="1000" b="0" spc="0" dirty="0">
                <a:solidFill>
                  <a:prstClr val="white"/>
                </a:solidFill>
              </a:rPr>
            </a:br>
            <a:r>
              <a:rPr lang="sv-SE" sz="1000" b="0" spc="0" dirty="0" err="1">
                <a:solidFill>
                  <a:prstClr val="white"/>
                </a:solidFill>
              </a:rPr>
              <a:t>Phone</a:t>
            </a:r>
            <a:r>
              <a:rPr lang="sv-SE" sz="1000" b="0" spc="0" dirty="0">
                <a:solidFill>
                  <a:prstClr val="white"/>
                </a:solidFill>
              </a:rPr>
              <a:t> + 46 8 508 280 00 </a:t>
            </a:r>
            <a:br>
              <a:rPr lang="sv-SE" sz="1000" b="0" spc="0" dirty="0">
                <a:solidFill>
                  <a:prstClr val="white"/>
                </a:solidFill>
              </a:rPr>
            </a:br>
            <a:r>
              <a:rPr lang="sv-SE" sz="1000" b="0" spc="0" dirty="0">
                <a:solidFill>
                  <a:prstClr val="white"/>
                </a:solidFill>
              </a:rPr>
              <a:t>www.visitstockholm.com </a:t>
            </a:r>
            <a:br>
              <a:rPr lang="sv-SE" sz="1000" b="0" spc="0" dirty="0">
                <a:solidFill>
                  <a:prstClr val="white"/>
                </a:solidFill>
              </a:rPr>
            </a:br>
            <a:r>
              <a:rPr lang="sv-SE" sz="1000" b="0" spc="0" dirty="0">
                <a:solidFill>
                  <a:prstClr val="white"/>
                </a:solidFill>
              </a:rPr>
              <a:t>www.investstockholm.com </a:t>
            </a:r>
            <a:br>
              <a:rPr lang="sv-SE" sz="1000" b="0" spc="0" dirty="0">
                <a:solidFill>
                  <a:prstClr val="white"/>
                </a:solidFill>
              </a:rPr>
            </a:br>
            <a:r>
              <a:rPr lang="sv-SE" sz="1000" b="0" spc="0" dirty="0">
                <a:solidFill>
                  <a:prstClr val="white"/>
                </a:solidFill>
              </a:rPr>
              <a:t>www.stockholmbusinessregion.se </a:t>
            </a:r>
            <a:r>
              <a:rPr lang="sv-SE" spc="0" dirty="0">
                <a:solidFill>
                  <a:prstClr val="white"/>
                </a:solidFill>
              </a:rPr>
              <a:t/>
            </a:r>
            <a:br>
              <a:rPr lang="sv-SE" spc="0" dirty="0">
                <a:solidFill>
                  <a:prstClr val="white"/>
                </a:solidFill>
              </a:rPr>
            </a:br>
            <a:endParaRPr lang="sv-SE" spc="0" dirty="0"/>
          </a:p>
        </p:txBody>
      </p:sp>
    </p:spTree>
    <p:extLst>
      <p:ext uri="{BB962C8B-B14F-4D97-AF65-F5344CB8AC3E}">
        <p14:creationId xmlns:p14="http://schemas.microsoft.com/office/powerpoint/2010/main" val="222102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a:t>The Stockholm </a:t>
            </a:r>
            <a:r>
              <a:rPr lang="sv-SE" dirty="0" err="1"/>
              <a:t>Economy</a:t>
            </a:r>
            <a:r>
              <a:rPr lang="sv-SE" dirty="0"/>
              <a:t/>
            </a:r>
            <a:br>
              <a:rPr lang="sv-SE" dirty="0"/>
            </a:br>
            <a:r>
              <a:rPr lang="sv-SE" dirty="0"/>
              <a:t>2018 Q1</a:t>
            </a:r>
            <a:br>
              <a:rPr lang="sv-SE" dirty="0"/>
            </a:br>
            <a:r>
              <a:rPr lang="sv-SE" dirty="0"/>
              <a:t/>
            </a:r>
            <a:br>
              <a:rPr lang="sv-SE" dirty="0"/>
            </a:br>
            <a:endParaRPr lang="sv-SE" sz="1800" dirty="0"/>
          </a:p>
        </p:txBody>
      </p:sp>
      <p:sp>
        <p:nvSpPr>
          <p:cNvPr id="7" name="textruta 6">
            <a:extLst>
              <a:ext uri="{FF2B5EF4-FFF2-40B4-BE49-F238E27FC236}">
                <a16:creationId xmlns:a16="http://schemas.microsoft.com/office/drawing/2014/main" id="{7CE0C37A-85C7-4D82-B1D5-18E815DB989F}"/>
              </a:ext>
            </a:extLst>
          </p:cNvPr>
          <p:cNvSpPr txBox="1"/>
          <p:nvPr/>
        </p:nvSpPr>
        <p:spPr>
          <a:xfrm>
            <a:off x="1134581" y="4313384"/>
            <a:ext cx="1512391" cy="317671"/>
          </a:xfrm>
          <a:prstGeom prst="rect">
            <a:avLst/>
          </a:prstGeom>
          <a:noFill/>
        </p:spPr>
        <p:txBody>
          <a:bodyPr wrap="none" lIns="0" tIns="0" rIns="0" bIns="0" rtlCol="0">
            <a:noAutofit/>
          </a:bodyPr>
          <a:lstStyle/>
          <a:p>
            <a:pPr>
              <a:lnSpc>
                <a:spcPts val="2400"/>
              </a:lnSpc>
            </a:pPr>
            <a:r>
              <a:rPr lang="sv-SE" sz="600" dirty="0"/>
              <a:t>*Change </a:t>
            </a:r>
            <a:r>
              <a:rPr lang="sv-SE" sz="600" dirty="0" err="1"/>
              <a:t>of</a:t>
            </a:r>
            <a:r>
              <a:rPr lang="sv-SE" sz="600" dirty="0"/>
              <a:t> </a:t>
            </a:r>
            <a:r>
              <a:rPr lang="sv-SE" sz="600" dirty="0" err="1"/>
              <a:t>unemployment</a:t>
            </a:r>
            <a:r>
              <a:rPr lang="sv-SE" sz="600" dirty="0"/>
              <a:t> in </a:t>
            </a:r>
            <a:r>
              <a:rPr lang="sv-SE" sz="600" dirty="0" err="1"/>
              <a:t>percentage</a:t>
            </a:r>
            <a:r>
              <a:rPr lang="sv-SE" sz="600" dirty="0"/>
              <a:t> </a:t>
            </a:r>
            <a:r>
              <a:rPr lang="sv-SE" sz="600" dirty="0" err="1"/>
              <a:t>points</a:t>
            </a:r>
            <a:r>
              <a:rPr lang="sv-SE" sz="600" dirty="0"/>
              <a:t>, not in </a:t>
            </a:r>
            <a:r>
              <a:rPr lang="sv-SE" sz="600" dirty="0" err="1"/>
              <a:t>percentage</a:t>
            </a:r>
            <a:r>
              <a:rPr lang="sv-SE" sz="600" dirty="0"/>
              <a:t>.</a:t>
            </a:r>
          </a:p>
        </p:txBody>
      </p:sp>
      <p:graphicFrame>
        <p:nvGraphicFramePr>
          <p:cNvPr id="11" name="Tabell 10">
            <a:extLst>
              <a:ext uri="{FF2B5EF4-FFF2-40B4-BE49-F238E27FC236}">
                <a16:creationId xmlns:a16="http://schemas.microsoft.com/office/drawing/2014/main" id="{54895019-E613-47EC-B3E2-C2733CF44204}"/>
              </a:ext>
            </a:extLst>
          </p:cNvPr>
          <p:cNvGraphicFramePr>
            <a:graphicFrameLocks noGrp="1"/>
          </p:cNvGraphicFramePr>
          <p:nvPr>
            <p:extLst>
              <p:ext uri="{D42A27DB-BD31-4B8C-83A1-F6EECF244321}">
                <p14:modId xmlns:p14="http://schemas.microsoft.com/office/powerpoint/2010/main" val="320386616"/>
              </p:ext>
            </p:extLst>
          </p:nvPr>
        </p:nvGraphicFramePr>
        <p:xfrm>
          <a:off x="386283" y="1711584"/>
          <a:ext cx="3904978" cy="2589191"/>
        </p:xfrm>
        <a:graphic>
          <a:graphicData uri="http://schemas.openxmlformats.org/drawingml/2006/table">
            <a:tbl>
              <a:tblPr/>
              <a:tblGrid>
                <a:gridCol w="1116000">
                  <a:extLst>
                    <a:ext uri="{9D8B030D-6E8A-4147-A177-3AD203B41FA5}">
                      <a16:colId xmlns:a16="http://schemas.microsoft.com/office/drawing/2014/main" val="3610426340"/>
                    </a:ext>
                  </a:extLst>
                </a:gridCol>
                <a:gridCol w="504000">
                  <a:extLst>
                    <a:ext uri="{9D8B030D-6E8A-4147-A177-3AD203B41FA5}">
                      <a16:colId xmlns:a16="http://schemas.microsoft.com/office/drawing/2014/main" val="1013583586"/>
                    </a:ext>
                  </a:extLst>
                </a:gridCol>
                <a:gridCol w="432000">
                  <a:extLst>
                    <a:ext uri="{9D8B030D-6E8A-4147-A177-3AD203B41FA5}">
                      <a16:colId xmlns:a16="http://schemas.microsoft.com/office/drawing/2014/main" val="1781218869"/>
                    </a:ext>
                  </a:extLst>
                </a:gridCol>
                <a:gridCol w="291974">
                  <a:extLst>
                    <a:ext uri="{9D8B030D-6E8A-4147-A177-3AD203B41FA5}">
                      <a16:colId xmlns:a16="http://schemas.microsoft.com/office/drawing/2014/main" val="3978909767"/>
                    </a:ext>
                  </a:extLst>
                </a:gridCol>
                <a:gridCol w="151826">
                  <a:extLst>
                    <a:ext uri="{9D8B030D-6E8A-4147-A177-3AD203B41FA5}">
                      <a16:colId xmlns:a16="http://schemas.microsoft.com/office/drawing/2014/main" val="789878849"/>
                    </a:ext>
                  </a:extLst>
                </a:gridCol>
                <a:gridCol w="560589">
                  <a:extLst>
                    <a:ext uri="{9D8B030D-6E8A-4147-A177-3AD203B41FA5}">
                      <a16:colId xmlns:a16="http://schemas.microsoft.com/office/drawing/2014/main" val="2834698736"/>
                    </a:ext>
                  </a:extLst>
                </a:gridCol>
                <a:gridCol w="560589">
                  <a:extLst>
                    <a:ext uri="{9D8B030D-6E8A-4147-A177-3AD203B41FA5}">
                      <a16:colId xmlns:a16="http://schemas.microsoft.com/office/drawing/2014/main" val="3716900473"/>
                    </a:ext>
                  </a:extLst>
                </a:gridCol>
                <a:gridCol w="288000">
                  <a:extLst>
                    <a:ext uri="{9D8B030D-6E8A-4147-A177-3AD203B41FA5}">
                      <a16:colId xmlns:a16="http://schemas.microsoft.com/office/drawing/2014/main" val="2306815657"/>
                    </a:ext>
                  </a:extLst>
                </a:gridCol>
              </a:tblGrid>
              <a:tr h="175282">
                <a:tc>
                  <a:txBody>
                    <a:bodyPr/>
                    <a:lstStyle/>
                    <a:p>
                      <a:pPr algn="l" fontAlgn="b"/>
                      <a:r>
                        <a:rPr lang="sv-SE" sz="700" b="0" i="0" u="none" strike="noStrike">
                          <a:solidFill>
                            <a:srgbClr val="000000"/>
                          </a:solidFill>
                          <a:effectLst/>
                          <a:latin typeface="Futura Std Book" panose="020B0502020204020303" pitchFamily="34" charset="0"/>
                        </a:rPr>
                        <a:t> </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ctr" rtl="0" fontAlgn="ctr"/>
                      <a:r>
                        <a:rPr lang="sv-SE" sz="700" b="1" i="0" u="none" strike="noStrike">
                          <a:solidFill>
                            <a:srgbClr val="000000"/>
                          </a:solidFill>
                          <a:effectLst/>
                          <a:latin typeface="Futura Std Book" panose="020B0502020204020303" pitchFamily="34" charset="0"/>
                        </a:rPr>
                        <a:t>Stockholm county</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a:txBody>
                    <a:bodyPr/>
                    <a:lstStyle/>
                    <a:p>
                      <a:pPr algn="ctr" rtl="0" fontAlgn="ctr"/>
                      <a:r>
                        <a:rPr lang="sv-SE" sz="700" b="1" i="0" u="none" strike="noStrike">
                          <a:solidFill>
                            <a:srgbClr val="000000"/>
                          </a:solidFill>
                          <a:effectLst/>
                          <a:latin typeface="Futura Std Book" panose="020B05020202040203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tcPr>
                </a:tc>
                <a:tc gridSpan="3">
                  <a:txBody>
                    <a:bodyPr/>
                    <a:lstStyle/>
                    <a:p>
                      <a:pPr algn="ctr" rtl="0" fontAlgn="ctr"/>
                      <a:r>
                        <a:rPr lang="sv-SE" sz="700" b="1" i="0" u="none" strike="noStrike">
                          <a:solidFill>
                            <a:srgbClr val="000000"/>
                          </a:solidFill>
                          <a:effectLst/>
                          <a:latin typeface="Futura Std Book" panose="020B0502020204020303" pitchFamily="34" charset="0"/>
                        </a:rPr>
                        <a:t>City of Stockholm</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175282">
                <a:tc rowSpan="2">
                  <a:txBody>
                    <a:bodyPr/>
                    <a:lstStyle/>
                    <a:p>
                      <a:pPr algn="l" rtl="0" fontAlgn="b"/>
                      <a:r>
                        <a:rPr lang="sv-SE" sz="700" b="1" i="0" u="none" strike="noStrike">
                          <a:solidFill>
                            <a:srgbClr val="000000"/>
                          </a:solidFill>
                          <a:effectLst/>
                          <a:latin typeface="Futura Std Book" panose="020B0502020204020303" pitchFamily="34" charset="0"/>
                        </a:rPr>
                        <a:t>Indicator</a:t>
                      </a:r>
                    </a:p>
                  </a:txBody>
                  <a:tcPr marL="9525" marR="9525" marT="9525" marB="0" anchor="b">
                    <a:lnL>
                      <a:noFill/>
                    </a:lnL>
                    <a:lnR>
                      <a:noFill/>
                    </a:lnR>
                    <a:lnT>
                      <a:noFill/>
                    </a:lnT>
                    <a:lnB>
                      <a:noFill/>
                    </a:lnB>
                    <a:lnTlToBr w="12700" cmpd="sng">
                      <a:noFill/>
                      <a:prstDash val="solid"/>
                    </a:lnTlToBr>
                    <a:lnBlToTr w="12700" cmpd="sng">
                      <a:noFill/>
                      <a:prstDash val="solid"/>
                    </a:lnBlToTr>
                  </a:tcPr>
                </a:tc>
                <a:tc rowSpan="2">
                  <a:txBody>
                    <a:bodyPr/>
                    <a:lstStyle/>
                    <a:p>
                      <a:pPr algn="ctr" rtl="0" fontAlgn="b"/>
                      <a:r>
                        <a:rPr lang="sv-SE" sz="700" b="0" i="0" u="none" strike="noStrike">
                          <a:solidFill>
                            <a:srgbClr val="000000"/>
                          </a:solidFill>
                          <a:effectLst/>
                          <a:latin typeface="Futura Std Book" panose="020B0502020204020303" pitchFamily="34" charset="0"/>
                        </a:rPr>
                        <a:t>Value 2018 Q1</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rowSpan="2">
                  <a:txBody>
                    <a:bodyPr/>
                    <a:lstStyle/>
                    <a:p>
                      <a:pPr algn="ctr" rtl="0" fontAlgn="b"/>
                      <a:r>
                        <a:rPr lang="sv-SE" sz="700" b="0" i="0" u="none" strike="noStrike">
                          <a:solidFill>
                            <a:srgbClr val="000000"/>
                          </a:solidFill>
                          <a:effectLst/>
                          <a:latin typeface="Futura Std Book" panose="020B0502020204020303" pitchFamily="34" charset="0"/>
                        </a:rPr>
                        <a:t>Value 2018 Q1</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175282">
                <a:tc vMerge="1">
                  <a:txBody>
                    <a:bodyPr/>
                    <a:lstStyle/>
                    <a:p>
                      <a:endParaRPr lang="sv-SE"/>
                    </a:p>
                  </a:txBody>
                  <a:tcPr/>
                </a:tc>
                <a:tc vMerge="1">
                  <a:txBody>
                    <a:bodyPr/>
                    <a:lstStyle/>
                    <a:p>
                      <a:endParaRPr lang="sv-SE"/>
                    </a:p>
                  </a:txBody>
                  <a:tcPr/>
                </a:tc>
                <a:tc gridSpan="2">
                  <a:txBody>
                    <a:bodyPr/>
                    <a:lstStyle/>
                    <a:p>
                      <a:pPr algn="ctr" rtl="0" fontAlgn="b"/>
                      <a:r>
                        <a:rPr lang="sv-SE" sz="7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vMerge="1">
                  <a:txBody>
                    <a:bodyPr/>
                    <a:lstStyle/>
                    <a:p>
                      <a:endParaRPr lang="sv-SE"/>
                    </a:p>
                  </a:txBody>
                  <a:tcPr/>
                </a:tc>
                <a:tc gridSpan="2">
                  <a:txBody>
                    <a:bodyPr/>
                    <a:lstStyle/>
                    <a:p>
                      <a:pPr algn="ctr" rtl="0" fontAlgn="b"/>
                      <a:r>
                        <a:rPr lang="sv-SE" sz="7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43">
                <a:tc>
                  <a:txBody>
                    <a:bodyPr/>
                    <a:lstStyle/>
                    <a:p>
                      <a:pPr algn="l" rtl="0" fontAlgn="b"/>
                      <a:r>
                        <a:rPr lang="en-US" sz="700" b="0" i="0" u="none" strike="noStrike" dirty="0" err="1">
                          <a:solidFill>
                            <a:srgbClr val="000000"/>
                          </a:solidFill>
                          <a:effectLst/>
                          <a:latin typeface="Futura Std Book" panose="020B0502020204020303" pitchFamily="34" charset="0"/>
                        </a:rPr>
                        <a:t>Aggr</a:t>
                      </a:r>
                      <a:r>
                        <a:rPr lang="en-US" sz="700" b="0" i="0" u="none" strike="noStrike" dirty="0">
                          <a:solidFill>
                            <a:srgbClr val="000000"/>
                          </a:solidFill>
                          <a:effectLst/>
                          <a:latin typeface="Futura Std Book" panose="020B0502020204020303" pitchFamily="34" charset="0"/>
                        </a:rPr>
                        <a:t>. gross pay private sector (billion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109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92D05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72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175282">
                <a:tc>
                  <a:txBody>
                    <a:bodyPr/>
                    <a:lstStyle/>
                    <a:p>
                      <a:pPr algn="l" rtl="0" fontAlgn="b"/>
                      <a:r>
                        <a:rPr lang="sv-SE" sz="700" b="0" i="0" u="none" strike="noStrike">
                          <a:solidFill>
                            <a:srgbClr val="000000"/>
                          </a:solidFill>
                          <a:effectLst/>
                          <a:latin typeface="Futura Std Book" panose="020B0502020204020303" pitchFamily="34" charset="0"/>
                        </a:rPr>
                        <a:t>Newly registered businesses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6 069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FF0000"/>
                          </a:solidFill>
                          <a:effectLst/>
                          <a:latin typeface="Wingdings" panose="05000000000000000000" pitchFamily="2" charset="2"/>
                        </a:rPr>
                        <a:t>ê</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92D05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3 552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FF0000"/>
                          </a:solidFill>
                          <a:effectLst/>
                          <a:latin typeface="Wingdings" panose="05000000000000000000" pitchFamily="2" charset="2"/>
                        </a:rPr>
                        <a:t>ê</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175282">
                <a:tc>
                  <a:txBody>
                    <a:bodyPr/>
                    <a:lstStyle/>
                    <a:p>
                      <a:pPr algn="l" rtl="0" fontAlgn="b"/>
                      <a:r>
                        <a:rPr lang="sv-SE" sz="700" b="0" i="0" u="none" strike="noStrike">
                          <a:solidFill>
                            <a:srgbClr val="000000"/>
                          </a:solidFill>
                          <a:effectLst/>
                          <a:latin typeface="Futura Std Book" panose="020B0502020204020303" pitchFamily="34" charset="0"/>
                        </a:rPr>
                        <a:t>Company bankruptcies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449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ê</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FF000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-19,3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ê</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175282">
                <a:tc>
                  <a:txBody>
                    <a:bodyPr/>
                    <a:lstStyle/>
                    <a:p>
                      <a:pPr algn="l" rtl="0" fontAlgn="b"/>
                      <a:r>
                        <a:rPr lang="sv-SE" sz="700" b="0" i="0" u="none" strike="noStrike">
                          <a:solidFill>
                            <a:srgbClr val="000000"/>
                          </a:solidFill>
                          <a:effectLst/>
                          <a:latin typeface="Futura Std Book" panose="020B0502020204020303" pitchFamily="34" charset="0"/>
                        </a:rPr>
                        <a:t>Employment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1 236 700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92D05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535 600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175282">
                <a:tc>
                  <a:txBody>
                    <a:bodyPr/>
                    <a:lstStyle/>
                    <a:p>
                      <a:pPr algn="l" rtl="0" fontAlgn="b"/>
                      <a:r>
                        <a:rPr lang="sv-SE" sz="700" b="0" i="0" u="none" strike="noStrike">
                          <a:solidFill>
                            <a:srgbClr val="000000"/>
                          </a:solidFill>
                          <a:effectLst/>
                          <a:latin typeface="Futura Std Book" panose="020B0502020204020303" pitchFamily="34" charset="0"/>
                        </a:rPr>
                        <a:t>Recently listed positions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102 042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FF0000"/>
                          </a:solidFill>
                          <a:effectLst/>
                          <a:latin typeface="Wingdings" panose="05000000000000000000" pitchFamily="2" charset="2"/>
                        </a:rPr>
                        <a:t>ê</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92D05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66 162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FF0000"/>
                          </a:solidFill>
                          <a:effectLst/>
                          <a:latin typeface="Wingdings" panose="05000000000000000000" pitchFamily="2" charset="2"/>
                        </a:rPr>
                        <a:t>ê</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175282">
                <a:tc>
                  <a:txBody>
                    <a:bodyPr/>
                    <a:lstStyle/>
                    <a:p>
                      <a:pPr algn="l" rtl="0" fontAlgn="b"/>
                      <a:r>
                        <a:rPr lang="en-US" sz="700" b="0" i="0" u="none" strike="noStrike">
                          <a:solidFill>
                            <a:srgbClr val="000000"/>
                          </a:solidFill>
                          <a:effectLst/>
                          <a:latin typeface="Futura Std Book" panose="020B0502020204020303" pitchFamily="34" charset="0"/>
                        </a:rPr>
                        <a:t>No. of people given notice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2 568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0,9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FF000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FF000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1 399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21,3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FF000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175282">
                <a:tc>
                  <a:txBody>
                    <a:bodyPr/>
                    <a:lstStyle/>
                    <a:p>
                      <a:pPr algn="l" rtl="0" fontAlgn="b"/>
                      <a:r>
                        <a:rPr lang="sv-SE" sz="700" b="0" i="0" u="none" strike="noStrike">
                          <a:solidFill>
                            <a:srgbClr val="000000"/>
                          </a:solidFill>
                          <a:effectLst/>
                          <a:latin typeface="Futura Std Book" panose="020B0502020204020303" pitchFamily="34" charset="0"/>
                        </a:rPr>
                        <a:t>Unemployment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0,0 pts.*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900" b="0" i="0" u="none" strike="noStrike" dirty="0">
                        <a:solidFill>
                          <a:srgbClr val="FF000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FF000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0,0 pts.*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900" b="0" i="0" u="none" strike="noStrike" dirty="0">
                        <a:solidFill>
                          <a:srgbClr val="00000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175282">
                <a:tc>
                  <a:txBody>
                    <a:bodyPr/>
                    <a:lstStyle/>
                    <a:p>
                      <a:pPr algn="l" rtl="0" fontAlgn="b"/>
                      <a:r>
                        <a:rPr lang="sv-SE" sz="700" b="0" i="0" u="none" strike="noStrike">
                          <a:solidFill>
                            <a:srgbClr val="000000"/>
                          </a:solidFill>
                          <a:effectLst/>
                          <a:latin typeface="Futura Std Book" panose="020B0502020204020303" pitchFamily="34" charset="0"/>
                        </a:rPr>
                        <a:t>Population (in thousands)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2 315,6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92D05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952,1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175282">
                <a:tc>
                  <a:txBody>
                    <a:bodyPr/>
                    <a:lstStyle/>
                    <a:p>
                      <a:pPr algn="l" rtl="0" fontAlgn="b"/>
                      <a:r>
                        <a:rPr lang="sv-SE" sz="700" b="0" i="0" u="none" strike="noStrike">
                          <a:solidFill>
                            <a:srgbClr val="000000"/>
                          </a:solidFill>
                          <a:effectLst/>
                          <a:latin typeface="Futura Std Book" panose="020B0502020204020303" pitchFamily="34" charset="0"/>
                        </a:rPr>
                        <a:t>Housing projects started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2 315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-49,1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FF0000"/>
                          </a:solidFill>
                          <a:effectLst/>
                          <a:latin typeface="Wingdings" panose="05000000000000000000" pitchFamily="2" charset="2"/>
                        </a:rPr>
                        <a:t>ê</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92D05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r>
                        <a:rPr lang="sv-SE" sz="900" b="0" i="0" u="none" strike="noStrike">
                          <a:solidFill>
                            <a:srgbClr val="FF0000"/>
                          </a:solidFill>
                          <a:effectLst/>
                          <a:latin typeface="Wingdings" panose="05000000000000000000" pitchFamily="2" charset="2"/>
                        </a:rPr>
                        <a:t>ê</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43">
                <a:tc>
                  <a:txBody>
                    <a:bodyPr/>
                    <a:lstStyle/>
                    <a:p>
                      <a:pPr algn="l" rtl="0" fontAlgn="b"/>
                      <a:r>
                        <a:rPr lang="sv-SE" sz="700" b="0" i="0" u="none" strike="noStrike">
                          <a:solidFill>
                            <a:srgbClr val="000000"/>
                          </a:solidFill>
                          <a:effectLst/>
                          <a:latin typeface="Futura Std Book" panose="020B0502020204020303" pitchFamily="34" charset="0"/>
                        </a:rPr>
                        <a:t>Commercial accomodations (in thousands)</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2 773</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3,8</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sv-SE" sz="900" b="0" i="0" u="none" strike="noStrike">
                          <a:solidFill>
                            <a:srgbClr val="92D05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rtl="0" fontAlgn="b"/>
                      <a:endParaRPr lang="sv-SE" sz="700" b="0" i="0" u="none" strike="noStrike">
                        <a:solidFill>
                          <a:srgbClr val="92D050"/>
                        </a:solidFill>
                        <a:effectLst/>
                        <a:latin typeface="Wingdings" panose="05000000000000000000" pitchFamily="2" charset="2"/>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1 852</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3,7</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sv-SE" sz="900" b="0" i="0" u="none" strike="noStrike" dirty="0">
                          <a:solidFill>
                            <a:srgbClr val="92D050"/>
                          </a:solidFill>
                          <a:effectLst/>
                          <a:latin typeface="Wingdings" panose="05000000000000000000" pitchFamily="2" charset="2"/>
                        </a:rPr>
                        <a:t>é</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sp>
        <p:nvSpPr>
          <p:cNvPr id="6" name="textruta 5">
            <a:extLst>
              <a:ext uri="{FF2B5EF4-FFF2-40B4-BE49-F238E27FC236}">
                <a16:creationId xmlns:a16="http://schemas.microsoft.com/office/drawing/2014/main" id="{5F10A5BF-CE79-4B45-A5C8-513925953A4C}"/>
              </a:ext>
            </a:extLst>
          </p:cNvPr>
          <p:cNvSpPr txBox="1"/>
          <p:nvPr/>
        </p:nvSpPr>
        <p:spPr>
          <a:xfrm>
            <a:off x="4381112" y="266610"/>
            <a:ext cx="4571300" cy="473127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r>
              <a:rPr lang="sv-SE" sz="1400" dirty="0" err="1">
                <a:solidFill>
                  <a:schemeClr val="tx1"/>
                </a:solidFill>
              </a:rPr>
              <a:t>Signs</a:t>
            </a:r>
            <a:r>
              <a:rPr lang="sv-SE" sz="1400" dirty="0">
                <a:solidFill>
                  <a:schemeClr val="tx1"/>
                </a:solidFill>
              </a:rPr>
              <a:t> </a:t>
            </a:r>
            <a:r>
              <a:rPr lang="sv-SE" sz="1400" dirty="0" err="1">
                <a:solidFill>
                  <a:schemeClr val="tx1"/>
                </a:solidFill>
              </a:rPr>
              <a:t>of</a:t>
            </a:r>
            <a:r>
              <a:rPr lang="sv-SE" sz="1400" dirty="0">
                <a:solidFill>
                  <a:schemeClr val="tx1"/>
                </a:solidFill>
              </a:rPr>
              <a:t> </a:t>
            </a:r>
            <a:r>
              <a:rPr lang="sv-SE" sz="1400" dirty="0" err="1">
                <a:solidFill>
                  <a:schemeClr val="tx1"/>
                </a:solidFill>
              </a:rPr>
              <a:t>cooled</a:t>
            </a:r>
            <a:r>
              <a:rPr lang="sv-SE" sz="1400" dirty="0">
                <a:solidFill>
                  <a:schemeClr val="tx1"/>
                </a:solidFill>
              </a:rPr>
              <a:t> off business </a:t>
            </a:r>
            <a:r>
              <a:rPr lang="sv-SE" sz="1400" dirty="0" err="1">
                <a:solidFill>
                  <a:schemeClr val="tx1"/>
                </a:solidFill>
              </a:rPr>
              <a:t>cycle</a:t>
            </a:r>
            <a:r>
              <a:rPr lang="sv-SE" sz="1400" dirty="0">
                <a:solidFill>
                  <a:schemeClr val="tx1"/>
                </a:solidFill>
              </a:rPr>
              <a:t> for Stockholm</a:t>
            </a:r>
            <a:br>
              <a:rPr lang="sv-SE" sz="1400" dirty="0">
                <a:solidFill>
                  <a:schemeClr val="tx1"/>
                </a:solidFill>
              </a:rPr>
            </a:br>
            <a:endParaRPr lang="sv-SE" sz="1400" dirty="0">
              <a:solidFill>
                <a:schemeClr val="tx1"/>
              </a:solidFill>
            </a:endParaRPr>
          </a:p>
          <a:p>
            <a:r>
              <a:rPr lang="sv-SE" sz="1000" b="1" dirty="0">
                <a:solidFill>
                  <a:schemeClr val="tx1"/>
                </a:solidFill>
                <a:latin typeface="Calibri" panose="020F0502020204030204" pitchFamily="34" charset="0"/>
              </a:rPr>
              <a:t>The Stockholm </a:t>
            </a:r>
            <a:r>
              <a:rPr lang="sv-SE" sz="1000" b="1" dirty="0" err="1">
                <a:solidFill>
                  <a:schemeClr val="tx1"/>
                </a:solidFill>
                <a:latin typeface="Calibri" panose="020F0502020204030204" pitchFamily="34" charset="0"/>
              </a:rPr>
              <a:t>economy</a:t>
            </a:r>
            <a:r>
              <a:rPr lang="sv-SE" sz="1000" b="1" dirty="0">
                <a:solidFill>
                  <a:schemeClr val="tx1"/>
                </a:solidFill>
                <a:latin typeface="Calibri" panose="020F0502020204030204" pitchFamily="34" charset="0"/>
              </a:rPr>
              <a:t> is still in a boom, </a:t>
            </a:r>
            <a:r>
              <a:rPr lang="sv-SE" sz="1000" b="1" dirty="0" err="1">
                <a:solidFill>
                  <a:schemeClr val="tx1"/>
                </a:solidFill>
                <a:latin typeface="Calibri" panose="020F0502020204030204" pitchFamily="34" charset="0"/>
              </a:rPr>
              <a:t>but</a:t>
            </a:r>
            <a:r>
              <a:rPr lang="sv-SE" sz="1000" b="1" dirty="0">
                <a:solidFill>
                  <a:schemeClr val="tx1"/>
                </a:solidFill>
                <a:latin typeface="Calibri" panose="020F0502020204030204" pitchFamily="34" charset="0"/>
              </a:rPr>
              <a:t> shows </a:t>
            </a:r>
            <a:r>
              <a:rPr lang="sv-SE" sz="1000" b="1" dirty="0" err="1">
                <a:solidFill>
                  <a:schemeClr val="tx1"/>
                </a:solidFill>
                <a:latin typeface="Calibri" panose="020F0502020204030204" pitchFamily="34" charset="0"/>
              </a:rPr>
              <a:t>signs</a:t>
            </a:r>
            <a:r>
              <a:rPr lang="sv-SE" sz="1000" b="1" dirty="0">
                <a:solidFill>
                  <a:schemeClr val="tx1"/>
                </a:solidFill>
                <a:latin typeface="Calibri" panose="020F0502020204030204" pitchFamily="34" charset="0"/>
              </a:rPr>
              <a:t> </a:t>
            </a:r>
            <a:r>
              <a:rPr lang="sv-SE" sz="1000" b="1" dirty="0" err="1">
                <a:solidFill>
                  <a:schemeClr val="tx1"/>
                </a:solidFill>
                <a:latin typeface="Calibri" panose="020F0502020204030204" pitchFamily="34" charset="0"/>
              </a:rPr>
              <a:t>of</a:t>
            </a:r>
            <a:r>
              <a:rPr lang="sv-SE" sz="1000" b="1" dirty="0">
                <a:solidFill>
                  <a:schemeClr val="tx1"/>
                </a:solidFill>
                <a:latin typeface="Calibri" panose="020F0502020204030204" pitchFamily="34" charset="0"/>
              </a:rPr>
              <a:t> </a:t>
            </a:r>
            <a:r>
              <a:rPr lang="sv-SE" sz="1000" b="1" dirty="0" err="1">
                <a:solidFill>
                  <a:schemeClr val="tx1"/>
                </a:solidFill>
                <a:latin typeface="Calibri" panose="020F0502020204030204" pitchFamily="34" charset="0"/>
              </a:rPr>
              <a:t>coolening</a:t>
            </a:r>
            <a:r>
              <a:rPr lang="sv-SE" sz="1000" b="1" dirty="0">
                <a:solidFill>
                  <a:schemeClr val="tx1"/>
                </a:solidFill>
                <a:latin typeface="Calibri" panose="020F0502020204030204" pitchFamily="34" charset="0"/>
              </a:rPr>
              <a:t> off in </a:t>
            </a:r>
            <a:r>
              <a:rPr lang="sv-SE" sz="1000" b="1" dirty="0" err="1">
                <a:solidFill>
                  <a:schemeClr val="tx1"/>
                </a:solidFill>
                <a:latin typeface="Calibri" panose="020F0502020204030204" pitchFamily="34" charset="0"/>
              </a:rPr>
              <a:t>comparison</a:t>
            </a:r>
            <a:r>
              <a:rPr lang="sv-SE" sz="1000" b="1" dirty="0">
                <a:solidFill>
                  <a:schemeClr val="tx1"/>
                </a:solidFill>
                <a:latin typeface="Calibri" panose="020F0502020204030204" pitchFamily="34" charset="0"/>
              </a:rPr>
              <a:t> to 2017. The </a:t>
            </a:r>
            <a:r>
              <a:rPr lang="sv-SE" sz="1000" b="1" dirty="0" err="1">
                <a:solidFill>
                  <a:schemeClr val="tx1"/>
                </a:solidFill>
                <a:latin typeface="Calibri" panose="020F0502020204030204" pitchFamily="34" charset="0"/>
              </a:rPr>
              <a:t>economy</a:t>
            </a:r>
            <a:r>
              <a:rPr lang="sv-SE" sz="1000" b="1" dirty="0">
                <a:solidFill>
                  <a:schemeClr val="tx1"/>
                </a:solidFill>
                <a:latin typeface="Calibri" panose="020F0502020204030204" pitchFamily="34" charset="0"/>
              </a:rPr>
              <a:t> and the population </a:t>
            </a:r>
            <a:r>
              <a:rPr lang="sv-SE" sz="1000" b="1" dirty="0" err="1">
                <a:solidFill>
                  <a:schemeClr val="tx1"/>
                </a:solidFill>
                <a:latin typeface="Calibri" panose="020F0502020204030204" pitchFamily="34" charset="0"/>
              </a:rPr>
              <a:t>grows</a:t>
            </a:r>
            <a:r>
              <a:rPr lang="sv-SE" sz="1000" b="1" dirty="0">
                <a:solidFill>
                  <a:schemeClr val="tx1"/>
                </a:solidFill>
                <a:latin typeface="Calibri" panose="020F0502020204030204" pitchFamily="34" charset="0"/>
              </a:rPr>
              <a:t>, </a:t>
            </a:r>
            <a:r>
              <a:rPr lang="sv-SE" sz="1000" b="1" dirty="0" err="1">
                <a:solidFill>
                  <a:schemeClr val="tx1"/>
                </a:solidFill>
                <a:latin typeface="Calibri" panose="020F0502020204030204" pitchFamily="34" charset="0"/>
              </a:rPr>
              <a:t>but</a:t>
            </a:r>
            <a:r>
              <a:rPr lang="sv-SE" sz="1000" b="1" dirty="0">
                <a:solidFill>
                  <a:schemeClr val="tx1"/>
                </a:solidFill>
                <a:latin typeface="Calibri" panose="020F0502020204030204" pitchFamily="34" charset="0"/>
              </a:rPr>
              <a:t> </a:t>
            </a:r>
            <a:r>
              <a:rPr lang="sv-SE" sz="1000" b="1" dirty="0" err="1">
                <a:solidFill>
                  <a:schemeClr val="tx1"/>
                </a:solidFill>
                <a:latin typeface="Calibri" panose="020F0502020204030204" pitchFamily="34" charset="0"/>
              </a:rPr>
              <a:t>construction</a:t>
            </a:r>
            <a:r>
              <a:rPr lang="sv-SE" sz="1000" b="1" dirty="0">
                <a:solidFill>
                  <a:schemeClr val="tx1"/>
                </a:solidFill>
                <a:latin typeface="Calibri" panose="020F0502020204030204" pitchFamily="34" charset="0"/>
              </a:rPr>
              <a:t> </a:t>
            </a:r>
            <a:r>
              <a:rPr lang="sv-SE" sz="1000" b="1" dirty="0" err="1">
                <a:solidFill>
                  <a:schemeClr val="tx1"/>
                </a:solidFill>
                <a:latin typeface="Calibri" panose="020F0502020204030204" pitchFamily="34" charset="0"/>
              </a:rPr>
              <a:t>of</a:t>
            </a:r>
            <a:r>
              <a:rPr lang="sv-SE" sz="1000" b="1" dirty="0">
                <a:solidFill>
                  <a:schemeClr val="tx1"/>
                </a:solidFill>
                <a:latin typeface="Calibri" panose="020F0502020204030204" pitchFamily="34" charset="0"/>
              </a:rPr>
              <a:t> </a:t>
            </a:r>
            <a:r>
              <a:rPr lang="sv-SE" sz="1000" b="1" dirty="0" err="1">
                <a:solidFill>
                  <a:schemeClr val="tx1"/>
                </a:solidFill>
                <a:latin typeface="Calibri" panose="020F0502020204030204" pitchFamily="34" charset="0"/>
              </a:rPr>
              <a:t>housing</a:t>
            </a:r>
            <a:r>
              <a:rPr lang="sv-SE" sz="1000" b="1" dirty="0">
                <a:solidFill>
                  <a:schemeClr val="tx1"/>
                </a:solidFill>
                <a:latin typeface="Calibri" panose="020F0502020204030204" pitchFamily="34" charset="0"/>
              </a:rPr>
              <a:t> </a:t>
            </a:r>
            <a:r>
              <a:rPr lang="sv-SE" sz="1000" b="1" dirty="0" err="1">
                <a:solidFill>
                  <a:schemeClr val="tx1"/>
                </a:solidFill>
                <a:latin typeface="Calibri" panose="020F0502020204030204" pitchFamily="34" charset="0"/>
              </a:rPr>
              <a:t>projects</a:t>
            </a:r>
            <a:r>
              <a:rPr lang="sv-SE" sz="1000" b="1" dirty="0">
                <a:solidFill>
                  <a:schemeClr val="tx1"/>
                </a:solidFill>
                <a:latin typeface="Calibri" panose="020F0502020204030204" pitchFamily="34" charset="0"/>
              </a:rPr>
              <a:t> has </a:t>
            </a:r>
            <a:r>
              <a:rPr lang="sv-SE" sz="1000" b="1" dirty="0" err="1">
                <a:solidFill>
                  <a:schemeClr val="tx1"/>
                </a:solidFill>
                <a:latin typeface="Calibri" panose="020F0502020204030204" pitchFamily="34" charset="0"/>
              </a:rPr>
              <a:t>decreased</a:t>
            </a:r>
            <a:r>
              <a:rPr lang="sv-SE" sz="1000" b="1" dirty="0">
                <a:solidFill>
                  <a:schemeClr val="tx1"/>
                </a:solidFill>
                <a:latin typeface="Calibri" panose="020F0502020204030204" pitchFamily="34" charset="0"/>
              </a:rPr>
              <a:t> from last </a:t>
            </a:r>
            <a:r>
              <a:rPr lang="sv-SE" sz="1000" b="1" dirty="0" err="1">
                <a:solidFill>
                  <a:schemeClr val="tx1"/>
                </a:solidFill>
                <a:latin typeface="Calibri" panose="020F0502020204030204" pitchFamily="34" charset="0"/>
              </a:rPr>
              <a:t>year’s</a:t>
            </a:r>
            <a:r>
              <a:rPr lang="sv-SE" sz="1000" b="1" dirty="0">
                <a:solidFill>
                  <a:schemeClr val="tx1"/>
                </a:solidFill>
                <a:latin typeface="Calibri" panose="020F0502020204030204" pitchFamily="34" charset="0"/>
              </a:rPr>
              <a:t> strong </a:t>
            </a:r>
            <a:r>
              <a:rPr lang="sv-SE" sz="1000" b="1" dirty="0" err="1">
                <a:solidFill>
                  <a:schemeClr val="tx1"/>
                </a:solidFill>
                <a:latin typeface="Calibri" panose="020F0502020204030204" pitchFamily="34" charset="0"/>
              </a:rPr>
              <a:t>figures</a:t>
            </a:r>
            <a:r>
              <a:rPr lang="sv-SE" sz="1000" b="1" dirty="0">
                <a:solidFill>
                  <a:schemeClr val="tx1"/>
                </a:solidFill>
                <a:latin typeface="Calibri" panose="020F0502020204030204" pitchFamily="34" charset="0"/>
              </a:rPr>
              <a:t>.</a:t>
            </a:r>
          </a:p>
          <a:p>
            <a:endParaRPr lang="sv-SE" sz="1000" dirty="0">
              <a:solidFill>
                <a:schemeClr val="tx1"/>
              </a:solidFill>
              <a:latin typeface="Calibri" panose="020F0502020204030204" pitchFamily="34" charset="0"/>
            </a:endParaRPr>
          </a:p>
          <a:p>
            <a:r>
              <a:rPr lang="sv-SE" sz="1000" dirty="0" err="1">
                <a:solidFill>
                  <a:schemeClr val="tx1"/>
                </a:solidFill>
                <a:latin typeface="Calibri" panose="020F0502020204030204" pitchFamily="34" charset="0"/>
              </a:rPr>
              <a:t>Aggregated</a:t>
            </a:r>
            <a:r>
              <a:rPr lang="sv-SE" sz="1000" dirty="0">
                <a:solidFill>
                  <a:schemeClr val="tx1"/>
                </a:solidFill>
                <a:latin typeface="Calibri" panose="020F0502020204030204" pitchFamily="34" charset="0"/>
              </a:rPr>
              <a:t> gross </a:t>
            </a:r>
            <a:r>
              <a:rPr lang="sv-SE" sz="1000" dirty="0" err="1">
                <a:solidFill>
                  <a:schemeClr val="tx1"/>
                </a:solidFill>
                <a:latin typeface="Calibri" panose="020F0502020204030204" pitchFamily="34" charset="0"/>
              </a:rPr>
              <a:t>pay</a:t>
            </a:r>
            <a:r>
              <a:rPr lang="sv-SE" sz="1000" dirty="0">
                <a:solidFill>
                  <a:schemeClr val="tx1"/>
                </a:solidFill>
                <a:latin typeface="Calibri" panose="020F0502020204030204" pitchFamily="34" charset="0"/>
              </a:rPr>
              <a:t> data </a:t>
            </a:r>
            <a:r>
              <a:rPr lang="sv-SE" sz="1000" dirty="0" err="1">
                <a:solidFill>
                  <a:schemeClr val="tx1"/>
                </a:solidFill>
                <a:latin typeface="Calibri" panose="020F0502020204030204" pitchFamily="34" charset="0"/>
              </a:rPr>
              <a:t>showed</a:t>
            </a:r>
            <a:r>
              <a:rPr lang="sv-SE" sz="1000" dirty="0">
                <a:solidFill>
                  <a:schemeClr val="tx1"/>
                </a:solidFill>
                <a:latin typeface="Calibri" panose="020F0502020204030204" pitchFamily="34" charset="0"/>
              </a:rPr>
              <a:t> positive </a:t>
            </a:r>
            <a:r>
              <a:rPr lang="sv-SE" sz="1000" dirty="0" err="1">
                <a:solidFill>
                  <a:schemeClr val="tx1"/>
                </a:solidFill>
                <a:latin typeface="Calibri" panose="020F0502020204030204" pitchFamily="34" charset="0"/>
              </a:rPr>
              <a:t>growth</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figures</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both</a:t>
            </a:r>
            <a:r>
              <a:rPr lang="sv-SE" sz="1000" dirty="0">
                <a:solidFill>
                  <a:schemeClr val="tx1"/>
                </a:solidFill>
                <a:latin typeface="Calibri" panose="020F0502020204030204" pitchFamily="34" charset="0"/>
              </a:rPr>
              <a:t> for Stockholm County and the City </a:t>
            </a:r>
            <a:r>
              <a:rPr lang="sv-SE" sz="1000" dirty="0" err="1">
                <a:solidFill>
                  <a:schemeClr val="tx1"/>
                </a:solidFill>
                <a:latin typeface="Calibri" panose="020F0502020204030204" pitchFamily="34" charset="0"/>
              </a:rPr>
              <a:t>of</a:t>
            </a:r>
            <a:r>
              <a:rPr lang="sv-SE" sz="1000" dirty="0">
                <a:solidFill>
                  <a:schemeClr val="tx1"/>
                </a:solidFill>
                <a:latin typeface="Calibri" panose="020F0502020204030204" pitchFamily="34" charset="0"/>
              </a:rPr>
              <a:t> Stockholm </a:t>
            </a:r>
            <a:r>
              <a:rPr lang="en-US" sz="1000" dirty="0">
                <a:solidFill>
                  <a:schemeClr val="tx1"/>
                </a:solidFill>
                <a:latin typeface="Calibri" panose="020F0502020204030204" pitchFamily="34" charset="0"/>
              </a:rPr>
              <a:t>compared to the same quarter in 2017. Information and communication, and construction where the driving forces behind this development. The number of newly registered businesses decreased as well as the number of company bankruptcies.</a:t>
            </a:r>
          </a:p>
          <a:p>
            <a:r>
              <a:rPr lang="sv-SE" sz="1000" dirty="0">
                <a:solidFill>
                  <a:schemeClr val="tx1"/>
                </a:solidFill>
                <a:latin typeface="Calibri" panose="020F0502020204030204" pitchFamily="34" charset="0"/>
              </a:rPr>
              <a:t/>
            </a:r>
            <a:br>
              <a:rPr lang="sv-SE" sz="1000" dirty="0">
                <a:solidFill>
                  <a:schemeClr val="tx1"/>
                </a:solidFill>
                <a:latin typeface="Calibri" panose="020F0502020204030204" pitchFamily="34" charset="0"/>
              </a:rPr>
            </a:br>
            <a:r>
              <a:rPr lang="sv-SE" sz="1000" dirty="0">
                <a:solidFill>
                  <a:schemeClr val="tx1"/>
                </a:solidFill>
                <a:latin typeface="Calibri" panose="020F0502020204030204" pitchFamily="34" charset="0"/>
              </a:rPr>
              <a:t>The </a:t>
            </a:r>
            <a:r>
              <a:rPr lang="sv-SE" sz="1000" dirty="0" err="1">
                <a:solidFill>
                  <a:schemeClr val="tx1"/>
                </a:solidFill>
                <a:latin typeface="Calibri" panose="020F0502020204030204" pitchFamily="34" charset="0"/>
              </a:rPr>
              <a:t>labour</a:t>
            </a:r>
            <a:r>
              <a:rPr lang="sv-SE" sz="1000" dirty="0">
                <a:solidFill>
                  <a:schemeClr val="tx1"/>
                </a:solidFill>
                <a:latin typeface="Calibri" panose="020F0502020204030204" pitchFamily="34" charset="0"/>
              </a:rPr>
              <a:t> market in Stockholm </a:t>
            </a:r>
            <a:r>
              <a:rPr lang="sv-SE" sz="1000" dirty="0" err="1">
                <a:solidFill>
                  <a:schemeClr val="tx1"/>
                </a:solidFill>
                <a:latin typeface="Calibri" panose="020F0502020204030204" pitchFamily="34" charset="0"/>
              </a:rPr>
              <a:t>remains</a:t>
            </a:r>
            <a:r>
              <a:rPr lang="sv-SE" sz="1000" dirty="0">
                <a:solidFill>
                  <a:schemeClr val="tx1"/>
                </a:solidFill>
                <a:latin typeface="Calibri" panose="020F0502020204030204" pitchFamily="34" charset="0"/>
              </a:rPr>
              <a:t> strong </a:t>
            </a:r>
            <a:r>
              <a:rPr lang="sv-SE" sz="1000" dirty="0" err="1">
                <a:solidFill>
                  <a:schemeClr val="tx1"/>
                </a:solidFill>
                <a:latin typeface="Calibri" panose="020F0502020204030204" pitchFamily="34" charset="0"/>
              </a:rPr>
              <a:t>but</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with</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some</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indicators</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showing</a:t>
            </a:r>
            <a:r>
              <a:rPr lang="sv-SE" sz="1000" dirty="0">
                <a:solidFill>
                  <a:schemeClr val="tx1"/>
                </a:solidFill>
                <a:latin typeface="Calibri" panose="020F0502020204030204" pitchFamily="34" charset="0"/>
              </a:rPr>
              <a:t> a </a:t>
            </a:r>
            <a:r>
              <a:rPr lang="sv-SE" sz="1000" dirty="0" err="1">
                <a:solidFill>
                  <a:schemeClr val="tx1"/>
                </a:solidFill>
                <a:latin typeface="Calibri" panose="020F0502020204030204" pitchFamily="34" charset="0"/>
              </a:rPr>
              <a:t>weaker</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development</a:t>
            </a:r>
            <a:r>
              <a:rPr lang="sv-SE" sz="1000" i="1" dirty="0">
                <a:solidFill>
                  <a:schemeClr val="tx1"/>
                </a:solidFill>
                <a:latin typeface="Calibri" panose="020F0502020204030204" pitchFamily="34" charset="0"/>
              </a:rPr>
              <a:t>. </a:t>
            </a:r>
            <a:r>
              <a:rPr lang="en-US" sz="1000" dirty="0">
                <a:solidFill>
                  <a:schemeClr val="tx1"/>
                </a:solidFill>
                <a:latin typeface="Calibri" panose="020F0502020204030204" pitchFamily="34" charset="0"/>
              </a:rPr>
              <a:t>During the last four quarters the number of persons employed increased by 27 900. Employment in healthcare, construction and finance however decreased. </a:t>
            </a:r>
            <a:r>
              <a:rPr lang="sv-SE" sz="1000" dirty="0">
                <a:solidFill>
                  <a:schemeClr val="tx1"/>
                </a:solidFill>
                <a:latin typeface="Calibri" panose="020F0502020204030204" pitchFamily="34" charset="0"/>
              </a:rPr>
              <a:t>The </a:t>
            </a:r>
            <a:r>
              <a:rPr lang="sv-SE" sz="1000" dirty="0" err="1">
                <a:solidFill>
                  <a:schemeClr val="tx1"/>
                </a:solidFill>
                <a:latin typeface="Calibri" panose="020F0502020204030204" pitchFamily="34" charset="0"/>
              </a:rPr>
              <a:t>number</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of</a:t>
            </a:r>
            <a:r>
              <a:rPr lang="sv-SE" sz="1000" dirty="0">
                <a:solidFill>
                  <a:schemeClr val="tx1"/>
                </a:solidFill>
                <a:latin typeface="Calibri" panose="020F0502020204030204" pitchFamily="34" charset="0"/>
              </a:rPr>
              <a:t> persons given </a:t>
            </a:r>
            <a:r>
              <a:rPr lang="sv-SE" sz="1000" dirty="0" err="1">
                <a:solidFill>
                  <a:schemeClr val="tx1"/>
                </a:solidFill>
                <a:latin typeface="Calibri" panose="020F0502020204030204" pitchFamily="34" charset="0"/>
              </a:rPr>
              <a:t>notice</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increased</a:t>
            </a:r>
            <a:r>
              <a:rPr lang="sv-SE" sz="1000" dirty="0">
                <a:solidFill>
                  <a:schemeClr val="tx1"/>
                </a:solidFill>
                <a:latin typeface="Calibri" panose="020F0502020204030204" pitchFamily="34" charset="0"/>
              </a:rPr>
              <a:t> in </a:t>
            </a:r>
            <a:r>
              <a:rPr lang="sv-SE" sz="1000" dirty="0" err="1">
                <a:solidFill>
                  <a:schemeClr val="tx1"/>
                </a:solidFill>
                <a:latin typeface="Calibri" panose="020F0502020204030204" pitchFamily="34" charset="0"/>
              </a:rPr>
              <a:t>both</a:t>
            </a:r>
            <a:r>
              <a:rPr lang="sv-SE" sz="1000" dirty="0">
                <a:solidFill>
                  <a:schemeClr val="tx1"/>
                </a:solidFill>
                <a:latin typeface="Calibri" panose="020F0502020204030204" pitchFamily="34" charset="0"/>
              </a:rPr>
              <a:t> the </a:t>
            </a:r>
            <a:r>
              <a:rPr lang="sv-SE" sz="1000" dirty="0" err="1">
                <a:solidFill>
                  <a:schemeClr val="tx1"/>
                </a:solidFill>
                <a:latin typeface="Calibri" panose="020F0502020204030204" pitchFamily="34" charset="0"/>
              </a:rPr>
              <a:t>county</a:t>
            </a:r>
            <a:r>
              <a:rPr lang="sv-SE" sz="1000" dirty="0">
                <a:solidFill>
                  <a:schemeClr val="tx1"/>
                </a:solidFill>
                <a:latin typeface="Calibri" panose="020F0502020204030204" pitchFamily="34" charset="0"/>
              </a:rPr>
              <a:t> and the city. The </a:t>
            </a:r>
            <a:r>
              <a:rPr lang="sv-SE" sz="1000" dirty="0" err="1">
                <a:solidFill>
                  <a:schemeClr val="tx1"/>
                </a:solidFill>
                <a:latin typeface="Calibri" panose="020F0502020204030204" pitchFamily="34" charset="0"/>
              </a:rPr>
              <a:t>unemployment</a:t>
            </a:r>
            <a:r>
              <a:rPr lang="sv-SE" sz="1000" dirty="0">
                <a:solidFill>
                  <a:schemeClr val="tx1"/>
                </a:solidFill>
                <a:latin typeface="Calibri" panose="020F0502020204030204" pitchFamily="34" charset="0"/>
              </a:rPr>
              <a:t> rate </a:t>
            </a:r>
            <a:r>
              <a:rPr lang="sv-SE" sz="1000" dirty="0" err="1">
                <a:solidFill>
                  <a:schemeClr val="tx1"/>
                </a:solidFill>
                <a:latin typeface="Calibri" panose="020F0502020204030204" pitchFamily="34" charset="0"/>
              </a:rPr>
              <a:t>remained</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unchanged</a:t>
            </a:r>
            <a:r>
              <a:rPr lang="sv-SE" sz="1000" dirty="0">
                <a:solidFill>
                  <a:schemeClr val="tx1"/>
                </a:solidFill>
                <a:latin typeface="Calibri" panose="020F0502020204030204" pitchFamily="34" charset="0"/>
              </a:rPr>
              <a:t> in </a:t>
            </a:r>
            <a:r>
              <a:rPr lang="sv-SE" sz="1000" dirty="0" err="1">
                <a:solidFill>
                  <a:schemeClr val="tx1"/>
                </a:solidFill>
                <a:latin typeface="Calibri" panose="020F0502020204030204" pitchFamily="34" charset="0"/>
              </a:rPr>
              <a:t>both</a:t>
            </a:r>
            <a:r>
              <a:rPr lang="sv-SE" sz="1000" dirty="0">
                <a:solidFill>
                  <a:schemeClr val="tx1"/>
                </a:solidFill>
                <a:latin typeface="Calibri" panose="020F0502020204030204" pitchFamily="34" charset="0"/>
              </a:rPr>
              <a:t> the </a:t>
            </a:r>
            <a:r>
              <a:rPr lang="sv-SE" sz="1000" dirty="0" err="1">
                <a:solidFill>
                  <a:schemeClr val="tx1"/>
                </a:solidFill>
                <a:latin typeface="Calibri" panose="020F0502020204030204" pitchFamily="34" charset="0"/>
              </a:rPr>
              <a:t>county</a:t>
            </a:r>
            <a:r>
              <a:rPr lang="sv-SE" sz="1000" dirty="0">
                <a:solidFill>
                  <a:schemeClr val="tx1"/>
                </a:solidFill>
                <a:latin typeface="Calibri" panose="020F0502020204030204" pitchFamily="34" charset="0"/>
              </a:rPr>
              <a:t> and the city. The </a:t>
            </a:r>
            <a:r>
              <a:rPr lang="sv-SE" sz="1000" dirty="0" err="1">
                <a:solidFill>
                  <a:schemeClr val="tx1"/>
                </a:solidFill>
                <a:latin typeface="Calibri" panose="020F0502020204030204" pitchFamily="34" charset="0"/>
              </a:rPr>
              <a:t>number</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of</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listed</a:t>
            </a:r>
            <a:r>
              <a:rPr lang="sv-SE" sz="1000" dirty="0">
                <a:solidFill>
                  <a:schemeClr val="tx1"/>
                </a:solidFill>
                <a:latin typeface="Calibri" panose="020F0502020204030204" pitchFamily="34" charset="0"/>
              </a:rPr>
              <a:t> positions </a:t>
            </a:r>
            <a:r>
              <a:rPr lang="sv-SE" sz="1000" dirty="0" err="1">
                <a:solidFill>
                  <a:schemeClr val="tx1"/>
                </a:solidFill>
                <a:latin typeface="Calibri" panose="020F0502020204030204" pitchFamily="34" charset="0"/>
              </a:rPr>
              <a:t>however</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decreased</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during</a:t>
            </a:r>
            <a:r>
              <a:rPr lang="sv-SE" sz="1000" dirty="0">
                <a:solidFill>
                  <a:schemeClr val="tx1"/>
                </a:solidFill>
                <a:latin typeface="Calibri" panose="020F0502020204030204" pitchFamily="34" charset="0"/>
              </a:rPr>
              <a:t> the </a:t>
            </a:r>
            <a:r>
              <a:rPr lang="sv-SE" sz="1000" dirty="0" err="1">
                <a:solidFill>
                  <a:schemeClr val="tx1"/>
                </a:solidFill>
                <a:latin typeface="Calibri" panose="020F0502020204030204" pitchFamily="34" charset="0"/>
              </a:rPr>
              <a:t>first</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quarter</a:t>
            </a:r>
            <a:r>
              <a:rPr lang="sv-SE" sz="1000" dirty="0">
                <a:solidFill>
                  <a:schemeClr val="tx1"/>
                </a:solidFill>
                <a:latin typeface="Calibri" panose="020F0502020204030204" pitchFamily="34" charset="0"/>
              </a:rPr>
              <a:t> in Stockholm </a:t>
            </a:r>
            <a:r>
              <a:rPr lang="sv-SE" sz="1000" dirty="0" err="1">
                <a:solidFill>
                  <a:schemeClr val="tx1"/>
                </a:solidFill>
                <a:latin typeface="Calibri" panose="020F0502020204030204" pitchFamily="34" charset="0"/>
              </a:rPr>
              <a:t>county</a:t>
            </a:r>
            <a:r>
              <a:rPr lang="sv-SE" sz="1000" dirty="0">
                <a:solidFill>
                  <a:schemeClr val="tx1"/>
                </a:solidFill>
                <a:latin typeface="Calibri" panose="020F0502020204030204" pitchFamily="34" charset="0"/>
              </a:rPr>
              <a:t> and city.</a:t>
            </a:r>
            <a:r>
              <a:rPr lang="en-US" sz="1000" dirty="0">
                <a:solidFill>
                  <a:schemeClr val="tx1"/>
                </a:solidFill>
                <a:latin typeface="Calibri" panose="020F0502020204030204" pitchFamily="34" charset="0"/>
              </a:rPr>
              <a:t/>
            </a:r>
            <a:br>
              <a:rPr lang="en-US" sz="1000" dirty="0">
                <a:solidFill>
                  <a:schemeClr val="tx1"/>
                </a:solidFill>
                <a:latin typeface="Calibri" panose="020F0502020204030204" pitchFamily="34" charset="0"/>
              </a:rPr>
            </a:br>
            <a:r>
              <a:rPr lang="en-US" sz="1000" dirty="0">
                <a:solidFill>
                  <a:schemeClr val="tx1"/>
                </a:solidFill>
                <a:latin typeface="Calibri" panose="020F0502020204030204" pitchFamily="34" charset="0"/>
              </a:rPr>
              <a:t/>
            </a:r>
            <a:br>
              <a:rPr lang="en-US" sz="1000" dirty="0">
                <a:solidFill>
                  <a:schemeClr val="tx1"/>
                </a:solidFill>
                <a:latin typeface="Calibri" panose="020F0502020204030204" pitchFamily="34" charset="0"/>
              </a:rPr>
            </a:br>
            <a:r>
              <a:rPr lang="en-US" sz="1000" dirty="0">
                <a:solidFill>
                  <a:schemeClr val="tx1"/>
                </a:solidFill>
                <a:latin typeface="Calibri" panose="020F0502020204030204" pitchFamily="34" charset="0"/>
              </a:rPr>
              <a:t>The number of residents in the county and the city increased by 37 800 and 12 800 respectively during the last four quarters, representing increases by 1,7 percent and 1,4 percent. </a:t>
            </a:r>
            <a:r>
              <a:rPr lang="sv-SE" sz="1000" dirty="0">
                <a:solidFill>
                  <a:schemeClr val="tx1"/>
                </a:solidFill>
                <a:latin typeface="Calibri" panose="020F0502020204030204" pitchFamily="34" charset="0"/>
              </a:rPr>
              <a:t>The </a:t>
            </a:r>
            <a:r>
              <a:rPr lang="sv-SE" sz="1000" dirty="0" err="1">
                <a:solidFill>
                  <a:schemeClr val="tx1"/>
                </a:solidFill>
                <a:latin typeface="Calibri" panose="020F0502020204030204" pitchFamily="34" charset="0"/>
              </a:rPr>
              <a:t>number</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of</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housing</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projects</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started</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decreased</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substantially</a:t>
            </a:r>
            <a:r>
              <a:rPr lang="sv-SE" sz="1000" dirty="0">
                <a:solidFill>
                  <a:schemeClr val="tx1"/>
                </a:solidFill>
                <a:latin typeface="Calibri" panose="020F0502020204030204" pitchFamily="34" charset="0"/>
              </a:rPr>
              <a:t> in </a:t>
            </a:r>
            <a:r>
              <a:rPr lang="sv-SE" sz="1000" dirty="0" err="1">
                <a:solidFill>
                  <a:schemeClr val="tx1"/>
                </a:solidFill>
                <a:latin typeface="Calibri" panose="020F0502020204030204" pitchFamily="34" charset="0"/>
              </a:rPr>
              <a:t>both</a:t>
            </a:r>
            <a:r>
              <a:rPr lang="sv-SE" sz="1000" dirty="0">
                <a:solidFill>
                  <a:schemeClr val="tx1"/>
                </a:solidFill>
                <a:latin typeface="Calibri" panose="020F0502020204030204" pitchFamily="34" charset="0"/>
              </a:rPr>
              <a:t> the </a:t>
            </a:r>
            <a:r>
              <a:rPr lang="sv-SE" sz="1000" dirty="0" err="1">
                <a:solidFill>
                  <a:schemeClr val="tx1"/>
                </a:solidFill>
                <a:latin typeface="Calibri" panose="020F0502020204030204" pitchFamily="34" charset="0"/>
              </a:rPr>
              <a:t>county</a:t>
            </a:r>
            <a:r>
              <a:rPr lang="sv-SE" sz="1000" dirty="0">
                <a:solidFill>
                  <a:schemeClr val="tx1"/>
                </a:solidFill>
                <a:latin typeface="Calibri" panose="020F0502020204030204" pitchFamily="34" charset="0"/>
              </a:rPr>
              <a:t> and the city in </a:t>
            </a:r>
            <a:r>
              <a:rPr lang="sv-SE" sz="1000" dirty="0" err="1">
                <a:solidFill>
                  <a:schemeClr val="tx1"/>
                </a:solidFill>
                <a:latin typeface="Calibri" panose="020F0502020204030204" pitchFamily="34" charset="0"/>
              </a:rPr>
              <a:t>comparison</a:t>
            </a:r>
            <a:r>
              <a:rPr lang="sv-SE" sz="1000" dirty="0">
                <a:solidFill>
                  <a:schemeClr val="tx1"/>
                </a:solidFill>
                <a:latin typeface="Calibri" panose="020F0502020204030204" pitchFamily="34" charset="0"/>
              </a:rPr>
              <a:t> to the same </a:t>
            </a:r>
            <a:r>
              <a:rPr lang="sv-SE" sz="1000" dirty="0" err="1">
                <a:solidFill>
                  <a:schemeClr val="tx1"/>
                </a:solidFill>
                <a:latin typeface="Calibri" panose="020F0502020204030204" pitchFamily="34" charset="0"/>
              </a:rPr>
              <a:t>quarter</a:t>
            </a:r>
            <a:r>
              <a:rPr lang="sv-SE" sz="1000" dirty="0">
                <a:solidFill>
                  <a:schemeClr val="tx1"/>
                </a:solidFill>
                <a:latin typeface="Calibri" panose="020F0502020204030204" pitchFamily="34" charset="0"/>
              </a:rPr>
              <a:t> last </a:t>
            </a:r>
            <a:r>
              <a:rPr lang="sv-SE" sz="1000" dirty="0" err="1">
                <a:solidFill>
                  <a:schemeClr val="tx1"/>
                </a:solidFill>
                <a:latin typeface="Calibri" panose="020F0502020204030204" pitchFamily="34" charset="0"/>
              </a:rPr>
              <a:t>year</a:t>
            </a:r>
            <a:r>
              <a:rPr lang="sv-SE" sz="1000" dirty="0">
                <a:solidFill>
                  <a:schemeClr val="tx1"/>
                </a:solidFill>
                <a:latin typeface="Calibri" panose="020F0502020204030204" pitchFamily="34" charset="0"/>
              </a:rPr>
              <a:t>. Worth </a:t>
            </a:r>
            <a:r>
              <a:rPr lang="sv-SE" sz="1000" dirty="0" err="1">
                <a:solidFill>
                  <a:schemeClr val="tx1"/>
                </a:solidFill>
                <a:latin typeface="Calibri" panose="020F0502020204030204" pitchFamily="34" charset="0"/>
              </a:rPr>
              <a:t>mentioning</a:t>
            </a:r>
            <a:r>
              <a:rPr lang="sv-SE" sz="1000" dirty="0">
                <a:solidFill>
                  <a:schemeClr val="tx1"/>
                </a:solidFill>
                <a:latin typeface="Calibri" panose="020F0502020204030204" pitchFamily="34" charset="0"/>
              </a:rPr>
              <a:t> is </a:t>
            </a:r>
            <a:r>
              <a:rPr lang="sv-SE" sz="1000" dirty="0" err="1">
                <a:solidFill>
                  <a:schemeClr val="tx1"/>
                </a:solidFill>
                <a:latin typeface="Calibri" panose="020F0502020204030204" pitchFamily="34" charset="0"/>
              </a:rPr>
              <a:t>however</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that</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housing</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construction</a:t>
            </a:r>
            <a:r>
              <a:rPr lang="sv-SE" sz="1000" dirty="0">
                <a:solidFill>
                  <a:schemeClr val="tx1"/>
                </a:solidFill>
                <a:latin typeface="Calibri" panose="020F0502020204030204" pitchFamily="34" charset="0"/>
              </a:rPr>
              <a:t> has </a:t>
            </a:r>
            <a:r>
              <a:rPr lang="sv-SE" sz="1000" dirty="0" err="1">
                <a:solidFill>
                  <a:schemeClr val="tx1"/>
                </a:solidFill>
                <a:latin typeface="Calibri" panose="020F0502020204030204" pitchFamily="34" charset="0"/>
              </a:rPr>
              <a:t>been</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extraordinarily</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high</a:t>
            </a:r>
            <a:r>
              <a:rPr lang="sv-SE" sz="1000" dirty="0">
                <a:solidFill>
                  <a:schemeClr val="tx1"/>
                </a:solidFill>
                <a:latin typeface="Calibri" panose="020F0502020204030204" pitchFamily="34" charset="0"/>
              </a:rPr>
              <a:t> </a:t>
            </a:r>
            <a:r>
              <a:rPr lang="sv-SE" sz="1000" dirty="0" err="1">
                <a:solidFill>
                  <a:schemeClr val="tx1"/>
                </a:solidFill>
                <a:latin typeface="Calibri" panose="020F0502020204030204" pitchFamily="34" charset="0"/>
              </a:rPr>
              <a:t>during</a:t>
            </a:r>
            <a:r>
              <a:rPr lang="sv-SE" sz="1000" dirty="0">
                <a:solidFill>
                  <a:schemeClr val="tx1"/>
                </a:solidFill>
                <a:latin typeface="Calibri" panose="020F0502020204030204" pitchFamily="34" charset="0"/>
              </a:rPr>
              <a:t> recent </a:t>
            </a:r>
            <a:r>
              <a:rPr lang="sv-SE" sz="1000" dirty="0" err="1">
                <a:solidFill>
                  <a:schemeClr val="tx1"/>
                </a:solidFill>
                <a:latin typeface="Calibri" panose="020F0502020204030204" pitchFamily="34" charset="0"/>
              </a:rPr>
              <a:t>years</a:t>
            </a:r>
            <a:r>
              <a:rPr lang="sv-SE" sz="1000" dirty="0">
                <a:solidFill>
                  <a:schemeClr val="tx1"/>
                </a:solidFill>
                <a:latin typeface="Calibri" panose="020F0502020204030204" pitchFamily="34" charset="0"/>
              </a:rPr>
              <a:t>.  </a:t>
            </a:r>
          </a:p>
          <a:p>
            <a:endParaRPr lang="sv-SE" sz="1000" dirty="0">
              <a:latin typeface="Calibri" panose="020F0502020204030204" pitchFamily="34" charset="0"/>
            </a:endParaRPr>
          </a:p>
          <a:p>
            <a:r>
              <a:rPr lang="de-DE" sz="1000" dirty="0">
                <a:latin typeface="Calibri" panose="020F0502020204030204" pitchFamily="34" charset="0"/>
              </a:rPr>
              <a:t>Olle Zetterberg</a:t>
            </a:r>
            <a:endParaRPr lang="sv-SE" sz="1000" dirty="0">
              <a:latin typeface="Calibri" panose="020F0502020204030204" pitchFamily="34" charset="0"/>
            </a:endParaRPr>
          </a:p>
          <a:p>
            <a:r>
              <a:rPr lang="de-DE" sz="1000" dirty="0">
                <a:latin typeface="Calibri" panose="020F0502020204030204" pitchFamily="34" charset="0"/>
              </a:rPr>
              <a:t>CEO Stockholm Business Region</a:t>
            </a:r>
            <a:endParaRPr lang="de-DE" sz="1000" dirty="0"/>
          </a:p>
        </p:txBody>
      </p:sp>
    </p:spTree>
    <p:extLst>
      <p:ext uri="{BB962C8B-B14F-4D97-AF65-F5344CB8AC3E}">
        <p14:creationId xmlns:p14="http://schemas.microsoft.com/office/powerpoint/2010/main" val="78850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10" name="Tabell 9">
            <a:extLst>
              <a:ext uri="{FF2B5EF4-FFF2-40B4-BE49-F238E27FC236}">
                <a16:creationId xmlns:a16="http://schemas.microsoft.com/office/drawing/2014/main" id="{E9A01D51-D13D-4265-9CAD-AFAE2128A28E}"/>
              </a:ext>
            </a:extLst>
          </p:cNvPr>
          <p:cNvGraphicFramePr>
            <a:graphicFrameLocks noGrp="1"/>
          </p:cNvGraphicFramePr>
          <p:nvPr>
            <p:extLst>
              <p:ext uri="{D42A27DB-BD31-4B8C-83A1-F6EECF244321}">
                <p14:modId xmlns:p14="http://schemas.microsoft.com/office/powerpoint/2010/main" val="1212163614"/>
              </p:ext>
            </p:extLst>
          </p:nvPr>
        </p:nvGraphicFramePr>
        <p:xfrm>
          <a:off x="5680904" y="1201256"/>
          <a:ext cx="3363456" cy="3874770"/>
        </p:xfrm>
        <a:graphic>
          <a:graphicData uri="http://schemas.openxmlformats.org/drawingml/2006/table">
            <a:tbl>
              <a:tblPr/>
              <a:tblGrid>
                <a:gridCol w="1339455">
                  <a:extLst>
                    <a:ext uri="{9D8B030D-6E8A-4147-A177-3AD203B41FA5}">
                      <a16:colId xmlns:a16="http://schemas.microsoft.com/office/drawing/2014/main" val="1290073089"/>
                    </a:ext>
                  </a:extLst>
                </a:gridCol>
                <a:gridCol w="453384">
                  <a:extLst>
                    <a:ext uri="{9D8B030D-6E8A-4147-A177-3AD203B41FA5}">
                      <a16:colId xmlns:a16="http://schemas.microsoft.com/office/drawing/2014/main" val="1158543902"/>
                    </a:ext>
                  </a:extLst>
                </a:gridCol>
                <a:gridCol w="512211">
                  <a:extLst>
                    <a:ext uri="{9D8B030D-6E8A-4147-A177-3AD203B41FA5}">
                      <a16:colId xmlns:a16="http://schemas.microsoft.com/office/drawing/2014/main" val="3124956111"/>
                    </a:ext>
                  </a:extLst>
                </a:gridCol>
                <a:gridCol w="633041">
                  <a:extLst>
                    <a:ext uri="{9D8B030D-6E8A-4147-A177-3AD203B41FA5}">
                      <a16:colId xmlns:a16="http://schemas.microsoft.com/office/drawing/2014/main" val="2343506331"/>
                    </a:ext>
                  </a:extLst>
                </a:gridCol>
                <a:gridCol w="425365">
                  <a:extLst>
                    <a:ext uri="{9D8B030D-6E8A-4147-A177-3AD203B41FA5}">
                      <a16:colId xmlns:a16="http://schemas.microsoft.com/office/drawing/2014/main" val="3085589118"/>
                    </a:ext>
                  </a:extLst>
                </a:gridCol>
              </a:tblGrid>
              <a:tr h="96272">
                <a:tc gridSpan="2">
                  <a:txBody>
                    <a:bodyPr/>
                    <a:lstStyle/>
                    <a:p>
                      <a:pPr algn="l" fontAlgn="b"/>
                      <a:r>
                        <a:rPr lang="sv-SE" sz="700" b="1" i="0" u="none" strike="noStrike" dirty="0" err="1">
                          <a:solidFill>
                            <a:srgbClr val="000000"/>
                          </a:solidFill>
                          <a:effectLst/>
                          <a:latin typeface="Futura Std Book" panose="020B0502020204020303" pitchFamily="34" charset="0"/>
                        </a:rPr>
                        <a:t>Aggregated</a:t>
                      </a:r>
                      <a:r>
                        <a:rPr lang="sv-SE" sz="700" b="1" i="0" u="none" strike="noStrike" dirty="0">
                          <a:solidFill>
                            <a:srgbClr val="000000"/>
                          </a:solidFill>
                          <a:effectLst/>
                          <a:latin typeface="Futura Std Book" panose="020B0502020204020303" pitchFamily="34" charset="0"/>
                        </a:rPr>
                        <a:t> gross </a:t>
                      </a:r>
                      <a:r>
                        <a:rPr lang="sv-SE" sz="700" b="1" i="0" u="none" strike="noStrike" dirty="0" err="1">
                          <a:solidFill>
                            <a:srgbClr val="000000"/>
                          </a:solidFill>
                          <a:effectLst/>
                          <a:latin typeface="Futura Std Book" panose="020B0502020204020303" pitchFamily="34" charset="0"/>
                        </a:rPr>
                        <a:t>pay</a:t>
                      </a:r>
                      <a:r>
                        <a:rPr lang="sv-SE" sz="700" b="1" i="0" u="none" strike="noStrike" dirty="0">
                          <a:solidFill>
                            <a:srgbClr val="000000"/>
                          </a:solidFill>
                          <a:effectLst/>
                          <a:latin typeface="Futura Std Book" panose="020B0502020204020303" pitchFamily="34" charset="0"/>
                        </a:rPr>
                        <a:t>,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sv-SE" sz="7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99139818"/>
                  </a:ext>
                </a:extLst>
              </a:tr>
              <a:tr h="101086">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700" b="0" i="0" u="none" strike="noStrike" dirty="0">
                          <a:solidFill>
                            <a:srgbClr val="000000"/>
                          </a:solidFill>
                          <a:effectLst/>
                          <a:latin typeface="Futura Std Book" panose="020B0502020204020303" pitchFamily="34" charset="0"/>
                        </a:rPr>
                        <a:t>Change </a:t>
                      </a:r>
                    </a:p>
                    <a:p>
                      <a:pPr algn="ctr" fontAlgn="b"/>
                      <a:r>
                        <a:rPr lang="sv-SE" sz="700" b="0" i="0" u="none" strike="noStrike" dirty="0">
                          <a:solidFill>
                            <a:srgbClr val="000000"/>
                          </a:solidFill>
                          <a:effectLst/>
                          <a:latin typeface="Futura Std Book" panose="020B0502020204020303" pitchFamily="34" charset="0"/>
                        </a:rPr>
                        <a:t>-1 </a:t>
                      </a:r>
                      <a:r>
                        <a:rPr lang="sv-SE" sz="700" b="0" i="0" u="none" strike="noStrike" dirty="0" err="1">
                          <a:solidFill>
                            <a:srgbClr val="000000"/>
                          </a:solidFill>
                          <a:effectLst/>
                          <a:latin typeface="Futura Std Book" panose="020B0502020204020303" pitchFamily="34" charset="0"/>
                        </a:rPr>
                        <a:t>year</a:t>
                      </a:r>
                      <a:endParaRPr lang="sv-SE" sz="7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7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588965753"/>
                  </a:ext>
                </a:extLst>
              </a:tr>
              <a:tr h="101086">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Billion SEK</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Billion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-5 years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0801212"/>
                  </a:ext>
                </a:extLst>
              </a:tr>
              <a:tr h="96272">
                <a:tc>
                  <a:txBody>
                    <a:bodyPr/>
                    <a:lstStyle/>
                    <a:p>
                      <a:pPr algn="l" fontAlgn="b"/>
                      <a:r>
                        <a:rPr lang="sv-SE" sz="7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437,4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20,4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24,4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6304938"/>
                  </a:ext>
                </a:extLst>
              </a:tr>
              <a:tr h="96272">
                <a:tc>
                  <a:txBody>
                    <a:bodyPr/>
                    <a:lstStyle/>
                    <a:p>
                      <a:pPr algn="l" fontAlgn="b"/>
                      <a:r>
                        <a:rPr lang="sv-SE" sz="700" b="0" i="0" u="none" strike="noStrike">
                          <a:solidFill>
                            <a:srgbClr val="000000"/>
                          </a:solidFill>
                          <a:effectLst/>
                          <a:latin typeface="Futura Std Book" panose="020B0502020204020303" pitchFamily="34" charset="0"/>
                        </a:rPr>
                        <a:t>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215,9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25,7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446605"/>
                  </a:ext>
                </a:extLst>
              </a:tr>
              <a:tr h="96272">
                <a:tc>
                  <a:txBody>
                    <a:bodyPr/>
                    <a:lstStyle/>
                    <a:p>
                      <a:pPr algn="l" fontAlgn="b"/>
                      <a:r>
                        <a:rPr lang="sv-SE" sz="7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131,7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5,8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28,2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12256618"/>
                  </a:ext>
                </a:extLst>
              </a:tr>
              <a:tr h="96272">
                <a:tc>
                  <a:txBody>
                    <a:bodyPr/>
                    <a:lstStyle/>
                    <a:p>
                      <a:pPr algn="l" fontAlgn="b"/>
                      <a:r>
                        <a:rPr lang="sv-SE" sz="7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82,9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5,5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29,1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66515143"/>
                  </a:ext>
                </a:extLst>
              </a:tr>
              <a:tr h="96272">
                <a:tc>
                  <a:txBody>
                    <a:bodyPr/>
                    <a:lstStyle/>
                    <a:p>
                      <a:pPr algn="l" fontAlgn="b"/>
                      <a:r>
                        <a:rPr lang="sv-SE" sz="7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305,7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5,0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22,9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90450832"/>
                  </a:ext>
                </a:extLst>
              </a:tr>
              <a:tr h="96272">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70727909"/>
                  </a:ext>
                </a:extLst>
              </a:tr>
              <a:tr h="101086">
                <a:tc gridSpan="2">
                  <a:txBody>
                    <a:bodyPr/>
                    <a:lstStyle/>
                    <a:p>
                      <a:pPr algn="l" fontAlgn="b"/>
                      <a:r>
                        <a:rPr lang="en-US" sz="700" b="1" i="0" u="none" strike="noStrike" dirty="0">
                          <a:solidFill>
                            <a:srgbClr val="000000"/>
                          </a:solidFill>
                          <a:effectLst/>
                          <a:latin typeface="Futura Std Book" panose="020B0502020204020303" pitchFamily="34" charset="0"/>
                        </a:rPr>
                        <a:t>Aggregated gross pay per employed</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sv-SE" sz="700" b="1"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67642418"/>
                  </a:ext>
                </a:extLst>
              </a:tr>
              <a:tr h="96272">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700" b="0" i="0" u="none" strike="noStrike" dirty="0">
                          <a:solidFill>
                            <a:srgbClr val="000000"/>
                          </a:solidFill>
                          <a:effectLst/>
                          <a:latin typeface="Futura Std Book" panose="020B0502020204020303" pitchFamily="34" charset="0"/>
                        </a:rPr>
                        <a:t>Change </a:t>
                      </a:r>
                    </a:p>
                    <a:p>
                      <a:pPr algn="ctr" fontAlgn="b"/>
                      <a:r>
                        <a:rPr lang="sv-SE" sz="700" b="0" i="0" u="none" strike="noStrike" dirty="0">
                          <a:solidFill>
                            <a:srgbClr val="000000"/>
                          </a:solidFill>
                          <a:effectLst/>
                          <a:latin typeface="Futura Std Book" panose="020B0502020204020303" pitchFamily="34" charset="0"/>
                        </a:rPr>
                        <a:t>-1 </a:t>
                      </a:r>
                      <a:r>
                        <a:rPr lang="sv-SE" sz="700" b="0" i="0" u="none" strike="noStrike" dirty="0" err="1">
                          <a:solidFill>
                            <a:srgbClr val="000000"/>
                          </a:solidFill>
                          <a:effectLst/>
                          <a:latin typeface="Futura Std Book" panose="020B0502020204020303" pitchFamily="34" charset="0"/>
                        </a:rPr>
                        <a:t>year</a:t>
                      </a:r>
                      <a:endParaRPr lang="sv-SE" sz="7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7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11218027"/>
                  </a:ext>
                </a:extLst>
              </a:tr>
              <a:tr h="101086">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Thousand SEK</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dirty="0" err="1">
                          <a:solidFill>
                            <a:srgbClr val="000000"/>
                          </a:solidFill>
                          <a:effectLst/>
                          <a:latin typeface="Futura Std Book" panose="020B0502020204020303" pitchFamily="34" charset="0"/>
                        </a:rPr>
                        <a:t>Thousand</a:t>
                      </a:r>
                      <a:r>
                        <a:rPr lang="sv-SE" sz="700" b="0" i="0" u="none" strike="noStrike" dirty="0">
                          <a:solidFill>
                            <a:srgbClr val="000000"/>
                          </a:solidFill>
                          <a:effectLst/>
                          <a:latin typeface="Futura Std Book" panose="020B0502020204020303" pitchFamily="34" charset="0"/>
                        </a:rPr>
                        <a:t>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-5 years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65201491"/>
                  </a:ext>
                </a:extLst>
              </a:tr>
              <a:tr h="96272">
                <a:tc>
                  <a:txBody>
                    <a:bodyPr/>
                    <a:lstStyle/>
                    <a:p>
                      <a:pPr algn="l" fontAlgn="b"/>
                      <a:r>
                        <a:rPr lang="sv-SE" sz="7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87,2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14,3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547226"/>
                  </a:ext>
                </a:extLst>
              </a:tr>
              <a:tr h="96272">
                <a:tc>
                  <a:txBody>
                    <a:bodyPr/>
                    <a:lstStyle/>
                    <a:p>
                      <a:pPr algn="l" fontAlgn="b"/>
                      <a:r>
                        <a:rPr lang="sv-SE" sz="700" b="0" i="0" u="none" strike="noStrike">
                          <a:solidFill>
                            <a:srgbClr val="000000"/>
                          </a:solidFill>
                          <a:effectLst/>
                          <a:latin typeface="Futura Std Book" panose="020B0502020204020303" pitchFamily="34" charset="0"/>
                        </a:rPr>
                        <a:t>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93,5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14,4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9275747"/>
                  </a:ext>
                </a:extLst>
              </a:tr>
              <a:tr h="96272">
                <a:tc>
                  <a:txBody>
                    <a:bodyPr/>
                    <a:lstStyle/>
                    <a:p>
                      <a:pPr algn="l" fontAlgn="b"/>
                      <a:r>
                        <a:rPr lang="sv-SE" sz="7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106,5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2,4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15,6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8628390"/>
                  </a:ext>
                </a:extLst>
              </a:tr>
              <a:tr h="101086">
                <a:tc>
                  <a:txBody>
                    <a:bodyPr/>
                    <a:lstStyle/>
                    <a:p>
                      <a:pPr algn="l" fontAlgn="b"/>
                      <a:r>
                        <a:rPr lang="sv-SE" sz="7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154,7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18,6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275136"/>
                  </a:ext>
                </a:extLst>
              </a:tr>
              <a:tr h="101086">
                <a:tc>
                  <a:txBody>
                    <a:bodyPr/>
                    <a:lstStyle/>
                    <a:p>
                      <a:pPr algn="l" fontAlgn="b"/>
                      <a:r>
                        <a:rPr lang="sv-SE" sz="7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80,9</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13,6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0126470"/>
                  </a:ext>
                </a:extLst>
              </a:tr>
              <a:tr h="101086">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17722419"/>
                  </a:ext>
                </a:extLst>
              </a:tr>
              <a:tr h="101086">
                <a:tc gridSpan="2">
                  <a:txBody>
                    <a:bodyPr/>
                    <a:lstStyle/>
                    <a:p>
                      <a:pPr algn="l" fontAlgn="b"/>
                      <a:r>
                        <a:rPr lang="en-US" sz="700" b="1" i="0" u="none" strike="noStrike" dirty="0">
                          <a:solidFill>
                            <a:srgbClr val="000000"/>
                          </a:solidFill>
                          <a:effectLst/>
                          <a:latin typeface="Futura Std Book" panose="020B0502020204020303" pitchFamily="34" charset="0"/>
                        </a:rPr>
                        <a:t>Aggregated gross pay per capita</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sv-SE" sz="700" b="1"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7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2970375"/>
                  </a:ext>
                </a:extLst>
              </a:tr>
              <a:tr h="96272">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700" b="0" i="0" u="none" strike="noStrike" dirty="0">
                          <a:solidFill>
                            <a:srgbClr val="000000"/>
                          </a:solidFill>
                          <a:effectLst/>
                          <a:latin typeface="Futura Std Book" panose="020B0502020204020303" pitchFamily="34" charset="0"/>
                        </a:rPr>
                        <a:t>Change </a:t>
                      </a:r>
                    </a:p>
                    <a:p>
                      <a:pPr algn="ctr" fontAlgn="b"/>
                      <a:r>
                        <a:rPr lang="sv-SE" sz="700" b="0" i="0" u="none" strike="noStrike" dirty="0">
                          <a:solidFill>
                            <a:srgbClr val="000000"/>
                          </a:solidFill>
                          <a:effectLst/>
                          <a:latin typeface="Futura Std Book" panose="020B0502020204020303" pitchFamily="34" charset="0"/>
                        </a:rPr>
                        <a:t>-1 </a:t>
                      </a:r>
                      <a:r>
                        <a:rPr lang="sv-SE" sz="700" b="0" i="0" u="none" strike="noStrike" dirty="0" err="1">
                          <a:solidFill>
                            <a:srgbClr val="000000"/>
                          </a:solidFill>
                          <a:effectLst/>
                          <a:latin typeface="Futura Std Book" panose="020B0502020204020303" pitchFamily="34" charset="0"/>
                        </a:rPr>
                        <a:t>year</a:t>
                      </a:r>
                      <a:endParaRPr lang="sv-SE" sz="7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7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702657519"/>
                  </a:ext>
                </a:extLst>
              </a:tr>
              <a:tr h="101086">
                <a:tc>
                  <a:txBody>
                    <a:bodyPr/>
                    <a:lstStyle/>
                    <a:p>
                      <a:pPr algn="l"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Thousand SEK</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dirty="0" err="1">
                          <a:solidFill>
                            <a:srgbClr val="000000"/>
                          </a:solidFill>
                          <a:effectLst/>
                          <a:latin typeface="Futura Std Book" panose="020B0502020204020303" pitchFamily="34" charset="0"/>
                        </a:rPr>
                        <a:t>Thousand</a:t>
                      </a:r>
                      <a:r>
                        <a:rPr lang="sv-SE" sz="700" b="0" i="0" u="none" strike="noStrike" dirty="0">
                          <a:solidFill>
                            <a:srgbClr val="000000"/>
                          </a:solidFill>
                          <a:effectLst/>
                          <a:latin typeface="Futura Std Book" panose="020B0502020204020303" pitchFamily="34" charset="0"/>
                        </a:rPr>
                        <a:t>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-5 years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9424136"/>
                  </a:ext>
                </a:extLst>
              </a:tr>
              <a:tr h="96272">
                <a:tc>
                  <a:txBody>
                    <a:bodyPr/>
                    <a:lstStyle/>
                    <a:p>
                      <a:pPr algn="l" fontAlgn="b"/>
                      <a:r>
                        <a:rPr lang="sv-SE" sz="7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43,2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3,9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17,7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34199718"/>
                  </a:ext>
                </a:extLst>
              </a:tr>
              <a:tr h="96272">
                <a:tc>
                  <a:txBody>
                    <a:bodyPr/>
                    <a:lstStyle/>
                    <a:p>
                      <a:pPr algn="l" fontAlgn="b"/>
                      <a:r>
                        <a:rPr lang="sv-SE" sz="700" b="0" i="0" u="none" strike="noStrike">
                          <a:solidFill>
                            <a:srgbClr val="000000"/>
                          </a:solidFill>
                          <a:effectLst/>
                          <a:latin typeface="Futura Std Book" panose="020B0502020204020303" pitchFamily="34" charset="0"/>
                        </a:rPr>
                        <a:t>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47,3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17,9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86334948"/>
                  </a:ext>
                </a:extLst>
              </a:tr>
              <a:tr h="96272">
                <a:tc>
                  <a:txBody>
                    <a:bodyPr/>
                    <a:lstStyle/>
                    <a:p>
                      <a:pPr algn="l" fontAlgn="b"/>
                      <a:r>
                        <a:rPr lang="sv-SE" sz="7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57,0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18,6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8746202"/>
                  </a:ext>
                </a:extLst>
              </a:tr>
              <a:tr h="96272">
                <a:tc>
                  <a:txBody>
                    <a:bodyPr/>
                    <a:lstStyle/>
                    <a:p>
                      <a:pPr algn="l" fontAlgn="b"/>
                      <a:r>
                        <a:rPr lang="sv-SE" sz="7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87,3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3,7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1" i="0" u="none" strike="noStrike">
                          <a:solidFill>
                            <a:srgbClr val="000000"/>
                          </a:solidFill>
                          <a:effectLst/>
                          <a:latin typeface="Futura Std Book" panose="020B0502020204020303" pitchFamily="34" charset="0"/>
                        </a:rPr>
                        <a:t>20,4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7369216"/>
                  </a:ext>
                </a:extLst>
              </a:tr>
              <a:tr h="96272">
                <a:tc>
                  <a:txBody>
                    <a:bodyPr/>
                    <a:lstStyle/>
                    <a:p>
                      <a:pPr algn="l" fontAlgn="b"/>
                      <a:r>
                        <a:rPr lang="sv-SE" sz="7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39,1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700" b="0" i="0" u="none" strike="noStrike" dirty="0">
                          <a:solidFill>
                            <a:srgbClr val="000000"/>
                          </a:solidFill>
                          <a:effectLst/>
                          <a:latin typeface="Futura Std Book" panose="020B0502020204020303" pitchFamily="34" charset="0"/>
                        </a:rPr>
                        <a:t>17,0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26911665"/>
                  </a:ext>
                </a:extLst>
              </a:tr>
            </a:tbl>
          </a:graphicData>
        </a:graphic>
      </p:graphicFrame>
      <p:sp>
        <p:nvSpPr>
          <p:cNvPr id="11" name="Rubrik 2">
            <a:extLst>
              <a:ext uri="{FF2B5EF4-FFF2-40B4-BE49-F238E27FC236}">
                <a16:creationId xmlns:a16="http://schemas.microsoft.com/office/drawing/2014/main" id="{36B585B9-F3B9-466D-BA2D-542710B79E2B}"/>
              </a:ext>
            </a:extLst>
          </p:cNvPr>
          <p:cNvSpPr>
            <a:spLocks noGrp="1"/>
          </p:cNvSpPr>
          <p:nvPr>
            <p:ph type="title"/>
          </p:nvPr>
        </p:nvSpPr>
        <p:spPr>
          <a:xfrm>
            <a:off x="2432773" y="396690"/>
            <a:ext cx="6208130" cy="727828"/>
          </a:xfrm>
        </p:spPr>
        <p:txBody>
          <a:bodyPr/>
          <a:lstStyle/>
          <a:p>
            <a:pPr>
              <a:lnSpc>
                <a:spcPct val="100000"/>
              </a:lnSpc>
            </a:pPr>
            <a:r>
              <a:rPr lang="sv-SE" sz="2800" dirty="0" err="1"/>
              <a:t>Economic</a:t>
            </a:r>
            <a:r>
              <a:rPr lang="sv-SE" sz="2800" dirty="0"/>
              <a:t> </a:t>
            </a:r>
            <a:r>
              <a:rPr lang="sv-SE" sz="2800" dirty="0" err="1"/>
              <a:t>growth</a:t>
            </a:r>
            <a:endParaRPr lang="sv-SE" sz="2000" b="0" dirty="0"/>
          </a:p>
        </p:txBody>
      </p:sp>
      <p:sp>
        <p:nvSpPr>
          <p:cNvPr id="12" name="textruta 11">
            <a:extLst>
              <a:ext uri="{FF2B5EF4-FFF2-40B4-BE49-F238E27FC236}">
                <a16:creationId xmlns:a16="http://schemas.microsoft.com/office/drawing/2014/main" id="{BCCF7F9F-C71C-4D1F-A34D-BA9D2C47A52D}"/>
              </a:ext>
            </a:extLst>
          </p:cNvPr>
          <p:cNvSpPr txBox="1"/>
          <p:nvPr/>
        </p:nvSpPr>
        <p:spPr>
          <a:xfrm>
            <a:off x="900000" y="1116000"/>
            <a:ext cx="914400" cy="505536"/>
          </a:xfrm>
          <a:prstGeom prst="rect">
            <a:avLst/>
          </a:prstGeom>
          <a:noFill/>
        </p:spPr>
        <p:txBody>
          <a:bodyPr wrap="none" lIns="0" tIns="0" rIns="0" bIns="0" rtlCol="0">
            <a:noAutofit/>
          </a:bodyPr>
          <a:lstStyle/>
          <a:p>
            <a:r>
              <a:rPr lang="sv-SE" sz="1100" b="1" dirty="0" err="1"/>
              <a:t>Aggregated</a:t>
            </a:r>
            <a:r>
              <a:rPr lang="sv-SE" sz="1100" b="1" dirty="0"/>
              <a:t> gross </a:t>
            </a:r>
            <a:r>
              <a:rPr lang="sv-SE" sz="1100" b="1" dirty="0" err="1"/>
              <a:t>pay</a:t>
            </a:r>
            <a:r>
              <a:rPr lang="sv-SE" sz="1100" b="1" dirty="0"/>
              <a:t>, Stockholm </a:t>
            </a:r>
            <a:r>
              <a:rPr lang="sv-SE" sz="1100" b="1" dirty="0" err="1"/>
              <a:t>county</a:t>
            </a:r>
            <a:endParaRPr lang="sv-SE" sz="1100" b="1" dirty="0"/>
          </a:p>
          <a:p>
            <a:r>
              <a:rPr lang="sv-SE" sz="1100" dirty="0"/>
              <a:t>Index 100 = 2008 Q1</a:t>
            </a:r>
          </a:p>
        </p:txBody>
      </p:sp>
      <p:pic>
        <p:nvPicPr>
          <p:cNvPr id="3" name="Bildobjekt 2">
            <a:extLst>
              <a:ext uri="{FF2B5EF4-FFF2-40B4-BE49-F238E27FC236}">
                <a16:creationId xmlns:a16="http://schemas.microsoft.com/office/drawing/2014/main" id="{4873577E-CB95-4144-B3BC-5ACE2A154CF6}"/>
              </a:ext>
            </a:extLst>
          </p:cNvPr>
          <p:cNvPicPr>
            <a:picLocks noChangeAspect="1"/>
          </p:cNvPicPr>
          <p:nvPr/>
        </p:nvPicPr>
        <p:blipFill>
          <a:blip r:embed="rId2"/>
          <a:stretch>
            <a:fillRect/>
          </a:stretch>
        </p:blipFill>
        <p:spPr>
          <a:xfrm>
            <a:off x="279380" y="1491903"/>
            <a:ext cx="5401524" cy="3237257"/>
          </a:xfrm>
          <a:prstGeom prst="rect">
            <a:avLst/>
          </a:prstGeom>
        </p:spPr>
      </p:pic>
    </p:spTree>
    <p:extLst>
      <p:ext uri="{BB962C8B-B14F-4D97-AF65-F5344CB8AC3E}">
        <p14:creationId xmlns:p14="http://schemas.microsoft.com/office/powerpoint/2010/main" val="422093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688C5FE3-51BF-46A7-9C48-81E292D17B38}"/>
              </a:ext>
            </a:extLst>
          </p:cNvPr>
          <p:cNvSpPr/>
          <p:nvPr/>
        </p:nvSpPr>
        <p:spPr>
          <a:xfrm>
            <a:off x="5459731" y="4729468"/>
            <a:ext cx="4572000" cy="349968"/>
          </a:xfrm>
          <a:prstGeom prst="rect">
            <a:avLst/>
          </a:prstGeom>
        </p:spPr>
        <p:txBody>
          <a:bodyPr>
            <a:spAutoFit/>
          </a:bodyPr>
          <a:lstStyle/>
          <a:p>
            <a:pPr>
              <a:lnSpc>
                <a:spcPts val="2400"/>
              </a:lnSpc>
            </a:pPr>
            <a:r>
              <a:rPr lang="sv-SE" sz="700" dirty="0"/>
              <a:t>*</a:t>
            </a:r>
            <a:r>
              <a:rPr lang="sv-SE" sz="700" dirty="0" err="1">
                <a:solidFill>
                  <a:srgbClr val="000000"/>
                </a:solidFill>
                <a:latin typeface="Futura std book"/>
              </a:rPr>
              <a:t>Other</a:t>
            </a:r>
            <a:r>
              <a:rPr lang="sv-SE" sz="700" dirty="0">
                <a:solidFill>
                  <a:srgbClr val="000000"/>
                </a:solidFill>
                <a:latin typeface="Futura std book"/>
              </a:rPr>
              <a:t> </a:t>
            </a:r>
            <a:r>
              <a:rPr lang="sv-SE" sz="700" dirty="0" err="1">
                <a:solidFill>
                  <a:srgbClr val="000000"/>
                </a:solidFill>
                <a:latin typeface="Futura std book"/>
              </a:rPr>
              <a:t>includes</a:t>
            </a:r>
            <a:r>
              <a:rPr lang="sv-SE" sz="700" dirty="0">
                <a:solidFill>
                  <a:srgbClr val="000000"/>
                </a:solidFill>
                <a:latin typeface="Futura std book"/>
              </a:rPr>
              <a:t>, </a:t>
            </a:r>
            <a:r>
              <a:rPr lang="sv-SE" sz="700" dirty="0" err="1">
                <a:solidFill>
                  <a:srgbClr val="000000"/>
                </a:solidFill>
                <a:latin typeface="Futura std book"/>
              </a:rPr>
              <a:t>agriculture</a:t>
            </a:r>
            <a:r>
              <a:rPr lang="sv-SE" sz="700" dirty="0">
                <a:solidFill>
                  <a:srgbClr val="000000"/>
                </a:solidFill>
                <a:latin typeface="Futura std book"/>
              </a:rPr>
              <a:t>, </a:t>
            </a:r>
            <a:r>
              <a:rPr lang="sv-SE" sz="700" dirty="0" err="1">
                <a:solidFill>
                  <a:srgbClr val="000000"/>
                </a:solidFill>
                <a:latin typeface="Futura std book"/>
              </a:rPr>
              <a:t>forestry</a:t>
            </a:r>
            <a:r>
              <a:rPr lang="sv-SE" sz="700" dirty="0">
                <a:solidFill>
                  <a:srgbClr val="000000"/>
                </a:solidFill>
                <a:latin typeface="Futura std book"/>
              </a:rPr>
              <a:t> and </a:t>
            </a:r>
            <a:r>
              <a:rPr lang="sv-SE" sz="700" dirty="0" err="1">
                <a:solidFill>
                  <a:srgbClr val="000000"/>
                </a:solidFill>
                <a:latin typeface="Futura std book"/>
              </a:rPr>
              <a:t>fishing</a:t>
            </a:r>
            <a:r>
              <a:rPr lang="sv-SE" sz="700" dirty="0">
                <a:solidFill>
                  <a:srgbClr val="000000"/>
                </a:solidFill>
                <a:latin typeface="Futura std book"/>
              </a:rPr>
              <a:t>, </a:t>
            </a:r>
            <a:r>
              <a:rPr lang="sv-SE" sz="700" dirty="0" err="1">
                <a:solidFill>
                  <a:srgbClr val="000000"/>
                </a:solidFill>
                <a:latin typeface="Futura std book"/>
              </a:rPr>
              <a:t>construction</a:t>
            </a:r>
            <a:r>
              <a:rPr lang="sv-SE" sz="700" dirty="0">
                <a:solidFill>
                  <a:srgbClr val="000000"/>
                </a:solidFill>
                <a:latin typeface="Futura std book"/>
              </a:rPr>
              <a:t> and </a:t>
            </a:r>
            <a:r>
              <a:rPr lang="sv-SE" sz="700" dirty="0" err="1">
                <a:solidFill>
                  <a:srgbClr val="000000"/>
                </a:solidFill>
                <a:latin typeface="Futura std book"/>
              </a:rPr>
              <a:t>unspecified</a:t>
            </a:r>
            <a:r>
              <a:rPr lang="sv-SE" sz="700" dirty="0">
                <a:solidFill>
                  <a:srgbClr val="000000"/>
                </a:solidFill>
                <a:latin typeface="Futura std book"/>
              </a:rPr>
              <a:t> </a:t>
            </a:r>
            <a:r>
              <a:rPr lang="sv-SE" sz="700" dirty="0" err="1">
                <a:solidFill>
                  <a:srgbClr val="000000"/>
                </a:solidFill>
                <a:latin typeface="Futura std book"/>
              </a:rPr>
              <a:t>sectors</a:t>
            </a:r>
            <a:endParaRPr lang="sv-SE" sz="700" dirty="0">
              <a:solidFill>
                <a:srgbClr val="000000"/>
              </a:solidFill>
              <a:latin typeface="Futura std book"/>
            </a:endParaRPr>
          </a:p>
        </p:txBody>
      </p:sp>
      <p:sp>
        <p:nvSpPr>
          <p:cNvPr id="16" name="Rektangel 15">
            <a:extLst>
              <a:ext uri="{FF2B5EF4-FFF2-40B4-BE49-F238E27FC236}">
                <a16:creationId xmlns:a16="http://schemas.microsoft.com/office/drawing/2014/main" id="{75D40A5B-B4FA-4669-B381-329D4FB6709A}"/>
              </a:ext>
            </a:extLst>
          </p:cNvPr>
          <p:cNvSpPr/>
          <p:nvPr/>
        </p:nvSpPr>
        <p:spPr>
          <a:xfrm>
            <a:off x="101312" y="4791159"/>
            <a:ext cx="1665841" cy="352341"/>
          </a:xfrm>
          <a:prstGeom prst="rect">
            <a:avLst/>
          </a:prstGeom>
        </p:spPr>
        <p:txBody>
          <a:bodyPr wrap="none">
            <a:spAutoFit/>
          </a:bodyPr>
          <a:lstStyle/>
          <a:p>
            <a:pPr>
              <a:lnSpc>
                <a:spcPts val="2400"/>
              </a:lnSpc>
            </a:pPr>
            <a:r>
              <a:rPr lang="sv-SE" sz="1000" dirty="0"/>
              <a:t>Source: </a:t>
            </a:r>
            <a:r>
              <a:rPr lang="sv-SE" sz="1000" dirty="0" err="1"/>
              <a:t>Statistics</a:t>
            </a:r>
            <a:r>
              <a:rPr lang="sv-SE" sz="1000" dirty="0"/>
              <a:t> Sweden</a:t>
            </a:r>
          </a:p>
        </p:txBody>
      </p:sp>
      <p:graphicFrame>
        <p:nvGraphicFramePr>
          <p:cNvPr id="5" name="Tabell 4">
            <a:extLst>
              <a:ext uri="{FF2B5EF4-FFF2-40B4-BE49-F238E27FC236}">
                <a16:creationId xmlns:a16="http://schemas.microsoft.com/office/drawing/2014/main" id="{8E23D455-E1EB-4EEB-8A1A-B43A3F72B051}"/>
              </a:ext>
            </a:extLst>
          </p:cNvPr>
          <p:cNvGraphicFramePr>
            <a:graphicFrameLocks noGrp="1"/>
          </p:cNvGraphicFramePr>
          <p:nvPr>
            <p:extLst>
              <p:ext uri="{D42A27DB-BD31-4B8C-83A1-F6EECF244321}">
                <p14:modId xmlns:p14="http://schemas.microsoft.com/office/powerpoint/2010/main" val="3301273691"/>
              </p:ext>
            </p:extLst>
          </p:nvPr>
        </p:nvGraphicFramePr>
        <p:xfrm>
          <a:off x="5847734" y="992977"/>
          <a:ext cx="3017130" cy="3704537"/>
        </p:xfrm>
        <a:graphic>
          <a:graphicData uri="http://schemas.openxmlformats.org/drawingml/2006/table">
            <a:tbl>
              <a:tblPr/>
              <a:tblGrid>
                <a:gridCol w="1066628">
                  <a:extLst>
                    <a:ext uri="{9D8B030D-6E8A-4147-A177-3AD203B41FA5}">
                      <a16:colId xmlns:a16="http://schemas.microsoft.com/office/drawing/2014/main" val="1923856292"/>
                    </a:ext>
                  </a:extLst>
                </a:gridCol>
                <a:gridCol w="494018">
                  <a:extLst>
                    <a:ext uri="{9D8B030D-6E8A-4147-A177-3AD203B41FA5}">
                      <a16:colId xmlns:a16="http://schemas.microsoft.com/office/drawing/2014/main" val="1968688101"/>
                    </a:ext>
                  </a:extLst>
                </a:gridCol>
                <a:gridCol w="633722">
                  <a:extLst>
                    <a:ext uri="{9D8B030D-6E8A-4147-A177-3AD203B41FA5}">
                      <a16:colId xmlns:a16="http://schemas.microsoft.com/office/drawing/2014/main" val="329582632"/>
                    </a:ext>
                  </a:extLst>
                </a:gridCol>
                <a:gridCol w="365404">
                  <a:extLst>
                    <a:ext uri="{9D8B030D-6E8A-4147-A177-3AD203B41FA5}">
                      <a16:colId xmlns:a16="http://schemas.microsoft.com/office/drawing/2014/main" val="351942483"/>
                    </a:ext>
                  </a:extLst>
                </a:gridCol>
                <a:gridCol w="457358">
                  <a:extLst>
                    <a:ext uri="{9D8B030D-6E8A-4147-A177-3AD203B41FA5}">
                      <a16:colId xmlns:a16="http://schemas.microsoft.com/office/drawing/2014/main" val="3646501865"/>
                    </a:ext>
                  </a:extLst>
                </a:gridCol>
              </a:tblGrid>
              <a:tr h="224387">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2018 Q1</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Change</a:t>
                      </a:r>
                    </a:p>
                  </a:txBody>
                  <a:tcPr marL="5155" marR="5155" marT="5155" marB="0" anchor="b">
                    <a:lnL>
                      <a:noFill/>
                    </a:lnL>
                    <a:lnR>
                      <a:noFill/>
                    </a:lnR>
                    <a:lnT>
                      <a:noFill/>
                    </a:lnT>
                    <a:lnB>
                      <a:noFill/>
                    </a:lnB>
                  </a:tcPr>
                </a:tc>
                <a:tc gridSpan="2">
                  <a:txBody>
                    <a:bodyPr/>
                    <a:lstStyle/>
                    <a:p>
                      <a:pPr algn="ctr" rtl="0" fontAlgn="b"/>
                      <a:r>
                        <a:rPr lang="sv-SE" sz="800" b="0" i="0" u="none" strike="noStrike" dirty="0">
                          <a:solidFill>
                            <a:srgbClr val="000000"/>
                          </a:solidFill>
                          <a:effectLst/>
                          <a:latin typeface="Futura Std Book" panose="020B0502020204020303" pitchFamily="34" charset="0"/>
                        </a:rPr>
                        <a:t>Change (%)</a:t>
                      </a:r>
                    </a:p>
                  </a:txBody>
                  <a:tcPr marL="5155" marR="5155" marT="515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3013049378"/>
                  </a:ext>
                </a:extLst>
              </a:tr>
              <a:tr h="188195">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mdkr</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r>
                        <a:rPr lang="sv-SE" sz="800" b="0" i="0" u="none" strike="noStrike" dirty="0">
                          <a:solidFill>
                            <a:srgbClr val="000000"/>
                          </a:solidFill>
                          <a:effectLst/>
                          <a:latin typeface="Futura Std Book" panose="020B0502020204020303" pitchFamily="34" charset="0"/>
                        </a:rPr>
                        <a:t> (billion SEK)</a:t>
                      </a:r>
                    </a:p>
                  </a:txBody>
                  <a:tcPr marL="5155" marR="5155" marT="515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-5 </a:t>
                      </a:r>
                      <a:r>
                        <a:rPr lang="sv-SE" sz="800" b="0" i="0" u="none" strike="noStrike" dirty="0" err="1">
                          <a:solidFill>
                            <a:srgbClr val="000000"/>
                          </a:solidFill>
                          <a:effectLst/>
                          <a:latin typeface="Futura Std Book" panose="020B0502020204020303" pitchFamily="34" charset="0"/>
                        </a:rPr>
                        <a:t>years</a:t>
                      </a:r>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extLst>
                  <a:ext uri="{0D108BD9-81ED-4DB2-BD59-A6C34878D82A}">
                    <a16:rowId xmlns:a16="http://schemas.microsoft.com/office/drawing/2014/main" val="560495974"/>
                  </a:ext>
                </a:extLst>
              </a:tr>
              <a:tr h="144765">
                <a:tc>
                  <a:txBody>
                    <a:bodyPr/>
                    <a:lstStyle/>
                    <a:p>
                      <a:pPr algn="l" rtl="0" fontAlgn="b"/>
                      <a:r>
                        <a:rPr lang="sv-SE" sz="800" b="1" i="0" u="none" strike="noStrike" dirty="0">
                          <a:solidFill>
                            <a:srgbClr val="000000"/>
                          </a:solidFill>
                          <a:effectLst/>
                          <a:latin typeface="Futura Std Book" panose="020B0502020204020303" pitchFamily="34" charset="0"/>
                        </a:rPr>
                        <a:t>Sweden</a:t>
                      </a:r>
                    </a:p>
                  </a:txBody>
                  <a:tcPr marL="5155" marR="5155" marT="515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extLst>
                  <a:ext uri="{0D108BD9-81ED-4DB2-BD59-A6C34878D82A}">
                    <a16:rowId xmlns:a16="http://schemas.microsoft.com/office/drawing/2014/main" val="4135408827"/>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Private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316,2</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15,6</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5,2</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24,5</a:t>
                      </a:r>
                    </a:p>
                  </a:txBody>
                  <a:tcPr marL="5155" marR="5155" marT="5155" marB="0" anchor="b">
                    <a:lnL>
                      <a:noFill/>
                    </a:lnL>
                    <a:lnR>
                      <a:noFill/>
                    </a:lnR>
                    <a:lnT>
                      <a:noFill/>
                    </a:lnT>
                    <a:lnB>
                      <a:noFill/>
                    </a:lnB>
                  </a:tcPr>
                </a:tc>
                <a:extLst>
                  <a:ext uri="{0D108BD9-81ED-4DB2-BD59-A6C34878D82A}">
                    <a16:rowId xmlns:a16="http://schemas.microsoft.com/office/drawing/2014/main" val="1589066613"/>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Industry</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64,4</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3,4</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5,5</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7,9</a:t>
                      </a:r>
                    </a:p>
                  </a:txBody>
                  <a:tcPr marL="5155" marR="5155" marT="5155" marB="0" anchor="b">
                    <a:lnL>
                      <a:noFill/>
                    </a:lnL>
                    <a:lnR>
                      <a:noFill/>
                    </a:lnR>
                    <a:lnT>
                      <a:noFill/>
                    </a:lnT>
                    <a:lnB>
                      <a:noFill/>
                    </a:lnB>
                  </a:tcPr>
                </a:tc>
                <a:extLst>
                  <a:ext uri="{0D108BD9-81ED-4DB2-BD59-A6C34878D82A}">
                    <a16:rowId xmlns:a16="http://schemas.microsoft.com/office/drawing/2014/main" val="3244035620"/>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Services</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218,7</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8,9</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4,3</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28,9</a:t>
                      </a:r>
                    </a:p>
                  </a:txBody>
                  <a:tcPr marL="5155" marR="5155" marT="5155" marB="0" anchor="b">
                    <a:lnL>
                      <a:noFill/>
                    </a:lnL>
                    <a:lnR>
                      <a:noFill/>
                    </a:lnR>
                    <a:lnT>
                      <a:noFill/>
                    </a:lnT>
                    <a:lnB>
                      <a:noFill/>
                    </a:lnB>
                  </a:tcPr>
                </a:tc>
                <a:extLst>
                  <a:ext uri="{0D108BD9-81ED-4DB2-BD59-A6C34878D82A}">
                    <a16:rowId xmlns:a16="http://schemas.microsoft.com/office/drawing/2014/main" val="2196241211"/>
                  </a:ext>
                </a:extLst>
              </a:tr>
              <a:tr h="144765">
                <a:tc>
                  <a:txBody>
                    <a:bodyPr/>
                    <a:lstStyle/>
                    <a:p>
                      <a:pPr algn="l" rtl="0" fontAlgn="b"/>
                      <a:r>
                        <a:rPr lang="sv-SE" sz="800" b="0" i="1" u="none" strike="noStrike" dirty="0" err="1">
                          <a:solidFill>
                            <a:srgbClr val="000000"/>
                          </a:solidFill>
                          <a:effectLst/>
                          <a:latin typeface="Futura Std Book" panose="020B0502020204020303" pitchFamily="34" charset="0"/>
                        </a:rPr>
                        <a:t>Other</a:t>
                      </a:r>
                      <a:r>
                        <a:rPr lang="sv-SE" sz="800" b="0" i="1" u="none" strike="noStrike" dirty="0">
                          <a:solidFill>
                            <a:srgbClr val="000000"/>
                          </a:solidFill>
                          <a:effectLst/>
                          <a:latin typeface="Futura Std Book" panose="020B0502020204020303" pitchFamily="34" charset="0"/>
                        </a:rPr>
                        <a:t>*</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33,2</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3,3</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11,1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34,7</a:t>
                      </a:r>
                    </a:p>
                  </a:txBody>
                  <a:tcPr marL="5155" marR="5155" marT="5155" marB="0" anchor="b">
                    <a:lnL>
                      <a:noFill/>
                    </a:lnL>
                    <a:lnR>
                      <a:noFill/>
                    </a:lnR>
                    <a:lnT>
                      <a:noFill/>
                    </a:lnT>
                    <a:lnB>
                      <a:noFill/>
                    </a:lnB>
                  </a:tcPr>
                </a:tc>
                <a:extLst>
                  <a:ext uri="{0D108BD9-81ED-4DB2-BD59-A6C34878D82A}">
                    <a16:rowId xmlns:a16="http://schemas.microsoft.com/office/drawing/2014/main" val="3387378883"/>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Public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121,2</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4,8</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24,2</a:t>
                      </a:r>
                    </a:p>
                  </a:txBody>
                  <a:tcPr marL="5155" marR="5155" marT="5155" marB="0" anchor="b">
                    <a:lnL>
                      <a:noFill/>
                    </a:lnL>
                    <a:lnR>
                      <a:noFill/>
                    </a:lnR>
                    <a:lnT>
                      <a:noFill/>
                    </a:lnT>
                    <a:lnB>
                      <a:noFill/>
                    </a:lnB>
                  </a:tcPr>
                </a:tc>
                <a:extLst>
                  <a:ext uri="{0D108BD9-81ED-4DB2-BD59-A6C34878D82A}">
                    <a16:rowId xmlns:a16="http://schemas.microsoft.com/office/drawing/2014/main" val="1001644744"/>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Total</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437,4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20,4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4,9</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24,4</a:t>
                      </a:r>
                    </a:p>
                  </a:txBody>
                  <a:tcPr marL="5155" marR="5155" marT="5155" marB="0" anchor="b">
                    <a:lnL>
                      <a:noFill/>
                    </a:lnL>
                    <a:lnR>
                      <a:noFill/>
                    </a:lnR>
                    <a:lnT>
                      <a:noFill/>
                    </a:lnT>
                    <a:lnB>
                      <a:noFill/>
                    </a:lnB>
                  </a:tcPr>
                </a:tc>
                <a:extLst>
                  <a:ext uri="{0D108BD9-81ED-4DB2-BD59-A6C34878D82A}">
                    <a16:rowId xmlns:a16="http://schemas.microsoft.com/office/drawing/2014/main" val="2520684984"/>
                  </a:ext>
                </a:extLst>
              </a:tr>
              <a:tr h="173717">
                <a:tc>
                  <a:txBody>
                    <a:bodyPr/>
                    <a:lstStyle/>
                    <a:p>
                      <a:pPr algn="l" rtl="0" fontAlgn="b"/>
                      <a:r>
                        <a:rPr lang="sv-SE" sz="800" b="1" i="0" u="none" strike="noStrike" dirty="0">
                          <a:solidFill>
                            <a:srgbClr val="000000"/>
                          </a:solidFill>
                          <a:effectLst/>
                          <a:latin typeface="Futura Std Book" panose="020B0502020204020303" pitchFamily="34" charset="0"/>
                        </a:rPr>
                        <a:t>The Stockholm Region</a:t>
                      </a:r>
                    </a:p>
                  </a:txBody>
                  <a:tcPr marL="5155" marR="5155" marT="515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extLst>
                  <a:ext uri="{0D108BD9-81ED-4DB2-BD59-A6C34878D82A}">
                    <a16:rowId xmlns:a16="http://schemas.microsoft.com/office/drawing/2014/main" val="1995519329"/>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Private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164,1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7,4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26,2</a:t>
                      </a:r>
                    </a:p>
                  </a:txBody>
                  <a:tcPr marL="5155" marR="5155" marT="5155" marB="0" anchor="b">
                    <a:lnL>
                      <a:noFill/>
                    </a:lnL>
                    <a:lnR>
                      <a:noFill/>
                    </a:lnR>
                    <a:lnT>
                      <a:noFill/>
                    </a:lnT>
                    <a:lnB>
                      <a:noFill/>
                    </a:lnB>
                  </a:tcPr>
                </a:tc>
                <a:extLst>
                  <a:ext uri="{0D108BD9-81ED-4DB2-BD59-A6C34878D82A}">
                    <a16:rowId xmlns:a16="http://schemas.microsoft.com/office/drawing/2014/main" val="1567462032"/>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Industry</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25,0</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-0,8</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-3,2</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1,2</a:t>
                      </a:r>
                    </a:p>
                  </a:txBody>
                  <a:tcPr marL="5155" marR="5155" marT="5155" marB="0" anchor="b">
                    <a:lnL>
                      <a:noFill/>
                    </a:lnL>
                    <a:lnR>
                      <a:noFill/>
                    </a:lnR>
                    <a:lnT>
                      <a:noFill/>
                    </a:lnT>
                    <a:lnB>
                      <a:noFill/>
                    </a:lnB>
                  </a:tcPr>
                </a:tc>
                <a:extLst>
                  <a:ext uri="{0D108BD9-81ED-4DB2-BD59-A6C34878D82A}">
                    <a16:rowId xmlns:a16="http://schemas.microsoft.com/office/drawing/2014/main" val="1027809915"/>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Services</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123,7</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7,0</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6,0</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31,3</a:t>
                      </a:r>
                    </a:p>
                  </a:txBody>
                  <a:tcPr marL="5155" marR="5155" marT="5155" marB="0" anchor="b">
                    <a:lnL>
                      <a:noFill/>
                    </a:lnL>
                    <a:lnR>
                      <a:noFill/>
                    </a:lnR>
                    <a:lnT>
                      <a:noFill/>
                    </a:lnT>
                    <a:lnB>
                      <a:noFill/>
                    </a:lnB>
                  </a:tcPr>
                </a:tc>
                <a:extLst>
                  <a:ext uri="{0D108BD9-81ED-4DB2-BD59-A6C34878D82A}">
                    <a16:rowId xmlns:a16="http://schemas.microsoft.com/office/drawing/2014/main" val="3480914771"/>
                  </a:ext>
                </a:extLst>
              </a:tr>
              <a:tr h="144765">
                <a:tc>
                  <a:txBody>
                    <a:bodyPr/>
                    <a:lstStyle/>
                    <a:p>
                      <a:pPr algn="l" rtl="0" fontAlgn="b"/>
                      <a:r>
                        <a:rPr lang="sv-SE" sz="800" b="0" i="1" u="none" strike="noStrike" dirty="0" err="1">
                          <a:solidFill>
                            <a:srgbClr val="000000"/>
                          </a:solidFill>
                          <a:effectLst/>
                          <a:latin typeface="Futura Std Book" panose="020B0502020204020303" pitchFamily="34" charset="0"/>
                        </a:rPr>
                        <a:t>Other</a:t>
                      </a:r>
                      <a:r>
                        <a:rPr lang="sv-SE" sz="800" b="0" i="1" u="none" strike="noStrike" dirty="0">
                          <a:solidFill>
                            <a:srgbClr val="000000"/>
                          </a:solidFill>
                          <a:effectLst/>
                          <a:latin typeface="Futura Std Book" panose="020B0502020204020303" pitchFamily="34" charset="0"/>
                        </a:rPr>
                        <a:t>*</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15,4</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1,3</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9,1</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38,2</a:t>
                      </a:r>
                    </a:p>
                  </a:txBody>
                  <a:tcPr marL="5155" marR="5155" marT="5155" marB="0" anchor="b">
                    <a:lnL>
                      <a:noFill/>
                    </a:lnL>
                    <a:lnR>
                      <a:noFill/>
                    </a:lnR>
                    <a:lnT>
                      <a:noFill/>
                    </a:lnT>
                    <a:lnB>
                      <a:noFill/>
                    </a:lnB>
                  </a:tcPr>
                </a:tc>
                <a:extLst>
                  <a:ext uri="{0D108BD9-81ED-4DB2-BD59-A6C34878D82A}">
                    <a16:rowId xmlns:a16="http://schemas.microsoft.com/office/drawing/2014/main" val="3842274527"/>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Public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51,8</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2,2</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4,5</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24,2</a:t>
                      </a:r>
                    </a:p>
                  </a:txBody>
                  <a:tcPr marL="5155" marR="5155" marT="5155" marB="0" anchor="b">
                    <a:lnL>
                      <a:noFill/>
                    </a:lnL>
                    <a:lnR>
                      <a:noFill/>
                    </a:lnR>
                    <a:lnT>
                      <a:noFill/>
                    </a:lnT>
                    <a:lnB>
                      <a:noFill/>
                    </a:lnB>
                  </a:tcPr>
                </a:tc>
                <a:extLst>
                  <a:ext uri="{0D108BD9-81ED-4DB2-BD59-A6C34878D82A}">
                    <a16:rowId xmlns:a16="http://schemas.microsoft.com/office/drawing/2014/main" val="3259419236"/>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Total</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215,9</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9,6</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25,7</a:t>
                      </a:r>
                    </a:p>
                  </a:txBody>
                  <a:tcPr marL="5155" marR="5155" marT="5155" marB="0" anchor="b">
                    <a:lnL>
                      <a:noFill/>
                    </a:lnL>
                    <a:lnR>
                      <a:noFill/>
                    </a:lnR>
                    <a:lnT>
                      <a:noFill/>
                    </a:lnT>
                    <a:lnB>
                      <a:noFill/>
                    </a:lnB>
                  </a:tcPr>
                </a:tc>
                <a:extLst>
                  <a:ext uri="{0D108BD9-81ED-4DB2-BD59-A6C34878D82A}">
                    <a16:rowId xmlns:a16="http://schemas.microsoft.com/office/drawing/2014/main" val="804927737"/>
                  </a:ext>
                </a:extLst>
              </a:tr>
              <a:tr h="224387">
                <a:tc>
                  <a:txBody>
                    <a:bodyPr/>
                    <a:lstStyle/>
                    <a:p>
                      <a:pPr algn="l" rtl="0" fontAlgn="b"/>
                      <a:r>
                        <a:rPr lang="sv-SE" sz="800" b="1" i="0" u="none" strike="noStrike" dirty="0">
                          <a:solidFill>
                            <a:srgbClr val="000000"/>
                          </a:solidFill>
                          <a:effectLst/>
                          <a:latin typeface="Futura Std Book" panose="020B0502020204020303" pitchFamily="34" charset="0"/>
                        </a:rPr>
                        <a:t>Stockholm </a:t>
                      </a:r>
                      <a:r>
                        <a:rPr lang="sv-SE" sz="800" b="1" i="0" u="none" strike="noStrike" dirty="0" err="1">
                          <a:solidFill>
                            <a:srgbClr val="000000"/>
                          </a:solidFill>
                          <a:effectLst/>
                          <a:latin typeface="Futura Std Book" panose="020B0502020204020303" pitchFamily="34" charset="0"/>
                        </a:rPr>
                        <a:t>county</a:t>
                      </a:r>
                      <a:endParaRPr lang="sv-SE" sz="800" b="1"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extLst>
                  <a:ext uri="{0D108BD9-81ED-4DB2-BD59-A6C34878D82A}">
                    <a16:rowId xmlns:a16="http://schemas.microsoft.com/office/drawing/2014/main" val="2010502705"/>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Private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108,5</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4,9</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29,5</a:t>
                      </a:r>
                    </a:p>
                  </a:txBody>
                  <a:tcPr marL="5155" marR="5155" marT="5155" marB="0" anchor="b">
                    <a:lnL>
                      <a:noFill/>
                    </a:lnL>
                    <a:lnR>
                      <a:noFill/>
                    </a:lnR>
                    <a:lnT>
                      <a:noFill/>
                    </a:lnT>
                    <a:lnB>
                      <a:noFill/>
                    </a:lnB>
                  </a:tcPr>
                </a:tc>
                <a:extLst>
                  <a:ext uri="{0D108BD9-81ED-4DB2-BD59-A6C34878D82A}">
                    <a16:rowId xmlns:a16="http://schemas.microsoft.com/office/drawing/2014/main" val="3564171759"/>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Industry</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-1,3</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-12,1</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-6,9</a:t>
                      </a:r>
                    </a:p>
                  </a:txBody>
                  <a:tcPr marL="5155" marR="5155" marT="5155" marB="0" anchor="b">
                    <a:lnL>
                      <a:noFill/>
                    </a:lnL>
                    <a:lnR>
                      <a:noFill/>
                    </a:lnR>
                    <a:lnT>
                      <a:noFill/>
                    </a:lnT>
                    <a:lnB>
                      <a:noFill/>
                    </a:lnB>
                  </a:tcPr>
                </a:tc>
                <a:extLst>
                  <a:ext uri="{0D108BD9-81ED-4DB2-BD59-A6C34878D82A}">
                    <a16:rowId xmlns:a16="http://schemas.microsoft.com/office/drawing/2014/main" val="3480574365"/>
                  </a:ext>
                </a:extLst>
              </a:tr>
              <a:tr h="144765">
                <a:tc>
                  <a:txBody>
                    <a:bodyPr/>
                    <a:lstStyle/>
                    <a:p>
                      <a:pPr algn="l" rtl="0" fontAlgn="b"/>
                      <a:r>
                        <a:rPr lang="sv-SE" sz="800" b="0" i="1" u="none" strike="noStrike" dirty="0">
                          <a:solidFill>
                            <a:srgbClr val="000000"/>
                          </a:solidFill>
                          <a:effectLst/>
                          <a:latin typeface="Futura Std Book" panose="020B0502020204020303" pitchFamily="34" charset="0"/>
                        </a:rPr>
                        <a:t>Services</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91,1</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6,4</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33,5</a:t>
                      </a:r>
                    </a:p>
                  </a:txBody>
                  <a:tcPr marL="5155" marR="5155" marT="5155" marB="0" anchor="b">
                    <a:lnL>
                      <a:noFill/>
                    </a:lnL>
                    <a:lnR>
                      <a:noFill/>
                    </a:lnR>
                    <a:lnT>
                      <a:noFill/>
                    </a:lnT>
                    <a:lnB>
                      <a:noFill/>
                    </a:lnB>
                  </a:tcPr>
                </a:tc>
                <a:extLst>
                  <a:ext uri="{0D108BD9-81ED-4DB2-BD59-A6C34878D82A}">
                    <a16:rowId xmlns:a16="http://schemas.microsoft.com/office/drawing/2014/main" val="1168941613"/>
                  </a:ext>
                </a:extLst>
              </a:tr>
              <a:tr h="144765">
                <a:tc>
                  <a:txBody>
                    <a:bodyPr/>
                    <a:lstStyle/>
                    <a:p>
                      <a:pPr algn="l" rtl="0" fontAlgn="b"/>
                      <a:r>
                        <a:rPr lang="sv-SE" sz="800" b="0" i="1" u="none" strike="noStrike" dirty="0" err="1">
                          <a:solidFill>
                            <a:srgbClr val="000000"/>
                          </a:solidFill>
                          <a:effectLst/>
                          <a:latin typeface="Futura Std Book" panose="020B0502020204020303" pitchFamily="34" charset="0"/>
                        </a:rPr>
                        <a:t>Other</a:t>
                      </a:r>
                      <a:r>
                        <a:rPr lang="sv-SE" sz="800" b="0" i="1" u="none" strike="noStrike" dirty="0">
                          <a:solidFill>
                            <a:srgbClr val="000000"/>
                          </a:solidFill>
                          <a:effectLst/>
                          <a:latin typeface="Futura Std Book" panose="020B0502020204020303" pitchFamily="34" charset="0"/>
                        </a:rPr>
                        <a:t>*</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8,3</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0,7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8,8</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43,3</a:t>
                      </a:r>
                    </a:p>
                  </a:txBody>
                  <a:tcPr marL="5155" marR="5155" marT="5155" marB="0" anchor="b">
                    <a:lnL>
                      <a:noFill/>
                    </a:lnL>
                    <a:lnR>
                      <a:noFill/>
                    </a:lnR>
                    <a:lnT>
                      <a:noFill/>
                    </a:lnT>
                    <a:lnB>
                      <a:noFill/>
                    </a:lnB>
                  </a:tcPr>
                </a:tc>
                <a:extLst>
                  <a:ext uri="{0D108BD9-81ED-4DB2-BD59-A6C34878D82A}">
                    <a16:rowId xmlns:a16="http://schemas.microsoft.com/office/drawing/2014/main" val="1094203828"/>
                  </a:ext>
                </a:extLst>
              </a:tr>
              <a:tr h="152003">
                <a:tc>
                  <a:txBody>
                    <a:bodyPr/>
                    <a:lstStyle/>
                    <a:p>
                      <a:pPr algn="l" rtl="0" fontAlgn="b"/>
                      <a:r>
                        <a:rPr lang="sv-SE" sz="800" b="0" i="0" u="none" strike="noStrike" dirty="0">
                          <a:solidFill>
                            <a:srgbClr val="000000"/>
                          </a:solidFill>
                          <a:effectLst/>
                          <a:latin typeface="Futura Std Book" panose="020B0502020204020303" pitchFamily="34" charset="0"/>
                        </a:rPr>
                        <a:t>Public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23,2</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1,0</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4,3</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22,4</a:t>
                      </a:r>
                    </a:p>
                  </a:txBody>
                  <a:tcPr marL="5155" marR="5155" marT="5155" marB="0" anchor="b">
                    <a:lnL>
                      <a:noFill/>
                    </a:lnL>
                    <a:lnR>
                      <a:noFill/>
                    </a:lnR>
                    <a:lnT>
                      <a:noFill/>
                    </a:lnT>
                    <a:lnB>
                      <a:noFill/>
                    </a:lnB>
                  </a:tcPr>
                </a:tc>
                <a:extLst>
                  <a:ext uri="{0D108BD9-81ED-4DB2-BD59-A6C34878D82A}">
                    <a16:rowId xmlns:a16="http://schemas.microsoft.com/office/drawing/2014/main" val="1427971304"/>
                  </a:ext>
                </a:extLst>
              </a:tr>
              <a:tr h="144765">
                <a:tc>
                  <a:txBody>
                    <a:bodyPr/>
                    <a:lstStyle/>
                    <a:p>
                      <a:pPr algn="l" rtl="0" fontAlgn="b"/>
                      <a:r>
                        <a:rPr lang="sv-SE" sz="800" b="0" i="0" u="none" strike="noStrike" dirty="0">
                          <a:solidFill>
                            <a:srgbClr val="000000"/>
                          </a:solidFill>
                          <a:effectLst/>
                          <a:latin typeface="Futura Std Book" panose="020B0502020204020303" pitchFamily="34" charset="0"/>
                        </a:rPr>
                        <a:t>Total</a:t>
                      </a:r>
                    </a:p>
                  </a:txBody>
                  <a:tcPr marL="5155" marR="5155" marT="515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131,7</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5,8</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4,6</a:t>
                      </a:r>
                    </a:p>
                  </a:txBody>
                  <a:tcPr marL="5155" marR="5155" marT="515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28,2</a:t>
                      </a:r>
                    </a:p>
                  </a:txBody>
                  <a:tcPr marL="5155" marR="5155" marT="5155" marB="0" anchor="b">
                    <a:lnL>
                      <a:noFill/>
                    </a:lnL>
                    <a:lnR>
                      <a:noFill/>
                    </a:lnR>
                    <a:lnT>
                      <a:noFill/>
                    </a:lnT>
                    <a:lnB>
                      <a:noFill/>
                    </a:lnB>
                  </a:tcPr>
                </a:tc>
                <a:extLst>
                  <a:ext uri="{0D108BD9-81ED-4DB2-BD59-A6C34878D82A}">
                    <a16:rowId xmlns:a16="http://schemas.microsoft.com/office/drawing/2014/main" val="756776210"/>
                  </a:ext>
                </a:extLst>
              </a:tr>
            </a:tbl>
          </a:graphicData>
        </a:graphic>
      </p:graphicFrame>
      <p:sp>
        <p:nvSpPr>
          <p:cNvPr id="10" name="Rubrik 2">
            <a:extLst>
              <a:ext uri="{FF2B5EF4-FFF2-40B4-BE49-F238E27FC236}">
                <a16:creationId xmlns:a16="http://schemas.microsoft.com/office/drawing/2014/main" id="{250738B1-3280-4130-BD10-DF9CB5C36CDD}"/>
              </a:ext>
            </a:extLst>
          </p:cNvPr>
          <p:cNvSpPr>
            <a:spLocks noGrp="1"/>
          </p:cNvSpPr>
          <p:nvPr>
            <p:ph type="title"/>
          </p:nvPr>
        </p:nvSpPr>
        <p:spPr>
          <a:xfrm>
            <a:off x="2483058" y="416802"/>
            <a:ext cx="5675413" cy="727828"/>
          </a:xfrm>
        </p:spPr>
        <p:txBody>
          <a:bodyPr/>
          <a:lstStyle/>
          <a:p>
            <a:r>
              <a:rPr lang="sv-SE" sz="2800" dirty="0" err="1"/>
              <a:t>Economic</a:t>
            </a:r>
            <a:r>
              <a:rPr lang="sv-SE" sz="2800" dirty="0"/>
              <a:t> </a:t>
            </a:r>
            <a:r>
              <a:rPr lang="sv-SE" sz="2800" dirty="0" err="1"/>
              <a:t>growth</a:t>
            </a:r>
            <a:r>
              <a:rPr lang="sv-SE" sz="2800" dirty="0"/>
              <a:t> by </a:t>
            </a:r>
            <a:r>
              <a:rPr lang="sv-SE" sz="2800" dirty="0" err="1"/>
              <a:t>sector</a:t>
            </a:r>
            <a:endParaRPr lang="sv-SE" dirty="0"/>
          </a:p>
        </p:txBody>
      </p:sp>
      <p:sp>
        <p:nvSpPr>
          <p:cNvPr id="13" name="textruta 12">
            <a:extLst>
              <a:ext uri="{FF2B5EF4-FFF2-40B4-BE49-F238E27FC236}">
                <a16:creationId xmlns:a16="http://schemas.microsoft.com/office/drawing/2014/main" id="{7412A82B-D411-4E7A-AEFE-9E8D7105C14D}"/>
              </a:ext>
            </a:extLst>
          </p:cNvPr>
          <p:cNvSpPr txBox="1"/>
          <p:nvPr/>
        </p:nvSpPr>
        <p:spPr>
          <a:xfrm>
            <a:off x="583911" y="992977"/>
            <a:ext cx="914400" cy="914400"/>
          </a:xfrm>
          <a:prstGeom prst="rect">
            <a:avLst/>
          </a:prstGeom>
          <a:noFill/>
        </p:spPr>
        <p:txBody>
          <a:bodyPr wrap="none" lIns="0" tIns="0" rIns="0" bIns="0" rtlCol="0">
            <a:noAutofit/>
          </a:bodyPr>
          <a:lstStyle/>
          <a:p>
            <a:r>
              <a:rPr lang="sv-SE" sz="1100" b="1" dirty="0" err="1"/>
              <a:t>Aggregated</a:t>
            </a:r>
            <a:r>
              <a:rPr lang="sv-SE" sz="1100" b="1" dirty="0"/>
              <a:t> gross </a:t>
            </a:r>
            <a:r>
              <a:rPr lang="sv-SE" sz="1100" b="1" dirty="0" err="1"/>
              <a:t>pay</a:t>
            </a:r>
            <a:r>
              <a:rPr lang="sv-SE" sz="1100" b="1" dirty="0"/>
              <a:t> private </a:t>
            </a:r>
            <a:r>
              <a:rPr lang="sv-SE" sz="1100" b="1" dirty="0" err="1"/>
              <a:t>sector</a:t>
            </a:r>
            <a:r>
              <a:rPr lang="sv-SE" sz="1100" b="1" dirty="0"/>
              <a:t>, by </a:t>
            </a:r>
            <a:r>
              <a:rPr lang="sv-SE" sz="1100" b="1" dirty="0" err="1"/>
              <a:t>industry</a:t>
            </a:r>
            <a:r>
              <a:rPr lang="sv-SE" sz="1100" b="1" dirty="0"/>
              <a:t>, Stockholm </a:t>
            </a:r>
            <a:r>
              <a:rPr lang="sv-SE" sz="1100" b="1" dirty="0" err="1"/>
              <a:t>county</a:t>
            </a:r>
            <a:endParaRPr lang="sv-SE" sz="1100" b="1" dirty="0"/>
          </a:p>
          <a:p>
            <a:r>
              <a:rPr lang="sv-SE" sz="1100" dirty="0"/>
              <a:t>Index 100 = 2008 Q1</a:t>
            </a:r>
          </a:p>
        </p:txBody>
      </p:sp>
      <p:pic>
        <p:nvPicPr>
          <p:cNvPr id="2" name="Bildobjekt 1">
            <a:extLst>
              <a:ext uri="{FF2B5EF4-FFF2-40B4-BE49-F238E27FC236}">
                <a16:creationId xmlns:a16="http://schemas.microsoft.com/office/drawing/2014/main" id="{2A17DAE3-5C02-42D7-87B5-57E27DAD3328}"/>
              </a:ext>
            </a:extLst>
          </p:cNvPr>
          <p:cNvPicPr>
            <a:picLocks noChangeAspect="1"/>
          </p:cNvPicPr>
          <p:nvPr/>
        </p:nvPicPr>
        <p:blipFill>
          <a:blip r:embed="rId2"/>
          <a:stretch>
            <a:fillRect/>
          </a:stretch>
        </p:blipFill>
        <p:spPr>
          <a:xfrm>
            <a:off x="165903" y="1450177"/>
            <a:ext cx="5395428" cy="3243353"/>
          </a:xfrm>
          <a:prstGeom prst="rect">
            <a:avLst/>
          </a:prstGeom>
        </p:spPr>
      </p:pic>
    </p:spTree>
    <p:extLst>
      <p:ext uri="{BB962C8B-B14F-4D97-AF65-F5344CB8AC3E}">
        <p14:creationId xmlns:p14="http://schemas.microsoft.com/office/powerpoint/2010/main" val="131263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06686" y="350059"/>
            <a:ext cx="8410005" cy="727828"/>
          </a:xfrm>
        </p:spPr>
        <p:txBody>
          <a:bodyPr/>
          <a:lstStyle/>
          <a:p>
            <a:pPr>
              <a:lnSpc>
                <a:spcPct val="100000"/>
              </a:lnSpc>
            </a:pPr>
            <a:r>
              <a:rPr lang="sv-SE" sz="2800" dirty="0" err="1"/>
              <a:t>Economic</a:t>
            </a:r>
            <a:r>
              <a:rPr lang="sv-SE" sz="2800" dirty="0"/>
              <a:t> </a:t>
            </a:r>
            <a:r>
              <a:rPr lang="sv-SE" sz="2800" dirty="0" err="1"/>
              <a:t>growth</a:t>
            </a:r>
            <a:r>
              <a:rPr lang="sv-SE" sz="2800" dirty="0"/>
              <a:t>, 2018 Q1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7" name="Tabell 6">
            <a:extLst>
              <a:ext uri="{FF2B5EF4-FFF2-40B4-BE49-F238E27FC236}">
                <a16:creationId xmlns:a16="http://schemas.microsoft.com/office/drawing/2014/main" id="{86539887-08E3-4AFC-827C-B9A07DB71476}"/>
              </a:ext>
            </a:extLst>
          </p:cNvPr>
          <p:cNvGraphicFramePr>
            <a:graphicFrameLocks noGrp="1"/>
          </p:cNvGraphicFramePr>
          <p:nvPr>
            <p:extLst>
              <p:ext uri="{D42A27DB-BD31-4B8C-83A1-F6EECF244321}">
                <p14:modId xmlns:p14="http://schemas.microsoft.com/office/powerpoint/2010/main" val="1572242302"/>
              </p:ext>
            </p:extLst>
          </p:nvPr>
        </p:nvGraphicFramePr>
        <p:xfrm>
          <a:off x="458739" y="867069"/>
          <a:ext cx="6681600" cy="4027823"/>
        </p:xfrm>
        <a:graphic>
          <a:graphicData uri="http://schemas.openxmlformats.org/drawingml/2006/table">
            <a:tbl>
              <a:tblPr/>
              <a:tblGrid>
                <a:gridCol w="2196000">
                  <a:extLst>
                    <a:ext uri="{9D8B030D-6E8A-4147-A177-3AD203B41FA5}">
                      <a16:colId xmlns:a16="http://schemas.microsoft.com/office/drawing/2014/main" val="398890533"/>
                    </a:ext>
                  </a:extLst>
                </a:gridCol>
                <a:gridCol w="716400">
                  <a:extLst>
                    <a:ext uri="{9D8B030D-6E8A-4147-A177-3AD203B41FA5}">
                      <a16:colId xmlns:a16="http://schemas.microsoft.com/office/drawing/2014/main" val="1694847619"/>
                    </a:ext>
                  </a:extLst>
                </a:gridCol>
                <a:gridCol w="716400">
                  <a:extLst>
                    <a:ext uri="{9D8B030D-6E8A-4147-A177-3AD203B41FA5}">
                      <a16:colId xmlns:a16="http://schemas.microsoft.com/office/drawing/2014/main" val="1653184486"/>
                    </a:ext>
                  </a:extLst>
                </a:gridCol>
                <a:gridCol w="716400">
                  <a:extLst>
                    <a:ext uri="{9D8B030D-6E8A-4147-A177-3AD203B41FA5}">
                      <a16:colId xmlns:a16="http://schemas.microsoft.com/office/drawing/2014/main" val="680819509"/>
                    </a:ext>
                  </a:extLst>
                </a:gridCol>
                <a:gridCol w="187200">
                  <a:extLst>
                    <a:ext uri="{9D8B030D-6E8A-4147-A177-3AD203B41FA5}">
                      <a16:colId xmlns:a16="http://schemas.microsoft.com/office/drawing/2014/main" val="1750538506"/>
                    </a:ext>
                  </a:extLst>
                </a:gridCol>
                <a:gridCol w="716400">
                  <a:extLst>
                    <a:ext uri="{9D8B030D-6E8A-4147-A177-3AD203B41FA5}">
                      <a16:colId xmlns:a16="http://schemas.microsoft.com/office/drawing/2014/main" val="1834204767"/>
                    </a:ext>
                  </a:extLst>
                </a:gridCol>
                <a:gridCol w="716400">
                  <a:extLst>
                    <a:ext uri="{9D8B030D-6E8A-4147-A177-3AD203B41FA5}">
                      <a16:colId xmlns:a16="http://schemas.microsoft.com/office/drawing/2014/main" val="1394818386"/>
                    </a:ext>
                  </a:extLst>
                </a:gridCol>
                <a:gridCol w="716400">
                  <a:extLst>
                    <a:ext uri="{9D8B030D-6E8A-4147-A177-3AD203B41FA5}">
                      <a16:colId xmlns:a16="http://schemas.microsoft.com/office/drawing/2014/main" val="1644410247"/>
                    </a:ext>
                  </a:extLst>
                </a:gridCol>
              </a:tblGrid>
              <a:tr h="201673">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3">
                  <a:txBody>
                    <a:bodyPr/>
                    <a:lstStyle/>
                    <a:p>
                      <a:pPr algn="ctr" fontAlgn="b"/>
                      <a:r>
                        <a:rPr lang="sv-SE" sz="1300" b="1" i="0" u="none" strike="noStrike" dirty="0">
                          <a:solidFill>
                            <a:srgbClr val="000000"/>
                          </a:solidFill>
                          <a:effectLst/>
                          <a:latin typeface="Futura Std Book" panose="020B0502020204020303" pitchFamily="34" charset="0"/>
                        </a:rPr>
                        <a:t>Stockholm </a:t>
                      </a:r>
                      <a:r>
                        <a:rPr lang="sv-SE" sz="1300" b="1" i="0" u="none" strike="noStrike" dirty="0" err="1">
                          <a:solidFill>
                            <a:srgbClr val="000000"/>
                          </a:solidFill>
                          <a:effectLst/>
                          <a:latin typeface="Futura Std Book" panose="020B0502020204020303" pitchFamily="34" charset="0"/>
                        </a:rPr>
                        <a:t>county</a:t>
                      </a:r>
                      <a:endParaRPr lang="sv-SE" sz="1300" b="1"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0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3">
                  <a:txBody>
                    <a:bodyPr/>
                    <a:lstStyle/>
                    <a:p>
                      <a:pPr algn="ctr" fontAlgn="b"/>
                      <a:r>
                        <a:rPr lang="sv-SE" sz="13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33870312"/>
                  </a:ext>
                </a:extLst>
              </a:tr>
              <a:tr h="183228">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0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1000" b="0" i="0" u="none" strike="noStrike">
                          <a:solidFill>
                            <a:srgbClr val="000000"/>
                          </a:solidFill>
                          <a:effectLst/>
                          <a:latin typeface="Futura Std Book" panose="020B0502020204020303" pitchFamily="34" charset="0"/>
                        </a:rPr>
                        <a:t>Change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a:txBody>
                    <a:bodyPr/>
                    <a:lstStyle/>
                    <a:p>
                      <a:pPr algn="l" fontAlgn="b"/>
                      <a:endParaRPr lang="sv-SE" sz="10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0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1000" b="0" i="0" u="none" strike="noStrike">
                          <a:solidFill>
                            <a:srgbClr val="000000"/>
                          </a:solidFill>
                          <a:effectLst/>
                          <a:latin typeface="Futura Std Book" panose="020B0502020204020303" pitchFamily="34" charset="0"/>
                        </a:rPr>
                        <a:t>Change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964304858"/>
                  </a:ext>
                </a:extLst>
              </a:tr>
              <a:tr h="155133">
                <a:tc>
                  <a:txBody>
                    <a:bodyPr/>
                    <a:lstStyle/>
                    <a:p>
                      <a:pPr algn="l" fontAlgn="b"/>
                      <a:endParaRPr lang="sv-SE" sz="11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0" i="0" u="none" strike="noStrike" dirty="0">
                          <a:solidFill>
                            <a:srgbClr val="000000"/>
                          </a:solidFill>
                          <a:effectLst/>
                          <a:latin typeface="Futura Std Book" panose="020B0502020204020303" pitchFamily="34" charset="0"/>
                        </a:rPr>
                        <a:t>Billion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000" b="0" i="0" u="none" strike="noStrike" dirty="0">
                          <a:solidFill>
                            <a:srgbClr val="000000"/>
                          </a:solidFill>
                          <a:effectLst/>
                          <a:latin typeface="Futura Std Book" panose="020B0502020204020303" pitchFamily="34" charset="0"/>
                        </a:rPr>
                        <a:t>-1 </a:t>
                      </a:r>
                      <a:r>
                        <a:rPr lang="sv-SE" sz="1000" b="0" i="0" u="none" strike="noStrike" dirty="0" err="1">
                          <a:solidFill>
                            <a:srgbClr val="000000"/>
                          </a:solidFill>
                          <a:effectLst/>
                          <a:latin typeface="Futura Std Book" panose="020B0502020204020303" pitchFamily="34" charset="0"/>
                        </a:rPr>
                        <a:t>year</a:t>
                      </a:r>
                      <a:endParaRPr lang="sv-SE" sz="10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1000" b="0" i="0" u="none" strike="noStrike" dirty="0">
                          <a:solidFill>
                            <a:srgbClr val="000000"/>
                          </a:solidFill>
                          <a:effectLst/>
                          <a:latin typeface="Futura Std Book" panose="020B0502020204020303" pitchFamily="34" charset="0"/>
                        </a:rPr>
                        <a:t>-5 </a:t>
                      </a:r>
                      <a:r>
                        <a:rPr lang="sv-SE" sz="1000" b="0" i="0" u="none" strike="noStrike" dirty="0" err="1">
                          <a:solidFill>
                            <a:srgbClr val="000000"/>
                          </a:solidFill>
                          <a:effectLst/>
                          <a:latin typeface="Futura Std Book" panose="020B0502020204020303" pitchFamily="34" charset="0"/>
                        </a:rPr>
                        <a:t>years</a:t>
                      </a:r>
                      <a:endParaRPr lang="sv-SE" sz="10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10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0" i="0" u="none" strike="noStrike" dirty="0">
                          <a:solidFill>
                            <a:srgbClr val="000000"/>
                          </a:solidFill>
                          <a:effectLst/>
                          <a:latin typeface="Futura Std Book" panose="020B0502020204020303" pitchFamily="34" charset="0"/>
                        </a:rPr>
                        <a:t>Billion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000" b="0" i="0" u="none" strike="noStrike" dirty="0">
                          <a:solidFill>
                            <a:srgbClr val="000000"/>
                          </a:solidFill>
                          <a:effectLst/>
                          <a:latin typeface="Futura Std Book" panose="020B0502020204020303" pitchFamily="34" charset="0"/>
                        </a:rPr>
                        <a:t>-1 </a:t>
                      </a:r>
                      <a:r>
                        <a:rPr lang="sv-SE" sz="1000" b="0" i="0" u="none" strike="noStrike" dirty="0" err="1">
                          <a:solidFill>
                            <a:srgbClr val="000000"/>
                          </a:solidFill>
                          <a:effectLst/>
                          <a:latin typeface="Futura Std Book" panose="020B0502020204020303" pitchFamily="34" charset="0"/>
                        </a:rPr>
                        <a:t>year</a:t>
                      </a:r>
                      <a:endParaRPr lang="sv-SE" sz="10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1000" b="0" i="0" u="none" strike="noStrike" dirty="0">
                          <a:solidFill>
                            <a:srgbClr val="000000"/>
                          </a:solidFill>
                          <a:effectLst/>
                          <a:latin typeface="Futura Std Book" panose="020B0502020204020303" pitchFamily="34" charset="0"/>
                        </a:rPr>
                        <a:t>-5 </a:t>
                      </a:r>
                      <a:r>
                        <a:rPr lang="sv-SE" sz="1000" b="0" i="0" u="none" strike="noStrike" dirty="0" err="1">
                          <a:solidFill>
                            <a:srgbClr val="000000"/>
                          </a:solidFill>
                          <a:effectLst/>
                          <a:latin typeface="Futura Std Book" panose="020B0502020204020303" pitchFamily="34" charset="0"/>
                        </a:rPr>
                        <a:t>years</a:t>
                      </a:r>
                      <a:endParaRPr lang="sv-SE" sz="10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8790814"/>
                  </a:ext>
                </a:extLst>
              </a:tr>
              <a:tr h="143723">
                <a:tc>
                  <a:txBody>
                    <a:bodyPr/>
                    <a:lstStyle/>
                    <a:p>
                      <a:pPr algn="l" fontAlgn="b"/>
                      <a:r>
                        <a:rPr lang="sv-SE" sz="900" b="0" i="0" u="none" strike="noStrike" dirty="0" err="1">
                          <a:solidFill>
                            <a:srgbClr val="000000"/>
                          </a:solidFill>
                          <a:effectLst/>
                          <a:latin typeface="Futura Std Book" panose="020B0502020204020303" pitchFamily="34" charset="0"/>
                        </a:rPr>
                        <a:t>Agriculture</a:t>
                      </a:r>
                      <a:r>
                        <a:rPr lang="sv-SE" sz="900" b="0" i="0" u="none" strike="noStrike" dirty="0">
                          <a:solidFill>
                            <a:srgbClr val="000000"/>
                          </a:solidFill>
                          <a:effectLst/>
                          <a:latin typeface="Futura Std Book" panose="020B0502020204020303" pitchFamily="34" charset="0"/>
                        </a:rPr>
                        <a:t>, </a:t>
                      </a:r>
                      <a:r>
                        <a:rPr lang="sv-SE" sz="900" b="0" i="0" u="none" strike="noStrike" dirty="0" err="1">
                          <a:solidFill>
                            <a:srgbClr val="000000"/>
                          </a:solidFill>
                          <a:effectLst/>
                          <a:latin typeface="Futura Std Book" panose="020B0502020204020303" pitchFamily="34" charset="0"/>
                        </a:rPr>
                        <a:t>forestry</a:t>
                      </a:r>
                      <a:r>
                        <a:rPr lang="sv-SE" sz="900" b="0" i="0" u="none" strike="noStrike" dirty="0">
                          <a:solidFill>
                            <a:srgbClr val="000000"/>
                          </a:solidFill>
                          <a:effectLst/>
                          <a:latin typeface="Futura Std Book" panose="020B0502020204020303" pitchFamily="34" charset="0"/>
                        </a:rPr>
                        <a:t> &amp; </a:t>
                      </a:r>
                      <a:r>
                        <a:rPr lang="sv-SE" sz="900" b="0" i="0" u="none" strike="noStrike" dirty="0" err="1">
                          <a:solidFill>
                            <a:srgbClr val="000000"/>
                          </a:solidFill>
                          <a:effectLst/>
                          <a:latin typeface="Futura Std Book" panose="020B0502020204020303" pitchFamily="34" charset="0"/>
                        </a:rPr>
                        <a:t>fishing</a:t>
                      </a:r>
                      <a:endParaRPr lang="sv-SE" sz="9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0,6</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16,1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21,5</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89018463"/>
                  </a:ext>
                </a:extLst>
              </a:tr>
              <a:tr h="114072">
                <a:tc>
                  <a:txBody>
                    <a:bodyPr/>
                    <a:lstStyle/>
                    <a:p>
                      <a:pPr algn="l" fontAlgn="b"/>
                      <a:r>
                        <a:rPr lang="sv-SE" sz="900" b="0" i="0" u="none" strike="noStrike" dirty="0" err="1">
                          <a:solidFill>
                            <a:srgbClr val="000000"/>
                          </a:solidFill>
                          <a:effectLst/>
                          <a:latin typeface="Futura Std Book" panose="020B0502020204020303" pitchFamily="34" charset="0"/>
                        </a:rPr>
                        <a:t>Manufacturing</a:t>
                      </a:r>
                      <a:r>
                        <a:rPr lang="sv-SE" sz="900" b="0" i="0" u="none" strike="noStrike" dirty="0">
                          <a:solidFill>
                            <a:srgbClr val="000000"/>
                          </a:solidFill>
                          <a:effectLst/>
                          <a:latin typeface="Futura Std Book" panose="020B0502020204020303" pitchFamily="34" charset="0"/>
                        </a:rPr>
                        <a:t>, mining, </a:t>
                      </a:r>
                      <a:r>
                        <a:rPr lang="sv-SE" sz="900" b="0" i="0" u="none" strike="noStrike" dirty="0" err="1">
                          <a:solidFill>
                            <a:srgbClr val="000000"/>
                          </a:solidFill>
                          <a:effectLst/>
                          <a:latin typeface="Futura Std Book" panose="020B0502020204020303" pitchFamily="34" charset="0"/>
                        </a:rPr>
                        <a:t>quarrying</a:t>
                      </a:r>
                      <a:r>
                        <a:rPr lang="sv-SE" sz="900" b="0" i="0" u="none" strike="noStrike" dirty="0">
                          <a:solidFill>
                            <a:srgbClr val="000000"/>
                          </a:solidFill>
                          <a:effectLst/>
                          <a:latin typeface="Futura Std Book" panose="020B0502020204020303" pitchFamily="34" charset="0"/>
                        </a:rPr>
                        <a:t> &amp; </a:t>
                      </a:r>
                      <a:r>
                        <a:rPr lang="sv-SE" sz="900" b="0" i="0" u="none" strike="noStrike" dirty="0" err="1">
                          <a:solidFill>
                            <a:srgbClr val="000000"/>
                          </a:solidFill>
                          <a:effectLst/>
                          <a:latin typeface="Futura Std Book" panose="020B0502020204020303" pitchFamily="34" charset="0"/>
                        </a:rPr>
                        <a:t>utilities</a:t>
                      </a:r>
                      <a:endParaRPr lang="sv-SE" sz="9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-14,4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-10,6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-29,2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9689716"/>
                  </a:ext>
                </a:extLst>
              </a:tr>
              <a:tr h="181280">
                <a:tc>
                  <a:txBody>
                    <a:bodyPr/>
                    <a:lstStyle/>
                    <a:p>
                      <a:pPr algn="l" fontAlgn="b"/>
                      <a:r>
                        <a:rPr lang="sv-SE" sz="900" b="0" i="0" u="none" strike="noStrike" dirty="0">
                          <a:solidFill>
                            <a:srgbClr val="000000"/>
                          </a:solidFill>
                          <a:effectLst/>
                          <a:latin typeface="Futura Std Book" panose="020B0502020204020303" pitchFamily="34" charset="0"/>
                        </a:rPr>
                        <a:t>Energy &amp; Environment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dirty="0">
                          <a:solidFill>
                            <a:srgbClr val="000000"/>
                          </a:solidFill>
                          <a:effectLst/>
                          <a:latin typeface="Futura Std Book" panose="020B0502020204020303" pitchFamily="34" charset="0"/>
                        </a:rPr>
                        <a:t>5,7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27,6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0200731"/>
                  </a:ext>
                </a:extLst>
              </a:tr>
              <a:tr h="143723">
                <a:tc>
                  <a:txBody>
                    <a:bodyPr/>
                    <a:lstStyle/>
                    <a:p>
                      <a:pPr algn="l" fontAlgn="b"/>
                      <a:r>
                        <a:rPr lang="sv-SE" sz="900" b="0" i="0" u="none" strike="noStrike">
                          <a:solidFill>
                            <a:srgbClr val="000000"/>
                          </a:solidFill>
                          <a:effectLst/>
                          <a:latin typeface="Futura Std Book" panose="020B0502020204020303" pitchFamily="34" charset="0"/>
                        </a:rPr>
                        <a:t>Construction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45,8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77,7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7202880"/>
                  </a:ext>
                </a:extLst>
              </a:tr>
              <a:tr h="143723">
                <a:tc>
                  <a:txBody>
                    <a:bodyPr/>
                    <a:lstStyle/>
                    <a:p>
                      <a:pPr algn="l" fontAlgn="b"/>
                      <a:r>
                        <a:rPr lang="sv-SE" sz="900" b="0" i="0" u="none" strike="noStrike">
                          <a:solidFill>
                            <a:srgbClr val="000000"/>
                          </a:solidFill>
                          <a:effectLst/>
                          <a:latin typeface="Futura Std Book" panose="020B0502020204020303" pitchFamily="34" charset="0"/>
                        </a:rPr>
                        <a:t>Trade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17,2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9,8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29,0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6459446"/>
                  </a:ext>
                </a:extLst>
              </a:tr>
              <a:tr h="143723">
                <a:tc>
                  <a:txBody>
                    <a:bodyPr/>
                    <a:lstStyle/>
                    <a:p>
                      <a:pPr algn="l" fontAlgn="b"/>
                      <a:r>
                        <a:rPr lang="sv-SE" sz="900" b="0" i="0" u="none" strike="noStrike">
                          <a:solidFill>
                            <a:srgbClr val="000000"/>
                          </a:solidFill>
                          <a:effectLst/>
                          <a:latin typeface="Futura Std Book" panose="020B0502020204020303" pitchFamily="34" charset="0"/>
                        </a:rPr>
                        <a:t>Transport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18,2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22,4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52666878"/>
                  </a:ext>
                </a:extLst>
              </a:tr>
              <a:tr h="143723">
                <a:tc>
                  <a:txBody>
                    <a:bodyPr/>
                    <a:lstStyle/>
                    <a:p>
                      <a:pPr algn="l" fontAlgn="b"/>
                      <a:r>
                        <a:rPr lang="sv-SE" sz="900" b="0" i="0" u="none" strike="noStrike">
                          <a:solidFill>
                            <a:srgbClr val="000000"/>
                          </a:solidFill>
                          <a:effectLst/>
                          <a:latin typeface="Futura Std Book" panose="020B0502020204020303" pitchFamily="34" charset="0"/>
                        </a:rPr>
                        <a:t>Accommodation &amp; food services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38,4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40,4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15146559"/>
                  </a:ext>
                </a:extLst>
              </a:tr>
              <a:tr h="143723">
                <a:tc>
                  <a:txBody>
                    <a:bodyPr/>
                    <a:lstStyle/>
                    <a:p>
                      <a:pPr algn="l" fontAlgn="b"/>
                      <a:r>
                        <a:rPr lang="sv-SE" sz="900" b="0" i="0" u="none" strike="noStrike">
                          <a:solidFill>
                            <a:srgbClr val="000000"/>
                          </a:solidFill>
                          <a:effectLst/>
                          <a:latin typeface="Futura Std Book" panose="020B0502020204020303" pitchFamily="34" charset="0"/>
                        </a:rPr>
                        <a:t>Information &amp; communication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15,3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17,4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46,6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52,1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2728624"/>
                  </a:ext>
                </a:extLst>
              </a:tr>
              <a:tr h="143723">
                <a:tc>
                  <a:txBody>
                    <a:bodyPr/>
                    <a:lstStyle/>
                    <a:p>
                      <a:pPr algn="l" fontAlgn="b"/>
                      <a:r>
                        <a:rPr lang="sv-SE" sz="900" b="0" i="0" u="none" strike="noStrike">
                          <a:solidFill>
                            <a:srgbClr val="000000"/>
                          </a:solidFill>
                          <a:effectLst/>
                          <a:latin typeface="Futura Std Book" panose="020B0502020204020303" pitchFamily="34" charset="0"/>
                        </a:rPr>
                        <a:t>Financial &amp; insurance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10,6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12,7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79636207"/>
                  </a:ext>
                </a:extLst>
              </a:tr>
              <a:tr h="143723">
                <a:tc>
                  <a:txBody>
                    <a:bodyPr/>
                    <a:lstStyle/>
                    <a:p>
                      <a:pPr algn="l" fontAlgn="b"/>
                      <a:r>
                        <a:rPr lang="sv-SE" sz="900" b="0" i="0" u="none" strike="noStrike">
                          <a:solidFill>
                            <a:srgbClr val="000000"/>
                          </a:solidFill>
                          <a:effectLst/>
                          <a:latin typeface="Futura Std Book" panose="020B0502020204020303" pitchFamily="34" charset="0"/>
                        </a:rPr>
                        <a:t>Real Estate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44,8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29273303"/>
                  </a:ext>
                </a:extLst>
              </a:tr>
              <a:tr h="143723">
                <a:tc>
                  <a:txBody>
                    <a:bodyPr/>
                    <a:lstStyle/>
                    <a:p>
                      <a:pPr algn="l" fontAlgn="b"/>
                      <a:r>
                        <a:rPr lang="sv-SE" sz="900" b="0" i="0" u="none" strike="noStrike">
                          <a:solidFill>
                            <a:srgbClr val="000000"/>
                          </a:solidFill>
                          <a:effectLst/>
                          <a:latin typeface="Futura Std Book" panose="020B0502020204020303" pitchFamily="34" charset="0"/>
                        </a:rPr>
                        <a:t>Business services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38,8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38,7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3202512"/>
                  </a:ext>
                </a:extLst>
              </a:tr>
              <a:tr h="143723">
                <a:tc>
                  <a:txBody>
                    <a:bodyPr/>
                    <a:lstStyle/>
                    <a:p>
                      <a:pPr algn="l" fontAlgn="b"/>
                      <a:r>
                        <a:rPr lang="sv-SE" sz="900" b="0" i="0" u="none" strike="noStrike">
                          <a:solidFill>
                            <a:srgbClr val="000000"/>
                          </a:solidFill>
                          <a:effectLst/>
                          <a:latin typeface="Futura Std Book" panose="020B0502020204020303" pitchFamily="34" charset="0"/>
                        </a:rPr>
                        <a:t>Public administration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14,2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21305916"/>
                  </a:ext>
                </a:extLst>
              </a:tr>
              <a:tr h="143723">
                <a:tc>
                  <a:txBody>
                    <a:bodyPr/>
                    <a:lstStyle/>
                    <a:p>
                      <a:pPr algn="l" fontAlgn="b"/>
                      <a:r>
                        <a:rPr lang="sv-SE" sz="900" b="0" i="0" u="none" strike="noStrike">
                          <a:solidFill>
                            <a:srgbClr val="000000"/>
                          </a:solidFill>
                          <a:effectLst/>
                          <a:latin typeface="Futura Std Book" panose="020B0502020204020303" pitchFamily="34" charset="0"/>
                        </a:rPr>
                        <a:t>Education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7,2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34,0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59090997"/>
                  </a:ext>
                </a:extLst>
              </a:tr>
              <a:tr h="143723">
                <a:tc>
                  <a:txBody>
                    <a:bodyPr/>
                    <a:lstStyle/>
                    <a:p>
                      <a:pPr algn="l" fontAlgn="b"/>
                      <a:r>
                        <a:rPr lang="sv-SE" sz="900" b="0" i="0" u="none" strike="noStrike">
                          <a:solidFill>
                            <a:srgbClr val="000000"/>
                          </a:solidFill>
                          <a:effectLst/>
                          <a:latin typeface="Futura Std Book" panose="020B0502020204020303" pitchFamily="34" charset="0"/>
                        </a:rPr>
                        <a:t>Health</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28,0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5564908"/>
                  </a:ext>
                </a:extLst>
              </a:tr>
              <a:tr h="143723">
                <a:tc>
                  <a:txBody>
                    <a:bodyPr/>
                    <a:lstStyle/>
                    <a:p>
                      <a:pPr algn="l" fontAlgn="b"/>
                      <a:r>
                        <a:rPr lang="sv-SE" sz="900" b="0" i="0" u="none" strike="noStrike">
                          <a:solidFill>
                            <a:srgbClr val="000000"/>
                          </a:solidFill>
                          <a:effectLst/>
                          <a:latin typeface="Futura Std Book" panose="020B0502020204020303" pitchFamily="34" charset="0"/>
                        </a:rPr>
                        <a:t>Personal &amp; cultural services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25,0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8481475"/>
                  </a:ext>
                </a:extLst>
              </a:tr>
              <a:tr h="143723">
                <a:tc>
                  <a:txBody>
                    <a:bodyPr/>
                    <a:lstStyle/>
                    <a:p>
                      <a:pPr algn="l" fontAlgn="b"/>
                      <a:r>
                        <a:rPr lang="sv-SE" sz="900" b="0" i="0" u="none" strike="noStrike">
                          <a:solidFill>
                            <a:srgbClr val="000000"/>
                          </a:solidFill>
                          <a:effectLst/>
                          <a:latin typeface="Futura Std Book" panose="020B0502020204020303" pitchFamily="34" charset="0"/>
                        </a:rPr>
                        <a:t>Unspecified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11,1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16,3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01221961"/>
                  </a:ext>
                </a:extLst>
              </a:tr>
              <a:tr h="155133">
                <a:tc>
                  <a:txBody>
                    <a:bodyPr/>
                    <a:lstStyle/>
                    <a:p>
                      <a:pPr algn="l" fontAlgn="b"/>
                      <a:r>
                        <a:rPr lang="sv-SE" sz="1000" b="1" i="0" u="none" strike="noStrike">
                          <a:solidFill>
                            <a:srgbClr val="000000"/>
                          </a:solidFill>
                          <a:effectLst/>
                          <a:latin typeface="Futura Std Book" panose="020B0502020204020303" pitchFamily="34" charset="0"/>
                        </a:rPr>
                        <a:t>Private sector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108,5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29,5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10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71,6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5,7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30,4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3121999"/>
                  </a:ext>
                </a:extLst>
              </a:tr>
              <a:tr h="143723">
                <a:tc>
                  <a:txBody>
                    <a:bodyPr/>
                    <a:lstStyle/>
                    <a:p>
                      <a:pPr algn="l" fontAlgn="b"/>
                      <a:r>
                        <a:rPr lang="sv-SE" sz="900" b="0" i="0" u="none" strike="noStrike">
                          <a:solidFill>
                            <a:srgbClr val="000000"/>
                          </a:solidFill>
                          <a:effectLst/>
                          <a:latin typeface="Futura Std Book" panose="020B0502020204020303" pitchFamily="34" charset="0"/>
                        </a:rPr>
                        <a:t>State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8,9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17,9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15,6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4009912"/>
                  </a:ext>
                </a:extLst>
              </a:tr>
              <a:tr h="143723">
                <a:tc>
                  <a:txBody>
                    <a:bodyPr/>
                    <a:lstStyle/>
                    <a:p>
                      <a:pPr algn="l" fontAlgn="b"/>
                      <a:r>
                        <a:rPr lang="sv-SE" sz="900" b="0" i="0" u="none" strike="noStrike">
                          <a:solidFill>
                            <a:srgbClr val="000000"/>
                          </a:solidFill>
                          <a:effectLst/>
                          <a:latin typeface="Futura Std Book" panose="020B0502020204020303" pitchFamily="34" charset="0"/>
                        </a:rPr>
                        <a:t>Municipal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10,9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30,7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35671099"/>
                  </a:ext>
                </a:extLst>
              </a:tr>
              <a:tr h="143723">
                <a:tc>
                  <a:txBody>
                    <a:bodyPr/>
                    <a:lstStyle/>
                    <a:p>
                      <a:pPr algn="l" fontAlgn="b"/>
                      <a:r>
                        <a:rPr lang="sv-SE" sz="900" b="0" i="0" u="none" strike="noStrike">
                          <a:solidFill>
                            <a:srgbClr val="000000"/>
                          </a:solidFill>
                          <a:effectLst/>
                          <a:latin typeface="Futura Std Book" panose="020B0502020204020303" pitchFamily="34" charset="0"/>
                        </a:rPr>
                        <a:t>County council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3,4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0,9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900" b="0" i="0" u="none" strike="noStrike">
                          <a:solidFill>
                            <a:srgbClr val="000000"/>
                          </a:solidFill>
                          <a:effectLst/>
                          <a:latin typeface="Futura Std Book" panose="020B0502020204020303" pitchFamily="34" charset="0"/>
                        </a:rPr>
                        <a:t>21,9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68968176"/>
                  </a:ext>
                </a:extLst>
              </a:tr>
              <a:tr h="155133">
                <a:tc>
                  <a:txBody>
                    <a:bodyPr/>
                    <a:lstStyle/>
                    <a:p>
                      <a:pPr algn="l" fontAlgn="b"/>
                      <a:r>
                        <a:rPr lang="sv-SE" sz="1000" b="1" i="0" u="none" strike="noStrike">
                          <a:solidFill>
                            <a:srgbClr val="000000"/>
                          </a:solidFill>
                          <a:effectLst/>
                          <a:latin typeface="Futura Std Book" panose="020B0502020204020303" pitchFamily="34" charset="0"/>
                        </a:rPr>
                        <a:t>Public sector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23,2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22,4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10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11,2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000" b="1" i="0" u="none" strike="noStrike">
                          <a:solidFill>
                            <a:srgbClr val="000000"/>
                          </a:solidFill>
                          <a:effectLst/>
                          <a:latin typeface="Futura Std Book" panose="020B0502020204020303" pitchFamily="34" charset="0"/>
                        </a:rPr>
                        <a:t>21,3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0273240"/>
                  </a:ext>
                </a:extLst>
              </a:tr>
              <a:tr h="155133">
                <a:tc>
                  <a:txBody>
                    <a:bodyPr/>
                    <a:lstStyle/>
                    <a:p>
                      <a:pPr algn="l" fontAlgn="b"/>
                      <a:r>
                        <a:rPr lang="sv-SE" sz="1100" b="1" i="0" u="none" strike="noStrike">
                          <a:solidFill>
                            <a:srgbClr val="000000"/>
                          </a:solidFill>
                          <a:effectLst/>
                          <a:latin typeface="Futura Std Book" panose="020B0502020204020303" pitchFamily="34" charset="0"/>
                        </a:rPr>
                        <a:t>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131,7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28,2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11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82,9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panose="020B0502020204020303" pitchFamily="34" charset="0"/>
                        </a:rPr>
                        <a:t>5,5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dirty="0">
                          <a:solidFill>
                            <a:srgbClr val="000000"/>
                          </a:solidFill>
                          <a:effectLst/>
                          <a:latin typeface="Futura Std Book" panose="020B0502020204020303" pitchFamily="34" charset="0"/>
                        </a:rPr>
                        <a:t>29,1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4004017"/>
                  </a:ext>
                </a:extLst>
              </a:tr>
            </a:tbl>
          </a:graphicData>
        </a:graphic>
      </p:graphicFrame>
      <p:cxnSp>
        <p:nvCxnSpPr>
          <p:cNvPr id="8" name="Rak koppling 7">
            <a:extLst>
              <a:ext uri="{FF2B5EF4-FFF2-40B4-BE49-F238E27FC236}">
                <a16:creationId xmlns:a16="http://schemas.microsoft.com/office/drawing/2014/main" id="{18BDE149-85AA-4511-8D6F-E9A8710FA45C}"/>
              </a:ext>
            </a:extLst>
          </p:cNvPr>
          <p:cNvCxnSpPr/>
          <p:nvPr/>
        </p:nvCxnSpPr>
        <p:spPr>
          <a:xfrm flipH="1">
            <a:off x="4839410" y="1287798"/>
            <a:ext cx="0" cy="353368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26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39129" y="314477"/>
            <a:ext cx="5858204" cy="727828"/>
          </a:xfrm>
        </p:spPr>
        <p:txBody>
          <a:bodyPr/>
          <a:lstStyle/>
          <a:p>
            <a:pPr>
              <a:lnSpc>
                <a:spcPct val="100000"/>
              </a:lnSpc>
            </a:pPr>
            <a:r>
              <a:rPr lang="sv-SE" sz="2800" dirty="0" err="1"/>
              <a:t>Newly</a:t>
            </a:r>
            <a:r>
              <a:rPr lang="sv-SE" sz="2800" dirty="0"/>
              <a:t> </a:t>
            </a:r>
            <a:r>
              <a:rPr lang="sv-SE" sz="2800" dirty="0" err="1"/>
              <a:t>registered</a:t>
            </a:r>
            <a:r>
              <a:rPr lang="sv-SE" sz="2800" dirty="0"/>
              <a:t> </a:t>
            </a:r>
            <a:r>
              <a:rPr lang="sv-SE" sz="2800" dirty="0" err="1"/>
              <a:t>businesses</a:t>
            </a:r>
            <a:r>
              <a:rPr lang="sv-SE" sz="2800" dirty="0"/>
              <a:t/>
            </a:r>
            <a:br>
              <a:rPr lang="sv-SE" sz="2800" dirty="0"/>
            </a:br>
            <a:r>
              <a:rPr lang="sv-SE" b="0" dirty="0"/>
              <a:t/>
            </a:r>
            <a:br>
              <a:rPr lang="sv-SE" b="0" dirty="0"/>
            </a:br>
            <a:endParaRPr lang="sv-SE" sz="2000" b="0" dirty="0"/>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a:t>
            </a:r>
            <a:r>
              <a:rPr lang="sv-SE" sz="1000" dirty="0" err="1"/>
              <a:t>Companies</a:t>
            </a:r>
            <a:r>
              <a:rPr lang="sv-SE" sz="1000" dirty="0"/>
              <a:t> </a:t>
            </a:r>
            <a:r>
              <a:rPr lang="sv-SE" sz="1000" dirty="0" err="1"/>
              <a:t>Registration</a:t>
            </a:r>
            <a:r>
              <a:rPr lang="sv-SE" sz="1000" dirty="0"/>
              <a:t> Office. </a:t>
            </a:r>
          </a:p>
        </p:txBody>
      </p:sp>
      <p:sp>
        <p:nvSpPr>
          <p:cNvPr id="8" name="textruta 7"/>
          <p:cNvSpPr txBox="1"/>
          <p:nvPr/>
        </p:nvSpPr>
        <p:spPr>
          <a:xfrm>
            <a:off x="7571784" y="3801631"/>
            <a:ext cx="1724936" cy="707045"/>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9" name="textruta 8">
            <a:extLst>
              <a:ext uri="{FF2B5EF4-FFF2-40B4-BE49-F238E27FC236}">
                <a16:creationId xmlns:a16="http://schemas.microsoft.com/office/drawing/2014/main" id="{7531B99B-A7CA-4888-8DF4-7EC624D1B724}"/>
              </a:ext>
            </a:extLst>
          </p:cNvPr>
          <p:cNvSpPr txBox="1"/>
          <p:nvPr/>
        </p:nvSpPr>
        <p:spPr>
          <a:xfrm>
            <a:off x="471022" y="1127289"/>
            <a:ext cx="914400" cy="445636"/>
          </a:xfrm>
          <a:prstGeom prst="rect">
            <a:avLst/>
          </a:prstGeom>
          <a:noFill/>
        </p:spPr>
        <p:txBody>
          <a:bodyPr wrap="none" lIns="0" tIns="0" rIns="0" bIns="0" rtlCol="0">
            <a:noAutofit/>
          </a:bodyPr>
          <a:lstStyle/>
          <a:p>
            <a:r>
              <a:rPr lang="sv-SE" sz="1100" b="1" dirty="0" err="1"/>
              <a:t>Newly</a:t>
            </a:r>
            <a:r>
              <a:rPr lang="sv-SE" sz="1100" b="1" dirty="0"/>
              <a:t> </a:t>
            </a:r>
            <a:r>
              <a:rPr lang="sv-SE" sz="1100" b="1" dirty="0" err="1"/>
              <a:t>registered</a:t>
            </a:r>
            <a:r>
              <a:rPr lang="sv-SE" sz="1100" b="1" dirty="0"/>
              <a:t> </a:t>
            </a:r>
            <a:r>
              <a:rPr lang="sv-SE" sz="1100" b="1" dirty="0" err="1"/>
              <a:t>businessses</a:t>
            </a:r>
            <a:endParaRPr lang="sv-SE" sz="1100" b="1" dirty="0"/>
          </a:p>
          <a:p>
            <a:r>
              <a:rPr lang="sv-SE" sz="1100" dirty="0" err="1"/>
              <a:t>Deseasonalized</a:t>
            </a:r>
            <a:r>
              <a:rPr lang="sv-SE" sz="1100" dirty="0"/>
              <a:t> </a:t>
            </a:r>
            <a:r>
              <a:rPr lang="sv-SE" sz="1100" dirty="0" err="1"/>
              <a:t>values</a:t>
            </a:r>
            <a:r>
              <a:rPr lang="sv-SE" sz="1100" dirty="0"/>
              <a:t> (</a:t>
            </a:r>
            <a:r>
              <a:rPr lang="sv-SE" sz="1100" dirty="0" err="1"/>
              <a:t>moving</a:t>
            </a:r>
            <a:r>
              <a:rPr lang="sv-SE" sz="1100" dirty="0"/>
              <a:t> </a:t>
            </a:r>
            <a:r>
              <a:rPr lang="sv-SE" sz="1100" dirty="0" err="1"/>
              <a:t>average</a:t>
            </a:r>
            <a:r>
              <a:rPr lang="sv-SE" sz="1100" dirty="0"/>
              <a:t>)</a:t>
            </a:r>
          </a:p>
        </p:txBody>
      </p:sp>
      <p:pic>
        <p:nvPicPr>
          <p:cNvPr id="2" name="Bildobjekt 1">
            <a:extLst>
              <a:ext uri="{FF2B5EF4-FFF2-40B4-BE49-F238E27FC236}">
                <a16:creationId xmlns:a16="http://schemas.microsoft.com/office/drawing/2014/main" id="{4EAD7089-846E-4716-8FB1-00259E1D5C4B}"/>
              </a:ext>
            </a:extLst>
          </p:cNvPr>
          <p:cNvPicPr>
            <a:picLocks noChangeAspect="1"/>
          </p:cNvPicPr>
          <p:nvPr/>
        </p:nvPicPr>
        <p:blipFill>
          <a:blip r:embed="rId2"/>
          <a:stretch>
            <a:fillRect/>
          </a:stretch>
        </p:blipFill>
        <p:spPr>
          <a:xfrm>
            <a:off x="347238" y="1662691"/>
            <a:ext cx="5401524" cy="3237257"/>
          </a:xfrm>
          <a:prstGeom prst="rect">
            <a:avLst/>
          </a:prstGeom>
        </p:spPr>
      </p:pic>
      <p:graphicFrame>
        <p:nvGraphicFramePr>
          <p:cNvPr id="11" name="Tabell 10">
            <a:extLst>
              <a:ext uri="{FF2B5EF4-FFF2-40B4-BE49-F238E27FC236}">
                <a16:creationId xmlns:a16="http://schemas.microsoft.com/office/drawing/2014/main" id="{8186BB5F-1F1E-47F0-A962-3EF713DDBE1A}"/>
              </a:ext>
            </a:extLst>
          </p:cNvPr>
          <p:cNvGraphicFramePr>
            <a:graphicFrameLocks noGrp="1"/>
          </p:cNvGraphicFramePr>
          <p:nvPr>
            <p:extLst>
              <p:ext uri="{D42A27DB-BD31-4B8C-83A1-F6EECF244321}">
                <p14:modId xmlns:p14="http://schemas.microsoft.com/office/powerpoint/2010/main" val="394930292"/>
              </p:ext>
            </p:extLst>
          </p:nvPr>
        </p:nvGraphicFramePr>
        <p:xfrm>
          <a:off x="5670326" y="2343911"/>
          <a:ext cx="3473674" cy="1379109"/>
        </p:xfrm>
        <a:graphic>
          <a:graphicData uri="http://schemas.openxmlformats.org/drawingml/2006/table">
            <a:tbl>
              <a:tblPr/>
              <a:tblGrid>
                <a:gridCol w="1134674">
                  <a:extLst>
                    <a:ext uri="{9D8B030D-6E8A-4147-A177-3AD203B41FA5}">
                      <a16:colId xmlns:a16="http://schemas.microsoft.com/office/drawing/2014/main" val="1678076792"/>
                    </a:ext>
                  </a:extLst>
                </a:gridCol>
                <a:gridCol w="503938">
                  <a:extLst>
                    <a:ext uri="{9D8B030D-6E8A-4147-A177-3AD203B41FA5}">
                      <a16:colId xmlns:a16="http://schemas.microsoft.com/office/drawing/2014/main" val="2601369493"/>
                    </a:ext>
                  </a:extLst>
                </a:gridCol>
                <a:gridCol w="571713">
                  <a:extLst>
                    <a:ext uri="{9D8B030D-6E8A-4147-A177-3AD203B41FA5}">
                      <a16:colId xmlns:a16="http://schemas.microsoft.com/office/drawing/2014/main" val="2395970223"/>
                    </a:ext>
                  </a:extLst>
                </a:gridCol>
                <a:gridCol w="452606">
                  <a:extLst>
                    <a:ext uri="{9D8B030D-6E8A-4147-A177-3AD203B41FA5}">
                      <a16:colId xmlns:a16="http://schemas.microsoft.com/office/drawing/2014/main" val="3235649811"/>
                    </a:ext>
                  </a:extLst>
                </a:gridCol>
                <a:gridCol w="412904">
                  <a:extLst>
                    <a:ext uri="{9D8B030D-6E8A-4147-A177-3AD203B41FA5}">
                      <a16:colId xmlns:a16="http://schemas.microsoft.com/office/drawing/2014/main" val="1050073455"/>
                    </a:ext>
                  </a:extLst>
                </a:gridCol>
                <a:gridCol w="397839">
                  <a:extLst>
                    <a:ext uri="{9D8B030D-6E8A-4147-A177-3AD203B41FA5}">
                      <a16:colId xmlns:a16="http://schemas.microsoft.com/office/drawing/2014/main" val="3827523272"/>
                    </a:ext>
                  </a:extLst>
                </a:gridCol>
              </a:tblGrid>
              <a:tr h="16782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40735732"/>
                  </a:ext>
                </a:extLst>
              </a:tr>
              <a:tr h="176218">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- 1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- 5 years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Ch.,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94244375"/>
                  </a:ext>
                </a:extLst>
              </a:tr>
              <a:tr h="171616">
                <a:tc>
                  <a:txBody>
                    <a:bodyPr/>
                    <a:lstStyle/>
                    <a:p>
                      <a:pPr algn="l" fontAlgn="b"/>
                      <a:r>
                        <a:rPr lang="sv-SE" sz="8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17 421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-10,3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66 105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4414373"/>
                  </a:ext>
                </a:extLst>
              </a:tr>
              <a:tr h="155275">
                <a:tc>
                  <a:txBody>
                    <a:bodyPr/>
                    <a:lstStyle/>
                    <a:p>
                      <a:pPr algn="l" fontAlgn="b"/>
                      <a:r>
                        <a:rPr lang="sv-SE" sz="800" b="0" i="0" u="none" strike="noStrike">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9 083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34 944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78915708"/>
                  </a:ext>
                </a:extLst>
              </a:tr>
              <a:tr h="167826">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6 069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-0,6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23 574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4613420"/>
                  </a:ext>
                </a:extLst>
              </a:tr>
              <a:tr h="167826">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3 552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13 802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-6,6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23977588"/>
                  </a:ext>
                </a:extLst>
              </a:tr>
              <a:tr h="295375">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11 352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-9,7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42 531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45508160"/>
                  </a:ext>
                </a:extLst>
              </a:tr>
            </a:tbl>
          </a:graphicData>
        </a:graphic>
      </p:graphicFrame>
    </p:spTree>
    <p:extLst>
      <p:ext uri="{BB962C8B-B14F-4D97-AF65-F5344CB8AC3E}">
        <p14:creationId xmlns:p14="http://schemas.microsoft.com/office/powerpoint/2010/main" val="375081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29496" y="291899"/>
            <a:ext cx="5675413" cy="727828"/>
          </a:xfrm>
        </p:spPr>
        <p:txBody>
          <a:bodyPr/>
          <a:lstStyle/>
          <a:p>
            <a:pPr>
              <a:lnSpc>
                <a:spcPct val="100000"/>
              </a:lnSpc>
            </a:pPr>
            <a:r>
              <a:rPr lang="sv-SE" sz="2800" dirty="0"/>
              <a:t>Company </a:t>
            </a:r>
            <a:r>
              <a:rPr lang="sv-SE" sz="2800" dirty="0" err="1"/>
              <a:t>bankruptcies</a:t>
            </a:r>
            <a:r>
              <a:rPr lang="sv-SE" sz="2800" dirty="0"/>
              <a:t/>
            </a:r>
            <a:br>
              <a:rPr lang="sv-SE" sz="2800" dirty="0"/>
            </a:br>
            <a:r>
              <a:rPr lang="sv-SE" b="0" dirty="0"/>
              <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0" name="textruta 9"/>
          <p:cNvSpPr txBox="1"/>
          <p:nvPr/>
        </p:nvSpPr>
        <p:spPr>
          <a:xfrm>
            <a:off x="7952509" y="4443770"/>
            <a:ext cx="914400" cy="69973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
        <p:nvSpPr>
          <p:cNvPr id="11" name="textruta 10">
            <a:extLst>
              <a:ext uri="{FF2B5EF4-FFF2-40B4-BE49-F238E27FC236}">
                <a16:creationId xmlns:a16="http://schemas.microsoft.com/office/drawing/2014/main" id="{DAF81EB1-F615-49BB-A48E-938E22FD1EC5}"/>
              </a:ext>
            </a:extLst>
          </p:cNvPr>
          <p:cNvSpPr txBox="1"/>
          <p:nvPr/>
        </p:nvSpPr>
        <p:spPr>
          <a:xfrm>
            <a:off x="826609" y="1143529"/>
            <a:ext cx="914400" cy="445636"/>
          </a:xfrm>
          <a:prstGeom prst="rect">
            <a:avLst/>
          </a:prstGeom>
          <a:noFill/>
        </p:spPr>
        <p:txBody>
          <a:bodyPr wrap="none" lIns="0" tIns="0" rIns="0" bIns="0" rtlCol="0">
            <a:noAutofit/>
          </a:bodyPr>
          <a:lstStyle/>
          <a:p>
            <a:r>
              <a:rPr lang="sv-SE" sz="1100" b="1" dirty="0"/>
              <a:t>Company </a:t>
            </a:r>
            <a:r>
              <a:rPr lang="sv-SE" sz="1100" b="1" dirty="0" err="1"/>
              <a:t>bankruptcies</a:t>
            </a:r>
            <a:endParaRPr lang="sv-SE" sz="1100" b="1" dirty="0"/>
          </a:p>
          <a:p>
            <a:r>
              <a:rPr lang="sv-SE" sz="1100" dirty="0" err="1"/>
              <a:t>Deseasonalized</a:t>
            </a:r>
            <a:r>
              <a:rPr lang="sv-SE" sz="1100" dirty="0"/>
              <a:t> </a:t>
            </a:r>
            <a:r>
              <a:rPr lang="sv-SE" sz="1100" dirty="0" err="1"/>
              <a:t>values</a:t>
            </a:r>
            <a:r>
              <a:rPr lang="sv-SE" sz="1100" dirty="0"/>
              <a:t> (</a:t>
            </a:r>
            <a:r>
              <a:rPr lang="sv-SE" sz="1100" dirty="0" err="1"/>
              <a:t>moving</a:t>
            </a:r>
            <a:r>
              <a:rPr lang="sv-SE" sz="1100" dirty="0"/>
              <a:t> </a:t>
            </a:r>
            <a:r>
              <a:rPr lang="sv-SE" sz="1100" dirty="0" err="1"/>
              <a:t>average</a:t>
            </a:r>
            <a:r>
              <a:rPr lang="sv-SE" sz="1100" dirty="0"/>
              <a:t>)</a:t>
            </a:r>
          </a:p>
        </p:txBody>
      </p:sp>
      <p:pic>
        <p:nvPicPr>
          <p:cNvPr id="4" name="Bildobjekt 3">
            <a:extLst>
              <a:ext uri="{FF2B5EF4-FFF2-40B4-BE49-F238E27FC236}">
                <a16:creationId xmlns:a16="http://schemas.microsoft.com/office/drawing/2014/main" id="{6CCB7AA0-9617-4CDB-94D9-EE5821ECC959}"/>
              </a:ext>
            </a:extLst>
          </p:cNvPr>
          <p:cNvPicPr>
            <a:picLocks noChangeAspect="1"/>
          </p:cNvPicPr>
          <p:nvPr/>
        </p:nvPicPr>
        <p:blipFill>
          <a:blip r:embed="rId2"/>
          <a:stretch>
            <a:fillRect/>
          </a:stretch>
        </p:blipFill>
        <p:spPr>
          <a:xfrm>
            <a:off x="214820" y="1589165"/>
            <a:ext cx="5395428" cy="3237257"/>
          </a:xfrm>
          <a:prstGeom prst="rect">
            <a:avLst/>
          </a:prstGeom>
        </p:spPr>
      </p:pic>
      <p:graphicFrame>
        <p:nvGraphicFramePr>
          <p:cNvPr id="12" name="Tabell 11">
            <a:extLst>
              <a:ext uri="{FF2B5EF4-FFF2-40B4-BE49-F238E27FC236}">
                <a16:creationId xmlns:a16="http://schemas.microsoft.com/office/drawing/2014/main" id="{711276F3-819F-4982-99DC-64B4D6A10FEE}"/>
              </a:ext>
            </a:extLst>
          </p:cNvPr>
          <p:cNvGraphicFramePr>
            <a:graphicFrameLocks noGrp="1"/>
          </p:cNvGraphicFramePr>
          <p:nvPr>
            <p:extLst>
              <p:ext uri="{D42A27DB-BD31-4B8C-83A1-F6EECF244321}">
                <p14:modId xmlns:p14="http://schemas.microsoft.com/office/powerpoint/2010/main" val="4293805896"/>
              </p:ext>
            </p:extLst>
          </p:nvPr>
        </p:nvGraphicFramePr>
        <p:xfrm>
          <a:off x="5465869" y="3112574"/>
          <a:ext cx="3678131" cy="1147979"/>
        </p:xfrm>
        <a:graphic>
          <a:graphicData uri="http://schemas.openxmlformats.org/drawingml/2006/table">
            <a:tbl>
              <a:tblPr/>
              <a:tblGrid>
                <a:gridCol w="1170062">
                  <a:extLst>
                    <a:ext uri="{9D8B030D-6E8A-4147-A177-3AD203B41FA5}">
                      <a16:colId xmlns:a16="http://schemas.microsoft.com/office/drawing/2014/main" val="3940601023"/>
                    </a:ext>
                  </a:extLst>
                </a:gridCol>
                <a:gridCol w="505098">
                  <a:extLst>
                    <a:ext uri="{9D8B030D-6E8A-4147-A177-3AD203B41FA5}">
                      <a16:colId xmlns:a16="http://schemas.microsoft.com/office/drawing/2014/main" val="3409014965"/>
                    </a:ext>
                  </a:extLst>
                </a:gridCol>
                <a:gridCol w="511521">
                  <a:extLst>
                    <a:ext uri="{9D8B030D-6E8A-4147-A177-3AD203B41FA5}">
                      <a16:colId xmlns:a16="http://schemas.microsoft.com/office/drawing/2014/main" val="934778513"/>
                    </a:ext>
                  </a:extLst>
                </a:gridCol>
                <a:gridCol w="532661">
                  <a:extLst>
                    <a:ext uri="{9D8B030D-6E8A-4147-A177-3AD203B41FA5}">
                      <a16:colId xmlns:a16="http://schemas.microsoft.com/office/drawing/2014/main" val="3565655205"/>
                    </a:ext>
                  </a:extLst>
                </a:gridCol>
                <a:gridCol w="443883">
                  <a:extLst>
                    <a:ext uri="{9D8B030D-6E8A-4147-A177-3AD203B41FA5}">
                      <a16:colId xmlns:a16="http://schemas.microsoft.com/office/drawing/2014/main" val="3986789080"/>
                    </a:ext>
                  </a:extLst>
                </a:gridCol>
                <a:gridCol w="514906">
                  <a:extLst>
                    <a:ext uri="{9D8B030D-6E8A-4147-A177-3AD203B41FA5}">
                      <a16:colId xmlns:a16="http://schemas.microsoft.com/office/drawing/2014/main" val="938880986"/>
                    </a:ext>
                  </a:extLst>
                </a:gridCol>
              </a:tblGrid>
              <a:tr h="184417">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Change (%) </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dirty="0">
                          <a:solidFill>
                            <a:srgbClr val="000000"/>
                          </a:solidFill>
                          <a:effectLst/>
                          <a:latin typeface="Futura Std Book" panose="020B0502020204020303" pitchFamily="34" charset="0"/>
                        </a:rPr>
                        <a:t>R12*</a:t>
                      </a:r>
                    </a:p>
                  </a:txBody>
                  <a:tcPr marL="9525" marR="9525" marT="9525"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3480834609"/>
                  </a:ext>
                </a:extLst>
              </a:tr>
              <a:tr h="184417">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- 1 year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- 5 years</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Number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Ch.,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9073831"/>
                  </a:ext>
                </a:extLst>
              </a:tr>
              <a:tr h="124770">
                <a:tc>
                  <a:txBody>
                    <a:bodyPr/>
                    <a:lstStyle/>
                    <a:p>
                      <a:pPr algn="l" fontAlgn="b"/>
                      <a:r>
                        <a:rPr lang="sv-SE" sz="8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1 561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-24,8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6 335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66806612"/>
                  </a:ext>
                </a:extLst>
              </a:tr>
              <a:tr h="124770">
                <a:tc>
                  <a:txBody>
                    <a:bodyPr/>
                    <a:lstStyle/>
                    <a:p>
                      <a:pPr algn="l" fontAlgn="b"/>
                      <a:r>
                        <a:rPr lang="sv-SE" sz="800" b="0" i="0" u="none" strike="noStrike">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744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-11,1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-27,4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3 221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0,3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98445149"/>
                  </a:ext>
                </a:extLst>
              </a:tr>
              <a:tr h="124770">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449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2 091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92337707"/>
                  </a:ext>
                </a:extLst>
              </a:tr>
              <a:tr h="125549">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-19,3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-38,5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1 320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1"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36274768"/>
                  </a:ext>
                </a:extLst>
              </a:tr>
              <a:tr h="238342">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1 112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-20,6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4 244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4,0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53423710"/>
                  </a:ext>
                </a:extLst>
              </a:tr>
            </a:tbl>
          </a:graphicData>
        </a:graphic>
      </p:graphicFrame>
    </p:spTree>
    <p:extLst>
      <p:ext uri="{BB962C8B-B14F-4D97-AF65-F5344CB8AC3E}">
        <p14:creationId xmlns:p14="http://schemas.microsoft.com/office/powerpoint/2010/main" val="384204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74651" y="314477"/>
            <a:ext cx="5675413" cy="453167"/>
          </a:xfrm>
        </p:spPr>
        <p:txBody>
          <a:bodyPr/>
          <a:lstStyle/>
          <a:p>
            <a:pPr>
              <a:lnSpc>
                <a:spcPct val="100000"/>
              </a:lnSpc>
            </a:pPr>
            <a:r>
              <a:rPr lang="sv-SE" sz="2800" dirty="0" err="1"/>
              <a:t>Employment</a:t>
            </a:r>
            <a:r>
              <a:rPr lang="sv-SE" b="0" dirty="0"/>
              <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a:extLst>
              <a:ext uri="{FF2B5EF4-FFF2-40B4-BE49-F238E27FC236}">
                <a16:creationId xmlns:a16="http://schemas.microsoft.com/office/drawing/2014/main" id="{564EE494-3855-497C-9CF7-D11D94D86049}"/>
              </a:ext>
            </a:extLst>
          </p:cNvPr>
          <p:cNvSpPr txBox="1"/>
          <p:nvPr/>
        </p:nvSpPr>
        <p:spPr>
          <a:xfrm>
            <a:off x="826609" y="1153673"/>
            <a:ext cx="914400" cy="445636"/>
          </a:xfrm>
          <a:prstGeom prst="rect">
            <a:avLst/>
          </a:prstGeom>
          <a:noFill/>
        </p:spPr>
        <p:txBody>
          <a:bodyPr wrap="none" lIns="0" tIns="0" rIns="0" bIns="0" rtlCol="0">
            <a:noAutofit/>
          </a:bodyPr>
          <a:lstStyle/>
          <a:p>
            <a:r>
              <a:rPr lang="sv-SE" sz="1100" b="1" dirty="0" err="1"/>
              <a:t>Employed</a:t>
            </a:r>
            <a:r>
              <a:rPr lang="sv-SE" sz="1100" b="1" dirty="0"/>
              <a:t> population</a:t>
            </a:r>
          </a:p>
          <a:p>
            <a:r>
              <a:rPr lang="sv-SE" sz="1100" dirty="0"/>
              <a:t>Index 100 = 2008 Q1</a:t>
            </a:r>
            <a:br>
              <a:rPr lang="sv-SE" sz="1100" dirty="0"/>
            </a:br>
            <a:endParaRPr lang="sv-SE" sz="1100" dirty="0"/>
          </a:p>
        </p:txBody>
      </p:sp>
      <p:pic>
        <p:nvPicPr>
          <p:cNvPr id="4" name="Bildobjekt 3">
            <a:extLst>
              <a:ext uri="{FF2B5EF4-FFF2-40B4-BE49-F238E27FC236}">
                <a16:creationId xmlns:a16="http://schemas.microsoft.com/office/drawing/2014/main" id="{8398D218-27DE-4F50-828C-094C2F166333}"/>
              </a:ext>
            </a:extLst>
          </p:cNvPr>
          <p:cNvPicPr>
            <a:picLocks noChangeAspect="1"/>
          </p:cNvPicPr>
          <p:nvPr/>
        </p:nvPicPr>
        <p:blipFill>
          <a:blip r:embed="rId3"/>
          <a:stretch>
            <a:fillRect/>
          </a:stretch>
        </p:blipFill>
        <p:spPr>
          <a:xfrm>
            <a:off x="493600" y="1599309"/>
            <a:ext cx="5401524" cy="3243353"/>
          </a:xfrm>
          <a:prstGeom prst="rect">
            <a:avLst/>
          </a:prstGeom>
        </p:spPr>
      </p:pic>
      <p:graphicFrame>
        <p:nvGraphicFramePr>
          <p:cNvPr id="12" name="Tabell 11">
            <a:extLst>
              <a:ext uri="{FF2B5EF4-FFF2-40B4-BE49-F238E27FC236}">
                <a16:creationId xmlns:a16="http://schemas.microsoft.com/office/drawing/2014/main" id="{B54CE085-2402-4AD9-B7DE-42E1CBB5BD69}"/>
              </a:ext>
            </a:extLst>
          </p:cNvPr>
          <p:cNvGraphicFramePr>
            <a:graphicFrameLocks noGrp="1"/>
          </p:cNvGraphicFramePr>
          <p:nvPr>
            <p:extLst>
              <p:ext uri="{D42A27DB-BD31-4B8C-83A1-F6EECF244321}">
                <p14:modId xmlns:p14="http://schemas.microsoft.com/office/powerpoint/2010/main" val="2527391736"/>
              </p:ext>
            </p:extLst>
          </p:nvPr>
        </p:nvGraphicFramePr>
        <p:xfrm>
          <a:off x="5711960" y="2936864"/>
          <a:ext cx="3323060" cy="1474258"/>
        </p:xfrm>
        <a:graphic>
          <a:graphicData uri="http://schemas.openxmlformats.org/drawingml/2006/table">
            <a:tbl>
              <a:tblPr/>
              <a:tblGrid>
                <a:gridCol w="1008000">
                  <a:extLst>
                    <a:ext uri="{9D8B030D-6E8A-4147-A177-3AD203B41FA5}">
                      <a16:colId xmlns:a16="http://schemas.microsoft.com/office/drawing/2014/main" val="335864869"/>
                    </a:ext>
                  </a:extLst>
                </a:gridCol>
                <a:gridCol w="623060">
                  <a:extLst>
                    <a:ext uri="{9D8B030D-6E8A-4147-A177-3AD203B41FA5}">
                      <a16:colId xmlns:a16="http://schemas.microsoft.com/office/drawing/2014/main" val="1571032473"/>
                    </a:ext>
                  </a:extLst>
                </a:gridCol>
                <a:gridCol w="756000">
                  <a:extLst>
                    <a:ext uri="{9D8B030D-6E8A-4147-A177-3AD203B41FA5}">
                      <a16:colId xmlns:a16="http://schemas.microsoft.com/office/drawing/2014/main" val="2144175824"/>
                    </a:ext>
                  </a:extLst>
                </a:gridCol>
                <a:gridCol w="504000">
                  <a:extLst>
                    <a:ext uri="{9D8B030D-6E8A-4147-A177-3AD203B41FA5}">
                      <a16:colId xmlns:a16="http://schemas.microsoft.com/office/drawing/2014/main" val="1072452997"/>
                    </a:ext>
                  </a:extLst>
                </a:gridCol>
                <a:gridCol w="432000">
                  <a:extLst>
                    <a:ext uri="{9D8B030D-6E8A-4147-A177-3AD203B41FA5}">
                      <a16:colId xmlns:a16="http://schemas.microsoft.com/office/drawing/2014/main" val="2865807425"/>
                    </a:ext>
                  </a:extLst>
                </a:gridCol>
              </a:tblGrid>
              <a:tr h="213376">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dirty="0" err="1">
                          <a:solidFill>
                            <a:srgbClr val="000000"/>
                          </a:solidFill>
                          <a:effectLst/>
                          <a:latin typeface="Futura Std Book" panose="020B0502020204020303" pitchFamily="34" charset="0"/>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Change</a:t>
                      </a:r>
                    </a:p>
                  </a:txBody>
                  <a:tcPr marL="9525" marR="9525" marT="9525" marB="0" anchor="b">
                    <a:lnL>
                      <a:noFill/>
                    </a:lnL>
                    <a:lnR>
                      <a:noFill/>
                    </a:lnR>
                    <a:lnT>
                      <a:noFill/>
                    </a:lnT>
                    <a:lnB>
                      <a:noFill/>
                    </a:lnB>
                  </a:tcPr>
                </a:tc>
                <a:tc gridSpan="2">
                  <a:txBody>
                    <a:bodyPr/>
                    <a:lstStyle/>
                    <a:p>
                      <a:pPr algn="ctr" fontAlgn="b"/>
                      <a:r>
                        <a:rPr lang="sv-SE" sz="800" b="0" i="0" u="none" strike="noStrike">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1916388752"/>
                  </a:ext>
                </a:extLst>
              </a:tr>
              <a:tr h="233619">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2018 Q1</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r>
                        <a:rPr lang="sv-SE" sz="800" b="0" i="0" u="none" strike="noStrike" dirty="0">
                          <a:solidFill>
                            <a:srgbClr val="000000"/>
                          </a:solidFill>
                          <a:effectLst/>
                          <a:latin typeface="Futura Std Book" panose="020B0502020204020303" pitchFamily="34" charset="0"/>
                        </a:rPr>
                        <a:t> (</a:t>
                      </a:r>
                      <a:r>
                        <a:rPr lang="sv-SE" sz="800" b="0" i="0" u="none" strike="noStrike" dirty="0" err="1">
                          <a:solidFill>
                            <a:srgbClr val="000000"/>
                          </a:solidFill>
                          <a:effectLst/>
                          <a:latin typeface="Futura Std Book" panose="020B0502020204020303" pitchFamily="34" charset="0"/>
                        </a:rPr>
                        <a:t>number</a:t>
                      </a:r>
                      <a:r>
                        <a:rPr lang="sv-SE" sz="8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- 1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- 5 </a:t>
                      </a:r>
                      <a:r>
                        <a:rPr lang="sv-SE" sz="800" b="0" i="0" u="none" strike="noStrike" dirty="0" err="1">
                          <a:solidFill>
                            <a:srgbClr val="000000"/>
                          </a:solidFill>
                          <a:effectLst/>
                          <a:latin typeface="Futura Std Book" panose="020B0502020204020303" pitchFamily="34" charset="0"/>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59567570"/>
                  </a:ext>
                </a:extLst>
              </a:tr>
              <a:tr h="160432">
                <a:tc>
                  <a:txBody>
                    <a:bodyPr/>
                    <a:lstStyle/>
                    <a:p>
                      <a:pPr algn="l" fontAlgn="b"/>
                      <a:r>
                        <a:rPr lang="sv-SE" sz="800" b="0" i="0" u="none" strike="noStrike">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5 017 100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92 700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1,9</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8,9</a:t>
                      </a:r>
                    </a:p>
                  </a:txBody>
                  <a:tcPr marL="9525" marR="9525" marT="9525" marB="0" anchor="b">
                    <a:lnL>
                      <a:noFill/>
                    </a:lnL>
                    <a:lnR>
                      <a:noFill/>
                    </a:lnR>
                    <a:lnT>
                      <a:noFill/>
                    </a:lnT>
                    <a:lnB>
                      <a:noFill/>
                    </a:lnB>
                  </a:tcPr>
                </a:tc>
                <a:extLst>
                  <a:ext uri="{0D108BD9-81ED-4DB2-BD59-A6C34878D82A}">
                    <a16:rowId xmlns:a16="http://schemas.microsoft.com/office/drawing/2014/main" val="4251427973"/>
                  </a:ext>
                </a:extLst>
              </a:tr>
              <a:tr h="213376">
                <a:tc>
                  <a:txBody>
                    <a:bodyPr/>
                    <a:lstStyle/>
                    <a:p>
                      <a:pPr algn="l" fontAlgn="b"/>
                      <a:r>
                        <a:rPr lang="sv-SE" sz="800" b="0" i="0" u="none" strike="noStrike" dirty="0">
                          <a:solidFill>
                            <a:srgbClr val="000000"/>
                          </a:solidFill>
                          <a:effectLst/>
                          <a:latin typeface="Futura Std Book" panose="020B0502020204020303" pitchFamily="34" charset="0"/>
                        </a:rPr>
                        <a:t>Stockholm Region</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2 308 300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60 200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2,7</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9,9</a:t>
                      </a:r>
                    </a:p>
                  </a:txBody>
                  <a:tcPr marL="9525" marR="9525" marT="9525" marB="0" anchor="b">
                    <a:lnL>
                      <a:noFill/>
                    </a:lnL>
                    <a:lnR>
                      <a:noFill/>
                    </a:lnR>
                    <a:lnT>
                      <a:noFill/>
                    </a:lnT>
                    <a:lnB>
                      <a:noFill/>
                    </a:lnB>
                  </a:tcPr>
                </a:tc>
                <a:extLst>
                  <a:ext uri="{0D108BD9-81ED-4DB2-BD59-A6C34878D82A}">
                    <a16:rowId xmlns:a16="http://schemas.microsoft.com/office/drawing/2014/main" val="3628675851"/>
                  </a:ext>
                </a:extLst>
              </a:tr>
              <a:tr h="160432">
                <a:tc>
                  <a:txBody>
                    <a:bodyPr/>
                    <a:lstStyle/>
                    <a:p>
                      <a:pPr algn="l" fontAlgn="b"/>
                      <a:r>
                        <a:rPr lang="sv-SE" sz="800" b="1" i="0" u="none" strike="noStrike">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1 236 700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27 900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2,3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10,9</a:t>
                      </a:r>
                    </a:p>
                  </a:txBody>
                  <a:tcPr marL="9525" marR="9525" marT="9525" marB="0" anchor="b">
                    <a:lnL>
                      <a:noFill/>
                    </a:lnL>
                    <a:lnR>
                      <a:noFill/>
                    </a:lnR>
                    <a:lnT>
                      <a:noFill/>
                    </a:lnT>
                    <a:lnB>
                      <a:noFill/>
                    </a:lnB>
                  </a:tcPr>
                </a:tc>
                <a:extLst>
                  <a:ext uri="{0D108BD9-81ED-4DB2-BD59-A6C34878D82A}">
                    <a16:rowId xmlns:a16="http://schemas.microsoft.com/office/drawing/2014/main" val="132640173"/>
                  </a:ext>
                </a:extLst>
              </a:tr>
              <a:tr h="160432">
                <a:tc>
                  <a:txBody>
                    <a:bodyPr/>
                    <a:lstStyle/>
                    <a:p>
                      <a:pPr algn="l" fontAlgn="b"/>
                      <a:r>
                        <a:rPr lang="sv-SE" sz="800" b="1" i="0" u="none" strike="noStrike">
                          <a:solidFill>
                            <a:srgbClr val="000000"/>
                          </a:solidFill>
                          <a:effectLst/>
                          <a:latin typeface="Futura Std Book" panose="020B0502020204020303" pitchFamily="34" charset="0"/>
                        </a:rPr>
                        <a:t>City of Stockholm</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535 600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7 000</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1,3</a:t>
                      </a:r>
                    </a:p>
                  </a:txBody>
                  <a:tcPr marL="9525" marR="9525" marT="9525" marB="0" anchor="b">
                    <a:lnL>
                      <a:noFill/>
                    </a:lnL>
                    <a:lnR>
                      <a:noFill/>
                    </a:lnR>
                    <a:lnT>
                      <a:noFill/>
                    </a:lnT>
                    <a:lnB>
                      <a:noFill/>
                    </a:lnB>
                  </a:tcPr>
                </a:tc>
                <a:tc>
                  <a:txBody>
                    <a:bodyPr/>
                    <a:lstStyle/>
                    <a:p>
                      <a:pPr algn="ctr" fontAlgn="b"/>
                      <a:r>
                        <a:rPr lang="sv-SE" sz="800" b="1" i="0" u="none" strike="noStrike">
                          <a:solidFill>
                            <a:srgbClr val="000000"/>
                          </a:solidFill>
                          <a:effectLst/>
                          <a:latin typeface="Futura Std Book" panose="020B0502020204020303" pitchFamily="34" charset="0"/>
                        </a:rPr>
                        <a:t>8,8</a:t>
                      </a:r>
                    </a:p>
                  </a:txBody>
                  <a:tcPr marL="9525" marR="9525" marT="9525" marB="0" anchor="b">
                    <a:lnL>
                      <a:noFill/>
                    </a:lnL>
                    <a:lnR>
                      <a:noFill/>
                    </a:lnR>
                    <a:lnT>
                      <a:noFill/>
                    </a:lnT>
                    <a:lnB>
                      <a:noFill/>
                    </a:lnB>
                  </a:tcPr>
                </a:tc>
                <a:extLst>
                  <a:ext uri="{0D108BD9-81ED-4DB2-BD59-A6C34878D82A}">
                    <a16:rowId xmlns:a16="http://schemas.microsoft.com/office/drawing/2014/main" val="1558236717"/>
                  </a:ext>
                </a:extLst>
              </a:tr>
              <a:tr h="312845">
                <a:tc>
                  <a:txBody>
                    <a:bodyPr/>
                    <a:lstStyle/>
                    <a:p>
                      <a:pPr algn="l" fontAlgn="b"/>
                      <a:r>
                        <a:rPr lang="sv-SE" sz="800" b="0" i="0" u="none" strike="noStrike">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3 780 400</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64 800</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1,7</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8,2</a:t>
                      </a:r>
                    </a:p>
                  </a:txBody>
                  <a:tcPr marL="9525" marR="9525" marT="9525" marB="0" anchor="b">
                    <a:lnL>
                      <a:noFill/>
                    </a:lnL>
                    <a:lnR>
                      <a:noFill/>
                    </a:lnR>
                    <a:lnT>
                      <a:noFill/>
                    </a:lnT>
                    <a:lnB>
                      <a:noFill/>
                    </a:lnB>
                  </a:tcPr>
                </a:tc>
                <a:extLst>
                  <a:ext uri="{0D108BD9-81ED-4DB2-BD59-A6C34878D82A}">
                    <a16:rowId xmlns:a16="http://schemas.microsoft.com/office/drawing/2014/main" val="3898066903"/>
                  </a:ext>
                </a:extLst>
              </a:tr>
            </a:tbl>
          </a:graphicData>
        </a:graphic>
      </p:graphicFrame>
    </p:spTree>
    <p:extLst>
      <p:ext uri="{BB962C8B-B14F-4D97-AF65-F5344CB8AC3E}">
        <p14:creationId xmlns:p14="http://schemas.microsoft.com/office/powerpoint/2010/main" val="4014888228"/>
      </p:ext>
    </p:extLst>
  </p:cSld>
  <p:clrMapOvr>
    <a:masterClrMapping/>
  </p:clrMapOvr>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6015</TotalTime>
  <Words>2613</Words>
  <Application>Microsoft Office PowerPoint</Application>
  <PresentationFormat>Bildspel på skärmen (16:9)</PresentationFormat>
  <Paragraphs>1438</Paragraphs>
  <Slides>20</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Futura Std Book</vt:lpstr>
      <vt:lpstr>Futura Std Book</vt:lpstr>
      <vt:lpstr>Wingdings</vt:lpstr>
      <vt:lpstr>SBR 16 9</vt:lpstr>
      <vt:lpstr>The Stockholm Economy Stockholm County and City, 2018 Q1    June 20, 2018 Stockholm Business Region</vt:lpstr>
      <vt:lpstr>About the report</vt:lpstr>
      <vt:lpstr>The Stockholm Economy 2018 Q1  </vt:lpstr>
      <vt:lpstr>Economic growth</vt:lpstr>
      <vt:lpstr>Economic growth by sector</vt:lpstr>
      <vt:lpstr>Economic growth, 2018 Q1</vt:lpstr>
      <vt:lpstr>Newly registered businesses  </vt:lpstr>
      <vt:lpstr>Company bankruptcies  </vt:lpstr>
      <vt:lpstr>Employment </vt:lpstr>
      <vt:lpstr>The number of employed people Stockholm County</vt:lpstr>
      <vt:lpstr>Recently listed positions</vt:lpstr>
      <vt:lpstr>The number of people given notice</vt:lpstr>
      <vt:lpstr>PowerPoint-presentation</vt:lpstr>
      <vt:lpstr>Youth unemployment and long-term unemployment </vt:lpstr>
      <vt:lpstr>Population</vt:lpstr>
      <vt:lpstr>Housing projects started</vt:lpstr>
      <vt:lpstr>Commercial Accommodations </vt:lpstr>
      <vt:lpstr>PowerPoint-presentation</vt:lpstr>
      <vt:lpstr>PowerPoint-presentation</vt:lpstr>
      <vt:lpstr>Stockholm Business Region   Stockholm Business Region is responsible for developing and promoting Stockholm as a business and tourist destination under the brand Stockholm - The Capital of Scandinavia.   The aim is to make Stockholm the leading sustainable growth region in Europe.   Stockholm Business Region is owned by the city of Stockholm and has two subsidiaries, Invest Stockholm and Visit Stockholm.  For questions: Contact  Stefan Frid, Invest Stockholm.  Publisher: Olle Zetterberg, CEO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Marie Sundström</cp:lastModifiedBy>
  <cp:revision>510</cp:revision>
  <cp:lastPrinted>2015-02-26T14:29:42Z</cp:lastPrinted>
  <dcterms:created xsi:type="dcterms:W3CDTF">2015-02-13T14:20:44Z</dcterms:created>
  <dcterms:modified xsi:type="dcterms:W3CDTF">2018-06-21T13:03:56Z</dcterms:modified>
</cp:coreProperties>
</file>