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2" r:id="rId2"/>
    <p:sldId id="344" r:id="rId3"/>
    <p:sldId id="345" r:id="rId4"/>
    <p:sldId id="343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191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8" autoAdjust="0"/>
    <p:restoredTop sz="85765" autoAdjust="0"/>
  </p:normalViewPr>
  <p:slideViewPr>
    <p:cSldViewPr snapToGrid="0">
      <p:cViewPr>
        <p:scale>
          <a:sx n="90" d="100"/>
          <a:sy n="90" d="100"/>
        </p:scale>
        <p:origin x="-169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250ADCC-BF63-4B84-97AD-12886BD620B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526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A41F18-B253-4A3B-B40D-345B7382EBA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9413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22600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678375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3524" y="6539349"/>
            <a:ext cx="1905000" cy="28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06E755B1-534A-4BC2-A78C-3E3FCC25E71F}" type="datetime1">
              <a:rPr lang="da-DK" smtClean="0"/>
              <a:t>26-02-2015</a:t>
            </a:fld>
            <a:endParaRPr lang="da-DK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1802" y="6533802"/>
            <a:ext cx="3657600" cy="28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5232" y="6533802"/>
            <a:ext cx="1905000" cy="28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50A5DF7-0FDA-4476-8824-A29DA51AB23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F4F0-AC73-41B7-B11D-A3AF575AABA7}" type="datetime1">
              <a:rPr lang="da-DK" smtClean="0"/>
              <a:t>26-02-2015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2E539-F53C-4514-8FC3-7A3B1B5EDFD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B488-2855-4A7D-95E5-AF0F437EF0A7}" type="datetime1">
              <a:rPr lang="da-DK" smtClean="0"/>
              <a:t>26-02-2015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44B0A-76CE-42CD-99E2-78809B6748A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11064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Titeltypografi i masteren</a:t>
            </a:r>
            <a:endParaRPr lang="da-DK" dirty="0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685800" y="1723497"/>
            <a:ext cx="7772400" cy="41148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da-DK" noProof="0" smtClean="0"/>
              <a:t>Klik på ikonet for at tilføje en tabel</a:t>
            </a:r>
            <a:endParaRPr lang="da-DK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AD260-57DD-4832-A128-2206F7C3A1CF}" type="datetime1">
              <a:rPr lang="da-DK" smtClean="0"/>
              <a:t>26-02-2015</a:t>
            </a:fld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411A3-E0AD-4C2B-B3BC-2B70C84D9D7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149636" y="2111432"/>
            <a:ext cx="784721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5800" y="11064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685800" y="1723497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723497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71B95-ABCE-452A-BAC1-7869DBE94247}" type="datetime1">
              <a:rPr lang="da-DK" smtClean="0"/>
              <a:t>26-02-2015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E23CC-1087-47E9-8D7F-AEFFD7E911E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a-DK" dirty="0" smtClean="0"/>
              <a:t>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5800" y="1720735"/>
            <a:ext cx="7772400" cy="458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3524" y="6539349"/>
            <a:ext cx="1905000" cy="28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72E78847-F4D6-4DB1-A6DF-DEC0A4CDD11C}" type="datetime1">
              <a:rPr lang="da-DK" smtClean="0"/>
              <a:t>26-02-2015</a:t>
            </a:fld>
            <a:endParaRPr lang="da-DK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1802" y="6533802"/>
            <a:ext cx="3657600" cy="28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5232" y="6533802"/>
            <a:ext cx="1905000" cy="28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50A5DF7-0FDA-4476-8824-A29DA51AB23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3524" y="6539349"/>
            <a:ext cx="1905000" cy="28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20F7877C-2969-4E35-8D7D-11BF8C362A37}" type="datetime1">
              <a:rPr lang="da-DK" smtClean="0"/>
              <a:t>26-02-2015</a:t>
            </a:fld>
            <a:endParaRPr lang="da-DK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1802" y="6533802"/>
            <a:ext cx="3657600" cy="28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5232" y="6533802"/>
            <a:ext cx="1905000" cy="28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50A5DF7-0FDA-4476-8824-A29DA51AB23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723497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723497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60E4F-BF2F-469C-811B-3B0FA7BA5B75}" type="datetime1">
              <a:rPr lang="da-DK" smtClean="0"/>
              <a:t>26-02-2015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83104-F491-4761-BEEB-1183B01FD26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6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59330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23306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9330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23306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AC557-517A-47B6-A6B1-B721BC4AC037}" type="datetime1">
              <a:rPr lang="da-DK" smtClean="0"/>
              <a:t>26-02-2015</a:t>
            </a:fld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2D40-D2C8-4EA0-816F-DA37B89BA1D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Titeltypografi i masteren</a:t>
            </a:r>
            <a:endParaRPr lang="da-DK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C0212-5BE1-4968-9BD3-C149C27562A9}" type="datetime1">
              <a:rPr lang="da-DK" smtClean="0"/>
              <a:t>26-02-2015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C7614-BC74-43B8-B5BF-FB4B135342E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6AEF-D1CE-4400-842C-2A7330D57D2A}" type="datetime1">
              <a:rPr lang="da-DK" smtClean="0"/>
              <a:t>26-02-2015</a:t>
            </a:fld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0559-3BE0-42AC-81E2-C00EFB1191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53495"/>
            <a:ext cx="3008313" cy="11234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1727826"/>
            <a:ext cx="5111750" cy="46710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2615547"/>
            <a:ext cx="3008313" cy="3743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EF4AF-46A4-436B-836A-026E92B6314E}" type="datetime1">
              <a:rPr lang="da-DK" smtClean="0"/>
              <a:t>26-02-2015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AD6A8-6407-4FD1-B14C-0A03F66C637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141433"/>
            <a:ext cx="5486400" cy="4364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1421485"/>
            <a:ext cx="5486400" cy="37134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  <a:endParaRPr lang="da-DK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583476"/>
            <a:ext cx="5486400" cy="6676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AAA26-158A-4B14-A1DD-64DDF579C327}" type="datetime1">
              <a:rPr lang="da-DK" smtClean="0"/>
              <a:t>26-02-2015</a:t>
            </a:fld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6ABA-9FA6-4F6F-87D3-59BADF9DAD9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731" y="257120"/>
            <a:ext cx="1213696" cy="42967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06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20735"/>
            <a:ext cx="77724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3524" y="6539349"/>
            <a:ext cx="1905000" cy="28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39DC2F67-ECBA-43F3-B78C-EFB2CE713B85}" type="datetime1">
              <a:rPr lang="da-DK" smtClean="0"/>
              <a:t>26-02-2015</a:t>
            </a:fld>
            <a:endParaRPr lang="da-D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1802" y="6533802"/>
            <a:ext cx="3657600" cy="28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5232" y="6533802"/>
            <a:ext cx="1905000" cy="28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50A5DF7-0FDA-4476-8824-A29DA51AB23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cxnSp>
        <p:nvCxnSpPr>
          <p:cNvPr id="5" name="Lige forbindelse 4"/>
          <p:cNvCxnSpPr/>
          <p:nvPr/>
        </p:nvCxnSpPr>
        <p:spPr>
          <a:xfrm>
            <a:off x="0" y="952247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/>
        </p:nvCxnSpPr>
        <p:spPr>
          <a:xfrm>
            <a:off x="2761" y="6482984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IT-Barometer 2015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Konklusioner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45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Færre/flere kunder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3 % (2 % sidste år) færre</a:t>
            </a:r>
          </a:p>
          <a:p>
            <a:r>
              <a:rPr lang="da-DK" sz="2000" dirty="0" smtClean="0"/>
              <a:t>12 % (21 </a:t>
            </a:r>
            <a:r>
              <a:rPr lang="da-DK" sz="2000" dirty="0"/>
              <a:t>% sidste år) </a:t>
            </a:r>
            <a:r>
              <a:rPr lang="da-DK" sz="2000" dirty="0" smtClean="0"/>
              <a:t>samme</a:t>
            </a:r>
            <a:endParaRPr lang="da-DK" sz="2000" dirty="0"/>
          </a:p>
          <a:p>
            <a:r>
              <a:rPr lang="da-DK" sz="2000" dirty="0" smtClean="0"/>
              <a:t>83% (76% </a:t>
            </a:r>
            <a:r>
              <a:rPr lang="da-DK" sz="2000" dirty="0"/>
              <a:t>sidste år) </a:t>
            </a:r>
            <a:r>
              <a:rPr lang="da-DK" sz="2000" dirty="0" smtClean="0"/>
              <a:t>flere</a:t>
            </a:r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Forventning om vækst</a:t>
            </a:r>
          </a:p>
          <a:p>
            <a:pPr lvl="1"/>
            <a:r>
              <a:rPr lang="da-DK" sz="1600" dirty="0" smtClean="0"/>
              <a:t>Optimister i forhold til bundlinje?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66" y="3317369"/>
            <a:ext cx="5206660" cy="317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04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Samlet forventning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4 % (2 % sidste år) dårligere</a:t>
            </a:r>
          </a:p>
          <a:p>
            <a:r>
              <a:rPr lang="da-DK" sz="2000" dirty="0" smtClean="0"/>
              <a:t>15 % (19 </a:t>
            </a:r>
            <a:r>
              <a:rPr lang="da-DK" sz="2000" dirty="0"/>
              <a:t>% sidste år) </a:t>
            </a:r>
            <a:r>
              <a:rPr lang="da-DK" sz="2000" dirty="0" smtClean="0"/>
              <a:t>samme</a:t>
            </a:r>
            <a:endParaRPr lang="da-DK" sz="2000" dirty="0"/>
          </a:p>
          <a:p>
            <a:r>
              <a:rPr lang="da-DK" sz="2000" dirty="0" smtClean="0"/>
              <a:t>79% (78% </a:t>
            </a:r>
            <a:r>
              <a:rPr lang="da-DK" sz="2000" dirty="0"/>
              <a:t>sidste år) </a:t>
            </a:r>
            <a:r>
              <a:rPr lang="da-DK" sz="2000" dirty="0" smtClean="0"/>
              <a:t>bedre</a:t>
            </a:r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Fordobling af antallet der tror på</a:t>
            </a:r>
            <a:br>
              <a:rPr lang="da-DK" sz="1600" dirty="0" smtClean="0"/>
            </a:br>
            <a:r>
              <a:rPr lang="da-DK" sz="1600" dirty="0" smtClean="0"/>
              <a:t>dårligere 2015 end 2014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09" y="3328001"/>
            <a:ext cx="5189217" cy="316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022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 skal væksten komme fra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76 % fra </a:t>
            </a:r>
            <a:r>
              <a:rPr lang="da-DK" sz="2000" dirty="0" err="1" smtClean="0"/>
              <a:t>nysalg</a:t>
            </a:r>
            <a:r>
              <a:rPr lang="da-DK" sz="2000" dirty="0" smtClean="0"/>
              <a:t> til erhvervskunder i DK</a:t>
            </a:r>
          </a:p>
          <a:p>
            <a:r>
              <a:rPr lang="da-DK" sz="2000" dirty="0" smtClean="0"/>
              <a:t>74 % fra mersalg til erhvervskunder i DK</a:t>
            </a:r>
            <a:endParaRPr lang="da-DK" sz="2000" dirty="0"/>
          </a:p>
          <a:p>
            <a:r>
              <a:rPr lang="da-DK" sz="2000" dirty="0" smtClean="0"/>
              <a:t>36 % fra </a:t>
            </a:r>
            <a:r>
              <a:rPr lang="da-DK" sz="2000" dirty="0" err="1" smtClean="0"/>
              <a:t>nysalg</a:t>
            </a:r>
            <a:r>
              <a:rPr lang="da-DK" sz="2000" dirty="0" smtClean="0"/>
              <a:t> til erhvervskunder i udlandet</a:t>
            </a:r>
          </a:p>
          <a:p>
            <a:r>
              <a:rPr lang="da-DK" sz="2000" dirty="0" smtClean="0"/>
              <a:t>36 % fra </a:t>
            </a:r>
            <a:r>
              <a:rPr lang="da-DK" sz="2000" dirty="0" err="1" smtClean="0"/>
              <a:t>nysalg</a:t>
            </a:r>
            <a:r>
              <a:rPr lang="da-DK" sz="2000" dirty="0" smtClean="0"/>
              <a:t>/mersalg til offentlige kunder</a:t>
            </a:r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Erhvervskunder i DK</a:t>
            </a:r>
            <a:br>
              <a:rPr lang="da-DK" sz="1600" dirty="0" smtClean="0"/>
            </a:br>
            <a:r>
              <a:rPr lang="da-DK" sz="1600" dirty="0" smtClean="0"/>
              <a:t>skal trække væksten</a:t>
            </a:r>
          </a:p>
          <a:p>
            <a:pPr lvl="1"/>
            <a:r>
              <a:rPr lang="da-DK" sz="1600" dirty="0" smtClean="0"/>
              <a:t>Derefter udland og </a:t>
            </a:r>
            <a:br>
              <a:rPr lang="da-DK" sz="1600" dirty="0" smtClean="0"/>
            </a:br>
            <a:r>
              <a:rPr lang="da-DK" sz="1600" dirty="0" smtClean="0"/>
              <a:t>offentlige</a:t>
            </a:r>
            <a:endParaRPr lang="da-DK" sz="1600" dirty="0"/>
          </a:p>
          <a:p>
            <a:pPr lvl="1"/>
            <a:endParaRPr lang="da-DK" sz="1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804" y="3106136"/>
            <a:ext cx="5553221" cy="338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81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Største barrierer for vækst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39 % (32 % i 2014) mangel på </a:t>
            </a:r>
            <a:r>
              <a:rPr lang="da-DK" sz="2000" dirty="0" smtClean="0"/>
              <a:t>it-kompetencer</a:t>
            </a:r>
            <a:endParaRPr lang="da-DK" sz="2000" dirty="0" smtClean="0"/>
          </a:p>
          <a:p>
            <a:r>
              <a:rPr lang="da-DK" sz="2000" dirty="0" smtClean="0"/>
              <a:t>31 % (29 % i 2014) høje skatte/afgiftsniveau i DK</a:t>
            </a:r>
            <a:endParaRPr lang="da-DK" sz="2000" dirty="0"/>
          </a:p>
          <a:p>
            <a:r>
              <a:rPr lang="da-DK" sz="2000" dirty="0" smtClean="0"/>
              <a:t>24 % (19 % i 2014) mangel på kapital</a:t>
            </a:r>
          </a:p>
          <a:p>
            <a:r>
              <a:rPr lang="da-DK" sz="2000" dirty="0" smtClean="0"/>
              <a:t>Største fald: 20-13% på offentlige kunder</a:t>
            </a:r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IT-kompetencer er et </a:t>
            </a:r>
            <a:br>
              <a:rPr lang="da-DK" sz="1600" dirty="0" smtClean="0"/>
            </a:br>
            <a:r>
              <a:rPr lang="da-DK" sz="1600" dirty="0" smtClean="0"/>
              <a:t>stigende problem</a:t>
            </a:r>
          </a:p>
          <a:p>
            <a:pPr lvl="1"/>
            <a:r>
              <a:rPr lang="da-DK" sz="1600" dirty="0" smtClean="0"/>
              <a:t>Beskatning er et problem</a:t>
            </a:r>
          </a:p>
          <a:p>
            <a:pPr lvl="1"/>
            <a:r>
              <a:rPr lang="da-DK" sz="1600" dirty="0" smtClean="0"/>
              <a:t>Kapitalbehov er et </a:t>
            </a:r>
            <a:br>
              <a:rPr lang="da-DK" sz="1600" dirty="0" smtClean="0"/>
            </a:br>
            <a:r>
              <a:rPr lang="da-DK" sz="1600" dirty="0" smtClean="0"/>
              <a:t>stigende problem</a:t>
            </a:r>
          </a:p>
          <a:p>
            <a:pPr lvl="1"/>
            <a:r>
              <a:rPr lang="da-DK" sz="1600" dirty="0" smtClean="0"/>
              <a:t>Taber det offentlige pusten</a:t>
            </a:r>
            <a:endParaRPr lang="da-DK" sz="1600" dirty="0"/>
          </a:p>
          <a:p>
            <a:pPr lvl="1"/>
            <a:endParaRPr lang="da-DK" sz="16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79" y="3104718"/>
            <a:ext cx="5555547" cy="338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8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Omsætning udenfor DK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29 % (31 % i 2014) har 0 % udenfor DK</a:t>
            </a:r>
          </a:p>
          <a:p>
            <a:r>
              <a:rPr lang="da-DK" sz="2000" dirty="0" smtClean="0"/>
              <a:t>33 % (28 % i 2014) har 1-10 % udenfor DK</a:t>
            </a:r>
            <a:endParaRPr lang="da-DK" sz="2000" dirty="0"/>
          </a:p>
          <a:p>
            <a:r>
              <a:rPr lang="da-DK" sz="2000" dirty="0" smtClean="0"/>
              <a:t>11 % (7 % i 2014) har over 80 % udenfor DK</a:t>
            </a:r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Lidt flere forsøger sig med eksport</a:t>
            </a:r>
          </a:p>
          <a:p>
            <a:pPr lvl="1"/>
            <a:r>
              <a:rPr lang="da-DK" sz="1600" dirty="0" smtClean="0"/>
              <a:t>Men vi er stadigt meget lokale</a:t>
            </a:r>
          </a:p>
          <a:p>
            <a:pPr lvl="1"/>
            <a:r>
              <a:rPr lang="da-DK" sz="1600" dirty="0" smtClean="0"/>
              <a:t>Dog er der en stigning i dem, der </a:t>
            </a:r>
            <a:br>
              <a:rPr lang="da-DK" sz="1600" dirty="0" smtClean="0"/>
            </a:br>
            <a:r>
              <a:rPr lang="da-DK" sz="1600" dirty="0" smtClean="0"/>
              <a:t>næsten kun er internationale</a:t>
            </a:r>
            <a:endParaRPr lang="da-DK" sz="1600" dirty="0"/>
          </a:p>
          <a:p>
            <a:pPr lvl="1"/>
            <a:endParaRPr lang="da-DK" sz="16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94" y="3683398"/>
            <a:ext cx="4606132" cy="280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17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 er eksporten i dag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31 % (29 % i 2014) ingen eksport</a:t>
            </a:r>
          </a:p>
          <a:p>
            <a:r>
              <a:rPr lang="da-DK" sz="2000" dirty="0" smtClean="0"/>
              <a:t>38 % til Sverige, 31 % til Norge, 22 % Tyskland, </a:t>
            </a:r>
          </a:p>
          <a:p>
            <a:r>
              <a:rPr lang="da-DK" sz="2000" dirty="0" smtClean="0"/>
              <a:t>35 % til øvrige Europa</a:t>
            </a:r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Næsten hver 3. har ingen eksport</a:t>
            </a:r>
          </a:p>
          <a:p>
            <a:pPr lvl="1"/>
            <a:r>
              <a:rPr lang="da-DK" sz="1600" dirty="0" smtClean="0"/>
              <a:t>Fald i eksport til nabolande</a:t>
            </a:r>
          </a:p>
          <a:p>
            <a:pPr lvl="1"/>
            <a:r>
              <a:rPr lang="da-DK" sz="1600" dirty="0" smtClean="0"/>
              <a:t>Stigning i eksport til resten af </a:t>
            </a:r>
            <a:br>
              <a:rPr lang="da-DK" sz="1600" dirty="0" smtClean="0"/>
            </a:br>
            <a:r>
              <a:rPr lang="da-DK" sz="1600" dirty="0" smtClean="0"/>
              <a:t>verden</a:t>
            </a:r>
            <a:endParaRPr lang="da-DK" sz="1600" dirty="0"/>
          </a:p>
          <a:p>
            <a:pPr lvl="1"/>
            <a:endParaRPr lang="da-DK" sz="16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77" y="3391816"/>
            <a:ext cx="5084549" cy="309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97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Eksporten fremover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26 % (22 % i 2014) ingen planer om eksport</a:t>
            </a:r>
          </a:p>
          <a:p>
            <a:r>
              <a:rPr lang="da-DK" sz="2000" dirty="0" smtClean="0"/>
              <a:t>45 % til Sverige, 43 % til Norge, 30 % Tyskland, </a:t>
            </a:r>
          </a:p>
          <a:p>
            <a:r>
              <a:rPr lang="da-DK" sz="2000" dirty="0" smtClean="0"/>
              <a:t>41 % til øvrige Europa</a:t>
            </a:r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Flere tænker eksport. 31% har </a:t>
            </a:r>
            <a:br>
              <a:rPr lang="da-DK" sz="1600" dirty="0" smtClean="0"/>
            </a:br>
            <a:r>
              <a:rPr lang="da-DK" sz="1600" dirty="0" smtClean="0"/>
              <a:t>ingen eksport i dag (forrige </a:t>
            </a:r>
            <a:br>
              <a:rPr lang="da-DK" sz="1600" dirty="0" smtClean="0"/>
            </a:br>
            <a:r>
              <a:rPr lang="da-DK" sz="1600" dirty="0" smtClean="0"/>
              <a:t>slide) 26% forventer stadig </a:t>
            </a:r>
            <a:br>
              <a:rPr lang="da-DK" sz="1600" dirty="0" smtClean="0"/>
            </a:br>
            <a:r>
              <a:rPr lang="da-DK" sz="1600" dirty="0" smtClean="0"/>
              <a:t>ingen fremover</a:t>
            </a:r>
          </a:p>
          <a:p>
            <a:pPr lvl="1"/>
            <a:r>
              <a:rPr lang="da-DK" sz="1600" dirty="0" smtClean="0"/>
              <a:t>Lille vækst i nabolande</a:t>
            </a:r>
          </a:p>
          <a:p>
            <a:pPr lvl="1"/>
            <a:r>
              <a:rPr lang="da-DK" sz="1600" dirty="0" smtClean="0"/>
              <a:t>Mere globalt </a:t>
            </a:r>
            <a:r>
              <a:rPr lang="da-DK" sz="1600" dirty="0" err="1" smtClean="0"/>
              <a:t>outlook</a:t>
            </a:r>
            <a:endParaRPr lang="da-DK" sz="1600" dirty="0"/>
          </a:p>
          <a:p>
            <a:pPr lvl="1"/>
            <a:endParaRPr lang="da-DK" sz="16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922" y="3115350"/>
            <a:ext cx="5538104" cy="337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11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Forventn</a:t>
            </a:r>
            <a:r>
              <a:rPr lang="da-DK" dirty="0" smtClean="0"/>
              <a:t>. om vækst uden for DK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57 % (51 % i 2014) forventer ingen vækst eller kun i mindre grad udenfor DK </a:t>
            </a:r>
          </a:p>
          <a:p>
            <a:r>
              <a:rPr lang="da-DK" sz="2000" dirty="0" smtClean="0"/>
              <a:t>24 % (18 % i 2014) forventer i høj grad vækst uden for DK </a:t>
            </a:r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Stadig en stor del af branchen, der </a:t>
            </a:r>
            <a:br>
              <a:rPr lang="da-DK" sz="1600" dirty="0" smtClean="0"/>
            </a:br>
            <a:r>
              <a:rPr lang="da-DK" sz="1600" dirty="0" smtClean="0"/>
              <a:t>stadig tænker meget dansk</a:t>
            </a:r>
          </a:p>
          <a:p>
            <a:pPr lvl="1"/>
            <a:r>
              <a:rPr lang="da-DK" sz="1600" dirty="0" smtClean="0"/>
              <a:t>Men trods alt en stigende del (nu </a:t>
            </a:r>
            <a:br>
              <a:rPr lang="da-DK" sz="1600" dirty="0" smtClean="0"/>
            </a:br>
            <a:r>
              <a:rPr lang="da-DK" sz="1600" dirty="0" smtClean="0"/>
              <a:t>hver 4.), der tror på vækst udenfor</a:t>
            </a:r>
            <a:br>
              <a:rPr lang="da-DK" sz="1600" dirty="0" smtClean="0"/>
            </a:br>
            <a:r>
              <a:rPr lang="da-DK" sz="1600" dirty="0" smtClean="0"/>
              <a:t>DK</a:t>
            </a:r>
            <a:endParaRPr lang="da-DK" sz="1600" dirty="0"/>
          </a:p>
          <a:p>
            <a:pPr lvl="1"/>
            <a:endParaRPr lang="da-DK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97" y="3540652"/>
            <a:ext cx="4840329" cy="29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25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Efterspørgsel hos kunder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68 % efterspørger it-løsninger, der øger produktiviteten </a:t>
            </a:r>
          </a:p>
          <a:p>
            <a:r>
              <a:rPr lang="da-DK" sz="2000" dirty="0" smtClean="0"/>
              <a:t>61 % efterspørger it-løsninger, der giver besparelser</a:t>
            </a:r>
          </a:p>
          <a:p>
            <a:r>
              <a:rPr lang="da-DK" sz="2000" dirty="0" smtClean="0"/>
              <a:t>48 % efterspørger it-løsninger, der øger innovation eller understøtter nye forretningsmodeller </a:t>
            </a:r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IT ses stadig som produktivitets-,</a:t>
            </a:r>
            <a:br>
              <a:rPr lang="da-DK" sz="1600" dirty="0" smtClean="0"/>
            </a:br>
            <a:r>
              <a:rPr lang="da-DK" sz="1600" dirty="0" smtClean="0"/>
              <a:t>og besparelsesværktøj</a:t>
            </a:r>
          </a:p>
          <a:p>
            <a:pPr lvl="1"/>
            <a:r>
              <a:rPr lang="da-DK" sz="1600" dirty="0" smtClean="0"/>
              <a:t>Men it som vækst- og salgs-</a:t>
            </a:r>
            <a:br>
              <a:rPr lang="da-DK" sz="1600" dirty="0" smtClean="0"/>
            </a:br>
            <a:r>
              <a:rPr lang="da-DK" sz="1600" dirty="0" smtClean="0"/>
              <a:t>motor står også højt</a:t>
            </a:r>
            <a:endParaRPr lang="da-DK" sz="1600" dirty="0"/>
          </a:p>
          <a:p>
            <a:pPr lvl="1"/>
            <a:endParaRPr lang="da-DK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89" y="2987759"/>
            <a:ext cx="5747437" cy="35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774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Teknologieftersp</a:t>
            </a:r>
            <a:r>
              <a:rPr lang="da-DK" dirty="0" smtClean="0"/>
              <a:t>. hos kunder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52 % efterspørger </a:t>
            </a:r>
            <a:r>
              <a:rPr lang="da-DK" sz="2000" dirty="0" err="1" smtClean="0"/>
              <a:t>Cloud</a:t>
            </a:r>
            <a:r>
              <a:rPr lang="da-DK" sz="2000" dirty="0" smtClean="0"/>
              <a:t> </a:t>
            </a:r>
          </a:p>
          <a:p>
            <a:r>
              <a:rPr lang="da-DK" sz="2000" dirty="0" smtClean="0"/>
              <a:t>48 % efterspørger mobilteknologi</a:t>
            </a:r>
          </a:p>
          <a:p>
            <a:r>
              <a:rPr lang="da-DK" sz="2000" dirty="0" smtClean="0"/>
              <a:t>38 % efterspørger sikkerhedsløsninger</a:t>
            </a:r>
          </a:p>
          <a:p>
            <a:r>
              <a:rPr lang="da-DK" sz="2000" dirty="0" smtClean="0"/>
              <a:t>32 % efterspørger digital infrastruktur eller avancerede analysemuligheder </a:t>
            </a:r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IT på tværs af platforme </a:t>
            </a:r>
            <a:br>
              <a:rPr lang="da-DK" sz="1600" dirty="0" smtClean="0"/>
            </a:br>
            <a:r>
              <a:rPr lang="da-DK" sz="1600" dirty="0" smtClean="0"/>
              <a:t>vinder frem – uanset om </a:t>
            </a:r>
            <a:br>
              <a:rPr lang="da-DK" sz="1600" dirty="0" smtClean="0"/>
            </a:br>
            <a:r>
              <a:rPr lang="da-DK" sz="1600" dirty="0" smtClean="0"/>
              <a:t>det er </a:t>
            </a:r>
            <a:r>
              <a:rPr lang="da-DK" sz="1600" dirty="0" err="1" smtClean="0"/>
              <a:t>hosting</a:t>
            </a:r>
            <a:r>
              <a:rPr lang="da-DK" sz="1600" dirty="0" smtClean="0"/>
              <a:t> eller end-</a:t>
            </a:r>
            <a:r>
              <a:rPr lang="da-DK" sz="1600" dirty="0" err="1" smtClean="0"/>
              <a:t>user</a:t>
            </a:r>
            <a:endParaRPr lang="da-DK" sz="1600" dirty="0" smtClean="0"/>
          </a:p>
          <a:p>
            <a:pPr lvl="1"/>
            <a:r>
              <a:rPr lang="da-DK" sz="1600" dirty="0" smtClean="0"/>
              <a:t>Big data og infrastruktur </a:t>
            </a:r>
            <a:br>
              <a:rPr lang="da-DK" sz="1600" dirty="0" smtClean="0"/>
            </a:br>
            <a:r>
              <a:rPr lang="da-DK" sz="1600" dirty="0" smtClean="0"/>
              <a:t>vinder frem</a:t>
            </a:r>
            <a:endParaRPr lang="da-DK" sz="1600" dirty="0"/>
          </a:p>
          <a:p>
            <a:pPr lvl="1"/>
            <a:endParaRPr lang="da-DK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78" y="3072820"/>
            <a:ext cx="5607881" cy="341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50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Executive</a:t>
            </a:r>
            <a:r>
              <a:rPr lang="da-DK" dirty="0" smtClean="0"/>
              <a:t> summary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Vækst i antallet af it-virksomheder i Nordjylland, Sjælland/Bornholm/ Hovedstaden – Fald på Fyn</a:t>
            </a:r>
          </a:p>
          <a:p>
            <a:r>
              <a:rPr lang="da-DK" sz="2000" dirty="0" smtClean="0"/>
              <a:t>Næsten hver 5. virksomhed oplevede dårligere bundlinje i 2014 end 2013</a:t>
            </a:r>
          </a:p>
          <a:p>
            <a:r>
              <a:rPr lang="da-DK" sz="2000" dirty="0" smtClean="0"/>
              <a:t>De forventer at væksten kommer fra erhvervskunder</a:t>
            </a:r>
          </a:p>
          <a:p>
            <a:r>
              <a:rPr lang="da-DK" sz="2000" dirty="0" smtClean="0"/>
              <a:t>Hver 4. forventer vækst via eksport, men 30 % har stadig ingen planer om eksport</a:t>
            </a:r>
          </a:p>
          <a:p>
            <a:r>
              <a:rPr lang="da-DK" sz="2000" dirty="0" smtClean="0"/>
              <a:t>Tre største barrierer for vækst er mangel på it-kompetencer, for høje afgifter/skatter samt mangel på kapital</a:t>
            </a:r>
          </a:p>
          <a:p>
            <a:r>
              <a:rPr lang="da-DK" sz="2000" dirty="0" smtClean="0"/>
              <a:t>It skal hjælp slutkunderne med øget produktivitet, besparelser og nye forretningsmodeller</a:t>
            </a:r>
          </a:p>
          <a:p>
            <a:r>
              <a:rPr lang="da-DK" sz="2000" dirty="0" smtClean="0"/>
              <a:t>Det er især </a:t>
            </a:r>
            <a:r>
              <a:rPr lang="da-DK" sz="2000" dirty="0" err="1" smtClean="0"/>
              <a:t>cloud</a:t>
            </a:r>
            <a:r>
              <a:rPr lang="da-DK" sz="2000" dirty="0" smtClean="0"/>
              <a:t>, mobilteknologier, sikkerhed, digital infrastruktur og </a:t>
            </a:r>
            <a:r>
              <a:rPr lang="da-DK" sz="2000" dirty="0" err="1" smtClean="0"/>
              <a:t>big</a:t>
            </a:r>
            <a:r>
              <a:rPr lang="da-DK" sz="2000" dirty="0" smtClean="0"/>
              <a:t> data der efterspørges af slutkunderne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08684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 IT-Barometer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242 virksomhedsledere blandt medlemmerne fra IT-Branchen, IT-forum Fyn, IT-Forum og Brains Business har deltaget</a:t>
            </a:r>
          </a:p>
          <a:p>
            <a:endParaRPr lang="da-DK" sz="2000" dirty="0" smtClean="0"/>
          </a:p>
          <a:p>
            <a:r>
              <a:rPr lang="da-DK" sz="2000" dirty="0" smtClean="0"/>
              <a:t>IT-Barometer 2015 blev gennemført som online spørgeskema i uge 5-9 2015</a:t>
            </a:r>
          </a:p>
          <a:p>
            <a:endParaRPr lang="da-DK" sz="2000" dirty="0" smtClean="0"/>
          </a:p>
          <a:p>
            <a:r>
              <a:rPr lang="da-DK" sz="2000" dirty="0" smtClean="0"/>
              <a:t>Spørgeskemaet er anonymt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20194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 ligger din virksomhed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Vækst fra 28 til 31 % på Sjælland, KBH og Bornholm</a:t>
            </a:r>
          </a:p>
          <a:p>
            <a:r>
              <a:rPr lang="da-DK" sz="2000" dirty="0" smtClean="0"/>
              <a:t>Fald fra 11 til 4 % på Fyn</a:t>
            </a:r>
          </a:p>
          <a:p>
            <a:r>
              <a:rPr lang="da-DK" sz="2000" dirty="0" smtClean="0"/>
              <a:t>Fra 39 til 38 % i Midt- og Sydjylland</a:t>
            </a:r>
          </a:p>
          <a:p>
            <a:r>
              <a:rPr lang="da-DK" sz="2000" dirty="0"/>
              <a:t>Vækst fra 22 til 25 % i </a:t>
            </a:r>
            <a:r>
              <a:rPr lang="da-DK" sz="2000" dirty="0" smtClean="0"/>
              <a:t>Nordjylland</a:t>
            </a:r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Vækst i Nordjylland</a:t>
            </a:r>
          </a:p>
          <a:p>
            <a:pPr lvl="1"/>
            <a:r>
              <a:rPr lang="da-DK" sz="1600" dirty="0" smtClean="0"/>
              <a:t>Fald på Fyn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"/>
          <a:stretch/>
        </p:blipFill>
        <p:spPr bwMode="auto">
          <a:xfrm>
            <a:off x="3930820" y="2743199"/>
            <a:ext cx="5204791" cy="319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71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Antal ansatte i virksomheden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47 % har under 10 ansatte (46 % i 2014)</a:t>
            </a:r>
          </a:p>
          <a:p>
            <a:r>
              <a:rPr lang="da-DK" sz="2000" dirty="0" smtClean="0"/>
              <a:t>40% har 10-99 ansatte (42 % i 2014)</a:t>
            </a:r>
          </a:p>
          <a:p>
            <a:r>
              <a:rPr lang="da-DK" sz="2000" dirty="0" smtClean="0"/>
              <a:t>14 % har 100+ ansatte (12% i 2014)</a:t>
            </a:r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Ingen ændringer i størrelsen på it-virksomhederne</a:t>
            </a:r>
          </a:p>
          <a:p>
            <a:pPr lvl="1"/>
            <a:r>
              <a:rPr lang="da-DK" sz="1600" dirty="0" smtClean="0"/>
              <a:t>En lille procentdel er blevet større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85" y="2362043"/>
            <a:ext cx="2863827" cy="412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15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Hovedsæde i Danmark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87 % har hovedsæde i Danmark</a:t>
            </a:r>
          </a:p>
          <a:p>
            <a:r>
              <a:rPr lang="da-DK" sz="2000" dirty="0" smtClean="0"/>
              <a:t>13 % i udlandet (10% i 2014)</a:t>
            </a:r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En lille vækst i antallet af virksomheder</a:t>
            </a:r>
            <a:br>
              <a:rPr lang="da-DK" sz="1600" dirty="0" smtClean="0"/>
            </a:br>
            <a:r>
              <a:rPr lang="da-DK" sz="1600" dirty="0" smtClean="0"/>
              <a:t>med hovedsæde i udlandet</a:t>
            </a:r>
          </a:p>
          <a:p>
            <a:pPr lvl="1"/>
            <a:r>
              <a:rPr lang="da-DK" sz="1600" dirty="0" smtClean="0"/>
              <a:t>Kan det skyldes opkøb?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39" y="3487479"/>
            <a:ext cx="4508886" cy="274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16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Hovedsæde i Danmark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87 % har hovedsæde i Danmark</a:t>
            </a:r>
          </a:p>
          <a:p>
            <a:r>
              <a:rPr lang="da-DK" sz="2000" dirty="0" smtClean="0"/>
              <a:t>13 % i udlandet (10% i 2014)</a:t>
            </a:r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En lille vækst i antallet af virksomheder</a:t>
            </a:r>
            <a:br>
              <a:rPr lang="da-DK" sz="1600" dirty="0" smtClean="0"/>
            </a:br>
            <a:r>
              <a:rPr lang="da-DK" sz="1600" dirty="0" smtClean="0"/>
              <a:t>med hovedsæde i udlandet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39" y="3487479"/>
            <a:ext cx="4508886" cy="274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83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Bundlinje i 2014 vs 2013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18 % (16 % sidste år) har dårligere bundlinje</a:t>
            </a:r>
          </a:p>
          <a:p>
            <a:r>
              <a:rPr lang="da-DK" sz="2000" dirty="0"/>
              <a:t>18 % (</a:t>
            </a:r>
            <a:r>
              <a:rPr lang="da-DK" sz="2000" dirty="0" smtClean="0"/>
              <a:t>19 </a:t>
            </a:r>
            <a:r>
              <a:rPr lang="da-DK" sz="2000" dirty="0"/>
              <a:t>% sidste år) har </a:t>
            </a:r>
            <a:r>
              <a:rPr lang="da-DK" sz="2000" dirty="0" smtClean="0"/>
              <a:t>samme </a:t>
            </a:r>
            <a:r>
              <a:rPr lang="da-DK" sz="2000" dirty="0"/>
              <a:t>bundlinje</a:t>
            </a:r>
          </a:p>
          <a:p>
            <a:r>
              <a:rPr lang="da-DK" sz="2000" dirty="0" smtClean="0"/>
              <a:t>55 </a:t>
            </a:r>
            <a:r>
              <a:rPr lang="da-DK" sz="2000" dirty="0"/>
              <a:t>% </a:t>
            </a:r>
            <a:r>
              <a:rPr lang="da-DK" sz="2000" dirty="0" smtClean="0"/>
              <a:t>(60 </a:t>
            </a:r>
            <a:r>
              <a:rPr lang="da-DK" sz="2000" dirty="0"/>
              <a:t>% sidste år) har </a:t>
            </a:r>
            <a:r>
              <a:rPr lang="da-DK" sz="2000" dirty="0" smtClean="0"/>
              <a:t>bedre </a:t>
            </a:r>
            <a:r>
              <a:rPr lang="da-DK" sz="2000" dirty="0"/>
              <a:t>bundlinje</a:t>
            </a:r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Vi ser en lille afmatning i væksten</a:t>
            </a:r>
          </a:p>
          <a:p>
            <a:pPr lvl="1"/>
            <a:r>
              <a:rPr lang="da-DK" sz="1600" dirty="0" smtClean="0"/>
              <a:t>Taber vi kadencen?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33" y="3277691"/>
            <a:ext cx="5258994" cy="320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05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Samlet vurdering 2014 vs 2013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 smtClean="0"/>
              <a:t>3 % (3 % sidste år) dårligere</a:t>
            </a:r>
          </a:p>
          <a:p>
            <a:r>
              <a:rPr lang="da-DK" sz="2000" dirty="0" smtClean="0"/>
              <a:t>19 % </a:t>
            </a:r>
            <a:r>
              <a:rPr lang="da-DK" sz="2000" dirty="0"/>
              <a:t>(</a:t>
            </a:r>
            <a:r>
              <a:rPr lang="da-DK" sz="2000" dirty="0" smtClean="0"/>
              <a:t>19 </a:t>
            </a:r>
            <a:r>
              <a:rPr lang="da-DK" sz="2000" dirty="0"/>
              <a:t>% sidste år) </a:t>
            </a:r>
            <a:r>
              <a:rPr lang="da-DK" sz="2000" dirty="0" smtClean="0"/>
              <a:t>samme</a:t>
            </a:r>
            <a:endParaRPr lang="da-DK" sz="2000" dirty="0"/>
          </a:p>
          <a:p>
            <a:r>
              <a:rPr lang="da-DK" sz="2000" dirty="0" smtClean="0"/>
              <a:t>77% (75% </a:t>
            </a:r>
            <a:r>
              <a:rPr lang="da-DK" sz="2000" dirty="0"/>
              <a:t>sidste år) </a:t>
            </a:r>
            <a:r>
              <a:rPr lang="da-DK" sz="2000" dirty="0" smtClean="0"/>
              <a:t>bedre</a:t>
            </a:r>
            <a:endParaRPr lang="da-DK" sz="2000" dirty="0"/>
          </a:p>
          <a:p>
            <a:endParaRPr lang="da-DK" sz="2000" dirty="0" smtClean="0"/>
          </a:p>
          <a:p>
            <a:endParaRPr lang="da-DK" sz="2000" dirty="0"/>
          </a:p>
          <a:p>
            <a:r>
              <a:rPr lang="da-DK" sz="2000" dirty="0" smtClean="0"/>
              <a:t>Budskaber</a:t>
            </a:r>
          </a:p>
          <a:p>
            <a:pPr lvl="1"/>
            <a:r>
              <a:rPr lang="da-DK" sz="1600" dirty="0" smtClean="0"/>
              <a:t>Ingen ændringer</a:t>
            </a:r>
          </a:p>
          <a:p>
            <a:pPr lvl="1"/>
            <a:r>
              <a:rPr lang="da-DK" sz="1600" dirty="0" smtClean="0"/>
              <a:t>Optimister i forhold til bundlinje?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63" y="3274839"/>
            <a:ext cx="5276437" cy="321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145251"/>
      </p:ext>
    </p:extLst>
  </p:cSld>
  <p:clrMapOvr>
    <a:masterClrMapping/>
  </p:clrMapOvr>
</p:sld>
</file>

<file path=ppt/theme/theme1.xml><?xml version="1.0" encoding="utf-8"?>
<a:theme xmlns:a="http://schemas.openxmlformats.org/drawingml/2006/main" name="itb skabelon 2015 ppt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itb skabelon 2015 ppt</Template>
  <TotalTime>223</TotalTime>
  <Words>822</Words>
  <Application>Microsoft Office PowerPoint</Application>
  <PresentationFormat>Skærmshow (4:3)</PresentationFormat>
  <Paragraphs>158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itb skabelon 2015 ppt</vt:lpstr>
      <vt:lpstr>IT-Barometer 2015</vt:lpstr>
      <vt:lpstr>Executive summary</vt:lpstr>
      <vt:lpstr>Om IT-Barometer</vt:lpstr>
      <vt:lpstr>Hvor ligger din virksomhed</vt:lpstr>
      <vt:lpstr>Antal ansatte i virksomheden</vt:lpstr>
      <vt:lpstr>Hovedsæde i Danmark</vt:lpstr>
      <vt:lpstr>Hovedsæde i Danmark</vt:lpstr>
      <vt:lpstr>Bundlinje i 2014 vs 2013</vt:lpstr>
      <vt:lpstr>Samlet vurdering 2014 vs 2013</vt:lpstr>
      <vt:lpstr>Færre/flere kunder</vt:lpstr>
      <vt:lpstr>Samlet forventning</vt:lpstr>
      <vt:lpstr>Hvor skal væksten komme fra</vt:lpstr>
      <vt:lpstr>Største barrierer for vækst</vt:lpstr>
      <vt:lpstr>Omsætning udenfor DK</vt:lpstr>
      <vt:lpstr>Hvor er eksporten i dag</vt:lpstr>
      <vt:lpstr>Eksporten fremover</vt:lpstr>
      <vt:lpstr>Forventn. om vækst uden for DK</vt:lpstr>
      <vt:lpstr>Efterspørgsel hos kunder</vt:lpstr>
      <vt:lpstr>Teknologieftersp. hos kunder</vt:lpstr>
    </vt:vector>
  </TitlesOfParts>
  <Company>Dansk Erhverv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IT-Barometer 2015</dc:title>
  <dc:creator>Rune Fick Hansen</dc:creator>
  <cp:lastModifiedBy>Rune Fick Hansen</cp:lastModifiedBy>
  <cp:revision>13</cp:revision>
  <cp:lastPrinted>2011-03-07T15:16:41Z</cp:lastPrinted>
  <dcterms:created xsi:type="dcterms:W3CDTF">2015-02-25T15:12:03Z</dcterms:created>
  <dcterms:modified xsi:type="dcterms:W3CDTF">2015-02-26T20:02:53Z</dcterms:modified>
</cp:coreProperties>
</file>