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hart8.xml" ContentType="application/vnd.openxmlformats-officedocument.drawingml.chart+xml"/>
  <Override PartName="/ppt/charts/chart9.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4"/>
  </p:notesMasterIdLst>
  <p:sldIdLst>
    <p:sldId id="357" r:id="rId2"/>
    <p:sldId id="374" r:id="rId3"/>
    <p:sldId id="358" r:id="rId4"/>
    <p:sldId id="385" r:id="rId5"/>
    <p:sldId id="386" r:id="rId6"/>
    <p:sldId id="379" r:id="rId7"/>
    <p:sldId id="388" r:id="rId8"/>
    <p:sldId id="387" r:id="rId9"/>
    <p:sldId id="363" r:id="rId10"/>
    <p:sldId id="376" r:id="rId11"/>
    <p:sldId id="375" r:id="rId12"/>
    <p:sldId id="392" r:id="rId13"/>
  </p:sldIdLst>
  <p:sldSz cx="9144000" cy="6858000" type="screen4x3"/>
  <p:notesSz cx="6669088" cy="9926638"/>
  <p:defaultTextStyle>
    <a:defPPr>
      <a:defRPr lang="en-GB"/>
    </a:defPPr>
    <a:lvl1pPr algn="l" rtl="0" fontAlgn="base">
      <a:spcBef>
        <a:spcPct val="0"/>
      </a:spcBef>
      <a:spcAft>
        <a:spcPct val="0"/>
      </a:spcAft>
      <a:defRPr sz="2000" kern="1200">
        <a:solidFill>
          <a:schemeClr val="tx1"/>
        </a:solidFill>
        <a:latin typeface="Arial" pitchFamily="34" charset="0"/>
        <a:ea typeface="+mn-ea"/>
        <a:cs typeface="Times New Roman" pitchFamily="18" charset="0"/>
      </a:defRPr>
    </a:lvl1pPr>
    <a:lvl2pPr marL="457200" algn="l" rtl="0" fontAlgn="base">
      <a:spcBef>
        <a:spcPct val="0"/>
      </a:spcBef>
      <a:spcAft>
        <a:spcPct val="0"/>
      </a:spcAft>
      <a:defRPr sz="2000" kern="1200">
        <a:solidFill>
          <a:schemeClr val="tx1"/>
        </a:solidFill>
        <a:latin typeface="Arial" pitchFamily="34" charset="0"/>
        <a:ea typeface="+mn-ea"/>
        <a:cs typeface="Times New Roman" pitchFamily="18" charset="0"/>
      </a:defRPr>
    </a:lvl2pPr>
    <a:lvl3pPr marL="914400" algn="l" rtl="0" fontAlgn="base">
      <a:spcBef>
        <a:spcPct val="0"/>
      </a:spcBef>
      <a:spcAft>
        <a:spcPct val="0"/>
      </a:spcAft>
      <a:defRPr sz="2000" kern="1200">
        <a:solidFill>
          <a:schemeClr val="tx1"/>
        </a:solidFill>
        <a:latin typeface="Arial" pitchFamily="34" charset="0"/>
        <a:ea typeface="+mn-ea"/>
        <a:cs typeface="Times New Roman" pitchFamily="18" charset="0"/>
      </a:defRPr>
    </a:lvl3pPr>
    <a:lvl4pPr marL="1371600" algn="l" rtl="0" fontAlgn="base">
      <a:spcBef>
        <a:spcPct val="0"/>
      </a:spcBef>
      <a:spcAft>
        <a:spcPct val="0"/>
      </a:spcAft>
      <a:defRPr sz="2000" kern="1200">
        <a:solidFill>
          <a:schemeClr val="tx1"/>
        </a:solidFill>
        <a:latin typeface="Arial" pitchFamily="34" charset="0"/>
        <a:ea typeface="+mn-ea"/>
        <a:cs typeface="Times New Roman" pitchFamily="18" charset="0"/>
      </a:defRPr>
    </a:lvl4pPr>
    <a:lvl5pPr marL="1828800" algn="l" rtl="0" fontAlgn="base">
      <a:spcBef>
        <a:spcPct val="0"/>
      </a:spcBef>
      <a:spcAft>
        <a:spcPct val="0"/>
      </a:spcAft>
      <a:defRPr sz="2000" kern="1200">
        <a:solidFill>
          <a:schemeClr val="tx1"/>
        </a:solidFill>
        <a:latin typeface="Arial" pitchFamily="34" charset="0"/>
        <a:ea typeface="+mn-ea"/>
        <a:cs typeface="Times New Roman" pitchFamily="18" charset="0"/>
      </a:defRPr>
    </a:lvl5pPr>
    <a:lvl6pPr marL="2286000" algn="l" defTabSz="914400" rtl="0" eaLnBrk="1" latinLnBrk="0" hangingPunct="1">
      <a:defRPr sz="2000" kern="1200">
        <a:solidFill>
          <a:schemeClr val="tx1"/>
        </a:solidFill>
        <a:latin typeface="Arial" pitchFamily="34" charset="0"/>
        <a:ea typeface="+mn-ea"/>
        <a:cs typeface="Times New Roman" pitchFamily="18" charset="0"/>
      </a:defRPr>
    </a:lvl6pPr>
    <a:lvl7pPr marL="2743200" algn="l" defTabSz="914400" rtl="0" eaLnBrk="1" latinLnBrk="0" hangingPunct="1">
      <a:defRPr sz="2000" kern="1200">
        <a:solidFill>
          <a:schemeClr val="tx1"/>
        </a:solidFill>
        <a:latin typeface="Arial" pitchFamily="34" charset="0"/>
        <a:ea typeface="+mn-ea"/>
        <a:cs typeface="Times New Roman" pitchFamily="18" charset="0"/>
      </a:defRPr>
    </a:lvl7pPr>
    <a:lvl8pPr marL="3200400" algn="l" defTabSz="914400" rtl="0" eaLnBrk="1" latinLnBrk="0" hangingPunct="1">
      <a:defRPr sz="2000" kern="1200">
        <a:solidFill>
          <a:schemeClr val="tx1"/>
        </a:solidFill>
        <a:latin typeface="Arial" pitchFamily="34" charset="0"/>
        <a:ea typeface="+mn-ea"/>
        <a:cs typeface="Times New Roman" pitchFamily="18" charset="0"/>
      </a:defRPr>
    </a:lvl8pPr>
    <a:lvl9pPr marL="3657600" algn="l" defTabSz="914400" rtl="0" eaLnBrk="1" latinLnBrk="0" hangingPunct="1">
      <a:defRPr sz="2000" kern="1200">
        <a:solidFill>
          <a:schemeClr val="tx1"/>
        </a:solidFill>
        <a:latin typeface="Arial" pitchFamily="34"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D6D74"/>
    <a:srgbClr val="EEC49A"/>
    <a:srgbClr val="8D0080"/>
    <a:srgbClr val="B45918"/>
    <a:srgbClr val="35A0DE"/>
    <a:srgbClr val="FFFFFF"/>
    <a:srgbClr val="333333"/>
    <a:srgbClr val="F7F7F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562" autoAdjust="0"/>
    <p:restoredTop sz="94660"/>
  </p:normalViewPr>
  <p:slideViewPr>
    <p:cSldViewPr>
      <p:cViewPr varScale="1">
        <p:scale>
          <a:sx n="104" d="100"/>
          <a:sy n="104" d="100"/>
        </p:scale>
        <p:origin x="-138"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sespfs01\Home\KAW\Statistik\gallup.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srv001d5\prj_d5_nordic\Care\Omv&#228;rldsbevakning\Gallupunders&#246;kning%20sjukv&#229;rd%20SE%202009\gallup%20Q7%20per%20inkomstgrupp.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sespfs01\Home\KAW\Statistik\gallup.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a70019\Local%20Settings\Temp\notes9A783C\gallup%20vers3.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sespfs01\Home\KAW\Statistik\gallup.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srv001d5\prj_d5_nordic\Care\Omv&#228;rldsbevakning\Gallupunders&#246;kning%20sjukv&#229;rd%20SE%202009\gallup.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a70019\Local%20Settings\Temp\notes9A783C\gallup%20vers3.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srv001d5\prj_d5_nordic\Care\Omv&#228;rldsbevakning\Gallupunders&#246;kning%20sjukv&#229;rd%20SE%202009\gallup.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srv001d5\prj_d5_nordic\Care\Omv&#228;rldsbevakning\Gallupunders&#246;kning%20sjukv&#229;rd%20SE%202009\gallup.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srv001d5\prj_d5_nordic\Care\Omv&#228;rldsbevakning\Gallupunders&#246;kning%20sjukv&#229;rd%20SE%202009\gallup.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sv-SE"/>
  <c:style val="10"/>
  <c:chart>
    <c:autoTitleDeleted val="1"/>
    <c:plotArea>
      <c:layout/>
      <c:pieChart>
        <c:varyColors val="1"/>
        <c:ser>
          <c:idx val="0"/>
          <c:order val="0"/>
          <c:dPt>
            <c:idx val="0"/>
            <c:explosion val="2"/>
          </c:dPt>
          <c:dLbls>
            <c:showCatName val="1"/>
            <c:showPercent val="1"/>
          </c:dLbls>
          <c:cat>
            <c:strRef>
              <c:f>Tables!$A$10:$A$11</c:f>
              <c:strCache>
                <c:ptCount val="2"/>
                <c:pt idx="0">
                  <c:v>Ja</c:v>
                </c:pt>
                <c:pt idx="1">
                  <c:v>Nej</c:v>
                </c:pt>
              </c:strCache>
            </c:strRef>
          </c:cat>
          <c:val>
            <c:numRef>
              <c:f>Tables!$B$10:$B$11</c:f>
              <c:numCache>
                <c:formatCode>General\%</c:formatCode>
                <c:ptCount val="2"/>
                <c:pt idx="0">
                  <c:v>56.548200000000001</c:v>
                </c:pt>
                <c:pt idx="1">
                  <c:v>43.451799999999999</c:v>
                </c:pt>
              </c:numCache>
            </c:numRef>
          </c:val>
        </c:ser>
        <c:ser>
          <c:idx val="1"/>
          <c:order val="1"/>
          <c:dLbls>
            <c:showCatName val="1"/>
            <c:showPercent val="1"/>
          </c:dLbls>
          <c:cat>
            <c:strRef>
              <c:f>Tables!$A$10:$A$11</c:f>
              <c:strCache>
                <c:ptCount val="2"/>
                <c:pt idx="0">
                  <c:v>Ja</c:v>
                </c:pt>
                <c:pt idx="1">
                  <c:v>Nej</c:v>
                </c:pt>
              </c:strCache>
            </c:strRef>
          </c:cat>
          <c:val>
            <c:numRef>
              <c:f>Tables!$B$10:$B$11</c:f>
              <c:numCache>
                <c:formatCode>General\%</c:formatCode>
                <c:ptCount val="2"/>
                <c:pt idx="0">
                  <c:v>56.548200000000001</c:v>
                </c:pt>
                <c:pt idx="1">
                  <c:v>43.451799999999999</c:v>
                </c:pt>
              </c:numCache>
            </c:numRef>
          </c:val>
        </c:ser>
        <c:ser>
          <c:idx val="2"/>
          <c:order val="2"/>
          <c:dLbls>
            <c:showCatName val="1"/>
            <c:showPercent val="1"/>
          </c:dLbls>
          <c:cat>
            <c:strRef>
              <c:f>Tables!$A$10:$A$11</c:f>
              <c:strCache>
                <c:ptCount val="2"/>
                <c:pt idx="0">
                  <c:v>Ja</c:v>
                </c:pt>
                <c:pt idx="1">
                  <c:v>Nej</c:v>
                </c:pt>
              </c:strCache>
            </c:strRef>
          </c:cat>
          <c:val>
            <c:numRef>
              <c:f>Tables!$B$10:$B$11</c:f>
              <c:numCache>
                <c:formatCode>General\%</c:formatCode>
                <c:ptCount val="2"/>
                <c:pt idx="0">
                  <c:v>56.548200000000001</c:v>
                </c:pt>
                <c:pt idx="1">
                  <c:v>43.451799999999999</c:v>
                </c:pt>
              </c:numCache>
            </c:numRef>
          </c:val>
        </c:ser>
        <c:ser>
          <c:idx val="3"/>
          <c:order val="3"/>
          <c:dLbls>
            <c:showCatName val="1"/>
            <c:showPercent val="1"/>
          </c:dLbls>
          <c:cat>
            <c:strRef>
              <c:f>Tables!$A$10:$A$11</c:f>
              <c:strCache>
                <c:ptCount val="2"/>
                <c:pt idx="0">
                  <c:v>Ja</c:v>
                </c:pt>
                <c:pt idx="1">
                  <c:v>Nej</c:v>
                </c:pt>
              </c:strCache>
            </c:strRef>
          </c:cat>
          <c:val>
            <c:numRef>
              <c:f>Tables!$B$10:$B$11</c:f>
              <c:numCache>
                <c:formatCode>General\%</c:formatCode>
                <c:ptCount val="2"/>
                <c:pt idx="0">
                  <c:v>56.548200000000001</c:v>
                </c:pt>
                <c:pt idx="1">
                  <c:v>43.451799999999999</c:v>
                </c:pt>
              </c:numCache>
            </c:numRef>
          </c:val>
        </c:ser>
        <c:ser>
          <c:idx val="4"/>
          <c:order val="4"/>
          <c:dPt>
            <c:idx val="0"/>
            <c:explosion val="3"/>
          </c:dPt>
          <c:dLbls>
            <c:showCatName val="1"/>
            <c:showPercent val="1"/>
          </c:dLbls>
          <c:cat>
            <c:strRef>
              <c:f>Tables!$A$10:$A$11</c:f>
              <c:strCache>
                <c:ptCount val="2"/>
                <c:pt idx="0">
                  <c:v>Ja</c:v>
                </c:pt>
                <c:pt idx="1">
                  <c:v>Nej</c:v>
                </c:pt>
              </c:strCache>
            </c:strRef>
          </c:cat>
          <c:val>
            <c:numRef>
              <c:f>Tables!$B$10:$B$11</c:f>
              <c:numCache>
                <c:formatCode>General\%</c:formatCode>
                <c:ptCount val="2"/>
                <c:pt idx="0">
                  <c:v>56.548200000000001</c:v>
                </c:pt>
                <c:pt idx="1">
                  <c:v>43.451799999999999</c:v>
                </c:pt>
              </c:numCache>
            </c:numRef>
          </c:val>
        </c:ser>
        <c:ser>
          <c:idx val="5"/>
          <c:order val="5"/>
          <c:dLbls>
            <c:showCatName val="1"/>
            <c:showPercent val="1"/>
          </c:dLbls>
          <c:cat>
            <c:strRef>
              <c:f>Tables!$A$10:$A$11</c:f>
              <c:strCache>
                <c:ptCount val="2"/>
                <c:pt idx="0">
                  <c:v>Ja</c:v>
                </c:pt>
                <c:pt idx="1">
                  <c:v>Nej</c:v>
                </c:pt>
              </c:strCache>
            </c:strRef>
          </c:cat>
          <c:val>
            <c:numRef>
              <c:f>Tables!$B$10:$B$11</c:f>
              <c:numCache>
                <c:formatCode>General\%</c:formatCode>
                <c:ptCount val="2"/>
                <c:pt idx="0">
                  <c:v>56.548200000000001</c:v>
                </c:pt>
                <c:pt idx="1">
                  <c:v>43.451799999999999</c:v>
                </c:pt>
              </c:numCache>
            </c:numRef>
          </c:val>
        </c:ser>
        <c:ser>
          <c:idx val="6"/>
          <c:order val="6"/>
          <c:dLbls>
            <c:showCatName val="1"/>
            <c:showPercent val="1"/>
          </c:dLbls>
          <c:cat>
            <c:strRef>
              <c:f>Tables!$A$10:$A$11</c:f>
              <c:strCache>
                <c:ptCount val="2"/>
                <c:pt idx="0">
                  <c:v>Ja</c:v>
                </c:pt>
                <c:pt idx="1">
                  <c:v>Nej</c:v>
                </c:pt>
              </c:strCache>
            </c:strRef>
          </c:cat>
          <c:val>
            <c:numRef>
              <c:f>Tables!$B$10:$B$11</c:f>
              <c:numCache>
                <c:formatCode>General\%</c:formatCode>
                <c:ptCount val="2"/>
                <c:pt idx="0">
                  <c:v>56.548200000000001</c:v>
                </c:pt>
                <c:pt idx="1">
                  <c:v>43.451799999999999</c:v>
                </c:pt>
              </c:numCache>
            </c:numRef>
          </c:val>
        </c:ser>
        <c:ser>
          <c:idx val="7"/>
          <c:order val="7"/>
          <c:dLbls>
            <c:showCatName val="1"/>
            <c:showPercent val="1"/>
          </c:dLbls>
          <c:cat>
            <c:strRef>
              <c:f>Tables!$A$10:$A$11</c:f>
              <c:strCache>
                <c:ptCount val="2"/>
                <c:pt idx="0">
                  <c:v>Ja</c:v>
                </c:pt>
                <c:pt idx="1">
                  <c:v>Nej</c:v>
                </c:pt>
              </c:strCache>
            </c:strRef>
          </c:cat>
          <c:val>
            <c:numRef>
              <c:f>Tables!$B$10:$B$11</c:f>
              <c:numCache>
                <c:formatCode>General\%</c:formatCode>
                <c:ptCount val="2"/>
                <c:pt idx="0">
                  <c:v>56.548200000000001</c:v>
                </c:pt>
                <c:pt idx="1">
                  <c:v>43.451799999999999</c:v>
                </c:pt>
              </c:numCache>
            </c:numRef>
          </c:val>
        </c:ser>
        <c:dLbls>
          <c:showCatName val="1"/>
          <c:showPercent val="1"/>
        </c:dLbls>
        <c:firstSliceAng val="0"/>
      </c:pieChart>
    </c:plotArea>
    <c:plotVisOnly val="1"/>
    <c:dispBlanksAs val="zero"/>
  </c:chart>
  <c:txPr>
    <a:bodyPr/>
    <a:lstStyle/>
    <a:p>
      <a:pPr>
        <a:defRPr sz="1800"/>
      </a:pPr>
      <a:endParaRPr lang="sv-SE"/>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sv-SE"/>
  <c:chart>
    <c:plotArea>
      <c:layout/>
      <c:barChart>
        <c:barDir val="col"/>
        <c:grouping val="clustered"/>
        <c:ser>
          <c:idx val="0"/>
          <c:order val="0"/>
          <c:tx>
            <c:strRef>
              <c:f>Tables!$A$67</c:f>
              <c:strCache>
                <c:ptCount val="1"/>
                <c:pt idx="0">
                  <c:v>Mycket intresserad</c:v>
                </c:pt>
              </c:strCache>
            </c:strRef>
          </c:tx>
          <c:cat>
            <c:strRef>
              <c:f>Tables!$X$4:$AD$4</c:f>
              <c:strCache>
                <c:ptCount val="7"/>
                <c:pt idx="0">
                  <c:v>upp till 20000:-/ månad</c:v>
                </c:pt>
                <c:pt idx="1">
                  <c:v>20001-30000:-/ månad</c:v>
                </c:pt>
                <c:pt idx="2">
                  <c:v>30001-40000:-/ månad</c:v>
                </c:pt>
                <c:pt idx="3">
                  <c:v>40001-50000:-/ månad</c:v>
                </c:pt>
                <c:pt idx="4">
                  <c:v>50001-60000:-/ månad</c:v>
                </c:pt>
                <c:pt idx="5">
                  <c:v>mer än 60000:-/ månad</c:v>
                </c:pt>
                <c:pt idx="6">
                  <c:v>Vet ej/vill ej uppge</c:v>
                </c:pt>
              </c:strCache>
            </c:strRef>
          </c:cat>
          <c:val>
            <c:numRef>
              <c:f>Tables!$X$67:$AD$67</c:f>
              <c:numCache>
                <c:formatCode>General\%</c:formatCode>
                <c:ptCount val="7"/>
                <c:pt idx="0">
                  <c:v>12.773200000000001</c:v>
                </c:pt>
                <c:pt idx="1">
                  <c:v>20.51971</c:v>
                </c:pt>
                <c:pt idx="2">
                  <c:v>21.387139999999924</c:v>
                </c:pt>
                <c:pt idx="3">
                  <c:v>18.260399999999908</c:v>
                </c:pt>
                <c:pt idx="4">
                  <c:v>23.69763</c:v>
                </c:pt>
                <c:pt idx="5">
                  <c:v>22.88977999999992</c:v>
                </c:pt>
                <c:pt idx="6">
                  <c:v>24.80031</c:v>
                </c:pt>
              </c:numCache>
            </c:numRef>
          </c:val>
        </c:ser>
        <c:ser>
          <c:idx val="1"/>
          <c:order val="1"/>
          <c:tx>
            <c:strRef>
              <c:f>Tables!$A$68</c:f>
              <c:strCache>
                <c:ptCount val="1"/>
                <c:pt idx="0">
                  <c:v>Intresserad</c:v>
                </c:pt>
              </c:strCache>
            </c:strRef>
          </c:tx>
          <c:cat>
            <c:strRef>
              <c:f>Tables!$X$4:$AD$4</c:f>
              <c:strCache>
                <c:ptCount val="7"/>
                <c:pt idx="0">
                  <c:v>upp till 20000:-/ månad</c:v>
                </c:pt>
                <c:pt idx="1">
                  <c:v>20001-30000:-/ månad</c:v>
                </c:pt>
                <c:pt idx="2">
                  <c:v>30001-40000:-/ månad</c:v>
                </c:pt>
                <c:pt idx="3">
                  <c:v>40001-50000:-/ månad</c:v>
                </c:pt>
                <c:pt idx="4">
                  <c:v>50001-60000:-/ månad</c:v>
                </c:pt>
                <c:pt idx="5">
                  <c:v>mer än 60000:-/ månad</c:v>
                </c:pt>
                <c:pt idx="6">
                  <c:v>Vet ej/vill ej uppge</c:v>
                </c:pt>
              </c:strCache>
            </c:strRef>
          </c:cat>
          <c:val>
            <c:numRef>
              <c:f>Tables!$X$68:$AD$68</c:f>
              <c:numCache>
                <c:formatCode>General\%</c:formatCode>
                <c:ptCount val="7"/>
                <c:pt idx="0">
                  <c:v>28.678540000000002</c:v>
                </c:pt>
                <c:pt idx="1">
                  <c:v>32.734630000000003</c:v>
                </c:pt>
                <c:pt idx="2">
                  <c:v>25.89565</c:v>
                </c:pt>
                <c:pt idx="3">
                  <c:v>37.657199999999996</c:v>
                </c:pt>
                <c:pt idx="4">
                  <c:v>29.929950000000005</c:v>
                </c:pt>
                <c:pt idx="5">
                  <c:v>30.142659999999989</c:v>
                </c:pt>
                <c:pt idx="6">
                  <c:v>21.621659999999999</c:v>
                </c:pt>
              </c:numCache>
            </c:numRef>
          </c:val>
        </c:ser>
        <c:ser>
          <c:idx val="2"/>
          <c:order val="2"/>
          <c:tx>
            <c:strRef>
              <c:f>Tables!$A$69</c:f>
              <c:strCache>
                <c:ptCount val="1"/>
                <c:pt idx="0">
                  <c:v>Lite intresserad</c:v>
                </c:pt>
              </c:strCache>
            </c:strRef>
          </c:tx>
          <c:cat>
            <c:strRef>
              <c:f>Tables!$X$4:$AD$4</c:f>
              <c:strCache>
                <c:ptCount val="7"/>
                <c:pt idx="0">
                  <c:v>upp till 20000:-/ månad</c:v>
                </c:pt>
                <c:pt idx="1">
                  <c:v>20001-30000:-/ månad</c:v>
                </c:pt>
                <c:pt idx="2">
                  <c:v>30001-40000:-/ månad</c:v>
                </c:pt>
                <c:pt idx="3">
                  <c:v>40001-50000:-/ månad</c:v>
                </c:pt>
                <c:pt idx="4">
                  <c:v>50001-60000:-/ månad</c:v>
                </c:pt>
                <c:pt idx="5">
                  <c:v>mer än 60000:-/ månad</c:v>
                </c:pt>
                <c:pt idx="6">
                  <c:v>Vet ej/vill ej uppge</c:v>
                </c:pt>
              </c:strCache>
            </c:strRef>
          </c:cat>
          <c:val>
            <c:numRef>
              <c:f>Tables!$X$69:$AD$69</c:f>
              <c:numCache>
                <c:formatCode>General\%</c:formatCode>
                <c:ptCount val="7"/>
                <c:pt idx="0">
                  <c:v>29.736789999999989</c:v>
                </c:pt>
                <c:pt idx="1">
                  <c:v>27.487639999999878</c:v>
                </c:pt>
                <c:pt idx="2">
                  <c:v>30.784379999999924</c:v>
                </c:pt>
                <c:pt idx="3">
                  <c:v>22.50909</c:v>
                </c:pt>
                <c:pt idx="4">
                  <c:v>31.073460000000001</c:v>
                </c:pt>
                <c:pt idx="5">
                  <c:v>33.791530000000137</c:v>
                </c:pt>
                <c:pt idx="6">
                  <c:v>33.934279999999994</c:v>
                </c:pt>
              </c:numCache>
            </c:numRef>
          </c:val>
        </c:ser>
        <c:ser>
          <c:idx val="3"/>
          <c:order val="3"/>
          <c:tx>
            <c:strRef>
              <c:f>Tables!$A$70</c:f>
              <c:strCache>
                <c:ptCount val="1"/>
                <c:pt idx="0">
                  <c:v>Ointresserad</c:v>
                </c:pt>
              </c:strCache>
            </c:strRef>
          </c:tx>
          <c:cat>
            <c:strRef>
              <c:f>Tables!$X$4:$AD$4</c:f>
              <c:strCache>
                <c:ptCount val="7"/>
                <c:pt idx="0">
                  <c:v>upp till 20000:-/ månad</c:v>
                </c:pt>
                <c:pt idx="1">
                  <c:v>20001-30000:-/ månad</c:v>
                </c:pt>
                <c:pt idx="2">
                  <c:v>30001-40000:-/ månad</c:v>
                </c:pt>
                <c:pt idx="3">
                  <c:v>40001-50000:-/ månad</c:v>
                </c:pt>
                <c:pt idx="4">
                  <c:v>50001-60000:-/ månad</c:v>
                </c:pt>
                <c:pt idx="5">
                  <c:v>mer än 60000:-/ månad</c:v>
                </c:pt>
                <c:pt idx="6">
                  <c:v>Vet ej/vill ej uppge</c:v>
                </c:pt>
              </c:strCache>
            </c:strRef>
          </c:cat>
          <c:val>
            <c:numRef>
              <c:f>Tables!$X$70:$AD$70</c:f>
              <c:numCache>
                <c:formatCode>General\%</c:formatCode>
                <c:ptCount val="7"/>
                <c:pt idx="0">
                  <c:v>18.719570000000001</c:v>
                </c:pt>
                <c:pt idx="1">
                  <c:v>13.03572</c:v>
                </c:pt>
                <c:pt idx="2">
                  <c:v>14.369440000000052</c:v>
                </c:pt>
                <c:pt idx="3">
                  <c:v>16.072369999999989</c:v>
                </c:pt>
                <c:pt idx="4">
                  <c:v>8.3608240000000027</c:v>
                </c:pt>
                <c:pt idx="5">
                  <c:v>6.7581109999999844</c:v>
                </c:pt>
                <c:pt idx="6">
                  <c:v>18.062589999999904</c:v>
                </c:pt>
              </c:numCache>
            </c:numRef>
          </c:val>
        </c:ser>
        <c:ser>
          <c:idx val="4"/>
          <c:order val="4"/>
          <c:tx>
            <c:strRef>
              <c:f>Tables!$A$71</c:f>
              <c:strCache>
                <c:ptCount val="1"/>
                <c:pt idx="0">
                  <c:v>Mycket ointresserad</c:v>
                </c:pt>
              </c:strCache>
            </c:strRef>
          </c:tx>
          <c:cat>
            <c:strRef>
              <c:f>Tables!$X$4:$AD$4</c:f>
              <c:strCache>
                <c:ptCount val="7"/>
                <c:pt idx="0">
                  <c:v>upp till 20000:-/ månad</c:v>
                </c:pt>
                <c:pt idx="1">
                  <c:v>20001-30000:-/ månad</c:v>
                </c:pt>
                <c:pt idx="2">
                  <c:v>30001-40000:-/ månad</c:v>
                </c:pt>
                <c:pt idx="3">
                  <c:v>40001-50000:-/ månad</c:v>
                </c:pt>
                <c:pt idx="4">
                  <c:v>50001-60000:-/ månad</c:v>
                </c:pt>
                <c:pt idx="5">
                  <c:v>mer än 60000:-/ månad</c:v>
                </c:pt>
                <c:pt idx="6">
                  <c:v>Vet ej/vill ej uppge</c:v>
                </c:pt>
              </c:strCache>
            </c:strRef>
          </c:cat>
          <c:val>
            <c:numRef>
              <c:f>Tables!$X$71:$AD$71</c:f>
              <c:numCache>
                <c:formatCode>General\%</c:formatCode>
                <c:ptCount val="7"/>
                <c:pt idx="0">
                  <c:v>10.091890000000001</c:v>
                </c:pt>
                <c:pt idx="1">
                  <c:v>6.2222939999999998</c:v>
                </c:pt>
                <c:pt idx="2">
                  <c:v>7.5633999999999997</c:v>
                </c:pt>
                <c:pt idx="3">
                  <c:v>5.5009309999999845</c:v>
                </c:pt>
                <c:pt idx="4">
                  <c:v>6.9381459999999997</c:v>
                </c:pt>
                <c:pt idx="5">
                  <c:v>6.4179179999999816</c:v>
                </c:pt>
                <c:pt idx="6">
                  <c:v>1.5811580000000001</c:v>
                </c:pt>
              </c:numCache>
            </c:numRef>
          </c:val>
        </c:ser>
        <c:axId val="75556736"/>
        <c:axId val="75558272"/>
      </c:barChart>
      <c:catAx>
        <c:axId val="75556736"/>
        <c:scaling>
          <c:orientation val="minMax"/>
        </c:scaling>
        <c:axPos val="b"/>
        <c:numFmt formatCode="General" sourceLinked="1"/>
        <c:tickLblPos val="nextTo"/>
        <c:crossAx val="75558272"/>
        <c:crosses val="autoZero"/>
        <c:auto val="1"/>
        <c:lblAlgn val="ctr"/>
        <c:lblOffset val="100"/>
      </c:catAx>
      <c:valAx>
        <c:axId val="75558272"/>
        <c:scaling>
          <c:orientation val="minMax"/>
        </c:scaling>
        <c:axPos val="l"/>
        <c:majorGridlines/>
        <c:numFmt formatCode="General\%" sourceLinked="1"/>
        <c:tickLblPos val="nextTo"/>
        <c:crossAx val="75556736"/>
        <c:crosses val="autoZero"/>
        <c:crossBetween val="between"/>
      </c:valAx>
    </c:plotArea>
    <c:legend>
      <c:legendPos val="r"/>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sv-SE"/>
  <c:style val="12"/>
  <c:chart>
    <c:plotArea>
      <c:layout>
        <c:manualLayout>
          <c:layoutTarget val="inner"/>
          <c:xMode val="edge"/>
          <c:yMode val="edge"/>
          <c:x val="0.40238306907970339"/>
          <c:y val="2.8535000414646083E-2"/>
          <c:w val="0.55811341055388608"/>
          <c:h val="0.84905842668997"/>
        </c:manualLayout>
      </c:layout>
      <c:barChart>
        <c:barDir val="bar"/>
        <c:grouping val="clustered"/>
        <c:ser>
          <c:idx val="0"/>
          <c:order val="0"/>
          <c:cat>
            <c:strRef>
              <c:f>Tables!$A$16:$A$24</c:f>
              <c:strCache>
                <c:ptCount val="9"/>
                <c:pt idx="0">
                  <c:v>Dålig ekonomi</c:v>
                </c:pt>
                <c:pt idx="1">
                  <c:v>Dålig organisering/styrning</c:v>
                </c:pt>
                <c:pt idx="2">
                  <c:v>Läkerbrist/personalbrist</c:v>
                </c:pt>
                <c:pt idx="3">
                  <c:v>Annat</c:v>
                </c:pt>
                <c:pt idx="4">
                  <c:v>Byråkrati/politik</c:v>
                </c:pt>
                <c:pt idx="5">
                  <c:v>Bristande tillit</c:v>
                </c:pt>
                <c:pt idx="6">
                  <c:v>Fler äldre</c:v>
                </c:pt>
                <c:pt idx="7">
                  <c:v>Sämre pga. privatisering</c:v>
                </c:pt>
                <c:pt idx="8">
                  <c:v>Kompetensflykt</c:v>
                </c:pt>
              </c:strCache>
            </c:strRef>
          </c:cat>
          <c:val>
            <c:numRef>
              <c:f>Tables!$B$16:$B$24</c:f>
              <c:numCache>
                <c:formatCode>General\%</c:formatCode>
                <c:ptCount val="9"/>
                <c:pt idx="0">
                  <c:v>61.159689999999998</c:v>
                </c:pt>
                <c:pt idx="1">
                  <c:v>31.381170000000001</c:v>
                </c:pt>
                <c:pt idx="2">
                  <c:v>21.273199999999989</c:v>
                </c:pt>
                <c:pt idx="3">
                  <c:v>17.847329999999989</c:v>
                </c:pt>
                <c:pt idx="4">
                  <c:v>16.575009999999889</c:v>
                </c:pt>
                <c:pt idx="5">
                  <c:v>9.1808880000000013</c:v>
                </c:pt>
                <c:pt idx="6">
                  <c:v>8.5839860000000048</c:v>
                </c:pt>
                <c:pt idx="7">
                  <c:v>5.7256660000000004</c:v>
                </c:pt>
                <c:pt idx="8">
                  <c:v>3.1659940000000177</c:v>
                </c:pt>
              </c:numCache>
            </c:numRef>
          </c:val>
        </c:ser>
        <c:axId val="75178368"/>
        <c:axId val="75179904"/>
      </c:barChart>
      <c:catAx>
        <c:axId val="75178368"/>
        <c:scaling>
          <c:orientation val="minMax"/>
        </c:scaling>
        <c:axPos val="l"/>
        <c:numFmt formatCode="General" sourceLinked="1"/>
        <c:tickLblPos val="nextTo"/>
        <c:crossAx val="75179904"/>
        <c:crosses val="autoZero"/>
        <c:auto val="1"/>
        <c:lblAlgn val="ctr"/>
        <c:lblOffset val="100"/>
      </c:catAx>
      <c:valAx>
        <c:axId val="75179904"/>
        <c:scaling>
          <c:orientation val="minMax"/>
        </c:scaling>
        <c:axPos val="b"/>
        <c:majorGridlines/>
        <c:numFmt formatCode="General\%" sourceLinked="1"/>
        <c:tickLblPos val="nextTo"/>
        <c:crossAx val="75178368"/>
        <c:crosses val="autoZero"/>
        <c:crossBetween val="between"/>
      </c:valAx>
    </c:plotArea>
    <c:plotVisOnly val="1"/>
    <c:dispBlanksAs val="gap"/>
  </c:chart>
  <c:txPr>
    <a:bodyPr/>
    <a:lstStyle/>
    <a:p>
      <a:pPr>
        <a:defRPr sz="1800"/>
      </a:pPr>
      <a:endParaRPr lang="sv-SE"/>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sv-SE"/>
  <c:chart>
    <c:plotArea>
      <c:layout>
        <c:manualLayout>
          <c:layoutTarget val="inner"/>
          <c:xMode val="edge"/>
          <c:yMode val="edge"/>
          <c:x val="6.0635989031994721E-2"/>
          <c:y val="1.5598872822566105E-2"/>
          <c:w val="0.86580969154108323"/>
          <c:h val="0.74993119745000214"/>
        </c:manualLayout>
      </c:layout>
      <c:barChart>
        <c:barDir val="col"/>
        <c:grouping val="percentStacked"/>
        <c:ser>
          <c:idx val="0"/>
          <c:order val="0"/>
          <c:tx>
            <c:strRef>
              <c:f>Tables!$A$163</c:f>
              <c:strCache>
                <c:ptCount val="1"/>
                <c:pt idx="0">
                  <c:v>Ja</c:v>
                </c:pt>
              </c:strCache>
            </c:strRef>
          </c:tx>
          <c:cat>
            <c:strRef>
              <c:f>Tables!$F$157:$L$157</c:f>
              <c:strCache>
                <c:ptCount val="7"/>
                <c:pt idx="0">
                  <c:v>Moderaterna</c:v>
                </c:pt>
                <c:pt idx="1">
                  <c:v>Centerpartiet</c:v>
                </c:pt>
                <c:pt idx="2">
                  <c:v>Folkpartiet</c:v>
                </c:pt>
                <c:pt idx="3">
                  <c:v>Kristdemokraterna</c:v>
                </c:pt>
                <c:pt idx="4">
                  <c:v>Socialdemokraterna</c:v>
                </c:pt>
                <c:pt idx="5">
                  <c:v>Vänsterpartiet</c:v>
                </c:pt>
                <c:pt idx="6">
                  <c:v>Miljöpartiet</c:v>
                </c:pt>
              </c:strCache>
            </c:strRef>
          </c:cat>
          <c:val>
            <c:numRef>
              <c:f>Tables!$F$163:$L$163</c:f>
              <c:numCache>
                <c:formatCode>General\%</c:formatCode>
                <c:ptCount val="7"/>
                <c:pt idx="0">
                  <c:v>49.030610000000003</c:v>
                </c:pt>
                <c:pt idx="1">
                  <c:v>61.174100000000003</c:v>
                </c:pt>
                <c:pt idx="2">
                  <c:v>57.259120000000003</c:v>
                </c:pt>
                <c:pt idx="3">
                  <c:v>57.930950000000003</c:v>
                </c:pt>
                <c:pt idx="4">
                  <c:v>66.168039999999976</c:v>
                </c:pt>
                <c:pt idx="5">
                  <c:v>45.819279999999999</c:v>
                </c:pt>
                <c:pt idx="6">
                  <c:v>63.914699999999996</c:v>
                </c:pt>
              </c:numCache>
            </c:numRef>
          </c:val>
        </c:ser>
        <c:ser>
          <c:idx val="1"/>
          <c:order val="1"/>
          <c:tx>
            <c:strRef>
              <c:f>Tables!$A$164</c:f>
              <c:strCache>
                <c:ptCount val="1"/>
                <c:pt idx="0">
                  <c:v>Nej</c:v>
                </c:pt>
              </c:strCache>
            </c:strRef>
          </c:tx>
          <c:cat>
            <c:strRef>
              <c:f>Tables!$F$157:$L$157</c:f>
              <c:strCache>
                <c:ptCount val="7"/>
                <c:pt idx="0">
                  <c:v>Moderaterna</c:v>
                </c:pt>
                <c:pt idx="1">
                  <c:v>Centerpartiet</c:v>
                </c:pt>
                <c:pt idx="2">
                  <c:v>Folkpartiet</c:v>
                </c:pt>
                <c:pt idx="3">
                  <c:v>Kristdemokraterna</c:v>
                </c:pt>
                <c:pt idx="4">
                  <c:v>Socialdemokraterna</c:v>
                </c:pt>
                <c:pt idx="5">
                  <c:v>Vänsterpartiet</c:v>
                </c:pt>
                <c:pt idx="6">
                  <c:v>Miljöpartiet</c:v>
                </c:pt>
              </c:strCache>
            </c:strRef>
          </c:cat>
          <c:val>
            <c:numRef>
              <c:f>Tables!$F$164:$L$164</c:f>
              <c:numCache>
                <c:formatCode>General\%</c:formatCode>
                <c:ptCount val="7"/>
                <c:pt idx="0">
                  <c:v>50.969390000000011</c:v>
                </c:pt>
                <c:pt idx="1">
                  <c:v>38.825900000000011</c:v>
                </c:pt>
                <c:pt idx="2">
                  <c:v>42.740870000000001</c:v>
                </c:pt>
                <c:pt idx="3">
                  <c:v>42.069050000000011</c:v>
                </c:pt>
                <c:pt idx="4">
                  <c:v>33.831960000000002</c:v>
                </c:pt>
                <c:pt idx="5">
                  <c:v>54.180720000000001</c:v>
                </c:pt>
                <c:pt idx="6">
                  <c:v>36.085300000000011</c:v>
                </c:pt>
              </c:numCache>
            </c:numRef>
          </c:val>
        </c:ser>
        <c:overlap val="100"/>
        <c:axId val="75202560"/>
        <c:axId val="75204480"/>
      </c:barChart>
      <c:catAx>
        <c:axId val="75202560"/>
        <c:scaling>
          <c:orientation val="minMax"/>
        </c:scaling>
        <c:axPos val="b"/>
        <c:tickLblPos val="nextTo"/>
        <c:crossAx val="75204480"/>
        <c:crosses val="autoZero"/>
        <c:auto val="1"/>
        <c:lblAlgn val="ctr"/>
        <c:lblOffset val="100"/>
      </c:catAx>
      <c:valAx>
        <c:axId val="75204480"/>
        <c:scaling>
          <c:orientation val="minMax"/>
        </c:scaling>
        <c:axPos val="l"/>
        <c:majorGridlines/>
        <c:numFmt formatCode="0%" sourceLinked="1"/>
        <c:tickLblPos val="nextTo"/>
        <c:crossAx val="75202560"/>
        <c:crosses val="autoZero"/>
        <c:crossBetween val="between"/>
      </c:valAx>
    </c:plotArea>
    <c:legend>
      <c:legendPos val="r"/>
      <c:layout/>
    </c:legend>
    <c:plotVisOnly val="1"/>
  </c:chart>
  <c:txPr>
    <a:bodyPr/>
    <a:lstStyle/>
    <a:p>
      <a:pPr>
        <a:defRPr sz="1400"/>
      </a:pPr>
      <a:endParaRPr lang="sv-SE"/>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sv-SE"/>
  <c:style val="10"/>
  <c:chart>
    <c:autoTitleDeleted val="1"/>
    <c:plotArea>
      <c:layout/>
      <c:pieChart>
        <c:varyColors val="1"/>
        <c:ser>
          <c:idx val="0"/>
          <c:order val="0"/>
          <c:dLbls>
            <c:showCatName val="1"/>
            <c:showPercent val="1"/>
          </c:dLbls>
          <c:cat>
            <c:strRef>
              <c:f>Tables!$A$46:$A$47</c:f>
              <c:strCache>
                <c:ptCount val="2"/>
                <c:pt idx="0">
                  <c:v>Kortare än idag</c:v>
                </c:pt>
                <c:pt idx="1">
                  <c:v>Som idag eller längre</c:v>
                </c:pt>
              </c:strCache>
            </c:strRef>
          </c:cat>
          <c:val>
            <c:numRef>
              <c:f>Tables!$B$46:$B$47</c:f>
              <c:numCache>
                <c:formatCode>General\%</c:formatCode>
                <c:ptCount val="2"/>
                <c:pt idx="0">
                  <c:v>9.4637140000000048</c:v>
                </c:pt>
                <c:pt idx="1">
                  <c:v>90.536290000000022</c:v>
                </c:pt>
              </c:numCache>
            </c:numRef>
          </c:val>
        </c:ser>
        <c:dLbls>
          <c:showCatName val="1"/>
          <c:showPercent val="1"/>
        </c:dLbls>
        <c:firstSliceAng val="0"/>
      </c:pieChart>
    </c:plotArea>
    <c:plotVisOnly val="1"/>
  </c:chart>
  <c:txPr>
    <a:bodyPr/>
    <a:lstStyle/>
    <a:p>
      <a:pPr>
        <a:defRPr sz="1800"/>
      </a:pPr>
      <a:endParaRPr lang="sv-SE"/>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sv-SE"/>
  <c:style val="12"/>
  <c:chart>
    <c:plotArea>
      <c:layout>
        <c:manualLayout>
          <c:layoutTarget val="inner"/>
          <c:xMode val="edge"/>
          <c:yMode val="edge"/>
          <c:x val="0.14564102564102571"/>
          <c:y val="2.197802197802199E-2"/>
          <c:w val="0.8153846153846156"/>
          <c:h val="0.89167974882260559"/>
        </c:manualLayout>
      </c:layout>
      <c:barChart>
        <c:barDir val="bar"/>
        <c:grouping val="clustered"/>
        <c:ser>
          <c:idx val="0"/>
          <c:order val="0"/>
          <c:cat>
            <c:strRef>
              <c:f>Tables!$A$56:$A$61</c:f>
              <c:strCache>
                <c:ptCount val="6"/>
                <c:pt idx="0">
                  <c:v>Byråkrati</c:v>
                </c:pt>
                <c:pt idx="1">
                  <c:v>För lite pengar</c:v>
                </c:pt>
                <c:pt idx="2">
                  <c:v>Slöseri med resurser</c:v>
                </c:pt>
                <c:pt idx="3">
                  <c:v>Låg effektivitet</c:v>
                </c:pt>
                <c:pt idx="4">
                  <c:v>Felsatsningar</c:v>
                </c:pt>
                <c:pt idx="5">
                  <c:v>Annat</c:v>
                </c:pt>
              </c:strCache>
            </c:strRef>
          </c:cat>
          <c:val>
            <c:numRef>
              <c:f>Tables!$B$56:$B$61</c:f>
              <c:numCache>
                <c:formatCode>General\%</c:formatCode>
                <c:ptCount val="6"/>
                <c:pt idx="0">
                  <c:v>59.73751000000015</c:v>
                </c:pt>
                <c:pt idx="1">
                  <c:v>43.991590000000002</c:v>
                </c:pt>
                <c:pt idx="2">
                  <c:v>38.29475000000015</c:v>
                </c:pt>
                <c:pt idx="3">
                  <c:v>37.088070000000002</c:v>
                </c:pt>
                <c:pt idx="4">
                  <c:v>35.022830000000013</c:v>
                </c:pt>
                <c:pt idx="5">
                  <c:v>9.5534630000000007</c:v>
                </c:pt>
              </c:numCache>
            </c:numRef>
          </c:val>
        </c:ser>
        <c:axId val="74896128"/>
        <c:axId val="74897664"/>
      </c:barChart>
      <c:catAx>
        <c:axId val="74896128"/>
        <c:scaling>
          <c:orientation val="minMax"/>
        </c:scaling>
        <c:axPos val="l"/>
        <c:numFmt formatCode="General" sourceLinked="1"/>
        <c:tickLblPos val="nextTo"/>
        <c:crossAx val="74897664"/>
        <c:crosses val="autoZero"/>
        <c:auto val="1"/>
        <c:lblAlgn val="ctr"/>
        <c:lblOffset val="100"/>
      </c:catAx>
      <c:valAx>
        <c:axId val="74897664"/>
        <c:scaling>
          <c:orientation val="minMax"/>
        </c:scaling>
        <c:axPos val="b"/>
        <c:majorGridlines/>
        <c:numFmt formatCode="General\%" sourceLinked="1"/>
        <c:tickLblPos val="nextTo"/>
        <c:crossAx val="74896128"/>
        <c:crosses val="autoZero"/>
        <c:crossBetween val="between"/>
      </c:valAx>
    </c:plotArea>
    <c:plotVisOnly val="1"/>
    <c:dispBlanksAs val="gap"/>
  </c:chart>
  <c:txPr>
    <a:bodyPr/>
    <a:lstStyle/>
    <a:p>
      <a:pPr>
        <a:defRPr sz="1800"/>
      </a:pPr>
      <a:endParaRPr lang="sv-SE"/>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sv-SE"/>
  <c:chart>
    <c:plotArea>
      <c:layout/>
      <c:barChart>
        <c:barDir val="col"/>
        <c:grouping val="percentStacked"/>
        <c:ser>
          <c:idx val="0"/>
          <c:order val="0"/>
          <c:tx>
            <c:strRef>
              <c:f>Tables!$A$196</c:f>
              <c:strCache>
                <c:ptCount val="1"/>
                <c:pt idx="0">
                  <c:v>Kortare än idag</c:v>
                </c:pt>
              </c:strCache>
            </c:strRef>
          </c:tx>
          <c:cat>
            <c:strRef>
              <c:f>Tables!$F$195:$L$195</c:f>
              <c:strCache>
                <c:ptCount val="7"/>
                <c:pt idx="0">
                  <c:v>Moderaterna</c:v>
                </c:pt>
                <c:pt idx="1">
                  <c:v>Centerpartiet</c:v>
                </c:pt>
                <c:pt idx="2">
                  <c:v>Folkpartiet</c:v>
                </c:pt>
                <c:pt idx="3">
                  <c:v>Kristdemokraterna</c:v>
                </c:pt>
                <c:pt idx="4">
                  <c:v>Socialdemokraterna</c:v>
                </c:pt>
                <c:pt idx="5">
                  <c:v>Vänsterpartiet</c:v>
                </c:pt>
                <c:pt idx="6">
                  <c:v>Miljöpartiet</c:v>
                </c:pt>
              </c:strCache>
            </c:strRef>
          </c:cat>
          <c:val>
            <c:numRef>
              <c:f>Tables!$F$196:$L$196</c:f>
              <c:numCache>
                <c:formatCode>General\%</c:formatCode>
                <c:ptCount val="7"/>
                <c:pt idx="0">
                  <c:v>10.904070000000001</c:v>
                </c:pt>
                <c:pt idx="1">
                  <c:v>21.104550000000007</c:v>
                </c:pt>
                <c:pt idx="2">
                  <c:v>9.3894710000000003</c:v>
                </c:pt>
                <c:pt idx="3">
                  <c:v>19.837970000000009</c:v>
                </c:pt>
                <c:pt idx="4">
                  <c:v>7.7913240000000004</c:v>
                </c:pt>
                <c:pt idx="5">
                  <c:v>6.3777990000000004</c:v>
                </c:pt>
                <c:pt idx="6">
                  <c:v>11.585680000000004</c:v>
                </c:pt>
              </c:numCache>
            </c:numRef>
          </c:val>
        </c:ser>
        <c:ser>
          <c:idx val="1"/>
          <c:order val="1"/>
          <c:tx>
            <c:strRef>
              <c:f>Tables!$A$197</c:f>
              <c:strCache>
                <c:ptCount val="1"/>
                <c:pt idx="0">
                  <c:v>Som idag eller längre</c:v>
                </c:pt>
              </c:strCache>
            </c:strRef>
          </c:tx>
          <c:cat>
            <c:strRef>
              <c:f>Tables!$F$195:$L$195</c:f>
              <c:strCache>
                <c:ptCount val="7"/>
                <c:pt idx="0">
                  <c:v>Moderaterna</c:v>
                </c:pt>
                <c:pt idx="1">
                  <c:v>Centerpartiet</c:v>
                </c:pt>
                <c:pt idx="2">
                  <c:v>Folkpartiet</c:v>
                </c:pt>
                <c:pt idx="3">
                  <c:v>Kristdemokraterna</c:v>
                </c:pt>
                <c:pt idx="4">
                  <c:v>Socialdemokraterna</c:v>
                </c:pt>
                <c:pt idx="5">
                  <c:v>Vänsterpartiet</c:v>
                </c:pt>
                <c:pt idx="6">
                  <c:v>Miljöpartiet</c:v>
                </c:pt>
              </c:strCache>
            </c:strRef>
          </c:cat>
          <c:val>
            <c:numRef>
              <c:f>Tables!$F$197:$L$197</c:f>
              <c:numCache>
                <c:formatCode>General\%</c:formatCode>
                <c:ptCount val="7"/>
                <c:pt idx="0">
                  <c:v>89.095940000000013</c:v>
                </c:pt>
                <c:pt idx="1">
                  <c:v>78.895450000000011</c:v>
                </c:pt>
                <c:pt idx="2">
                  <c:v>90.610530000000011</c:v>
                </c:pt>
                <c:pt idx="3">
                  <c:v>80.162029999999987</c:v>
                </c:pt>
                <c:pt idx="4">
                  <c:v>92.208680000000001</c:v>
                </c:pt>
                <c:pt idx="5">
                  <c:v>93.622199999999978</c:v>
                </c:pt>
                <c:pt idx="6">
                  <c:v>88.414320000000046</c:v>
                </c:pt>
              </c:numCache>
            </c:numRef>
          </c:val>
        </c:ser>
        <c:overlap val="100"/>
        <c:axId val="75395840"/>
        <c:axId val="75397376"/>
      </c:barChart>
      <c:catAx>
        <c:axId val="75395840"/>
        <c:scaling>
          <c:orientation val="minMax"/>
        </c:scaling>
        <c:axPos val="b"/>
        <c:tickLblPos val="nextTo"/>
        <c:crossAx val="75397376"/>
        <c:crosses val="autoZero"/>
        <c:auto val="1"/>
        <c:lblAlgn val="ctr"/>
        <c:lblOffset val="100"/>
      </c:catAx>
      <c:valAx>
        <c:axId val="75397376"/>
        <c:scaling>
          <c:orientation val="minMax"/>
        </c:scaling>
        <c:axPos val="l"/>
        <c:majorGridlines/>
        <c:numFmt formatCode="0%" sourceLinked="1"/>
        <c:tickLblPos val="nextTo"/>
        <c:crossAx val="75395840"/>
        <c:crosses val="autoZero"/>
        <c:crossBetween val="between"/>
      </c:valAx>
    </c:plotArea>
    <c:legend>
      <c:legendPos val="r"/>
      <c:layout/>
    </c:legend>
    <c:plotVisOnly val="1"/>
  </c:chart>
  <c:txPr>
    <a:bodyPr/>
    <a:lstStyle/>
    <a:p>
      <a:pPr>
        <a:defRPr sz="1400"/>
      </a:pPr>
      <a:endParaRPr lang="sv-SE"/>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sv-SE"/>
  <c:style val="10"/>
  <c:chart>
    <c:plotArea>
      <c:layout/>
      <c:pieChart>
        <c:varyColors val="1"/>
        <c:ser>
          <c:idx val="0"/>
          <c:order val="0"/>
          <c:dLbls>
            <c:dLbl>
              <c:idx val="0"/>
              <c:layout>
                <c:manualLayout>
                  <c:x val="-9.1495767215688084E-2"/>
                  <c:y val="0.1452564359065579"/>
                </c:manualLayout>
              </c:layout>
              <c:tx>
                <c:rich>
                  <a:bodyPr/>
                  <a:lstStyle/>
                  <a:p>
                    <a:r>
                      <a:rPr lang="en-US" sz="1600" dirty="0"/>
                      <a:t>Ja
10%</a:t>
                    </a:r>
                  </a:p>
                </c:rich>
              </c:tx>
              <c:showCatName val="1"/>
              <c:showPercent val="1"/>
            </c:dLbl>
            <c:dLbl>
              <c:idx val="1"/>
              <c:layout>
                <c:manualLayout>
                  <c:x val="6.3908092249501128E-2"/>
                  <c:y val="-0.20494865409473309"/>
                </c:manualLayout>
              </c:layout>
              <c:tx>
                <c:rich>
                  <a:bodyPr/>
                  <a:lstStyle/>
                  <a:p>
                    <a:r>
                      <a:rPr lang="en-US" sz="1600" dirty="0"/>
                      <a:t>Nej
90%</a:t>
                    </a:r>
                  </a:p>
                </c:rich>
              </c:tx>
              <c:showCatName val="1"/>
              <c:showPercent val="1"/>
            </c:dLbl>
            <c:showCatName val="1"/>
            <c:showPercent val="1"/>
          </c:dLbls>
          <c:cat>
            <c:strRef>
              <c:f>Tables!$A$66:$A$67</c:f>
              <c:strCache>
                <c:ptCount val="2"/>
                <c:pt idx="0">
                  <c:v>Ja</c:v>
                </c:pt>
                <c:pt idx="1">
                  <c:v>Nej</c:v>
                </c:pt>
              </c:strCache>
            </c:strRef>
          </c:cat>
          <c:val>
            <c:numRef>
              <c:f>Tables!$B$66:$B$67</c:f>
              <c:numCache>
                <c:formatCode>General\%</c:formatCode>
                <c:ptCount val="2"/>
                <c:pt idx="0">
                  <c:v>10.43445</c:v>
                </c:pt>
                <c:pt idx="1">
                  <c:v>89.565550000000002</c:v>
                </c:pt>
              </c:numCache>
            </c:numRef>
          </c:val>
        </c:ser>
        <c:dLbls>
          <c:showCatName val="1"/>
          <c:showPercent val="1"/>
        </c:dLbls>
        <c:firstSliceAng val="0"/>
      </c:pieChart>
    </c:plotArea>
    <c:plotVisOnly val="1"/>
    <c:dispBlanksAs val="zero"/>
  </c:chart>
  <c:txPr>
    <a:bodyPr/>
    <a:lstStyle/>
    <a:p>
      <a:pPr>
        <a:defRPr sz="1200"/>
      </a:pPr>
      <a:endParaRPr lang="sv-SE"/>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sv-SE"/>
  <c:style val="10"/>
  <c:chart>
    <c:plotArea>
      <c:layout/>
      <c:pieChart>
        <c:varyColors val="1"/>
        <c:ser>
          <c:idx val="0"/>
          <c:order val="0"/>
          <c:dLbls>
            <c:dLbl>
              <c:idx val="0"/>
              <c:layout/>
              <c:tx>
                <c:rich>
                  <a:bodyPr/>
                  <a:lstStyle/>
                  <a:p>
                    <a:r>
                      <a:rPr lang="en-US" sz="1400" dirty="0"/>
                      <a:t>Ja
56%</a:t>
                    </a:r>
                    <a:endParaRPr lang="en-US" dirty="0"/>
                  </a:p>
                </c:rich>
              </c:tx>
              <c:showCatName val="1"/>
              <c:showPercent val="1"/>
            </c:dLbl>
            <c:dLbl>
              <c:idx val="1"/>
              <c:layout>
                <c:manualLayout>
                  <c:x val="0.19289191839215289"/>
                  <c:y val="1.4406498342218865E-2"/>
                </c:manualLayout>
              </c:layout>
              <c:tx>
                <c:rich>
                  <a:bodyPr/>
                  <a:lstStyle/>
                  <a:p>
                    <a:r>
                      <a:rPr lang="en-US" sz="1400" dirty="0"/>
                      <a:t>Nej
44%</a:t>
                    </a:r>
                  </a:p>
                </c:rich>
              </c:tx>
              <c:showCatName val="1"/>
              <c:showPercent val="1"/>
            </c:dLbl>
            <c:showCatName val="1"/>
            <c:showPercent val="1"/>
          </c:dLbls>
          <c:cat>
            <c:strRef>
              <c:f>Tables!$A$72:$A$73</c:f>
              <c:strCache>
                <c:ptCount val="2"/>
                <c:pt idx="0">
                  <c:v>Ja</c:v>
                </c:pt>
                <c:pt idx="1">
                  <c:v>Nej</c:v>
                </c:pt>
              </c:strCache>
            </c:strRef>
          </c:cat>
          <c:val>
            <c:numRef>
              <c:f>Tables!$B$72:$B$73</c:f>
              <c:numCache>
                <c:formatCode>General\%</c:formatCode>
                <c:ptCount val="2"/>
                <c:pt idx="0">
                  <c:v>55.640070000000001</c:v>
                </c:pt>
                <c:pt idx="1">
                  <c:v>44.359929999999999</c:v>
                </c:pt>
              </c:numCache>
            </c:numRef>
          </c:val>
        </c:ser>
        <c:dLbls>
          <c:showCatName val="1"/>
          <c:showPercent val="1"/>
        </c:dLbls>
        <c:firstSliceAng val="0"/>
      </c:pieChart>
    </c:plotArea>
    <c:plotVisOnly val="1"/>
    <c:dispBlanksAs val="zero"/>
  </c:chart>
  <c:txPr>
    <a:bodyPr/>
    <a:lstStyle/>
    <a:p>
      <a:pPr>
        <a:defRPr sz="800"/>
      </a:pPr>
      <a:endParaRPr lang="sv-SE"/>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sv-SE"/>
  <c:style val="10"/>
  <c:chart>
    <c:plotArea>
      <c:layout/>
      <c:pieChart>
        <c:varyColors val="1"/>
        <c:ser>
          <c:idx val="0"/>
          <c:order val="0"/>
          <c:dLbls>
            <c:dLbl>
              <c:idx val="0"/>
              <c:layout>
                <c:manualLayout>
                  <c:x val="-0.16825224553350446"/>
                  <c:y val="-0.22387844804485807"/>
                </c:manualLayout>
              </c:layout>
              <c:tx>
                <c:rich>
                  <a:bodyPr/>
                  <a:lstStyle/>
                  <a:p>
                    <a:r>
                      <a:rPr lang="en-US" sz="900" dirty="0"/>
                      <a:t>Intresserad
79%</a:t>
                    </a:r>
                  </a:p>
                </c:rich>
              </c:tx>
              <c:showCatName val="1"/>
              <c:showPercent val="1"/>
            </c:dLbl>
            <c:dLbl>
              <c:idx val="1"/>
              <c:layout>
                <c:manualLayout>
                  <c:x val="0.15913429836124801"/>
                  <c:y val="0.20190334875796476"/>
                </c:manualLayout>
              </c:layout>
              <c:tx>
                <c:rich>
                  <a:bodyPr/>
                  <a:lstStyle/>
                  <a:p>
                    <a:r>
                      <a:rPr lang="en-US" sz="800" dirty="0"/>
                      <a:t>Ointresserad
21%</a:t>
                    </a:r>
                  </a:p>
                </c:rich>
              </c:tx>
              <c:showCatName val="1"/>
              <c:showPercent val="1"/>
            </c:dLbl>
            <c:txPr>
              <a:bodyPr/>
              <a:lstStyle/>
              <a:p>
                <a:pPr>
                  <a:defRPr sz="800" b="0"/>
                </a:pPr>
                <a:endParaRPr lang="sv-SE"/>
              </a:p>
            </c:txPr>
            <c:showCatName val="1"/>
            <c:showPercent val="1"/>
          </c:dLbls>
          <c:cat>
            <c:strRef>
              <c:f>Tables!$A$81:$A$82</c:f>
              <c:strCache>
                <c:ptCount val="2"/>
                <c:pt idx="0">
                  <c:v>Intresserad</c:v>
                </c:pt>
                <c:pt idx="1">
                  <c:v>Ointresserad</c:v>
                </c:pt>
              </c:strCache>
            </c:strRef>
          </c:cat>
          <c:val>
            <c:numRef>
              <c:f>Tables!$B$81:$B$82</c:f>
              <c:numCache>
                <c:formatCode>General\%</c:formatCode>
                <c:ptCount val="2"/>
                <c:pt idx="0">
                  <c:v>79.421430000000001</c:v>
                </c:pt>
                <c:pt idx="1">
                  <c:v>20.578564999999987</c:v>
                </c:pt>
              </c:numCache>
            </c:numRef>
          </c:val>
        </c:ser>
        <c:dLbls>
          <c:showCatName val="1"/>
          <c:showPercent val="1"/>
        </c:dLbls>
        <c:firstSliceAng val="0"/>
      </c:pieChart>
    </c:plotArea>
    <c:plotVisOnly val="1"/>
    <c:dispBlanksAs val="zero"/>
  </c:chart>
  <c:txPr>
    <a:bodyPr/>
    <a:lstStyle/>
    <a:p>
      <a:pPr>
        <a:defRPr sz="1800"/>
      </a:pPr>
      <a:endParaRPr lang="sv-SE"/>
    </a:p>
  </c:txPr>
  <c:externalData r:id="rId1"/>
</c:chartSpace>
</file>

<file path=ppt/drawings/drawing1.xml><?xml version="1.0" encoding="utf-8"?>
<c:userShapes xmlns:c="http://schemas.openxmlformats.org/drawingml/2006/chart">
  <cdr:relSizeAnchor xmlns:cdr="http://schemas.openxmlformats.org/drawingml/2006/chartDrawing">
    <cdr:from>
      <cdr:x>0.46269</cdr:x>
      <cdr:y>0.23347</cdr:y>
    </cdr:from>
    <cdr:to>
      <cdr:x>0.51423</cdr:x>
      <cdr:y>0.29005</cdr:y>
    </cdr:to>
    <cdr:sp macro="" textlink="">
      <cdr:nvSpPr>
        <cdr:cNvPr id="2" name="textruta 9"/>
        <cdr:cNvSpPr txBox="1"/>
      </cdr:nvSpPr>
      <cdr:spPr>
        <a:xfrm xmlns:a="http://schemas.openxmlformats.org/drawingml/2006/main">
          <a:off x="3571900" y="1143008"/>
          <a:ext cx="39786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GB"/>
          </a:defPPr>
          <a:lvl1pPr algn="l" rtl="0" fontAlgn="base">
            <a:spcBef>
              <a:spcPct val="0"/>
            </a:spcBef>
            <a:spcAft>
              <a:spcPct val="0"/>
            </a:spcAft>
            <a:defRPr sz="2000" kern="1200">
              <a:solidFill>
                <a:srgbClr val="000000"/>
              </a:solidFill>
              <a:latin typeface="Arial" charset="0"/>
              <a:cs typeface="Times New Roman" pitchFamily="18" charset="0"/>
            </a:defRPr>
          </a:lvl1pPr>
          <a:lvl2pPr marL="457200" algn="l" rtl="0" fontAlgn="base">
            <a:spcBef>
              <a:spcPct val="0"/>
            </a:spcBef>
            <a:spcAft>
              <a:spcPct val="0"/>
            </a:spcAft>
            <a:defRPr sz="2000" kern="1200">
              <a:solidFill>
                <a:srgbClr val="000000"/>
              </a:solidFill>
              <a:latin typeface="Arial" charset="0"/>
              <a:cs typeface="Times New Roman" pitchFamily="18" charset="0"/>
            </a:defRPr>
          </a:lvl2pPr>
          <a:lvl3pPr marL="914400" algn="l" rtl="0" fontAlgn="base">
            <a:spcBef>
              <a:spcPct val="0"/>
            </a:spcBef>
            <a:spcAft>
              <a:spcPct val="0"/>
            </a:spcAft>
            <a:defRPr sz="2000" kern="1200">
              <a:solidFill>
                <a:srgbClr val="000000"/>
              </a:solidFill>
              <a:latin typeface="Arial" charset="0"/>
              <a:cs typeface="Times New Roman" pitchFamily="18" charset="0"/>
            </a:defRPr>
          </a:lvl3pPr>
          <a:lvl4pPr marL="1371600" algn="l" rtl="0" fontAlgn="base">
            <a:spcBef>
              <a:spcPct val="0"/>
            </a:spcBef>
            <a:spcAft>
              <a:spcPct val="0"/>
            </a:spcAft>
            <a:defRPr sz="2000" kern="1200">
              <a:solidFill>
                <a:srgbClr val="000000"/>
              </a:solidFill>
              <a:latin typeface="Arial" charset="0"/>
              <a:cs typeface="Times New Roman" pitchFamily="18" charset="0"/>
            </a:defRPr>
          </a:lvl4pPr>
          <a:lvl5pPr marL="1828800" algn="l" rtl="0" fontAlgn="base">
            <a:spcBef>
              <a:spcPct val="0"/>
            </a:spcBef>
            <a:spcAft>
              <a:spcPct val="0"/>
            </a:spcAft>
            <a:defRPr sz="2000" kern="1200">
              <a:solidFill>
                <a:srgbClr val="000000"/>
              </a:solidFill>
              <a:latin typeface="Arial" charset="0"/>
              <a:cs typeface="Times New Roman" pitchFamily="18" charset="0"/>
            </a:defRPr>
          </a:lvl5pPr>
          <a:lvl6pPr marL="2286000" algn="l" defTabSz="914400" rtl="0" eaLnBrk="1" latinLnBrk="0" hangingPunct="1">
            <a:defRPr sz="2000" kern="1200">
              <a:solidFill>
                <a:srgbClr val="000000"/>
              </a:solidFill>
              <a:latin typeface="Arial" charset="0"/>
              <a:cs typeface="Times New Roman" pitchFamily="18" charset="0"/>
            </a:defRPr>
          </a:lvl6pPr>
          <a:lvl7pPr marL="2743200" algn="l" defTabSz="914400" rtl="0" eaLnBrk="1" latinLnBrk="0" hangingPunct="1">
            <a:defRPr sz="2000" kern="1200">
              <a:solidFill>
                <a:srgbClr val="000000"/>
              </a:solidFill>
              <a:latin typeface="Arial" charset="0"/>
              <a:cs typeface="Times New Roman" pitchFamily="18" charset="0"/>
            </a:defRPr>
          </a:lvl7pPr>
          <a:lvl8pPr marL="3200400" algn="l" defTabSz="914400" rtl="0" eaLnBrk="1" latinLnBrk="0" hangingPunct="1">
            <a:defRPr sz="2000" kern="1200">
              <a:solidFill>
                <a:srgbClr val="000000"/>
              </a:solidFill>
              <a:latin typeface="Arial" charset="0"/>
              <a:cs typeface="Times New Roman" pitchFamily="18" charset="0"/>
            </a:defRPr>
          </a:lvl8pPr>
          <a:lvl9pPr marL="3657600" algn="l" defTabSz="914400" rtl="0" eaLnBrk="1" latinLnBrk="0" hangingPunct="1">
            <a:defRPr sz="2000" kern="1200">
              <a:solidFill>
                <a:srgbClr val="000000"/>
              </a:solidFill>
              <a:latin typeface="Arial" charset="0"/>
              <a:cs typeface="Times New Roman" pitchFamily="18" charset="0"/>
            </a:defRPr>
          </a:lvl9pPr>
        </a:lstStyle>
        <a:p xmlns:a="http://schemas.openxmlformats.org/drawingml/2006/main">
          <a:r>
            <a:rPr lang="sv-SE" sz="1200" dirty="0" smtClean="0"/>
            <a:t>8,6</a:t>
          </a:r>
          <a:endParaRPr lang="sv-SE" sz="1200" dirty="0"/>
        </a:p>
      </cdr:txBody>
    </cdr:sp>
  </cdr:relSizeAnchor>
  <cdr:relSizeAnchor xmlns:cdr="http://schemas.openxmlformats.org/drawingml/2006/chartDrawing">
    <cdr:from>
      <cdr:x>0.43493</cdr:x>
      <cdr:y>0.14592</cdr:y>
    </cdr:from>
    <cdr:to>
      <cdr:x>0.48647</cdr:x>
      <cdr:y>0.2025</cdr:y>
    </cdr:to>
    <cdr:sp macro="" textlink="">
      <cdr:nvSpPr>
        <cdr:cNvPr id="3" name="textruta 9"/>
        <cdr:cNvSpPr txBox="1"/>
      </cdr:nvSpPr>
      <cdr:spPr>
        <a:xfrm xmlns:a="http://schemas.openxmlformats.org/drawingml/2006/main">
          <a:off x="3357586" y="714380"/>
          <a:ext cx="39786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GB"/>
          </a:defPPr>
          <a:lvl1pPr algn="l" rtl="0" fontAlgn="base">
            <a:spcBef>
              <a:spcPct val="0"/>
            </a:spcBef>
            <a:spcAft>
              <a:spcPct val="0"/>
            </a:spcAft>
            <a:defRPr sz="2000" kern="1200">
              <a:solidFill>
                <a:srgbClr val="000000"/>
              </a:solidFill>
              <a:latin typeface="Arial" charset="0"/>
              <a:cs typeface="Times New Roman" pitchFamily="18" charset="0"/>
            </a:defRPr>
          </a:lvl1pPr>
          <a:lvl2pPr marL="457200" algn="l" rtl="0" fontAlgn="base">
            <a:spcBef>
              <a:spcPct val="0"/>
            </a:spcBef>
            <a:spcAft>
              <a:spcPct val="0"/>
            </a:spcAft>
            <a:defRPr sz="2000" kern="1200">
              <a:solidFill>
                <a:srgbClr val="000000"/>
              </a:solidFill>
              <a:latin typeface="Arial" charset="0"/>
              <a:cs typeface="Times New Roman" pitchFamily="18" charset="0"/>
            </a:defRPr>
          </a:lvl2pPr>
          <a:lvl3pPr marL="914400" algn="l" rtl="0" fontAlgn="base">
            <a:spcBef>
              <a:spcPct val="0"/>
            </a:spcBef>
            <a:spcAft>
              <a:spcPct val="0"/>
            </a:spcAft>
            <a:defRPr sz="2000" kern="1200">
              <a:solidFill>
                <a:srgbClr val="000000"/>
              </a:solidFill>
              <a:latin typeface="Arial" charset="0"/>
              <a:cs typeface="Times New Roman" pitchFamily="18" charset="0"/>
            </a:defRPr>
          </a:lvl3pPr>
          <a:lvl4pPr marL="1371600" algn="l" rtl="0" fontAlgn="base">
            <a:spcBef>
              <a:spcPct val="0"/>
            </a:spcBef>
            <a:spcAft>
              <a:spcPct val="0"/>
            </a:spcAft>
            <a:defRPr sz="2000" kern="1200">
              <a:solidFill>
                <a:srgbClr val="000000"/>
              </a:solidFill>
              <a:latin typeface="Arial" charset="0"/>
              <a:cs typeface="Times New Roman" pitchFamily="18" charset="0"/>
            </a:defRPr>
          </a:lvl4pPr>
          <a:lvl5pPr marL="1828800" algn="l" rtl="0" fontAlgn="base">
            <a:spcBef>
              <a:spcPct val="0"/>
            </a:spcBef>
            <a:spcAft>
              <a:spcPct val="0"/>
            </a:spcAft>
            <a:defRPr sz="2000" kern="1200">
              <a:solidFill>
                <a:srgbClr val="000000"/>
              </a:solidFill>
              <a:latin typeface="Arial" charset="0"/>
              <a:cs typeface="Times New Roman" pitchFamily="18" charset="0"/>
            </a:defRPr>
          </a:lvl5pPr>
          <a:lvl6pPr marL="2286000" algn="l" defTabSz="914400" rtl="0" eaLnBrk="1" latinLnBrk="0" hangingPunct="1">
            <a:defRPr sz="2000" kern="1200">
              <a:solidFill>
                <a:srgbClr val="000000"/>
              </a:solidFill>
              <a:latin typeface="Arial" charset="0"/>
              <a:cs typeface="Times New Roman" pitchFamily="18" charset="0"/>
            </a:defRPr>
          </a:lvl6pPr>
          <a:lvl7pPr marL="2743200" algn="l" defTabSz="914400" rtl="0" eaLnBrk="1" latinLnBrk="0" hangingPunct="1">
            <a:defRPr sz="2000" kern="1200">
              <a:solidFill>
                <a:srgbClr val="000000"/>
              </a:solidFill>
              <a:latin typeface="Arial" charset="0"/>
              <a:cs typeface="Times New Roman" pitchFamily="18" charset="0"/>
            </a:defRPr>
          </a:lvl7pPr>
          <a:lvl8pPr marL="3200400" algn="l" defTabSz="914400" rtl="0" eaLnBrk="1" latinLnBrk="0" hangingPunct="1">
            <a:defRPr sz="2000" kern="1200">
              <a:solidFill>
                <a:srgbClr val="000000"/>
              </a:solidFill>
              <a:latin typeface="Arial" charset="0"/>
              <a:cs typeface="Times New Roman" pitchFamily="18" charset="0"/>
            </a:defRPr>
          </a:lvl8pPr>
          <a:lvl9pPr marL="3657600" algn="l" defTabSz="914400" rtl="0" eaLnBrk="1" latinLnBrk="0" hangingPunct="1">
            <a:defRPr sz="2000" kern="1200">
              <a:solidFill>
                <a:srgbClr val="000000"/>
              </a:solidFill>
              <a:latin typeface="Arial" charset="0"/>
              <a:cs typeface="Times New Roman" pitchFamily="18" charset="0"/>
            </a:defRPr>
          </a:lvl9pPr>
        </a:lstStyle>
        <a:p xmlns:a="http://schemas.openxmlformats.org/drawingml/2006/main">
          <a:r>
            <a:rPr lang="sv-SE" sz="1200" dirty="0" smtClean="0"/>
            <a:t>5,7</a:t>
          </a:r>
          <a:endParaRPr lang="sv-SE" sz="1200" dirty="0"/>
        </a:p>
      </cdr:txBody>
    </cdr:sp>
  </cdr:relSizeAnchor>
  <cdr:relSizeAnchor xmlns:cdr="http://schemas.openxmlformats.org/drawingml/2006/chartDrawing">
    <cdr:from>
      <cdr:x>0.42568</cdr:x>
      <cdr:y>0.04378</cdr:y>
    </cdr:from>
    <cdr:to>
      <cdr:x>0.47722</cdr:x>
      <cdr:y>0.10036</cdr:y>
    </cdr:to>
    <cdr:sp macro="" textlink="">
      <cdr:nvSpPr>
        <cdr:cNvPr id="4" name="textruta 9"/>
        <cdr:cNvSpPr txBox="1"/>
      </cdr:nvSpPr>
      <cdr:spPr>
        <a:xfrm xmlns:a="http://schemas.openxmlformats.org/drawingml/2006/main">
          <a:off x="3286148" y="214314"/>
          <a:ext cx="397866" cy="276999"/>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GB"/>
          </a:defPPr>
          <a:lvl1pPr algn="l" rtl="0" fontAlgn="base">
            <a:spcBef>
              <a:spcPct val="0"/>
            </a:spcBef>
            <a:spcAft>
              <a:spcPct val="0"/>
            </a:spcAft>
            <a:defRPr sz="2000" kern="1200">
              <a:solidFill>
                <a:srgbClr val="000000"/>
              </a:solidFill>
              <a:latin typeface="Arial" charset="0"/>
              <a:cs typeface="Times New Roman" pitchFamily="18" charset="0"/>
            </a:defRPr>
          </a:lvl1pPr>
          <a:lvl2pPr marL="457200" algn="l" rtl="0" fontAlgn="base">
            <a:spcBef>
              <a:spcPct val="0"/>
            </a:spcBef>
            <a:spcAft>
              <a:spcPct val="0"/>
            </a:spcAft>
            <a:defRPr sz="2000" kern="1200">
              <a:solidFill>
                <a:srgbClr val="000000"/>
              </a:solidFill>
              <a:latin typeface="Arial" charset="0"/>
              <a:cs typeface="Times New Roman" pitchFamily="18" charset="0"/>
            </a:defRPr>
          </a:lvl2pPr>
          <a:lvl3pPr marL="914400" algn="l" rtl="0" fontAlgn="base">
            <a:spcBef>
              <a:spcPct val="0"/>
            </a:spcBef>
            <a:spcAft>
              <a:spcPct val="0"/>
            </a:spcAft>
            <a:defRPr sz="2000" kern="1200">
              <a:solidFill>
                <a:srgbClr val="000000"/>
              </a:solidFill>
              <a:latin typeface="Arial" charset="0"/>
              <a:cs typeface="Times New Roman" pitchFamily="18" charset="0"/>
            </a:defRPr>
          </a:lvl3pPr>
          <a:lvl4pPr marL="1371600" algn="l" rtl="0" fontAlgn="base">
            <a:spcBef>
              <a:spcPct val="0"/>
            </a:spcBef>
            <a:spcAft>
              <a:spcPct val="0"/>
            </a:spcAft>
            <a:defRPr sz="2000" kern="1200">
              <a:solidFill>
                <a:srgbClr val="000000"/>
              </a:solidFill>
              <a:latin typeface="Arial" charset="0"/>
              <a:cs typeface="Times New Roman" pitchFamily="18" charset="0"/>
            </a:defRPr>
          </a:lvl4pPr>
          <a:lvl5pPr marL="1828800" algn="l" rtl="0" fontAlgn="base">
            <a:spcBef>
              <a:spcPct val="0"/>
            </a:spcBef>
            <a:spcAft>
              <a:spcPct val="0"/>
            </a:spcAft>
            <a:defRPr sz="2000" kern="1200">
              <a:solidFill>
                <a:srgbClr val="000000"/>
              </a:solidFill>
              <a:latin typeface="Arial" charset="0"/>
              <a:cs typeface="Times New Roman" pitchFamily="18" charset="0"/>
            </a:defRPr>
          </a:lvl5pPr>
          <a:lvl6pPr marL="2286000" algn="l" defTabSz="914400" rtl="0" eaLnBrk="1" latinLnBrk="0" hangingPunct="1">
            <a:defRPr sz="2000" kern="1200">
              <a:solidFill>
                <a:srgbClr val="000000"/>
              </a:solidFill>
              <a:latin typeface="Arial" charset="0"/>
              <a:cs typeface="Times New Roman" pitchFamily="18" charset="0"/>
            </a:defRPr>
          </a:lvl6pPr>
          <a:lvl7pPr marL="2743200" algn="l" defTabSz="914400" rtl="0" eaLnBrk="1" latinLnBrk="0" hangingPunct="1">
            <a:defRPr sz="2000" kern="1200">
              <a:solidFill>
                <a:srgbClr val="000000"/>
              </a:solidFill>
              <a:latin typeface="Arial" charset="0"/>
              <a:cs typeface="Times New Roman" pitchFamily="18" charset="0"/>
            </a:defRPr>
          </a:lvl7pPr>
          <a:lvl8pPr marL="3200400" algn="l" defTabSz="914400" rtl="0" eaLnBrk="1" latinLnBrk="0" hangingPunct="1">
            <a:defRPr sz="2000" kern="1200">
              <a:solidFill>
                <a:srgbClr val="000000"/>
              </a:solidFill>
              <a:latin typeface="Arial" charset="0"/>
              <a:cs typeface="Times New Roman" pitchFamily="18" charset="0"/>
            </a:defRPr>
          </a:lvl8pPr>
          <a:lvl9pPr marL="3657600" algn="l" defTabSz="914400" rtl="0" eaLnBrk="1" latinLnBrk="0" hangingPunct="1">
            <a:defRPr sz="2000" kern="1200">
              <a:solidFill>
                <a:srgbClr val="000000"/>
              </a:solidFill>
              <a:latin typeface="Arial" charset="0"/>
              <a:cs typeface="Times New Roman" pitchFamily="18" charset="0"/>
            </a:defRPr>
          </a:lvl9pPr>
        </a:lstStyle>
        <a:p xmlns:a="http://schemas.openxmlformats.org/drawingml/2006/main">
          <a:r>
            <a:rPr lang="sv-SE" sz="1200" dirty="0" smtClean="0"/>
            <a:t>3,2</a:t>
          </a:r>
          <a:endParaRPr lang="sv-SE" sz="1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cs typeface="Times New Roman" charset="0"/>
              </a:defRPr>
            </a:lvl1pPr>
          </a:lstStyle>
          <a:p>
            <a:pPr>
              <a:defRPr/>
            </a:pPr>
            <a:endParaRPr lang="en-US"/>
          </a:p>
        </p:txBody>
      </p:sp>
      <p:sp>
        <p:nvSpPr>
          <p:cNvPr id="55299" name="Rectangle 3"/>
          <p:cNvSpPr>
            <a:spLocks noGrp="1" noChangeArrowheads="1"/>
          </p:cNvSpPr>
          <p:nvPr>
            <p:ph type="dt"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cs typeface="Times New Roman" charset="0"/>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889000" y="4714875"/>
            <a:ext cx="48910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cs typeface="Times New Roman" charset="0"/>
              </a:defRPr>
            </a:lvl1pPr>
          </a:lstStyle>
          <a:p>
            <a:pPr>
              <a:defRPr/>
            </a:pPr>
            <a:endParaRPr lang="en-US"/>
          </a:p>
        </p:txBody>
      </p:sp>
      <p:sp>
        <p:nvSpPr>
          <p:cNvPr id="55303" name="Rectangle 7"/>
          <p:cNvSpPr>
            <a:spLocks noGrp="1" noChangeArrowheads="1"/>
          </p:cNvSpPr>
          <p:nvPr>
            <p:ph type="sldNum" sz="quarter" idx="5"/>
          </p:nvPr>
        </p:nvSpPr>
        <p:spPr bwMode="auto">
          <a:xfrm>
            <a:off x="3779838"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cs typeface="Times New Roman" charset="0"/>
              </a:defRPr>
            </a:lvl1pPr>
          </a:lstStyle>
          <a:p>
            <a:pPr>
              <a:defRPr/>
            </a:pPr>
            <a:fld id="{3B14F792-01E6-466D-974A-D2C137AAEF1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AB410BC-F834-4FC1-AE2D-2BC55CDF2C66}" type="slidenum">
              <a:rPr lang="en-US" smtClean="0">
                <a:latin typeface="Times New Roman" pitchFamily="18" charset="0"/>
                <a:cs typeface="Times New Roman" pitchFamily="18" charset="0"/>
              </a:rPr>
              <a:pPr/>
              <a:t>0</a:t>
            </a:fld>
            <a:endParaRPr lang="en-US" smtClean="0">
              <a:latin typeface="Times New Roman" pitchFamily="18" charset="0"/>
              <a:cs typeface="Times New Roman" pitchFamily="18" charset="0"/>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latin typeface="Times New Roman" pitchFamily="18" charset="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pic>
        <p:nvPicPr>
          <p:cNvPr id="3" name="Picture 54" descr="TryggHansa_[RGB].jpg                                           002CBB8CMacintosh HD                   BD65F43A:"/>
          <p:cNvPicPr>
            <a:picLocks noChangeAspect="1" noChangeArrowheads="1"/>
          </p:cNvPicPr>
          <p:nvPr/>
        </p:nvPicPr>
        <p:blipFill>
          <a:blip r:embed="rId2"/>
          <a:srcRect/>
          <a:stretch>
            <a:fillRect/>
          </a:stretch>
        </p:blipFill>
        <p:spPr bwMode="auto">
          <a:xfrm>
            <a:off x="5678488" y="276225"/>
            <a:ext cx="2867025" cy="530225"/>
          </a:xfrm>
          <a:prstGeom prst="rect">
            <a:avLst/>
          </a:prstGeom>
          <a:noFill/>
          <a:ln w="9525">
            <a:noFill/>
            <a:miter lim="800000"/>
            <a:headEnd/>
            <a:tailEnd/>
          </a:ln>
        </p:spPr>
      </p:pic>
      <p:pic>
        <p:nvPicPr>
          <p:cNvPr id="4" name="Picture 57" descr="business_woman.jpg                                             0002FFEBPreasentationsarkiv            BF0BB624:"/>
          <p:cNvPicPr>
            <a:picLocks noChangeAspect="1" noChangeArrowheads="1"/>
          </p:cNvPicPr>
          <p:nvPr/>
        </p:nvPicPr>
        <p:blipFill>
          <a:blip r:embed="rId3"/>
          <a:srcRect r="415" b="1205"/>
          <a:stretch>
            <a:fillRect/>
          </a:stretch>
        </p:blipFill>
        <p:spPr bwMode="auto">
          <a:xfrm>
            <a:off x="0" y="1085850"/>
            <a:ext cx="3048000" cy="2343150"/>
          </a:xfrm>
          <a:prstGeom prst="rect">
            <a:avLst/>
          </a:prstGeom>
          <a:noFill/>
          <a:ln w="9525">
            <a:noFill/>
            <a:miter lim="800000"/>
            <a:headEnd/>
            <a:tailEnd/>
          </a:ln>
        </p:spPr>
      </p:pic>
      <p:pic>
        <p:nvPicPr>
          <p:cNvPr id="5" name="Picture 58" descr="&#10;family.jpg                                                     0002FFEBPreasentationsarkiv            BF0BB624:"/>
          <p:cNvPicPr>
            <a:picLocks noChangeAspect="1" noChangeArrowheads="1"/>
          </p:cNvPicPr>
          <p:nvPr/>
        </p:nvPicPr>
        <p:blipFill>
          <a:blip r:embed="rId4"/>
          <a:srcRect r="415" b="1205"/>
          <a:stretch>
            <a:fillRect/>
          </a:stretch>
        </p:blipFill>
        <p:spPr bwMode="auto">
          <a:xfrm>
            <a:off x="3048000" y="1085850"/>
            <a:ext cx="3048000" cy="2343150"/>
          </a:xfrm>
          <a:prstGeom prst="rect">
            <a:avLst/>
          </a:prstGeom>
          <a:noFill/>
          <a:ln w="9525">
            <a:noFill/>
            <a:miter lim="800000"/>
            <a:headEnd/>
            <a:tailEnd/>
          </a:ln>
        </p:spPr>
      </p:pic>
      <p:pic>
        <p:nvPicPr>
          <p:cNvPr id="6" name="Picture 59" descr="&#10;carpenter.jpg                                                  0002FFEBPreasentationsarkiv            BF0BB624:"/>
          <p:cNvPicPr>
            <a:picLocks noChangeAspect="1" noChangeArrowheads="1"/>
          </p:cNvPicPr>
          <p:nvPr/>
        </p:nvPicPr>
        <p:blipFill>
          <a:blip r:embed="rId5"/>
          <a:srcRect l="467" t="1205"/>
          <a:stretch>
            <a:fillRect/>
          </a:stretch>
        </p:blipFill>
        <p:spPr bwMode="auto">
          <a:xfrm>
            <a:off x="6096000" y="1085850"/>
            <a:ext cx="3046413" cy="2343150"/>
          </a:xfrm>
          <a:prstGeom prst="rect">
            <a:avLst/>
          </a:prstGeom>
          <a:noFill/>
          <a:ln w="9525">
            <a:noFill/>
            <a:miter lim="800000"/>
            <a:headEnd/>
            <a:tailEnd/>
          </a:ln>
        </p:spPr>
      </p:pic>
      <p:sp>
        <p:nvSpPr>
          <p:cNvPr id="52241" name="Rectangle 17"/>
          <p:cNvSpPr>
            <a:spLocks noGrp="1" noChangeArrowheads="1"/>
          </p:cNvSpPr>
          <p:nvPr>
            <p:ph type="subTitle" idx="1"/>
          </p:nvPr>
        </p:nvSpPr>
        <p:spPr>
          <a:xfrm>
            <a:off x="1371600" y="5060950"/>
            <a:ext cx="6400800" cy="533400"/>
          </a:xfrm>
        </p:spPr>
        <p:txBody>
          <a:bodyPr/>
          <a:lstStyle>
            <a:lvl1pPr marL="0" indent="0" algn="ctr">
              <a:buFont typeface="Times" charset="0"/>
              <a:buNone/>
              <a:defRPr sz="2400" baseline="0"/>
            </a:lvl1pPr>
          </a:lstStyle>
          <a:p>
            <a:r>
              <a:rPr lang="sv-SE" smtClean="0"/>
              <a:t>Klicka här för att ändra format på underrubrik i bakgrunden</a:t>
            </a:r>
            <a:endParaRPr lang="sv-SE" dirty="0"/>
          </a:p>
        </p:txBody>
      </p:sp>
      <p:sp>
        <p:nvSpPr>
          <p:cNvPr id="7" name="Platshållare för sidfot 17"/>
          <p:cNvSpPr>
            <a:spLocks noGrp="1"/>
          </p:cNvSpPr>
          <p:nvPr>
            <p:ph type="ftr" sz="quarter" idx="10"/>
          </p:nvPr>
        </p:nvSpPr>
        <p:spPr>
          <a:xfrm>
            <a:off x="687388" y="3859213"/>
            <a:ext cx="8242300" cy="784225"/>
          </a:xfrm>
        </p:spPr>
        <p:txBody>
          <a:bodyPr anchor="t"/>
          <a:lstStyle>
            <a:lvl1pPr algn="ctr" rtl="0" fontAlgn="base">
              <a:spcBef>
                <a:spcPct val="0"/>
              </a:spcBef>
              <a:spcAft>
                <a:spcPct val="0"/>
              </a:spcAft>
              <a:defRPr lang="sv-SE" sz="4000" b="1">
                <a:solidFill>
                  <a:schemeClr val="tx1"/>
                </a:solidFill>
                <a:latin typeface="+mj-lt"/>
                <a:ea typeface="+mj-ea"/>
                <a:cs typeface="+mj-cs"/>
              </a:defRPr>
            </a:lvl1pPr>
          </a:lstStyle>
          <a:p>
            <a:pPr>
              <a:defRPr/>
            </a:pPr>
            <a:r>
              <a:t>Undersökning sjukvårdsförsäkring 2009</a:t>
            </a:r>
          </a:p>
        </p:txBody>
      </p:sp>
      <p:sp>
        <p:nvSpPr>
          <p:cNvPr id="8" name="Platshållare för datum 11"/>
          <p:cNvSpPr>
            <a:spLocks noGrp="1"/>
          </p:cNvSpPr>
          <p:nvPr>
            <p:ph type="dt" sz="half" idx="11"/>
          </p:nvPr>
        </p:nvSpPr>
        <p:spPr>
          <a:xfrm>
            <a:off x="-3357563" y="6072188"/>
            <a:ext cx="1603375" cy="244475"/>
          </a:xfrm>
        </p:spPr>
        <p:txBody>
          <a:bodyPr/>
          <a:lstStyle>
            <a:lvl1pPr>
              <a:defRPr/>
            </a:lvl1pPr>
          </a:lstStyle>
          <a:p>
            <a:pPr>
              <a:defRPr/>
            </a:pPr>
            <a:fld id="{75B2238F-436F-4475-BC3B-C213347BB363}" type="datetime1">
              <a:rPr lang="sv-SE"/>
              <a:pPr>
                <a:defRPr/>
              </a:pPr>
              <a:t>2009-03-19</a:t>
            </a:fld>
            <a:endParaRPr lang="en-GB" dirty="0"/>
          </a:p>
        </p:txBody>
      </p:sp>
      <p:sp>
        <p:nvSpPr>
          <p:cNvPr id="9" name="Platshållare för bildnummer 12"/>
          <p:cNvSpPr>
            <a:spLocks noGrp="1"/>
          </p:cNvSpPr>
          <p:nvPr>
            <p:ph type="sldNum" sz="quarter" idx="12"/>
          </p:nvPr>
        </p:nvSpPr>
        <p:spPr>
          <a:xfrm>
            <a:off x="-2143125" y="6357938"/>
            <a:ext cx="350837" cy="244475"/>
          </a:xfrm>
        </p:spPr>
        <p:txBody>
          <a:bodyPr/>
          <a:lstStyle>
            <a:lvl1pPr>
              <a:defRPr/>
            </a:lvl1pPr>
          </a:lstStyle>
          <a:p>
            <a:pPr>
              <a:defRPr/>
            </a:pPr>
            <a:fld id="{D98FE457-FEBF-4A19-AF8A-279D4FD5751A}"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12"/>
          <p:cNvSpPr>
            <a:spLocks noGrp="1" noChangeArrowheads="1"/>
          </p:cNvSpPr>
          <p:nvPr>
            <p:ph type="sldNum" sz="quarter" idx="10"/>
          </p:nvPr>
        </p:nvSpPr>
        <p:spPr>
          <a:ln/>
        </p:spPr>
        <p:txBody>
          <a:bodyPr/>
          <a:lstStyle>
            <a:lvl1pPr>
              <a:defRPr/>
            </a:lvl1pPr>
          </a:lstStyle>
          <a:p>
            <a:pPr>
              <a:defRPr/>
            </a:pPr>
            <a:fld id="{4811D0B6-B619-4306-B04E-3D74DC2752E9}" type="slidenum">
              <a:rPr lang="en-GB"/>
              <a:pPr>
                <a:defRPr/>
              </a:pPr>
              <a:t>‹#›</a:t>
            </a:fld>
            <a:endParaRPr lang="en-GB" dirty="0"/>
          </a:p>
        </p:txBody>
      </p:sp>
      <p:sp>
        <p:nvSpPr>
          <p:cNvPr id="5" name="Rectangle 10"/>
          <p:cNvSpPr>
            <a:spLocks noGrp="1" noChangeArrowheads="1"/>
          </p:cNvSpPr>
          <p:nvPr>
            <p:ph type="dt" sz="half" idx="11"/>
          </p:nvPr>
        </p:nvSpPr>
        <p:spPr>
          <a:ln/>
        </p:spPr>
        <p:txBody>
          <a:bodyPr/>
          <a:lstStyle>
            <a:lvl1pPr>
              <a:defRPr/>
            </a:lvl1pPr>
          </a:lstStyle>
          <a:p>
            <a:pPr>
              <a:defRPr/>
            </a:pPr>
            <a:fld id="{08B09AEC-647C-42D5-907B-206FE1FB46CC}" type="datetime1">
              <a:rPr lang="sv-SE"/>
              <a:pPr>
                <a:defRPr/>
              </a:pPr>
              <a:t>2009-03-19</a:t>
            </a:fld>
            <a:endParaRPr lang="en-GB" dirty="0"/>
          </a:p>
        </p:txBody>
      </p:sp>
      <p:sp>
        <p:nvSpPr>
          <p:cNvPr id="6" name="Rectangle 11"/>
          <p:cNvSpPr>
            <a:spLocks noGrp="1" noChangeArrowheads="1"/>
          </p:cNvSpPr>
          <p:nvPr>
            <p:ph type="ftr" sz="quarter" idx="12"/>
          </p:nvPr>
        </p:nvSpPr>
        <p:spPr>
          <a:ln/>
        </p:spPr>
        <p:txBody>
          <a:bodyPr/>
          <a:lstStyle>
            <a:lvl1pPr>
              <a:defRPr/>
            </a:lvl1pPr>
          </a:lstStyle>
          <a:p>
            <a:pPr>
              <a:defRPr/>
            </a:pPr>
            <a:r>
              <a:rPr lang="sv-SE"/>
              <a:t>Undersökning sjukvårdsförsäkring 2009</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285750" y="1271588"/>
            <a:ext cx="4162425" cy="4824412"/>
          </a:xfrm>
          <a:noFill/>
          <a:ln w="9525">
            <a:noFill/>
            <a:miter lim="800000"/>
            <a:headEnd/>
            <a:tailEnd/>
          </a:ln>
          <a:effectLst/>
        </p:spPr>
        <p:txBody>
          <a:bodyPr/>
          <a:lstStyle>
            <a:lvl1pPr indent="-190800" algn="l" rtl="0" fontAlgn="base">
              <a:spcBef>
                <a:spcPct val="25000"/>
              </a:spcBef>
              <a:spcAft>
                <a:spcPct val="0"/>
              </a:spcAft>
              <a:buClr>
                <a:schemeClr val="tx1"/>
              </a:buClr>
              <a:buSzPct val="110000"/>
              <a:buFont typeface="Arial" pitchFamily="34" charset="0"/>
              <a:buChar char="•"/>
              <a:defRPr lang="sv-SE" sz="2000" smtClean="0">
                <a:solidFill>
                  <a:schemeClr val="tx1"/>
                </a:solidFill>
                <a:latin typeface="+mn-lt"/>
                <a:ea typeface="+mn-ea"/>
                <a:cs typeface="+mn-cs"/>
              </a:defRPr>
            </a:lvl1pPr>
            <a:lvl2pPr indent="-190800" algn="l" rtl="0" fontAlgn="base">
              <a:spcBef>
                <a:spcPct val="25000"/>
              </a:spcBef>
              <a:spcAft>
                <a:spcPct val="0"/>
              </a:spcAft>
              <a:buClr>
                <a:schemeClr val="tx1"/>
              </a:buClr>
              <a:buSzPct val="110000"/>
              <a:buFont typeface="Arial" pitchFamily="34" charset="0"/>
              <a:buChar char="•"/>
              <a:defRPr lang="sv-SE" sz="1800" smtClean="0">
                <a:solidFill>
                  <a:schemeClr val="tx1"/>
                </a:solidFill>
                <a:latin typeface="+mn-lt"/>
                <a:ea typeface="+mn-ea"/>
                <a:cs typeface="+mn-cs"/>
              </a:defRPr>
            </a:lvl2pPr>
            <a:lvl3pPr indent="-190800" algn="l" rtl="0" fontAlgn="base">
              <a:spcBef>
                <a:spcPct val="25000"/>
              </a:spcBef>
              <a:spcAft>
                <a:spcPct val="0"/>
              </a:spcAft>
              <a:buClr>
                <a:schemeClr val="tx1"/>
              </a:buClr>
              <a:buSzPct val="110000"/>
              <a:buFont typeface="Arial" pitchFamily="34" charset="0"/>
              <a:buChar char="•"/>
              <a:defRPr lang="sv-SE" sz="1600" smtClean="0">
                <a:solidFill>
                  <a:schemeClr val="tx1"/>
                </a:solidFill>
                <a:latin typeface="+mn-lt"/>
                <a:ea typeface="+mn-ea"/>
                <a:cs typeface="+mn-cs"/>
              </a:defRPr>
            </a:lvl3pPr>
            <a:lvl4pPr indent="-190800" algn="l" rtl="0" fontAlgn="base">
              <a:spcBef>
                <a:spcPct val="25000"/>
              </a:spcBef>
              <a:spcAft>
                <a:spcPct val="0"/>
              </a:spcAft>
              <a:buClr>
                <a:schemeClr val="tx1"/>
              </a:buClr>
              <a:buSzPct val="110000"/>
              <a:buFont typeface="Arial" pitchFamily="34" charset="0"/>
              <a:buChar char="•"/>
              <a:defRPr lang="sv-SE" sz="1400" smtClean="0">
                <a:solidFill>
                  <a:schemeClr val="tx1"/>
                </a:solidFill>
                <a:latin typeface="+mn-lt"/>
                <a:ea typeface="+mn-ea"/>
                <a:cs typeface="+mn-cs"/>
              </a:defRPr>
            </a:lvl4pPr>
            <a:lvl5pPr indent="-190800" algn="l" rtl="0" fontAlgn="base">
              <a:spcBef>
                <a:spcPct val="25000"/>
              </a:spcBef>
              <a:spcAft>
                <a:spcPct val="0"/>
              </a:spcAft>
              <a:buClr>
                <a:schemeClr val="tx1"/>
              </a:buClr>
              <a:buSzPct val="110000"/>
              <a:buFont typeface="Arial" pitchFamily="34" charset="0"/>
              <a:buChar char="•"/>
              <a:defRPr lang="sv-SE" sz="12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00575" y="1271588"/>
            <a:ext cx="4162425" cy="4824412"/>
          </a:xfrm>
          <a:noFill/>
          <a:ln w="9525">
            <a:noFill/>
            <a:miter lim="800000"/>
            <a:headEnd/>
            <a:tailEnd/>
          </a:ln>
          <a:effectLst/>
        </p:spPr>
        <p:txBody>
          <a:bodyPr/>
          <a:lstStyle>
            <a:lvl1pPr indent="-190800" algn="l" rtl="0" fontAlgn="base">
              <a:spcBef>
                <a:spcPct val="25000"/>
              </a:spcBef>
              <a:spcAft>
                <a:spcPct val="0"/>
              </a:spcAft>
              <a:buClr>
                <a:schemeClr val="tx1"/>
              </a:buClr>
              <a:buSzPct val="110000"/>
              <a:buFont typeface="Arial" pitchFamily="34" charset="0"/>
              <a:buChar char="•"/>
              <a:defRPr lang="sv-SE" sz="2000" smtClean="0">
                <a:solidFill>
                  <a:schemeClr val="tx1"/>
                </a:solidFill>
                <a:latin typeface="+mn-lt"/>
                <a:ea typeface="+mn-ea"/>
                <a:cs typeface="+mn-cs"/>
              </a:defRPr>
            </a:lvl1pPr>
            <a:lvl2pPr indent="-190800" algn="l" rtl="0" fontAlgn="base">
              <a:spcBef>
                <a:spcPct val="25000"/>
              </a:spcBef>
              <a:spcAft>
                <a:spcPct val="0"/>
              </a:spcAft>
              <a:buClr>
                <a:schemeClr val="tx1"/>
              </a:buClr>
              <a:buSzPct val="110000"/>
              <a:buFont typeface="Arial" pitchFamily="34" charset="0"/>
              <a:buChar char="•"/>
              <a:defRPr lang="sv-SE" sz="1800" smtClean="0">
                <a:solidFill>
                  <a:schemeClr val="tx1"/>
                </a:solidFill>
                <a:latin typeface="+mn-lt"/>
                <a:ea typeface="+mn-ea"/>
                <a:cs typeface="+mn-cs"/>
              </a:defRPr>
            </a:lvl2pPr>
            <a:lvl3pPr indent="-190800" algn="l" rtl="0" fontAlgn="base">
              <a:spcBef>
                <a:spcPct val="25000"/>
              </a:spcBef>
              <a:spcAft>
                <a:spcPct val="0"/>
              </a:spcAft>
              <a:buClr>
                <a:schemeClr val="tx1"/>
              </a:buClr>
              <a:buSzPct val="110000"/>
              <a:buFont typeface="Arial" pitchFamily="34" charset="0"/>
              <a:buChar char="•"/>
              <a:defRPr lang="sv-SE" sz="1600" smtClean="0">
                <a:solidFill>
                  <a:schemeClr val="tx1"/>
                </a:solidFill>
                <a:latin typeface="+mn-lt"/>
                <a:ea typeface="+mn-ea"/>
                <a:cs typeface="+mn-cs"/>
              </a:defRPr>
            </a:lvl3pPr>
            <a:lvl4pPr indent="-190800" algn="l" rtl="0" fontAlgn="base">
              <a:spcBef>
                <a:spcPct val="25000"/>
              </a:spcBef>
              <a:spcAft>
                <a:spcPct val="0"/>
              </a:spcAft>
              <a:buClr>
                <a:schemeClr val="tx1"/>
              </a:buClr>
              <a:buSzPct val="110000"/>
              <a:buFont typeface="Arial" pitchFamily="34" charset="0"/>
              <a:buChar char="•"/>
              <a:defRPr lang="sv-SE" sz="1400" smtClean="0">
                <a:solidFill>
                  <a:schemeClr val="tx1"/>
                </a:solidFill>
                <a:latin typeface="+mn-lt"/>
                <a:ea typeface="+mn-ea"/>
                <a:cs typeface="+mn-cs"/>
              </a:defRPr>
            </a:lvl4pPr>
            <a:lvl5pPr indent="-190800" algn="l" rtl="0" fontAlgn="base">
              <a:spcBef>
                <a:spcPct val="25000"/>
              </a:spcBef>
              <a:spcAft>
                <a:spcPct val="0"/>
              </a:spcAft>
              <a:buClr>
                <a:schemeClr val="tx1"/>
              </a:buClr>
              <a:buSzPct val="110000"/>
              <a:buFont typeface="Arial" pitchFamily="34" charset="0"/>
              <a:buChar char="•"/>
              <a:defRPr lang="sv-SE" sz="120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Rectangle 12"/>
          <p:cNvSpPr>
            <a:spLocks noGrp="1" noChangeArrowheads="1"/>
          </p:cNvSpPr>
          <p:nvPr>
            <p:ph type="sldNum" sz="quarter" idx="10"/>
          </p:nvPr>
        </p:nvSpPr>
        <p:spPr>
          <a:ln/>
        </p:spPr>
        <p:txBody>
          <a:bodyPr/>
          <a:lstStyle>
            <a:lvl1pPr>
              <a:defRPr/>
            </a:lvl1pPr>
          </a:lstStyle>
          <a:p>
            <a:pPr>
              <a:defRPr/>
            </a:pPr>
            <a:fld id="{7493F570-EFCC-40D6-A831-3A96C35F0129}" type="slidenum">
              <a:rPr lang="en-GB"/>
              <a:pPr>
                <a:defRPr/>
              </a:pPr>
              <a:t>‹#›</a:t>
            </a:fld>
            <a:endParaRPr lang="en-GB" dirty="0"/>
          </a:p>
        </p:txBody>
      </p:sp>
      <p:sp>
        <p:nvSpPr>
          <p:cNvPr id="6" name="Rectangle 10"/>
          <p:cNvSpPr>
            <a:spLocks noGrp="1" noChangeArrowheads="1"/>
          </p:cNvSpPr>
          <p:nvPr>
            <p:ph type="dt" sz="half" idx="11"/>
          </p:nvPr>
        </p:nvSpPr>
        <p:spPr>
          <a:ln/>
        </p:spPr>
        <p:txBody>
          <a:bodyPr/>
          <a:lstStyle>
            <a:lvl1pPr>
              <a:defRPr/>
            </a:lvl1pPr>
          </a:lstStyle>
          <a:p>
            <a:pPr>
              <a:defRPr/>
            </a:pPr>
            <a:fld id="{3F08C8E5-65AA-4FA2-AF73-0746AFCE6280}" type="datetime1">
              <a:rPr lang="sv-SE"/>
              <a:pPr>
                <a:defRPr/>
              </a:pPr>
              <a:t>2009-03-19</a:t>
            </a:fld>
            <a:endParaRPr lang="en-GB" dirty="0"/>
          </a:p>
        </p:txBody>
      </p:sp>
      <p:sp>
        <p:nvSpPr>
          <p:cNvPr id="7" name="Rectangle 11"/>
          <p:cNvSpPr>
            <a:spLocks noGrp="1" noChangeArrowheads="1"/>
          </p:cNvSpPr>
          <p:nvPr>
            <p:ph type="ftr" sz="quarter" idx="12"/>
          </p:nvPr>
        </p:nvSpPr>
        <p:spPr>
          <a:ln/>
        </p:spPr>
        <p:txBody>
          <a:bodyPr/>
          <a:lstStyle>
            <a:lvl1pPr>
              <a:defRPr/>
            </a:lvl1pPr>
          </a:lstStyle>
          <a:p>
            <a:pPr>
              <a:defRPr/>
            </a:pPr>
            <a:r>
              <a:rPr lang="sv-SE"/>
              <a:t>Undersökning sjukvårdsförsäkring 2009</a:t>
            </a: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0" name="Platshållare för text 2"/>
          <p:cNvSpPr>
            <a:spLocks noGrp="1"/>
          </p:cNvSpPr>
          <p:nvPr>
            <p:ph type="body" idx="1"/>
          </p:nvPr>
        </p:nvSpPr>
        <p:spPr>
          <a:xfrm>
            <a:off x="310896" y="1142984"/>
            <a:ext cx="4186492" cy="506030"/>
          </a:xfrm>
          <a:noFill/>
          <a:ln w="9525">
            <a:noFill/>
            <a:miter lim="800000"/>
            <a:headEnd/>
            <a:tailEnd/>
          </a:ln>
          <a:effectLst/>
        </p:spPr>
        <p:txBody>
          <a:bodyPr anchor="b"/>
          <a:lstStyle>
            <a:lvl1pPr marL="0" indent="0" algn="l" rtl="0" fontAlgn="base">
              <a:lnSpc>
                <a:spcPct val="90000"/>
              </a:lnSpc>
              <a:spcBef>
                <a:spcPct val="0"/>
              </a:spcBef>
              <a:spcAft>
                <a:spcPct val="0"/>
              </a:spcAft>
              <a:buNone/>
              <a:defRPr lang="sv-SE" sz="2200" b="1" baseline="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11" name="Platshållare för innehåll 3"/>
          <p:cNvSpPr>
            <a:spLocks noGrp="1"/>
          </p:cNvSpPr>
          <p:nvPr>
            <p:ph sz="half" idx="2"/>
          </p:nvPr>
        </p:nvSpPr>
        <p:spPr>
          <a:xfrm>
            <a:off x="310896" y="1737360"/>
            <a:ext cx="4186492" cy="4214168"/>
          </a:xfrm>
          <a:noFill/>
          <a:ln w="9525">
            <a:noFill/>
            <a:miter lim="800000"/>
            <a:headEnd/>
            <a:tailEnd/>
          </a:ln>
          <a:effectLst/>
        </p:spPr>
        <p:txBody>
          <a:bodyPr/>
          <a:lstStyle>
            <a:lvl1pPr indent="-190800" algn="l" rtl="0" fontAlgn="base">
              <a:spcAft>
                <a:spcPct val="0"/>
              </a:spcAft>
              <a:buFont typeface="Arial" pitchFamily="34" charset="0"/>
              <a:buChar char="•"/>
              <a:defRPr lang="sv-SE" sz="2000" smtClean="0">
                <a:solidFill>
                  <a:schemeClr val="tx1"/>
                </a:solidFill>
                <a:latin typeface="+mn-lt"/>
                <a:ea typeface="+mn-ea"/>
                <a:cs typeface="+mn-cs"/>
              </a:defRPr>
            </a:lvl1pPr>
            <a:lvl2pPr indent="-190800" algn="l" rtl="0" fontAlgn="base">
              <a:spcAft>
                <a:spcPct val="0"/>
              </a:spcAft>
              <a:buFont typeface="Arial" pitchFamily="34" charset="0"/>
              <a:buChar char="•"/>
              <a:defRPr lang="sv-SE" sz="1800" smtClean="0">
                <a:solidFill>
                  <a:schemeClr val="tx1"/>
                </a:solidFill>
                <a:latin typeface="+mn-lt"/>
                <a:ea typeface="+mn-ea"/>
                <a:cs typeface="+mn-cs"/>
              </a:defRPr>
            </a:lvl2pPr>
            <a:lvl3pPr indent="-190800" algn="l" rtl="0" fontAlgn="base">
              <a:spcAft>
                <a:spcPct val="0"/>
              </a:spcAft>
              <a:buFont typeface="Arial" pitchFamily="34" charset="0"/>
              <a:buChar char="•"/>
              <a:defRPr lang="sv-SE" sz="1600" smtClean="0">
                <a:solidFill>
                  <a:schemeClr val="tx1"/>
                </a:solidFill>
                <a:latin typeface="+mn-lt"/>
                <a:ea typeface="+mn-ea"/>
                <a:cs typeface="+mn-cs"/>
              </a:defRPr>
            </a:lvl3pPr>
            <a:lvl4pPr indent="-190800" algn="l" rtl="0" fontAlgn="base">
              <a:spcAft>
                <a:spcPct val="0"/>
              </a:spcAft>
              <a:buFont typeface="Arial" pitchFamily="34" charset="0"/>
              <a:buChar char="•"/>
              <a:defRPr lang="sv-SE" sz="1400" smtClean="0">
                <a:solidFill>
                  <a:schemeClr val="tx1"/>
                </a:solidFill>
                <a:latin typeface="+mn-lt"/>
                <a:ea typeface="+mn-ea"/>
                <a:cs typeface="+mn-cs"/>
              </a:defRPr>
            </a:lvl4pPr>
            <a:lvl5pPr indent="-190800" algn="l" rtl="0" fontAlgn="base">
              <a:spcAft>
                <a:spcPct val="0"/>
              </a:spcAft>
              <a:buFont typeface="Arial" pitchFamily="34" charset="0"/>
              <a:buChar char="•"/>
              <a:defRPr lang="sv-SE" sz="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2" name="Platshållare för text 4"/>
          <p:cNvSpPr>
            <a:spLocks noGrp="1"/>
          </p:cNvSpPr>
          <p:nvPr>
            <p:ph type="body" sz="quarter" idx="3"/>
          </p:nvPr>
        </p:nvSpPr>
        <p:spPr>
          <a:xfrm>
            <a:off x="4645024" y="1142984"/>
            <a:ext cx="4186800" cy="506030"/>
          </a:xfrm>
        </p:spPr>
        <p:txBody>
          <a:bodyPr anchor="b"/>
          <a:lstStyle>
            <a:lvl1pPr marL="0" indent="0">
              <a:buNone/>
              <a:defRPr sz="22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13" name="Platshållare för innehåll 5"/>
          <p:cNvSpPr>
            <a:spLocks noGrp="1"/>
          </p:cNvSpPr>
          <p:nvPr>
            <p:ph sz="quarter" idx="4"/>
          </p:nvPr>
        </p:nvSpPr>
        <p:spPr>
          <a:xfrm>
            <a:off x="4645024" y="1737360"/>
            <a:ext cx="4186800" cy="4214168"/>
          </a:xfrm>
          <a:noFill/>
          <a:ln w="9525">
            <a:noFill/>
            <a:miter lim="800000"/>
            <a:headEnd/>
            <a:tailEnd/>
          </a:ln>
          <a:effectLst/>
        </p:spPr>
        <p:txBody>
          <a:bodyPr/>
          <a:lstStyle>
            <a:lvl1pPr indent="-190800" algn="l" rtl="0" fontAlgn="base">
              <a:spcAft>
                <a:spcPct val="0"/>
              </a:spcAft>
              <a:buFont typeface="Arial" pitchFamily="34" charset="0"/>
              <a:buChar char="•"/>
              <a:defRPr lang="sv-SE" sz="2000" smtClean="0">
                <a:solidFill>
                  <a:schemeClr val="tx1"/>
                </a:solidFill>
                <a:latin typeface="+mn-lt"/>
                <a:ea typeface="+mn-ea"/>
                <a:cs typeface="+mn-cs"/>
              </a:defRPr>
            </a:lvl1pPr>
            <a:lvl2pPr indent="-190800" algn="l" rtl="0" fontAlgn="base">
              <a:spcAft>
                <a:spcPct val="0"/>
              </a:spcAft>
              <a:buFont typeface="Arial" pitchFamily="34" charset="0"/>
              <a:buChar char="•"/>
              <a:defRPr lang="sv-SE" sz="1800" smtClean="0">
                <a:solidFill>
                  <a:schemeClr val="tx1"/>
                </a:solidFill>
                <a:latin typeface="+mn-lt"/>
                <a:ea typeface="+mn-ea"/>
                <a:cs typeface="+mn-cs"/>
              </a:defRPr>
            </a:lvl2pPr>
            <a:lvl3pPr indent="-190800" algn="l" rtl="0" fontAlgn="base">
              <a:spcAft>
                <a:spcPct val="0"/>
              </a:spcAft>
              <a:buFont typeface="Arial" pitchFamily="34" charset="0"/>
              <a:buChar char="•"/>
              <a:defRPr lang="sv-SE" sz="1600" smtClean="0">
                <a:solidFill>
                  <a:schemeClr val="tx1"/>
                </a:solidFill>
                <a:latin typeface="+mn-lt"/>
                <a:ea typeface="+mn-ea"/>
                <a:cs typeface="+mn-cs"/>
              </a:defRPr>
            </a:lvl3pPr>
            <a:lvl4pPr indent="-190800" algn="l" rtl="0" fontAlgn="base">
              <a:spcAft>
                <a:spcPct val="0"/>
              </a:spcAft>
              <a:buFont typeface="Arial" pitchFamily="34" charset="0"/>
              <a:buChar char="•"/>
              <a:defRPr lang="sv-SE" sz="1400" smtClean="0">
                <a:solidFill>
                  <a:schemeClr val="tx1"/>
                </a:solidFill>
                <a:latin typeface="+mn-lt"/>
                <a:ea typeface="+mn-ea"/>
                <a:cs typeface="+mn-cs"/>
              </a:defRPr>
            </a:lvl4pPr>
            <a:lvl5pPr indent="-190800" algn="l" rtl="0" fontAlgn="base">
              <a:spcAft>
                <a:spcPct val="0"/>
              </a:spcAft>
              <a:buFont typeface="Arial" pitchFamily="34" charset="0"/>
              <a:buChar char="•"/>
              <a:defRPr lang="sv-SE" sz="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4" name="Rubrik 1"/>
          <p:cNvSpPr>
            <a:spLocks noGrp="1"/>
          </p:cNvSpPr>
          <p:nvPr>
            <p:ph type="title"/>
          </p:nvPr>
        </p:nvSpPr>
        <p:spPr>
          <a:xfrm>
            <a:off x="279400" y="273050"/>
            <a:ext cx="6426200" cy="412750"/>
          </a:xfrm>
        </p:spPr>
        <p:txBody>
          <a:bodyPr/>
          <a:lstStyle/>
          <a:p>
            <a:r>
              <a:rPr lang="sv-SE" smtClean="0"/>
              <a:t>Klicka här för att ändra format</a:t>
            </a:r>
            <a:endParaRPr lang="sv-SE" dirty="0"/>
          </a:p>
        </p:txBody>
      </p:sp>
      <p:sp>
        <p:nvSpPr>
          <p:cNvPr id="7" name="Rectangle 12"/>
          <p:cNvSpPr>
            <a:spLocks noGrp="1" noChangeArrowheads="1"/>
          </p:cNvSpPr>
          <p:nvPr>
            <p:ph type="sldNum" sz="quarter" idx="10"/>
          </p:nvPr>
        </p:nvSpPr>
        <p:spPr>
          <a:ln/>
        </p:spPr>
        <p:txBody>
          <a:bodyPr/>
          <a:lstStyle>
            <a:lvl1pPr>
              <a:defRPr/>
            </a:lvl1pPr>
          </a:lstStyle>
          <a:p>
            <a:pPr>
              <a:defRPr/>
            </a:pPr>
            <a:fld id="{7620944C-5435-41D5-B598-45ACBF3C5906}" type="slidenum">
              <a:rPr lang="en-GB"/>
              <a:pPr>
                <a:defRPr/>
              </a:pPr>
              <a:t>‹#›</a:t>
            </a:fld>
            <a:endParaRPr lang="en-GB" dirty="0"/>
          </a:p>
        </p:txBody>
      </p:sp>
      <p:sp>
        <p:nvSpPr>
          <p:cNvPr id="8" name="Rectangle 10"/>
          <p:cNvSpPr>
            <a:spLocks noGrp="1" noChangeArrowheads="1"/>
          </p:cNvSpPr>
          <p:nvPr>
            <p:ph type="dt" sz="half" idx="11"/>
          </p:nvPr>
        </p:nvSpPr>
        <p:spPr>
          <a:ln/>
        </p:spPr>
        <p:txBody>
          <a:bodyPr/>
          <a:lstStyle>
            <a:lvl1pPr>
              <a:defRPr/>
            </a:lvl1pPr>
          </a:lstStyle>
          <a:p>
            <a:pPr>
              <a:defRPr/>
            </a:pPr>
            <a:fld id="{4CD73E2E-D873-43EC-A97E-F24F83604AC4}" type="datetime1">
              <a:rPr lang="sv-SE"/>
              <a:pPr>
                <a:defRPr/>
              </a:pPr>
              <a:t>2009-03-19</a:t>
            </a:fld>
            <a:endParaRPr lang="en-GB" dirty="0"/>
          </a:p>
        </p:txBody>
      </p:sp>
      <p:sp>
        <p:nvSpPr>
          <p:cNvPr id="9" name="Rectangle 11"/>
          <p:cNvSpPr>
            <a:spLocks noGrp="1" noChangeArrowheads="1"/>
          </p:cNvSpPr>
          <p:nvPr>
            <p:ph type="ftr" sz="quarter" idx="12"/>
          </p:nvPr>
        </p:nvSpPr>
        <p:spPr>
          <a:ln/>
        </p:spPr>
        <p:txBody>
          <a:bodyPr/>
          <a:lstStyle>
            <a:lvl1pPr>
              <a:defRPr/>
            </a:lvl1pPr>
          </a:lstStyle>
          <a:p>
            <a:pPr>
              <a:defRPr/>
            </a:pPr>
            <a:r>
              <a:rPr lang="sv-SE"/>
              <a:t>Undersökning sjukvårdsförsäkring 2009</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Rectangle 12"/>
          <p:cNvSpPr>
            <a:spLocks noGrp="1" noChangeArrowheads="1"/>
          </p:cNvSpPr>
          <p:nvPr>
            <p:ph type="sldNum" sz="quarter" idx="10"/>
          </p:nvPr>
        </p:nvSpPr>
        <p:spPr>
          <a:ln/>
        </p:spPr>
        <p:txBody>
          <a:bodyPr/>
          <a:lstStyle>
            <a:lvl1pPr>
              <a:defRPr/>
            </a:lvl1pPr>
          </a:lstStyle>
          <a:p>
            <a:pPr>
              <a:defRPr/>
            </a:pPr>
            <a:fld id="{134E16B5-0B3A-4278-92A4-2CE3089402A7}" type="slidenum">
              <a:rPr lang="en-GB"/>
              <a:pPr>
                <a:defRPr/>
              </a:pPr>
              <a:t>‹#›</a:t>
            </a:fld>
            <a:endParaRPr lang="en-GB" dirty="0"/>
          </a:p>
        </p:txBody>
      </p:sp>
      <p:sp>
        <p:nvSpPr>
          <p:cNvPr id="4" name="Rectangle 10"/>
          <p:cNvSpPr>
            <a:spLocks noGrp="1" noChangeArrowheads="1"/>
          </p:cNvSpPr>
          <p:nvPr>
            <p:ph type="dt" sz="half" idx="11"/>
          </p:nvPr>
        </p:nvSpPr>
        <p:spPr>
          <a:ln/>
        </p:spPr>
        <p:txBody>
          <a:bodyPr/>
          <a:lstStyle>
            <a:lvl1pPr>
              <a:defRPr/>
            </a:lvl1pPr>
          </a:lstStyle>
          <a:p>
            <a:pPr>
              <a:defRPr/>
            </a:pPr>
            <a:fld id="{CF198656-646E-43E3-AA05-F93F7973A095}" type="datetime1">
              <a:rPr lang="sv-SE"/>
              <a:pPr>
                <a:defRPr/>
              </a:pPr>
              <a:t>2009-03-19</a:t>
            </a:fld>
            <a:endParaRPr lang="en-GB" dirty="0"/>
          </a:p>
        </p:txBody>
      </p:sp>
      <p:sp>
        <p:nvSpPr>
          <p:cNvPr id="5" name="Rectangle 11"/>
          <p:cNvSpPr>
            <a:spLocks noGrp="1" noChangeArrowheads="1"/>
          </p:cNvSpPr>
          <p:nvPr>
            <p:ph type="ftr" sz="quarter" idx="12"/>
          </p:nvPr>
        </p:nvSpPr>
        <p:spPr>
          <a:ln/>
        </p:spPr>
        <p:txBody>
          <a:bodyPr/>
          <a:lstStyle>
            <a:lvl1pPr>
              <a:defRPr/>
            </a:lvl1pPr>
          </a:lstStyle>
          <a:p>
            <a:pPr>
              <a:defRPr/>
            </a:pPr>
            <a:r>
              <a:rPr lang="sv-SE"/>
              <a:t>Undersökning sjukvårdsförsäkring 2009</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CCD5C095-2167-4B0B-A103-23AC5D8CDD8B}" type="slidenum">
              <a:rPr lang="en-GB"/>
              <a:pPr>
                <a:defRPr/>
              </a:pPr>
              <a:t>‹#›</a:t>
            </a:fld>
            <a:endParaRPr lang="en-GB" dirty="0"/>
          </a:p>
        </p:txBody>
      </p:sp>
      <p:sp>
        <p:nvSpPr>
          <p:cNvPr id="3" name="Rectangle 10"/>
          <p:cNvSpPr>
            <a:spLocks noGrp="1" noChangeArrowheads="1"/>
          </p:cNvSpPr>
          <p:nvPr>
            <p:ph type="dt" sz="half" idx="11"/>
          </p:nvPr>
        </p:nvSpPr>
        <p:spPr>
          <a:ln/>
        </p:spPr>
        <p:txBody>
          <a:bodyPr/>
          <a:lstStyle>
            <a:lvl1pPr>
              <a:defRPr/>
            </a:lvl1pPr>
          </a:lstStyle>
          <a:p>
            <a:pPr>
              <a:defRPr/>
            </a:pPr>
            <a:fld id="{049DF7B4-6FC7-43E9-A702-B11CEAC56FC0}" type="datetime1">
              <a:rPr lang="sv-SE"/>
              <a:pPr>
                <a:defRPr/>
              </a:pPr>
              <a:t>2009-03-19</a:t>
            </a:fld>
            <a:endParaRPr lang="en-GB" dirty="0"/>
          </a:p>
        </p:txBody>
      </p:sp>
      <p:sp>
        <p:nvSpPr>
          <p:cNvPr id="4" name="Rectangle 11"/>
          <p:cNvSpPr>
            <a:spLocks noGrp="1" noChangeArrowheads="1"/>
          </p:cNvSpPr>
          <p:nvPr>
            <p:ph type="ftr" sz="quarter" idx="12"/>
          </p:nvPr>
        </p:nvSpPr>
        <p:spPr>
          <a:ln/>
        </p:spPr>
        <p:txBody>
          <a:bodyPr/>
          <a:lstStyle>
            <a:lvl1pPr>
              <a:defRPr/>
            </a:lvl1pPr>
          </a:lstStyle>
          <a:p>
            <a:pPr>
              <a:defRPr/>
            </a:pPr>
            <a:r>
              <a:rPr lang="sv-SE"/>
              <a:t>Undersökning sjukvårdsförsäkring 2009</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reserve="1">
  <p:cSld name="Rubrik, text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279400" y="273050"/>
            <a:ext cx="6426200" cy="412750"/>
          </a:xfrm>
        </p:spPr>
        <p:txBody>
          <a:bodyPr/>
          <a:lstStyle/>
          <a:p>
            <a:r>
              <a:rPr lang="sv-SE" smtClean="0"/>
              <a:t>Klicka här för att ändra format</a:t>
            </a:r>
            <a:endParaRPr lang="sv-SE"/>
          </a:p>
        </p:txBody>
      </p:sp>
      <p:sp>
        <p:nvSpPr>
          <p:cNvPr id="3" name="Platshållare för text 2"/>
          <p:cNvSpPr>
            <a:spLocks noGrp="1"/>
          </p:cNvSpPr>
          <p:nvPr>
            <p:ph type="body" sz="half" idx="1"/>
          </p:nvPr>
        </p:nvSpPr>
        <p:spPr>
          <a:xfrm>
            <a:off x="285750" y="1271588"/>
            <a:ext cx="4162425" cy="482441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00575" y="1271588"/>
            <a:ext cx="4162425" cy="482441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bildnummer 4"/>
          <p:cNvSpPr>
            <a:spLocks noGrp="1"/>
          </p:cNvSpPr>
          <p:nvPr>
            <p:ph type="sldNum" sz="quarter" idx="10"/>
          </p:nvPr>
        </p:nvSpPr>
        <p:spPr>
          <a:xfrm>
            <a:off x="304800" y="6308725"/>
            <a:ext cx="1905000" cy="244475"/>
          </a:xfrm>
        </p:spPr>
        <p:txBody>
          <a:bodyPr/>
          <a:lstStyle>
            <a:lvl1pPr>
              <a:defRPr/>
            </a:lvl1pPr>
          </a:lstStyle>
          <a:p>
            <a:pPr>
              <a:defRPr/>
            </a:pPr>
            <a:fld id="{CF43D3DC-922A-4D7A-8B28-ECD26DC98478}" type="slidenum">
              <a:rPr lang="en-GB"/>
              <a:pPr>
                <a:defRPr/>
              </a:pPr>
              <a:t>‹#›</a:t>
            </a:fld>
            <a:endParaRPr lang="en-GB" dirty="0"/>
          </a:p>
        </p:txBody>
      </p:sp>
      <p:sp>
        <p:nvSpPr>
          <p:cNvPr id="6" name="Platshållare för datum 5"/>
          <p:cNvSpPr>
            <a:spLocks noGrp="1"/>
          </p:cNvSpPr>
          <p:nvPr>
            <p:ph type="dt" sz="half" idx="11"/>
          </p:nvPr>
        </p:nvSpPr>
        <p:spPr>
          <a:xfrm>
            <a:off x="4572000" y="6396038"/>
            <a:ext cx="4281488" cy="244475"/>
          </a:xfrm>
        </p:spPr>
        <p:txBody>
          <a:bodyPr/>
          <a:lstStyle>
            <a:lvl1pPr>
              <a:defRPr/>
            </a:lvl1pPr>
          </a:lstStyle>
          <a:p>
            <a:pPr>
              <a:defRPr/>
            </a:pPr>
            <a:fld id="{7F6ACE52-59B5-4D9B-88CD-C878CC82DD74}" type="datetime1">
              <a:rPr lang="sv-SE"/>
              <a:pPr>
                <a:defRPr/>
              </a:pPr>
              <a:t>2009-03-19</a:t>
            </a:fld>
            <a:endParaRPr lang="en-GB" dirty="0"/>
          </a:p>
        </p:txBody>
      </p:sp>
      <p:sp>
        <p:nvSpPr>
          <p:cNvPr id="7" name="Platshållare för sidfot 6"/>
          <p:cNvSpPr>
            <a:spLocks noGrp="1"/>
          </p:cNvSpPr>
          <p:nvPr>
            <p:ph type="ftr" sz="quarter" idx="12"/>
          </p:nvPr>
        </p:nvSpPr>
        <p:spPr>
          <a:xfrm>
            <a:off x="285750" y="6396038"/>
            <a:ext cx="4286250" cy="244475"/>
          </a:xfrm>
        </p:spPr>
        <p:txBody>
          <a:bodyPr/>
          <a:lstStyle>
            <a:lvl1pPr>
              <a:defRPr/>
            </a:lvl1pPr>
          </a:lstStyle>
          <a:p>
            <a:pPr>
              <a:defRPr/>
            </a:pPr>
            <a:r>
              <a:rPr lang="sv-SE"/>
              <a:t>Undersökning sjukvårdsförsäkring 2009</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6" name="Rectangle 12"/>
          <p:cNvSpPr>
            <a:spLocks noGrp="1" noChangeArrowheads="1"/>
          </p:cNvSpPr>
          <p:nvPr>
            <p:ph type="sldNum" sz="quarter" idx="4"/>
          </p:nvPr>
        </p:nvSpPr>
        <p:spPr bwMode="auto">
          <a:xfrm>
            <a:off x="304800" y="6396038"/>
            <a:ext cx="350838" cy="244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a:defRPr sz="1000">
                <a:latin typeface="Arial" charset="0"/>
                <a:cs typeface="Times New Roman" charset="0"/>
              </a:defRPr>
            </a:lvl1pPr>
          </a:lstStyle>
          <a:p>
            <a:pPr>
              <a:defRPr/>
            </a:pPr>
            <a:fld id="{697E9A94-37A6-45DE-99CD-FC5E51E50347}" type="slidenum">
              <a:rPr lang="en-GB"/>
              <a:pPr>
                <a:defRPr/>
              </a:pPr>
              <a:t>‹#›</a:t>
            </a:fld>
            <a:endParaRPr lang="en-GB" dirty="0"/>
          </a:p>
        </p:txBody>
      </p:sp>
      <p:sp>
        <p:nvSpPr>
          <p:cNvPr id="1034" name="Rectangle 10"/>
          <p:cNvSpPr>
            <a:spLocks noGrp="1" noChangeArrowheads="1"/>
          </p:cNvSpPr>
          <p:nvPr>
            <p:ph type="dt" sz="half" idx="2"/>
          </p:nvPr>
        </p:nvSpPr>
        <p:spPr bwMode="auto">
          <a:xfrm>
            <a:off x="7250113" y="6396038"/>
            <a:ext cx="1603375" cy="244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algn="r">
              <a:defRPr sz="1000">
                <a:latin typeface="Arial" charset="0"/>
                <a:cs typeface="Times New Roman" charset="0"/>
              </a:defRPr>
            </a:lvl1pPr>
          </a:lstStyle>
          <a:p>
            <a:pPr>
              <a:defRPr/>
            </a:pPr>
            <a:fld id="{B20A53C5-AAB5-4FBC-9C66-D906D5A6FA04}" type="datetime1">
              <a:rPr lang="sv-SE"/>
              <a:pPr>
                <a:defRPr/>
              </a:pPr>
              <a:t>2009-03-19</a:t>
            </a:fld>
            <a:endParaRPr lang="en-GB" dirty="0"/>
          </a:p>
        </p:txBody>
      </p:sp>
      <p:sp>
        <p:nvSpPr>
          <p:cNvPr id="1035" name="Rectangle 11"/>
          <p:cNvSpPr>
            <a:spLocks noGrp="1" noChangeArrowheads="1"/>
          </p:cNvSpPr>
          <p:nvPr>
            <p:ph type="ftr" sz="quarter" idx="3"/>
          </p:nvPr>
        </p:nvSpPr>
        <p:spPr bwMode="auto">
          <a:xfrm>
            <a:off x="2547938" y="6396038"/>
            <a:ext cx="2809875" cy="2444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lvl1pPr algn="ctr">
              <a:defRPr sz="1000">
                <a:latin typeface="Arial" charset="0"/>
                <a:cs typeface="Times New Roman" charset="0"/>
              </a:defRPr>
            </a:lvl1pPr>
          </a:lstStyle>
          <a:p>
            <a:pPr>
              <a:defRPr/>
            </a:pPr>
            <a:r>
              <a:rPr lang="sv-SE"/>
              <a:t>Undersökning sjukvårdsförsäkring 2009</a:t>
            </a:r>
            <a:endParaRPr lang="en-GB"/>
          </a:p>
        </p:txBody>
      </p:sp>
      <p:sp>
        <p:nvSpPr>
          <p:cNvPr id="1029" name="Rectangle 8"/>
          <p:cNvSpPr>
            <a:spLocks noGrp="1" noChangeArrowheads="1"/>
          </p:cNvSpPr>
          <p:nvPr>
            <p:ph type="title"/>
          </p:nvPr>
        </p:nvSpPr>
        <p:spPr bwMode="auto">
          <a:xfrm>
            <a:off x="279400" y="273050"/>
            <a:ext cx="6426200" cy="412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a:t>
            </a:r>
            <a:endParaRPr lang="en-GB" smtClean="0"/>
          </a:p>
        </p:txBody>
      </p:sp>
      <p:sp>
        <p:nvSpPr>
          <p:cNvPr id="1030" name="Rectangle 9"/>
          <p:cNvSpPr>
            <a:spLocks noGrp="1" noChangeArrowheads="1"/>
          </p:cNvSpPr>
          <p:nvPr>
            <p:ph type="body" idx="1"/>
          </p:nvPr>
        </p:nvSpPr>
        <p:spPr bwMode="auto">
          <a:xfrm>
            <a:off x="285750" y="1271588"/>
            <a:ext cx="8477250" cy="482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smtClean="0"/>
          </a:p>
        </p:txBody>
      </p:sp>
      <p:sp>
        <p:nvSpPr>
          <p:cNvPr id="1084" name="Line 60"/>
          <p:cNvSpPr>
            <a:spLocks noChangeShapeType="1"/>
          </p:cNvSpPr>
          <p:nvPr/>
        </p:nvSpPr>
        <p:spPr bwMode="auto">
          <a:xfrm>
            <a:off x="0" y="6186488"/>
            <a:ext cx="9144000" cy="0"/>
          </a:xfrm>
          <a:prstGeom prst="line">
            <a:avLst/>
          </a:prstGeom>
          <a:noFill/>
          <a:ln w="19050">
            <a:solidFill>
              <a:schemeClr val="accent2"/>
            </a:solidFill>
            <a:round/>
            <a:headEnd/>
            <a:tailEnd/>
          </a:ln>
          <a:effectLst/>
        </p:spPr>
        <p:txBody>
          <a:bodyPr wrap="none" anchor="ctr"/>
          <a:lstStyle/>
          <a:p>
            <a:pPr>
              <a:defRPr/>
            </a:pPr>
            <a:endParaRPr lang="sv-SE" dirty="0">
              <a:latin typeface="Arial" charset="0"/>
              <a:cs typeface="Times New Roman" charset="0"/>
            </a:endParaRPr>
          </a:p>
        </p:txBody>
      </p:sp>
      <p:sp>
        <p:nvSpPr>
          <p:cNvPr id="1086" name="Line 62"/>
          <p:cNvSpPr>
            <a:spLocks noChangeShapeType="1"/>
          </p:cNvSpPr>
          <p:nvPr/>
        </p:nvSpPr>
        <p:spPr bwMode="auto">
          <a:xfrm>
            <a:off x="0" y="996950"/>
            <a:ext cx="9144000" cy="0"/>
          </a:xfrm>
          <a:prstGeom prst="line">
            <a:avLst/>
          </a:prstGeom>
          <a:noFill/>
          <a:ln w="19050">
            <a:solidFill>
              <a:schemeClr val="accent2"/>
            </a:solidFill>
            <a:round/>
            <a:headEnd/>
            <a:tailEnd/>
          </a:ln>
          <a:effectLst/>
        </p:spPr>
        <p:txBody>
          <a:bodyPr wrap="none" anchor="ctr"/>
          <a:lstStyle/>
          <a:p>
            <a:pPr>
              <a:defRPr/>
            </a:pPr>
            <a:endParaRPr lang="sv-SE" dirty="0">
              <a:latin typeface="Arial" charset="0"/>
              <a:cs typeface="Times New Roman" charset="0"/>
            </a:endParaRPr>
          </a:p>
        </p:txBody>
      </p:sp>
      <p:pic>
        <p:nvPicPr>
          <p:cNvPr id="1033" name="Picture 67" descr="TryggHansa_[RGB].jpg                                           002CBB8CMacintosh HD                   BD65F43A:"/>
          <p:cNvPicPr>
            <a:picLocks noChangeAspect="1" noChangeArrowheads="1"/>
          </p:cNvPicPr>
          <p:nvPr/>
        </p:nvPicPr>
        <p:blipFill>
          <a:blip r:embed="rId9"/>
          <a:srcRect/>
          <a:stretch>
            <a:fillRect/>
          </a:stretch>
        </p:blipFill>
        <p:spPr bwMode="auto">
          <a:xfrm>
            <a:off x="6832600" y="307975"/>
            <a:ext cx="1930400" cy="355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3" r:id="rId1"/>
    <p:sldLayoutId id="2147483808" r:id="rId2"/>
    <p:sldLayoutId id="2147483809" r:id="rId3"/>
    <p:sldLayoutId id="2147483810" r:id="rId4"/>
    <p:sldLayoutId id="2147483811" r:id="rId5"/>
    <p:sldLayoutId id="2147483812" r:id="rId6"/>
    <p:sldLayoutId id="2147483814" r:id="rId7"/>
  </p:sldLayoutIdLst>
  <p:hf hdr="0"/>
  <p:txStyles>
    <p:titleStyle>
      <a:lvl1pPr algn="l" rtl="0" eaLnBrk="0" fontAlgn="base" hangingPunct="0">
        <a:spcBef>
          <a:spcPct val="0"/>
        </a:spcBef>
        <a:spcAft>
          <a:spcPct val="0"/>
        </a:spcAft>
        <a:defRPr sz="2200" b="1">
          <a:solidFill>
            <a:schemeClr val="accent2"/>
          </a:solidFill>
          <a:latin typeface="+mj-lt"/>
          <a:ea typeface="+mj-ea"/>
          <a:cs typeface="+mj-cs"/>
        </a:defRPr>
      </a:lvl1pPr>
      <a:lvl2pPr algn="l" rtl="0" eaLnBrk="0" fontAlgn="base" hangingPunct="0">
        <a:spcBef>
          <a:spcPct val="0"/>
        </a:spcBef>
        <a:spcAft>
          <a:spcPct val="0"/>
        </a:spcAft>
        <a:defRPr sz="2200" b="1">
          <a:solidFill>
            <a:schemeClr val="accent2"/>
          </a:solidFill>
          <a:latin typeface="Arial" charset="0"/>
          <a:cs typeface="Times New Roman" charset="0"/>
        </a:defRPr>
      </a:lvl2pPr>
      <a:lvl3pPr algn="l" rtl="0" eaLnBrk="0" fontAlgn="base" hangingPunct="0">
        <a:spcBef>
          <a:spcPct val="0"/>
        </a:spcBef>
        <a:spcAft>
          <a:spcPct val="0"/>
        </a:spcAft>
        <a:defRPr sz="2200" b="1">
          <a:solidFill>
            <a:schemeClr val="accent2"/>
          </a:solidFill>
          <a:latin typeface="Arial" charset="0"/>
          <a:cs typeface="Times New Roman" charset="0"/>
        </a:defRPr>
      </a:lvl3pPr>
      <a:lvl4pPr algn="l" rtl="0" eaLnBrk="0" fontAlgn="base" hangingPunct="0">
        <a:spcBef>
          <a:spcPct val="0"/>
        </a:spcBef>
        <a:spcAft>
          <a:spcPct val="0"/>
        </a:spcAft>
        <a:defRPr sz="2200" b="1">
          <a:solidFill>
            <a:schemeClr val="accent2"/>
          </a:solidFill>
          <a:latin typeface="Arial" charset="0"/>
          <a:cs typeface="Times New Roman" charset="0"/>
        </a:defRPr>
      </a:lvl4pPr>
      <a:lvl5pPr algn="l" rtl="0" eaLnBrk="0" fontAlgn="base" hangingPunct="0">
        <a:spcBef>
          <a:spcPct val="0"/>
        </a:spcBef>
        <a:spcAft>
          <a:spcPct val="0"/>
        </a:spcAft>
        <a:defRPr sz="2200" b="1">
          <a:solidFill>
            <a:schemeClr val="accent2"/>
          </a:solidFill>
          <a:latin typeface="Arial" charset="0"/>
          <a:cs typeface="Times New Roman" charset="0"/>
        </a:defRPr>
      </a:lvl5pPr>
      <a:lvl6pPr marL="457200" algn="l" rtl="0" eaLnBrk="1" fontAlgn="base" hangingPunct="1">
        <a:spcBef>
          <a:spcPct val="0"/>
        </a:spcBef>
        <a:spcAft>
          <a:spcPct val="0"/>
        </a:spcAft>
        <a:defRPr sz="2200" b="1">
          <a:solidFill>
            <a:schemeClr val="accent2"/>
          </a:solidFill>
          <a:latin typeface="Arial" charset="0"/>
          <a:cs typeface="Times New Roman" charset="0"/>
        </a:defRPr>
      </a:lvl6pPr>
      <a:lvl7pPr marL="914400" algn="l" rtl="0" eaLnBrk="1" fontAlgn="base" hangingPunct="1">
        <a:spcBef>
          <a:spcPct val="0"/>
        </a:spcBef>
        <a:spcAft>
          <a:spcPct val="0"/>
        </a:spcAft>
        <a:defRPr sz="2200" b="1">
          <a:solidFill>
            <a:schemeClr val="accent2"/>
          </a:solidFill>
          <a:latin typeface="Arial" charset="0"/>
          <a:cs typeface="Times New Roman" charset="0"/>
        </a:defRPr>
      </a:lvl7pPr>
      <a:lvl8pPr marL="1371600" algn="l" rtl="0" eaLnBrk="1" fontAlgn="base" hangingPunct="1">
        <a:spcBef>
          <a:spcPct val="0"/>
        </a:spcBef>
        <a:spcAft>
          <a:spcPct val="0"/>
        </a:spcAft>
        <a:defRPr sz="2200" b="1">
          <a:solidFill>
            <a:schemeClr val="accent2"/>
          </a:solidFill>
          <a:latin typeface="Arial" charset="0"/>
          <a:cs typeface="Times New Roman" charset="0"/>
        </a:defRPr>
      </a:lvl8pPr>
      <a:lvl9pPr marL="1828800" algn="l" rtl="0" eaLnBrk="1" fontAlgn="base" hangingPunct="1">
        <a:spcBef>
          <a:spcPct val="0"/>
        </a:spcBef>
        <a:spcAft>
          <a:spcPct val="0"/>
        </a:spcAft>
        <a:defRPr sz="2200" b="1">
          <a:solidFill>
            <a:schemeClr val="accent2"/>
          </a:solidFill>
          <a:latin typeface="Arial" charset="0"/>
          <a:cs typeface="Times New Roman" charset="0"/>
        </a:defRPr>
      </a:lvl9pPr>
    </p:titleStyle>
    <p:bodyStyle>
      <a:lvl1pPr marL="190500" indent="-190500" algn="l" rtl="0" eaLnBrk="0" fontAlgn="base" hangingPunct="0">
        <a:spcBef>
          <a:spcPct val="25000"/>
        </a:spcBef>
        <a:spcAft>
          <a:spcPct val="25000"/>
        </a:spcAft>
        <a:buClr>
          <a:schemeClr val="tx1"/>
        </a:buClr>
        <a:buSzPct val="110000"/>
        <a:buFont typeface="Times"/>
        <a:buChar char="•"/>
        <a:defRPr sz="2000">
          <a:solidFill>
            <a:schemeClr val="tx1"/>
          </a:solidFill>
          <a:latin typeface="+mn-lt"/>
          <a:ea typeface="+mn-ea"/>
          <a:cs typeface="+mn-cs"/>
        </a:defRPr>
      </a:lvl1pPr>
      <a:lvl2pPr marL="571500" indent="-190500" algn="l" rtl="0" eaLnBrk="0" fontAlgn="base" hangingPunct="0">
        <a:spcBef>
          <a:spcPct val="25000"/>
        </a:spcBef>
        <a:spcAft>
          <a:spcPct val="25000"/>
        </a:spcAft>
        <a:buClr>
          <a:schemeClr val="tx1"/>
        </a:buClr>
        <a:buSzPct val="110000"/>
        <a:buFont typeface="Times"/>
        <a:buChar char="•"/>
        <a:defRPr>
          <a:solidFill>
            <a:schemeClr val="tx1"/>
          </a:solidFill>
          <a:latin typeface="+mn-lt"/>
          <a:cs typeface="+mn-cs"/>
        </a:defRPr>
      </a:lvl2pPr>
      <a:lvl3pPr marL="952500" indent="-190500" algn="l" rtl="0" eaLnBrk="0" fontAlgn="base" hangingPunct="0">
        <a:spcBef>
          <a:spcPct val="25000"/>
        </a:spcBef>
        <a:spcAft>
          <a:spcPct val="25000"/>
        </a:spcAft>
        <a:buClr>
          <a:schemeClr val="tx1"/>
        </a:buClr>
        <a:buSzPct val="110000"/>
        <a:buFont typeface="Times"/>
        <a:buChar char="•"/>
        <a:defRPr sz="1600">
          <a:solidFill>
            <a:schemeClr val="tx1"/>
          </a:solidFill>
          <a:latin typeface="+mn-lt"/>
          <a:cs typeface="+mn-cs"/>
        </a:defRPr>
      </a:lvl3pPr>
      <a:lvl4pPr marL="1333500" indent="-190500" algn="l" rtl="0" eaLnBrk="0" fontAlgn="base" hangingPunct="0">
        <a:spcBef>
          <a:spcPct val="25000"/>
        </a:spcBef>
        <a:spcAft>
          <a:spcPct val="25000"/>
        </a:spcAft>
        <a:buClr>
          <a:schemeClr val="tx1"/>
        </a:buClr>
        <a:buSzPct val="110000"/>
        <a:buFont typeface="Times"/>
        <a:buChar char="•"/>
        <a:defRPr sz="1400">
          <a:solidFill>
            <a:schemeClr val="tx1"/>
          </a:solidFill>
          <a:latin typeface="+mn-lt"/>
          <a:cs typeface="+mn-cs"/>
        </a:defRPr>
      </a:lvl4pPr>
      <a:lvl5pPr marL="1714500" indent="-190500" algn="l" rtl="0" eaLnBrk="0" fontAlgn="base" hangingPunct="0">
        <a:spcBef>
          <a:spcPct val="25000"/>
        </a:spcBef>
        <a:spcAft>
          <a:spcPct val="25000"/>
        </a:spcAft>
        <a:buClr>
          <a:schemeClr val="tx1"/>
        </a:buClr>
        <a:buSzPct val="110000"/>
        <a:buFont typeface="Times"/>
        <a:buChar char="•"/>
        <a:defRPr sz="1200">
          <a:solidFill>
            <a:schemeClr val="tx1"/>
          </a:solidFill>
          <a:latin typeface="+mn-lt"/>
          <a:cs typeface="+mn-cs"/>
        </a:defRPr>
      </a:lvl5pPr>
      <a:lvl6pPr marL="2171700" indent="-190500" algn="l" rtl="0" eaLnBrk="1" fontAlgn="base" hangingPunct="1">
        <a:spcBef>
          <a:spcPct val="25000"/>
        </a:spcBef>
        <a:spcAft>
          <a:spcPct val="25000"/>
        </a:spcAft>
        <a:buClr>
          <a:schemeClr val="tx1"/>
        </a:buClr>
        <a:buSzPct val="110000"/>
        <a:buFont typeface="Times" charset="0"/>
        <a:buChar char="•"/>
        <a:defRPr sz="1200">
          <a:solidFill>
            <a:schemeClr val="tx1"/>
          </a:solidFill>
          <a:latin typeface="+mn-lt"/>
          <a:cs typeface="+mn-cs"/>
        </a:defRPr>
      </a:lvl6pPr>
      <a:lvl7pPr marL="2628900" indent="-190500" algn="l" rtl="0" eaLnBrk="1" fontAlgn="base" hangingPunct="1">
        <a:spcBef>
          <a:spcPct val="25000"/>
        </a:spcBef>
        <a:spcAft>
          <a:spcPct val="25000"/>
        </a:spcAft>
        <a:buClr>
          <a:schemeClr val="tx1"/>
        </a:buClr>
        <a:buSzPct val="110000"/>
        <a:buFont typeface="Times" charset="0"/>
        <a:buChar char="•"/>
        <a:defRPr sz="1200">
          <a:solidFill>
            <a:schemeClr val="tx1"/>
          </a:solidFill>
          <a:latin typeface="+mn-lt"/>
          <a:cs typeface="+mn-cs"/>
        </a:defRPr>
      </a:lvl7pPr>
      <a:lvl8pPr marL="3086100" indent="-190500" algn="l" rtl="0" eaLnBrk="1" fontAlgn="base" hangingPunct="1">
        <a:spcBef>
          <a:spcPct val="25000"/>
        </a:spcBef>
        <a:spcAft>
          <a:spcPct val="25000"/>
        </a:spcAft>
        <a:buClr>
          <a:schemeClr val="tx1"/>
        </a:buClr>
        <a:buSzPct val="110000"/>
        <a:buFont typeface="Times" charset="0"/>
        <a:buChar char="•"/>
        <a:defRPr sz="1200">
          <a:solidFill>
            <a:schemeClr val="tx1"/>
          </a:solidFill>
          <a:latin typeface="+mn-lt"/>
          <a:cs typeface="+mn-cs"/>
        </a:defRPr>
      </a:lvl8pPr>
      <a:lvl9pPr marL="3543300" indent="-190500" algn="l" rtl="0" eaLnBrk="1" fontAlgn="base" hangingPunct="1">
        <a:spcBef>
          <a:spcPct val="25000"/>
        </a:spcBef>
        <a:spcAft>
          <a:spcPct val="25000"/>
        </a:spcAft>
        <a:buClr>
          <a:schemeClr val="tx1"/>
        </a:buClr>
        <a:buSzPct val="110000"/>
        <a:buFont typeface="Times" charset="0"/>
        <a:buChar char="•"/>
        <a:defRPr sz="1200">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Underrubrik 6"/>
          <p:cNvSpPr>
            <a:spLocks noGrp="1"/>
          </p:cNvSpPr>
          <p:nvPr>
            <p:ph type="subTitle" idx="1"/>
          </p:nvPr>
        </p:nvSpPr>
        <p:spPr>
          <a:xfrm>
            <a:off x="1357313" y="5500688"/>
            <a:ext cx="6400800" cy="533400"/>
          </a:xfrm>
        </p:spPr>
        <p:txBody>
          <a:bodyPr/>
          <a:lstStyle/>
          <a:p>
            <a:pPr eaLnBrk="1" hangingPunct="1">
              <a:buFont typeface="Times"/>
              <a:buNone/>
            </a:pPr>
            <a:r>
              <a:rPr lang="sv-SE" smtClean="0"/>
              <a:t>2009</a:t>
            </a:r>
          </a:p>
        </p:txBody>
      </p:sp>
      <p:sp>
        <p:nvSpPr>
          <p:cNvPr id="4" name="Platshållare för sidfot 3"/>
          <p:cNvSpPr>
            <a:spLocks noGrp="1"/>
          </p:cNvSpPr>
          <p:nvPr>
            <p:ph type="ftr" sz="quarter" idx="10"/>
          </p:nvPr>
        </p:nvSpPr>
        <p:spPr>
          <a:xfrm>
            <a:off x="428625" y="3643313"/>
            <a:ext cx="8313738" cy="1570037"/>
          </a:xfrm>
        </p:spPr>
        <p:txBody>
          <a:bodyPr/>
          <a:lstStyle/>
          <a:p>
            <a:pPr>
              <a:defRPr/>
            </a:pPr>
            <a:r>
              <a:rPr lang="en-GB" sz="3200" b="0" dirty="0" smtClean="0"/>
              <a:t> </a:t>
            </a:r>
          </a:p>
          <a:p>
            <a:pPr>
              <a:defRPr/>
            </a:pPr>
            <a:r>
              <a:rPr lang="en-GB" sz="3200" dirty="0" smtClean="0"/>
              <a:t>Medborgarnas uppfattning om </a:t>
            </a:r>
          </a:p>
          <a:p>
            <a:pPr>
              <a:defRPr/>
            </a:pPr>
            <a:r>
              <a:rPr lang="en-GB" sz="3200" dirty="0" smtClean="0"/>
              <a:t>svensk sjukvård </a:t>
            </a:r>
            <a:endParaRPr lang="en-GB" dirty="0"/>
          </a:p>
        </p:txBody>
      </p:sp>
      <p:sp>
        <p:nvSpPr>
          <p:cNvPr id="4100" name="Platshållare för datum 4"/>
          <p:cNvSpPr>
            <a:spLocks noGrp="1"/>
          </p:cNvSpPr>
          <p:nvPr>
            <p:ph type="dt" sz="quarter" idx="11"/>
          </p:nvPr>
        </p:nvSpPr>
        <p:spPr>
          <a:noFill/>
        </p:spPr>
        <p:txBody>
          <a:bodyPr/>
          <a:lstStyle/>
          <a:p>
            <a:fld id="{E3E2A377-C12D-411A-93E3-ED1538BB4391}" type="datetime1">
              <a:rPr lang="sv-SE" smtClean="0">
                <a:latin typeface="Arial" pitchFamily="34" charset="0"/>
                <a:cs typeface="Times New Roman" pitchFamily="18" charset="0"/>
              </a:rPr>
              <a:pPr/>
              <a:t>2009-03-19</a:t>
            </a:fld>
            <a:endParaRPr lang="en-GB" smtClean="0">
              <a:latin typeface="Arial" pitchFamily="34" charset="0"/>
              <a:cs typeface="Times New Roman" pitchFamily="18" charset="0"/>
            </a:endParaRPr>
          </a:p>
        </p:txBody>
      </p:sp>
      <p:sp>
        <p:nvSpPr>
          <p:cNvPr id="4101" name="Platshållare för bildnummer 5"/>
          <p:cNvSpPr>
            <a:spLocks noGrp="1"/>
          </p:cNvSpPr>
          <p:nvPr>
            <p:ph type="sldNum" sz="quarter" idx="12"/>
          </p:nvPr>
        </p:nvSpPr>
        <p:spPr>
          <a:noFill/>
        </p:spPr>
        <p:txBody>
          <a:bodyPr/>
          <a:lstStyle/>
          <a:p>
            <a:fld id="{4A7337C3-32BB-4733-BC26-1CD5361BCD38}" type="slidenum">
              <a:rPr lang="en-GB" smtClean="0">
                <a:latin typeface="Arial" pitchFamily="34" charset="0"/>
                <a:cs typeface="Times New Roman" pitchFamily="18" charset="0"/>
              </a:rPr>
              <a:pPr/>
              <a:t>0</a:t>
            </a:fld>
            <a:endParaRPr lang="en-GB" smtClean="0">
              <a:latin typeface="Arial" pitchFamily="34" charset="0"/>
              <a:cs typeface="Times New Roman" pitchFamily="18" charset="0"/>
            </a:endParaRPr>
          </a:p>
        </p:txBody>
      </p:sp>
      <p:sp>
        <p:nvSpPr>
          <p:cNvPr id="4102" name="textruta 5"/>
          <p:cNvSpPr txBox="1">
            <a:spLocks noChangeArrowheads="1"/>
          </p:cNvSpPr>
          <p:nvPr/>
        </p:nvSpPr>
        <p:spPr bwMode="auto">
          <a:xfrm>
            <a:off x="2643188" y="6286500"/>
            <a:ext cx="4052887" cy="277813"/>
          </a:xfrm>
          <a:prstGeom prst="rect">
            <a:avLst/>
          </a:prstGeom>
          <a:noFill/>
          <a:ln w="9525">
            <a:noFill/>
            <a:miter lim="800000"/>
            <a:headEnd/>
            <a:tailEnd/>
          </a:ln>
        </p:spPr>
        <p:txBody>
          <a:bodyPr wrap="none">
            <a:spAutoFit/>
          </a:bodyPr>
          <a:lstStyle/>
          <a:p>
            <a:r>
              <a:rPr lang="sv-SE" sz="1200"/>
              <a:t>Opinionsundersökning genomförd av Gallup – jan 2009</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ubrik 1"/>
          <p:cNvSpPr>
            <a:spLocks noGrp="1"/>
          </p:cNvSpPr>
          <p:nvPr>
            <p:ph type="title"/>
          </p:nvPr>
        </p:nvSpPr>
        <p:spPr>
          <a:xfrm>
            <a:off x="279400" y="0"/>
            <a:ext cx="6426200" cy="412750"/>
          </a:xfrm>
        </p:spPr>
        <p:txBody>
          <a:bodyPr/>
          <a:lstStyle/>
          <a:p>
            <a:r>
              <a:rPr lang="sv-SE" sz="2000" smtClean="0"/>
              <a:t>Hur intresserad är du av att teckna en försäkring som ger privat vård om du kunde dra av kostnaden i din deklaration?</a:t>
            </a:r>
          </a:p>
        </p:txBody>
      </p:sp>
      <p:sp>
        <p:nvSpPr>
          <p:cNvPr id="13315" name="Platshållare för bildnummer 3"/>
          <p:cNvSpPr>
            <a:spLocks noGrp="1"/>
          </p:cNvSpPr>
          <p:nvPr>
            <p:ph type="sldNum" sz="quarter" idx="10"/>
          </p:nvPr>
        </p:nvSpPr>
        <p:spPr>
          <a:noFill/>
        </p:spPr>
        <p:txBody>
          <a:bodyPr/>
          <a:lstStyle/>
          <a:p>
            <a:fld id="{E9124CAB-AB91-4AD3-8130-93B25B6004AF}" type="slidenum">
              <a:rPr lang="en-GB" smtClean="0">
                <a:latin typeface="Arial" pitchFamily="34" charset="0"/>
                <a:cs typeface="Times New Roman" pitchFamily="18" charset="0"/>
              </a:rPr>
              <a:pPr/>
              <a:t>9</a:t>
            </a:fld>
            <a:endParaRPr lang="en-GB" smtClean="0">
              <a:latin typeface="Arial" pitchFamily="34" charset="0"/>
              <a:cs typeface="Times New Roman" pitchFamily="18" charset="0"/>
            </a:endParaRPr>
          </a:p>
        </p:txBody>
      </p:sp>
      <p:sp>
        <p:nvSpPr>
          <p:cNvPr id="13316" name="Platshållare för datum 4"/>
          <p:cNvSpPr>
            <a:spLocks noGrp="1"/>
          </p:cNvSpPr>
          <p:nvPr>
            <p:ph type="dt" sz="quarter" idx="11"/>
          </p:nvPr>
        </p:nvSpPr>
        <p:spPr>
          <a:noFill/>
        </p:spPr>
        <p:txBody>
          <a:bodyPr/>
          <a:lstStyle/>
          <a:p>
            <a:fld id="{8D596FA5-5068-4056-894F-E05EE2B66296}" type="datetime1">
              <a:rPr lang="sv-SE" smtClean="0">
                <a:latin typeface="Arial" pitchFamily="34" charset="0"/>
                <a:cs typeface="Times New Roman" pitchFamily="18" charset="0"/>
              </a:rPr>
              <a:pPr/>
              <a:t>2009-03-19</a:t>
            </a:fld>
            <a:endParaRPr lang="en-GB" smtClean="0">
              <a:latin typeface="Arial" pitchFamily="34" charset="0"/>
              <a:cs typeface="Times New Roman" pitchFamily="18" charset="0"/>
            </a:endParaRPr>
          </a:p>
        </p:txBody>
      </p:sp>
      <p:graphicFrame>
        <p:nvGraphicFramePr>
          <p:cNvPr id="6" name="Diagram 5"/>
          <p:cNvGraphicFramePr>
            <a:graphicFrameLocks noGrp="1"/>
          </p:cNvGraphicFramePr>
          <p:nvPr/>
        </p:nvGraphicFramePr>
        <p:xfrm>
          <a:off x="285720" y="1285860"/>
          <a:ext cx="8001023" cy="4819663"/>
        </p:xfrm>
        <a:graphic>
          <a:graphicData uri="http://schemas.openxmlformats.org/drawingml/2006/chart">
            <c:chart xmlns:c="http://schemas.openxmlformats.org/drawingml/2006/chart" xmlns:r="http://schemas.openxmlformats.org/officeDocument/2006/relationships" r:id="rId2"/>
          </a:graphicData>
        </a:graphic>
      </p:graphicFrame>
      <p:sp>
        <p:nvSpPr>
          <p:cNvPr id="13318" name="Platshållare för sidfot 5"/>
          <p:cNvSpPr>
            <a:spLocks noGrp="1"/>
          </p:cNvSpPr>
          <p:nvPr>
            <p:ph type="ftr" sz="quarter" idx="12"/>
          </p:nvPr>
        </p:nvSpPr>
        <p:spPr>
          <a:xfrm>
            <a:off x="2143125" y="6357938"/>
            <a:ext cx="4310063" cy="246062"/>
          </a:xfrm>
          <a:noFill/>
        </p:spPr>
        <p:txBody>
          <a:bodyPr/>
          <a:lstStyle/>
          <a:p>
            <a:r>
              <a:rPr lang="sv-SE" dirty="0" err="1" smtClean="0">
                <a:latin typeface="Arial" pitchFamily="34" charset="0"/>
                <a:cs typeface="Times New Roman" pitchFamily="18" charset="0"/>
              </a:rPr>
              <a:t>Opionionsundersökning</a:t>
            </a:r>
            <a:r>
              <a:rPr lang="sv-SE" dirty="0" smtClean="0">
                <a:latin typeface="Arial" pitchFamily="34" charset="0"/>
                <a:cs typeface="Times New Roman" pitchFamily="18" charset="0"/>
              </a:rPr>
              <a:t> svensk sjukvård  2009</a:t>
            </a:r>
            <a:endParaRPr lang="en-GB" dirty="0" smtClean="0">
              <a:latin typeface="Arial"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ubrik 1"/>
          <p:cNvSpPr>
            <a:spLocks noGrp="1"/>
          </p:cNvSpPr>
          <p:nvPr>
            <p:ph type="title"/>
          </p:nvPr>
        </p:nvSpPr>
        <p:spPr/>
        <p:txBody>
          <a:bodyPr/>
          <a:lstStyle/>
          <a:p>
            <a:r>
              <a:rPr lang="sv-SE" smtClean="0"/>
              <a:t>Sammanfattning </a:t>
            </a:r>
          </a:p>
        </p:txBody>
      </p:sp>
      <p:sp>
        <p:nvSpPr>
          <p:cNvPr id="14339" name="Platshållare för innehåll 2"/>
          <p:cNvSpPr>
            <a:spLocks noGrp="1"/>
          </p:cNvSpPr>
          <p:nvPr>
            <p:ph idx="1"/>
          </p:nvPr>
        </p:nvSpPr>
        <p:spPr/>
        <p:txBody>
          <a:bodyPr/>
          <a:lstStyle/>
          <a:p>
            <a:r>
              <a:rPr lang="sv-SE" dirty="0" smtClean="0"/>
              <a:t>Hela 43 % av medborgarna tror inte att den offentliga vården kan leverera den vård vi behöver i framtiden</a:t>
            </a:r>
          </a:p>
          <a:p>
            <a:pPr lvl="1">
              <a:buFont typeface="Courier New" pitchFamily="49" charset="0"/>
              <a:buChar char="o"/>
            </a:pPr>
            <a:r>
              <a:rPr lang="sv-SE" dirty="0" smtClean="0"/>
              <a:t>Bristande ekonomi /resurser och dålig styrning anses som främsta orsakerna </a:t>
            </a:r>
          </a:p>
          <a:p>
            <a:r>
              <a:rPr lang="sv-SE" dirty="0" smtClean="0"/>
              <a:t>Bara 9 % av medborgarna tror att vårdköerna blir kortare i framtiden. </a:t>
            </a:r>
          </a:p>
          <a:p>
            <a:pPr marL="571500" lvl="2">
              <a:buFont typeface="Courier New" pitchFamily="49" charset="0"/>
              <a:buChar char="o"/>
            </a:pPr>
            <a:r>
              <a:rPr lang="sv-SE" dirty="0" smtClean="0"/>
              <a:t>Byråkrati, dålig styrning och brist på pengar anses som främsta orsakerna </a:t>
            </a:r>
            <a:r>
              <a:rPr lang="sv-SE" smtClean="0"/>
              <a:t>till vårdköerna</a:t>
            </a:r>
            <a:endParaRPr lang="sv-SE" dirty="0" smtClean="0"/>
          </a:p>
          <a:p>
            <a:r>
              <a:rPr lang="sv-SE" dirty="0" smtClean="0"/>
              <a:t>56  % av medborgarna skulle kunna tänka sig att teckna privat sjukvårdsförsäkring, om kostnaden är avdragsgill skulle 79 % vara intresserade</a:t>
            </a:r>
          </a:p>
          <a:p>
            <a:r>
              <a:rPr lang="sv-SE" dirty="0" smtClean="0"/>
              <a:t>Relativt likartade uppfattningar - oavsett politisk åskådning eller löneläge</a:t>
            </a:r>
          </a:p>
          <a:p>
            <a:pPr>
              <a:buNone/>
            </a:pPr>
            <a:endParaRPr lang="sv-SE" dirty="0" smtClean="0"/>
          </a:p>
        </p:txBody>
      </p:sp>
      <p:sp>
        <p:nvSpPr>
          <p:cNvPr id="14340" name="Platshållare för bildnummer 3"/>
          <p:cNvSpPr>
            <a:spLocks noGrp="1"/>
          </p:cNvSpPr>
          <p:nvPr>
            <p:ph type="sldNum" sz="quarter" idx="10"/>
          </p:nvPr>
        </p:nvSpPr>
        <p:spPr>
          <a:noFill/>
        </p:spPr>
        <p:txBody>
          <a:bodyPr/>
          <a:lstStyle/>
          <a:p>
            <a:fld id="{DAB4A15A-C466-4C9B-B04B-E3512226ECFD}" type="slidenum">
              <a:rPr lang="en-GB" smtClean="0">
                <a:latin typeface="Arial" pitchFamily="34" charset="0"/>
                <a:cs typeface="Times New Roman" pitchFamily="18" charset="0"/>
              </a:rPr>
              <a:pPr/>
              <a:t>10</a:t>
            </a:fld>
            <a:endParaRPr lang="en-GB" smtClean="0">
              <a:latin typeface="Arial" pitchFamily="34" charset="0"/>
              <a:cs typeface="Times New Roman" pitchFamily="18" charset="0"/>
            </a:endParaRPr>
          </a:p>
        </p:txBody>
      </p:sp>
      <p:sp>
        <p:nvSpPr>
          <p:cNvPr id="14341" name="Platshållare för datum 4"/>
          <p:cNvSpPr>
            <a:spLocks noGrp="1"/>
          </p:cNvSpPr>
          <p:nvPr>
            <p:ph type="dt" sz="quarter" idx="11"/>
          </p:nvPr>
        </p:nvSpPr>
        <p:spPr>
          <a:noFill/>
        </p:spPr>
        <p:txBody>
          <a:bodyPr/>
          <a:lstStyle/>
          <a:p>
            <a:fld id="{4E7594F8-5589-4454-B4D9-6FAAD41FB74A}" type="datetime1">
              <a:rPr lang="sv-SE" smtClean="0">
                <a:latin typeface="Arial" pitchFamily="34" charset="0"/>
                <a:cs typeface="Times New Roman" pitchFamily="18" charset="0"/>
              </a:rPr>
              <a:pPr/>
              <a:t>2009-03-19</a:t>
            </a:fld>
            <a:endParaRPr lang="en-GB" smtClean="0">
              <a:latin typeface="Arial" pitchFamily="34" charset="0"/>
              <a:cs typeface="Times New Roman" pitchFamily="18" charset="0"/>
            </a:endParaRPr>
          </a:p>
        </p:txBody>
      </p:sp>
      <p:sp>
        <p:nvSpPr>
          <p:cNvPr id="14342" name="Platshållare för sidfot 5"/>
          <p:cNvSpPr>
            <a:spLocks noGrp="1"/>
          </p:cNvSpPr>
          <p:nvPr>
            <p:ph type="ftr" sz="quarter" idx="12"/>
          </p:nvPr>
        </p:nvSpPr>
        <p:spPr>
          <a:xfrm>
            <a:off x="2143125" y="6357938"/>
            <a:ext cx="4310063" cy="246062"/>
          </a:xfrm>
          <a:noFill/>
        </p:spPr>
        <p:txBody>
          <a:bodyPr/>
          <a:lstStyle/>
          <a:p>
            <a:r>
              <a:rPr lang="sv-SE" dirty="0" err="1" smtClean="0">
                <a:latin typeface="Arial" pitchFamily="34" charset="0"/>
                <a:cs typeface="Times New Roman" pitchFamily="18" charset="0"/>
              </a:rPr>
              <a:t>Opionionsundersökning</a:t>
            </a:r>
            <a:r>
              <a:rPr lang="sv-SE" dirty="0" smtClean="0">
                <a:latin typeface="Arial" pitchFamily="34" charset="0"/>
                <a:cs typeface="Times New Roman" pitchFamily="18" charset="0"/>
              </a:rPr>
              <a:t> svensk sjukvård  2009   </a:t>
            </a:r>
            <a:endParaRPr lang="en-GB" dirty="0" smtClean="0">
              <a:latin typeface="Arial" pitchFamily="34"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ubrik 1"/>
          <p:cNvSpPr>
            <a:spLocks noGrp="1"/>
          </p:cNvSpPr>
          <p:nvPr>
            <p:ph type="title"/>
          </p:nvPr>
        </p:nvSpPr>
        <p:spPr>
          <a:xfrm>
            <a:off x="71438" y="587375"/>
            <a:ext cx="6426200" cy="412750"/>
          </a:xfrm>
        </p:spPr>
        <p:txBody>
          <a:bodyPr/>
          <a:lstStyle/>
          <a:p>
            <a:r>
              <a:rPr lang="sv-SE" smtClean="0"/>
              <a:t>Reflektioner/frågeställningar </a:t>
            </a:r>
          </a:p>
        </p:txBody>
      </p:sp>
      <p:sp>
        <p:nvSpPr>
          <p:cNvPr id="16387" name="Platshållare för innehåll 2"/>
          <p:cNvSpPr>
            <a:spLocks noGrp="1"/>
          </p:cNvSpPr>
          <p:nvPr>
            <p:ph idx="1"/>
          </p:nvPr>
        </p:nvSpPr>
        <p:spPr>
          <a:xfrm>
            <a:off x="285750" y="1428750"/>
            <a:ext cx="8477250" cy="4824413"/>
          </a:xfrm>
        </p:spPr>
        <p:txBody>
          <a:bodyPr/>
          <a:lstStyle/>
          <a:p>
            <a:r>
              <a:rPr lang="sv-SE" smtClean="0"/>
              <a:t>Det finns en stor ”oro” om framtidens finansiering och möjlighet att leverera sjukvård, varför speglas detta inte i samhällsdebatten? </a:t>
            </a:r>
          </a:p>
          <a:p>
            <a:r>
              <a:rPr lang="sv-SE" smtClean="0"/>
              <a:t>Medborgarna anser att sjukvården har för lite pengar samtidigt som sjukvården slösar med de pengar man har </a:t>
            </a:r>
          </a:p>
          <a:p>
            <a:r>
              <a:rPr lang="sv-SE" smtClean="0"/>
              <a:t>Medborgarna har förhållandevis låg tilltro till sjukvårdens organisation och effektivitet</a:t>
            </a:r>
          </a:p>
          <a:p>
            <a:r>
              <a:rPr lang="sv-SE" smtClean="0"/>
              <a:t>Varför tror inte medborgarna att det finns en lösning på vårdköerna inom 5 år? </a:t>
            </a:r>
          </a:p>
          <a:p>
            <a:r>
              <a:rPr lang="sv-SE" smtClean="0"/>
              <a:t>Merparten av medborgarna är positiva till privat finansierad vård, varför  skiljer sig detta helt från den politiska agendan? Lever politikerna för långt från verkligheten och tror att frågan är känsligare än den är? </a:t>
            </a:r>
          </a:p>
          <a:p>
            <a:pPr>
              <a:buFont typeface="Times" pitchFamily="18" charset="0"/>
              <a:buNone/>
            </a:pPr>
            <a:endParaRPr lang="sv-SE" smtClean="0"/>
          </a:p>
        </p:txBody>
      </p:sp>
      <p:sp>
        <p:nvSpPr>
          <p:cNvPr id="16388" name="Platshållare för bildnummer 3"/>
          <p:cNvSpPr>
            <a:spLocks noGrp="1"/>
          </p:cNvSpPr>
          <p:nvPr>
            <p:ph type="sldNum" sz="quarter" idx="10"/>
          </p:nvPr>
        </p:nvSpPr>
        <p:spPr>
          <a:noFill/>
        </p:spPr>
        <p:txBody>
          <a:bodyPr/>
          <a:lstStyle/>
          <a:p>
            <a:fld id="{42DE769F-279F-4A5F-991D-DADEA902F010}" type="slidenum">
              <a:rPr lang="en-GB" smtClean="0">
                <a:cs typeface="Times New Roman" pitchFamily="18" charset="0"/>
              </a:rPr>
              <a:pPr/>
              <a:t>11</a:t>
            </a:fld>
            <a:endParaRPr lang="en-GB" smtClean="0">
              <a:cs typeface="Times New Roman" pitchFamily="18" charset="0"/>
            </a:endParaRPr>
          </a:p>
        </p:txBody>
      </p:sp>
      <p:sp>
        <p:nvSpPr>
          <p:cNvPr id="16389" name="Platshållare för datum 4"/>
          <p:cNvSpPr>
            <a:spLocks noGrp="1"/>
          </p:cNvSpPr>
          <p:nvPr>
            <p:ph type="dt" sz="quarter" idx="11"/>
          </p:nvPr>
        </p:nvSpPr>
        <p:spPr>
          <a:noFill/>
        </p:spPr>
        <p:txBody>
          <a:bodyPr/>
          <a:lstStyle/>
          <a:p>
            <a:fld id="{463B6FEA-8C12-4D1A-902E-9DCF8F753192}" type="datetime1">
              <a:rPr lang="sv-SE" smtClean="0">
                <a:cs typeface="Times New Roman" pitchFamily="18" charset="0"/>
              </a:rPr>
              <a:pPr/>
              <a:t>2009-03-19</a:t>
            </a:fld>
            <a:endParaRPr lang="en-GB" smtClean="0">
              <a:cs typeface="Times New Roman" pitchFamily="18" charset="0"/>
            </a:endParaRPr>
          </a:p>
        </p:txBody>
      </p:sp>
      <p:sp>
        <p:nvSpPr>
          <p:cNvPr id="16390" name="Platshållare för sidfot 5"/>
          <p:cNvSpPr>
            <a:spLocks noGrp="1"/>
          </p:cNvSpPr>
          <p:nvPr>
            <p:ph type="ftr" sz="quarter" idx="12"/>
          </p:nvPr>
        </p:nvSpPr>
        <p:spPr>
          <a:xfrm>
            <a:off x="2143125" y="6357938"/>
            <a:ext cx="4310063" cy="246062"/>
          </a:xfrm>
          <a:noFill/>
        </p:spPr>
        <p:txBody>
          <a:bodyPr/>
          <a:lstStyle/>
          <a:p>
            <a:r>
              <a:rPr lang="sv-SE" smtClean="0">
                <a:cs typeface="Times New Roman" pitchFamily="18" charset="0"/>
              </a:rPr>
              <a:t>Opionionsundersökning svensk sjukvård  2009   </a:t>
            </a:r>
            <a:endParaRPr lang="en-GB" smtClean="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ubrik 1"/>
          <p:cNvSpPr>
            <a:spLocks noGrp="1"/>
          </p:cNvSpPr>
          <p:nvPr>
            <p:ph type="title"/>
          </p:nvPr>
        </p:nvSpPr>
        <p:spPr/>
        <p:txBody>
          <a:bodyPr/>
          <a:lstStyle/>
          <a:p>
            <a:r>
              <a:rPr lang="sv-SE" smtClean="0"/>
              <a:t>Metod / bakgrund  </a:t>
            </a:r>
          </a:p>
        </p:txBody>
      </p:sp>
      <p:sp>
        <p:nvSpPr>
          <p:cNvPr id="5123" name="Platshållare för innehåll 2"/>
          <p:cNvSpPr>
            <a:spLocks noGrp="1"/>
          </p:cNvSpPr>
          <p:nvPr>
            <p:ph idx="1"/>
          </p:nvPr>
        </p:nvSpPr>
        <p:spPr>
          <a:xfrm>
            <a:off x="285750" y="1500188"/>
            <a:ext cx="8477250" cy="3586162"/>
          </a:xfrm>
        </p:spPr>
        <p:txBody>
          <a:bodyPr/>
          <a:lstStyle/>
          <a:p>
            <a:r>
              <a:rPr lang="sv-SE" smtClean="0"/>
              <a:t>Beställare 	:	Trygg-Hansa Försäkring AB </a:t>
            </a:r>
          </a:p>
          <a:p>
            <a:r>
              <a:rPr lang="sv-SE" smtClean="0"/>
              <a:t>Utförare 	:    	Gallup</a:t>
            </a:r>
          </a:p>
          <a:p>
            <a:r>
              <a:rPr lang="sv-SE" smtClean="0"/>
              <a:t>Tid / Period 	: 	 28/1 – 13/2   2009 </a:t>
            </a:r>
          </a:p>
          <a:p>
            <a:r>
              <a:rPr lang="sv-SE" smtClean="0"/>
              <a:t>Målgrupp	: 	Riksrepresentativ 16 -74 år 	</a:t>
            </a:r>
          </a:p>
          <a:p>
            <a:r>
              <a:rPr lang="sv-SE" smtClean="0"/>
              <a:t>Metod 	: 	Telefonintervjuer </a:t>
            </a:r>
          </a:p>
          <a:p>
            <a:r>
              <a:rPr lang="sv-SE" smtClean="0"/>
              <a:t>Antal 		:	1000 st besvarande </a:t>
            </a:r>
          </a:p>
        </p:txBody>
      </p:sp>
      <p:sp>
        <p:nvSpPr>
          <p:cNvPr id="5124" name="Platshållare för bildnummer 3"/>
          <p:cNvSpPr>
            <a:spLocks noGrp="1"/>
          </p:cNvSpPr>
          <p:nvPr>
            <p:ph type="sldNum" sz="quarter" idx="10"/>
          </p:nvPr>
        </p:nvSpPr>
        <p:spPr>
          <a:noFill/>
        </p:spPr>
        <p:txBody>
          <a:bodyPr/>
          <a:lstStyle/>
          <a:p>
            <a:fld id="{3FEC74B2-7FAD-476F-B704-474B12F500B0}" type="slidenum">
              <a:rPr lang="en-GB" smtClean="0">
                <a:latin typeface="Arial" pitchFamily="34" charset="0"/>
                <a:cs typeface="Times New Roman" pitchFamily="18" charset="0"/>
              </a:rPr>
              <a:pPr/>
              <a:t>1</a:t>
            </a:fld>
            <a:endParaRPr lang="en-GB" smtClean="0">
              <a:latin typeface="Arial" pitchFamily="34" charset="0"/>
              <a:cs typeface="Times New Roman" pitchFamily="18" charset="0"/>
            </a:endParaRPr>
          </a:p>
        </p:txBody>
      </p:sp>
      <p:sp>
        <p:nvSpPr>
          <p:cNvPr id="5125" name="Platshållare för datum 4"/>
          <p:cNvSpPr>
            <a:spLocks noGrp="1"/>
          </p:cNvSpPr>
          <p:nvPr>
            <p:ph type="dt" sz="quarter" idx="11"/>
          </p:nvPr>
        </p:nvSpPr>
        <p:spPr>
          <a:noFill/>
        </p:spPr>
        <p:txBody>
          <a:bodyPr/>
          <a:lstStyle/>
          <a:p>
            <a:fld id="{AAA66E40-91AB-4F50-BBA3-FA70EEB462FA}" type="datetime1">
              <a:rPr lang="sv-SE" smtClean="0">
                <a:latin typeface="Arial" pitchFamily="34" charset="0"/>
                <a:cs typeface="Times New Roman" pitchFamily="18" charset="0"/>
              </a:rPr>
              <a:pPr/>
              <a:t>2009-03-19</a:t>
            </a:fld>
            <a:endParaRPr lang="en-GB" smtClean="0">
              <a:latin typeface="Arial" pitchFamily="34" charset="0"/>
              <a:cs typeface="Times New Roman" pitchFamily="18" charset="0"/>
            </a:endParaRPr>
          </a:p>
        </p:txBody>
      </p:sp>
      <p:sp>
        <p:nvSpPr>
          <p:cNvPr id="5126" name="Platshållare för sidfot 5"/>
          <p:cNvSpPr>
            <a:spLocks noGrp="1"/>
          </p:cNvSpPr>
          <p:nvPr>
            <p:ph type="ftr" sz="quarter" idx="12"/>
          </p:nvPr>
        </p:nvSpPr>
        <p:spPr>
          <a:xfrm>
            <a:off x="2143125" y="6357938"/>
            <a:ext cx="4310063" cy="246062"/>
          </a:xfrm>
          <a:noFill/>
        </p:spPr>
        <p:txBody>
          <a:bodyPr/>
          <a:lstStyle/>
          <a:p>
            <a:r>
              <a:rPr lang="sv-SE" smtClean="0">
                <a:latin typeface="Arial" pitchFamily="34" charset="0"/>
                <a:cs typeface="Times New Roman" pitchFamily="18" charset="0"/>
              </a:rPr>
              <a:t>Opionionsundersökning svensk sjukvård  2009   </a:t>
            </a:r>
            <a:endParaRPr lang="en-GB" smtClean="0">
              <a:latin typeface="Arial" pitchFamily="34"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p:cNvSpPr>
            <a:spLocks noGrp="1"/>
          </p:cNvSpPr>
          <p:nvPr>
            <p:ph type="title"/>
          </p:nvPr>
        </p:nvSpPr>
        <p:spPr/>
        <p:txBody>
          <a:bodyPr/>
          <a:lstStyle/>
          <a:p>
            <a:pPr eaLnBrk="1" hangingPunct="1"/>
            <a:r>
              <a:rPr lang="sv-SE" sz="2000" smtClean="0"/>
              <a:t>Tror du att den offentliga sjukvården kommer att kunna leverera den vård du behöver i framtiden?</a:t>
            </a:r>
          </a:p>
        </p:txBody>
      </p:sp>
      <p:sp>
        <p:nvSpPr>
          <p:cNvPr id="6147" name="Platshållare för bildnummer 3"/>
          <p:cNvSpPr>
            <a:spLocks noGrp="1"/>
          </p:cNvSpPr>
          <p:nvPr>
            <p:ph type="sldNum" sz="quarter" idx="10"/>
          </p:nvPr>
        </p:nvSpPr>
        <p:spPr>
          <a:noFill/>
        </p:spPr>
        <p:txBody>
          <a:bodyPr/>
          <a:lstStyle/>
          <a:p>
            <a:fld id="{31E257B6-3EEC-4DF5-9C95-56DB18E3E07F}" type="slidenum">
              <a:rPr lang="en-GB" smtClean="0">
                <a:latin typeface="Arial" pitchFamily="34" charset="0"/>
                <a:cs typeface="Times New Roman" pitchFamily="18" charset="0"/>
              </a:rPr>
              <a:pPr/>
              <a:t>2</a:t>
            </a:fld>
            <a:endParaRPr lang="en-GB" smtClean="0">
              <a:latin typeface="Arial" pitchFamily="34" charset="0"/>
              <a:cs typeface="Times New Roman" pitchFamily="18" charset="0"/>
            </a:endParaRPr>
          </a:p>
        </p:txBody>
      </p:sp>
      <p:sp>
        <p:nvSpPr>
          <p:cNvPr id="6148" name="Platshållare för datum 4"/>
          <p:cNvSpPr>
            <a:spLocks noGrp="1"/>
          </p:cNvSpPr>
          <p:nvPr>
            <p:ph type="dt" sz="quarter" idx="11"/>
          </p:nvPr>
        </p:nvSpPr>
        <p:spPr>
          <a:noFill/>
        </p:spPr>
        <p:txBody>
          <a:bodyPr/>
          <a:lstStyle/>
          <a:p>
            <a:fld id="{020D44AE-B3E6-4BA1-850B-FC77C024144B}" type="datetime1">
              <a:rPr lang="sv-SE" smtClean="0">
                <a:latin typeface="Arial" pitchFamily="34" charset="0"/>
                <a:cs typeface="Times New Roman" pitchFamily="18" charset="0"/>
              </a:rPr>
              <a:pPr/>
              <a:t>2009-03-19</a:t>
            </a:fld>
            <a:endParaRPr lang="en-GB" smtClean="0">
              <a:latin typeface="Arial" pitchFamily="34" charset="0"/>
              <a:cs typeface="Times New Roman" pitchFamily="18" charset="0"/>
            </a:endParaRPr>
          </a:p>
        </p:txBody>
      </p:sp>
      <p:sp>
        <p:nvSpPr>
          <p:cNvPr id="6149" name="Platshållare för sidfot 5"/>
          <p:cNvSpPr>
            <a:spLocks noGrp="1"/>
          </p:cNvSpPr>
          <p:nvPr>
            <p:ph type="ftr" sz="quarter" idx="12"/>
          </p:nvPr>
        </p:nvSpPr>
        <p:spPr>
          <a:xfrm>
            <a:off x="2143125" y="6357938"/>
            <a:ext cx="4310063" cy="246062"/>
          </a:xfrm>
          <a:noFill/>
        </p:spPr>
        <p:txBody>
          <a:bodyPr/>
          <a:lstStyle/>
          <a:p>
            <a:r>
              <a:rPr lang="sv-SE" smtClean="0">
                <a:latin typeface="Arial" pitchFamily="34" charset="0"/>
                <a:cs typeface="Times New Roman" pitchFamily="18" charset="0"/>
              </a:rPr>
              <a:t>Opionionsundersökning svensk sjukvård  2009   </a:t>
            </a:r>
            <a:endParaRPr lang="en-GB" smtClean="0">
              <a:latin typeface="Arial" pitchFamily="34" charset="0"/>
              <a:cs typeface="Times New Roman" pitchFamily="18" charset="0"/>
            </a:endParaRPr>
          </a:p>
        </p:txBody>
      </p:sp>
      <p:graphicFrame>
        <p:nvGraphicFramePr>
          <p:cNvPr id="7" name="Diagram 6"/>
          <p:cNvGraphicFramePr>
            <a:graphicFrameLocks noGrp="1"/>
          </p:cNvGraphicFramePr>
          <p:nvPr/>
        </p:nvGraphicFramePr>
        <p:xfrm>
          <a:off x="-142908" y="1357298"/>
          <a:ext cx="8224862" cy="45720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ubrik 1"/>
          <p:cNvSpPr>
            <a:spLocks noGrp="1"/>
          </p:cNvSpPr>
          <p:nvPr>
            <p:ph type="title"/>
          </p:nvPr>
        </p:nvSpPr>
        <p:spPr>
          <a:xfrm>
            <a:off x="279400" y="25400"/>
            <a:ext cx="6426200" cy="412750"/>
          </a:xfrm>
        </p:spPr>
        <p:txBody>
          <a:bodyPr/>
          <a:lstStyle/>
          <a:p>
            <a:pPr eaLnBrk="1" hangingPunct="1"/>
            <a:r>
              <a:rPr lang="sv-SE" sz="2000" smtClean="0"/>
              <a:t>Vad är orsaken till, att du inte tror den offentliga sjukvården kommer att kunna leverera den vård du behöver i framtiden? *</a:t>
            </a:r>
          </a:p>
        </p:txBody>
      </p:sp>
      <p:sp>
        <p:nvSpPr>
          <p:cNvPr id="7171" name="Platshållare för bildnummer 3"/>
          <p:cNvSpPr>
            <a:spLocks noGrp="1"/>
          </p:cNvSpPr>
          <p:nvPr>
            <p:ph type="sldNum" sz="quarter" idx="10"/>
          </p:nvPr>
        </p:nvSpPr>
        <p:spPr>
          <a:noFill/>
        </p:spPr>
        <p:txBody>
          <a:bodyPr/>
          <a:lstStyle/>
          <a:p>
            <a:fld id="{EF573B0E-2FC7-460F-8DE9-F28620FB5C4C}" type="slidenum">
              <a:rPr lang="en-GB" smtClean="0">
                <a:latin typeface="Arial" pitchFamily="34" charset="0"/>
                <a:cs typeface="Times New Roman" pitchFamily="18" charset="0"/>
              </a:rPr>
              <a:pPr/>
              <a:t>3</a:t>
            </a:fld>
            <a:endParaRPr lang="en-GB" smtClean="0">
              <a:latin typeface="Arial" pitchFamily="34" charset="0"/>
              <a:cs typeface="Times New Roman" pitchFamily="18" charset="0"/>
            </a:endParaRPr>
          </a:p>
        </p:txBody>
      </p:sp>
      <p:sp>
        <p:nvSpPr>
          <p:cNvPr id="7172" name="Platshållare för datum 4"/>
          <p:cNvSpPr>
            <a:spLocks noGrp="1"/>
          </p:cNvSpPr>
          <p:nvPr>
            <p:ph type="dt" sz="quarter" idx="11"/>
          </p:nvPr>
        </p:nvSpPr>
        <p:spPr>
          <a:noFill/>
        </p:spPr>
        <p:txBody>
          <a:bodyPr/>
          <a:lstStyle/>
          <a:p>
            <a:fld id="{47DB9280-2F9D-4C0F-8EB7-3B4C3F5336CF}" type="datetime1">
              <a:rPr lang="sv-SE" smtClean="0">
                <a:latin typeface="Arial" pitchFamily="34" charset="0"/>
                <a:cs typeface="Times New Roman" pitchFamily="18" charset="0"/>
              </a:rPr>
              <a:pPr/>
              <a:t>2009-03-19</a:t>
            </a:fld>
            <a:endParaRPr lang="en-GB" smtClean="0">
              <a:latin typeface="Arial" pitchFamily="34" charset="0"/>
              <a:cs typeface="Times New Roman" pitchFamily="18" charset="0"/>
            </a:endParaRPr>
          </a:p>
        </p:txBody>
      </p:sp>
      <p:graphicFrame>
        <p:nvGraphicFramePr>
          <p:cNvPr id="7" name="Diagram 6"/>
          <p:cNvGraphicFramePr>
            <a:graphicFrameLocks noGrp="1"/>
          </p:cNvGraphicFramePr>
          <p:nvPr/>
        </p:nvGraphicFramePr>
        <p:xfrm>
          <a:off x="142844" y="1214422"/>
          <a:ext cx="7719793" cy="4895742"/>
        </p:xfrm>
        <a:graphic>
          <a:graphicData uri="http://schemas.openxmlformats.org/drawingml/2006/chart">
            <c:chart xmlns:c="http://schemas.openxmlformats.org/drawingml/2006/chart" xmlns:r="http://schemas.openxmlformats.org/officeDocument/2006/relationships" r:id="rId2"/>
          </a:graphicData>
        </a:graphic>
      </p:graphicFrame>
      <p:sp>
        <p:nvSpPr>
          <p:cNvPr id="7174" name="textruta 5"/>
          <p:cNvSpPr txBox="1">
            <a:spLocks noChangeArrowheads="1"/>
          </p:cNvSpPr>
          <p:nvPr/>
        </p:nvSpPr>
        <p:spPr bwMode="auto">
          <a:xfrm>
            <a:off x="2643174" y="1000108"/>
            <a:ext cx="2143125" cy="276225"/>
          </a:xfrm>
          <a:prstGeom prst="rect">
            <a:avLst/>
          </a:prstGeom>
          <a:noFill/>
          <a:ln w="9525">
            <a:noFill/>
            <a:miter lim="800000"/>
            <a:headEnd/>
            <a:tailEnd/>
          </a:ln>
        </p:spPr>
        <p:txBody>
          <a:bodyPr>
            <a:spAutoFit/>
          </a:bodyPr>
          <a:lstStyle/>
          <a:p>
            <a:r>
              <a:rPr lang="sv-SE" sz="1200" b="1" dirty="0">
                <a:solidFill>
                  <a:srgbClr val="FF0000"/>
                </a:solidFill>
              </a:rPr>
              <a:t>Flervalsfråga</a:t>
            </a:r>
          </a:p>
        </p:txBody>
      </p:sp>
      <p:sp>
        <p:nvSpPr>
          <p:cNvPr id="7175" name="Platshållare för sidfot 5"/>
          <p:cNvSpPr>
            <a:spLocks noGrp="1"/>
          </p:cNvSpPr>
          <p:nvPr>
            <p:ph type="ftr" sz="quarter" idx="12"/>
          </p:nvPr>
        </p:nvSpPr>
        <p:spPr>
          <a:xfrm>
            <a:off x="2143125" y="6357938"/>
            <a:ext cx="4310063" cy="246062"/>
          </a:xfrm>
          <a:noFill/>
        </p:spPr>
        <p:txBody>
          <a:bodyPr/>
          <a:lstStyle/>
          <a:p>
            <a:r>
              <a:rPr lang="sv-SE" smtClean="0">
                <a:latin typeface="Arial" pitchFamily="34" charset="0"/>
                <a:cs typeface="Times New Roman" pitchFamily="18" charset="0"/>
              </a:rPr>
              <a:t>Opionionsundersökning svensk sjukvård  2009</a:t>
            </a:r>
            <a:endParaRPr lang="en-GB" smtClean="0">
              <a:latin typeface="Arial" pitchFamily="34" charset="0"/>
              <a:cs typeface="Times New Roman" pitchFamily="18" charset="0"/>
            </a:endParaRPr>
          </a:p>
        </p:txBody>
      </p:sp>
      <p:sp>
        <p:nvSpPr>
          <p:cNvPr id="7177" name="textruta 9"/>
          <p:cNvSpPr txBox="1">
            <a:spLocks noChangeArrowheads="1"/>
          </p:cNvSpPr>
          <p:nvPr/>
        </p:nvSpPr>
        <p:spPr bwMode="auto">
          <a:xfrm>
            <a:off x="6500813" y="5143500"/>
            <a:ext cx="525462" cy="276225"/>
          </a:xfrm>
          <a:prstGeom prst="rect">
            <a:avLst/>
          </a:prstGeom>
          <a:noFill/>
          <a:ln w="9525">
            <a:noFill/>
            <a:miter lim="800000"/>
            <a:headEnd/>
            <a:tailEnd/>
          </a:ln>
        </p:spPr>
        <p:txBody>
          <a:bodyPr wrap="none">
            <a:spAutoFit/>
          </a:bodyPr>
          <a:lstStyle/>
          <a:p>
            <a:r>
              <a:rPr lang="sv-SE" sz="1200"/>
              <a:t>61,2 </a:t>
            </a:r>
          </a:p>
        </p:txBody>
      </p:sp>
      <p:sp>
        <p:nvSpPr>
          <p:cNvPr id="7178" name="textruta 10"/>
          <p:cNvSpPr txBox="1">
            <a:spLocks noChangeArrowheads="1"/>
          </p:cNvSpPr>
          <p:nvPr/>
        </p:nvSpPr>
        <p:spPr bwMode="auto">
          <a:xfrm>
            <a:off x="4929188" y="4643438"/>
            <a:ext cx="525462" cy="276225"/>
          </a:xfrm>
          <a:prstGeom prst="rect">
            <a:avLst/>
          </a:prstGeom>
          <a:noFill/>
          <a:ln w="9525">
            <a:noFill/>
            <a:miter lim="800000"/>
            <a:headEnd/>
            <a:tailEnd/>
          </a:ln>
        </p:spPr>
        <p:txBody>
          <a:bodyPr wrap="none">
            <a:spAutoFit/>
          </a:bodyPr>
          <a:lstStyle/>
          <a:p>
            <a:r>
              <a:rPr lang="sv-SE" sz="1200"/>
              <a:t>31,4 </a:t>
            </a:r>
          </a:p>
        </p:txBody>
      </p:sp>
      <p:sp>
        <p:nvSpPr>
          <p:cNvPr id="7179" name="textruta 11"/>
          <p:cNvSpPr txBox="1">
            <a:spLocks noChangeArrowheads="1"/>
          </p:cNvSpPr>
          <p:nvPr/>
        </p:nvSpPr>
        <p:spPr bwMode="auto">
          <a:xfrm>
            <a:off x="4357688" y="4214813"/>
            <a:ext cx="482600" cy="276225"/>
          </a:xfrm>
          <a:prstGeom prst="rect">
            <a:avLst/>
          </a:prstGeom>
          <a:noFill/>
          <a:ln w="9525">
            <a:noFill/>
            <a:miter lim="800000"/>
            <a:headEnd/>
            <a:tailEnd/>
          </a:ln>
        </p:spPr>
        <p:txBody>
          <a:bodyPr wrap="none">
            <a:spAutoFit/>
          </a:bodyPr>
          <a:lstStyle/>
          <a:p>
            <a:r>
              <a:rPr lang="sv-SE" sz="1200"/>
              <a:t>21,3</a:t>
            </a:r>
          </a:p>
        </p:txBody>
      </p:sp>
      <p:sp>
        <p:nvSpPr>
          <p:cNvPr id="7180" name="textruta 12"/>
          <p:cNvSpPr txBox="1">
            <a:spLocks noChangeArrowheads="1"/>
          </p:cNvSpPr>
          <p:nvPr/>
        </p:nvSpPr>
        <p:spPr bwMode="auto">
          <a:xfrm>
            <a:off x="4214813" y="3714750"/>
            <a:ext cx="482600" cy="276225"/>
          </a:xfrm>
          <a:prstGeom prst="rect">
            <a:avLst/>
          </a:prstGeom>
          <a:noFill/>
          <a:ln w="9525">
            <a:noFill/>
            <a:miter lim="800000"/>
            <a:headEnd/>
            <a:tailEnd/>
          </a:ln>
        </p:spPr>
        <p:txBody>
          <a:bodyPr wrap="none">
            <a:spAutoFit/>
          </a:bodyPr>
          <a:lstStyle/>
          <a:p>
            <a:r>
              <a:rPr lang="sv-SE" sz="1200"/>
              <a:t>17,8</a:t>
            </a:r>
          </a:p>
        </p:txBody>
      </p:sp>
      <p:sp>
        <p:nvSpPr>
          <p:cNvPr id="7181" name="textruta 13"/>
          <p:cNvSpPr txBox="1">
            <a:spLocks noChangeArrowheads="1"/>
          </p:cNvSpPr>
          <p:nvPr/>
        </p:nvSpPr>
        <p:spPr bwMode="auto">
          <a:xfrm>
            <a:off x="4071938" y="3286125"/>
            <a:ext cx="482600" cy="276225"/>
          </a:xfrm>
          <a:prstGeom prst="rect">
            <a:avLst/>
          </a:prstGeom>
          <a:noFill/>
          <a:ln w="9525">
            <a:noFill/>
            <a:miter lim="800000"/>
            <a:headEnd/>
            <a:tailEnd/>
          </a:ln>
        </p:spPr>
        <p:txBody>
          <a:bodyPr wrap="none">
            <a:spAutoFit/>
          </a:bodyPr>
          <a:lstStyle/>
          <a:p>
            <a:r>
              <a:rPr lang="sv-SE" sz="1200"/>
              <a:t>16,6</a:t>
            </a:r>
          </a:p>
        </p:txBody>
      </p:sp>
      <p:sp>
        <p:nvSpPr>
          <p:cNvPr id="7182" name="textruta 14"/>
          <p:cNvSpPr txBox="1">
            <a:spLocks noChangeArrowheads="1"/>
          </p:cNvSpPr>
          <p:nvPr/>
        </p:nvSpPr>
        <p:spPr bwMode="auto">
          <a:xfrm>
            <a:off x="3714750" y="2857500"/>
            <a:ext cx="398463" cy="276225"/>
          </a:xfrm>
          <a:prstGeom prst="rect">
            <a:avLst/>
          </a:prstGeom>
          <a:noFill/>
          <a:ln w="9525">
            <a:noFill/>
            <a:miter lim="800000"/>
            <a:headEnd/>
            <a:tailEnd/>
          </a:ln>
        </p:spPr>
        <p:txBody>
          <a:bodyPr wrap="none">
            <a:spAutoFit/>
          </a:bodyPr>
          <a:lstStyle/>
          <a:p>
            <a:r>
              <a:rPr lang="sv-SE" sz="1200"/>
              <a:t>9,2</a:t>
            </a:r>
          </a:p>
        </p:txBody>
      </p:sp>
      <p:sp>
        <p:nvSpPr>
          <p:cNvPr id="15" name="textruta 11"/>
          <p:cNvSpPr txBox="1">
            <a:spLocks noChangeArrowheads="1"/>
          </p:cNvSpPr>
          <p:nvPr/>
        </p:nvSpPr>
        <p:spPr bwMode="auto">
          <a:xfrm>
            <a:off x="71438" y="5608638"/>
            <a:ext cx="2000250" cy="892175"/>
          </a:xfrm>
          <a:prstGeom prst="rect">
            <a:avLst/>
          </a:prstGeom>
          <a:noFill/>
          <a:ln w="9525">
            <a:noFill/>
            <a:miter lim="800000"/>
            <a:headEnd/>
            <a:tailEnd/>
          </a:ln>
        </p:spPr>
        <p:txBody>
          <a:bodyPr>
            <a:spAutoFit/>
          </a:bodyPr>
          <a:lstStyle/>
          <a:p>
            <a:r>
              <a:rPr lang="sv-SE" sz="800" dirty="0">
                <a:solidFill>
                  <a:srgbClr val="FF0000"/>
                </a:solidFill>
              </a:rPr>
              <a:t>* </a:t>
            </a:r>
            <a:r>
              <a:rPr lang="sv-SE" sz="800" dirty="0"/>
              <a:t>Frågan ställd till de 43 % som inte tror att den offentliga sjukvården kommer att kunna leverera den vård du behöver i framtiden.</a:t>
            </a:r>
          </a:p>
          <a:p>
            <a:endParaRPr lang="sv-S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 15"/>
          <p:cNvGraphicFramePr>
            <a:graphicFrameLocks noGrp="1"/>
          </p:cNvGraphicFramePr>
          <p:nvPr/>
        </p:nvGraphicFramePr>
        <p:xfrm>
          <a:off x="285720" y="1285860"/>
          <a:ext cx="8501090" cy="4681428"/>
        </p:xfrm>
        <a:graphic>
          <a:graphicData uri="http://schemas.openxmlformats.org/drawingml/2006/chart">
            <c:chart xmlns:c="http://schemas.openxmlformats.org/drawingml/2006/chart" xmlns:r="http://schemas.openxmlformats.org/officeDocument/2006/relationships" r:id="rId2"/>
          </a:graphicData>
        </a:graphic>
      </p:graphicFrame>
      <p:sp>
        <p:nvSpPr>
          <p:cNvPr id="8194" name="Rubrik 1"/>
          <p:cNvSpPr>
            <a:spLocks noGrp="1"/>
          </p:cNvSpPr>
          <p:nvPr>
            <p:ph type="title"/>
          </p:nvPr>
        </p:nvSpPr>
        <p:spPr/>
        <p:txBody>
          <a:bodyPr/>
          <a:lstStyle/>
          <a:p>
            <a:pPr eaLnBrk="1" hangingPunct="1"/>
            <a:r>
              <a:rPr lang="sv-SE" sz="2000" smtClean="0"/>
              <a:t>Tror du att den offentliga sjukvården kommer att kunna leverera den vård du behöver i framtiden?</a:t>
            </a:r>
          </a:p>
        </p:txBody>
      </p:sp>
      <p:sp>
        <p:nvSpPr>
          <p:cNvPr id="8195" name="Platshållare för bildnummer 3"/>
          <p:cNvSpPr>
            <a:spLocks noGrp="1"/>
          </p:cNvSpPr>
          <p:nvPr>
            <p:ph type="sldNum" sz="quarter" idx="10"/>
          </p:nvPr>
        </p:nvSpPr>
        <p:spPr>
          <a:noFill/>
        </p:spPr>
        <p:txBody>
          <a:bodyPr/>
          <a:lstStyle/>
          <a:p>
            <a:fld id="{A62B10D1-B2A5-435C-BAC7-BF08BCC46773}" type="slidenum">
              <a:rPr lang="en-GB" smtClean="0">
                <a:latin typeface="Arial" pitchFamily="34" charset="0"/>
                <a:cs typeface="Times New Roman" pitchFamily="18" charset="0"/>
              </a:rPr>
              <a:pPr/>
              <a:t>4</a:t>
            </a:fld>
            <a:endParaRPr lang="en-GB" smtClean="0">
              <a:latin typeface="Arial" pitchFamily="34" charset="0"/>
              <a:cs typeface="Times New Roman" pitchFamily="18" charset="0"/>
            </a:endParaRPr>
          </a:p>
        </p:txBody>
      </p:sp>
      <p:sp>
        <p:nvSpPr>
          <p:cNvPr id="8196" name="Platshållare för datum 4"/>
          <p:cNvSpPr>
            <a:spLocks noGrp="1"/>
          </p:cNvSpPr>
          <p:nvPr>
            <p:ph type="dt" sz="quarter" idx="11"/>
          </p:nvPr>
        </p:nvSpPr>
        <p:spPr>
          <a:noFill/>
        </p:spPr>
        <p:txBody>
          <a:bodyPr/>
          <a:lstStyle/>
          <a:p>
            <a:fld id="{97BF63C8-02AD-4252-9AB2-6EA4FE0D8AF6}" type="datetime1">
              <a:rPr lang="sv-SE" smtClean="0">
                <a:latin typeface="Arial" pitchFamily="34" charset="0"/>
                <a:cs typeface="Times New Roman" pitchFamily="18" charset="0"/>
              </a:rPr>
              <a:pPr/>
              <a:t>2009-03-19</a:t>
            </a:fld>
            <a:endParaRPr lang="en-GB" smtClean="0">
              <a:latin typeface="Arial" pitchFamily="34" charset="0"/>
              <a:cs typeface="Times New Roman" pitchFamily="18" charset="0"/>
            </a:endParaRPr>
          </a:p>
        </p:txBody>
      </p:sp>
      <p:sp>
        <p:nvSpPr>
          <p:cNvPr id="8198" name="Platshållare för sidfot 5"/>
          <p:cNvSpPr>
            <a:spLocks noGrp="1"/>
          </p:cNvSpPr>
          <p:nvPr>
            <p:ph type="ftr" sz="quarter" idx="12"/>
          </p:nvPr>
        </p:nvSpPr>
        <p:spPr>
          <a:xfrm>
            <a:off x="2143125" y="6357938"/>
            <a:ext cx="4310063" cy="246062"/>
          </a:xfrm>
          <a:noFill/>
        </p:spPr>
        <p:txBody>
          <a:bodyPr/>
          <a:lstStyle/>
          <a:p>
            <a:r>
              <a:rPr lang="sv-SE" smtClean="0">
                <a:latin typeface="Arial" pitchFamily="34" charset="0"/>
                <a:cs typeface="Times New Roman" pitchFamily="18" charset="0"/>
              </a:rPr>
              <a:t>Opionionsundersökning svensk sjukvård  2009</a:t>
            </a:r>
            <a:endParaRPr lang="en-GB" smtClean="0">
              <a:latin typeface="Arial" pitchFamily="34" charset="0"/>
              <a:cs typeface="Times New Roman" pitchFamily="18" charset="0"/>
            </a:endParaRPr>
          </a:p>
        </p:txBody>
      </p:sp>
      <p:sp>
        <p:nvSpPr>
          <p:cNvPr id="14" name="Ellips 13"/>
          <p:cNvSpPr/>
          <p:nvPr/>
        </p:nvSpPr>
        <p:spPr>
          <a:xfrm>
            <a:off x="5357818" y="2214554"/>
            <a:ext cx="642937" cy="5000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 name="Ellips 14"/>
          <p:cNvSpPr/>
          <p:nvPr/>
        </p:nvSpPr>
        <p:spPr>
          <a:xfrm>
            <a:off x="6429388" y="2928934"/>
            <a:ext cx="642937" cy="5000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ubrik 1"/>
          <p:cNvSpPr>
            <a:spLocks noGrp="1"/>
          </p:cNvSpPr>
          <p:nvPr>
            <p:ph type="title"/>
          </p:nvPr>
        </p:nvSpPr>
        <p:spPr/>
        <p:txBody>
          <a:bodyPr/>
          <a:lstStyle/>
          <a:p>
            <a:pPr eaLnBrk="1" hangingPunct="1"/>
            <a:r>
              <a:rPr lang="sv-SE" sz="2000" smtClean="0"/>
              <a:t>Hur tror du vårdköerna kommer att se ut om 5 år?</a:t>
            </a:r>
          </a:p>
        </p:txBody>
      </p:sp>
      <p:sp>
        <p:nvSpPr>
          <p:cNvPr id="9219" name="Platshållare för bildnummer 3"/>
          <p:cNvSpPr>
            <a:spLocks noGrp="1"/>
          </p:cNvSpPr>
          <p:nvPr>
            <p:ph type="sldNum" sz="quarter" idx="10"/>
          </p:nvPr>
        </p:nvSpPr>
        <p:spPr>
          <a:noFill/>
        </p:spPr>
        <p:txBody>
          <a:bodyPr/>
          <a:lstStyle/>
          <a:p>
            <a:fld id="{DC3AAF9A-5A77-4064-AFAB-E80E76AEB4A5}" type="slidenum">
              <a:rPr lang="en-GB" smtClean="0">
                <a:latin typeface="Arial" pitchFamily="34" charset="0"/>
                <a:cs typeface="Times New Roman" pitchFamily="18" charset="0"/>
              </a:rPr>
              <a:pPr/>
              <a:t>5</a:t>
            </a:fld>
            <a:endParaRPr lang="en-GB" smtClean="0">
              <a:latin typeface="Arial" pitchFamily="34" charset="0"/>
              <a:cs typeface="Times New Roman" pitchFamily="18" charset="0"/>
            </a:endParaRPr>
          </a:p>
        </p:txBody>
      </p:sp>
      <p:sp>
        <p:nvSpPr>
          <p:cNvPr id="9220" name="Platshållare för datum 4"/>
          <p:cNvSpPr>
            <a:spLocks noGrp="1"/>
          </p:cNvSpPr>
          <p:nvPr>
            <p:ph type="dt" sz="quarter" idx="11"/>
          </p:nvPr>
        </p:nvSpPr>
        <p:spPr>
          <a:noFill/>
        </p:spPr>
        <p:txBody>
          <a:bodyPr/>
          <a:lstStyle/>
          <a:p>
            <a:fld id="{600AE26A-199C-4C34-85AB-500FEC418DCD}" type="datetime1">
              <a:rPr lang="sv-SE" smtClean="0">
                <a:latin typeface="Arial" pitchFamily="34" charset="0"/>
                <a:cs typeface="Times New Roman" pitchFamily="18" charset="0"/>
              </a:rPr>
              <a:pPr/>
              <a:t>2009-03-19</a:t>
            </a:fld>
            <a:endParaRPr lang="en-GB" smtClean="0">
              <a:latin typeface="Arial" pitchFamily="34" charset="0"/>
              <a:cs typeface="Times New Roman" pitchFamily="18" charset="0"/>
            </a:endParaRPr>
          </a:p>
        </p:txBody>
      </p:sp>
      <p:graphicFrame>
        <p:nvGraphicFramePr>
          <p:cNvPr id="7" name="Diagram 6"/>
          <p:cNvGraphicFramePr>
            <a:graphicFrameLocks noGrp="1"/>
          </p:cNvGraphicFramePr>
          <p:nvPr/>
        </p:nvGraphicFramePr>
        <p:xfrm>
          <a:off x="0" y="1071546"/>
          <a:ext cx="8001024" cy="5005163"/>
        </p:xfrm>
        <a:graphic>
          <a:graphicData uri="http://schemas.openxmlformats.org/drawingml/2006/chart">
            <c:chart xmlns:c="http://schemas.openxmlformats.org/drawingml/2006/chart" xmlns:r="http://schemas.openxmlformats.org/officeDocument/2006/relationships" r:id="rId2"/>
          </a:graphicData>
        </a:graphic>
      </p:graphicFrame>
      <p:sp>
        <p:nvSpPr>
          <p:cNvPr id="9222" name="Platshållare för sidfot 5"/>
          <p:cNvSpPr>
            <a:spLocks noGrp="1"/>
          </p:cNvSpPr>
          <p:nvPr>
            <p:ph type="ftr" sz="quarter" idx="12"/>
          </p:nvPr>
        </p:nvSpPr>
        <p:spPr>
          <a:xfrm>
            <a:off x="2143125" y="6357938"/>
            <a:ext cx="4310063" cy="246062"/>
          </a:xfrm>
          <a:noFill/>
        </p:spPr>
        <p:txBody>
          <a:bodyPr/>
          <a:lstStyle/>
          <a:p>
            <a:r>
              <a:rPr lang="sv-SE" smtClean="0">
                <a:latin typeface="Arial" pitchFamily="34" charset="0"/>
                <a:cs typeface="Times New Roman" pitchFamily="18" charset="0"/>
              </a:rPr>
              <a:t>Opionionsundersökning svensk sjukvård  2009</a:t>
            </a:r>
            <a:endParaRPr lang="en-GB" smtClean="0">
              <a:latin typeface="Arial"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ubrik 1"/>
          <p:cNvSpPr>
            <a:spLocks noGrp="1"/>
          </p:cNvSpPr>
          <p:nvPr>
            <p:ph type="title"/>
          </p:nvPr>
        </p:nvSpPr>
        <p:spPr/>
        <p:txBody>
          <a:bodyPr/>
          <a:lstStyle/>
          <a:p>
            <a:pPr eaLnBrk="1" hangingPunct="1"/>
            <a:r>
              <a:rPr lang="sv-SE" sz="2000" smtClean="0"/>
              <a:t>Vad tror du anledningen är till dagens sjukvårdsköer?</a:t>
            </a:r>
          </a:p>
        </p:txBody>
      </p:sp>
      <p:sp>
        <p:nvSpPr>
          <p:cNvPr id="10243" name="Platshållare för bildnummer 3"/>
          <p:cNvSpPr>
            <a:spLocks noGrp="1"/>
          </p:cNvSpPr>
          <p:nvPr>
            <p:ph type="sldNum" sz="quarter" idx="10"/>
          </p:nvPr>
        </p:nvSpPr>
        <p:spPr>
          <a:noFill/>
        </p:spPr>
        <p:txBody>
          <a:bodyPr/>
          <a:lstStyle/>
          <a:p>
            <a:fld id="{B7701517-EED2-4E22-94B3-2DD46FE39208}" type="slidenum">
              <a:rPr lang="en-GB" smtClean="0">
                <a:latin typeface="Arial" pitchFamily="34" charset="0"/>
                <a:cs typeface="Times New Roman" pitchFamily="18" charset="0"/>
              </a:rPr>
              <a:pPr/>
              <a:t>6</a:t>
            </a:fld>
            <a:endParaRPr lang="en-GB" smtClean="0">
              <a:latin typeface="Arial" pitchFamily="34" charset="0"/>
              <a:cs typeface="Times New Roman" pitchFamily="18" charset="0"/>
            </a:endParaRPr>
          </a:p>
        </p:txBody>
      </p:sp>
      <p:sp>
        <p:nvSpPr>
          <p:cNvPr id="10244" name="Platshållare för datum 4"/>
          <p:cNvSpPr>
            <a:spLocks noGrp="1"/>
          </p:cNvSpPr>
          <p:nvPr>
            <p:ph type="dt" sz="quarter" idx="11"/>
          </p:nvPr>
        </p:nvSpPr>
        <p:spPr>
          <a:noFill/>
        </p:spPr>
        <p:txBody>
          <a:bodyPr/>
          <a:lstStyle/>
          <a:p>
            <a:fld id="{08B69D58-AA1A-4A90-824C-DF7C53FA07DA}" type="datetime1">
              <a:rPr lang="sv-SE" smtClean="0">
                <a:latin typeface="Arial" pitchFamily="34" charset="0"/>
                <a:cs typeface="Times New Roman" pitchFamily="18" charset="0"/>
              </a:rPr>
              <a:pPr/>
              <a:t>2009-03-19</a:t>
            </a:fld>
            <a:endParaRPr lang="en-GB" smtClean="0">
              <a:latin typeface="Arial" pitchFamily="34" charset="0"/>
              <a:cs typeface="Times New Roman" pitchFamily="18" charset="0"/>
            </a:endParaRPr>
          </a:p>
        </p:txBody>
      </p:sp>
      <p:graphicFrame>
        <p:nvGraphicFramePr>
          <p:cNvPr id="7" name="Diagram 6"/>
          <p:cNvGraphicFramePr>
            <a:graphicFrameLocks noGrp="1"/>
          </p:cNvGraphicFramePr>
          <p:nvPr/>
        </p:nvGraphicFramePr>
        <p:xfrm>
          <a:off x="214282" y="1714488"/>
          <a:ext cx="7715271" cy="4033845"/>
        </p:xfrm>
        <a:graphic>
          <a:graphicData uri="http://schemas.openxmlformats.org/drawingml/2006/chart">
            <c:chart xmlns:c="http://schemas.openxmlformats.org/drawingml/2006/chart" xmlns:r="http://schemas.openxmlformats.org/officeDocument/2006/relationships" r:id="rId2"/>
          </a:graphicData>
        </a:graphic>
      </p:graphicFrame>
      <p:sp>
        <p:nvSpPr>
          <p:cNvPr id="10246" name="textruta 5"/>
          <p:cNvSpPr txBox="1">
            <a:spLocks noChangeArrowheads="1"/>
          </p:cNvSpPr>
          <p:nvPr/>
        </p:nvSpPr>
        <p:spPr bwMode="auto">
          <a:xfrm>
            <a:off x="2000232" y="1285860"/>
            <a:ext cx="2143125" cy="276225"/>
          </a:xfrm>
          <a:prstGeom prst="rect">
            <a:avLst/>
          </a:prstGeom>
          <a:noFill/>
          <a:ln w="9525">
            <a:noFill/>
            <a:miter lim="800000"/>
            <a:headEnd/>
            <a:tailEnd/>
          </a:ln>
        </p:spPr>
        <p:txBody>
          <a:bodyPr>
            <a:spAutoFit/>
          </a:bodyPr>
          <a:lstStyle/>
          <a:p>
            <a:r>
              <a:rPr lang="sv-SE" sz="1200" b="1" dirty="0">
                <a:solidFill>
                  <a:srgbClr val="FF0000"/>
                </a:solidFill>
              </a:rPr>
              <a:t>Flervalsfråga</a:t>
            </a:r>
          </a:p>
        </p:txBody>
      </p:sp>
      <p:sp>
        <p:nvSpPr>
          <p:cNvPr id="10247" name="Platshållare för sidfot 5"/>
          <p:cNvSpPr>
            <a:spLocks noGrp="1"/>
          </p:cNvSpPr>
          <p:nvPr>
            <p:ph type="ftr" sz="quarter" idx="12"/>
          </p:nvPr>
        </p:nvSpPr>
        <p:spPr>
          <a:xfrm>
            <a:off x="2143125" y="6357938"/>
            <a:ext cx="4310063" cy="246062"/>
          </a:xfrm>
          <a:noFill/>
        </p:spPr>
        <p:txBody>
          <a:bodyPr/>
          <a:lstStyle/>
          <a:p>
            <a:r>
              <a:rPr lang="sv-SE" smtClean="0">
                <a:latin typeface="Arial" pitchFamily="34" charset="0"/>
                <a:cs typeface="Times New Roman" pitchFamily="18" charset="0"/>
              </a:rPr>
              <a:t>Opionionsundersökning svensk sjukvård  2009</a:t>
            </a:r>
            <a:endParaRPr lang="en-GB" smtClean="0">
              <a:latin typeface="Arial" pitchFamily="34" charset="0"/>
              <a:cs typeface="Times New Roman" pitchFamily="18" charset="0"/>
            </a:endParaRPr>
          </a:p>
        </p:txBody>
      </p:sp>
      <p:sp>
        <p:nvSpPr>
          <p:cNvPr id="10248" name="textruta 7"/>
          <p:cNvSpPr txBox="1">
            <a:spLocks noChangeArrowheads="1"/>
          </p:cNvSpPr>
          <p:nvPr/>
        </p:nvSpPr>
        <p:spPr bwMode="auto">
          <a:xfrm>
            <a:off x="6929438" y="4786313"/>
            <a:ext cx="482600" cy="276225"/>
          </a:xfrm>
          <a:prstGeom prst="rect">
            <a:avLst/>
          </a:prstGeom>
          <a:noFill/>
          <a:ln w="9525">
            <a:noFill/>
            <a:miter lim="800000"/>
            <a:headEnd/>
            <a:tailEnd/>
          </a:ln>
        </p:spPr>
        <p:txBody>
          <a:bodyPr wrap="none">
            <a:spAutoFit/>
          </a:bodyPr>
          <a:lstStyle/>
          <a:p>
            <a:r>
              <a:rPr lang="sv-SE" sz="1200"/>
              <a:t>59,7</a:t>
            </a:r>
          </a:p>
        </p:txBody>
      </p:sp>
      <p:sp>
        <p:nvSpPr>
          <p:cNvPr id="10249" name="textruta 8"/>
          <p:cNvSpPr txBox="1">
            <a:spLocks noChangeArrowheads="1"/>
          </p:cNvSpPr>
          <p:nvPr/>
        </p:nvSpPr>
        <p:spPr bwMode="auto">
          <a:xfrm>
            <a:off x="5715000" y="4214813"/>
            <a:ext cx="482600" cy="276225"/>
          </a:xfrm>
          <a:prstGeom prst="rect">
            <a:avLst/>
          </a:prstGeom>
          <a:noFill/>
          <a:ln w="9525">
            <a:noFill/>
            <a:miter lim="800000"/>
            <a:headEnd/>
            <a:tailEnd/>
          </a:ln>
        </p:spPr>
        <p:txBody>
          <a:bodyPr wrap="none">
            <a:spAutoFit/>
          </a:bodyPr>
          <a:lstStyle/>
          <a:p>
            <a:r>
              <a:rPr lang="sv-SE" sz="1200"/>
              <a:t>44,0</a:t>
            </a:r>
          </a:p>
        </p:txBody>
      </p:sp>
      <p:sp>
        <p:nvSpPr>
          <p:cNvPr id="10250" name="textruta 9"/>
          <p:cNvSpPr txBox="1">
            <a:spLocks noChangeArrowheads="1"/>
          </p:cNvSpPr>
          <p:nvPr/>
        </p:nvSpPr>
        <p:spPr bwMode="auto">
          <a:xfrm>
            <a:off x="5357813" y="3571875"/>
            <a:ext cx="482600" cy="276225"/>
          </a:xfrm>
          <a:prstGeom prst="rect">
            <a:avLst/>
          </a:prstGeom>
          <a:noFill/>
          <a:ln w="9525">
            <a:noFill/>
            <a:miter lim="800000"/>
            <a:headEnd/>
            <a:tailEnd/>
          </a:ln>
        </p:spPr>
        <p:txBody>
          <a:bodyPr wrap="none">
            <a:spAutoFit/>
          </a:bodyPr>
          <a:lstStyle/>
          <a:p>
            <a:r>
              <a:rPr lang="sv-SE" sz="1200"/>
              <a:t>38,3</a:t>
            </a:r>
          </a:p>
        </p:txBody>
      </p:sp>
      <p:sp>
        <p:nvSpPr>
          <p:cNvPr id="10251" name="textruta 10"/>
          <p:cNvSpPr txBox="1">
            <a:spLocks noChangeArrowheads="1"/>
          </p:cNvSpPr>
          <p:nvPr/>
        </p:nvSpPr>
        <p:spPr bwMode="auto">
          <a:xfrm>
            <a:off x="5286375" y="3000375"/>
            <a:ext cx="482600" cy="276225"/>
          </a:xfrm>
          <a:prstGeom prst="rect">
            <a:avLst/>
          </a:prstGeom>
          <a:noFill/>
          <a:ln w="9525">
            <a:noFill/>
            <a:miter lim="800000"/>
            <a:headEnd/>
            <a:tailEnd/>
          </a:ln>
        </p:spPr>
        <p:txBody>
          <a:bodyPr wrap="none">
            <a:spAutoFit/>
          </a:bodyPr>
          <a:lstStyle/>
          <a:p>
            <a:r>
              <a:rPr lang="sv-SE" sz="1200"/>
              <a:t>37,1</a:t>
            </a:r>
          </a:p>
        </p:txBody>
      </p:sp>
      <p:sp>
        <p:nvSpPr>
          <p:cNvPr id="10252" name="textruta 11"/>
          <p:cNvSpPr txBox="1">
            <a:spLocks noChangeArrowheads="1"/>
          </p:cNvSpPr>
          <p:nvPr/>
        </p:nvSpPr>
        <p:spPr bwMode="auto">
          <a:xfrm>
            <a:off x="5143500" y="2428875"/>
            <a:ext cx="482600" cy="276225"/>
          </a:xfrm>
          <a:prstGeom prst="rect">
            <a:avLst/>
          </a:prstGeom>
          <a:noFill/>
          <a:ln w="9525">
            <a:noFill/>
            <a:miter lim="800000"/>
            <a:headEnd/>
            <a:tailEnd/>
          </a:ln>
        </p:spPr>
        <p:txBody>
          <a:bodyPr wrap="none">
            <a:spAutoFit/>
          </a:bodyPr>
          <a:lstStyle/>
          <a:p>
            <a:r>
              <a:rPr lang="sv-SE" sz="1200"/>
              <a:t>35,0</a:t>
            </a:r>
          </a:p>
        </p:txBody>
      </p:sp>
      <p:sp>
        <p:nvSpPr>
          <p:cNvPr id="10253" name="textruta 12"/>
          <p:cNvSpPr txBox="1">
            <a:spLocks noChangeArrowheads="1"/>
          </p:cNvSpPr>
          <p:nvPr/>
        </p:nvSpPr>
        <p:spPr bwMode="auto">
          <a:xfrm>
            <a:off x="3357563" y="1857375"/>
            <a:ext cx="398462" cy="276225"/>
          </a:xfrm>
          <a:prstGeom prst="rect">
            <a:avLst/>
          </a:prstGeom>
          <a:noFill/>
          <a:ln w="9525">
            <a:noFill/>
            <a:miter lim="800000"/>
            <a:headEnd/>
            <a:tailEnd/>
          </a:ln>
        </p:spPr>
        <p:txBody>
          <a:bodyPr wrap="none">
            <a:spAutoFit/>
          </a:bodyPr>
          <a:lstStyle/>
          <a:p>
            <a:r>
              <a:rPr lang="sv-SE" sz="1200"/>
              <a:t>9,6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Diagram 15"/>
          <p:cNvGraphicFramePr>
            <a:graphicFrameLocks noGrp="1"/>
          </p:cNvGraphicFramePr>
          <p:nvPr/>
        </p:nvGraphicFramePr>
        <p:xfrm>
          <a:off x="428596" y="1071546"/>
          <a:ext cx="8291329" cy="5110056"/>
        </p:xfrm>
        <a:graphic>
          <a:graphicData uri="http://schemas.openxmlformats.org/drawingml/2006/chart">
            <c:chart xmlns:c="http://schemas.openxmlformats.org/drawingml/2006/chart" xmlns:r="http://schemas.openxmlformats.org/officeDocument/2006/relationships" r:id="rId2"/>
          </a:graphicData>
        </a:graphic>
      </p:graphicFrame>
      <p:sp>
        <p:nvSpPr>
          <p:cNvPr id="11266" name="Rubrik 1"/>
          <p:cNvSpPr>
            <a:spLocks noGrp="1"/>
          </p:cNvSpPr>
          <p:nvPr>
            <p:ph type="title"/>
          </p:nvPr>
        </p:nvSpPr>
        <p:spPr/>
        <p:txBody>
          <a:bodyPr/>
          <a:lstStyle/>
          <a:p>
            <a:pPr eaLnBrk="1" hangingPunct="1"/>
            <a:r>
              <a:rPr lang="sv-SE" sz="2000" smtClean="0"/>
              <a:t>Hur tror du vårdköerna kommer att se ut om 5 år?</a:t>
            </a:r>
          </a:p>
        </p:txBody>
      </p:sp>
      <p:sp>
        <p:nvSpPr>
          <p:cNvPr id="11267" name="Platshållare för bildnummer 3"/>
          <p:cNvSpPr>
            <a:spLocks noGrp="1"/>
          </p:cNvSpPr>
          <p:nvPr>
            <p:ph type="sldNum" sz="quarter" idx="10"/>
          </p:nvPr>
        </p:nvSpPr>
        <p:spPr>
          <a:noFill/>
        </p:spPr>
        <p:txBody>
          <a:bodyPr/>
          <a:lstStyle/>
          <a:p>
            <a:fld id="{5EA6B88F-5F0C-4C47-895B-088C8A8AEFA2}" type="slidenum">
              <a:rPr lang="en-GB" smtClean="0">
                <a:latin typeface="Arial" pitchFamily="34" charset="0"/>
                <a:cs typeface="Times New Roman" pitchFamily="18" charset="0"/>
              </a:rPr>
              <a:pPr/>
              <a:t>7</a:t>
            </a:fld>
            <a:endParaRPr lang="en-GB" smtClean="0">
              <a:latin typeface="Arial" pitchFamily="34" charset="0"/>
              <a:cs typeface="Times New Roman" pitchFamily="18" charset="0"/>
            </a:endParaRPr>
          </a:p>
        </p:txBody>
      </p:sp>
      <p:sp>
        <p:nvSpPr>
          <p:cNvPr id="11268" name="Platshållare för datum 4"/>
          <p:cNvSpPr>
            <a:spLocks noGrp="1"/>
          </p:cNvSpPr>
          <p:nvPr>
            <p:ph type="dt" sz="quarter" idx="11"/>
          </p:nvPr>
        </p:nvSpPr>
        <p:spPr>
          <a:noFill/>
        </p:spPr>
        <p:txBody>
          <a:bodyPr/>
          <a:lstStyle/>
          <a:p>
            <a:fld id="{7CE0D8A7-A188-4CF8-8528-34D702A5A186}" type="datetime1">
              <a:rPr lang="sv-SE" smtClean="0">
                <a:latin typeface="Arial" pitchFamily="34" charset="0"/>
                <a:cs typeface="Times New Roman" pitchFamily="18" charset="0"/>
              </a:rPr>
              <a:pPr/>
              <a:t>2009-03-19</a:t>
            </a:fld>
            <a:endParaRPr lang="en-GB" smtClean="0">
              <a:latin typeface="Arial" pitchFamily="34" charset="0"/>
              <a:cs typeface="Times New Roman" pitchFamily="18" charset="0"/>
            </a:endParaRPr>
          </a:p>
        </p:txBody>
      </p:sp>
      <p:sp>
        <p:nvSpPr>
          <p:cNvPr id="11270" name="Platshållare för sidfot 5"/>
          <p:cNvSpPr>
            <a:spLocks noGrp="1"/>
          </p:cNvSpPr>
          <p:nvPr>
            <p:ph type="ftr" sz="quarter" idx="12"/>
          </p:nvPr>
        </p:nvSpPr>
        <p:spPr>
          <a:xfrm>
            <a:off x="2143125" y="6357938"/>
            <a:ext cx="4310063" cy="246062"/>
          </a:xfrm>
          <a:noFill/>
        </p:spPr>
        <p:txBody>
          <a:bodyPr/>
          <a:lstStyle/>
          <a:p>
            <a:r>
              <a:rPr lang="sv-SE" smtClean="0">
                <a:latin typeface="Arial" pitchFamily="34" charset="0"/>
                <a:cs typeface="Times New Roman" pitchFamily="18" charset="0"/>
              </a:rPr>
              <a:t>Opionionsundersökning svensk sjukvård  2009</a:t>
            </a:r>
            <a:endParaRPr lang="en-GB" smtClean="0">
              <a:latin typeface="Arial" pitchFamily="34" charset="0"/>
              <a:cs typeface="Times New Roman" pitchFamily="18" charset="0"/>
            </a:endParaRPr>
          </a:p>
        </p:txBody>
      </p:sp>
      <p:sp>
        <p:nvSpPr>
          <p:cNvPr id="14" name="Ellips 13"/>
          <p:cNvSpPr/>
          <p:nvPr/>
        </p:nvSpPr>
        <p:spPr>
          <a:xfrm>
            <a:off x="5072066" y="4143380"/>
            <a:ext cx="642937" cy="5000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
        <p:nvSpPr>
          <p:cNvPr id="15" name="Ellips 14"/>
          <p:cNvSpPr/>
          <p:nvPr/>
        </p:nvSpPr>
        <p:spPr>
          <a:xfrm>
            <a:off x="2000232" y="3643314"/>
            <a:ext cx="642938" cy="5000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ubrik 1"/>
          <p:cNvSpPr>
            <a:spLocks noGrp="1"/>
          </p:cNvSpPr>
          <p:nvPr>
            <p:ph type="title"/>
          </p:nvPr>
        </p:nvSpPr>
        <p:spPr/>
        <p:txBody>
          <a:bodyPr/>
          <a:lstStyle/>
          <a:p>
            <a:pPr eaLnBrk="1" hangingPunct="1"/>
            <a:r>
              <a:rPr lang="sv-SE" sz="2000" smtClean="0"/>
              <a:t>Konsumentens inställning till att teckna en privat sjukvårdsförsäkring</a:t>
            </a:r>
          </a:p>
        </p:txBody>
      </p:sp>
      <p:sp>
        <p:nvSpPr>
          <p:cNvPr id="12291" name="Platshållare för bildnummer 3"/>
          <p:cNvSpPr>
            <a:spLocks noGrp="1"/>
          </p:cNvSpPr>
          <p:nvPr>
            <p:ph type="sldNum" sz="quarter" idx="10"/>
          </p:nvPr>
        </p:nvSpPr>
        <p:spPr>
          <a:noFill/>
        </p:spPr>
        <p:txBody>
          <a:bodyPr/>
          <a:lstStyle/>
          <a:p>
            <a:fld id="{1CAA5FEE-D7E4-45EB-A244-C1EFE1121AAA}" type="slidenum">
              <a:rPr lang="en-GB" smtClean="0">
                <a:latin typeface="Arial" pitchFamily="34" charset="0"/>
                <a:cs typeface="Times New Roman" pitchFamily="18" charset="0"/>
              </a:rPr>
              <a:pPr/>
              <a:t>8</a:t>
            </a:fld>
            <a:endParaRPr lang="en-GB" smtClean="0">
              <a:latin typeface="Arial" pitchFamily="34" charset="0"/>
              <a:cs typeface="Times New Roman" pitchFamily="18" charset="0"/>
            </a:endParaRPr>
          </a:p>
        </p:txBody>
      </p:sp>
      <p:sp>
        <p:nvSpPr>
          <p:cNvPr id="12292" name="Platshållare för datum 4"/>
          <p:cNvSpPr>
            <a:spLocks noGrp="1"/>
          </p:cNvSpPr>
          <p:nvPr>
            <p:ph type="dt" sz="quarter" idx="11"/>
          </p:nvPr>
        </p:nvSpPr>
        <p:spPr>
          <a:noFill/>
        </p:spPr>
        <p:txBody>
          <a:bodyPr/>
          <a:lstStyle/>
          <a:p>
            <a:fld id="{DE8A9F96-5163-4D72-84D3-2B3B68D73513}" type="datetime1">
              <a:rPr lang="sv-SE" smtClean="0">
                <a:latin typeface="Arial" pitchFamily="34" charset="0"/>
                <a:cs typeface="Times New Roman" pitchFamily="18" charset="0"/>
              </a:rPr>
              <a:pPr/>
              <a:t>2009-03-19</a:t>
            </a:fld>
            <a:endParaRPr lang="en-GB" smtClean="0">
              <a:latin typeface="Arial" pitchFamily="34" charset="0"/>
              <a:cs typeface="Times New Roman" pitchFamily="18" charset="0"/>
            </a:endParaRPr>
          </a:p>
        </p:txBody>
      </p:sp>
      <p:graphicFrame>
        <p:nvGraphicFramePr>
          <p:cNvPr id="6" name="Diagram 5"/>
          <p:cNvGraphicFramePr>
            <a:graphicFrameLocks noGrp="1"/>
          </p:cNvGraphicFramePr>
          <p:nvPr/>
        </p:nvGraphicFramePr>
        <p:xfrm>
          <a:off x="-357222" y="2714621"/>
          <a:ext cx="4143372" cy="2928958"/>
        </p:xfrm>
        <a:graphic>
          <a:graphicData uri="http://schemas.openxmlformats.org/drawingml/2006/chart">
            <c:chart xmlns:c="http://schemas.openxmlformats.org/drawingml/2006/chart" xmlns:r="http://schemas.openxmlformats.org/officeDocument/2006/relationships" r:id="rId2"/>
          </a:graphicData>
        </a:graphic>
      </p:graphicFrame>
      <p:sp>
        <p:nvSpPr>
          <p:cNvPr id="7" name="Rubrik 1"/>
          <p:cNvSpPr txBox="1">
            <a:spLocks/>
          </p:cNvSpPr>
          <p:nvPr/>
        </p:nvSpPr>
        <p:spPr bwMode="auto">
          <a:xfrm>
            <a:off x="285750" y="1643063"/>
            <a:ext cx="3143250" cy="1143000"/>
          </a:xfrm>
          <a:prstGeom prst="rect">
            <a:avLst/>
          </a:prstGeom>
          <a:noFill/>
          <a:ln w="9525">
            <a:noFill/>
            <a:miter lim="800000"/>
            <a:headEnd/>
            <a:tailEnd/>
          </a:ln>
        </p:spPr>
        <p:txBody>
          <a:bodyPr/>
          <a:lstStyle/>
          <a:p>
            <a:pPr>
              <a:defRPr/>
            </a:pPr>
            <a:r>
              <a:rPr lang="sv-SE" sz="1400" b="1" kern="0" dirty="0">
                <a:latin typeface="+mj-lt"/>
                <a:ea typeface="+mj-ea"/>
                <a:cs typeface="+mj-cs"/>
              </a:rPr>
              <a:t>Har du tecknat en försäkring som ger dig privat vård som ett komplement till den offentliga vården?</a:t>
            </a:r>
          </a:p>
        </p:txBody>
      </p:sp>
      <p:sp>
        <p:nvSpPr>
          <p:cNvPr id="8" name="Likbent triangel 7"/>
          <p:cNvSpPr/>
          <p:nvPr/>
        </p:nvSpPr>
        <p:spPr>
          <a:xfrm rot="5400000">
            <a:off x="2571751" y="3357562"/>
            <a:ext cx="2786062" cy="500063"/>
          </a:xfrm>
          <a:prstGeom prst="triangle">
            <a:avLst/>
          </a:prstGeom>
          <a:solidFill>
            <a:srgbClr val="6D6D74"/>
          </a:solidFill>
          <a:ln>
            <a:solidFill>
              <a:srgbClr val="6D6D7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sv-SE" dirty="0"/>
          </a:p>
        </p:txBody>
      </p:sp>
      <p:graphicFrame>
        <p:nvGraphicFramePr>
          <p:cNvPr id="10" name="Diagram 9"/>
          <p:cNvGraphicFramePr>
            <a:graphicFrameLocks noGrp="1"/>
          </p:cNvGraphicFramePr>
          <p:nvPr/>
        </p:nvGraphicFramePr>
        <p:xfrm>
          <a:off x="5857884" y="1142984"/>
          <a:ext cx="3178959" cy="2500330"/>
        </p:xfrm>
        <a:graphic>
          <a:graphicData uri="http://schemas.openxmlformats.org/drawingml/2006/chart">
            <c:chart xmlns:c="http://schemas.openxmlformats.org/drawingml/2006/chart" xmlns:r="http://schemas.openxmlformats.org/officeDocument/2006/relationships" r:id="rId3"/>
          </a:graphicData>
        </a:graphic>
      </p:graphicFrame>
      <p:sp>
        <p:nvSpPr>
          <p:cNvPr id="11" name="Rubrik 1"/>
          <p:cNvSpPr txBox="1">
            <a:spLocks/>
          </p:cNvSpPr>
          <p:nvPr/>
        </p:nvSpPr>
        <p:spPr>
          <a:xfrm>
            <a:off x="4500563" y="1928813"/>
            <a:ext cx="1643062" cy="1143000"/>
          </a:xfrm>
          <a:prstGeom prst="rect">
            <a:avLst/>
          </a:prstGeom>
        </p:spPr>
        <p:txBody>
          <a:bodyPr anchor="ctr">
            <a:normAutofit fontScale="92500" lnSpcReduction="20000"/>
          </a:bodyPr>
          <a:lstStyle/>
          <a:p>
            <a:pPr algn="ctr" fontAlgn="auto">
              <a:spcAft>
                <a:spcPts val="0"/>
              </a:spcAft>
              <a:defRPr/>
            </a:pPr>
            <a:r>
              <a:rPr lang="sv-SE" sz="1200" b="1" dirty="0">
                <a:latin typeface="+mj-lt"/>
                <a:ea typeface="+mj-ea"/>
                <a:cs typeface="+mj-cs"/>
              </a:rPr>
              <a:t>Skulle du kunna tänka dig att teckna en försäkring som ger dig privat vård som ett komplement till den offentliga vården?</a:t>
            </a:r>
          </a:p>
        </p:txBody>
      </p:sp>
      <p:graphicFrame>
        <p:nvGraphicFramePr>
          <p:cNvPr id="12" name="Diagram 11"/>
          <p:cNvGraphicFramePr>
            <a:graphicFrameLocks noGrp="1"/>
          </p:cNvGraphicFramePr>
          <p:nvPr/>
        </p:nvGraphicFramePr>
        <p:xfrm>
          <a:off x="5786446" y="3643314"/>
          <a:ext cx="3357554" cy="2500330"/>
        </p:xfrm>
        <a:graphic>
          <a:graphicData uri="http://schemas.openxmlformats.org/drawingml/2006/chart">
            <c:chart xmlns:c="http://schemas.openxmlformats.org/drawingml/2006/chart" xmlns:r="http://schemas.openxmlformats.org/officeDocument/2006/relationships" r:id="rId4"/>
          </a:graphicData>
        </a:graphic>
      </p:graphicFrame>
      <p:sp>
        <p:nvSpPr>
          <p:cNvPr id="13" name="Rubrik 1"/>
          <p:cNvSpPr txBox="1">
            <a:spLocks/>
          </p:cNvSpPr>
          <p:nvPr/>
        </p:nvSpPr>
        <p:spPr>
          <a:xfrm>
            <a:off x="4500563" y="4357688"/>
            <a:ext cx="1785937" cy="1214437"/>
          </a:xfrm>
          <a:prstGeom prst="rect">
            <a:avLst/>
          </a:prstGeom>
        </p:spPr>
        <p:txBody>
          <a:bodyPr anchor="ctr">
            <a:normAutofit fontScale="92500"/>
          </a:bodyPr>
          <a:lstStyle/>
          <a:p>
            <a:pPr algn="ctr" fontAlgn="auto">
              <a:spcAft>
                <a:spcPts val="0"/>
              </a:spcAft>
              <a:defRPr/>
            </a:pPr>
            <a:r>
              <a:rPr lang="sv-SE" sz="1200" b="1" dirty="0">
                <a:latin typeface="+mj-lt"/>
                <a:ea typeface="+mj-ea"/>
                <a:cs typeface="+mj-cs"/>
              </a:rPr>
              <a:t>Hur intresserad är du av att teckna en försäkring som ger privat vård om du kunde dra av kostnaden i din deklaration?</a:t>
            </a:r>
          </a:p>
        </p:txBody>
      </p:sp>
      <p:sp>
        <p:nvSpPr>
          <p:cNvPr id="12300" name="Platshållare för sidfot 5"/>
          <p:cNvSpPr>
            <a:spLocks noGrp="1"/>
          </p:cNvSpPr>
          <p:nvPr>
            <p:ph type="ftr" sz="quarter" idx="12"/>
          </p:nvPr>
        </p:nvSpPr>
        <p:spPr>
          <a:xfrm>
            <a:off x="2143125" y="6357938"/>
            <a:ext cx="4310063" cy="246062"/>
          </a:xfrm>
          <a:noFill/>
        </p:spPr>
        <p:txBody>
          <a:bodyPr/>
          <a:lstStyle/>
          <a:p>
            <a:r>
              <a:rPr lang="sv-SE" smtClean="0">
                <a:latin typeface="Arial" pitchFamily="34" charset="0"/>
                <a:cs typeface="Times New Roman" pitchFamily="18" charset="0"/>
              </a:rPr>
              <a:t>Opionionsundersökning svensk sjukvård  2009</a:t>
            </a:r>
            <a:endParaRPr lang="en-GB" smtClean="0">
              <a:latin typeface="Arial" pitchFamily="34"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rygg-Hansa SE">
  <a:themeElements>
    <a:clrScheme name="Trygg-Hansa">
      <a:dk1>
        <a:srgbClr val="000000"/>
      </a:dk1>
      <a:lt1>
        <a:srgbClr val="FFFFFF"/>
      </a:lt1>
      <a:dk2>
        <a:srgbClr val="ED1C24"/>
      </a:dk2>
      <a:lt2>
        <a:srgbClr val="EEA830"/>
      </a:lt2>
      <a:accent1>
        <a:srgbClr val="5BA0E1"/>
      </a:accent1>
      <a:accent2>
        <a:srgbClr val="ED1C24"/>
      </a:accent2>
      <a:accent3>
        <a:srgbClr val="EEA830"/>
      </a:accent3>
      <a:accent4>
        <a:srgbClr val="AAAAAA"/>
      </a:accent4>
      <a:accent5>
        <a:srgbClr val="032857"/>
      </a:accent5>
      <a:accent6>
        <a:srgbClr val="D71820"/>
      </a:accent6>
      <a:hlink>
        <a:srgbClr val="5291CC"/>
      </a:hlink>
      <a:folHlink>
        <a:srgbClr val="E09142"/>
      </a:folHlink>
    </a:clrScheme>
    <a:fontScheme name="Office-tema">
      <a:majorFont>
        <a:latin typeface="Arial"/>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ema 1">
        <a:dk1>
          <a:srgbClr val="053167"/>
        </a:dk1>
        <a:lt1>
          <a:srgbClr val="FFFFFF"/>
        </a:lt1>
        <a:dk2>
          <a:srgbClr val="053167"/>
        </a:dk2>
        <a:lt2>
          <a:srgbClr val="006A2F"/>
        </a:lt2>
        <a:accent1>
          <a:srgbClr val="EEA830"/>
        </a:accent1>
        <a:accent2>
          <a:srgbClr val="5BA0E1"/>
        </a:accent2>
        <a:accent3>
          <a:srgbClr val="FFFFFF"/>
        </a:accent3>
        <a:accent4>
          <a:srgbClr val="032857"/>
        </a:accent4>
        <a:accent5>
          <a:srgbClr val="F5D1AD"/>
        </a:accent5>
        <a:accent6>
          <a:srgbClr val="5291CC"/>
        </a:accent6>
        <a:hlink>
          <a:srgbClr val="CF4044"/>
        </a:hlink>
        <a:folHlink>
          <a:srgbClr val="E09142"/>
        </a:folHlink>
      </a:clrScheme>
      <a:clrMap bg1="lt1" tx1="dk1" bg2="lt2" tx2="dk2" accent1="accent1" accent2="accent2" accent3="accent3" accent4="accent4" accent5="accent5" accent6="accent6" hlink="hlink" folHlink="folHlink"/>
    </a:extraClrScheme>
    <a:extraClrScheme>
      <a:clrScheme name="Office-tema 2">
        <a:dk1>
          <a:srgbClr val="006A2F"/>
        </a:dk1>
        <a:lt1>
          <a:srgbClr val="053167"/>
        </a:lt1>
        <a:dk2>
          <a:srgbClr val="080808"/>
        </a:dk2>
        <a:lt2>
          <a:srgbClr val="053167"/>
        </a:lt2>
        <a:accent1>
          <a:srgbClr val="EEA830"/>
        </a:accent1>
        <a:accent2>
          <a:srgbClr val="5BA0E1"/>
        </a:accent2>
        <a:accent3>
          <a:srgbClr val="AAAAAA"/>
        </a:accent3>
        <a:accent4>
          <a:srgbClr val="032857"/>
        </a:accent4>
        <a:accent5>
          <a:srgbClr val="F5D1AD"/>
        </a:accent5>
        <a:accent6>
          <a:srgbClr val="5291CC"/>
        </a:accent6>
        <a:hlink>
          <a:srgbClr val="CF4044"/>
        </a:hlink>
        <a:folHlink>
          <a:srgbClr val="E0914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Trygg-Hansa SE</Template>
  <TotalTime>422</TotalTime>
  <Words>511</Words>
  <Application>Microsoft PowerPoint</Application>
  <PresentationFormat>Bildspel på skärmen (4:3)</PresentationFormat>
  <Paragraphs>96</Paragraphs>
  <Slides>12</Slides>
  <Notes>1</Notes>
  <HiddenSlides>0</HiddenSlides>
  <MMClips>0</MMClips>
  <ScaleCrop>false</ScaleCrop>
  <HeadingPairs>
    <vt:vector size="4" baseType="variant">
      <vt:variant>
        <vt:lpstr>Tema</vt:lpstr>
      </vt:variant>
      <vt:variant>
        <vt:i4>1</vt:i4>
      </vt:variant>
      <vt:variant>
        <vt:lpstr>Bildrubriker</vt:lpstr>
      </vt:variant>
      <vt:variant>
        <vt:i4>12</vt:i4>
      </vt:variant>
    </vt:vector>
  </HeadingPairs>
  <TitlesOfParts>
    <vt:vector size="13" baseType="lpstr">
      <vt:lpstr>Trygg-Hansa SE</vt:lpstr>
      <vt:lpstr>Bild 0</vt:lpstr>
      <vt:lpstr>Metod / bakgrund  </vt:lpstr>
      <vt:lpstr>Tror du att den offentliga sjukvården kommer att kunna leverera den vård du behöver i framtiden?</vt:lpstr>
      <vt:lpstr>Vad är orsaken till, att du inte tror den offentliga sjukvården kommer att kunna leverera den vård du behöver i framtiden? *</vt:lpstr>
      <vt:lpstr>Tror du att den offentliga sjukvården kommer att kunna leverera den vård du behöver i framtiden?</vt:lpstr>
      <vt:lpstr>Hur tror du vårdköerna kommer att se ut om 5 år?</vt:lpstr>
      <vt:lpstr>Vad tror du anledningen är till dagens sjukvårdsköer?</vt:lpstr>
      <vt:lpstr>Hur tror du vårdköerna kommer att se ut om 5 år?</vt:lpstr>
      <vt:lpstr>Konsumentens inställning till att teckna en privat sjukvårdsförsäkring</vt:lpstr>
      <vt:lpstr>Hur intresserad är du av att teckna en försäkring som ger privat vård om du kunde dra av kostnaden i din deklaration?</vt:lpstr>
      <vt:lpstr>Sammanfattning </vt:lpstr>
      <vt:lpstr>Reflektioner/frågeställningar </vt:lpstr>
    </vt:vector>
  </TitlesOfParts>
  <Company>Trygg-Hansa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0</dc:title>
  <dc:creator>a74772</dc:creator>
  <cp:lastModifiedBy>lhermansson</cp:lastModifiedBy>
  <cp:revision>81</cp:revision>
  <cp:lastPrinted>2006-04-12T08:52:15Z</cp:lastPrinted>
  <dcterms:created xsi:type="dcterms:W3CDTF">2009-03-11T07:15:12Z</dcterms:created>
  <dcterms:modified xsi:type="dcterms:W3CDTF">2009-03-19T08:03:53Z</dcterms:modified>
</cp:coreProperties>
</file>