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2" r:id="rId2"/>
    <p:sldId id="301" r:id="rId3"/>
    <p:sldId id="345" r:id="rId4"/>
    <p:sldId id="346" r:id="rId5"/>
    <p:sldId id="347" r:id="rId6"/>
    <p:sldId id="330" r:id="rId7"/>
    <p:sldId id="349" r:id="rId8"/>
    <p:sldId id="348" r:id="rId9"/>
    <p:sldId id="303" r:id="rId10"/>
    <p:sldId id="311" r:id="rId11"/>
    <p:sldId id="320" r:id="rId12"/>
    <p:sldId id="321" r:id="rId13"/>
    <p:sldId id="322" r:id="rId14"/>
    <p:sldId id="323" r:id="rId15"/>
    <p:sldId id="315" r:id="rId16"/>
    <p:sldId id="350" r:id="rId17"/>
    <p:sldId id="351" r:id="rId18"/>
    <p:sldId id="318" r:id="rId19"/>
    <p:sldId id="327" r:id="rId20"/>
    <p:sldId id="319" r:id="rId21"/>
    <p:sldId id="328" r:id="rId22"/>
    <p:sldId id="329" r:id="rId2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just format 1 - Dekorfär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84" autoAdjust="0"/>
  </p:normalViewPr>
  <p:slideViewPr>
    <p:cSldViewPr>
      <p:cViewPr varScale="1">
        <p:scale>
          <a:sx n="80" d="100"/>
          <a:sy n="80" d="100"/>
        </p:scale>
        <p:origin x="-696" y="-96"/>
      </p:cViewPr>
      <p:guideLst>
        <p:guide orient="horz" pos="709"/>
        <p:guide orient="horz" pos="1026"/>
        <p:guide orient="horz" pos="4005"/>
        <p:guide pos="295"/>
        <p:guide pos="5465"/>
        <p:guide pos="1543"/>
        <p:guide pos="18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15471-B0CC-4EEF-812F-ED39DD1B7EC9}" type="datetimeFigureOut">
              <a:rPr lang="sv-SE" smtClean="0"/>
              <a:t>2014-01-20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36434-3AB6-41C3-A63C-3C34839074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2256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Underlaget</a:t>
            </a:r>
            <a:r>
              <a:rPr lang="sv-SE" baseline="0" dirty="0" smtClean="0"/>
              <a:t> till kr/ha är större än kr/m3sk och därför ger de något olika resultat.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6434-3AB6-41C3-A63C-3C348390743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0753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Urval: lantbruksfastigheten med pris</a:t>
            </a:r>
            <a:r>
              <a:rPr lang="sv-SE" baseline="0" dirty="0" smtClean="0"/>
              <a:t> på skog </a:t>
            </a:r>
            <a:r>
              <a:rPr lang="sv-SE" baseline="0" smtClean="0"/>
              <a:t>och bostadshus</a:t>
            </a:r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EC869-3F2B-4E98-9DA3-C001B5AC7772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5157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Underlaget</a:t>
            </a:r>
            <a:r>
              <a:rPr lang="sv-SE" baseline="0" dirty="0" smtClean="0"/>
              <a:t> till kr/ha är större än kr/m3sk och därför ger de något </a:t>
            </a:r>
            <a:r>
              <a:rPr lang="sv-SE" baseline="0" smtClean="0"/>
              <a:t>olika resultat.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6434-3AB6-41C3-A63C-3C348390743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0753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Hela landet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E7A7B-BAE0-4FAC-85A9-77EB49E3454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533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Urval: år 2013 med </a:t>
            </a:r>
            <a:r>
              <a:rPr lang="sv-SE" baseline="0" dirty="0" smtClean="0"/>
              <a:t>minst 50% av </a:t>
            </a:r>
            <a:r>
              <a:rPr lang="sv-SE" baseline="0" smtClean="0"/>
              <a:t>priset på </a:t>
            </a:r>
            <a:r>
              <a:rPr lang="sv-SE" baseline="0" dirty="0" smtClean="0"/>
              <a:t>skog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EC869-3F2B-4E98-9DA3-C001B5AC7772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2148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Urval:</a:t>
            </a:r>
            <a:r>
              <a:rPr lang="sv-SE" baseline="0" dirty="0" smtClean="0"/>
              <a:t> minst 50% av priset på skog, ingen viktning om personen köpt hel eller andel </a:t>
            </a:r>
            <a:r>
              <a:rPr lang="sv-SE" baseline="0" smtClean="0"/>
              <a:t>av fastighet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EC869-3F2B-4E98-9DA3-C001B5AC7772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7105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Urval:</a:t>
            </a:r>
            <a:r>
              <a:rPr lang="sv-SE" baseline="0" dirty="0" smtClean="0"/>
              <a:t> minst 50% av priset på skog, ingen viktning om personen köpt hel eller andel </a:t>
            </a:r>
            <a:r>
              <a:rPr lang="sv-SE" baseline="0" smtClean="0"/>
              <a:t>av fastighet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EC869-3F2B-4E98-9DA3-C001B5AC7772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7105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Urval: år 2013, minst 50% </a:t>
            </a:r>
            <a:r>
              <a:rPr lang="sv-SE" smtClean="0"/>
              <a:t>av köpeskillingen</a:t>
            </a:r>
            <a:r>
              <a:rPr lang="sv-SE" baseline="0" smtClean="0"/>
              <a:t> är skog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EC869-3F2B-4E98-9DA3-C001B5AC7772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5157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Urval: medelvärde</a:t>
            </a:r>
            <a:r>
              <a:rPr lang="sv-SE" baseline="0" dirty="0" smtClean="0"/>
              <a:t> 7 år</a:t>
            </a:r>
            <a:r>
              <a:rPr lang="sv-SE" dirty="0" smtClean="0"/>
              <a:t>, minst 50% av köpeskillingen</a:t>
            </a:r>
            <a:r>
              <a:rPr lang="sv-SE" baseline="0" dirty="0" smtClean="0"/>
              <a:t> är skog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EC869-3F2B-4E98-9DA3-C001B5AC7772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5157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Urval: år 2013, minst 50% </a:t>
            </a:r>
            <a:r>
              <a:rPr lang="sv-SE" smtClean="0"/>
              <a:t>av köpeskillingen</a:t>
            </a:r>
            <a:r>
              <a:rPr lang="sv-SE" baseline="0" smtClean="0"/>
              <a:t> är skog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EC869-3F2B-4E98-9DA3-C001B5AC7772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5157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25974" y="1882775"/>
            <a:ext cx="4049713" cy="1470025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625974" y="3495675"/>
            <a:ext cx="4049713" cy="214312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98425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objekt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5910263"/>
            <a:ext cx="21002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83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8C5-6030-4D57-A982-98A7B6AB4CD6}" type="datetimeFigureOut">
              <a:rPr lang="sv-SE" smtClean="0"/>
              <a:t>2014-01-20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187A-5C8B-41C3-9E28-09B193390D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576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8C5-6030-4D57-A982-98A7B6AB4CD6}" type="datetimeFigureOut">
              <a:rPr lang="sv-SE" smtClean="0"/>
              <a:t>2014-01-20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187A-5C8B-41C3-9E28-09B193390D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005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0" y="830263"/>
            <a:ext cx="2449513" cy="5522829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16238" y="908720"/>
            <a:ext cx="5759450" cy="661288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2916239" y="1628775"/>
            <a:ext cx="5770562" cy="4392613"/>
          </a:xfrm>
        </p:spPr>
        <p:txBody>
          <a:bodyPr/>
          <a:lstStyle>
            <a:lvl1pPr marL="342900" indent="-342900">
              <a:buFont typeface="Verdana" pitchFamily="34" charset="0"/>
              <a:buChar char="–"/>
              <a:defRPr sz="24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8C5-6030-4D57-A982-98A7B6AB4CD6}" type="datetimeFigureOut">
              <a:rPr lang="sv-SE" smtClean="0"/>
              <a:t>2014-01-20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187A-5C8B-41C3-9E28-09B193390D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778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5759450" cy="661288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7545" y="1628775"/>
            <a:ext cx="5770562" cy="4392613"/>
          </a:xfrm>
        </p:spPr>
        <p:txBody>
          <a:bodyPr/>
          <a:lstStyle>
            <a:lvl1pPr marL="342900" indent="-342900">
              <a:buFont typeface="Verdana" pitchFamily="34" charset="0"/>
              <a:buChar char="–"/>
              <a:defRPr sz="24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8C5-6030-4D57-A982-98A7B6AB4CD6}" type="datetimeFigureOut">
              <a:rPr lang="sv-SE" smtClean="0"/>
              <a:t>2014-01-20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6694487" y="830263"/>
            <a:ext cx="2449513" cy="5527675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187A-5C8B-41C3-9E28-09B193390D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885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8C5-6030-4D57-A982-98A7B6AB4CD6}" type="datetimeFigureOut">
              <a:rPr lang="sv-SE" smtClean="0"/>
              <a:t>2014-01-20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187A-5C8B-41C3-9E28-09B193390D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216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8C5-6030-4D57-A982-98A7B6AB4CD6}" type="datetimeFigureOut">
              <a:rPr lang="sv-SE" smtClean="0"/>
              <a:t>2014-01-20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187A-5C8B-41C3-9E28-09B193390D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164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8C5-6030-4D57-A982-98A7B6AB4CD6}" type="datetimeFigureOut">
              <a:rPr lang="sv-SE" smtClean="0"/>
              <a:t>2014-01-20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187A-5C8B-41C3-9E28-09B193390D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536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18C5-6030-4D57-A982-98A7B6AB4CD6}" type="datetimeFigureOut">
              <a:rPr lang="sv-SE" smtClean="0"/>
              <a:t>2014-01-20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187A-5C8B-41C3-9E28-09B193390D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299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44475" y="6416675"/>
            <a:ext cx="84629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defRPr/>
            </a:pPr>
            <a:r>
              <a:rPr lang="sv-SE" sz="1200" dirty="0" smtClean="0">
                <a:solidFill>
                  <a:schemeClr val="bg1"/>
                </a:solidFill>
              </a:rPr>
              <a:t>Ekonomi   Juridik   Affärsrådgivning   Fastighetsförmedling                        		                  </a:t>
            </a:r>
            <a:r>
              <a:rPr lang="sv-SE" sz="1400" dirty="0" smtClean="0">
                <a:solidFill>
                  <a:schemeClr val="bg1"/>
                </a:solidFill>
                <a:latin typeface="Franklin Gothic Demi" pitchFamily="34" charset="0"/>
              </a:rPr>
              <a:t>lrfkonsult.se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18488" cy="661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28775"/>
            <a:ext cx="8218488" cy="4392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505200" y="60882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1F6E18C5-6030-4D57-A982-98A7B6AB4CD6}" type="datetimeFigureOut">
              <a:rPr lang="sv-SE" smtClean="0"/>
              <a:pPr/>
              <a:t>2014-01-20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780856" y="608821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67544" y="60882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63C187A-5C8B-41C3-9E28-09B193390DA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228600"/>
            <a:ext cx="1619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objekt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139700"/>
            <a:ext cx="5492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70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2" r:id="rId5"/>
    <p:sldLayoutId id="2147483666" r:id="rId6"/>
    <p:sldLayoutId id="2147483667" r:id="rId7"/>
    <p:sldLayoutId id="2147483670" r:id="rId8"/>
    <p:sldLayoutId id="2147483671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Verdan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68288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6938" indent="-266700" algn="l" defTabSz="914400" rtl="0" eaLnBrk="1" latinLnBrk="0" hangingPunct="1">
        <a:spcBef>
          <a:spcPct val="20000"/>
        </a:spcBef>
        <a:buFont typeface="Verdana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58888" indent="-180975" algn="l" defTabSz="914400" rtl="0" eaLnBrk="1" latinLnBrk="0" hangingPunct="1">
        <a:spcBef>
          <a:spcPct val="20000"/>
        </a:spcBef>
        <a:buFont typeface="Verdana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_LRF_Konsult_Data_DC112_enbart_läsning\Bilder på Martin och skogsägare\bilder\mäkleri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"/>
            <a:ext cx="9144000" cy="684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ubrik 2"/>
          <p:cNvSpPr txBox="1">
            <a:spLocks/>
          </p:cNvSpPr>
          <p:nvPr/>
        </p:nvSpPr>
        <p:spPr>
          <a:xfrm>
            <a:off x="1547664" y="1125538"/>
            <a:ext cx="5759450" cy="706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5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Skogspriser 2013</a:t>
            </a:r>
            <a:endParaRPr lang="sv-SE" sz="5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Bildobjekt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89930"/>
            <a:ext cx="647583" cy="64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12" y="5883056"/>
            <a:ext cx="2088232" cy="47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92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488064" cy="661288"/>
          </a:xfrm>
        </p:spPr>
        <p:txBody>
          <a:bodyPr>
            <a:normAutofit/>
          </a:bodyPr>
          <a:lstStyle/>
          <a:p>
            <a:r>
              <a:rPr lang="sv-SE" dirty="0" smtClean="0"/>
              <a:t>Nyetablering ökar på bekostnad av tillköpen</a:t>
            </a:r>
            <a:endParaRPr lang="sv-S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596033"/>
            <a:ext cx="7340600" cy="471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934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488064" cy="661288"/>
          </a:xfrm>
        </p:spPr>
        <p:txBody>
          <a:bodyPr>
            <a:normAutofit/>
          </a:bodyPr>
          <a:lstStyle/>
          <a:p>
            <a:r>
              <a:rPr lang="sv-SE" dirty="0" smtClean="0"/>
              <a:t>Vem sålde fastigheten</a:t>
            </a:r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56792"/>
            <a:ext cx="7999413" cy="50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248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488064" cy="661288"/>
          </a:xfrm>
        </p:spPr>
        <p:txBody>
          <a:bodyPr>
            <a:normAutofit/>
          </a:bodyPr>
          <a:lstStyle/>
          <a:p>
            <a:r>
              <a:rPr lang="sv-SE" dirty="0" smtClean="0"/>
              <a:t>Vem köpte fastigheten</a:t>
            </a:r>
            <a:endParaRPr lang="sv-S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67135"/>
            <a:ext cx="7999413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069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488064" cy="661288"/>
          </a:xfrm>
        </p:spPr>
        <p:txBody>
          <a:bodyPr>
            <a:normAutofit/>
          </a:bodyPr>
          <a:lstStyle/>
          <a:p>
            <a:r>
              <a:rPr lang="sv-SE" dirty="0" smtClean="0"/>
              <a:t>Förändring av säljarkategori</a:t>
            </a:r>
            <a:endParaRPr lang="sv-S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" y="1628800"/>
            <a:ext cx="803592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652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488064" cy="661288"/>
          </a:xfrm>
        </p:spPr>
        <p:txBody>
          <a:bodyPr>
            <a:normAutofit/>
          </a:bodyPr>
          <a:lstStyle/>
          <a:p>
            <a:r>
              <a:rPr lang="sv-SE" dirty="0" smtClean="0"/>
              <a:t>Förändring av köparkategori</a:t>
            </a:r>
            <a:endParaRPr lang="sv-S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621433"/>
            <a:ext cx="8035925" cy="468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70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475383"/>
            <a:ext cx="7304087" cy="483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488064" cy="661288"/>
          </a:xfrm>
        </p:spPr>
        <p:txBody>
          <a:bodyPr>
            <a:normAutofit/>
          </a:bodyPr>
          <a:lstStyle/>
          <a:p>
            <a:r>
              <a:rPr lang="sv-SE" dirty="0" smtClean="0"/>
              <a:t>Ålder på säljare och köpare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7292445" y="1628800"/>
            <a:ext cx="1471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Medelålder:</a:t>
            </a:r>
          </a:p>
          <a:p>
            <a:r>
              <a:rPr lang="sv-SE" dirty="0"/>
              <a:t>s</a:t>
            </a:r>
            <a:r>
              <a:rPr lang="sv-SE" dirty="0" smtClean="0"/>
              <a:t>äljare 64 år</a:t>
            </a:r>
          </a:p>
          <a:p>
            <a:r>
              <a:rPr lang="sv-SE" dirty="0"/>
              <a:t>k</a:t>
            </a:r>
            <a:r>
              <a:rPr lang="sv-SE" dirty="0" smtClean="0"/>
              <a:t>öpare 51 år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7133459" y="5949280"/>
            <a:ext cx="894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Ålder, år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7655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488064" cy="661288"/>
          </a:xfrm>
        </p:spPr>
        <p:txBody>
          <a:bodyPr>
            <a:normAutofit/>
          </a:bodyPr>
          <a:lstStyle/>
          <a:p>
            <a:r>
              <a:rPr lang="sv-SE" dirty="0"/>
              <a:t>Ålder på säljare och köpare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73" y="1617117"/>
            <a:ext cx="7231063" cy="45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6444208" y="1155452"/>
            <a:ext cx="2699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Medelålder 2013:</a:t>
            </a:r>
            <a:endParaRPr lang="sv-SE" dirty="0"/>
          </a:p>
          <a:p>
            <a:r>
              <a:rPr lang="sv-SE" dirty="0" smtClean="0"/>
              <a:t>- säljare </a:t>
            </a:r>
            <a:r>
              <a:rPr lang="sv-SE" dirty="0"/>
              <a:t>64 år</a:t>
            </a:r>
          </a:p>
          <a:p>
            <a:r>
              <a:rPr lang="sv-SE" dirty="0" smtClean="0"/>
              <a:t>- köpare </a:t>
            </a:r>
            <a:r>
              <a:rPr lang="sv-SE" dirty="0"/>
              <a:t>51 </a:t>
            </a:r>
            <a:r>
              <a:rPr lang="sv-SE" dirty="0" smtClean="0"/>
              <a:t>år</a:t>
            </a:r>
          </a:p>
          <a:p>
            <a:endParaRPr lang="sv-SE" dirty="0"/>
          </a:p>
          <a:p>
            <a:r>
              <a:rPr lang="sv-SE" dirty="0" smtClean="0"/>
              <a:t>Medelålder </a:t>
            </a:r>
            <a:r>
              <a:rPr lang="sv-SE" dirty="0" smtClean="0"/>
              <a:t>7-årspersiod:</a:t>
            </a:r>
            <a:endParaRPr lang="sv-SE" dirty="0" smtClean="0"/>
          </a:p>
          <a:p>
            <a:r>
              <a:rPr lang="sv-SE" dirty="0" smtClean="0"/>
              <a:t>- säljare 62 år</a:t>
            </a:r>
          </a:p>
          <a:p>
            <a:r>
              <a:rPr lang="sv-SE" dirty="0" smtClean="0"/>
              <a:t>- köpare 51 år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50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93862"/>
            <a:ext cx="7231063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488064" cy="661288"/>
          </a:xfrm>
        </p:spPr>
        <p:txBody>
          <a:bodyPr>
            <a:normAutofit/>
          </a:bodyPr>
          <a:lstStyle/>
          <a:p>
            <a:r>
              <a:rPr lang="sv-SE" dirty="0"/>
              <a:t>Ålder på </a:t>
            </a:r>
            <a:r>
              <a:rPr lang="sv-SE" dirty="0" smtClean="0"/>
              <a:t>köpare</a:t>
            </a:r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6516216" y="1155452"/>
            <a:ext cx="26277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Medelålder 2013:</a:t>
            </a:r>
            <a:endParaRPr lang="sv-SE" dirty="0"/>
          </a:p>
          <a:p>
            <a:r>
              <a:rPr lang="sv-SE" dirty="0" smtClean="0"/>
              <a:t>- nyetablering 48 </a:t>
            </a:r>
            <a:r>
              <a:rPr lang="sv-SE" dirty="0"/>
              <a:t>år</a:t>
            </a:r>
          </a:p>
          <a:p>
            <a:r>
              <a:rPr lang="sv-SE" dirty="0" smtClean="0"/>
              <a:t>- tillköp 51 år</a:t>
            </a:r>
          </a:p>
          <a:p>
            <a:endParaRPr lang="sv-SE" dirty="0"/>
          </a:p>
          <a:p>
            <a:r>
              <a:rPr lang="sv-SE" dirty="0" smtClean="0"/>
              <a:t>Medelålder </a:t>
            </a:r>
            <a:r>
              <a:rPr lang="sv-SE" dirty="0" smtClean="0"/>
              <a:t>7-årsperiod:</a:t>
            </a:r>
            <a:endParaRPr lang="sv-SE" dirty="0" smtClean="0"/>
          </a:p>
          <a:p>
            <a:r>
              <a:rPr lang="sv-SE" dirty="0"/>
              <a:t>- nyetablering 48 år</a:t>
            </a:r>
          </a:p>
          <a:p>
            <a:r>
              <a:rPr lang="sv-SE" dirty="0"/>
              <a:t>- tillköp 51 år</a:t>
            </a:r>
          </a:p>
        </p:txBody>
      </p:sp>
    </p:spTree>
    <p:extLst>
      <p:ext uri="{BB962C8B-B14F-4D97-AF65-F5344CB8AC3E}">
        <p14:creationId xmlns:p14="http://schemas.microsoft.com/office/powerpoint/2010/main" val="3458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93935"/>
            <a:ext cx="4511675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854" y="1784410"/>
            <a:ext cx="4565650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488064" cy="661288"/>
          </a:xfrm>
        </p:spPr>
        <p:txBody>
          <a:bodyPr>
            <a:normAutofit/>
          </a:bodyPr>
          <a:lstStyle/>
          <a:p>
            <a:r>
              <a:rPr lang="sv-SE" dirty="0"/>
              <a:t>F</a:t>
            </a:r>
            <a:r>
              <a:rPr lang="sv-SE" dirty="0" smtClean="0"/>
              <a:t>ördelning mellan kvinnor och män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827584" y="3347860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46</a:t>
            </a:r>
            <a:r>
              <a:rPr lang="sv-SE" dirty="0" smtClean="0"/>
              <a:t> %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2267744" y="4271190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54</a:t>
            </a:r>
            <a:r>
              <a:rPr lang="sv-SE" dirty="0" smtClean="0"/>
              <a:t> %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5292080" y="3131703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26</a:t>
            </a:r>
            <a:r>
              <a:rPr lang="sv-SE" dirty="0" smtClean="0"/>
              <a:t> %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6498698" y="4274443"/>
            <a:ext cx="81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74 %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74373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7198"/>
            <a:ext cx="4554537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4548187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51520" y="908720"/>
            <a:ext cx="8424168" cy="661288"/>
          </a:xfrm>
        </p:spPr>
        <p:txBody>
          <a:bodyPr>
            <a:noAutofit/>
          </a:bodyPr>
          <a:lstStyle/>
          <a:p>
            <a:r>
              <a:rPr lang="sv-SE" dirty="0" smtClean="0"/>
              <a:t>Köparkategoriers fördelning mellan kvinnor och män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827584" y="3347860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30</a:t>
            </a:r>
            <a:r>
              <a:rPr lang="sv-SE" dirty="0" smtClean="0"/>
              <a:t> %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2267744" y="4271190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70</a:t>
            </a:r>
            <a:r>
              <a:rPr lang="sv-SE" dirty="0" smtClean="0"/>
              <a:t> %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5292080" y="3131703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25</a:t>
            </a:r>
            <a:r>
              <a:rPr lang="sv-SE" dirty="0" smtClean="0"/>
              <a:t> %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6498698" y="4274443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75 %</a:t>
            </a:r>
            <a:endParaRPr lang="sv-SE" sz="2400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69894"/>
              </p:ext>
            </p:extLst>
          </p:nvPr>
        </p:nvGraphicFramePr>
        <p:xfrm>
          <a:off x="3250505" y="5669235"/>
          <a:ext cx="2070100" cy="600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850900"/>
                <a:gridCol w="6096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Nyetablering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Tillköp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Män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 dirty="0" smtClean="0">
                          <a:effectLst/>
                        </a:rPr>
                        <a:t>48 år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 dirty="0" smtClean="0">
                          <a:effectLst/>
                        </a:rPr>
                        <a:t>53 år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Kvinnor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 dirty="0" smtClean="0">
                          <a:effectLst/>
                        </a:rPr>
                        <a:t>47 år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 dirty="0" smtClean="0">
                          <a:effectLst/>
                        </a:rPr>
                        <a:t>53 år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0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95536" y="980728"/>
            <a:ext cx="5759450" cy="661288"/>
          </a:xfrm>
        </p:spPr>
        <p:txBody>
          <a:bodyPr/>
          <a:lstStyle/>
          <a:p>
            <a:r>
              <a:rPr lang="sv-SE" dirty="0" smtClean="0"/>
              <a:t>Skogspriser, indelning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4"/>
          </p:nvPr>
        </p:nvSpPr>
        <p:spPr>
          <a:xfrm>
            <a:off x="2843808" y="1652084"/>
            <a:ext cx="3907142" cy="43926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400" dirty="0" smtClean="0"/>
              <a:t>Södra</a:t>
            </a:r>
          </a:p>
          <a:p>
            <a:pPr marL="0" indent="0">
              <a:buNone/>
            </a:pPr>
            <a:r>
              <a:rPr lang="sv-SE" sz="1400" dirty="0" smtClean="0"/>
              <a:t>1. Blekinge, Halland och Skåne</a:t>
            </a:r>
          </a:p>
          <a:p>
            <a:pPr marL="0" indent="0">
              <a:buNone/>
            </a:pPr>
            <a:r>
              <a:rPr lang="sv-SE" sz="1400" dirty="0" smtClean="0"/>
              <a:t>2. Jönköping, Kalmar och Kronoberg</a:t>
            </a:r>
          </a:p>
          <a:p>
            <a:pPr marL="0" indent="0">
              <a:buNone/>
            </a:pPr>
            <a:r>
              <a:rPr lang="sv-SE" sz="1400" dirty="0" smtClean="0"/>
              <a:t>3. Större delen av Västra Götaland och hela Östergötland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1400" dirty="0" smtClean="0"/>
              <a:t>Mellersta</a:t>
            </a:r>
          </a:p>
          <a:p>
            <a:pPr marL="0" indent="0">
              <a:buNone/>
            </a:pPr>
            <a:r>
              <a:rPr lang="sv-SE" sz="1400" dirty="0"/>
              <a:t>4. Stockholm och Södermanland</a:t>
            </a:r>
          </a:p>
          <a:p>
            <a:pPr marL="0" indent="0">
              <a:buNone/>
            </a:pPr>
            <a:r>
              <a:rPr lang="sv-SE" sz="1400" dirty="0"/>
              <a:t>5. Uppsala, Västmanland och Örebro</a:t>
            </a:r>
          </a:p>
          <a:p>
            <a:pPr marL="0" indent="0">
              <a:buNone/>
            </a:pPr>
            <a:r>
              <a:rPr lang="sv-SE" sz="1400" dirty="0"/>
              <a:t>6. Värmland och </a:t>
            </a:r>
            <a:r>
              <a:rPr lang="sv-SE" sz="1400" dirty="0" err="1" smtClean="0"/>
              <a:t>n.v</a:t>
            </a:r>
            <a:r>
              <a:rPr lang="sv-SE" sz="1400" dirty="0" smtClean="0"/>
              <a:t>. </a:t>
            </a:r>
            <a:r>
              <a:rPr lang="sv-SE" sz="1400" dirty="0"/>
              <a:t>delen av Västra Götaland</a:t>
            </a:r>
          </a:p>
          <a:p>
            <a:pPr marL="0" indent="0">
              <a:buNone/>
            </a:pPr>
            <a:r>
              <a:rPr lang="sv-SE" sz="1400" dirty="0"/>
              <a:t>7. Dalarna och </a:t>
            </a:r>
            <a:r>
              <a:rPr lang="sv-SE" sz="1400" dirty="0" smtClean="0"/>
              <a:t>Gävleborg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1400" dirty="0" smtClean="0"/>
              <a:t>Norra</a:t>
            </a:r>
            <a:endParaRPr lang="sv-SE" sz="1400" dirty="0"/>
          </a:p>
          <a:p>
            <a:pPr marL="0" indent="0">
              <a:buNone/>
            </a:pPr>
            <a:r>
              <a:rPr lang="sv-SE" sz="1400" dirty="0"/>
              <a:t>8. Jämtland och Västernorrland</a:t>
            </a:r>
          </a:p>
          <a:p>
            <a:pPr marL="0" indent="0">
              <a:buNone/>
            </a:pPr>
            <a:r>
              <a:rPr lang="sv-SE" sz="1400" dirty="0"/>
              <a:t>9. Norrbottens kust och Västerbottens kust</a:t>
            </a:r>
          </a:p>
          <a:p>
            <a:pPr marL="0" indent="0">
              <a:buNone/>
            </a:pPr>
            <a:r>
              <a:rPr lang="sv-SE" sz="1400" dirty="0"/>
              <a:t>10. Norrbottens inland och Västerbottens inland</a:t>
            </a:r>
          </a:p>
          <a:p>
            <a:pPr marL="0" indent="0">
              <a:buNone/>
            </a:pPr>
            <a:endParaRPr lang="sv-SE" sz="1400" dirty="0" smtClean="0"/>
          </a:p>
          <a:p>
            <a:pPr marL="0" indent="0">
              <a:buNone/>
            </a:pPr>
            <a:r>
              <a:rPr lang="sv-SE" sz="1400" dirty="0" smtClean="0"/>
              <a:t>Gotland utgår p.g.a. för litet underlag</a:t>
            </a:r>
            <a:endParaRPr lang="sv-SE" sz="1400" dirty="0"/>
          </a:p>
        </p:txBody>
      </p:sp>
      <p:sp>
        <p:nvSpPr>
          <p:cNvPr id="8" name="Platshållare för innehåll 3"/>
          <p:cNvSpPr txBox="1">
            <a:spLocks/>
          </p:cNvSpPr>
          <p:nvPr/>
        </p:nvSpPr>
        <p:spPr>
          <a:xfrm>
            <a:off x="395536" y="1628800"/>
            <a:ext cx="6120680" cy="439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682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667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8888" indent="-180975" algn="l" defTabSz="914400" rtl="0" eaLnBrk="1" latinLnBrk="0" hangingPunct="1">
              <a:spcBef>
                <a:spcPct val="20000"/>
              </a:spcBef>
              <a:buFont typeface="Verdana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</a:pPr>
            <a:endParaRPr lang="sv-SE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-2412776" y="-799085"/>
            <a:ext cx="6120680" cy="439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682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667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8888" indent="-180975" algn="l" defTabSz="914400" rtl="0" eaLnBrk="1" latinLnBrk="0" hangingPunct="1">
              <a:spcBef>
                <a:spcPct val="20000"/>
              </a:spcBef>
              <a:buFont typeface="Verdana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</a:pP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96900"/>
            <a:ext cx="2057091" cy="467802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37" y="1596900"/>
            <a:ext cx="2182027" cy="469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13" y="1700808"/>
            <a:ext cx="7235825" cy="455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488064" cy="661288"/>
          </a:xfrm>
        </p:spPr>
        <p:txBody>
          <a:bodyPr>
            <a:normAutofit/>
          </a:bodyPr>
          <a:lstStyle/>
          <a:p>
            <a:r>
              <a:rPr lang="sv-SE" dirty="0"/>
              <a:t>F</a:t>
            </a:r>
            <a:r>
              <a:rPr lang="sv-SE" dirty="0" smtClean="0"/>
              <a:t>ördelning mellan kvinnor och män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476206" y="34290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%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50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488064" cy="661288"/>
          </a:xfrm>
        </p:spPr>
        <p:txBody>
          <a:bodyPr>
            <a:normAutofit/>
          </a:bodyPr>
          <a:lstStyle/>
          <a:p>
            <a:r>
              <a:rPr lang="sv-SE" dirty="0" smtClean="0"/>
              <a:t>Bostadshus på fastigheten</a:t>
            </a:r>
            <a:endParaRPr lang="sv-SE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7878"/>
            <a:ext cx="7358063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6660232" y="1124744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Bostadshus finns på 50 % av köpen som klassats som ny-etablering och på 30 % som klassats som tillköp.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249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_LRF_Konsult_Data_DC112_enbart_läsning\Bilder på Martin och skogsägare\_MG_88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r="36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objekt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89930"/>
            <a:ext cx="647583" cy="64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12" y="5883056"/>
            <a:ext cx="2088232" cy="47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4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7" t="5139" r="23301" b="5833"/>
          <a:stretch/>
        </p:blipFill>
        <p:spPr>
          <a:xfrm>
            <a:off x="7738921" y="899877"/>
            <a:ext cx="936104" cy="219825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Skogspriser 2013</a:t>
            </a:r>
            <a:endParaRPr lang="sv-S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99" y="1340768"/>
            <a:ext cx="6513165" cy="495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ruta 8"/>
          <p:cNvSpPr txBox="1"/>
          <p:nvPr/>
        </p:nvSpPr>
        <p:spPr>
          <a:xfrm>
            <a:off x="8172400" y="6127412"/>
            <a:ext cx="788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/>
              <a:t>(reala värden)</a:t>
            </a:r>
            <a:endParaRPr lang="sv-SE" sz="800" dirty="0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272216"/>
              </p:ext>
            </p:extLst>
          </p:nvPr>
        </p:nvGraphicFramePr>
        <p:xfrm>
          <a:off x="7020272" y="3126575"/>
          <a:ext cx="1872208" cy="301752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067309"/>
                <a:gridCol w="804899"/>
              </a:tblGrid>
              <a:tr h="195766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Utveckling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1 år</a:t>
                      </a:r>
                      <a:endParaRPr lang="sv-SE" sz="1200" dirty="0"/>
                    </a:p>
                  </a:txBody>
                  <a:tcPr/>
                </a:tc>
              </a:tr>
              <a:tr h="195766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Södra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- 5 %</a:t>
                      </a:r>
                      <a:endParaRPr lang="sv-SE" sz="1200" dirty="0"/>
                    </a:p>
                  </a:txBody>
                  <a:tcPr/>
                </a:tc>
              </a:tr>
              <a:tr h="195766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Mellersta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- 5%</a:t>
                      </a:r>
                      <a:endParaRPr lang="sv-SE" sz="1200" dirty="0"/>
                    </a:p>
                  </a:txBody>
                  <a:tcPr/>
                </a:tc>
              </a:tr>
              <a:tr h="195766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Norra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-12%</a:t>
                      </a:r>
                      <a:endParaRPr lang="sv-SE" sz="1200" dirty="0"/>
                    </a:p>
                  </a:txBody>
                  <a:tcPr/>
                </a:tc>
              </a:tr>
              <a:tr h="195766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Sverige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- 7 %</a:t>
                      </a:r>
                      <a:endParaRPr lang="sv-SE" sz="1200" dirty="0"/>
                    </a:p>
                  </a:txBody>
                  <a:tcPr/>
                </a:tc>
              </a:tr>
              <a:tr h="195766"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v-SE" sz="1200" dirty="0"/>
                    </a:p>
                  </a:txBody>
                  <a:tcPr/>
                </a:tc>
              </a:tr>
              <a:tr h="195766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Utveckling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5 år</a:t>
                      </a:r>
                      <a:endParaRPr lang="sv-SE" sz="1200" dirty="0"/>
                    </a:p>
                  </a:txBody>
                  <a:tcPr/>
                </a:tc>
              </a:tr>
              <a:tr h="195766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Södra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+</a:t>
                      </a:r>
                      <a:r>
                        <a:rPr lang="sv-SE" sz="1200" baseline="0" dirty="0" smtClean="0"/>
                        <a:t> 11</a:t>
                      </a:r>
                      <a:r>
                        <a:rPr lang="sv-SE" sz="1200" dirty="0" smtClean="0"/>
                        <a:t> %</a:t>
                      </a:r>
                      <a:endParaRPr lang="sv-SE" sz="1200" dirty="0"/>
                    </a:p>
                  </a:txBody>
                  <a:tcPr/>
                </a:tc>
              </a:tr>
              <a:tr h="195766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Mellersta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- 1 %</a:t>
                      </a:r>
                      <a:endParaRPr lang="sv-SE" sz="1200" dirty="0"/>
                    </a:p>
                  </a:txBody>
                  <a:tcPr/>
                </a:tc>
              </a:tr>
              <a:tr h="195766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Norra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- 17</a:t>
                      </a:r>
                      <a:r>
                        <a:rPr lang="sv-SE" sz="1200" baseline="0" dirty="0" smtClean="0"/>
                        <a:t> </a:t>
                      </a:r>
                      <a:r>
                        <a:rPr lang="sv-SE" sz="1200" dirty="0" smtClean="0"/>
                        <a:t>%</a:t>
                      </a:r>
                      <a:endParaRPr lang="sv-SE" sz="1200" dirty="0"/>
                    </a:p>
                  </a:txBody>
                  <a:tcPr/>
                </a:tc>
              </a:tr>
              <a:tr h="195766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Sverige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- 2 %</a:t>
                      </a:r>
                      <a:endParaRPr lang="sv-SE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ruta 7"/>
          <p:cNvSpPr txBox="1"/>
          <p:nvPr/>
        </p:nvSpPr>
        <p:spPr>
          <a:xfrm rot="16200000">
            <a:off x="-34488" y="3914908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Kr/m</a:t>
            </a:r>
            <a:r>
              <a:rPr lang="sv-SE" sz="1100" dirty="0" smtClean="0">
                <a:cs typeface="Calibri"/>
              </a:rPr>
              <a:t>³sk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5206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2"/>
          <p:cNvSpPr>
            <a:spLocks noGrp="1"/>
          </p:cNvSpPr>
          <p:nvPr>
            <p:ph type="title"/>
          </p:nvPr>
        </p:nvSpPr>
        <p:spPr>
          <a:xfrm>
            <a:off x="2916238" y="980728"/>
            <a:ext cx="2303834" cy="1077319"/>
          </a:xfrm>
        </p:spPr>
        <p:txBody>
          <a:bodyPr/>
          <a:lstStyle/>
          <a:p>
            <a:r>
              <a:rPr lang="sv-SE" dirty="0" smtClean="0"/>
              <a:t>Skogspriser, kr/m³sk</a:t>
            </a:r>
            <a:endParaRPr lang="sv-SE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586311"/>
              </p:ext>
            </p:extLst>
          </p:nvPr>
        </p:nvGraphicFramePr>
        <p:xfrm>
          <a:off x="2051720" y="2996952"/>
          <a:ext cx="6768748" cy="2222857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419586"/>
                <a:gridCol w="884669"/>
                <a:gridCol w="792088"/>
                <a:gridCol w="864096"/>
                <a:gridCol w="874381"/>
                <a:gridCol w="966964"/>
                <a:gridCol w="966964"/>
              </a:tblGrid>
              <a:tr h="448817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2011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2012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2013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 år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5 år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10 år</a:t>
                      </a:r>
                      <a:endParaRPr lang="sv-SE" dirty="0"/>
                    </a:p>
                  </a:txBody>
                  <a:tcPr anchor="ctr"/>
                </a:tc>
              </a:tr>
              <a:tr h="448817">
                <a:tc>
                  <a:txBody>
                    <a:bodyPr/>
                    <a:lstStyle/>
                    <a:p>
                      <a:r>
                        <a:rPr lang="sv-SE" dirty="0" smtClean="0"/>
                        <a:t>Norra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291 kr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280 kr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246 kr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- 12 %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-17 %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+</a:t>
                      </a:r>
                      <a:r>
                        <a:rPr lang="sv-SE" sz="1600" baseline="0" dirty="0" smtClean="0"/>
                        <a:t> 66</a:t>
                      </a:r>
                      <a:r>
                        <a:rPr lang="sv-SE" sz="1600" dirty="0" smtClean="0"/>
                        <a:t> %</a:t>
                      </a:r>
                      <a:endParaRPr lang="sv-SE" sz="1600" dirty="0"/>
                    </a:p>
                  </a:txBody>
                  <a:tcPr anchor="ctr"/>
                </a:tc>
              </a:tr>
              <a:tr h="427589">
                <a:tc>
                  <a:txBody>
                    <a:bodyPr/>
                    <a:lstStyle/>
                    <a:p>
                      <a:r>
                        <a:rPr lang="sv-SE" dirty="0" smtClean="0"/>
                        <a:t>Mellersta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422 kr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411 kr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390 kr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- 5 %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-</a:t>
                      </a:r>
                      <a:r>
                        <a:rPr lang="sv-SE" sz="1600" baseline="0" dirty="0" smtClean="0"/>
                        <a:t> 1 </a:t>
                      </a:r>
                      <a:r>
                        <a:rPr lang="sv-SE" sz="1600" dirty="0" smtClean="0"/>
                        <a:t>%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+</a:t>
                      </a:r>
                      <a:r>
                        <a:rPr lang="sv-SE" sz="1600" baseline="0" dirty="0" smtClean="0"/>
                        <a:t> 72</a:t>
                      </a:r>
                      <a:r>
                        <a:rPr lang="sv-SE" sz="1600" dirty="0" smtClean="0"/>
                        <a:t> %</a:t>
                      </a:r>
                      <a:endParaRPr lang="sv-SE" sz="1600" dirty="0"/>
                    </a:p>
                  </a:txBody>
                  <a:tcPr anchor="ctr"/>
                </a:tc>
              </a:tr>
              <a:tr h="448817">
                <a:tc>
                  <a:txBody>
                    <a:bodyPr/>
                    <a:lstStyle/>
                    <a:p>
                      <a:r>
                        <a:rPr lang="sv-SE" dirty="0" smtClean="0"/>
                        <a:t>Södra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555 kr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552 kr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522 kr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-</a:t>
                      </a:r>
                      <a:r>
                        <a:rPr lang="sv-SE" sz="1600" baseline="0" dirty="0" smtClean="0"/>
                        <a:t> 5 </a:t>
                      </a:r>
                      <a:r>
                        <a:rPr lang="sv-SE" sz="1600" dirty="0" smtClean="0"/>
                        <a:t>%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+ 11</a:t>
                      </a:r>
                      <a:r>
                        <a:rPr lang="sv-SE" sz="1600" baseline="0" dirty="0" smtClean="0"/>
                        <a:t> %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+</a:t>
                      </a:r>
                      <a:r>
                        <a:rPr lang="sv-SE" sz="1600" baseline="0" dirty="0" smtClean="0"/>
                        <a:t> 70</a:t>
                      </a:r>
                      <a:r>
                        <a:rPr lang="sv-SE" sz="1600" dirty="0" smtClean="0"/>
                        <a:t> %</a:t>
                      </a:r>
                      <a:endParaRPr lang="sv-SE" sz="1600" dirty="0"/>
                    </a:p>
                  </a:txBody>
                  <a:tcPr anchor="ctr"/>
                </a:tc>
              </a:tr>
              <a:tr h="448817">
                <a:tc>
                  <a:txBody>
                    <a:bodyPr/>
                    <a:lstStyle/>
                    <a:p>
                      <a:r>
                        <a:rPr lang="sv-SE" dirty="0" smtClean="0"/>
                        <a:t>Sverige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408 kr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399 kr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370 kr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-7 %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-</a:t>
                      </a:r>
                      <a:r>
                        <a:rPr lang="sv-SE" sz="1600" baseline="0" dirty="0" smtClean="0"/>
                        <a:t> 2</a:t>
                      </a:r>
                      <a:r>
                        <a:rPr lang="sv-SE" sz="1600" dirty="0" smtClean="0"/>
                        <a:t> %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+70 %</a:t>
                      </a:r>
                      <a:endParaRPr lang="sv-SE" sz="16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2374833" cy="54006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8172400" y="6127412"/>
            <a:ext cx="788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/>
              <a:t>(reala värden)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15115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2"/>
          <p:cNvSpPr>
            <a:spLocks noGrp="1"/>
          </p:cNvSpPr>
          <p:nvPr>
            <p:ph type="title"/>
          </p:nvPr>
        </p:nvSpPr>
        <p:spPr>
          <a:xfrm>
            <a:off x="2915816" y="1052737"/>
            <a:ext cx="5112567" cy="360040"/>
          </a:xfrm>
        </p:spPr>
        <p:txBody>
          <a:bodyPr>
            <a:noAutofit/>
          </a:bodyPr>
          <a:lstStyle/>
          <a:p>
            <a:r>
              <a:rPr lang="sv-SE" dirty="0" smtClean="0"/>
              <a:t>Skogspriser, kr/m³sk</a:t>
            </a:r>
            <a:endParaRPr lang="sv-SE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406598"/>
              </p:ext>
            </p:extLst>
          </p:nvPr>
        </p:nvGraphicFramePr>
        <p:xfrm>
          <a:off x="2987825" y="1700808"/>
          <a:ext cx="5832648" cy="4315509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86616"/>
                <a:gridCol w="758938"/>
                <a:gridCol w="722104"/>
                <a:gridCol w="747775"/>
                <a:gridCol w="747775"/>
                <a:gridCol w="897331"/>
                <a:gridCol w="972109"/>
              </a:tblGrid>
              <a:tr h="221744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err="1" smtClean="0"/>
                        <a:t>Omr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2011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2012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2013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1 år %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5 år %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10 år  %</a:t>
                      </a:r>
                      <a:endParaRPr lang="sv-SE" sz="1600" dirty="0"/>
                    </a:p>
                  </a:txBody>
                  <a:tcPr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10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197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15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17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+67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9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280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+63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8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254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12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18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+67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7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342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321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-6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</a:t>
                      </a:r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11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+60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6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421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403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+5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+106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5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474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485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-7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+6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+68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4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497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-8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+3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+62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3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533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510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-7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+13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+76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2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541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515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-5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+14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+66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1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593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556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-5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+4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+70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Sverige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399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+70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06" y="1052736"/>
            <a:ext cx="2418328" cy="5201816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8172400" y="6127412"/>
            <a:ext cx="788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/>
              <a:t>(reala värden)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19835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203848" y="908720"/>
            <a:ext cx="5471840" cy="661288"/>
          </a:xfrm>
        </p:spPr>
        <p:txBody>
          <a:bodyPr/>
          <a:lstStyle/>
          <a:p>
            <a:r>
              <a:rPr lang="sv-SE" dirty="0" smtClean="0"/>
              <a:t>Investering 3 miljoner kr i skog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94222554"/>
              </p:ext>
            </p:extLst>
          </p:nvPr>
        </p:nvGraphicFramePr>
        <p:xfrm>
          <a:off x="2771800" y="2204864"/>
          <a:ext cx="5688632" cy="266227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118122"/>
                <a:gridCol w="1698302"/>
                <a:gridCol w="1872208"/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 smtClean="0">
                          <a:effectLst/>
                        </a:rPr>
                        <a:t>2013 (2012)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 smtClean="0">
                          <a:effectLst/>
                        </a:rPr>
                        <a:t>Hektar </a:t>
                      </a:r>
                      <a:r>
                        <a:rPr lang="sv-SE" sz="2000" u="none" strike="noStrike" dirty="0">
                          <a:effectLst/>
                        </a:rPr>
                        <a:t>för </a:t>
                      </a:r>
                      <a:endParaRPr lang="sv-SE" sz="20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sv-SE" sz="2000" u="none" strike="noStrike" dirty="0" smtClean="0">
                          <a:effectLst/>
                        </a:rPr>
                        <a:t>3 miljoner </a:t>
                      </a:r>
                      <a:r>
                        <a:rPr lang="sv-SE" sz="2000" u="none" strike="noStrike" dirty="0">
                          <a:effectLst/>
                        </a:rPr>
                        <a:t>kr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M³sk för </a:t>
                      </a:r>
                      <a:endParaRPr lang="sv-SE" sz="20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sv-SE" sz="2000" u="none" strike="noStrike" dirty="0" smtClean="0">
                          <a:effectLst/>
                        </a:rPr>
                        <a:t>3 miljoner </a:t>
                      </a:r>
                      <a:r>
                        <a:rPr lang="sv-SE" sz="2000" u="none" strike="noStrike" dirty="0">
                          <a:effectLst/>
                        </a:rPr>
                        <a:t>kr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</a:tr>
              <a:tr h="44954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Sverige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64 (60)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8 100 </a:t>
                      </a:r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7 500</a:t>
                      </a:r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44954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Södra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38 (38)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5 700 </a:t>
                      </a:r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5 400</a:t>
                      </a:r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44954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Mellersta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61 (53)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7 700 </a:t>
                      </a:r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7 300</a:t>
                      </a:r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449545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Norra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131 (123)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12 200 </a:t>
                      </a:r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10 700</a:t>
                      </a:r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92199"/>
            <a:ext cx="205422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33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63" y="1081088"/>
            <a:ext cx="2182813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203848" y="908720"/>
            <a:ext cx="5471840" cy="661288"/>
          </a:xfrm>
        </p:spPr>
        <p:txBody>
          <a:bodyPr/>
          <a:lstStyle/>
          <a:p>
            <a:r>
              <a:rPr lang="sv-SE" dirty="0" smtClean="0"/>
              <a:t>Investering 3 miljoner kr i skog</a:t>
            </a:r>
            <a:endParaRPr lang="sv-SE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372722"/>
              </p:ext>
            </p:extLst>
          </p:nvPr>
        </p:nvGraphicFramePr>
        <p:xfrm>
          <a:off x="3347864" y="1556792"/>
          <a:ext cx="4896544" cy="459935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145880"/>
                <a:gridCol w="1734440"/>
                <a:gridCol w="2016224"/>
              </a:tblGrid>
              <a:tr h="221744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2013</a:t>
                      </a:r>
                      <a:r>
                        <a:rPr lang="sv-SE" sz="1600" baseline="0" dirty="0" smtClean="0"/>
                        <a:t> (2012)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 smtClean="0">
                          <a:effectLst/>
                        </a:rPr>
                        <a:t>Hektar </a:t>
                      </a:r>
                      <a:r>
                        <a:rPr lang="sv-SE" sz="2000" u="none" strike="noStrike" dirty="0">
                          <a:effectLst/>
                        </a:rPr>
                        <a:t>för </a:t>
                      </a:r>
                      <a:endParaRPr lang="sv-SE" sz="20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sv-SE" sz="2000" u="none" strike="noStrike" dirty="0" smtClean="0">
                          <a:effectLst/>
                        </a:rPr>
                        <a:t>3 miljoner </a:t>
                      </a:r>
                      <a:r>
                        <a:rPr lang="sv-SE" sz="2000" u="none" strike="noStrike" dirty="0">
                          <a:effectLst/>
                        </a:rPr>
                        <a:t>kr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M³sk för </a:t>
                      </a:r>
                      <a:endParaRPr lang="sv-SE" sz="20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sv-SE" sz="2000" u="none" strike="noStrike" dirty="0" smtClean="0">
                          <a:effectLst/>
                        </a:rPr>
                        <a:t>3 miljoner </a:t>
                      </a:r>
                      <a:r>
                        <a:rPr lang="sv-SE" sz="2000" u="none" strike="noStrike" dirty="0">
                          <a:effectLst/>
                        </a:rPr>
                        <a:t>kr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b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10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214 (176)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15 200 </a:t>
                      </a: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12 900</a:t>
                      </a: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9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105 (102)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10 700 </a:t>
                      </a: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9 600</a:t>
                      </a: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8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122 (117)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11 800 </a:t>
                      </a: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10 400</a:t>
                      </a: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7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89 (72)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9 400 </a:t>
                      </a: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8 800</a:t>
                      </a: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6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56 (52)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7 500 </a:t>
                      </a: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7 400</a:t>
                      </a: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5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48 (42)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6 600 </a:t>
                      </a: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6 200</a:t>
                      </a: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4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41 (36)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6 000 </a:t>
                      </a: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5 600</a:t>
                      </a: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3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39 (36)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5 900 </a:t>
                      </a: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5 500</a:t>
                      </a: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2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41 (45)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5 800 </a:t>
                      </a: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5 500</a:t>
                      </a: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1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33 (33)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5 400 </a:t>
                      </a: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5 100</a:t>
                      </a: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36183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Sverige</a:t>
                      </a:r>
                      <a:endParaRPr lang="sv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64 (60)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8 100 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(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7 500</a:t>
                      </a:r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659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656028"/>
              </p:ext>
            </p:extLst>
          </p:nvPr>
        </p:nvGraphicFramePr>
        <p:xfrm>
          <a:off x="1227842" y="1596519"/>
          <a:ext cx="7808654" cy="399271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760844"/>
                <a:gridCol w="640710"/>
                <a:gridCol w="640710"/>
                <a:gridCol w="640710"/>
                <a:gridCol w="640710"/>
                <a:gridCol w="640710"/>
                <a:gridCol w="640710"/>
                <a:gridCol w="640710"/>
                <a:gridCol w="640710"/>
                <a:gridCol w="640710"/>
                <a:gridCol w="640710"/>
                <a:gridCol w="640710"/>
              </a:tblGrid>
              <a:tr h="266181">
                <a:tc>
                  <a:txBody>
                    <a:bodyPr/>
                    <a:lstStyle/>
                    <a:p>
                      <a:pPr algn="ctr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2003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2004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2005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2006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2007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2008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2010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2011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2013</a:t>
                      </a:r>
                    </a:p>
                  </a:txBody>
                  <a:tcPr marL="9525" marR="9525" marT="9525" marB="0" anchor="b"/>
                </a:tc>
              </a:tr>
              <a:tr h="26618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1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556</a:t>
                      </a:r>
                    </a:p>
                  </a:txBody>
                  <a:tcPr marL="9525" marR="9525" marT="9525" marB="0" anchor="ctr"/>
                </a:tc>
              </a:tr>
              <a:tr h="26618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 dirty="0">
                          <a:effectLst/>
                        </a:rPr>
                        <a:t>2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515</a:t>
                      </a:r>
                    </a:p>
                  </a:txBody>
                  <a:tcPr marL="9525" marR="9525" marT="9525" marB="0" anchor="ctr"/>
                </a:tc>
              </a:tr>
              <a:tr h="26618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3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510</a:t>
                      </a:r>
                    </a:p>
                  </a:txBody>
                  <a:tcPr marL="9525" marR="9525" marT="9525" marB="0" anchor="ctr"/>
                </a:tc>
              </a:tr>
              <a:tr h="26618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4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497</a:t>
                      </a:r>
                    </a:p>
                  </a:txBody>
                  <a:tcPr marL="9525" marR="9525" marT="9525" marB="0" anchor="ctr"/>
                </a:tc>
              </a:tr>
              <a:tr h="26618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453</a:t>
                      </a:r>
                    </a:p>
                  </a:txBody>
                  <a:tcPr marL="9525" marR="9525" marT="9525" marB="0" anchor="ctr"/>
                </a:tc>
              </a:tr>
              <a:tr h="26618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6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403</a:t>
                      </a:r>
                    </a:p>
                  </a:txBody>
                  <a:tcPr marL="9525" marR="9525" marT="9525" marB="0" anchor="ctr"/>
                </a:tc>
              </a:tr>
              <a:tr h="26618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321</a:t>
                      </a:r>
                    </a:p>
                  </a:txBody>
                  <a:tcPr marL="9525" marR="9525" marT="9525" marB="0" anchor="ctr"/>
                </a:tc>
              </a:tr>
              <a:tr h="26618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8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254</a:t>
                      </a:r>
                    </a:p>
                  </a:txBody>
                  <a:tcPr marL="9525" marR="9525" marT="9525" marB="0" anchor="ctr"/>
                </a:tc>
              </a:tr>
              <a:tr h="26618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9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280</a:t>
                      </a:r>
                    </a:p>
                  </a:txBody>
                  <a:tcPr marL="9525" marR="9525" marT="9525" marB="0" anchor="ctr"/>
                </a:tc>
              </a:tr>
              <a:tr h="26618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10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197</a:t>
                      </a:r>
                    </a:p>
                  </a:txBody>
                  <a:tcPr marL="9525" marR="9525" marT="9525" marB="0" anchor="ctr"/>
                </a:tc>
              </a:tr>
              <a:tr h="26618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Sverige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370</a:t>
                      </a:r>
                    </a:p>
                  </a:txBody>
                  <a:tcPr marL="9525" marR="9525" marT="9525" marB="0" anchor="ctr"/>
                </a:tc>
              </a:tr>
              <a:tr h="26618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Södra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522</a:t>
                      </a:r>
                    </a:p>
                  </a:txBody>
                  <a:tcPr marL="9525" marR="9525" marT="9525" marB="0" anchor="ctr"/>
                </a:tc>
              </a:tr>
              <a:tr h="26618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Mellersta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411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390</a:t>
                      </a:r>
                    </a:p>
                  </a:txBody>
                  <a:tcPr marL="9525" marR="9525" marT="9525" marB="0" anchor="ctr"/>
                </a:tc>
              </a:tr>
              <a:tr h="26618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Norra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246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Rubrik 2"/>
          <p:cNvSpPr>
            <a:spLocks noGrp="1"/>
          </p:cNvSpPr>
          <p:nvPr>
            <p:ph type="title"/>
          </p:nvPr>
        </p:nvSpPr>
        <p:spPr>
          <a:xfrm>
            <a:off x="2916238" y="980728"/>
            <a:ext cx="4536082" cy="576063"/>
          </a:xfrm>
        </p:spPr>
        <p:txBody>
          <a:bodyPr>
            <a:normAutofit/>
          </a:bodyPr>
          <a:lstStyle/>
          <a:p>
            <a:r>
              <a:rPr lang="sv-SE" dirty="0" smtClean="0"/>
              <a:t>Skogspriser, kr/m³sk</a:t>
            </a:r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8100392" y="6165884"/>
            <a:ext cx="115212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800" dirty="0" smtClean="0">
                <a:solidFill>
                  <a:prstClr val="black"/>
                </a:solidFill>
              </a:rPr>
              <a:t>(nominella </a:t>
            </a:r>
            <a:r>
              <a:rPr lang="sv-SE" sz="800" dirty="0">
                <a:solidFill>
                  <a:prstClr val="black"/>
                </a:solidFill>
              </a:rPr>
              <a:t>värden)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1" y="2204864"/>
            <a:ext cx="1192965" cy="256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436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7" t="5139" r="23301" b="5833"/>
          <a:stretch/>
        </p:blipFill>
        <p:spPr>
          <a:xfrm>
            <a:off x="7294072" y="1377506"/>
            <a:ext cx="1751153" cy="4112231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Typ av fastighetsförvärv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350486"/>
            <a:ext cx="7267575" cy="491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01569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LRF Konsult">
      <a:dk1>
        <a:sysClr val="windowText" lastClr="000000"/>
      </a:dk1>
      <a:lt1>
        <a:sysClr val="window" lastClr="FFFFFF"/>
      </a:lt1>
      <a:dk2>
        <a:srgbClr val="003580"/>
      </a:dk2>
      <a:lt2>
        <a:srgbClr val="9B9A9A"/>
      </a:lt2>
      <a:accent1>
        <a:srgbClr val="003580"/>
      </a:accent1>
      <a:accent2>
        <a:srgbClr val="F1AB00"/>
      </a:accent2>
      <a:accent3>
        <a:srgbClr val="6F8135"/>
      </a:accent3>
      <a:accent4>
        <a:srgbClr val="00628C"/>
      </a:accent4>
      <a:accent5>
        <a:srgbClr val="A12830"/>
      </a:accent5>
      <a:accent6>
        <a:srgbClr val="9B9A9A"/>
      </a:accent6>
      <a:hlink>
        <a:srgbClr val="0000FF"/>
      </a:hlink>
      <a:folHlink>
        <a:srgbClr val="800080"/>
      </a:folHlink>
    </a:clrScheme>
    <a:fontScheme name="LRF Konsult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1656</TotalTime>
  <Words>1028</Words>
  <Application>Microsoft Office PowerPoint</Application>
  <PresentationFormat>Bildspel på skärmen (4:3)</PresentationFormat>
  <Paragraphs>472</Paragraphs>
  <Slides>22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3" baseType="lpstr">
      <vt:lpstr>Blank</vt:lpstr>
      <vt:lpstr>PowerPoint-presentation</vt:lpstr>
      <vt:lpstr>Skogspriser, indelning</vt:lpstr>
      <vt:lpstr>Skogspriser 2013</vt:lpstr>
      <vt:lpstr>Skogspriser, kr/m³sk</vt:lpstr>
      <vt:lpstr>Skogspriser, kr/m³sk</vt:lpstr>
      <vt:lpstr>Investering 3 miljoner kr i skog</vt:lpstr>
      <vt:lpstr>Investering 3 miljoner kr i skog</vt:lpstr>
      <vt:lpstr>Skogspriser, kr/m³sk</vt:lpstr>
      <vt:lpstr>Typ av fastighetsförvärv</vt:lpstr>
      <vt:lpstr>Nyetablering ökar på bekostnad av tillköpen</vt:lpstr>
      <vt:lpstr>Vem sålde fastigheten</vt:lpstr>
      <vt:lpstr>Vem köpte fastigheten</vt:lpstr>
      <vt:lpstr>Förändring av säljarkategori</vt:lpstr>
      <vt:lpstr>Förändring av köparkategori</vt:lpstr>
      <vt:lpstr>Ålder på säljare och köpare</vt:lpstr>
      <vt:lpstr>Ålder på säljare och köpare</vt:lpstr>
      <vt:lpstr>Ålder på köpare</vt:lpstr>
      <vt:lpstr>Fördelning mellan kvinnor och män</vt:lpstr>
      <vt:lpstr>Köparkategoriers fördelning mellan kvinnor och män</vt:lpstr>
      <vt:lpstr>Fördelning mellan kvinnor och män</vt:lpstr>
      <vt:lpstr>Bostadshus på fastigheten</vt:lpstr>
      <vt:lpstr>PowerPoint-presentation</vt:lpstr>
    </vt:vector>
  </TitlesOfParts>
  <Company>LRF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Skogspriser 2012</dc:title>
  <dc:creator>Martin Persson</dc:creator>
  <cp:lastModifiedBy>Martin Persson</cp:lastModifiedBy>
  <cp:revision>131</cp:revision>
  <dcterms:created xsi:type="dcterms:W3CDTF">2012-12-14T12:34:04Z</dcterms:created>
  <dcterms:modified xsi:type="dcterms:W3CDTF">2014-01-20T17:08:13Z</dcterms:modified>
</cp:coreProperties>
</file>