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3.xml" ContentType="application/vnd.openxmlformats-officedocument.themeOverride+xml"/>
  <Default Extension="wmf" ContentType="image/x-wmf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01" r:id="rId2"/>
    <p:sldId id="294" r:id="rId3"/>
    <p:sldId id="280" r:id="rId4"/>
    <p:sldId id="306" r:id="rId5"/>
    <p:sldId id="304" r:id="rId6"/>
    <p:sldId id="279" r:id="rId7"/>
    <p:sldId id="300" r:id="rId8"/>
    <p:sldId id="299" r:id="rId9"/>
    <p:sldId id="302" r:id="rId10"/>
    <p:sldId id="305" r:id="rId11"/>
    <p:sldId id="290" r:id="rId12"/>
    <p:sldId id="307" r:id="rId13"/>
    <p:sldId id="308" r:id="rId14"/>
  </p:sldIdLst>
  <p:sldSz cx="9144000" cy="6858000" type="screen4x3"/>
  <p:notesSz cx="6797675" cy="99282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C2B2"/>
    <a:srgbClr val="CCECFF"/>
    <a:srgbClr val="CC6600"/>
    <a:srgbClr val="C17931"/>
    <a:srgbClr val="FF3300"/>
    <a:srgbClr val="A3A1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.stockholm.se\cli-sd\cc2sd008\004256\USK_arkiverat_G\USK%20Unders&#246;kning\F&#228;ltkontoret\Service%20till%20f&#246;retag%202011%20SBA\Rapportering\diagrammall%20kort%20kommunrappor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7728230025960748E-2"/>
          <c:y val="5.5915224895297377E-2"/>
          <c:w val="0.90023472809033667"/>
          <c:h val="0.84778718626622596"/>
        </c:manualLayout>
      </c:layout>
      <c:barChart>
        <c:barDir val="col"/>
        <c:grouping val="clustered"/>
        <c:ser>
          <c:idx val="1"/>
          <c:order val="0"/>
          <c:spPr>
            <a:solidFill>
              <a:schemeClr val="tx2"/>
            </a:solidFill>
            <a:ln>
              <a:solidFill>
                <a:schemeClr val="bg1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inEnd"/>
            <c:showVal val="1"/>
          </c:dLbls>
          <c:cat>
            <c:numRef>
              <c:f>'NKI hela kommunen'!$A$3:$A$5</c:f>
              <c:numCache>
                <c:formatCode>General</c:formatCode>
                <c:ptCount val="3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</c:numCache>
            </c:numRef>
          </c:cat>
          <c:val>
            <c:numRef>
              <c:f>'NKI hela kommunen'!$B$3:$B$5</c:f>
              <c:numCache>
                <c:formatCode>General</c:formatCode>
                <c:ptCount val="3"/>
                <c:pt idx="0">
                  <c:v>68</c:v>
                </c:pt>
                <c:pt idx="1">
                  <c:v>71</c:v>
                </c:pt>
                <c:pt idx="2">
                  <c:v>73</c:v>
                </c:pt>
              </c:numCache>
            </c:numRef>
          </c:val>
        </c:ser>
        <c:axId val="42199680"/>
        <c:axId val="42366848"/>
      </c:barChart>
      <c:catAx>
        <c:axId val="42199680"/>
        <c:scaling>
          <c:orientation val="minMax"/>
        </c:scaling>
        <c:axPos val="b"/>
        <c:numFmt formatCode="General" sourceLinked="1"/>
        <c:tickLblPos val="nextTo"/>
        <c:crossAx val="42366848"/>
        <c:crosses val="autoZero"/>
        <c:auto val="1"/>
        <c:lblAlgn val="ctr"/>
        <c:lblOffset val="100"/>
      </c:catAx>
      <c:valAx>
        <c:axId val="4236684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spPr>
          <a:ln>
            <a:noFill/>
          </a:ln>
        </c:spPr>
        <c:crossAx val="42199680"/>
        <c:crosses val="autoZero"/>
        <c:crossBetween val="between"/>
        <c:majorUnit val="10"/>
      </c:valAx>
    </c:plotArea>
    <c:plotVisOnly val="1"/>
  </c:chart>
  <c:spPr>
    <a:noFill/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sv-SE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1"/>
          <c:order val="0"/>
          <c:tx>
            <c:strRef>
              <c:f>'NKI per verksamhet 3 år'!$B$2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dLbls>
            <c:dLbl>
              <c:idx val="4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inEnd"/>
            <c:showVal val="1"/>
          </c:dLbls>
          <c:cat>
            <c:strRef>
              <c:f>'NKI per verksamhet 3 år'!$A$3:$A$8</c:f>
              <c:strCache>
                <c:ptCount val="6"/>
                <c:pt idx="0">
                  <c:v>Brandtillsyn</c:v>
                </c:pt>
                <c:pt idx="1">
                  <c:v>Bygglov</c:v>
                </c:pt>
                <c:pt idx="2">
                  <c:v>Mark-
upplåtelse</c:v>
                </c:pt>
                <c:pt idx="3">
                  <c:v>Miljö- 
o hälsoskydd</c:v>
                </c:pt>
                <c:pt idx="4">
                  <c:v>Serveringstillstånd</c:v>
                </c:pt>
                <c:pt idx="5">
                  <c:v>Samtliga</c:v>
                </c:pt>
              </c:strCache>
            </c:strRef>
          </c:cat>
          <c:val>
            <c:numRef>
              <c:f>'NKI per verksamhet 3 år'!$B$3:$B$8</c:f>
              <c:numCache>
                <c:formatCode>General</c:formatCode>
                <c:ptCount val="6"/>
                <c:pt idx="0">
                  <c:v>75</c:v>
                </c:pt>
                <c:pt idx="1">
                  <c:v>59</c:v>
                </c:pt>
                <c:pt idx="2">
                  <c:v>74</c:v>
                </c:pt>
                <c:pt idx="3">
                  <c:v>72</c:v>
                </c:pt>
                <c:pt idx="4">
                  <c:v>0</c:v>
                </c:pt>
                <c:pt idx="5">
                  <c:v>68</c:v>
                </c:pt>
              </c:numCache>
            </c:numRef>
          </c:val>
        </c:ser>
        <c:ser>
          <c:idx val="0"/>
          <c:order val="1"/>
          <c:tx>
            <c:strRef>
              <c:f>'NKI per verksamhet 3 år'!$C$2</c:f>
              <c:strCache>
                <c:ptCount val="1"/>
                <c:pt idx="0">
                  <c:v>2009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inEnd"/>
            <c:showVal val="1"/>
          </c:dLbls>
          <c:cat>
            <c:strRef>
              <c:f>'NKI per verksamhet 3 år'!$A$3:$A$8</c:f>
              <c:strCache>
                <c:ptCount val="6"/>
                <c:pt idx="0">
                  <c:v>Brandtillsyn</c:v>
                </c:pt>
                <c:pt idx="1">
                  <c:v>Bygglov</c:v>
                </c:pt>
                <c:pt idx="2">
                  <c:v>Mark-
upplåtelse</c:v>
                </c:pt>
                <c:pt idx="3">
                  <c:v>Miljö- 
o hälsoskydd</c:v>
                </c:pt>
                <c:pt idx="4">
                  <c:v>Serveringstillstånd</c:v>
                </c:pt>
                <c:pt idx="5">
                  <c:v>Samtliga</c:v>
                </c:pt>
              </c:strCache>
            </c:strRef>
          </c:cat>
          <c:val>
            <c:numRef>
              <c:f>'NKI per verksamhet 3 år'!$C$3:$C$8</c:f>
              <c:numCache>
                <c:formatCode>General</c:formatCode>
                <c:ptCount val="6"/>
                <c:pt idx="0">
                  <c:v>80</c:v>
                </c:pt>
                <c:pt idx="1">
                  <c:v>56</c:v>
                </c:pt>
                <c:pt idx="2">
                  <c:v>0</c:v>
                </c:pt>
                <c:pt idx="3">
                  <c:v>73</c:v>
                </c:pt>
                <c:pt idx="4">
                  <c:v>0</c:v>
                </c:pt>
                <c:pt idx="5">
                  <c:v>70</c:v>
                </c:pt>
              </c:numCache>
            </c:numRef>
          </c:val>
        </c:ser>
        <c:ser>
          <c:idx val="2"/>
          <c:order val="2"/>
          <c:tx>
            <c:strRef>
              <c:f>'NKI per verksamhet 3 år'!$D$2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2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inEnd"/>
            <c:showVal val="1"/>
          </c:dLbls>
          <c:cat>
            <c:strRef>
              <c:f>'NKI per verksamhet 3 år'!$A$3:$A$8</c:f>
              <c:strCache>
                <c:ptCount val="6"/>
                <c:pt idx="0">
                  <c:v>Brandtillsyn</c:v>
                </c:pt>
                <c:pt idx="1">
                  <c:v>Bygglov</c:v>
                </c:pt>
                <c:pt idx="2">
                  <c:v>Mark-
upplåtelse</c:v>
                </c:pt>
                <c:pt idx="3">
                  <c:v>Miljö- 
o hälsoskydd</c:v>
                </c:pt>
                <c:pt idx="4">
                  <c:v>Serveringstillstånd</c:v>
                </c:pt>
                <c:pt idx="5">
                  <c:v>Samtliga</c:v>
                </c:pt>
              </c:strCache>
            </c:strRef>
          </c:cat>
          <c:val>
            <c:numRef>
              <c:f>'NKI per verksamhet 3 år'!$D$3:$D$8</c:f>
              <c:numCache>
                <c:formatCode>General</c:formatCode>
                <c:ptCount val="6"/>
                <c:pt idx="0">
                  <c:v>83</c:v>
                </c:pt>
                <c:pt idx="1">
                  <c:v>63</c:v>
                </c:pt>
                <c:pt idx="2">
                  <c:v>0</c:v>
                </c:pt>
                <c:pt idx="3">
                  <c:v>74</c:v>
                </c:pt>
                <c:pt idx="4">
                  <c:v>75</c:v>
                </c:pt>
                <c:pt idx="5">
                  <c:v>73</c:v>
                </c:pt>
              </c:numCache>
            </c:numRef>
          </c:val>
        </c:ser>
        <c:gapWidth val="65"/>
        <c:axId val="39742464"/>
        <c:axId val="39756544"/>
      </c:barChart>
      <c:catAx>
        <c:axId val="39742464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/>
            </a:pPr>
            <a:endParaRPr lang="sv-SE"/>
          </a:p>
        </c:txPr>
        <c:crossAx val="39756544"/>
        <c:crosses val="autoZero"/>
        <c:auto val="1"/>
        <c:lblAlgn val="ctr"/>
        <c:lblOffset val="100"/>
        <c:tickLblSkip val="1"/>
      </c:catAx>
      <c:valAx>
        <c:axId val="3975654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spPr>
          <a:ln>
            <a:noFill/>
          </a:ln>
        </c:spPr>
        <c:crossAx val="3974246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92247006983134761"/>
          <c:y val="0.72663379694360664"/>
          <c:w val="7.230799805376828E-2"/>
          <c:h val="0.16978512031790421"/>
        </c:manualLayout>
      </c:layout>
    </c:legend>
    <c:plotVisOnly val="1"/>
  </c:chart>
  <c:spPr>
    <a:noFill/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sv-SE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1"/>
          <c:order val="0"/>
          <c:tx>
            <c:strRef>
              <c:f>'Betygsindex per servicefakt 3år'!$B$2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inEnd"/>
            <c:showVal val="1"/>
          </c:dLbls>
          <c:cat>
            <c:strRef>
              <c:f>'Betygsindex per servicefakt 3år'!$A$3:$A$8</c:f>
              <c:strCache>
                <c:ptCount val="6"/>
                <c:pt idx="0">
                  <c:v>Information</c:v>
                </c:pt>
                <c:pt idx="1">
                  <c:v>Tillgänglighet</c:v>
                </c:pt>
                <c:pt idx="2">
                  <c:v>Bemötande</c:v>
                </c:pt>
                <c:pt idx="3">
                  <c:v>Kompetens</c:v>
                </c:pt>
                <c:pt idx="4">
                  <c:v>Rättssäkerhet</c:v>
                </c:pt>
                <c:pt idx="5">
                  <c:v>Effektivitet</c:v>
                </c:pt>
              </c:strCache>
            </c:strRef>
          </c:cat>
          <c:val>
            <c:numRef>
              <c:f>'Betygsindex per servicefakt 3år'!$B$3:$B$8</c:f>
              <c:numCache>
                <c:formatCode>General</c:formatCode>
                <c:ptCount val="6"/>
                <c:pt idx="0">
                  <c:v>71</c:v>
                </c:pt>
                <c:pt idx="1">
                  <c:v>71</c:v>
                </c:pt>
                <c:pt idx="2">
                  <c:v>75</c:v>
                </c:pt>
                <c:pt idx="3">
                  <c:v>74</c:v>
                </c:pt>
                <c:pt idx="4">
                  <c:v>71</c:v>
                </c:pt>
                <c:pt idx="5">
                  <c:v>67</c:v>
                </c:pt>
              </c:numCache>
            </c:numRef>
          </c:val>
        </c:ser>
        <c:ser>
          <c:idx val="0"/>
          <c:order val="1"/>
          <c:tx>
            <c:strRef>
              <c:f>'Betygsindex per servicefakt 3år'!$C$2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inEnd"/>
            <c:showVal val="1"/>
          </c:dLbls>
          <c:cat>
            <c:strRef>
              <c:f>'Betygsindex per servicefakt 3år'!$A$3:$A$8</c:f>
              <c:strCache>
                <c:ptCount val="6"/>
                <c:pt idx="0">
                  <c:v>Information</c:v>
                </c:pt>
                <c:pt idx="1">
                  <c:v>Tillgänglighet</c:v>
                </c:pt>
                <c:pt idx="2">
                  <c:v>Bemötande</c:v>
                </c:pt>
                <c:pt idx="3">
                  <c:v>Kompetens</c:v>
                </c:pt>
                <c:pt idx="4">
                  <c:v>Rättssäkerhet</c:v>
                </c:pt>
                <c:pt idx="5">
                  <c:v>Effektivitet</c:v>
                </c:pt>
              </c:strCache>
            </c:strRef>
          </c:cat>
          <c:val>
            <c:numRef>
              <c:f>'Betygsindex per servicefakt 3år'!$C$3:$C$8</c:f>
              <c:numCache>
                <c:formatCode>General</c:formatCode>
                <c:ptCount val="6"/>
                <c:pt idx="0">
                  <c:v>72</c:v>
                </c:pt>
                <c:pt idx="1">
                  <c:v>73</c:v>
                </c:pt>
                <c:pt idx="2">
                  <c:v>75</c:v>
                </c:pt>
                <c:pt idx="3">
                  <c:v>75</c:v>
                </c:pt>
                <c:pt idx="4">
                  <c:v>74</c:v>
                </c:pt>
                <c:pt idx="5">
                  <c:v>69</c:v>
                </c:pt>
              </c:numCache>
            </c:numRef>
          </c:val>
        </c:ser>
        <c:ser>
          <c:idx val="2"/>
          <c:order val="2"/>
          <c:tx>
            <c:strRef>
              <c:f>'Betygsindex per servicefakt 3år'!$D$2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inEnd"/>
            <c:showVal val="1"/>
          </c:dLbls>
          <c:cat>
            <c:strRef>
              <c:f>'Betygsindex per servicefakt 3år'!$A$3:$A$8</c:f>
              <c:strCache>
                <c:ptCount val="6"/>
                <c:pt idx="0">
                  <c:v>Information</c:v>
                </c:pt>
                <c:pt idx="1">
                  <c:v>Tillgänglighet</c:v>
                </c:pt>
                <c:pt idx="2">
                  <c:v>Bemötande</c:v>
                </c:pt>
                <c:pt idx="3">
                  <c:v>Kompetens</c:v>
                </c:pt>
                <c:pt idx="4">
                  <c:v>Rättssäkerhet</c:v>
                </c:pt>
                <c:pt idx="5">
                  <c:v>Effektivitet</c:v>
                </c:pt>
              </c:strCache>
            </c:strRef>
          </c:cat>
          <c:val>
            <c:numRef>
              <c:f>'Betygsindex per servicefakt 3år'!$D$3:$D$8</c:f>
              <c:numCache>
                <c:formatCode>General</c:formatCode>
                <c:ptCount val="6"/>
                <c:pt idx="0">
                  <c:v>71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73</c:v>
                </c:pt>
                <c:pt idx="5">
                  <c:v>75</c:v>
                </c:pt>
              </c:numCache>
            </c:numRef>
          </c:val>
        </c:ser>
        <c:gapWidth val="65"/>
        <c:axId val="40110720"/>
        <c:axId val="40137088"/>
      </c:barChart>
      <c:catAx>
        <c:axId val="40110720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/>
            </a:pPr>
            <a:endParaRPr lang="sv-SE"/>
          </a:p>
        </c:txPr>
        <c:crossAx val="40137088"/>
        <c:crosses val="autoZero"/>
        <c:auto val="1"/>
        <c:lblAlgn val="ctr"/>
        <c:lblOffset val="100"/>
        <c:tickLblSkip val="1"/>
      </c:catAx>
      <c:valAx>
        <c:axId val="4013708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spPr>
          <a:ln>
            <a:noFill/>
          </a:ln>
        </c:spPr>
        <c:crossAx val="4011072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92247006983134805"/>
          <c:y val="0.72663379694360664"/>
          <c:w val="7.2307998053768238E-2"/>
          <c:h val="0.16978512031790421"/>
        </c:manualLayout>
      </c:layout>
    </c:legend>
    <c:plotVisOnly val="1"/>
  </c:chart>
  <c:spPr>
    <a:noFill/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sv-SE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20176618448512"/>
          <c:y val="8.6124536054214204E-2"/>
          <c:w val="0.80336200380941747"/>
          <c:h val="0.8197779913308527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sv-SE" sz="1100"/>
                      <a:t>Info.</a:t>
                    </a:r>
                  </a:p>
                </c:rich>
              </c:tx>
              <c:dLblPos val="r"/>
            </c:dLbl>
            <c:dLbl>
              <c:idx val="1"/>
              <c:tx>
                <c:rich>
                  <a:bodyPr/>
                  <a:lstStyle/>
                  <a:p>
                    <a:r>
                      <a:rPr lang="sv-SE" sz="1100"/>
                      <a:t>Tillgäng.</a:t>
                    </a:r>
                  </a:p>
                </c:rich>
              </c:tx>
              <c:dLblPos val="r"/>
            </c:dLbl>
            <c:dLbl>
              <c:idx val="2"/>
              <c:layout>
                <c:manualLayout>
                  <c:x val="-3.5854341736694675E-2"/>
                  <c:y val="-2.5196850393700787E-2"/>
                </c:manualLayout>
              </c:layout>
              <c:tx>
                <c:rich>
                  <a:bodyPr/>
                  <a:lstStyle/>
                  <a:p>
                    <a:r>
                      <a:rPr lang="sv-SE" sz="1100"/>
                      <a:t>Bemöt.</a:t>
                    </a:r>
                  </a:p>
                </c:rich>
              </c:tx>
              <c:dLblPos val="r"/>
            </c:dLbl>
            <c:dLbl>
              <c:idx val="3"/>
              <c:layout>
                <c:manualLayout>
                  <c:x val="-6.8980601772216904E-2"/>
                  <c:y val="3.4643226125613782E-2"/>
                </c:manualLayout>
              </c:layout>
              <c:tx>
                <c:rich>
                  <a:bodyPr/>
                  <a:lstStyle/>
                  <a:p>
                    <a:r>
                      <a:rPr lang="sv-SE" sz="1100"/>
                      <a:t>Komp.</a:t>
                    </a:r>
                  </a:p>
                </c:rich>
              </c:tx>
              <c:dLblPos val="r"/>
            </c:dLbl>
            <c:dLbl>
              <c:idx val="4"/>
              <c:tx>
                <c:rich>
                  <a:bodyPr/>
                  <a:lstStyle/>
                  <a:p>
                    <a:r>
                      <a:rPr lang="sv-SE" sz="1100"/>
                      <a:t>Rätts.</a:t>
                    </a:r>
                  </a:p>
                </c:rich>
              </c:tx>
              <c:dLblPos val="r"/>
            </c:dLbl>
            <c:dLbl>
              <c:idx val="5"/>
              <c:layout>
                <c:manualLayout>
                  <c:x val="-9.4266345884940081E-2"/>
                  <c:y val="-2.84930007055944E-2"/>
                </c:manualLayout>
              </c:layout>
              <c:tx>
                <c:rich>
                  <a:bodyPr/>
                  <a:lstStyle/>
                  <a:p>
                    <a:r>
                      <a:rPr lang="sv-SE" sz="1100"/>
                      <a:t>Effekt.</a:t>
                    </a:r>
                  </a:p>
                </c:rich>
              </c:tx>
              <c:dLblPos val="r"/>
            </c:dLbl>
            <c:dLbl>
              <c:idx val="6"/>
              <c:tx>
                <c:rich>
                  <a:bodyPr/>
                  <a:lstStyle/>
                  <a:p>
                    <a:r>
                      <a:rPr lang="sv-SE" sz="1100"/>
                      <a:t>Gång/cykel</a:t>
                    </a:r>
                  </a:p>
                </c:rich>
              </c:tx>
              <c:dLblPos val="r"/>
            </c:dLbl>
            <c:dLbl>
              <c:idx val="7"/>
              <c:tx>
                <c:rich>
                  <a:bodyPr/>
                  <a:lstStyle/>
                  <a:p>
                    <a:r>
                      <a:rPr lang="sv-SE" sz="1100"/>
                      <a:t>Idrott</a:t>
                    </a:r>
                  </a:p>
                </c:rich>
              </c:tx>
              <c:dLblPos val="r"/>
            </c:dLbl>
            <c:dLbl>
              <c:idx val="8"/>
              <c:tx>
                <c:rich>
                  <a:bodyPr/>
                  <a:lstStyle/>
                  <a:p>
                    <a:r>
                      <a:rPr lang="sv-SE" sz="1100"/>
                      <a:t>Kultur</a:t>
                    </a:r>
                  </a:p>
                </c:rich>
              </c:tx>
              <c:dLblPos val="r"/>
            </c:dLbl>
            <c:dLbl>
              <c:idx val="9"/>
              <c:tx>
                <c:rich>
                  <a:bodyPr/>
                  <a:lstStyle/>
                  <a:p>
                    <a:r>
                      <a:rPr lang="sv-SE" sz="1100"/>
                      <a:t>Miljöarb.</a:t>
                    </a:r>
                  </a:p>
                </c:rich>
              </c:tx>
              <c:dLblPos val="r"/>
            </c:dLbl>
            <c:dLbl>
              <c:idx val="10"/>
              <c:tx>
                <c:rich>
                  <a:bodyPr/>
                  <a:lstStyle/>
                  <a:p>
                    <a:r>
                      <a:rPr lang="sv-SE" sz="1100"/>
                      <a:t>Vatten</a:t>
                    </a:r>
                  </a:p>
                </c:rich>
              </c:tx>
              <c:dLblPos val="r"/>
            </c:dLbl>
            <c:dLbl>
              <c:idx val="11"/>
              <c:tx>
                <c:rich>
                  <a:bodyPr/>
                  <a:lstStyle/>
                  <a:p>
                    <a:r>
                      <a:rPr lang="sv-SE" sz="1100"/>
                      <a:t>Renhållning</a:t>
                    </a:r>
                  </a:p>
                </c:rich>
              </c:tx>
              <c:dLblPos val="r"/>
            </c:dLbl>
            <c:dLbl>
              <c:idx val="12"/>
              <c:tx>
                <c:rich>
                  <a:bodyPr/>
                  <a:lstStyle/>
                  <a:p>
                    <a:r>
                      <a:rPr lang="sv-SE" sz="1100"/>
                      <a:t>Räddning.</a:t>
                    </a:r>
                  </a:p>
                </c:rich>
              </c:tx>
              <c:dLblPos val="r"/>
            </c:dLbl>
            <c:dLbl>
              <c:idx val="13"/>
              <c:tx>
                <c:rich>
                  <a:bodyPr/>
                  <a:lstStyle/>
                  <a:p>
                    <a:r>
                      <a:rPr sz="1100"/>
                      <a:t>Tillgäng.</a:t>
                    </a:r>
                  </a:p>
                </c:rich>
              </c:tx>
              <c:dLblPos val="r"/>
            </c:dLbl>
            <c:dLbl>
              <c:idx val="14"/>
              <c:tx>
                <c:rich>
                  <a:bodyPr/>
                  <a:lstStyle/>
                  <a:p>
                    <a:r>
                      <a:rPr sz="1100"/>
                      <a:t>Yrkesförarutbildningarna</a:t>
                    </a:r>
                  </a:p>
                </c:rich>
              </c:tx>
              <c:dLblPos val="r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r"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sv-SE"/>
              </a:p>
            </c:txPr>
            <c:dLblPos val="r"/>
            <c:showCatName val="1"/>
          </c:dLbls>
          <c:xVal>
            <c:numRef>
              <c:f>matris!$D$23:$D$35</c:f>
              <c:numCache>
                <c:formatCode>General</c:formatCode>
                <c:ptCount val="13"/>
                <c:pt idx="0">
                  <c:v>0.2</c:v>
                </c:pt>
                <c:pt idx="1">
                  <c:v>0</c:v>
                </c:pt>
                <c:pt idx="2">
                  <c:v>1.5</c:v>
                </c:pt>
                <c:pt idx="3">
                  <c:v>1.1000000000000001</c:v>
                </c:pt>
                <c:pt idx="4">
                  <c:v>1.3</c:v>
                </c:pt>
                <c:pt idx="5">
                  <c:v>1</c:v>
                </c:pt>
              </c:numCache>
            </c:numRef>
          </c:xVal>
          <c:yVal>
            <c:numRef>
              <c:f>matris!$B$23:$B$35</c:f>
              <c:numCache>
                <c:formatCode>General</c:formatCode>
                <c:ptCount val="13"/>
                <c:pt idx="0">
                  <c:v>71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73</c:v>
                </c:pt>
                <c:pt idx="5">
                  <c:v>75</c:v>
                </c:pt>
              </c:numCache>
            </c:numRef>
          </c:yVal>
        </c:ser>
        <c:ser>
          <c:idx val="1"/>
          <c:order val="1"/>
          <c:spPr>
            <a:ln w="3175">
              <a:solidFill>
                <a:srgbClr val="003366"/>
              </a:solidFill>
              <a:prstDash val="solid"/>
            </a:ln>
          </c:spPr>
          <c:marker>
            <c:symbol val="none"/>
          </c:marker>
          <c:errBars>
            <c:errDir val="x"/>
            <c:errBarType val="both"/>
            <c:errValType val="fixedVal"/>
            <c:val val="2.5"/>
            <c:spPr>
              <a:ln w="25400">
                <a:solidFill>
                  <a:srgbClr val="FF9900"/>
                </a:solidFill>
                <a:prstDash val="solid"/>
              </a:ln>
            </c:spPr>
          </c:errBars>
          <c:errBars>
            <c:errDir val="y"/>
            <c:errBarType val="both"/>
            <c:errValType val="fixedVal"/>
            <c:val val="70"/>
            <c:spPr>
              <a:ln w="25400">
                <a:solidFill>
                  <a:srgbClr val="FF9900"/>
                </a:solidFill>
                <a:prstDash val="solid"/>
              </a:ln>
            </c:spPr>
          </c:errBars>
          <c:xVal>
            <c:numRef>
              <c:f>matris!$B$19</c:f>
              <c:numCache>
                <c:formatCode>General</c:formatCode>
                <c:ptCount val="1"/>
                <c:pt idx="0">
                  <c:v>0.9</c:v>
                </c:pt>
              </c:numCache>
            </c:numRef>
          </c:xVal>
          <c:yVal>
            <c:numRef>
              <c:f>matris!$B$18</c:f>
              <c:numCache>
                <c:formatCode>General</c:formatCode>
                <c:ptCount val="1"/>
                <c:pt idx="0">
                  <c:v>74</c:v>
                </c:pt>
              </c:numCache>
            </c:numRef>
          </c:yVal>
        </c:ser>
        <c:ser>
          <c:idx val="2"/>
          <c:order val="2"/>
          <c:spPr>
            <a:ln w="28575">
              <a:noFill/>
            </a:ln>
          </c:spPr>
          <c:marker>
            <c:symbol val="none"/>
          </c:marker>
          <c:errBars>
            <c:errDir val="x"/>
            <c:errBarType val="both"/>
            <c:errValType val="fixedVal"/>
            <c:val val="2.7"/>
            <c:spPr>
              <a:ln w="12700">
                <a:solidFill>
                  <a:srgbClr val="000000"/>
                </a:solidFill>
                <a:prstDash val="sysDash"/>
              </a:ln>
            </c:spPr>
          </c:errBars>
          <c:xVal>
            <c:numRef>
              <c:f>matris!$B$19</c:f>
              <c:numCache>
                <c:formatCode>General</c:formatCode>
                <c:ptCount val="1"/>
                <c:pt idx="0">
                  <c:v>0.9</c:v>
                </c:pt>
              </c:numCache>
            </c:numRef>
          </c:xVal>
          <c:yVal>
            <c:numRef>
              <c:f>matris!$F$16</c:f>
              <c:numCache>
                <c:formatCode>General</c:formatCode>
                <c:ptCount val="1"/>
              </c:numCache>
            </c:numRef>
          </c:yVal>
        </c:ser>
        <c:ser>
          <c:idx val="3"/>
          <c:order val="3"/>
          <c:spPr>
            <a:ln w="25400">
              <a:solidFill>
                <a:srgbClr val="000000"/>
              </a:solidFill>
              <a:prstDash val="lgDashDot"/>
            </a:ln>
          </c:spPr>
          <c:marker>
            <c:symbol val="none"/>
          </c:marker>
          <c:xVal>
            <c:numRef>
              <c:f>matris!$B$19</c:f>
              <c:numCache>
                <c:formatCode>General</c:formatCode>
                <c:ptCount val="1"/>
                <c:pt idx="0">
                  <c:v>0.9</c:v>
                </c:pt>
              </c:numCache>
            </c:numRef>
          </c:xVal>
          <c:yVal>
            <c:numRef>
              <c:f>matris!$F$17</c:f>
              <c:numCache>
                <c:formatCode>General</c:formatCode>
                <c:ptCount val="1"/>
                <c:pt idx="0">
                  <c:v>68</c:v>
                </c:pt>
              </c:numCache>
            </c:numRef>
          </c:yVal>
        </c:ser>
        <c:ser>
          <c:idx val="4"/>
          <c:order val="4"/>
          <c:spPr>
            <a:ln w="12700">
              <a:solidFill>
                <a:srgbClr val="339966"/>
              </a:solidFill>
              <a:prstDash val="lgDash"/>
            </a:ln>
          </c:spPr>
          <c:marker>
            <c:symbol val="none"/>
          </c:marker>
          <c:xVal>
            <c:numRef>
              <c:f>matris!$B$19</c:f>
              <c:numCache>
                <c:formatCode>General</c:formatCode>
                <c:ptCount val="1"/>
                <c:pt idx="0">
                  <c:v>0.9</c:v>
                </c:pt>
              </c:numCache>
            </c:numRef>
          </c:xVal>
          <c:yVal>
            <c:numRef>
              <c:f>matris!$F$18</c:f>
              <c:numCache>
                <c:formatCode>General</c:formatCode>
                <c:ptCount val="1"/>
                <c:pt idx="0">
                  <c:v>43</c:v>
                </c:pt>
              </c:numCache>
            </c:numRef>
          </c:yVal>
        </c:ser>
        <c:axId val="41770368"/>
        <c:axId val="42157568"/>
      </c:scatterChart>
      <c:valAx>
        <c:axId val="41770368"/>
        <c:scaling>
          <c:orientation val="minMax"/>
          <c:max val="3"/>
          <c:min val="0"/>
        </c:scaling>
        <c:axPos val="b"/>
        <c:majorGridlines>
          <c:spPr>
            <a:ln w="3175">
              <a:solidFill>
                <a:srgbClr val="CCCC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 sz="1050">
                    <a:solidFill>
                      <a:schemeClr val="tx1"/>
                    </a:solidFill>
                  </a:rPr>
                  <a:t>Effektmått</a:t>
                </a:r>
              </a:p>
            </c:rich>
          </c:tx>
          <c:layout>
            <c:manualLayout>
              <c:xMode val="edge"/>
              <c:yMode val="edge"/>
              <c:x val="0.80048701636721287"/>
              <c:y val="0.9551946563662675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2157568"/>
        <c:crossesAt val="10"/>
        <c:crossBetween val="midCat"/>
        <c:majorUnit val="0.5"/>
        <c:minorUnit val="0.2"/>
      </c:valAx>
      <c:valAx>
        <c:axId val="42157568"/>
        <c:scaling>
          <c:orientation val="minMax"/>
          <c:max val="100"/>
          <c:min val="20"/>
        </c:scaling>
        <c:axPos val="l"/>
        <c:majorGridlines>
          <c:spPr>
            <a:ln w="3175">
              <a:solidFill>
                <a:srgbClr val="CCCC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 sz="1000">
                    <a:solidFill>
                      <a:schemeClr val="tx1"/>
                    </a:solidFill>
                  </a:rPr>
                  <a:t>Betygsindex</a:t>
                </a:r>
              </a:p>
            </c:rich>
          </c:tx>
          <c:layout>
            <c:manualLayout>
              <c:xMode val="edge"/>
              <c:yMode val="edge"/>
              <c:x val="8.403361344537813E-3"/>
              <c:y val="2.2328494880631874E-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1770368"/>
        <c:crossesAt val="-0.5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0.1426</cdr:x>
      <cdr:y>0.07955</cdr:y>
    </cdr:from>
    <cdr:to>
      <cdr:x>0.1426</cdr:x>
      <cdr:y>0.07955</cdr:y>
    </cdr:to>
    <cdr:sp macro="" textlink="">
      <cdr:nvSpPr>
        <cdr:cNvPr id="8396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2695" y="479039"/>
          <a:ext cx="0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75" b="1" i="0" u="none" strike="noStrike" baseline="0">
              <a:solidFill>
                <a:srgbClr val="FF00FF"/>
              </a:solidFill>
              <a:latin typeface="Arial"/>
              <a:cs typeface="Arial"/>
            </a:rPr>
            <a:t>IV. </a:t>
          </a:r>
        </a:p>
      </cdr:txBody>
    </cdr:sp>
  </cdr:relSizeAnchor>
  <cdr:relSizeAnchor xmlns:cdr="http://schemas.openxmlformats.org/drawingml/2006/chartDrawing">
    <cdr:from>
      <cdr:x>0.87166</cdr:x>
      <cdr:y>0.07955</cdr:y>
    </cdr:from>
    <cdr:to>
      <cdr:x>0.87166</cdr:x>
      <cdr:y>0.07955</cdr:y>
    </cdr:to>
    <cdr:sp macro="" textlink="">
      <cdr:nvSpPr>
        <cdr:cNvPr id="8397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51489" y="479039"/>
          <a:ext cx="0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75" b="1" i="0" u="none" strike="noStrike" baseline="0">
              <a:solidFill>
                <a:srgbClr val="FF00FF"/>
              </a:solidFill>
              <a:latin typeface="Arial"/>
              <a:cs typeface="Arial"/>
            </a:rPr>
            <a:t>I.</a:t>
          </a:r>
        </a:p>
      </cdr:txBody>
    </cdr:sp>
  </cdr:relSizeAnchor>
  <cdr:relSizeAnchor xmlns:cdr="http://schemas.openxmlformats.org/drawingml/2006/chartDrawing">
    <cdr:from>
      <cdr:x>0.79226</cdr:x>
      <cdr:y>0.82179</cdr:y>
    </cdr:from>
    <cdr:to>
      <cdr:x>0.79226</cdr:x>
      <cdr:y>0.82179</cdr:y>
    </cdr:to>
    <cdr:sp macro="" textlink="">
      <cdr:nvSpPr>
        <cdr:cNvPr id="8397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 flipV="1">
          <a:off x="4500770" y="4918894"/>
          <a:ext cx="0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75" b="1" i="0" u="none" strike="noStrike" baseline="0">
              <a:solidFill>
                <a:srgbClr val="FF00FF"/>
              </a:solidFill>
              <a:latin typeface="Arial"/>
              <a:cs typeface="Arial"/>
            </a:rPr>
            <a:t>II. Låt betyg</a:t>
          </a:r>
        </a:p>
        <a:p xmlns:a="http://schemas.openxmlformats.org/drawingml/2006/main">
          <a:pPr algn="l" rtl="0">
            <a:defRPr sz="1000"/>
          </a:pPr>
          <a:r>
            <a:rPr lang="sv-SE" sz="875" b="1" i="0" u="none" strike="noStrike" baseline="0">
              <a:solidFill>
                <a:srgbClr val="FF00FF"/>
              </a:solidFill>
              <a:latin typeface="Arial"/>
              <a:cs typeface="Arial"/>
            </a:rPr>
            <a:t>Större effekt</a:t>
          </a:r>
        </a:p>
      </cdr:txBody>
    </cdr:sp>
  </cdr:relSizeAnchor>
  <cdr:relSizeAnchor xmlns:cdr="http://schemas.openxmlformats.org/drawingml/2006/chartDrawing">
    <cdr:from>
      <cdr:x>0.11753</cdr:x>
      <cdr:y>0.09259</cdr:y>
    </cdr:from>
    <cdr:to>
      <cdr:x>0.28369</cdr:x>
      <cdr:y>0.13343</cdr:y>
    </cdr:to>
    <cdr:sp macro="" textlink="">
      <cdr:nvSpPr>
        <cdr:cNvPr id="8397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0363" y="557035"/>
          <a:ext cx="943299" cy="2442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1000" b="1" i="0" u="none" strike="noStrike" baseline="0">
              <a:solidFill>
                <a:schemeClr val="tx1"/>
              </a:solidFill>
              <a:latin typeface="Arial"/>
              <a:cs typeface="Arial"/>
            </a:rPr>
            <a:t>Bevara</a:t>
          </a:r>
        </a:p>
      </cdr:txBody>
    </cdr:sp>
  </cdr:relSizeAnchor>
  <cdr:relSizeAnchor xmlns:cdr="http://schemas.openxmlformats.org/drawingml/2006/chartDrawing">
    <cdr:from>
      <cdr:x>0.73278</cdr:x>
      <cdr:y>0.09161</cdr:y>
    </cdr:from>
    <cdr:to>
      <cdr:x>0.90042</cdr:x>
      <cdr:y>0.19562</cdr:y>
    </cdr:to>
    <cdr:sp macro="" textlink="">
      <cdr:nvSpPr>
        <cdr:cNvPr id="8397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43275" y="446067"/>
          <a:ext cx="764869" cy="5064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0" tIns="22860" rIns="27432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sv-SE" sz="1000" b="1" i="0" u="none" strike="noStrike" baseline="0">
              <a:solidFill>
                <a:schemeClr val="tx1"/>
              </a:solidFill>
              <a:latin typeface="Arial"/>
              <a:cs typeface="Arial"/>
            </a:rPr>
            <a:t>Förbättra om möjligt</a:t>
          </a:r>
          <a:endParaRPr lang="sv-SE" sz="1000" b="0" i="0" u="none" strike="noStrike" baseline="0">
            <a:solidFill>
              <a:schemeClr val="tx1"/>
            </a:solidFill>
            <a:latin typeface="Arial"/>
            <a:cs typeface="Arial"/>
          </a:endParaRPr>
        </a:p>
        <a:p xmlns:a="http://schemas.openxmlformats.org/drawingml/2006/main">
          <a:pPr algn="r" rtl="0">
            <a:defRPr sz="1000"/>
          </a:pPr>
          <a:endParaRPr lang="sv-SE" sz="1000" b="0" i="0" u="none" strike="noStrike" baseline="0">
            <a:solidFill>
              <a:srgbClr val="666699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0.11753</cdr:x>
      <cdr:y>0.83336</cdr:y>
    </cdr:from>
    <cdr:to>
      <cdr:x>0.25862</cdr:x>
      <cdr:y>0.90618</cdr:y>
    </cdr:to>
    <cdr:sp macro="" textlink="">
      <cdr:nvSpPr>
        <cdr:cNvPr id="8397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0860" y="3714481"/>
          <a:ext cx="589260" cy="3245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975" b="1" i="0" u="none" strike="noStrike" baseline="0" dirty="0">
              <a:solidFill>
                <a:schemeClr val="tx1"/>
              </a:solidFill>
              <a:latin typeface="Arial"/>
              <a:cs typeface="Arial"/>
            </a:rPr>
            <a:t>Lägre prioritet</a:t>
          </a:r>
        </a:p>
      </cdr:txBody>
    </cdr:sp>
  </cdr:relSizeAnchor>
  <cdr:relSizeAnchor xmlns:cdr="http://schemas.openxmlformats.org/drawingml/2006/chartDrawing">
    <cdr:from>
      <cdr:x>0.76178</cdr:x>
      <cdr:y>0.86509</cdr:y>
    </cdr:from>
    <cdr:to>
      <cdr:x>0.90115</cdr:x>
      <cdr:y>0.90667</cdr:y>
    </cdr:to>
    <cdr:sp macro="" textlink="">
      <cdr:nvSpPr>
        <cdr:cNvPr id="83975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27739" y="5177898"/>
          <a:ext cx="791199" cy="2487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975" b="1" i="0" u="none" strike="noStrike" baseline="0">
              <a:solidFill>
                <a:schemeClr val="tx1"/>
              </a:solidFill>
              <a:latin typeface="Arial"/>
              <a:cs typeface="Arial"/>
            </a:rPr>
            <a:t>Prioritera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C356909-C58A-4DD2-B364-589E70FA38D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4213" y="2995613"/>
            <a:ext cx="7704137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4213" y="3548063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ct val="90000"/>
              </a:lnSpc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6F6E-2376-4385-B084-2A7269F426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C741C-FD52-44D6-89B7-31F5C752B77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246D8-9E6A-40AD-9E15-872D01E337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D3658-66B3-4A9B-93DF-F25816BA09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12E95-EC93-4ACE-80E2-855F7C2828F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3C30F-6CDE-4C38-BFD5-4FE99E172BF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37A34-5F1E-48B3-B4C4-A81B041091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CEC1A-C7A5-460F-AD05-973A573CE4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AB6F2-B800-4B57-8586-A7269FE4C89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8A7A-A64D-49AD-A68B-10B393DF0A1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FBEDC-F3E6-44E3-AB69-110F9AE5EE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DDD29-32CC-4E85-B7DF-389F7622F0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20D4DB8-C612-42FB-8AA1-F12AF866290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3.jpeg"/><Relationship Id="rId7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Ball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13"/>
            <a:ext cx="9140825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898525" y="3081338"/>
            <a:ext cx="6046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sv-SE" sz="2800" b="1">
                <a:solidFill>
                  <a:schemeClr val="accent1"/>
                </a:solidFill>
              </a:rPr>
              <a:t>Serviceundersökning 2011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898525" y="3667125"/>
            <a:ext cx="604996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sv-SE" sz="1600">
                <a:solidFill>
                  <a:schemeClr val="accent1"/>
                </a:solidFill>
              </a:rPr>
              <a:t>Nöjd-Kund-Index undersökning om företagares uppfattning om Upplands-Väsby kommuns service under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179512" y="1844824"/>
            <a:ext cx="8640960" cy="4752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pic>
        <p:nvPicPr>
          <p:cNvPr id="24580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755650" y="981075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3200">
                <a:solidFill>
                  <a:schemeClr val="tx2"/>
                </a:solidFill>
              </a:rPr>
              <a:t/>
            </a:r>
            <a:br>
              <a:rPr lang="sv-SE" sz="3200">
                <a:solidFill>
                  <a:schemeClr val="tx2"/>
                </a:solidFill>
              </a:rPr>
            </a:br>
            <a:endParaRPr lang="sv-SE" sz="2800">
              <a:solidFill>
                <a:schemeClr val="tx2"/>
              </a:solidFill>
            </a:endParaRP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755650" y="1196975"/>
            <a:ext cx="7993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2800">
                <a:solidFill>
                  <a:schemeClr val="tx2"/>
                </a:solidFill>
              </a:rPr>
              <a:t>Betygsindex per servicefaktor</a:t>
            </a:r>
            <a:endParaRPr lang="sv-SE" sz="2800">
              <a:solidFill>
                <a:srgbClr val="FF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55650" y="1844675"/>
            <a:ext cx="2281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/>
              <a:t>Betygsindex 2007 – 2011</a:t>
            </a:r>
          </a:p>
          <a:p>
            <a:endParaRPr lang="sv-SE" sz="1400" b="1"/>
          </a:p>
        </p:txBody>
      </p:sp>
      <p:graphicFrame>
        <p:nvGraphicFramePr>
          <p:cNvPr id="14" name="Diagram 13"/>
          <p:cNvGraphicFramePr/>
          <p:nvPr/>
        </p:nvGraphicFramePr>
        <p:xfrm>
          <a:off x="755576" y="2132856"/>
          <a:ext cx="729615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179512" y="1844824"/>
            <a:ext cx="8640960" cy="4752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pic>
        <p:nvPicPr>
          <p:cNvPr id="25604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755650" y="1196975"/>
            <a:ext cx="6480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2800">
                <a:solidFill>
                  <a:schemeClr val="tx2"/>
                </a:solidFill>
              </a:rPr>
              <a:t>Prioriteringsmatris</a:t>
            </a:r>
          </a:p>
        </p:txBody>
      </p:sp>
      <p:pic>
        <p:nvPicPr>
          <p:cNvPr id="25610" name="Picture 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6021388"/>
            <a:ext cx="21859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textruta 16"/>
          <p:cNvSpPr txBox="1">
            <a:spLocks noChangeArrowheads="1"/>
          </p:cNvSpPr>
          <p:nvPr/>
        </p:nvSpPr>
        <p:spPr bwMode="auto">
          <a:xfrm>
            <a:off x="5508625" y="1916113"/>
            <a:ext cx="32400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sv-SE" sz="1600"/>
              <a:t> Rättsäkerhet är placerat i den prioriterade kvadranten genom att det har stor effekt på NKI och ett betyg strax under medel</a:t>
            </a:r>
          </a:p>
          <a:p>
            <a:pPr>
              <a:buFont typeface="Arial" charset="0"/>
              <a:buChar char="•"/>
            </a:pPr>
            <a:endParaRPr lang="sv-SE" sz="1600"/>
          </a:p>
          <a:p>
            <a:pPr>
              <a:buFont typeface="Arial" charset="0"/>
              <a:buChar char="•"/>
            </a:pPr>
            <a:r>
              <a:rPr lang="sv-SE" sz="1600"/>
              <a:t> Bemötande har störst effekt på helhetsomdömet. Betyget ligger strax över medelbetyget</a:t>
            </a:r>
          </a:p>
          <a:p>
            <a:pPr>
              <a:buFont typeface="Arial" charset="0"/>
              <a:buChar char="•"/>
            </a:pPr>
            <a:endParaRPr lang="sv-SE" sz="1600"/>
          </a:p>
          <a:p>
            <a:pPr>
              <a:buFont typeface="Arial" charset="0"/>
              <a:buChar char="•"/>
            </a:pPr>
            <a:endParaRPr lang="sv-SE" sz="1600"/>
          </a:p>
          <a:p>
            <a:pPr>
              <a:buFont typeface="Arial" charset="0"/>
              <a:buChar char="•"/>
            </a:pPr>
            <a:endParaRPr lang="sv-SE" sz="1600"/>
          </a:p>
          <a:p>
            <a:pPr>
              <a:buFont typeface="Arial" charset="0"/>
              <a:buChar char="•"/>
            </a:pPr>
            <a:endParaRPr lang="sv-SE" sz="1600"/>
          </a:p>
        </p:txBody>
      </p:sp>
      <p:graphicFrame>
        <p:nvGraphicFramePr>
          <p:cNvPr id="13" name="Chart 1"/>
          <p:cNvGraphicFramePr>
            <a:graphicFrameLocks/>
          </p:cNvGraphicFramePr>
          <p:nvPr/>
        </p:nvGraphicFramePr>
        <p:xfrm>
          <a:off x="827584" y="1916832"/>
          <a:ext cx="4176464" cy="4457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ubrik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mtClean="0"/>
              <a:t>Enkät</a:t>
            </a:r>
          </a:p>
        </p:txBody>
      </p:sp>
      <p:pic>
        <p:nvPicPr>
          <p:cNvPr id="26626" name="Bildobjekt 4" descr="Kungsör bygglov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801688"/>
            <a:ext cx="3816350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Bildobjekt 5" descr="Kungsör bygglov-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9913" y="782638"/>
            <a:ext cx="3792537" cy="56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Bildobjekt 3" descr="Kungsör bygglov-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20713"/>
            <a:ext cx="4043362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Bildobjekt 4" descr="Kungsör bygglov-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620713"/>
            <a:ext cx="40322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85800" y="2133600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600" b="1">
                <a:solidFill>
                  <a:schemeClr val="tx2"/>
                </a:solidFill>
              </a:rPr>
              <a:t/>
            </a:r>
            <a:br>
              <a:rPr lang="sv-SE" sz="3600" b="1">
                <a:solidFill>
                  <a:schemeClr val="tx2"/>
                </a:solidFill>
              </a:rPr>
            </a:br>
            <a:r>
              <a:rPr lang="sv-SE" sz="3600" b="1">
                <a:solidFill>
                  <a:schemeClr val="tx2"/>
                </a:solidFill>
              </a:rPr>
              <a:t/>
            </a:r>
            <a:br>
              <a:rPr lang="sv-SE" sz="3600" b="1">
                <a:solidFill>
                  <a:schemeClr val="tx2"/>
                </a:solidFill>
              </a:rPr>
            </a:br>
            <a:r>
              <a:rPr lang="sv-SE" sz="3600" b="1">
                <a:solidFill>
                  <a:schemeClr val="tx2"/>
                </a:solidFill>
              </a:rPr>
              <a:t/>
            </a:r>
            <a:br>
              <a:rPr lang="sv-SE" sz="3600" b="1">
                <a:solidFill>
                  <a:schemeClr val="tx2"/>
                </a:solidFill>
              </a:rPr>
            </a:br>
            <a:r>
              <a:rPr lang="sv-SE" sz="3600" b="1">
                <a:solidFill>
                  <a:schemeClr val="tx2"/>
                </a:solidFill>
              </a:rPr>
              <a:t/>
            </a:r>
            <a:br>
              <a:rPr lang="sv-SE" sz="3600" b="1">
                <a:solidFill>
                  <a:schemeClr val="tx2"/>
                </a:solidFill>
              </a:rPr>
            </a:br>
            <a:endParaRPr lang="sv-SE" sz="2800">
              <a:solidFill>
                <a:schemeClr val="tx2"/>
              </a:solidFill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755650" y="2276475"/>
            <a:ext cx="80232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sv-SE" sz="2400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804863" y="1349375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2800">
                <a:solidFill>
                  <a:schemeClr val="tx2"/>
                </a:solidFill>
              </a:rPr>
              <a:t>Bakgrund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827089" y="2349500"/>
            <a:ext cx="7777360" cy="38877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endParaRPr lang="sv-SE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sv-SE" sz="1600" dirty="0">
                <a:solidFill>
                  <a:schemeClr val="accent1"/>
                </a:solidFill>
              </a:rPr>
              <a:t>Ett av kommunens näringspolitiska mål är att erbjuda näringslivet en god grundläggande </a:t>
            </a:r>
            <a:r>
              <a:rPr lang="sv-SE" sz="1600" dirty="0">
                <a:solidFill>
                  <a:schemeClr val="accent1"/>
                </a:solidFill>
              </a:rPr>
              <a:t>service. God kvalitet och hög service i myndighetsutövning är särskilt centralt för att skapa goda relationer mellan företag och kommuner. </a:t>
            </a:r>
            <a:r>
              <a:rPr lang="sv-SE" sz="1600" dirty="0">
                <a:solidFill>
                  <a:schemeClr val="accent1"/>
                </a:solidFill>
              </a:rPr>
              <a:t/>
            </a:r>
            <a:br>
              <a:rPr lang="sv-SE" sz="1600" dirty="0">
                <a:solidFill>
                  <a:schemeClr val="accent1"/>
                </a:solidFill>
              </a:rPr>
            </a:br>
            <a:endParaRPr lang="sv-SE" sz="1600" dirty="0">
              <a:solidFill>
                <a:schemeClr val="accent1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sv-SE" sz="1600" dirty="0">
                <a:solidFill>
                  <a:schemeClr val="accent1"/>
                </a:solidFill>
              </a:rPr>
              <a:t>Serviceundersökningen fångar upp synpunkter och identifierar möjliga förbättringsområden</a:t>
            </a:r>
            <a:br>
              <a:rPr lang="sv-SE" sz="1600" dirty="0">
                <a:solidFill>
                  <a:schemeClr val="accent1"/>
                </a:solidFill>
              </a:rPr>
            </a:br>
            <a:endParaRPr lang="sv-SE" sz="1600" dirty="0">
              <a:solidFill>
                <a:schemeClr val="accent1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sv-SE" sz="1600" dirty="0">
                <a:solidFill>
                  <a:schemeClr val="accent1"/>
                </a:solidFill>
              </a:rPr>
              <a:t>Tanken är att löpande följa upp hur kommunens service till näringslivet utvecklas genom ett </a:t>
            </a:r>
            <a:r>
              <a:rPr lang="sv-SE" sz="1600" dirty="0" err="1">
                <a:solidFill>
                  <a:schemeClr val="accent1"/>
                </a:solidFill>
              </a:rPr>
              <a:t>Nöjd-Kund-Index</a:t>
            </a:r>
            <a:r>
              <a:rPr lang="sv-SE" sz="1600" dirty="0">
                <a:solidFill>
                  <a:schemeClr val="accent1"/>
                </a:solidFill>
              </a:rPr>
              <a:t> (NKI</a:t>
            </a:r>
            <a:r>
              <a:rPr lang="sv-SE" sz="1600" dirty="0">
                <a:solidFill>
                  <a:schemeClr val="accent1"/>
                </a:solidFill>
              </a:rPr>
              <a:t>). Serviceundersökningen genomfördes 2011 för tredje gången sedan 2007 bland de kommuner som ingår i Stockholm Business Alliance. Nytt för i år är att Sveriges Kommuner och Landsting (SKL) har genomfört denna undersökning bland företag i ytterligare 116 kommuner i landet.</a:t>
            </a:r>
            <a:r>
              <a:rPr lang="sv-SE" dirty="0">
                <a:solidFill>
                  <a:schemeClr val="accent1"/>
                </a:solidFill>
              </a:rPr>
              <a:t/>
            </a:r>
            <a:br>
              <a:rPr lang="sv-SE" dirty="0">
                <a:solidFill>
                  <a:schemeClr val="accent1"/>
                </a:solidFill>
              </a:rPr>
            </a:br>
            <a:endParaRPr lang="sv-S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827088" y="1196975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v-SE" sz="2800">
              <a:solidFill>
                <a:schemeClr val="tx2"/>
              </a:solidFill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755650" y="2349500"/>
            <a:ext cx="80232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sv-SE" sz="2400"/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804863" y="1349375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2800">
                <a:solidFill>
                  <a:schemeClr val="tx2"/>
                </a:solidFill>
              </a:rPr>
              <a:t>Verksamhetsområden 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899592" y="2564904"/>
            <a:ext cx="8023225" cy="32734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sv-SE" sz="1600" dirty="0">
                <a:solidFill>
                  <a:schemeClr val="accent1"/>
                </a:solidFill>
              </a:rPr>
              <a:t>Bygglov</a:t>
            </a:r>
            <a:r>
              <a:rPr lang="sv-SE" sz="1600" dirty="0"/>
              <a:t> </a:t>
            </a:r>
            <a:r>
              <a:rPr lang="sv-SE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(Ansökningar om bygglov enligt Plan- och bygglagen. Ärenden som enbart avser bygganmälan ingår dock inte.)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8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sv-SE" sz="1600" dirty="0">
                <a:solidFill>
                  <a:schemeClr val="accent1"/>
                </a:solidFill>
              </a:rPr>
              <a:t>Markupplåtelser</a:t>
            </a:r>
            <a:r>
              <a:rPr lang="sv-SE" sz="1600" dirty="0"/>
              <a:t> </a:t>
            </a:r>
            <a:r>
              <a:rPr lang="sv-SE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(Tillfällig upplåtelse av kommunens mark för t ex försäljning, uteservering etc. Markförsäljning och arrenden ingår inte.)</a:t>
            </a:r>
            <a:endParaRPr lang="sv-SE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8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sv-SE" sz="1600" dirty="0">
                <a:solidFill>
                  <a:schemeClr val="accent1"/>
                </a:solidFill>
              </a:rPr>
              <a:t>Miljötillsyn</a:t>
            </a:r>
            <a:r>
              <a:rPr lang="sv-SE" sz="1600" dirty="0"/>
              <a:t> </a:t>
            </a:r>
            <a:r>
              <a:rPr lang="sv-SE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(Denna kategori innehåller en rad olika typer av ärenden som gäller tillsyn eller kontroll mot verksamhet och anläggningar inom samtliga lagstiftningsområden som miljö- och hälsoskyddet omfattar.) </a:t>
            </a:r>
            <a:endParaRPr lang="sv-SE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8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sv-SE" sz="1600" dirty="0">
                <a:solidFill>
                  <a:schemeClr val="accent1"/>
                </a:solidFill>
              </a:rPr>
              <a:t>Brandtillsyn</a:t>
            </a:r>
            <a:r>
              <a:rPr lang="sv-SE" sz="1600" dirty="0"/>
              <a:t> </a:t>
            </a:r>
            <a:r>
              <a:rPr lang="sv-SE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(Tillsyn enligt lagen om skydd mot olyckor (LSO) eller lagen om brandfarliga och explosiva varor (LBE). Däremot inte ärenden som enbart gäller inskickade brandskyddsredogörelser.)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8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sv-SE" sz="1600" dirty="0">
                <a:solidFill>
                  <a:schemeClr val="accent1"/>
                </a:solidFill>
              </a:rPr>
              <a:t>Serveringstillstånd</a:t>
            </a:r>
            <a:r>
              <a:rPr lang="sv-SE" sz="1600" dirty="0"/>
              <a:t> </a:t>
            </a:r>
            <a:r>
              <a:rPr lang="sv-SE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(Nyansökningar, ägarskiften och utredning av ev. brister enligt alkohollagen samt löpande tillsyn i form av oanmälda besök. Stadigvarande och tillfälliga tillstånd för servering till allmänheten.) </a:t>
            </a:r>
            <a:endParaRPr lang="sv-SE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838200" y="1219200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v-SE" sz="2800">
              <a:solidFill>
                <a:schemeClr val="tx2"/>
              </a:solidFill>
            </a:endParaRPr>
          </a:p>
        </p:txBody>
      </p:sp>
      <p:sp>
        <p:nvSpPr>
          <p:cNvPr id="28" name="Rubrik 1"/>
          <p:cNvSpPr txBox="1">
            <a:spLocks/>
          </p:cNvSpPr>
          <p:nvPr/>
        </p:nvSpPr>
        <p:spPr>
          <a:xfrm>
            <a:off x="539750" y="1125538"/>
            <a:ext cx="80645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Nöjd-Kund-Index</a:t>
            </a:r>
            <a:r>
              <a:rPr lang="sv-SE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metod</a:t>
            </a:r>
          </a:p>
          <a:p>
            <a:pPr>
              <a:defRPr/>
            </a:pPr>
            <a:r>
              <a:rPr lang="sv-SE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Undersökningen omfattar sex aspekter som speglar de mest väsentliga delarna av kommunernas service i myndighetsärenden, aspekter som har visat sig ha starkt samband med helhetsomdömet av kontakterna med kommunerna. Varje serviceaspekt mäts med ett antal frågor. NKI-betyget baseras på tre frågor som viktas samman.</a:t>
            </a:r>
          </a:p>
          <a:p>
            <a:pPr>
              <a:defRPr/>
            </a:pPr>
            <a:endParaRPr lang="sv-SE" sz="1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2224088" y="2233613"/>
            <a:ext cx="16557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/>
              <a:t>Servicefaktorer</a:t>
            </a:r>
            <a:endParaRPr lang="sv-SE" sz="1400" dirty="0"/>
          </a:p>
        </p:txBody>
      </p:sp>
      <p:sp>
        <p:nvSpPr>
          <p:cNvPr id="30" name="Rektangel 29"/>
          <p:cNvSpPr/>
          <p:nvPr/>
        </p:nvSpPr>
        <p:spPr>
          <a:xfrm>
            <a:off x="180975" y="2233613"/>
            <a:ext cx="1655763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/>
              <a:t>Indikatorer</a:t>
            </a:r>
            <a:endParaRPr lang="sv-SE" sz="1400" dirty="0"/>
          </a:p>
        </p:txBody>
      </p:sp>
      <p:sp>
        <p:nvSpPr>
          <p:cNvPr id="31" name="Rektangel 30"/>
          <p:cNvSpPr/>
          <p:nvPr/>
        </p:nvSpPr>
        <p:spPr>
          <a:xfrm>
            <a:off x="4527550" y="2341563"/>
            <a:ext cx="1657350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/>
              <a:t>Totalbetyg</a:t>
            </a:r>
          </a:p>
          <a:p>
            <a:pPr algn="ctr">
              <a:defRPr/>
            </a:pPr>
            <a:r>
              <a:rPr lang="sv-SE" sz="1400" dirty="0"/>
              <a:t>(0-100)</a:t>
            </a:r>
            <a:endParaRPr lang="sv-SE" sz="1400" dirty="0"/>
          </a:p>
        </p:txBody>
      </p:sp>
      <p:cxnSp>
        <p:nvCxnSpPr>
          <p:cNvPr id="32" name="Rak 31"/>
          <p:cNvCxnSpPr>
            <a:stCxn id="0" idx="3"/>
            <a:endCxn id="0" idx="1"/>
          </p:cNvCxnSpPr>
          <p:nvPr/>
        </p:nvCxnSpPr>
        <p:spPr>
          <a:xfrm>
            <a:off x="3835400" y="2835275"/>
            <a:ext cx="836613" cy="12954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Rak 32"/>
          <p:cNvCxnSpPr>
            <a:stCxn id="0" idx="3"/>
            <a:endCxn id="0" idx="1"/>
          </p:cNvCxnSpPr>
          <p:nvPr/>
        </p:nvCxnSpPr>
        <p:spPr>
          <a:xfrm>
            <a:off x="3835400" y="3395663"/>
            <a:ext cx="836613" cy="73501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Rak 33"/>
          <p:cNvCxnSpPr>
            <a:stCxn id="0" idx="3"/>
            <a:endCxn id="0" idx="1"/>
          </p:cNvCxnSpPr>
          <p:nvPr/>
        </p:nvCxnSpPr>
        <p:spPr>
          <a:xfrm>
            <a:off x="3835400" y="3954463"/>
            <a:ext cx="836613" cy="17621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Rak 34"/>
          <p:cNvCxnSpPr>
            <a:stCxn id="0" idx="3"/>
            <a:endCxn id="0" idx="1"/>
          </p:cNvCxnSpPr>
          <p:nvPr/>
        </p:nvCxnSpPr>
        <p:spPr>
          <a:xfrm flipV="1">
            <a:off x="3835400" y="4130675"/>
            <a:ext cx="836613" cy="38417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Rak 35"/>
          <p:cNvCxnSpPr>
            <a:stCxn id="0" idx="3"/>
            <a:endCxn id="0" idx="1"/>
          </p:cNvCxnSpPr>
          <p:nvPr/>
        </p:nvCxnSpPr>
        <p:spPr>
          <a:xfrm flipV="1">
            <a:off x="3835400" y="4130675"/>
            <a:ext cx="836613" cy="94456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Rak 36"/>
          <p:cNvCxnSpPr>
            <a:stCxn id="0" idx="3"/>
            <a:endCxn id="0" idx="1"/>
          </p:cNvCxnSpPr>
          <p:nvPr/>
        </p:nvCxnSpPr>
        <p:spPr>
          <a:xfrm flipV="1">
            <a:off x="3824288" y="4130675"/>
            <a:ext cx="847725" cy="150495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Rak 38"/>
          <p:cNvCxnSpPr>
            <a:endCxn id="0" idx="1"/>
          </p:cNvCxnSpPr>
          <p:nvPr/>
        </p:nvCxnSpPr>
        <p:spPr>
          <a:xfrm>
            <a:off x="1258888" y="2695575"/>
            <a:ext cx="920750" cy="1397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Rak 39"/>
          <p:cNvCxnSpPr>
            <a:endCxn id="0" idx="1"/>
          </p:cNvCxnSpPr>
          <p:nvPr/>
        </p:nvCxnSpPr>
        <p:spPr>
          <a:xfrm flipV="1">
            <a:off x="1260475" y="2835275"/>
            <a:ext cx="919163" cy="476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Rak 40"/>
          <p:cNvCxnSpPr>
            <a:endCxn id="0" idx="1"/>
          </p:cNvCxnSpPr>
          <p:nvPr/>
        </p:nvCxnSpPr>
        <p:spPr>
          <a:xfrm flipV="1">
            <a:off x="1258888" y="2835275"/>
            <a:ext cx="920750" cy="15716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2" name="Rektangel 41"/>
          <p:cNvSpPr/>
          <p:nvPr/>
        </p:nvSpPr>
        <p:spPr>
          <a:xfrm>
            <a:off x="684635" y="2564904"/>
            <a:ext cx="719504" cy="50394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  <a:endParaRPr lang="sv-S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3" name="Rak 42"/>
          <p:cNvCxnSpPr/>
          <p:nvPr/>
        </p:nvCxnSpPr>
        <p:spPr>
          <a:xfrm>
            <a:off x="1258888" y="3262313"/>
            <a:ext cx="920750" cy="1397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Rak 43"/>
          <p:cNvCxnSpPr/>
          <p:nvPr/>
        </p:nvCxnSpPr>
        <p:spPr>
          <a:xfrm flipV="1">
            <a:off x="1260475" y="3402013"/>
            <a:ext cx="919163" cy="476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Rak 44"/>
          <p:cNvCxnSpPr/>
          <p:nvPr/>
        </p:nvCxnSpPr>
        <p:spPr>
          <a:xfrm flipV="1">
            <a:off x="1258888" y="3402013"/>
            <a:ext cx="920750" cy="15716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6" name="Rektangel 45"/>
          <p:cNvSpPr/>
          <p:nvPr/>
        </p:nvSpPr>
        <p:spPr>
          <a:xfrm>
            <a:off x="684635" y="3131840"/>
            <a:ext cx="719504" cy="50394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  <a:endParaRPr lang="sv-S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7" name="Rak 46"/>
          <p:cNvCxnSpPr/>
          <p:nvPr/>
        </p:nvCxnSpPr>
        <p:spPr>
          <a:xfrm>
            <a:off x="1258888" y="3819525"/>
            <a:ext cx="920750" cy="1397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Rak 47"/>
          <p:cNvCxnSpPr/>
          <p:nvPr/>
        </p:nvCxnSpPr>
        <p:spPr>
          <a:xfrm flipV="1">
            <a:off x="1260475" y="3959225"/>
            <a:ext cx="919163" cy="476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 flipV="1">
            <a:off x="1258888" y="3959225"/>
            <a:ext cx="920750" cy="15716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0" name="Rektangel 49"/>
          <p:cNvSpPr/>
          <p:nvPr/>
        </p:nvSpPr>
        <p:spPr>
          <a:xfrm>
            <a:off x="684635" y="3689432"/>
            <a:ext cx="719504" cy="50394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  <a:endParaRPr lang="sv-S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1" name="Rak 50"/>
          <p:cNvCxnSpPr/>
          <p:nvPr/>
        </p:nvCxnSpPr>
        <p:spPr>
          <a:xfrm>
            <a:off x="1258888" y="4370388"/>
            <a:ext cx="920750" cy="1397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Rak 51"/>
          <p:cNvCxnSpPr/>
          <p:nvPr/>
        </p:nvCxnSpPr>
        <p:spPr>
          <a:xfrm flipV="1">
            <a:off x="1260475" y="4510088"/>
            <a:ext cx="919163" cy="476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Rak 52"/>
          <p:cNvCxnSpPr/>
          <p:nvPr/>
        </p:nvCxnSpPr>
        <p:spPr>
          <a:xfrm flipV="1">
            <a:off x="1258888" y="4510088"/>
            <a:ext cx="920750" cy="15716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4" name="Rektangel 53"/>
          <p:cNvSpPr/>
          <p:nvPr/>
        </p:nvSpPr>
        <p:spPr>
          <a:xfrm>
            <a:off x="684635" y="4239668"/>
            <a:ext cx="719504" cy="50394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  <a:endParaRPr lang="sv-S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5" name="Rak 54"/>
          <p:cNvCxnSpPr/>
          <p:nvPr/>
        </p:nvCxnSpPr>
        <p:spPr>
          <a:xfrm>
            <a:off x="1258888" y="4927600"/>
            <a:ext cx="920750" cy="1397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 flipV="1">
            <a:off x="1260475" y="5067300"/>
            <a:ext cx="919163" cy="476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Rak 56"/>
          <p:cNvCxnSpPr/>
          <p:nvPr/>
        </p:nvCxnSpPr>
        <p:spPr>
          <a:xfrm flipV="1">
            <a:off x="1258888" y="5067300"/>
            <a:ext cx="920750" cy="15716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Rektangel 57"/>
          <p:cNvSpPr/>
          <p:nvPr/>
        </p:nvSpPr>
        <p:spPr>
          <a:xfrm>
            <a:off x="684635" y="4797260"/>
            <a:ext cx="719504" cy="50394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  <a:endParaRPr lang="sv-S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9" name="Rak 58"/>
          <p:cNvCxnSpPr/>
          <p:nvPr/>
        </p:nvCxnSpPr>
        <p:spPr>
          <a:xfrm>
            <a:off x="1258888" y="5486400"/>
            <a:ext cx="920750" cy="13811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Rak 59"/>
          <p:cNvCxnSpPr/>
          <p:nvPr/>
        </p:nvCxnSpPr>
        <p:spPr>
          <a:xfrm flipV="1">
            <a:off x="1260475" y="5624513"/>
            <a:ext cx="919163" cy="476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Rak 60"/>
          <p:cNvCxnSpPr/>
          <p:nvPr/>
        </p:nvCxnSpPr>
        <p:spPr>
          <a:xfrm flipV="1">
            <a:off x="1258888" y="5624513"/>
            <a:ext cx="920750" cy="15716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2" name="Rektangel 61"/>
          <p:cNvSpPr/>
          <p:nvPr/>
        </p:nvSpPr>
        <p:spPr>
          <a:xfrm>
            <a:off x="684635" y="5354852"/>
            <a:ext cx="719504" cy="50394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</a:p>
          <a:p>
            <a:pPr algn="ctr">
              <a:defRPr/>
            </a:pPr>
            <a:r>
              <a:rPr lang="sv-SE" sz="1100" dirty="0">
                <a:solidFill>
                  <a:schemeClr val="bg2">
                    <a:lumMod val="50000"/>
                  </a:schemeClr>
                </a:solidFill>
              </a:rPr>
              <a:t>Delfråga</a:t>
            </a:r>
            <a:endParaRPr lang="sv-SE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2178873" y="2665488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Tillgänglighet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64" name="Rektangel 63"/>
          <p:cNvSpPr/>
          <p:nvPr/>
        </p:nvSpPr>
        <p:spPr>
          <a:xfrm>
            <a:off x="2178873" y="3225732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Information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65" name="Rektangel 64"/>
          <p:cNvSpPr/>
          <p:nvPr/>
        </p:nvSpPr>
        <p:spPr>
          <a:xfrm>
            <a:off x="2178873" y="3785976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Bemötande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2178873" y="4346220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Kompetens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67" name="Rektangel 66"/>
          <p:cNvSpPr/>
          <p:nvPr/>
        </p:nvSpPr>
        <p:spPr>
          <a:xfrm>
            <a:off x="2178873" y="4906464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Effektivitet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68" name="Rektangel 67"/>
          <p:cNvSpPr/>
          <p:nvPr/>
        </p:nvSpPr>
        <p:spPr>
          <a:xfrm>
            <a:off x="2168717" y="5466710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Rättssäkerhet</a:t>
            </a:r>
            <a:endParaRPr lang="sv-SE" sz="1600" dirty="0">
              <a:solidFill>
                <a:srgbClr val="336699"/>
              </a:solidFill>
            </a:endParaRPr>
          </a:p>
        </p:txBody>
      </p:sp>
      <p:cxnSp>
        <p:nvCxnSpPr>
          <p:cNvPr id="69" name="Vinklad  68"/>
          <p:cNvCxnSpPr>
            <a:stCxn id="0" idx="2"/>
            <a:endCxn id="0" idx="2"/>
          </p:cNvCxnSpPr>
          <p:nvPr/>
        </p:nvCxnSpPr>
        <p:spPr>
          <a:xfrm rot="5400000" flipH="1" flipV="1">
            <a:off x="3496469" y="3801269"/>
            <a:ext cx="1504950" cy="2503488"/>
          </a:xfrm>
          <a:prstGeom prst="bentConnector3">
            <a:avLst>
              <a:gd name="adj1" fmla="val -151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ktangel 69"/>
          <p:cNvSpPr/>
          <p:nvPr/>
        </p:nvSpPr>
        <p:spPr>
          <a:xfrm>
            <a:off x="3276600" y="5832475"/>
            <a:ext cx="2024063" cy="36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200" dirty="0"/>
              <a:t>Förklaringsgrad (R2-värde)</a:t>
            </a:r>
            <a:endParaRPr lang="sv-SE" sz="1200" dirty="0"/>
          </a:p>
        </p:txBody>
      </p:sp>
      <p:cxnSp>
        <p:nvCxnSpPr>
          <p:cNvPr id="71" name="Rak 70"/>
          <p:cNvCxnSpPr/>
          <p:nvPr/>
        </p:nvCxnSpPr>
        <p:spPr>
          <a:xfrm>
            <a:off x="6300788" y="4149725"/>
            <a:ext cx="865187" cy="2159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2" name="Rektangel 71"/>
          <p:cNvSpPr/>
          <p:nvPr/>
        </p:nvSpPr>
        <p:spPr>
          <a:xfrm>
            <a:off x="6949330" y="2996952"/>
            <a:ext cx="1799134" cy="20162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 bIns="0" anchor="ctr"/>
          <a:lstStyle/>
          <a:p>
            <a:pPr>
              <a:defRPr/>
            </a:pPr>
            <a:r>
              <a:rPr lang="sv-SE" sz="11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NKI-betyg</a:t>
            </a:r>
            <a:r>
              <a:rPr lang="sv-SE" sz="11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(3 frågor)</a:t>
            </a:r>
          </a:p>
          <a:p>
            <a:pPr>
              <a:defRPr/>
            </a:pPr>
            <a:r>
              <a:rPr lang="sv-SE" sz="11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1. Hur nöjd var Du med förvaltningen i sin helhet?</a:t>
            </a:r>
            <a:endParaRPr lang="sv-SE" sz="11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sv-SE" sz="11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2. Hur väl uppfyllde förvaltningen </a:t>
            </a:r>
            <a:br>
              <a:rPr lang="sv-SE" sz="1100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sv-SE" sz="11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Dina förväntningar?</a:t>
            </a:r>
            <a:endParaRPr lang="sv-SE" sz="11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sv-SE" sz="11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3. Tänk Dig en perfekt förvaltning. Hur nära ett sådant ideal kom förvaltningen?</a:t>
            </a:r>
            <a:endParaRPr lang="sv-S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73" name="Rak 72"/>
          <p:cNvCxnSpPr/>
          <p:nvPr/>
        </p:nvCxnSpPr>
        <p:spPr>
          <a:xfrm>
            <a:off x="6300788" y="4149725"/>
            <a:ext cx="64928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4" name="Rak 73"/>
          <p:cNvCxnSpPr/>
          <p:nvPr/>
        </p:nvCxnSpPr>
        <p:spPr>
          <a:xfrm flipV="1">
            <a:off x="6300788" y="4005263"/>
            <a:ext cx="649287" cy="14446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5" name="Rektangel 74"/>
          <p:cNvSpPr/>
          <p:nvPr/>
        </p:nvSpPr>
        <p:spPr>
          <a:xfrm>
            <a:off x="4671970" y="3961632"/>
            <a:ext cx="1656184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chemeClr val="bg1"/>
                </a:solidFill>
              </a:rPr>
              <a:t>NKI 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838200" y="1219200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v-SE" sz="2800">
              <a:solidFill>
                <a:schemeClr val="tx2"/>
              </a:solidFill>
            </a:endParaRP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755650" y="2349500"/>
            <a:ext cx="777875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sv-SE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sv-SE" sz="2000"/>
              <a:t/>
            </a:r>
            <a:br>
              <a:rPr lang="sv-SE" sz="2000"/>
            </a:br>
            <a:endParaRPr lang="sv-SE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sv-SE" sz="2000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268413"/>
            <a:ext cx="81375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mtClean="0"/>
              <a:t>Servicefaktorerna plottas in i en prioriteringsmatris efter betyg och effekt på Nöjd-Kund-Index</a:t>
            </a:r>
            <a:endParaRPr lang="sv-SE" sz="3600" smtClean="0"/>
          </a:p>
        </p:txBody>
      </p:sp>
      <p:pic>
        <p:nvPicPr>
          <p:cNvPr id="1946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7325" y="2654300"/>
            <a:ext cx="3816350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ktangel 14"/>
          <p:cNvSpPr/>
          <p:nvPr/>
        </p:nvSpPr>
        <p:spPr>
          <a:xfrm>
            <a:off x="6085235" y="4310232"/>
            <a:ext cx="1368152" cy="100811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Prioritera!</a:t>
            </a:r>
            <a:endParaRPr lang="sv-SE" dirty="0"/>
          </a:p>
        </p:txBody>
      </p:sp>
      <p:sp>
        <p:nvSpPr>
          <p:cNvPr id="16" name="Rektangel 15"/>
          <p:cNvSpPr/>
          <p:nvPr/>
        </p:nvSpPr>
        <p:spPr>
          <a:xfrm>
            <a:off x="742355" y="2780134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Tillgänglighet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42355" y="3297077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Information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742355" y="3814020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Bemötande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742355" y="4330963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Kompetens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742355" y="4847906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Effektivitet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781425" y="2636838"/>
            <a:ext cx="4032250" cy="3113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2" name="Rektangel 21"/>
          <p:cNvSpPr/>
          <p:nvPr/>
        </p:nvSpPr>
        <p:spPr>
          <a:xfrm>
            <a:off x="742355" y="5364850"/>
            <a:ext cx="1656184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rgbClr val="336699"/>
                </a:solidFill>
              </a:rPr>
              <a:t>Rättssäkerhet</a:t>
            </a:r>
            <a:endParaRPr lang="sv-SE" sz="1600" dirty="0">
              <a:solidFill>
                <a:srgbClr val="336699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612775" y="2419350"/>
            <a:ext cx="1655763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dirty="0"/>
              <a:t>Servicefaktorer</a:t>
            </a:r>
            <a:endParaRPr lang="sv-SE" sz="1400" dirty="0"/>
          </a:p>
        </p:txBody>
      </p:sp>
      <p:sp>
        <p:nvSpPr>
          <p:cNvPr id="19489" name="textruta 23"/>
          <p:cNvSpPr txBox="1">
            <a:spLocks noChangeArrowheads="1"/>
          </p:cNvSpPr>
          <p:nvPr/>
        </p:nvSpPr>
        <p:spPr bwMode="auto">
          <a:xfrm>
            <a:off x="3860800" y="2482850"/>
            <a:ext cx="1655763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400">
                <a:solidFill>
                  <a:schemeClr val="accent1"/>
                </a:solidFill>
              </a:rPr>
              <a:t>Prioriteringsmatris</a:t>
            </a:r>
          </a:p>
        </p:txBody>
      </p:sp>
      <p:sp>
        <p:nvSpPr>
          <p:cNvPr id="25" name="Höger 24"/>
          <p:cNvSpPr/>
          <p:nvPr/>
        </p:nvSpPr>
        <p:spPr>
          <a:xfrm>
            <a:off x="2916238" y="3481388"/>
            <a:ext cx="433387" cy="136842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395288" y="6032500"/>
            <a:ext cx="7705725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sz="1400" dirty="0">
                <a:solidFill>
                  <a:srgbClr val="C00000"/>
                </a:solidFill>
              </a:rPr>
              <a:t>Servicefaktorer som har stor effekt på helhetsomdömet (NKI) och låga betyg bör prioriteras. </a:t>
            </a:r>
            <a:endParaRPr lang="sv-SE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827088" y="1268413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v-SE" sz="2800" i="1">
              <a:solidFill>
                <a:schemeClr val="tx2"/>
              </a:solidFill>
            </a:endParaRP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827088" y="2133600"/>
            <a:ext cx="80232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sv-SE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sv-SE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sv-SE" sz="2000"/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755650" y="1052513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2800">
                <a:solidFill>
                  <a:schemeClr val="tx2"/>
                </a:solidFill>
              </a:rPr>
              <a:t>Fakta om 2011 års undersökning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76475"/>
            <a:ext cx="8077398" cy="4032845"/>
          </a:xfr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v-SE" sz="1600" dirty="0">
                <a:solidFill>
                  <a:schemeClr val="accent1"/>
                </a:solidFill>
              </a:rPr>
              <a:t>Faktainsamlingen gjordes av Stockholms stads utrednings- och statistikkontor AB (USK) under perioden </a:t>
            </a:r>
            <a:r>
              <a:rPr lang="sv-SE" sz="1600" dirty="0" smtClean="0">
                <a:solidFill>
                  <a:schemeClr val="accent1"/>
                </a:solidFill>
              </a:rPr>
              <a:t>1 </a:t>
            </a:r>
            <a:r>
              <a:rPr lang="sv-SE" sz="1600" dirty="0">
                <a:solidFill>
                  <a:schemeClr val="accent1"/>
                </a:solidFill>
              </a:rPr>
              <a:t>februari - 7 maj </a:t>
            </a:r>
            <a:r>
              <a:rPr lang="sv-SE" sz="1600" dirty="0" smtClean="0">
                <a:solidFill>
                  <a:schemeClr val="accent1"/>
                </a:solidFill>
              </a:rPr>
              <a:t>2011. </a:t>
            </a:r>
          </a:p>
          <a:p>
            <a:pPr eaLnBrk="1" hangingPunct="1">
              <a:defRPr/>
            </a:pPr>
            <a:endParaRPr lang="sv-SE" sz="1600" dirty="0" smtClean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 smtClean="0">
                <a:solidFill>
                  <a:schemeClr val="accent1"/>
                </a:solidFill>
              </a:rPr>
              <a:t>Undersökning gällde kontakter med kommunen under hela 2010.</a:t>
            </a:r>
            <a:r>
              <a:rPr lang="sv-SE" sz="1600" dirty="0">
                <a:solidFill>
                  <a:schemeClr val="accent1"/>
                </a:solidFill>
              </a:rPr>
              <a:t/>
            </a:r>
            <a:br>
              <a:rPr lang="sv-SE" sz="1600" dirty="0">
                <a:solidFill>
                  <a:schemeClr val="accent1"/>
                </a:solidFill>
              </a:rPr>
            </a:b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>
                <a:solidFill>
                  <a:schemeClr val="accent1"/>
                </a:solidFill>
              </a:rPr>
              <a:t>Analysen genomfördes av SCB </a:t>
            </a:r>
            <a:br>
              <a:rPr lang="sv-SE" sz="1600" dirty="0">
                <a:solidFill>
                  <a:schemeClr val="accent1"/>
                </a:solidFill>
              </a:rPr>
            </a:b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>
                <a:solidFill>
                  <a:schemeClr val="accent1"/>
                </a:solidFill>
              </a:rPr>
              <a:t>Enkätundersökning med 25 frågor kring olika serviceaspekter och 3 helhetsbedömningar</a:t>
            </a:r>
            <a:br>
              <a:rPr lang="sv-SE" sz="1600" dirty="0">
                <a:solidFill>
                  <a:schemeClr val="accent1"/>
                </a:solidFill>
              </a:rPr>
            </a:b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>
                <a:solidFill>
                  <a:schemeClr val="accent1"/>
                </a:solidFill>
              </a:rPr>
              <a:t>Bruttourval </a:t>
            </a:r>
            <a:r>
              <a:rPr lang="sv-SE" sz="1600" dirty="0" smtClean="0">
                <a:solidFill>
                  <a:schemeClr val="accent1"/>
                </a:solidFill>
              </a:rPr>
              <a:t>329 företag (brandtillsyn: 37 </a:t>
            </a:r>
            <a:r>
              <a:rPr lang="sv-SE" sz="1600" dirty="0" err="1" smtClean="0">
                <a:solidFill>
                  <a:schemeClr val="accent1"/>
                </a:solidFill>
              </a:rPr>
              <a:t>st</a:t>
            </a:r>
            <a:r>
              <a:rPr lang="sv-SE" sz="1600" dirty="0" smtClean="0">
                <a:solidFill>
                  <a:schemeClr val="accent1"/>
                </a:solidFill>
              </a:rPr>
              <a:t>, bygglov: 56 </a:t>
            </a:r>
            <a:r>
              <a:rPr lang="sv-SE" sz="1600" dirty="0" err="1" smtClean="0">
                <a:solidFill>
                  <a:schemeClr val="accent1"/>
                </a:solidFill>
              </a:rPr>
              <a:t>st</a:t>
            </a:r>
            <a:r>
              <a:rPr lang="sv-SE" sz="1600" dirty="0" smtClean="0">
                <a:solidFill>
                  <a:schemeClr val="accent1"/>
                </a:solidFill>
              </a:rPr>
              <a:t>, miljö &amp; hälsoskyddsärenden: 205 </a:t>
            </a:r>
            <a:r>
              <a:rPr lang="sv-SE" sz="1600" dirty="0" err="1" smtClean="0">
                <a:solidFill>
                  <a:schemeClr val="accent1"/>
                </a:solidFill>
              </a:rPr>
              <a:t>st</a:t>
            </a:r>
            <a:r>
              <a:rPr lang="sv-SE" sz="1600" dirty="0" smtClean="0">
                <a:solidFill>
                  <a:schemeClr val="accent1"/>
                </a:solidFill>
              </a:rPr>
              <a:t> och serveringstillstånd 31 </a:t>
            </a:r>
            <a:r>
              <a:rPr lang="sv-SE" sz="1600" dirty="0" err="1" smtClean="0">
                <a:solidFill>
                  <a:schemeClr val="accent1"/>
                </a:solidFill>
              </a:rPr>
              <a:t>st</a:t>
            </a:r>
            <a:r>
              <a:rPr lang="sv-SE" sz="1600" dirty="0" smtClean="0">
                <a:solidFill>
                  <a:schemeClr val="accent1"/>
                </a:solidFill>
              </a:rPr>
              <a:t>) </a:t>
            </a: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>
                <a:solidFill>
                  <a:schemeClr val="accent1"/>
                </a:solidFill>
              </a:rPr>
              <a:t>Svarsfrekvensen var </a:t>
            </a:r>
            <a:r>
              <a:rPr lang="sv-SE" sz="1600" dirty="0" smtClean="0">
                <a:solidFill>
                  <a:schemeClr val="accent1"/>
                </a:solidFill>
              </a:rPr>
              <a:t>67 procent</a:t>
            </a: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sv-SE" sz="1600" dirty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827088" y="1268413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v-SE" sz="2800">
              <a:solidFill>
                <a:schemeClr val="tx2"/>
              </a:solidFill>
            </a:endParaRP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827088" y="2133600"/>
            <a:ext cx="80232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sv-S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sv-SE" sz="2000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755650" y="1125538"/>
            <a:ext cx="802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2800">
                <a:solidFill>
                  <a:schemeClr val="tx2"/>
                </a:solidFill>
              </a:rPr>
              <a:t>Resultaten i korthet </a:t>
            </a:r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332038"/>
            <a:ext cx="8064500" cy="3761258"/>
          </a:xfr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v-SE" sz="1600" dirty="0" err="1" smtClean="0">
                <a:solidFill>
                  <a:schemeClr val="accent1"/>
                </a:solidFill>
              </a:rPr>
              <a:t>Upplands-Väsby</a:t>
            </a:r>
            <a:r>
              <a:rPr lang="sv-SE" sz="1600" dirty="0" smtClean="0">
                <a:solidFill>
                  <a:schemeClr val="accent1"/>
                </a:solidFill>
              </a:rPr>
              <a:t> kommuns </a:t>
            </a:r>
            <a:r>
              <a:rPr lang="sv-SE" sz="1600" dirty="0">
                <a:solidFill>
                  <a:schemeClr val="accent1"/>
                </a:solidFill>
              </a:rPr>
              <a:t>service får godkänt av företagen </a:t>
            </a:r>
            <a:br>
              <a:rPr lang="sv-SE" sz="1600" dirty="0">
                <a:solidFill>
                  <a:schemeClr val="accent1"/>
                </a:solidFill>
              </a:rPr>
            </a:b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>
                <a:solidFill>
                  <a:schemeClr val="accent1"/>
                </a:solidFill>
              </a:rPr>
              <a:t>Totalt </a:t>
            </a:r>
            <a:r>
              <a:rPr lang="sv-SE" sz="1600" dirty="0" err="1">
                <a:solidFill>
                  <a:schemeClr val="accent1"/>
                </a:solidFill>
              </a:rPr>
              <a:t>Nöjd-Kund-Index</a:t>
            </a:r>
            <a:r>
              <a:rPr lang="sv-SE" sz="1600" dirty="0">
                <a:solidFill>
                  <a:schemeClr val="accent1"/>
                </a:solidFill>
              </a:rPr>
              <a:t> (NKI) </a:t>
            </a:r>
            <a:r>
              <a:rPr lang="sv-SE" sz="1600" dirty="0" smtClean="0">
                <a:solidFill>
                  <a:schemeClr val="accent1"/>
                </a:solidFill>
              </a:rPr>
              <a:t>2011: 73 – NKI har gradvis ökat sedan 2007</a:t>
            </a:r>
          </a:p>
          <a:p>
            <a:pPr eaLnBrk="1" hangingPunct="1">
              <a:defRPr/>
            </a:pPr>
            <a:endParaRPr lang="sv-SE" sz="1600" dirty="0" smtClean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 smtClean="0">
                <a:solidFill>
                  <a:schemeClr val="accent1"/>
                </a:solidFill>
              </a:rPr>
              <a:t>Högst (och ökande) är NKI för brandtillsyn (83). Serveringstillstånd får NKI 75 och miljö- och hälsoskyddsärenden 74. Lägst – men högre än tidigare år – är NKI för bygglov (63)</a:t>
            </a:r>
          </a:p>
          <a:p>
            <a:pPr eaLnBrk="1" hangingPunct="1">
              <a:defRPr/>
            </a:pP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 smtClean="0">
                <a:solidFill>
                  <a:schemeClr val="accent1"/>
                </a:solidFill>
              </a:rPr>
              <a:t>Huvuddelen </a:t>
            </a:r>
            <a:r>
              <a:rPr lang="sv-SE" sz="1600" dirty="0">
                <a:solidFill>
                  <a:schemeClr val="accent1"/>
                </a:solidFill>
              </a:rPr>
              <a:t>av företagarna har varit i kontakt med kommunen tidigare </a:t>
            </a:r>
            <a:br>
              <a:rPr lang="sv-SE" sz="1600" dirty="0">
                <a:solidFill>
                  <a:schemeClr val="accent1"/>
                </a:solidFill>
              </a:rPr>
            </a:b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sv-SE" sz="1600" dirty="0" smtClean="0">
                <a:solidFill>
                  <a:schemeClr val="accent1"/>
                </a:solidFill>
              </a:rPr>
              <a:t>Förbättringsarbetet </a:t>
            </a:r>
            <a:r>
              <a:rPr lang="sv-SE" sz="1600" dirty="0">
                <a:solidFill>
                  <a:schemeClr val="accent1"/>
                </a:solidFill>
              </a:rPr>
              <a:t>bör fokusera på </a:t>
            </a:r>
            <a:r>
              <a:rPr lang="sv-SE" sz="1600" u="sng" dirty="0" smtClean="0">
                <a:solidFill>
                  <a:schemeClr val="accent1"/>
                </a:solidFill>
              </a:rPr>
              <a:t>bemötande</a:t>
            </a:r>
            <a:r>
              <a:rPr lang="sv-SE" sz="1600" dirty="0" smtClean="0">
                <a:solidFill>
                  <a:schemeClr val="accent1"/>
                </a:solidFill>
              </a:rPr>
              <a:t> och </a:t>
            </a:r>
            <a:r>
              <a:rPr lang="sv-SE" sz="1600" u="sng" dirty="0" smtClean="0">
                <a:solidFill>
                  <a:schemeClr val="accent1"/>
                </a:solidFill>
              </a:rPr>
              <a:t>rättssäkerhet</a:t>
            </a:r>
            <a:r>
              <a:rPr lang="sv-SE" sz="1600" dirty="0" smtClean="0">
                <a:solidFill>
                  <a:schemeClr val="accent1"/>
                </a:solidFill>
              </a:rPr>
              <a:t> där </a:t>
            </a:r>
            <a:r>
              <a:rPr lang="sv-SE" sz="1600" dirty="0">
                <a:solidFill>
                  <a:schemeClr val="accent1"/>
                </a:solidFill>
              </a:rPr>
              <a:t>en förbättring har störst effekt på den totala </a:t>
            </a:r>
            <a:r>
              <a:rPr lang="sv-SE" sz="1600" dirty="0" smtClean="0">
                <a:solidFill>
                  <a:schemeClr val="accent1"/>
                </a:solidFill>
              </a:rPr>
              <a:t>kundnöjdheten</a:t>
            </a:r>
            <a:endParaRPr lang="sv-SE" sz="16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sv-SE" sz="18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sv-SE" sz="18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sv-SE" sz="18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sv-SE" sz="18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v-SE" sz="1800" dirty="0">
                <a:solidFill>
                  <a:schemeClr val="accent1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>
            <a:off x="179512" y="1844824"/>
            <a:ext cx="8640960" cy="4752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pic>
        <p:nvPicPr>
          <p:cNvPr id="22532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755650" y="981075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3200">
                <a:solidFill>
                  <a:schemeClr val="tx2"/>
                </a:solidFill>
              </a:rPr>
              <a:t/>
            </a:r>
            <a:br>
              <a:rPr lang="sv-SE" sz="3200">
                <a:solidFill>
                  <a:schemeClr val="tx2"/>
                </a:solidFill>
              </a:rPr>
            </a:br>
            <a:endParaRPr lang="sv-SE" sz="2800">
              <a:solidFill>
                <a:schemeClr val="tx2"/>
              </a:solidFill>
            </a:endParaRP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755650" y="1196975"/>
            <a:ext cx="7993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2800">
                <a:solidFill>
                  <a:schemeClr val="tx2"/>
                </a:solidFill>
              </a:rPr>
              <a:t>Helhetsomdöme Upplands-Väsby kommun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55650" y="1844675"/>
            <a:ext cx="3135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/>
              <a:t>Nöjd-Kund-Index (NKI) 2007 – 2011</a:t>
            </a:r>
          </a:p>
        </p:txBody>
      </p:sp>
      <p:graphicFrame>
        <p:nvGraphicFramePr>
          <p:cNvPr id="53" name="Tabell 52"/>
          <p:cNvGraphicFramePr>
            <a:graphicFrameLocks noGrp="1"/>
          </p:cNvGraphicFramePr>
          <p:nvPr/>
        </p:nvGraphicFramePr>
        <p:xfrm>
          <a:off x="323850" y="6159500"/>
          <a:ext cx="662463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176"/>
                <a:gridCol w="1872208"/>
                <a:gridCol w="1944216"/>
                <a:gridCol w="1224137"/>
              </a:tblGrid>
              <a:tr h="298832"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solidFill>
                            <a:srgbClr val="C00000"/>
                          </a:solidFill>
                        </a:rPr>
                        <a:t>Antal svar</a:t>
                      </a:r>
                      <a:endParaRPr lang="sv-SE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254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35150" y="6215063"/>
            <a:ext cx="619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525" y="6215063"/>
            <a:ext cx="619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Diagram 20"/>
          <p:cNvGraphicFramePr/>
          <p:nvPr/>
        </p:nvGraphicFramePr>
        <p:xfrm>
          <a:off x="827584" y="2276872"/>
          <a:ext cx="6342658" cy="3707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Tabell 21"/>
          <p:cNvGraphicFramePr>
            <a:graphicFrameLocks noGrp="1"/>
          </p:cNvGraphicFramePr>
          <p:nvPr/>
        </p:nvGraphicFramePr>
        <p:xfrm>
          <a:off x="3779838" y="6237288"/>
          <a:ext cx="609600" cy="2286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179512" y="1844824"/>
            <a:ext cx="8640960" cy="4752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pic>
        <p:nvPicPr>
          <p:cNvPr id="23556" name="Picture 2" descr="topbar77"/>
          <p:cNvPicPr>
            <a:picLocks noChangeAspect="1" noChangeArrowheads="1"/>
          </p:cNvPicPr>
          <p:nvPr/>
        </p:nvPicPr>
        <p:blipFill>
          <a:blip r:embed="rId2"/>
          <a:srcRect b="13080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39846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6263" y="404813"/>
            <a:ext cx="608012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0775" y="412750"/>
            <a:ext cx="6064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Line 6"/>
          <p:cNvSpPr>
            <a:spLocks noChangeShapeType="1"/>
          </p:cNvSpPr>
          <p:nvPr/>
        </p:nvSpPr>
        <p:spPr bwMode="auto">
          <a:xfrm flipH="1">
            <a:off x="393700" y="1112838"/>
            <a:ext cx="8343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755650" y="981075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3200">
                <a:solidFill>
                  <a:schemeClr val="tx2"/>
                </a:solidFill>
              </a:rPr>
              <a:t/>
            </a:r>
            <a:br>
              <a:rPr lang="sv-SE" sz="3200">
                <a:solidFill>
                  <a:schemeClr val="tx2"/>
                </a:solidFill>
              </a:rPr>
            </a:br>
            <a:endParaRPr lang="sv-SE" sz="2800">
              <a:solidFill>
                <a:schemeClr val="tx2"/>
              </a:solidFill>
            </a:endParaRP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755650" y="1196975"/>
            <a:ext cx="7993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2800">
                <a:solidFill>
                  <a:schemeClr val="tx2"/>
                </a:solidFill>
              </a:rPr>
              <a:t>Helhetsomdöme per verksamhetsområde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55650" y="1844675"/>
            <a:ext cx="3244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/>
              <a:t>Nöjd-Kund-Index (NKI) ) 2007 – 2011</a:t>
            </a:r>
          </a:p>
          <a:p>
            <a:endParaRPr lang="sv-SE" sz="1400" b="1"/>
          </a:p>
        </p:txBody>
      </p:sp>
      <p:graphicFrame>
        <p:nvGraphicFramePr>
          <p:cNvPr id="13" name="Diagram 12"/>
          <p:cNvGraphicFramePr/>
          <p:nvPr/>
        </p:nvGraphicFramePr>
        <p:xfrm>
          <a:off x="683568" y="2204864"/>
          <a:ext cx="7391400" cy="4095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cernpresentation (SBR)">
  <a:themeElements>
    <a:clrScheme name="Koncernpresentation (SBR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C4"/>
      </a:accent1>
      <a:accent2>
        <a:srgbClr val="504F54"/>
      </a:accent2>
      <a:accent3>
        <a:srgbClr val="FFFFFF"/>
      </a:accent3>
      <a:accent4>
        <a:srgbClr val="000000"/>
      </a:accent4>
      <a:accent5>
        <a:srgbClr val="AAB6DE"/>
      </a:accent5>
      <a:accent6>
        <a:srgbClr val="48474B"/>
      </a:accent6>
      <a:hlink>
        <a:srgbClr val="7F7E83"/>
      </a:hlink>
      <a:folHlink>
        <a:srgbClr val="ACADB0"/>
      </a:folHlink>
    </a:clrScheme>
    <a:fontScheme name="Koncernpresentation (SBR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ncernpresentation (SBR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C4"/>
        </a:accent1>
        <a:accent2>
          <a:srgbClr val="504F54"/>
        </a:accent2>
        <a:accent3>
          <a:srgbClr val="FFFFFF"/>
        </a:accent3>
        <a:accent4>
          <a:srgbClr val="000000"/>
        </a:accent4>
        <a:accent5>
          <a:srgbClr val="AAB6DE"/>
        </a:accent5>
        <a:accent6>
          <a:srgbClr val="48474B"/>
        </a:accent6>
        <a:hlink>
          <a:srgbClr val="7F7E83"/>
        </a:hlink>
        <a:folHlink>
          <a:srgbClr val="ACAD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6827</TotalTime>
  <Words>564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Formgivningsmall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Koncernpresentation (SBR)</vt:lpstr>
      <vt:lpstr>Bild 1</vt:lpstr>
      <vt:lpstr>Bild 2</vt:lpstr>
      <vt:lpstr>Bild 3</vt:lpstr>
      <vt:lpstr>Bild 4</vt:lpstr>
      <vt:lpstr>Servicefaktorerna plottas in i en prioriteringsmatris efter betyg och effekt på Nöjd-Kund-Index</vt:lpstr>
      <vt:lpstr>Bild 6</vt:lpstr>
      <vt:lpstr>Bild 7</vt:lpstr>
      <vt:lpstr>Bild 8</vt:lpstr>
      <vt:lpstr>Bild 9</vt:lpstr>
      <vt:lpstr>Bild 10</vt:lpstr>
      <vt:lpstr>Bild 11</vt:lpstr>
      <vt:lpstr>Enkät</vt:lpstr>
      <vt:lpstr>Bild 13</vt:lpstr>
    </vt:vector>
  </TitlesOfParts>
  <Company>Stockholm Visitors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kagi</dc:creator>
  <cp:lastModifiedBy>jowi13</cp:lastModifiedBy>
  <cp:revision>220</cp:revision>
  <dcterms:created xsi:type="dcterms:W3CDTF">2006-04-12T08:01:50Z</dcterms:created>
  <dcterms:modified xsi:type="dcterms:W3CDTF">2011-09-04T21:28:19Z</dcterms:modified>
</cp:coreProperties>
</file>