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4" r:id="rId1"/>
  </p:sldMasterIdLst>
  <p:notesMasterIdLst>
    <p:notesMasterId r:id="rId47"/>
  </p:notesMasterIdLst>
  <p:sldIdLst>
    <p:sldId id="302" r:id="rId2"/>
    <p:sldId id="303" r:id="rId3"/>
    <p:sldId id="304" r:id="rId4"/>
    <p:sldId id="265" r:id="rId5"/>
    <p:sldId id="266" r:id="rId6"/>
    <p:sldId id="267" r:id="rId7"/>
    <p:sldId id="268" r:id="rId8"/>
    <p:sldId id="269" r:id="rId9"/>
    <p:sldId id="297" r:id="rId10"/>
    <p:sldId id="271" r:id="rId11"/>
    <p:sldId id="272" r:id="rId12"/>
    <p:sldId id="273" r:id="rId13"/>
    <p:sldId id="274" r:id="rId14"/>
    <p:sldId id="275" r:id="rId15"/>
    <p:sldId id="276" r:id="rId16"/>
    <p:sldId id="277" r:id="rId17"/>
    <p:sldId id="299" r:id="rId18"/>
    <p:sldId id="279" r:id="rId19"/>
    <p:sldId id="280" r:id="rId20"/>
    <p:sldId id="281" r:id="rId21"/>
    <p:sldId id="305" r:id="rId22"/>
    <p:sldId id="283" r:id="rId23"/>
    <p:sldId id="284" r:id="rId24"/>
    <p:sldId id="285" r:id="rId25"/>
    <p:sldId id="286" r:id="rId26"/>
    <p:sldId id="287" r:id="rId27"/>
    <p:sldId id="288" r:id="rId28"/>
    <p:sldId id="289" r:id="rId29"/>
    <p:sldId id="290" r:id="rId30"/>
    <p:sldId id="291" r:id="rId31"/>
    <p:sldId id="292" r:id="rId32"/>
    <p:sldId id="293" r:id="rId33"/>
    <p:sldId id="300" r:id="rId34"/>
    <p:sldId id="295" r:id="rId35"/>
    <p:sldId id="296" r:id="rId36"/>
    <p:sldId id="256" r:id="rId37"/>
    <p:sldId id="264" r:id="rId38"/>
    <p:sldId id="258" r:id="rId39"/>
    <p:sldId id="259" r:id="rId40"/>
    <p:sldId id="260" r:id="rId41"/>
    <p:sldId id="261" r:id="rId42"/>
    <p:sldId id="262" r:id="rId43"/>
    <p:sldId id="306" r:id="rId44"/>
    <p:sldId id="307" r:id="rId45"/>
    <p:sldId id="30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kocker Vickie" userId="10037FFE96DB5154@LIVE.COM" providerId="AD" clId="Web-{C10D26E7-A8E4-4FF3-9248-34B18BC87E94}"/>
    <pc:docChg chg="modSld">
      <pc:chgData name="Dekocker Vickie" userId="10037FFE96DB5154@LIVE.COM" providerId="AD" clId="Web-{C10D26E7-A8E4-4FF3-9248-34B18BC87E94}" dt="2018-03-02T14:31:14.568" v="3"/>
      <pc:docMkLst>
        <pc:docMk/>
      </pc:docMkLst>
      <pc:sldChg chg="modSp">
        <pc:chgData name="Dekocker Vickie" userId="10037FFE96DB5154@LIVE.COM" providerId="AD" clId="Web-{C10D26E7-A8E4-4FF3-9248-34B18BC87E94}" dt="2018-03-02T14:31:14.568" v="3"/>
        <pc:sldMkLst>
          <pc:docMk/>
          <pc:sldMk cId="1174306922" sldId="261"/>
        </pc:sldMkLst>
        <pc:picChg chg="mod modCrop">
          <ac:chgData name="Dekocker Vickie" userId="10037FFE96DB5154@LIVE.COM" providerId="AD" clId="Web-{C10D26E7-A8E4-4FF3-9248-34B18BC87E94}" dt="2018-03-02T14:31:14.568" v="3"/>
          <ac:picMkLst>
            <pc:docMk/>
            <pc:sldMk cId="1174306922" sldId="261"/>
            <ac:picMk id="4" creationId="{AF1C4D91-35F6-4658-8E05-4CB458C3C979}"/>
          </ac:picMkLst>
        </pc:picChg>
        <pc:picChg chg="mod">
          <ac:chgData name="Dekocker Vickie" userId="10037FFE96DB5154@LIVE.COM" providerId="AD" clId="Web-{C10D26E7-A8E4-4FF3-9248-34B18BC87E94}" dt="2018-03-02T14:30:59.365" v="0"/>
          <ac:picMkLst>
            <pc:docMk/>
            <pc:sldMk cId="1174306922" sldId="261"/>
            <ac:picMk id="6" creationId="{66A85E09-404F-44AE-89A1-F427DD5003BF}"/>
          </ac:picMkLst>
        </pc:picChg>
      </pc:sldChg>
    </pc:docChg>
  </pc:docChgLst>
  <pc:docChgLst>
    <pc:chgData name="Van Vaerenbergh Silke" userId="10037FFE9BF38819@LIVE.COM" providerId="AD" clId="Web-{29880B35-F187-4242-9631-7152DA002CC4}"/>
    <pc:docChg chg="modSld">
      <pc:chgData name="Van Vaerenbergh Silke" userId="10037FFE9BF38819@LIVE.COM" providerId="AD" clId="Web-{29880B35-F187-4242-9631-7152DA002CC4}" dt="2018-03-05T10:34:25.728" v="3"/>
      <pc:docMkLst>
        <pc:docMk/>
      </pc:docMkLst>
      <pc:sldChg chg="addSp modSp">
        <pc:chgData name="Van Vaerenbergh Silke" userId="10037FFE9BF38819@LIVE.COM" providerId="AD" clId="Web-{29880B35-F187-4242-9631-7152DA002CC4}" dt="2018-03-05T10:34:25.728" v="3"/>
        <pc:sldMkLst>
          <pc:docMk/>
          <pc:sldMk cId="2015969284" sldId="302"/>
        </pc:sldMkLst>
        <pc:picChg chg="add mod">
          <ac:chgData name="Van Vaerenbergh Silke" userId="10037FFE9BF38819@LIVE.COM" providerId="AD" clId="Web-{29880B35-F187-4242-9631-7152DA002CC4}" dt="2018-03-05T10:34:25.728" v="3"/>
          <ac:picMkLst>
            <pc:docMk/>
            <pc:sldMk cId="2015969284" sldId="302"/>
            <ac:picMk id="2" creationId="{C8A73824-DEB4-443F-8970-42B8E92D61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A65AF-20E3-42CA-822C-BC4CC3742A46}" type="datetimeFigureOut">
              <a:rPr lang="nl-BE" smtClean="0"/>
              <a:t>5/03/2018</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235E0-6C26-4967-88E4-76F5A8A4B262}" type="slidenum">
              <a:rPr lang="nl-BE" smtClean="0"/>
              <a:t>‹#›</a:t>
            </a:fld>
            <a:endParaRPr lang="nl-BE"/>
          </a:p>
        </p:txBody>
      </p:sp>
    </p:spTree>
    <p:extLst>
      <p:ext uri="{BB962C8B-B14F-4D97-AF65-F5344CB8AC3E}">
        <p14:creationId xmlns:p14="http://schemas.microsoft.com/office/powerpoint/2010/main" val="121934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34145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96422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0880" y="4784070"/>
            <a:ext cx="5447030" cy="391423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i-FI"/>
              <a:t>Nämä</a:t>
            </a:r>
            <a:r>
              <a:rPr lang="fi-FI" baseline="0"/>
              <a:t> siis laaja-alaisen </a:t>
            </a:r>
            <a:r>
              <a:rPr lang="fi-FI" baseline="0" err="1"/>
              <a:t>osaamisne</a:t>
            </a:r>
            <a:r>
              <a:rPr lang="fi-FI" baseline="0"/>
              <a:t> taitoja, jotka läpäisevät kaikki koulutusasteet; tarkemmin </a:t>
            </a:r>
            <a:r>
              <a:rPr lang="fi-FI" baseline="0" err="1"/>
              <a:t>enkunkielisessä</a:t>
            </a:r>
            <a:r>
              <a:rPr lang="fi-FI" baseline="0"/>
              <a:t> perusopetuksen </a:t>
            </a:r>
            <a:r>
              <a:rPr lang="fi-FI" baseline="0" err="1"/>
              <a:t>opsin</a:t>
            </a:r>
            <a:r>
              <a:rPr lang="fi-FI" baseline="0"/>
              <a:t> perusteissa, jotka mm. Maritalla</a:t>
            </a:r>
            <a:endParaRPr/>
          </a:p>
        </p:txBody>
      </p:sp>
      <p:sp>
        <p:nvSpPr>
          <p:cNvPr id="253" name="Shape 253"/>
          <p:cNvSpPr>
            <a:spLocks noGrp="1" noRot="1" noChangeAspect="1"/>
          </p:cNvSpPr>
          <p:nvPr>
            <p:ph type="sldImg" idx="2"/>
          </p:nvPr>
        </p:nvSpPr>
        <p:spPr>
          <a:xfrm>
            <a:off x="423863" y="1243013"/>
            <a:ext cx="5961062" cy="3354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92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C9235E0-6C26-4967-88E4-76F5A8A4B262}" type="slidenum">
              <a:rPr lang="nl-BE" smtClean="0"/>
              <a:t>36</a:t>
            </a:fld>
            <a:endParaRPr lang="nl-BE"/>
          </a:p>
        </p:txBody>
      </p:sp>
    </p:spTree>
    <p:extLst>
      <p:ext uri="{BB962C8B-B14F-4D97-AF65-F5344CB8AC3E}">
        <p14:creationId xmlns:p14="http://schemas.microsoft.com/office/powerpoint/2010/main" val="90090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C9235E0-6C26-4967-88E4-76F5A8A4B262}" type="slidenum">
              <a:rPr lang="nl-BE" smtClean="0"/>
              <a:t>40</a:t>
            </a:fld>
            <a:endParaRPr lang="nl-BE"/>
          </a:p>
        </p:txBody>
      </p:sp>
    </p:spTree>
    <p:extLst>
      <p:ext uri="{BB962C8B-B14F-4D97-AF65-F5344CB8AC3E}">
        <p14:creationId xmlns:p14="http://schemas.microsoft.com/office/powerpoint/2010/main" val="420951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C9235E0-6C26-4967-88E4-76F5A8A4B262}" type="slidenum">
              <a:rPr lang="nl-BE" smtClean="0"/>
              <a:t>42</a:t>
            </a:fld>
            <a:endParaRPr lang="nl-BE"/>
          </a:p>
        </p:txBody>
      </p:sp>
    </p:spTree>
    <p:extLst>
      <p:ext uri="{BB962C8B-B14F-4D97-AF65-F5344CB8AC3E}">
        <p14:creationId xmlns:p14="http://schemas.microsoft.com/office/powerpoint/2010/main" val="190005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C9235E0-6C26-4967-88E4-76F5A8A4B262}" type="slidenum">
              <a:rPr lang="nl-BE" smtClean="0"/>
              <a:t>43</a:t>
            </a:fld>
            <a:endParaRPr lang="nl-BE"/>
          </a:p>
        </p:txBody>
      </p:sp>
    </p:spTree>
    <p:extLst>
      <p:ext uri="{BB962C8B-B14F-4D97-AF65-F5344CB8AC3E}">
        <p14:creationId xmlns:p14="http://schemas.microsoft.com/office/powerpoint/2010/main" val="74945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C9235E0-6C26-4967-88E4-76F5A8A4B262}" type="slidenum">
              <a:rPr lang="nl-BE" smtClean="0"/>
              <a:t>44</a:t>
            </a:fld>
            <a:endParaRPr lang="nl-BE"/>
          </a:p>
        </p:txBody>
      </p:sp>
    </p:spTree>
    <p:extLst>
      <p:ext uri="{BB962C8B-B14F-4D97-AF65-F5344CB8AC3E}">
        <p14:creationId xmlns:p14="http://schemas.microsoft.com/office/powerpoint/2010/main" val="115502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C9235E0-6C26-4967-88E4-76F5A8A4B262}" type="slidenum">
              <a:rPr lang="nl-BE" smtClean="0"/>
              <a:t>45</a:t>
            </a:fld>
            <a:endParaRPr lang="nl-BE"/>
          </a:p>
        </p:txBody>
      </p:sp>
    </p:spTree>
    <p:extLst>
      <p:ext uri="{BB962C8B-B14F-4D97-AF65-F5344CB8AC3E}">
        <p14:creationId xmlns:p14="http://schemas.microsoft.com/office/powerpoint/2010/main" val="147063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3/5/2018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685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268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69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509168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7305525" y="-9497"/>
            <a:ext cx="4907944"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1" name="Freeform 10"/>
          <p:cNvSpPr>
            <a:spLocks/>
          </p:cNvSpPr>
          <p:nvPr userDrawn="1"/>
        </p:nvSpPr>
        <p:spPr bwMode="auto">
          <a:xfrm>
            <a:off x="8446844" y="4162594"/>
            <a:ext cx="3747272"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a:t>Muokkaa perustyyl. napsautt.</a:t>
            </a:r>
            <a:endParaRPr lang="en-US"/>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Tree>
    <p:extLst>
      <p:ext uri="{BB962C8B-B14F-4D97-AF65-F5344CB8AC3E}">
        <p14:creationId xmlns:p14="http://schemas.microsoft.com/office/powerpoint/2010/main" val="168933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09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sältö">
  <p:cSld name="Sisältö">
    <p:spTree>
      <p:nvGrpSpPr>
        <p:cNvPr id="1" name="Shape 19"/>
        <p:cNvGrpSpPr/>
        <p:nvPr/>
      </p:nvGrpSpPr>
      <p:grpSpPr>
        <a:xfrm>
          <a:off x="0" y="0"/>
          <a:ext cx="0" cy="0"/>
          <a:chOff x="0" y="0"/>
          <a:chExt cx="0" cy="0"/>
        </a:xfrm>
      </p:grpSpPr>
      <p:sp>
        <p:nvSpPr>
          <p:cNvPr id="21" name="Shape 21"/>
          <p:cNvSpPr txBox="1">
            <a:spLocks noGrp="1"/>
          </p:cNvSpPr>
          <p:nvPr>
            <p:ph type="ctrTitle"/>
          </p:nvPr>
        </p:nvSpPr>
        <p:spPr>
          <a:xfrm>
            <a:off x="721786" y="381000"/>
            <a:ext cx="10729383" cy="1195798"/>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SzPts val="1400"/>
              <a:buNone/>
              <a:defRPr sz="27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3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3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3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721786" y="1685678"/>
            <a:ext cx="10729383" cy="4250891"/>
          </a:xfrm>
          <a:prstGeom prst="rect">
            <a:avLst/>
          </a:prstGeom>
          <a:noFill/>
          <a:ln>
            <a:noFill/>
          </a:ln>
        </p:spPr>
        <p:txBody>
          <a:bodyPr spcFirstLastPara="1" wrap="square" lIns="91425" tIns="91425" rIns="91425" bIns="91425" anchor="t" anchorCtr="0"/>
          <a:lstStyle>
            <a:lvl1pPr marL="342900" marR="0" lvl="0" indent="-171450" algn="l" rtl="0">
              <a:spcBef>
                <a:spcPts val="315"/>
              </a:spcBef>
              <a:spcAft>
                <a:spcPts val="0"/>
              </a:spcAft>
              <a:buClr>
                <a:schemeClr val="dk1"/>
              </a:buClr>
              <a:buSzPts val="2100"/>
              <a:buFont typeface="Arial"/>
              <a:buNone/>
              <a:defRPr sz="1575" b="1" i="0" u="none" strike="noStrike" cap="none">
                <a:solidFill>
                  <a:schemeClr val="dk1"/>
                </a:solidFill>
                <a:latin typeface="Arial"/>
                <a:ea typeface="Arial"/>
                <a:cs typeface="Arial"/>
                <a:sym typeface="Arial"/>
              </a:defRPr>
            </a:lvl1pPr>
            <a:lvl2pPr marL="685800" marR="0" lvl="1" indent="-266700" algn="l" rtl="0">
              <a:spcBef>
                <a:spcPts val="300"/>
              </a:spcBef>
              <a:spcAft>
                <a:spcPts val="0"/>
              </a:spcAft>
              <a:buClr>
                <a:schemeClr val="dk1"/>
              </a:buClr>
              <a:buSzPts val="2000"/>
              <a:buFont typeface="Noto Sans Symbols"/>
              <a:buChar char="▪"/>
              <a:defRPr sz="1500" b="0" i="0" u="none" strike="noStrike" cap="none">
                <a:solidFill>
                  <a:schemeClr val="dk1"/>
                </a:solidFill>
                <a:latin typeface="Georgia"/>
                <a:ea typeface="Georgia"/>
                <a:cs typeface="Georgia"/>
                <a:sym typeface="Georgia"/>
              </a:defRPr>
            </a:lvl2pPr>
            <a:lvl3pPr marL="1028700" marR="0" lvl="2" indent="-247650" algn="l" rtl="0">
              <a:spcBef>
                <a:spcPts val="240"/>
              </a:spcBef>
              <a:spcAft>
                <a:spcPts val="0"/>
              </a:spcAft>
              <a:buClr>
                <a:schemeClr val="dk1"/>
              </a:buClr>
              <a:buSzPts val="1600"/>
              <a:buFont typeface="Arial"/>
              <a:buChar char="‒"/>
              <a:defRPr sz="1200" b="0" i="1" u="none" strike="noStrike" cap="none">
                <a:solidFill>
                  <a:schemeClr val="dk1"/>
                </a:solidFill>
                <a:latin typeface="Georgia"/>
                <a:ea typeface="Georgia"/>
                <a:cs typeface="Georgia"/>
                <a:sym typeface="Georgia"/>
              </a:defRPr>
            </a:lvl3pPr>
            <a:lvl4pPr marL="1371600" marR="0" lvl="3" indent="-238125" algn="l" rtl="0">
              <a:spcBef>
                <a:spcPts val="210"/>
              </a:spcBef>
              <a:spcAft>
                <a:spcPts val="0"/>
              </a:spcAft>
              <a:buClr>
                <a:schemeClr val="dk1"/>
              </a:buClr>
              <a:buSzPts val="1400"/>
              <a:buFont typeface="Arial"/>
              <a:buChar char="‒"/>
              <a:defRPr sz="1050" b="0" i="0" u="none" strike="noStrike" cap="none">
                <a:solidFill>
                  <a:schemeClr val="dk1"/>
                </a:solidFill>
                <a:latin typeface="Georgia"/>
                <a:ea typeface="Georgia"/>
                <a:cs typeface="Georgia"/>
                <a:sym typeface="Georgia"/>
              </a:defRPr>
            </a:lvl4pPr>
            <a:lvl5pPr marL="1714500" marR="0" lvl="4" indent="-233363" algn="l" rtl="0">
              <a:spcBef>
                <a:spcPts val="195"/>
              </a:spcBef>
              <a:spcAft>
                <a:spcPts val="0"/>
              </a:spcAft>
              <a:buClr>
                <a:schemeClr val="dk1"/>
              </a:buClr>
              <a:buSzPts val="1300"/>
              <a:buFont typeface="Arial"/>
              <a:buChar char="‒"/>
              <a:defRPr sz="975"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587067" y="6298084"/>
            <a:ext cx="4826000" cy="18573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675"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87067" y="6483825"/>
            <a:ext cx="4826000" cy="1619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675" b="0" i="0" u="none" strike="noStrike" cap="none">
                <a:solidFill>
                  <a:srgbClr val="888888"/>
                </a:solidFill>
                <a:latin typeface="Arial"/>
                <a:ea typeface="Arial"/>
                <a:cs typeface="Arial"/>
                <a:sym typeface="Arial"/>
              </a:defRPr>
            </a:lvl1pPr>
            <a:lvl2pPr marL="0" marR="0" lvl="1" indent="0" algn="r" rtl="0">
              <a:spcBef>
                <a:spcPts val="0"/>
              </a:spcBef>
              <a:buNone/>
              <a:defRPr sz="675" b="0" i="0" u="none" strike="noStrike" cap="none">
                <a:solidFill>
                  <a:srgbClr val="888888"/>
                </a:solidFill>
                <a:latin typeface="Arial"/>
                <a:ea typeface="Arial"/>
                <a:cs typeface="Arial"/>
                <a:sym typeface="Arial"/>
              </a:defRPr>
            </a:lvl2pPr>
            <a:lvl3pPr marL="0" marR="0" lvl="2" indent="0" algn="r" rtl="0">
              <a:spcBef>
                <a:spcPts val="0"/>
              </a:spcBef>
              <a:buNone/>
              <a:defRPr sz="675" b="0" i="0" u="none" strike="noStrike" cap="none">
                <a:solidFill>
                  <a:srgbClr val="888888"/>
                </a:solidFill>
                <a:latin typeface="Arial"/>
                <a:ea typeface="Arial"/>
                <a:cs typeface="Arial"/>
                <a:sym typeface="Arial"/>
              </a:defRPr>
            </a:lvl3pPr>
            <a:lvl4pPr marL="0" marR="0" lvl="3" indent="0" algn="r" rtl="0">
              <a:spcBef>
                <a:spcPts val="0"/>
              </a:spcBef>
              <a:buNone/>
              <a:defRPr sz="675" b="0" i="0" u="none" strike="noStrike" cap="none">
                <a:solidFill>
                  <a:srgbClr val="888888"/>
                </a:solidFill>
                <a:latin typeface="Arial"/>
                <a:ea typeface="Arial"/>
                <a:cs typeface="Arial"/>
                <a:sym typeface="Arial"/>
              </a:defRPr>
            </a:lvl4pPr>
            <a:lvl5pPr marL="0" marR="0" lvl="4" indent="0" algn="r" rtl="0">
              <a:spcBef>
                <a:spcPts val="0"/>
              </a:spcBef>
              <a:buNone/>
              <a:defRPr sz="675" b="0" i="0" u="none" strike="noStrike" cap="none">
                <a:solidFill>
                  <a:srgbClr val="888888"/>
                </a:solidFill>
                <a:latin typeface="Arial"/>
                <a:ea typeface="Arial"/>
                <a:cs typeface="Arial"/>
                <a:sym typeface="Arial"/>
              </a:defRPr>
            </a:lvl5pPr>
            <a:lvl6pPr marL="0" marR="0" lvl="5" indent="0" algn="r" rtl="0">
              <a:spcBef>
                <a:spcPts val="0"/>
              </a:spcBef>
              <a:buNone/>
              <a:defRPr sz="675" b="0" i="0" u="none" strike="noStrike" cap="none">
                <a:solidFill>
                  <a:srgbClr val="888888"/>
                </a:solidFill>
                <a:latin typeface="Arial"/>
                <a:ea typeface="Arial"/>
                <a:cs typeface="Arial"/>
                <a:sym typeface="Arial"/>
              </a:defRPr>
            </a:lvl6pPr>
            <a:lvl7pPr marL="0" marR="0" lvl="6" indent="0" algn="r" rtl="0">
              <a:spcBef>
                <a:spcPts val="0"/>
              </a:spcBef>
              <a:buNone/>
              <a:defRPr sz="675" b="0" i="0" u="none" strike="noStrike" cap="none">
                <a:solidFill>
                  <a:srgbClr val="888888"/>
                </a:solidFill>
                <a:latin typeface="Arial"/>
                <a:ea typeface="Arial"/>
                <a:cs typeface="Arial"/>
                <a:sym typeface="Arial"/>
              </a:defRPr>
            </a:lvl7pPr>
            <a:lvl8pPr marL="0" marR="0" lvl="7" indent="0" algn="r" rtl="0">
              <a:spcBef>
                <a:spcPts val="0"/>
              </a:spcBef>
              <a:buNone/>
              <a:defRPr sz="675" b="0" i="0" u="none" strike="noStrike" cap="none">
                <a:solidFill>
                  <a:srgbClr val="888888"/>
                </a:solidFill>
                <a:latin typeface="Arial"/>
                <a:ea typeface="Arial"/>
                <a:cs typeface="Arial"/>
                <a:sym typeface="Arial"/>
              </a:defRPr>
            </a:lvl8pPr>
            <a:lvl9pPr marL="0" marR="0" lvl="8" indent="0" algn="r" rtl="0">
              <a:spcBef>
                <a:spcPts val="0"/>
              </a:spcBef>
              <a:buNone/>
              <a:defRPr sz="675" b="0" i="0" u="none" strike="noStrike" cap="none">
                <a:solidFill>
                  <a:srgbClr val="888888"/>
                </a:solidFill>
                <a:latin typeface="Arial"/>
                <a:ea typeface="Arial"/>
                <a:cs typeface="Arial"/>
                <a:sym typeface="Arial"/>
              </a:defRPr>
            </a:lvl9pPr>
          </a:lstStyle>
          <a:p>
            <a:fld id="{00000000-1234-1234-1234-123412341234}" type="slidenum">
              <a:rPr lang="fi-FI" smtClean="0"/>
              <a:pPr/>
              <a:t>‹#›</a:t>
            </a:fld>
            <a:endParaRPr lang="fi-FI"/>
          </a:p>
        </p:txBody>
      </p:sp>
    </p:spTree>
    <p:extLst>
      <p:ext uri="{BB962C8B-B14F-4D97-AF65-F5344CB8AC3E}">
        <p14:creationId xmlns:p14="http://schemas.microsoft.com/office/powerpoint/2010/main" val="74622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409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317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84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499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781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717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143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3/5/2018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026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3/5/2018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4650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04EF730-0CC0-4DC5-8712-9AE39C1D9479}"/>
              </a:ext>
            </a:extLst>
          </p:cNvPr>
          <p:cNvPicPr>
            <a:picLocks noChangeAspect="1"/>
          </p:cNvPicPr>
          <p:nvPr/>
        </p:nvPicPr>
        <p:blipFill>
          <a:blip r:embed="rId2"/>
          <a:stretch>
            <a:fillRect/>
          </a:stretch>
        </p:blipFill>
        <p:spPr>
          <a:xfrm>
            <a:off x="0" y="6684"/>
            <a:ext cx="12192000" cy="6844632"/>
          </a:xfrm>
          <a:prstGeom prst="rect">
            <a:avLst/>
          </a:prstGeom>
        </p:spPr>
      </p:pic>
      <p:pic>
        <p:nvPicPr>
          <p:cNvPr id="2" name="Afbeelding 2" descr="Afbeelding met persoon, binnen, man, kleding&#10;&#10;Beschrijving is gegenereerd met zeer hoge betrouwbaarheid">
            <a:extLst>
              <a:ext uri="{FF2B5EF4-FFF2-40B4-BE49-F238E27FC236}">
                <a16:creationId xmlns:a16="http://schemas.microsoft.com/office/drawing/2014/main" id="{C8A73824-DEB4-443F-8970-42B8E92D61B2}"/>
              </a:ext>
            </a:extLst>
          </p:cNvPr>
          <p:cNvPicPr>
            <a:picLocks noChangeAspect="1"/>
          </p:cNvPicPr>
          <p:nvPr/>
        </p:nvPicPr>
        <p:blipFill>
          <a:blip r:embed="rId3"/>
          <a:stretch>
            <a:fillRect/>
          </a:stretch>
        </p:blipFill>
        <p:spPr>
          <a:xfrm>
            <a:off x="0" y="6350"/>
            <a:ext cx="12232640" cy="6885293"/>
          </a:xfrm>
          <a:prstGeom prst="rect">
            <a:avLst/>
          </a:prstGeom>
        </p:spPr>
      </p:pic>
    </p:spTree>
    <p:extLst>
      <p:ext uri="{BB962C8B-B14F-4D97-AF65-F5344CB8AC3E}">
        <p14:creationId xmlns:p14="http://schemas.microsoft.com/office/powerpoint/2010/main" val="201596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i 4"/>
          <p:cNvSpPr/>
          <p:nvPr/>
        </p:nvSpPr>
        <p:spPr>
          <a:xfrm>
            <a:off x="5223782" y="3085986"/>
            <a:ext cx="2403477" cy="140425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000" err="1">
                <a:solidFill>
                  <a:schemeClr val="accent5">
                    <a:lumMod val="75000"/>
                  </a:schemeClr>
                </a:solidFill>
              </a:rPr>
              <a:t>Education</a:t>
            </a:r>
            <a:r>
              <a:rPr lang="fi-FI" sz="2000">
                <a:solidFill>
                  <a:schemeClr val="accent5">
                    <a:lumMod val="75000"/>
                  </a:schemeClr>
                </a:solidFill>
              </a:rPr>
              <a:t> </a:t>
            </a:r>
            <a:r>
              <a:rPr lang="fi-FI" sz="2000" err="1">
                <a:solidFill>
                  <a:schemeClr val="accent5">
                    <a:lumMod val="75000"/>
                  </a:schemeClr>
                </a:solidFill>
              </a:rPr>
              <a:t>starts</a:t>
            </a:r>
            <a:r>
              <a:rPr lang="fi-FI" sz="2000">
                <a:solidFill>
                  <a:schemeClr val="accent5">
                    <a:lumMod val="75000"/>
                  </a:schemeClr>
                </a:solidFill>
              </a:rPr>
              <a:t> at the </a:t>
            </a:r>
            <a:r>
              <a:rPr lang="fi-FI" sz="2000" err="1">
                <a:solidFill>
                  <a:schemeClr val="accent5">
                    <a:lumMod val="75000"/>
                  </a:schemeClr>
                </a:solidFill>
              </a:rPr>
              <a:t>age</a:t>
            </a:r>
            <a:r>
              <a:rPr lang="fi-FI" sz="2000">
                <a:solidFill>
                  <a:schemeClr val="accent5">
                    <a:lumMod val="75000"/>
                  </a:schemeClr>
                </a:solidFill>
              </a:rPr>
              <a:t> of 7</a:t>
            </a:r>
          </a:p>
        </p:txBody>
      </p:sp>
      <p:sp>
        <p:nvSpPr>
          <p:cNvPr id="4" name="Ellipsi 6"/>
          <p:cNvSpPr/>
          <p:nvPr/>
        </p:nvSpPr>
        <p:spPr>
          <a:xfrm>
            <a:off x="6116182" y="1287726"/>
            <a:ext cx="1996624" cy="138611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i-FI"/>
          </a:p>
        </p:txBody>
      </p:sp>
      <p:sp>
        <p:nvSpPr>
          <p:cNvPr id="5" name="Ellipsi 7"/>
          <p:cNvSpPr/>
          <p:nvPr/>
        </p:nvSpPr>
        <p:spPr>
          <a:xfrm>
            <a:off x="2537731" y="2917230"/>
            <a:ext cx="1836058" cy="138611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2000" err="1">
                <a:ln w="0"/>
                <a:solidFill>
                  <a:schemeClr val="tx1"/>
                </a:solidFill>
                <a:effectLst>
                  <a:outerShdw blurRad="38100" dist="19050" dir="2700000" algn="tl" rotWithShape="0">
                    <a:schemeClr val="dk1">
                      <a:alpha val="40000"/>
                    </a:schemeClr>
                  </a:outerShdw>
                </a:effectLst>
              </a:rPr>
              <a:t>Non-selective</a:t>
            </a:r>
            <a:endParaRPr lang="fi-FI" sz="2000">
              <a:ln w="0"/>
              <a:solidFill>
                <a:schemeClr val="tx1"/>
              </a:solidFill>
              <a:effectLst>
                <a:outerShdw blurRad="38100" dist="19050" dir="2700000" algn="tl" rotWithShape="0">
                  <a:schemeClr val="dk1">
                    <a:alpha val="40000"/>
                  </a:schemeClr>
                </a:outerShdw>
              </a:effectLst>
            </a:endParaRPr>
          </a:p>
        </p:txBody>
      </p:sp>
      <p:sp>
        <p:nvSpPr>
          <p:cNvPr id="6" name="Ellipsi 8"/>
          <p:cNvSpPr/>
          <p:nvPr/>
        </p:nvSpPr>
        <p:spPr>
          <a:xfrm>
            <a:off x="2006598" y="990599"/>
            <a:ext cx="1844223" cy="1386115"/>
          </a:xfrm>
          <a:prstGeom prst="ellipse">
            <a:avLst/>
          </a:prstGeom>
          <a:ln/>
        </p:spPr>
        <p:style>
          <a:lnRef idx="0">
            <a:schemeClr val="accent3"/>
          </a:lnRef>
          <a:fillRef idx="1002">
            <a:schemeClr val="dk2"/>
          </a:fillRef>
          <a:effectRef idx="3">
            <a:schemeClr val="accent3"/>
          </a:effectRef>
          <a:fontRef idx="minor">
            <a:schemeClr val="lt1"/>
          </a:fontRef>
        </p:style>
        <p:txBody>
          <a:bodyPr rtlCol="0" anchor="ctr"/>
          <a:lstStyle/>
          <a:p>
            <a:pPr algn="ctr"/>
            <a:r>
              <a:rPr lang="fi-FI" sz="2000" err="1">
                <a:solidFill>
                  <a:srgbClr val="D20D0D"/>
                </a:solidFill>
              </a:rPr>
              <a:t>Student</a:t>
            </a:r>
            <a:r>
              <a:rPr lang="fi-FI" sz="2000">
                <a:solidFill>
                  <a:srgbClr val="D20D0D"/>
                </a:solidFill>
              </a:rPr>
              <a:t> </a:t>
            </a:r>
            <a:r>
              <a:rPr lang="fi-FI" sz="2000" err="1">
                <a:solidFill>
                  <a:srgbClr val="D20D0D"/>
                </a:solidFill>
              </a:rPr>
              <a:t>guidance</a:t>
            </a:r>
            <a:endParaRPr lang="fi-FI" sz="2000">
              <a:solidFill>
                <a:srgbClr val="D20D0D"/>
              </a:solidFill>
            </a:endParaRPr>
          </a:p>
        </p:txBody>
      </p:sp>
      <p:sp>
        <p:nvSpPr>
          <p:cNvPr id="7" name="Ellipsi 9"/>
          <p:cNvSpPr/>
          <p:nvPr/>
        </p:nvSpPr>
        <p:spPr>
          <a:xfrm>
            <a:off x="8477251" y="2549750"/>
            <a:ext cx="1995713" cy="138611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i-FI" sz="2000" err="1">
                <a:solidFill>
                  <a:schemeClr val="accent3">
                    <a:lumMod val="75000"/>
                  </a:schemeClr>
                </a:solidFill>
              </a:rPr>
              <a:t>Flexible</a:t>
            </a:r>
            <a:r>
              <a:rPr lang="fi-FI" sz="2000">
                <a:solidFill>
                  <a:schemeClr val="accent3">
                    <a:lumMod val="75000"/>
                  </a:schemeClr>
                </a:solidFill>
              </a:rPr>
              <a:t> </a:t>
            </a:r>
            <a:r>
              <a:rPr lang="fi-FI" sz="2000" err="1">
                <a:solidFill>
                  <a:schemeClr val="accent3">
                    <a:lumMod val="75000"/>
                  </a:schemeClr>
                </a:solidFill>
              </a:rPr>
              <a:t>grouping</a:t>
            </a:r>
            <a:endParaRPr lang="fi-FI" sz="2000">
              <a:solidFill>
                <a:schemeClr val="accent3">
                  <a:lumMod val="75000"/>
                </a:schemeClr>
              </a:solidFill>
            </a:endParaRPr>
          </a:p>
        </p:txBody>
      </p:sp>
      <p:sp>
        <p:nvSpPr>
          <p:cNvPr id="8" name="Tekstiruutu 11"/>
          <p:cNvSpPr txBox="1"/>
          <p:nvPr/>
        </p:nvSpPr>
        <p:spPr>
          <a:xfrm>
            <a:off x="6644821" y="1671223"/>
            <a:ext cx="1371600" cy="615553"/>
          </a:xfrm>
          <a:prstGeom prst="rect">
            <a:avLst/>
          </a:prstGeom>
          <a:noFill/>
        </p:spPr>
        <p:txBody>
          <a:bodyPr wrap="square" lIns="0" tIns="0" rIns="0" bIns="0" rtlCol="0">
            <a:spAutoFit/>
          </a:bodyPr>
          <a:lstStyle/>
          <a:p>
            <a:r>
              <a:rPr lang="fi-FI" sz="2000">
                <a:solidFill>
                  <a:srgbClr val="0D93D2"/>
                </a:solidFill>
              </a:rPr>
              <a:t>Public </a:t>
            </a:r>
            <a:r>
              <a:rPr lang="fi-FI" sz="2000" err="1">
                <a:solidFill>
                  <a:srgbClr val="0D93D2"/>
                </a:solidFill>
              </a:rPr>
              <a:t>funding</a:t>
            </a:r>
            <a:endParaRPr lang="fi-FI" sz="2000">
              <a:solidFill>
                <a:srgbClr val="0D93D2"/>
              </a:solidFill>
            </a:endParaRPr>
          </a:p>
        </p:txBody>
      </p:sp>
      <p:sp>
        <p:nvSpPr>
          <p:cNvPr id="9" name="Rectangle 8"/>
          <p:cNvSpPr/>
          <p:nvPr/>
        </p:nvSpPr>
        <p:spPr>
          <a:xfrm>
            <a:off x="2100943" y="4979405"/>
            <a:ext cx="7982857" cy="106330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a:ln w="0"/>
                <a:solidFill>
                  <a:schemeClr val="tx1"/>
                </a:solidFill>
                <a:effectLst>
                  <a:outerShdw blurRad="38100" dist="19050" dir="2700000" algn="tl" rotWithShape="0">
                    <a:schemeClr val="dk1">
                      <a:alpha val="40000"/>
                    </a:schemeClr>
                  </a:outerShdw>
                </a:effectLst>
              </a:rPr>
              <a:t>Evaluation, </a:t>
            </a:r>
            <a:r>
              <a:rPr lang="fi-FI" err="1">
                <a:ln w="0"/>
                <a:solidFill>
                  <a:schemeClr val="tx1"/>
                </a:solidFill>
                <a:effectLst>
                  <a:outerShdw blurRad="38100" dist="19050" dir="2700000" algn="tl" rotWithShape="0">
                    <a:schemeClr val="dk1">
                      <a:alpha val="40000"/>
                    </a:schemeClr>
                  </a:outerShdw>
                </a:effectLst>
              </a:rPr>
              <a:t>free</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education</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central</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steering</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but</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decentralised</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local</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decision</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co-operation</a:t>
            </a:r>
            <a:r>
              <a:rPr lang="fi-FI">
                <a:ln w="0"/>
                <a:solidFill>
                  <a:schemeClr val="tx1"/>
                </a:solidFill>
                <a:effectLst>
                  <a:outerShdw blurRad="38100" dist="19050" dir="2700000" algn="tl" rotWithShape="0">
                    <a:schemeClr val="dk1">
                      <a:alpha val="40000"/>
                    </a:schemeClr>
                  </a:outerShdw>
                </a:effectLst>
              </a:rPr>
              <a:t>, </a:t>
            </a:r>
          </a:p>
          <a:p>
            <a:pPr algn="ctr"/>
            <a:r>
              <a:rPr lang="fi-FI" err="1">
                <a:ln w="0"/>
                <a:solidFill>
                  <a:schemeClr val="tx1"/>
                </a:solidFill>
                <a:effectLst>
                  <a:outerShdw blurRad="38100" dist="19050" dir="2700000" algn="tl" rotWithShape="0">
                    <a:schemeClr val="dk1">
                      <a:alpha val="40000"/>
                    </a:schemeClr>
                  </a:outerShdw>
                </a:effectLst>
              </a:rPr>
              <a:t>education</a:t>
            </a:r>
            <a:r>
              <a:rPr lang="fi-FI">
                <a:ln w="0"/>
                <a:solidFill>
                  <a:schemeClr val="tx1"/>
                </a:solidFill>
                <a:effectLst>
                  <a:outerShdw blurRad="38100" dist="19050" dir="2700000" algn="tl" rotWithShape="0">
                    <a:schemeClr val="dk1">
                      <a:alpha val="40000"/>
                    </a:schemeClr>
                  </a:outerShdw>
                </a:effectLst>
              </a:rPr>
              <a:t> a </a:t>
            </a:r>
            <a:r>
              <a:rPr lang="fi-FI" err="1">
                <a:ln w="0"/>
                <a:solidFill>
                  <a:schemeClr val="tx1"/>
                </a:solidFill>
                <a:effectLst>
                  <a:outerShdw blurRad="38100" dist="19050" dir="2700000" algn="tl" rotWithShape="0">
                    <a:schemeClr val="dk1">
                      <a:alpha val="40000"/>
                    </a:schemeClr>
                  </a:outerShdw>
                </a:effectLst>
              </a:rPr>
              <a:t>priority</a:t>
            </a:r>
            <a:r>
              <a:rPr lang="fi-FI">
                <a:ln w="0"/>
                <a:solidFill>
                  <a:schemeClr val="tx1"/>
                </a:solidFill>
                <a:effectLst>
                  <a:outerShdw blurRad="38100" dist="19050" dir="2700000" algn="tl" rotWithShape="0">
                    <a:schemeClr val="dk1">
                      <a:alpha val="40000"/>
                    </a:schemeClr>
                  </a:outerShdw>
                </a:effectLst>
              </a:rPr>
              <a:t>, </a:t>
            </a:r>
            <a:r>
              <a:rPr lang="fi-FI" err="1">
                <a:ln w="0"/>
                <a:solidFill>
                  <a:schemeClr val="tx1"/>
                </a:solidFill>
                <a:effectLst>
                  <a:outerShdw blurRad="38100" dist="19050" dir="2700000" algn="tl" rotWithShape="0">
                    <a:schemeClr val="dk1">
                      <a:alpha val="40000"/>
                    </a:schemeClr>
                  </a:outerShdw>
                </a:effectLst>
              </a:rPr>
              <a:t>trust</a:t>
            </a:r>
            <a:endParaRPr lang="fi-FI">
              <a:ln w="0"/>
              <a:solidFill>
                <a:schemeClr val="tx1"/>
              </a:solidFill>
              <a:effectLst>
                <a:outerShdw blurRad="38100" dist="19050" dir="2700000" algn="tl" rotWithShape="0">
                  <a:schemeClr val="dk1">
                    <a:alpha val="40000"/>
                  </a:schemeClr>
                </a:outerShdw>
              </a:effectLst>
            </a:endParaRPr>
          </a:p>
        </p:txBody>
      </p:sp>
      <p:sp>
        <p:nvSpPr>
          <p:cNvPr id="10" name="Ellipsi 5"/>
          <p:cNvSpPr/>
          <p:nvPr/>
        </p:nvSpPr>
        <p:spPr>
          <a:xfrm>
            <a:off x="4039051" y="78466"/>
            <a:ext cx="2188030" cy="160519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2000">
                <a:solidFill>
                  <a:srgbClr val="FFA300"/>
                </a:solidFill>
              </a:rPr>
              <a:t>Teachers </a:t>
            </a:r>
            <a:r>
              <a:rPr lang="fi-FI" sz="2000" err="1">
                <a:solidFill>
                  <a:srgbClr val="FFA300"/>
                </a:solidFill>
              </a:rPr>
              <a:t>highly</a:t>
            </a:r>
            <a:r>
              <a:rPr lang="fi-FI" sz="2000">
                <a:solidFill>
                  <a:srgbClr val="FFA300"/>
                </a:solidFill>
              </a:rPr>
              <a:t> </a:t>
            </a:r>
            <a:r>
              <a:rPr lang="fi-FI" sz="2000" err="1">
                <a:solidFill>
                  <a:srgbClr val="FFA300"/>
                </a:solidFill>
              </a:rPr>
              <a:t>trained</a:t>
            </a:r>
            <a:r>
              <a:rPr lang="fi-FI" sz="2000">
                <a:solidFill>
                  <a:srgbClr val="FFA300"/>
                </a:solidFill>
              </a:rPr>
              <a:t> </a:t>
            </a:r>
          </a:p>
        </p:txBody>
      </p:sp>
      <p:sp>
        <p:nvSpPr>
          <p:cNvPr id="11" name="Ellipsi 10"/>
          <p:cNvSpPr/>
          <p:nvPr/>
        </p:nvSpPr>
        <p:spPr>
          <a:xfrm>
            <a:off x="8001906" y="188004"/>
            <a:ext cx="2540000" cy="1386115"/>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000">
                <a:solidFill>
                  <a:srgbClr val="7030A0"/>
                </a:solidFill>
              </a:rPr>
              <a:t>Focus on </a:t>
            </a:r>
            <a:r>
              <a:rPr lang="fi-FI" sz="2000" err="1">
                <a:solidFill>
                  <a:srgbClr val="7030A0"/>
                </a:solidFill>
              </a:rPr>
              <a:t>learning</a:t>
            </a:r>
            <a:r>
              <a:rPr lang="fi-FI" sz="2000">
                <a:solidFill>
                  <a:srgbClr val="7030A0"/>
                </a:solidFill>
              </a:rPr>
              <a:t> </a:t>
            </a:r>
            <a:r>
              <a:rPr lang="fi-FI" sz="2000" err="1">
                <a:solidFill>
                  <a:srgbClr val="7030A0"/>
                </a:solidFill>
              </a:rPr>
              <a:t>rather</a:t>
            </a:r>
            <a:r>
              <a:rPr lang="fi-FI" sz="2000">
                <a:solidFill>
                  <a:srgbClr val="7030A0"/>
                </a:solidFill>
              </a:rPr>
              <a:t> </a:t>
            </a:r>
            <a:r>
              <a:rPr lang="fi-FI" sz="2000" err="1">
                <a:solidFill>
                  <a:srgbClr val="7030A0"/>
                </a:solidFill>
              </a:rPr>
              <a:t>than</a:t>
            </a:r>
            <a:r>
              <a:rPr lang="fi-FI" sz="2000">
                <a:solidFill>
                  <a:srgbClr val="7030A0"/>
                </a:solidFill>
              </a:rPr>
              <a:t> </a:t>
            </a:r>
            <a:r>
              <a:rPr lang="fi-FI" sz="2000" err="1">
                <a:solidFill>
                  <a:srgbClr val="7030A0"/>
                </a:solidFill>
              </a:rPr>
              <a:t>testing</a:t>
            </a:r>
            <a:endParaRPr lang="fi-FI" sz="2000">
              <a:solidFill>
                <a:srgbClr val="7030A0"/>
              </a:solidFill>
            </a:endParaRPr>
          </a:p>
        </p:txBody>
      </p:sp>
      <p:sp>
        <p:nvSpPr>
          <p:cNvPr id="12" name="Tekstvak 11">
            <a:extLst>
              <a:ext uri="{FF2B5EF4-FFF2-40B4-BE49-F238E27FC236}">
                <a16:creationId xmlns:a16="http://schemas.microsoft.com/office/drawing/2014/main" id="{A7A6A55C-66EB-463F-9928-9C2D71725860}"/>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3" name="Afbeelding 12">
            <a:extLst>
              <a:ext uri="{FF2B5EF4-FFF2-40B4-BE49-F238E27FC236}">
                <a16:creationId xmlns:a16="http://schemas.microsoft.com/office/drawing/2014/main" id="{BA82F4CB-7B33-4442-8511-CF1714F6845A}"/>
              </a:ext>
            </a:extLst>
          </p:cNvPr>
          <p:cNvPicPr>
            <a:picLocks noChangeAspect="1"/>
          </p:cNvPicPr>
          <p:nvPr/>
        </p:nvPicPr>
        <p:blipFill>
          <a:blip r:embed="rId2"/>
          <a:stretch>
            <a:fillRect/>
          </a:stretch>
        </p:blipFill>
        <p:spPr>
          <a:xfrm>
            <a:off x="296228" y="6266164"/>
            <a:ext cx="559428" cy="455128"/>
          </a:xfrm>
          <a:prstGeom prst="rect">
            <a:avLst/>
          </a:prstGeom>
        </p:spPr>
      </p:pic>
      <p:sp>
        <p:nvSpPr>
          <p:cNvPr id="14" name="Tekstvak 13">
            <a:extLst>
              <a:ext uri="{FF2B5EF4-FFF2-40B4-BE49-F238E27FC236}">
                <a16:creationId xmlns:a16="http://schemas.microsoft.com/office/drawing/2014/main" id="{31B5DA5F-5843-4BA1-A1EC-84B1B513B559}"/>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202402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127" y="1142237"/>
            <a:ext cx="9678727" cy="711517"/>
          </a:xfrm>
        </p:spPr>
        <p:txBody>
          <a:bodyPr/>
          <a:lstStyle/>
          <a:p>
            <a:r>
              <a:rPr lang="fi-FI"/>
              <a:t>Basic </a:t>
            </a:r>
            <a:r>
              <a:rPr lang="fi-FI" err="1"/>
              <a:t>arguments</a:t>
            </a:r>
            <a:endParaRPr lang="fi-FI"/>
          </a:p>
        </p:txBody>
      </p:sp>
      <p:sp>
        <p:nvSpPr>
          <p:cNvPr id="3" name="Content Placeholder 2"/>
          <p:cNvSpPr>
            <a:spLocks noGrp="1"/>
          </p:cNvSpPr>
          <p:nvPr>
            <p:ph idx="1"/>
          </p:nvPr>
        </p:nvSpPr>
        <p:spPr>
          <a:xfrm>
            <a:off x="1982709" y="2015732"/>
            <a:ext cx="9072145" cy="3450613"/>
          </a:xfrm>
        </p:spPr>
        <p:txBody>
          <a:bodyPr>
            <a:normAutofit/>
          </a:bodyPr>
          <a:lstStyle/>
          <a:p>
            <a:r>
              <a:rPr lang="fi-FI" sz="2200"/>
              <a:t>More </a:t>
            </a:r>
            <a:r>
              <a:rPr lang="fi-FI" sz="2200" err="1"/>
              <a:t>collaboration</a:t>
            </a:r>
            <a:r>
              <a:rPr lang="fi-FI" sz="2200"/>
              <a:t>, </a:t>
            </a:r>
            <a:r>
              <a:rPr lang="fi-FI" sz="2200" err="1"/>
              <a:t>less</a:t>
            </a:r>
            <a:r>
              <a:rPr lang="fi-FI" sz="2200"/>
              <a:t> </a:t>
            </a:r>
            <a:r>
              <a:rPr lang="fi-FI" sz="2200" err="1"/>
              <a:t>competition</a:t>
            </a:r>
            <a:endParaRPr lang="fi-FI" sz="2200"/>
          </a:p>
          <a:p>
            <a:r>
              <a:rPr lang="fi-FI" sz="2200"/>
              <a:t>Prevention is </a:t>
            </a:r>
            <a:r>
              <a:rPr lang="fi-FI" sz="2200" err="1"/>
              <a:t>cheaper</a:t>
            </a:r>
            <a:r>
              <a:rPr lang="fi-FI" sz="2200"/>
              <a:t> </a:t>
            </a:r>
            <a:r>
              <a:rPr lang="fi-FI" sz="2200" err="1"/>
              <a:t>than</a:t>
            </a:r>
            <a:r>
              <a:rPr lang="fi-FI" sz="2200"/>
              <a:t> </a:t>
            </a:r>
            <a:r>
              <a:rPr lang="fi-FI" sz="2200" err="1"/>
              <a:t>repair</a:t>
            </a:r>
            <a:endParaRPr lang="fi-FI" sz="2200"/>
          </a:p>
          <a:p>
            <a:r>
              <a:rPr lang="fi-FI" sz="2200"/>
              <a:t>School </a:t>
            </a:r>
            <a:r>
              <a:rPr lang="fi-FI" sz="2200" err="1"/>
              <a:t>ready</a:t>
            </a:r>
            <a:r>
              <a:rPr lang="fi-FI" sz="2200"/>
              <a:t> for </a:t>
            </a:r>
            <a:r>
              <a:rPr lang="fi-FI" sz="2200" err="1"/>
              <a:t>children</a:t>
            </a:r>
            <a:r>
              <a:rPr lang="fi-FI" sz="2200"/>
              <a:t> </a:t>
            </a:r>
            <a:r>
              <a:rPr lang="fi-FI" sz="2200" err="1"/>
              <a:t>not</a:t>
            </a:r>
            <a:r>
              <a:rPr lang="fi-FI" sz="2200"/>
              <a:t> </a:t>
            </a:r>
            <a:r>
              <a:rPr lang="fi-FI" sz="2200" err="1"/>
              <a:t>children</a:t>
            </a:r>
            <a:r>
              <a:rPr lang="fi-FI" sz="2200"/>
              <a:t> </a:t>
            </a:r>
            <a:r>
              <a:rPr lang="fi-FI" sz="2200" err="1"/>
              <a:t>ready</a:t>
            </a:r>
            <a:r>
              <a:rPr lang="fi-FI" sz="2200"/>
              <a:t> for </a:t>
            </a:r>
            <a:r>
              <a:rPr lang="fi-FI" sz="2200" err="1"/>
              <a:t>schools</a:t>
            </a:r>
            <a:endParaRPr lang="fi-FI" sz="2200"/>
          </a:p>
          <a:p>
            <a:r>
              <a:rPr lang="fi-FI" sz="2200"/>
              <a:t>More </a:t>
            </a:r>
            <a:r>
              <a:rPr lang="fi-FI" sz="2200" err="1"/>
              <a:t>gender</a:t>
            </a:r>
            <a:r>
              <a:rPr lang="fi-FI" sz="2200"/>
              <a:t> </a:t>
            </a:r>
            <a:r>
              <a:rPr lang="fi-FI" sz="2200" err="1"/>
              <a:t>equality</a:t>
            </a:r>
            <a:r>
              <a:rPr lang="fi-FI" sz="2200"/>
              <a:t> and </a:t>
            </a:r>
            <a:r>
              <a:rPr lang="fi-FI" sz="2200" err="1"/>
              <a:t>child</a:t>
            </a:r>
            <a:r>
              <a:rPr lang="fi-FI" sz="2200"/>
              <a:t> </a:t>
            </a:r>
            <a:r>
              <a:rPr lang="fi-FI" sz="2200" err="1"/>
              <a:t>friendly</a:t>
            </a:r>
            <a:r>
              <a:rPr lang="fi-FI" sz="2200"/>
              <a:t> </a:t>
            </a:r>
            <a:r>
              <a:rPr lang="fi-FI" sz="2200" err="1"/>
              <a:t>policies</a:t>
            </a:r>
            <a:endParaRPr lang="fi-FI" sz="2200"/>
          </a:p>
          <a:p>
            <a:r>
              <a:rPr lang="fi-FI" sz="2200" err="1"/>
              <a:t>Enhanced</a:t>
            </a:r>
            <a:r>
              <a:rPr lang="fi-FI" sz="2200"/>
              <a:t> </a:t>
            </a:r>
            <a:r>
              <a:rPr lang="fi-FI" sz="2200" err="1"/>
              <a:t>eguity</a:t>
            </a:r>
            <a:r>
              <a:rPr lang="fi-FI" sz="2200"/>
              <a:t> </a:t>
            </a:r>
            <a:r>
              <a:rPr lang="fi-FI" sz="2200" err="1"/>
              <a:t>improves</a:t>
            </a:r>
            <a:r>
              <a:rPr lang="fi-FI" sz="2200"/>
              <a:t> </a:t>
            </a:r>
            <a:r>
              <a:rPr lang="fi-FI" sz="2200" err="1"/>
              <a:t>quality</a:t>
            </a:r>
            <a:endParaRPr lang="fi-FI" sz="2200"/>
          </a:p>
        </p:txBody>
      </p:sp>
      <p:sp>
        <p:nvSpPr>
          <p:cNvPr id="4" name="Date Placeholder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9BDF79B7-A8A3-42C9-9D39-ED55E3955F10}"/>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6A096AE5-589D-4B23-B3E2-59D2756F1D54}"/>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A1A64452-4359-4C5D-AC5A-D6A10F7D4BFC}"/>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F0861ECC-8B0A-4505-8023-AC4523E43244}"/>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E30B870E-AEAF-493F-AB3F-6ED83A786E04}"/>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6FC5ABEA-6185-435B-BFC8-F4DD24D5CD3D}"/>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AE79FF9C-C1BB-4293-AB9F-4E74C195F5FA}"/>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191646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3287" y="1149790"/>
            <a:ext cx="9651567" cy="703964"/>
          </a:xfrm>
        </p:spPr>
        <p:txBody>
          <a:bodyPr/>
          <a:lstStyle/>
          <a:p>
            <a:r>
              <a:rPr lang="fi-FI"/>
              <a:t>PISA </a:t>
            </a:r>
            <a:r>
              <a:rPr lang="fi-FI" err="1"/>
              <a:t>survey</a:t>
            </a:r>
            <a:endParaRPr lang="fi-FI"/>
          </a:p>
        </p:txBody>
      </p:sp>
      <p:sp>
        <p:nvSpPr>
          <p:cNvPr id="3" name="Sisällön paikkamerkki 2"/>
          <p:cNvSpPr>
            <a:spLocks noGrp="1"/>
          </p:cNvSpPr>
          <p:nvPr>
            <p:ph idx="1"/>
          </p:nvPr>
        </p:nvSpPr>
        <p:spPr>
          <a:xfrm>
            <a:off x="1981200" y="2018702"/>
            <a:ext cx="8229600" cy="4107462"/>
          </a:xfrm>
        </p:spPr>
        <p:txBody>
          <a:bodyPr/>
          <a:lstStyle/>
          <a:p>
            <a:r>
              <a:rPr lang="fi-FI" sz="2200"/>
              <a:t>PISA is a triennial survey and carried out since 2000 assessing learning outcomes in reading and mathematical and scientific literacy. 2015 the focus was on scientific literacy</a:t>
            </a:r>
          </a:p>
          <a:p>
            <a:r>
              <a:rPr lang="fi-FI" sz="2200" err="1"/>
              <a:t>Scientific</a:t>
            </a:r>
            <a:r>
              <a:rPr lang="fi-FI" sz="2200"/>
              <a:t> </a:t>
            </a:r>
            <a:r>
              <a:rPr lang="fi-FI" sz="2200" err="1"/>
              <a:t>literacy</a:t>
            </a:r>
            <a:r>
              <a:rPr lang="fi-FI" sz="2200"/>
              <a:t> </a:t>
            </a:r>
            <a:r>
              <a:rPr lang="fi-FI" sz="2200" err="1"/>
              <a:t>highlights</a:t>
            </a:r>
            <a:r>
              <a:rPr lang="fi-FI" sz="2200"/>
              <a:t> the </a:t>
            </a:r>
            <a:r>
              <a:rPr lang="fi-FI" sz="2200" err="1"/>
              <a:t>need</a:t>
            </a:r>
            <a:r>
              <a:rPr lang="fi-FI" sz="2200"/>
              <a:t> to </a:t>
            </a:r>
            <a:r>
              <a:rPr lang="fi-FI" sz="2200" err="1"/>
              <a:t>improve</a:t>
            </a:r>
            <a:r>
              <a:rPr lang="fi-FI" sz="2200"/>
              <a:t> </a:t>
            </a:r>
            <a:r>
              <a:rPr lang="fi-FI" sz="2200" err="1"/>
              <a:t>student</a:t>
            </a:r>
            <a:r>
              <a:rPr lang="fi-FI" sz="2200"/>
              <a:t> </a:t>
            </a:r>
            <a:r>
              <a:rPr lang="fi-FI" sz="2200" err="1"/>
              <a:t>proficiency</a:t>
            </a:r>
            <a:r>
              <a:rPr lang="fi-FI" sz="2200"/>
              <a:t> and </a:t>
            </a:r>
            <a:r>
              <a:rPr lang="fi-FI" sz="2200" err="1"/>
              <a:t>skills</a:t>
            </a:r>
            <a:r>
              <a:rPr lang="fi-FI" sz="2200"/>
              <a:t> in </a:t>
            </a:r>
            <a:r>
              <a:rPr lang="fi-FI" sz="2200" err="1"/>
              <a:t>using</a:t>
            </a:r>
            <a:r>
              <a:rPr lang="fi-FI" sz="2200"/>
              <a:t> and </a:t>
            </a:r>
            <a:r>
              <a:rPr lang="fi-FI" sz="2200" err="1"/>
              <a:t>interpreting</a:t>
            </a:r>
            <a:r>
              <a:rPr lang="fi-FI" sz="2200"/>
              <a:t> science in </a:t>
            </a:r>
            <a:r>
              <a:rPr lang="fi-FI" sz="2200" err="1"/>
              <a:t>everyday</a:t>
            </a:r>
            <a:r>
              <a:rPr lang="fi-FI" sz="2200"/>
              <a:t> </a:t>
            </a:r>
            <a:r>
              <a:rPr lang="fi-FI" sz="2200" err="1"/>
              <a:t>situations</a:t>
            </a:r>
            <a:endParaRPr lang="fi-FI" sz="2200"/>
          </a:p>
          <a:p>
            <a:endParaRPr lang="fi-FI"/>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306EBE48-6EB7-4F6A-A71C-CD4F8987C28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A804B054-FA86-464B-A917-3C6F878D76F5}"/>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BEF2F692-0F56-45BD-B11F-074B7610B366}"/>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B199AB47-2B38-4E3F-96F3-C4E1B62A8001}"/>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749D5B0A-9E78-475B-9A41-072136286B96}"/>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17B218D4-46E0-40F3-BDD0-215747D1EB19}"/>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7F3924C0-7D53-4BFA-B3AD-48A156AB03DB}"/>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123021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43" y="155100"/>
            <a:ext cx="7175402" cy="5783974"/>
          </a:xfrm>
          <a:prstGeom prst="rect">
            <a:avLst/>
          </a:prstGeom>
        </p:spPr>
      </p:pic>
      <p:sp>
        <p:nvSpPr>
          <p:cNvPr id="3" name="Tekstvak 2">
            <a:extLst>
              <a:ext uri="{FF2B5EF4-FFF2-40B4-BE49-F238E27FC236}">
                <a16:creationId xmlns:a16="http://schemas.microsoft.com/office/drawing/2014/main" id="{103AD245-937A-4B3E-9DB9-E9E872DF0353}"/>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04EB54D7-8D46-42B3-8A07-AB37443F6FD9}"/>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6D8180EA-0C73-4F73-801A-81166D64027C}"/>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213974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834" y="172015"/>
            <a:ext cx="5907471" cy="5733525"/>
          </a:xfrm>
          <a:prstGeom prst="rect">
            <a:avLst/>
          </a:prstGeom>
        </p:spPr>
      </p:pic>
      <p:sp>
        <p:nvSpPr>
          <p:cNvPr id="3" name="Tekstvak 2">
            <a:extLst>
              <a:ext uri="{FF2B5EF4-FFF2-40B4-BE49-F238E27FC236}">
                <a16:creationId xmlns:a16="http://schemas.microsoft.com/office/drawing/2014/main" id="{ABC2F494-7F7A-44B2-9D42-E687599309EF}"/>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36F1D6AA-151D-49DC-86B1-DCB9BF750836}"/>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3FCC4E5F-F821-4D27-BB55-934422E138B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339408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089" y="382196"/>
            <a:ext cx="9011216" cy="5398424"/>
          </a:xfrm>
          <a:prstGeom prst="rect">
            <a:avLst/>
          </a:prstGeom>
        </p:spPr>
      </p:pic>
      <p:sp>
        <p:nvSpPr>
          <p:cNvPr id="3" name="Tekstvak 2">
            <a:extLst>
              <a:ext uri="{FF2B5EF4-FFF2-40B4-BE49-F238E27FC236}">
                <a16:creationId xmlns:a16="http://schemas.microsoft.com/office/drawing/2014/main" id="{16257BBF-AD17-410F-A658-8179C55B5532}"/>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FCB9DFB5-632A-45D1-A981-5DCBD564EC78}"/>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0C337CE1-552B-4D5C-947A-55C53D991B93}"/>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321661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143" y="290282"/>
            <a:ext cx="8938788" cy="5605539"/>
          </a:xfrm>
          <a:prstGeom prst="rect">
            <a:avLst/>
          </a:prstGeom>
        </p:spPr>
      </p:pic>
      <p:sp>
        <p:nvSpPr>
          <p:cNvPr id="3" name="Tekstvak 2">
            <a:extLst>
              <a:ext uri="{FF2B5EF4-FFF2-40B4-BE49-F238E27FC236}">
                <a16:creationId xmlns:a16="http://schemas.microsoft.com/office/drawing/2014/main" id="{5BFDD53B-84CD-4AD6-9C2E-7783CF749632}"/>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63FFD6C0-4EAC-4508-8FAA-6AC42763A659}"/>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28795FB6-1EFE-4707-AAEC-7A3BC0BFC19E}"/>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61692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3E049-C5D6-4D9E-AE45-ED4E45DF522F}"/>
              </a:ext>
            </a:extLst>
          </p:cNvPr>
          <p:cNvSpPr>
            <a:spLocks noGrp="1"/>
          </p:cNvSpPr>
          <p:nvPr>
            <p:ph type="title"/>
          </p:nvPr>
        </p:nvSpPr>
        <p:spPr/>
        <p:txBody>
          <a:bodyPr/>
          <a:lstStyle/>
          <a:p>
            <a:r>
              <a:rPr lang="en-US"/>
              <a:t>The strategic </a:t>
            </a:r>
            <a:r>
              <a:rPr lang="en-US" err="1"/>
              <a:t>programme</a:t>
            </a:r>
            <a:r>
              <a:rPr lang="en-US"/>
              <a:t> of developing Finnish comprehensive school 2016–18 </a:t>
            </a:r>
            <a:endParaRPr lang="nl-BE"/>
          </a:p>
        </p:txBody>
      </p:sp>
      <p:sp>
        <p:nvSpPr>
          <p:cNvPr id="3" name="Tijdelijke aanduiding voor inhoud 2">
            <a:extLst>
              <a:ext uri="{FF2B5EF4-FFF2-40B4-BE49-F238E27FC236}">
                <a16:creationId xmlns:a16="http://schemas.microsoft.com/office/drawing/2014/main" id="{07DDD4ED-4247-427B-AD78-E5A08B9F373B}"/>
              </a:ext>
            </a:extLst>
          </p:cNvPr>
          <p:cNvSpPr>
            <a:spLocks noGrp="1"/>
          </p:cNvSpPr>
          <p:nvPr>
            <p:ph idx="1"/>
          </p:nvPr>
        </p:nvSpPr>
        <p:spPr>
          <a:xfrm>
            <a:off x="1638677" y="2015732"/>
            <a:ext cx="9416177" cy="3450613"/>
          </a:xfrm>
        </p:spPr>
        <p:txBody>
          <a:bodyPr>
            <a:normAutofit fontScale="92500"/>
          </a:bodyPr>
          <a:lstStyle/>
          <a:p>
            <a:pPr marL="428625" indent="-257175"/>
            <a:r>
              <a:rPr lang="en-US" sz="2400"/>
              <a:t>The head project of the Finnish government</a:t>
            </a:r>
          </a:p>
          <a:p>
            <a:pPr marL="428625" indent="-257175"/>
            <a:r>
              <a:rPr lang="en-US" sz="2400"/>
              <a:t>Highlighting </a:t>
            </a:r>
            <a:r>
              <a:rPr lang="en-US" sz="2400" err="1"/>
              <a:t>f.ex</a:t>
            </a:r>
            <a:r>
              <a:rPr lang="en-US" sz="2400"/>
              <a:t>. learning supportive assessment, which is strengthening equity at school. </a:t>
            </a:r>
          </a:p>
          <a:p>
            <a:pPr marL="428625" indent="-257175"/>
            <a:r>
              <a:rPr lang="en-US" sz="2400"/>
              <a:t>The equity of students has to be ensured in the terms of </a:t>
            </a:r>
            <a:r>
              <a:rPr lang="en-US" sz="2400" err="1"/>
              <a:t>manysided</a:t>
            </a:r>
            <a:r>
              <a:rPr lang="en-US" sz="2400"/>
              <a:t>, ethically confirmed and equal assessment and feedback. There is available various kind of ways to show one’s knowing and competences. </a:t>
            </a:r>
          </a:p>
          <a:p>
            <a:pPr marL="428625" indent="-257175"/>
            <a:r>
              <a:rPr lang="en-US" sz="2400"/>
              <a:t>The pedagogy which bases on the self-guidance of a student is strengthened.</a:t>
            </a:r>
            <a:endParaRPr lang="fi-FI" sz="2400"/>
          </a:p>
          <a:p>
            <a:endParaRPr lang="nl-BE"/>
          </a:p>
        </p:txBody>
      </p:sp>
      <p:sp>
        <p:nvSpPr>
          <p:cNvPr id="4" name="Tekstvak 3">
            <a:extLst>
              <a:ext uri="{FF2B5EF4-FFF2-40B4-BE49-F238E27FC236}">
                <a16:creationId xmlns:a16="http://schemas.microsoft.com/office/drawing/2014/main" id="{9CCDD811-CEF7-4C3C-9349-52F6FA6B56EE}"/>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5" name="Afbeelding 4">
            <a:extLst>
              <a:ext uri="{FF2B5EF4-FFF2-40B4-BE49-F238E27FC236}">
                <a16:creationId xmlns:a16="http://schemas.microsoft.com/office/drawing/2014/main" id="{81375B79-E970-467E-949A-BCAC64F5C8BC}"/>
              </a:ext>
            </a:extLst>
          </p:cNvPr>
          <p:cNvPicPr>
            <a:picLocks noChangeAspect="1"/>
          </p:cNvPicPr>
          <p:nvPr/>
        </p:nvPicPr>
        <p:blipFill>
          <a:blip r:embed="rId2"/>
          <a:stretch>
            <a:fillRect/>
          </a:stretch>
        </p:blipFill>
        <p:spPr>
          <a:xfrm>
            <a:off x="296228" y="6266164"/>
            <a:ext cx="559428" cy="455128"/>
          </a:xfrm>
          <a:prstGeom prst="rect">
            <a:avLst/>
          </a:prstGeom>
        </p:spPr>
      </p:pic>
      <p:sp>
        <p:nvSpPr>
          <p:cNvPr id="6" name="Tekstvak 5">
            <a:extLst>
              <a:ext uri="{FF2B5EF4-FFF2-40B4-BE49-F238E27FC236}">
                <a16:creationId xmlns:a16="http://schemas.microsoft.com/office/drawing/2014/main" id="{A4A174CD-4BD0-469F-98FE-4DFDC40A150D}"/>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7" name="Groep 6">
            <a:extLst>
              <a:ext uri="{FF2B5EF4-FFF2-40B4-BE49-F238E27FC236}">
                <a16:creationId xmlns:a16="http://schemas.microsoft.com/office/drawing/2014/main" id="{E09BDC1E-705E-41CA-8C3B-F705B71D9772}"/>
              </a:ext>
            </a:extLst>
          </p:cNvPr>
          <p:cNvGrpSpPr/>
          <p:nvPr/>
        </p:nvGrpSpPr>
        <p:grpSpPr>
          <a:xfrm>
            <a:off x="8818880" y="139761"/>
            <a:ext cx="3251200" cy="624841"/>
            <a:chOff x="8818880" y="139761"/>
            <a:chExt cx="3251200" cy="624841"/>
          </a:xfrm>
        </p:grpSpPr>
        <p:sp>
          <p:nvSpPr>
            <p:cNvPr id="8" name="Rechthoek: afgeronde hoeken 7">
              <a:extLst>
                <a:ext uri="{FF2B5EF4-FFF2-40B4-BE49-F238E27FC236}">
                  <a16:creationId xmlns:a16="http://schemas.microsoft.com/office/drawing/2014/main" id="{F4259235-E539-45B5-AC50-D7BEAF1CE948}"/>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FDBBD813-85F5-48B3-BAFF-E55000E868A2}"/>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0" name="Afbeelding 9">
              <a:extLst>
                <a:ext uri="{FF2B5EF4-FFF2-40B4-BE49-F238E27FC236}">
                  <a16:creationId xmlns:a16="http://schemas.microsoft.com/office/drawing/2014/main" id="{69B6F3CD-8E0D-43ED-A3D4-B44A63050E2C}"/>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49971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1579" y="1142237"/>
            <a:ext cx="9603275" cy="711517"/>
          </a:xfrm>
        </p:spPr>
        <p:txBody>
          <a:bodyPr/>
          <a:lstStyle/>
          <a:p>
            <a:r>
              <a:rPr lang="fi-FI" err="1"/>
              <a:t>Teacher</a:t>
            </a:r>
            <a:r>
              <a:rPr lang="fi-FI"/>
              <a:t> </a:t>
            </a:r>
            <a:r>
              <a:rPr lang="fi-FI" err="1"/>
              <a:t>Education</a:t>
            </a:r>
            <a:r>
              <a:rPr lang="fi-FI"/>
              <a:t> Project</a:t>
            </a:r>
          </a:p>
        </p:txBody>
      </p:sp>
      <p:sp>
        <p:nvSpPr>
          <p:cNvPr id="3" name="Sisällön paikkamerkki 2"/>
          <p:cNvSpPr>
            <a:spLocks noGrp="1"/>
          </p:cNvSpPr>
          <p:nvPr>
            <p:ph idx="1"/>
          </p:nvPr>
        </p:nvSpPr>
        <p:spPr>
          <a:xfrm>
            <a:off x="2009869" y="2015732"/>
            <a:ext cx="9044985" cy="3450613"/>
          </a:xfrm>
        </p:spPr>
        <p:txBody>
          <a:bodyPr/>
          <a:lstStyle/>
          <a:p>
            <a:r>
              <a:rPr lang="fi-FI" sz="2400" err="1"/>
              <a:t>Teacher</a:t>
            </a:r>
            <a:r>
              <a:rPr lang="fi-FI" sz="2400"/>
              <a:t> </a:t>
            </a:r>
            <a:r>
              <a:rPr lang="fi-FI" sz="2400" err="1"/>
              <a:t>education</a:t>
            </a:r>
            <a:r>
              <a:rPr lang="fi-FI" sz="2400"/>
              <a:t> in Finland is </a:t>
            </a:r>
            <a:r>
              <a:rPr lang="fi-FI" sz="2400" err="1"/>
              <a:t>attractive</a:t>
            </a:r>
            <a:r>
              <a:rPr lang="fi-FI" sz="2400"/>
              <a:t>. Teachers </a:t>
            </a:r>
            <a:r>
              <a:rPr lang="fi-FI" sz="2400" err="1"/>
              <a:t>are</a:t>
            </a:r>
            <a:r>
              <a:rPr lang="fi-FI" sz="2400"/>
              <a:t> </a:t>
            </a:r>
            <a:r>
              <a:rPr lang="fi-FI" sz="2400" err="1"/>
              <a:t>competent</a:t>
            </a:r>
            <a:r>
              <a:rPr lang="fi-FI" sz="2400"/>
              <a:t>.</a:t>
            </a:r>
          </a:p>
          <a:p>
            <a:r>
              <a:rPr lang="fi-FI" sz="2400" err="1"/>
              <a:t>Future</a:t>
            </a:r>
            <a:r>
              <a:rPr lang="fi-FI" sz="2400"/>
              <a:t> </a:t>
            </a:r>
            <a:r>
              <a:rPr lang="fi-FI" sz="2400" err="1"/>
              <a:t>will</a:t>
            </a:r>
            <a:r>
              <a:rPr lang="fi-FI" sz="2400"/>
              <a:t> </a:t>
            </a:r>
            <a:r>
              <a:rPr lang="fi-FI" sz="2400" err="1"/>
              <a:t>be</a:t>
            </a:r>
            <a:r>
              <a:rPr lang="fi-FI" sz="2400"/>
              <a:t> </a:t>
            </a:r>
            <a:r>
              <a:rPr lang="fi-FI" sz="2400" err="1"/>
              <a:t>responded</a:t>
            </a:r>
            <a:r>
              <a:rPr lang="fi-FI" sz="2400"/>
              <a:t> </a:t>
            </a:r>
            <a:r>
              <a:rPr lang="fi-FI" sz="2400" err="1"/>
              <a:t>by</a:t>
            </a:r>
            <a:r>
              <a:rPr lang="fi-FI" sz="2400"/>
              <a:t> a </a:t>
            </a:r>
            <a:r>
              <a:rPr lang="fi-FI" sz="2400" err="1"/>
              <a:t>programme</a:t>
            </a:r>
            <a:r>
              <a:rPr lang="fi-FI" sz="2400"/>
              <a:t> </a:t>
            </a:r>
            <a:r>
              <a:rPr lang="fi-FI" sz="2400" err="1"/>
              <a:t>ensureing</a:t>
            </a:r>
            <a:r>
              <a:rPr lang="fi-FI" sz="2400"/>
              <a:t> </a:t>
            </a:r>
            <a:r>
              <a:rPr lang="fi-FI" sz="2400" err="1"/>
              <a:t>that</a:t>
            </a:r>
            <a:r>
              <a:rPr lang="fi-FI" sz="2400"/>
              <a:t> the </a:t>
            </a:r>
            <a:r>
              <a:rPr lang="fi-FI" sz="2400" err="1"/>
              <a:t>education</a:t>
            </a:r>
            <a:r>
              <a:rPr lang="fi-FI" sz="2400"/>
              <a:t> </a:t>
            </a:r>
            <a:r>
              <a:rPr lang="fi-FI" sz="2400" err="1"/>
              <a:t>remains</a:t>
            </a:r>
            <a:r>
              <a:rPr lang="fi-FI" sz="2400"/>
              <a:t> </a:t>
            </a:r>
            <a:r>
              <a:rPr lang="fi-FI" sz="2400" err="1"/>
              <a:t>strong</a:t>
            </a:r>
            <a:r>
              <a:rPr lang="fi-FI" sz="2400"/>
              <a:t> and </a:t>
            </a:r>
            <a:r>
              <a:rPr lang="fi-FI" sz="2400" err="1"/>
              <a:t>appreciated</a:t>
            </a:r>
            <a:endParaRPr lang="fi-FI" sz="2400"/>
          </a:p>
          <a:p>
            <a:r>
              <a:rPr lang="fi-FI" sz="2400"/>
              <a:t>Basic </a:t>
            </a:r>
            <a:r>
              <a:rPr lang="fi-FI" sz="2400" err="1"/>
              <a:t>questions</a:t>
            </a:r>
            <a:r>
              <a:rPr lang="fi-FI" sz="2400"/>
              <a:t>: </a:t>
            </a:r>
            <a:r>
              <a:rPr lang="fi-FI" sz="2400" err="1"/>
              <a:t>What</a:t>
            </a:r>
            <a:r>
              <a:rPr lang="fi-FI" sz="2400"/>
              <a:t> </a:t>
            </a:r>
            <a:r>
              <a:rPr lang="fi-FI" sz="2400" err="1"/>
              <a:t>kind</a:t>
            </a:r>
            <a:r>
              <a:rPr lang="fi-FI" sz="2400"/>
              <a:t> of </a:t>
            </a:r>
            <a:r>
              <a:rPr lang="fi-FI" sz="2400" err="1"/>
              <a:t>education</a:t>
            </a:r>
            <a:r>
              <a:rPr lang="fi-FI" sz="2400"/>
              <a:t> and </a:t>
            </a:r>
            <a:r>
              <a:rPr lang="fi-FI" sz="2400" err="1"/>
              <a:t>competence</a:t>
            </a:r>
            <a:r>
              <a:rPr lang="fi-FI" sz="2400"/>
              <a:t> is </a:t>
            </a:r>
            <a:r>
              <a:rPr lang="fi-FI" sz="2400" err="1"/>
              <a:t>needed</a:t>
            </a:r>
            <a:r>
              <a:rPr lang="fi-FI" sz="2400"/>
              <a:t>? How </a:t>
            </a:r>
            <a:r>
              <a:rPr lang="fi-FI" sz="2400" err="1"/>
              <a:t>does</a:t>
            </a:r>
            <a:r>
              <a:rPr lang="fi-FI" sz="2400"/>
              <a:t> the </a:t>
            </a:r>
            <a:r>
              <a:rPr lang="fi-FI" sz="2400" err="1"/>
              <a:t>change</a:t>
            </a:r>
            <a:r>
              <a:rPr lang="fi-FI" sz="2400"/>
              <a:t> </a:t>
            </a:r>
            <a:r>
              <a:rPr lang="fi-FI" sz="2400" err="1"/>
              <a:t>inluence</a:t>
            </a:r>
            <a:r>
              <a:rPr lang="fi-FI" sz="2400"/>
              <a:t> the </a:t>
            </a:r>
            <a:r>
              <a:rPr lang="fi-FI" sz="2400" err="1"/>
              <a:t>teacher</a:t>
            </a:r>
            <a:r>
              <a:rPr lang="fi-FI" sz="2400"/>
              <a:t> </a:t>
            </a:r>
            <a:r>
              <a:rPr lang="fi-FI" sz="2400" err="1"/>
              <a:t>education</a:t>
            </a:r>
            <a:r>
              <a:rPr lang="fi-FI" sz="2400"/>
              <a:t>? </a:t>
            </a:r>
            <a:r>
              <a:rPr lang="fi-FI" sz="2400" err="1"/>
              <a:t>What</a:t>
            </a:r>
            <a:r>
              <a:rPr lang="fi-FI" sz="2400"/>
              <a:t> is the </a:t>
            </a:r>
            <a:r>
              <a:rPr lang="fi-FI" sz="2400" err="1"/>
              <a:t>common</a:t>
            </a:r>
            <a:r>
              <a:rPr lang="fi-FI" sz="2400"/>
              <a:t> </a:t>
            </a:r>
            <a:r>
              <a:rPr lang="fi-FI" sz="2400" err="1"/>
              <a:t>core</a:t>
            </a:r>
            <a:r>
              <a:rPr lang="fi-FI" sz="2400"/>
              <a:t> of the </a:t>
            </a:r>
            <a:r>
              <a:rPr lang="fi-FI" sz="2400" err="1"/>
              <a:t>teachers</a:t>
            </a:r>
            <a:r>
              <a:rPr lang="fi-FI" sz="2400"/>
              <a:t> </a:t>
            </a:r>
            <a:r>
              <a:rPr lang="fi-FI" sz="2400" err="1"/>
              <a:t>identity</a:t>
            </a:r>
            <a:r>
              <a:rPr lang="fi-FI" sz="2400"/>
              <a:t>? </a:t>
            </a:r>
            <a:r>
              <a:rPr lang="fi-FI" sz="2400" err="1"/>
              <a:t>What</a:t>
            </a:r>
            <a:r>
              <a:rPr lang="fi-FI" sz="2400"/>
              <a:t> </a:t>
            </a:r>
            <a:r>
              <a:rPr lang="fi-FI" sz="2400" err="1"/>
              <a:t>do</a:t>
            </a:r>
            <a:r>
              <a:rPr lang="fi-FI" sz="2400"/>
              <a:t> </a:t>
            </a:r>
            <a:r>
              <a:rPr lang="fi-FI" sz="2400" err="1"/>
              <a:t>all</a:t>
            </a:r>
            <a:r>
              <a:rPr lang="fi-FI" sz="2400"/>
              <a:t> </a:t>
            </a:r>
            <a:r>
              <a:rPr lang="fi-FI" sz="2400" err="1"/>
              <a:t>teachers</a:t>
            </a:r>
            <a:r>
              <a:rPr lang="fi-FI" sz="2400"/>
              <a:t> </a:t>
            </a:r>
            <a:r>
              <a:rPr lang="fi-FI" sz="2400" err="1"/>
              <a:t>have</a:t>
            </a:r>
            <a:r>
              <a:rPr lang="fi-FI" sz="2400"/>
              <a:t> in </a:t>
            </a:r>
            <a:r>
              <a:rPr lang="fi-FI" sz="2400" err="1"/>
              <a:t>common</a:t>
            </a:r>
            <a:r>
              <a:rPr lang="fi-FI" sz="2400"/>
              <a:t> </a:t>
            </a:r>
            <a:r>
              <a:rPr lang="fi-FI" sz="2400" err="1"/>
              <a:t>across</a:t>
            </a:r>
            <a:r>
              <a:rPr lang="fi-FI" sz="2400"/>
              <a:t> </a:t>
            </a:r>
            <a:r>
              <a:rPr lang="fi-FI" sz="2400" err="1"/>
              <a:t>different</a:t>
            </a:r>
            <a:r>
              <a:rPr lang="fi-FI" sz="2400"/>
              <a:t> </a:t>
            </a:r>
            <a:r>
              <a:rPr lang="fi-FI" sz="2400" err="1"/>
              <a:t>ages</a:t>
            </a:r>
            <a:r>
              <a:rPr lang="fi-FI" sz="2400"/>
              <a:t>, </a:t>
            </a:r>
            <a:r>
              <a:rPr lang="fi-FI" sz="2400" err="1"/>
              <a:t>education</a:t>
            </a:r>
            <a:r>
              <a:rPr lang="fi-FI" sz="2400"/>
              <a:t> </a:t>
            </a:r>
            <a:r>
              <a:rPr lang="fi-FI" sz="2400" err="1"/>
              <a:t>levels</a:t>
            </a:r>
            <a:r>
              <a:rPr lang="fi-FI" sz="2400"/>
              <a:t> and </a:t>
            </a:r>
            <a:r>
              <a:rPr lang="fi-FI" sz="2400" err="1"/>
              <a:t>subjects</a:t>
            </a:r>
            <a:r>
              <a:rPr lang="fi-FI" sz="2400"/>
              <a:t>?</a:t>
            </a:r>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831D2952-4084-4098-96F9-A086A071B616}"/>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22B59EFC-9FC1-44F4-B736-B6D14526BC4C}"/>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6B465D31-1BFA-4409-B765-6EDFBC1A5B19}"/>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F6982B63-BEF7-46A8-97C7-86B31E42B8EE}"/>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6111A4F8-65BF-46C0-A3F5-A3CAEBF6295F}"/>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69028833-4678-429B-A7A3-04D36FF5127A}"/>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58ACD754-273E-4A5A-BEAB-DF1CC5D6BDE3}"/>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14055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1579" y="1149790"/>
            <a:ext cx="9603275" cy="703964"/>
          </a:xfrm>
        </p:spPr>
        <p:txBody>
          <a:bodyPr/>
          <a:lstStyle/>
          <a:p>
            <a:r>
              <a:rPr lang="fi-FI" err="1"/>
              <a:t>Teacher</a:t>
            </a:r>
            <a:r>
              <a:rPr lang="fi-FI"/>
              <a:t> </a:t>
            </a:r>
            <a:r>
              <a:rPr lang="fi-FI" err="1"/>
              <a:t>Education</a:t>
            </a:r>
            <a:r>
              <a:rPr lang="fi-FI"/>
              <a:t> Project – main </a:t>
            </a:r>
            <a:r>
              <a:rPr lang="fi-FI" err="1"/>
              <a:t>targets</a:t>
            </a:r>
            <a:endParaRPr lang="fi-FI"/>
          </a:p>
        </p:txBody>
      </p:sp>
      <p:sp>
        <p:nvSpPr>
          <p:cNvPr id="3" name="Sisällön paikkamerkki 2"/>
          <p:cNvSpPr>
            <a:spLocks noGrp="1"/>
          </p:cNvSpPr>
          <p:nvPr>
            <p:ph idx="1"/>
          </p:nvPr>
        </p:nvSpPr>
        <p:spPr>
          <a:xfrm>
            <a:off x="1981200" y="1853754"/>
            <a:ext cx="8229600" cy="4272409"/>
          </a:xfrm>
        </p:spPr>
        <p:txBody>
          <a:bodyPr>
            <a:noAutofit/>
          </a:bodyPr>
          <a:lstStyle/>
          <a:p>
            <a:r>
              <a:rPr lang="fi-FI" sz="2200" err="1"/>
              <a:t>Teacher’s</a:t>
            </a:r>
            <a:r>
              <a:rPr lang="fi-FI" sz="2200"/>
              <a:t> </a:t>
            </a:r>
            <a:r>
              <a:rPr lang="fi-FI" sz="2200" err="1"/>
              <a:t>competence</a:t>
            </a:r>
            <a:r>
              <a:rPr lang="fi-FI" sz="2200"/>
              <a:t> into an </a:t>
            </a:r>
            <a:r>
              <a:rPr lang="fi-FI" sz="2200" err="1"/>
              <a:t>entity</a:t>
            </a:r>
            <a:endParaRPr lang="fi-FI" sz="2200"/>
          </a:p>
          <a:p>
            <a:r>
              <a:rPr lang="fi-FI" sz="2200" err="1"/>
              <a:t>Attractive</a:t>
            </a:r>
            <a:r>
              <a:rPr lang="fi-FI" sz="2200"/>
              <a:t> </a:t>
            </a:r>
            <a:r>
              <a:rPr lang="fi-FI" sz="2200" err="1"/>
              <a:t>teacher</a:t>
            </a:r>
            <a:r>
              <a:rPr lang="fi-FI" sz="2200"/>
              <a:t> </a:t>
            </a:r>
            <a:r>
              <a:rPr lang="fi-FI" sz="2200" err="1"/>
              <a:t>education</a:t>
            </a:r>
            <a:r>
              <a:rPr lang="fi-FI" sz="2200"/>
              <a:t> </a:t>
            </a:r>
            <a:r>
              <a:rPr lang="fi-FI" sz="2200" err="1"/>
              <a:t>with</a:t>
            </a:r>
            <a:r>
              <a:rPr lang="fi-FI" sz="2200"/>
              <a:t> </a:t>
            </a:r>
            <a:r>
              <a:rPr lang="fi-FI" sz="2200" err="1"/>
              <a:t>well-functioning</a:t>
            </a:r>
            <a:r>
              <a:rPr lang="fi-FI" sz="2200"/>
              <a:t> </a:t>
            </a:r>
            <a:r>
              <a:rPr lang="fi-FI" sz="2200" err="1"/>
              <a:t>structures</a:t>
            </a:r>
            <a:r>
              <a:rPr lang="fi-FI" sz="2200"/>
              <a:t>, </a:t>
            </a:r>
            <a:r>
              <a:rPr lang="fi-FI" sz="2200" err="1"/>
              <a:t>anticpation</a:t>
            </a:r>
            <a:r>
              <a:rPr lang="fi-FI" sz="2200"/>
              <a:t> and </a:t>
            </a:r>
            <a:r>
              <a:rPr lang="fi-FI" sz="2200" err="1"/>
              <a:t>succesful</a:t>
            </a:r>
            <a:r>
              <a:rPr lang="fi-FI" sz="2200"/>
              <a:t> </a:t>
            </a:r>
            <a:r>
              <a:rPr lang="fi-FI" sz="2200" err="1"/>
              <a:t>student</a:t>
            </a:r>
            <a:r>
              <a:rPr lang="fi-FI" sz="2200"/>
              <a:t> </a:t>
            </a:r>
            <a:r>
              <a:rPr lang="fi-FI" sz="2200" err="1"/>
              <a:t>admissions</a:t>
            </a:r>
            <a:endParaRPr lang="fi-FI" sz="2200"/>
          </a:p>
          <a:p>
            <a:r>
              <a:rPr lang="fi-FI" sz="2200"/>
              <a:t>Teachers as </a:t>
            </a:r>
            <a:r>
              <a:rPr lang="fi-FI" sz="2200" err="1"/>
              <a:t>experts</a:t>
            </a:r>
            <a:r>
              <a:rPr lang="fi-FI" sz="2200"/>
              <a:t> </a:t>
            </a:r>
            <a:r>
              <a:rPr lang="fi-FI" sz="2200" err="1"/>
              <a:t>creating</a:t>
            </a:r>
            <a:r>
              <a:rPr lang="fi-FI" sz="2200"/>
              <a:t> </a:t>
            </a:r>
            <a:r>
              <a:rPr lang="fi-FI" sz="2200" err="1"/>
              <a:t>new</a:t>
            </a:r>
            <a:r>
              <a:rPr lang="fi-FI" sz="2200"/>
              <a:t> </a:t>
            </a:r>
            <a:r>
              <a:rPr lang="fi-FI" sz="2200" err="1"/>
              <a:t>pedagogical</a:t>
            </a:r>
            <a:r>
              <a:rPr lang="fi-FI" sz="2200"/>
              <a:t> </a:t>
            </a:r>
            <a:r>
              <a:rPr lang="fi-FI" sz="2200" err="1"/>
              <a:t>innovations</a:t>
            </a:r>
            <a:r>
              <a:rPr lang="fi-FI" sz="2200"/>
              <a:t> – </a:t>
            </a:r>
            <a:r>
              <a:rPr lang="fi-FI" sz="2200" err="1"/>
              <a:t>focus</a:t>
            </a:r>
            <a:r>
              <a:rPr lang="fi-FI" sz="2200"/>
              <a:t> on the </a:t>
            </a:r>
            <a:r>
              <a:rPr lang="fi-FI" sz="2200" err="1"/>
              <a:t>learners</a:t>
            </a:r>
            <a:endParaRPr lang="fi-FI" sz="2200"/>
          </a:p>
          <a:p>
            <a:r>
              <a:rPr lang="fi-FI" sz="2200" err="1"/>
              <a:t>Strenghtening</a:t>
            </a:r>
            <a:r>
              <a:rPr lang="fi-FI" sz="2200"/>
              <a:t> </a:t>
            </a:r>
            <a:r>
              <a:rPr lang="fi-FI" sz="2200" err="1"/>
              <a:t>teachers</a:t>
            </a:r>
            <a:r>
              <a:rPr lang="fi-FI" sz="2200"/>
              <a:t> </a:t>
            </a:r>
            <a:r>
              <a:rPr lang="fi-FI" sz="2200" err="1"/>
              <a:t>education</a:t>
            </a:r>
            <a:r>
              <a:rPr lang="fi-FI" sz="2200"/>
              <a:t> </a:t>
            </a:r>
            <a:r>
              <a:rPr lang="fi-FI" sz="2200" err="1"/>
              <a:t>through</a:t>
            </a:r>
            <a:r>
              <a:rPr lang="fi-FI" sz="2200"/>
              <a:t> </a:t>
            </a:r>
            <a:r>
              <a:rPr lang="fi-FI" sz="2200" err="1"/>
              <a:t>collaboration</a:t>
            </a:r>
            <a:endParaRPr lang="fi-FI" sz="2200"/>
          </a:p>
          <a:p>
            <a:r>
              <a:rPr lang="fi-FI" sz="2200" err="1"/>
              <a:t>Developing</a:t>
            </a:r>
            <a:r>
              <a:rPr lang="fi-FI" sz="2200"/>
              <a:t> </a:t>
            </a:r>
            <a:r>
              <a:rPr lang="fi-FI" sz="2200" err="1"/>
              <a:t>educational</a:t>
            </a:r>
            <a:r>
              <a:rPr lang="fi-FI" sz="2200"/>
              <a:t> </a:t>
            </a:r>
            <a:r>
              <a:rPr lang="fi-FI" sz="2200" err="1"/>
              <a:t>institution</a:t>
            </a:r>
            <a:r>
              <a:rPr lang="fi-FI" sz="2200"/>
              <a:t> and </a:t>
            </a:r>
            <a:r>
              <a:rPr lang="fi-FI" sz="2200" err="1"/>
              <a:t>community</a:t>
            </a:r>
            <a:r>
              <a:rPr lang="fi-FI" sz="2200"/>
              <a:t> </a:t>
            </a:r>
            <a:r>
              <a:rPr lang="fi-FI" sz="2200" err="1"/>
              <a:t>with</a:t>
            </a:r>
            <a:r>
              <a:rPr lang="fi-FI" sz="2200"/>
              <a:t> </a:t>
            </a:r>
            <a:r>
              <a:rPr lang="fi-FI" sz="2200" err="1"/>
              <a:t>professional</a:t>
            </a:r>
            <a:r>
              <a:rPr lang="fi-FI" sz="2200"/>
              <a:t> management and </a:t>
            </a:r>
            <a:r>
              <a:rPr lang="fi-FI" sz="2200" err="1"/>
              <a:t>leadership</a:t>
            </a:r>
            <a:endParaRPr lang="fi-FI" sz="2200"/>
          </a:p>
          <a:p>
            <a:r>
              <a:rPr lang="fi-FI" sz="2200" err="1"/>
              <a:t>Strengthening</a:t>
            </a:r>
            <a:r>
              <a:rPr lang="fi-FI" sz="2200"/>
              <a:t> the </a:t>
            </a:r>
            <a:r>
              <a:rPr lang="fi-FI" sz="2200" err="1"/>
              <a:t>research-based</a:t>
            </a:r>
            <a:r>
              <a:rPr lang="fi-FI" sz="2200"/>
              <a:t> </a:t>
            </a:r>
            <a:r>
              <a:rPr lang="fi-FI" sz="2200" err="1"/>
              <a:t>teacher</a:t>
            </a:r>
            <a:r>
              <a:rPr lang="fi-FI" sz="2200"/>
              <a:t> </a:t>
            </a:r>
            <a:r>
              <a:rPr lang="fi-FI" sz="2200" err="1"/>
              <a:t>education</a:t>
            </a:r>
            <a:endParaRPr lang="fi-FI" sz="2200"/>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FFCC2E4C-CD41-43EF-AC24-47CB488799AF}"/>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6E4DFD3D-F493-4BA2-9C2E-448A34EB25B1}"/>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9A69CBD8-1B93-4F60-BF2B-F360DFD8E57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FEF7AF14-1740-4E8E-95D2-7BC44BC0CB37}"/>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CDB464DE-B1AA-4BA9-AD65-DBC68E01148A}"/>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96D3B302-27FA-44DE-98A4-6F694D3677AC}"/>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58EB046A-9438-42F1-AB8C-237AA31A1821}"/>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48670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BD77C-C5FE-473E-A90A-89CCB93F8BEB}"/>
              </a:ext>
            </a:extLst>
          </p:cNvPr>
          <p:cNvSpPr>
            <a:spLocks noGrp="1"/>
          </p:cNvSpPr>
          <p:nvPr>
            <p:ph type="ctrTitle"/>
          </p:nvPr>
        </p:nvSpPr>
        <p:spPr/>
        <p:txBody>
          <a:bodyPr/>
          <a:lstStyle/>
          <a:p>
            <a:r>
              <a:rPr lang="nl-BE"/>
              <a:t>Welkomstwoord</a:t>
            </a:r>
          </a:p>
        </p:txBody>
      </p:sp>
      <p:sp>
        <p:nvSpPr>
          <p:cNvPr id="3" name="Ondertitel 2">
            <a:extLst>
              <a:ext uri="{FF2B5EF4-FFF2-40B4-BE49-F238E27FC236}">
                <a16:creationId xmlns:a16="http://schemas.microsoft.com/office/drawing/2014/main" id="{F09E0F33-7A59-4081-934D-222BD45BAF0A}"/>
              </a:ext>
            </a:extLst>
          </p:cNvPr>
          <p:cNvSpPr>
            <a:spLocks noGrp="1"/>
          </p:cNvSpPr>
          <p:nvPr>
            <p:ph type="subTitle" idx="1"/>
          </p:nvPr>
        </p:nvSpPr>
        <p:spPr>
          <a:xfrm>
            <a:off x="2417779" y="3531204"/>
            <a:ext cx="9605223" cy="2570832"/>
          </a:xfrm>
        </p:spPr>
        <p:txBody>
          <a:bodyPr>
            <a:normAutofit/>
          </a:bodyPr>
          <a:lstStyle/>
          <a:p>
            <a:r>
              <a:rPr lang="nl-BE" sz="2000"/>
              <a:t>Het belang van duaal leren in een </a:t>
            </a:r>
            <a:r>
              <a:rPr lang="nl-BE" sz="2000" err="1"/>
              <a:t>europese</a:t>
            </a:r>
            <a:r>
              <a:rPr lang="nl-BE" sz="2000"/>
              <a:t> context </a:t>
            </a:r>
          </a:p>
          <a:p>
            <a:r>
              <a:rPr lang="nl-BE" sz="2000" err="1"/>
              <a:t>kasia</a:t>
            </a:r>
            <a:r>
              <a:rPr lang="nl-BE" sz="2000"/>
              <a:t> </a:t>
            </a:r>
            <a:r>
              <a:rPr lang="nl-BE" sz="2000" err="1"/>
              <a:t>Jurczak</a:t>
            </a:r>
            <a:r>
              <a:rPr lang="nl-BE" sz="2000"/>
              <a:t>, member of cabinet of </a:t>
            </a:r>
            <a:r>
              <a:rPr lang="nl-BE" sz="2000" err="1"/>
              <a:t>commissioner</a:t>
            </a:r>
            <a:r>
              <a:rPr lang="nl-BE" sz="2000"/>
              <a:t> </a:t>
            </a:r>
            <a:r>
              <a:rPr lang="nl-BE" sz="2000" err="1"/>
              <a:t>marianne</a:t>
            </a:r>
            <a:r>
              <a:rPr lang="nl-BE" sz="2000"/>
              <a:t> </a:t>
            </a:r>
            <a:r>
              <a:rPr lang="nl-BE" sz="2000" err="1"/>
              <a:t>thyssen</a:t>
            </a:r>
            <a:endParaRPr lang="nl-BE" sz="2000"/>
          </a:p>
          <a:p>
            <a:r>
              <a:rPr lang="nl-BE" sz="2000"/>
              <a:t>- </a:t>
            </a:r>
            <a:r>
              <a:rPr lang="nl-BE" sz="2000" err="1"/>
              <a:t>Employment</a:t>
            </a:r>
            <a:r>
              <a:rPr lang="nl-BE" sz="2000"/>
              <a:t>, </a:t>
            </a:r>
            <a:r>
              <a:rPr lang="nl-BE" sz="2000" err="1"/>
              <a:t>social</a:t>
            </a:r>
            <a:r>
              <a:rPr lang="nl-BE" sz="2000"/>
              <a:t> </a:t>
            </a:r>
            <a:r>
              <a:rPr lang="nl-BE" sz="2000" err="1"/>
              <a:t>affairs</a:t>
            </a:r>
            <a:r>
              <a:rPr lang="nl-BE" sz="2000"/>
              <a:t>, skills </a:t>
            </a:r>
            <a:r>
              <a:rPr lang="nl-BE" sz="2000" err="1"/>
              <a:t>and</a:t>
            </a:r>
            <a:r>
              <a:rPr lang="nl-BE" sz="2000"/>
              <a:t> </a:t>
            </a:r>
            <a:r>
              <a:rPr lang="nl-BE" sz="2000" err="1"/>
              <a:t>labour</a:t>
            </a:r>
            <a:r>
              <a:rPr lang="nl-BE" sz="2000"/>
              <a:t> </a:t>
            </a:r>
            <a:r>
              <a:rPr lang="nl-BE" sz="2000" err="1"/>
              <a:t>mobility</a:t>
            </a:r>
            <a:endParaRPr lang="nl-BE" sz="2000"/>
          </a:p>
        </p:txBody>
      </p:sp>
      <p:sp>
        <p:nvSpPr>
          <p:cNvPr id="4" name="Rechthoek: afgeronde hoeken 3">
            <a:extLst>
              <a:ext uri="{FF2B5EF4-FFF2-40B4-BE49-F238E27FC236}">
                <a16:creationId xmlns:a16="http://schemas.microsoft.com/office/drawing/2014/main" id="{A88E7470-89FA-4E79-BCBE-C16684EE5349}"/>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7F668B32-76F4-418B-B883-8CDE81151F74}"/>
              </a:ext>
            </a:extLst>
          </p:cNvPr>
          <p:cNvPicPr>
            <a:picLocks noChangeAspect="1"/>
          </p:cNvPicPr>
          <p:nvPr/>
        </p:nvPicPr>
        <p:blipFill>
          <a:blip r:embed="rId2"/>
          <a:stretch>
            <a:fillRect/>
          </a:stretch>
        </p:blipFill>
        <p:spPr>
          <a:xfrm>
            <a:off x="8975849" y="252749"/>
            <a:ext cx="1905511" cy="455811"/>
          </a:xfrm>
          <a:prstGeom prst="rect">
            <a:avLst/>
          </a:prstGeom>
        </p:spPr>
      </p:pic>
      <p:pic>
        <p:nvPicPr>
          <p:cNvPr id="6" name="Afbeelding 5">
            <a:extLst>
              <a:ext uri="{FF2B5EF4-FFF2-40B4-BE49-F238E27FC236}">
                <a16:creationId xmlns:a16="http://schemas.microsoft.com/office/drawing/2014/main" id="{384BE2DF-6B2D-437C-ABE1-0AA80AFE007C}"/>
              </a:ext>
            </a:extLst>
          </p:cNvPr>
          <p:cNvPicPr>
            <a:picLocks noChangeAspect="1"/>
          </p:cNvPicPr>
          <p:nvPr/>
        </p:nvPicPr>
        <p:blipFill>
          <a:blip r:embed="rId3"/>
          <a:stretch>
            <a:fillRect/>
          </a:stretch>
        </p:blipFill>
        <p:spPr>
          <a:xfrm>
            <a:off x="11054852" y="177457"/>
            <a:ext cx="933474" cy="549450"/>
          </a:xfrm>
          <a:prstGeom prst="rect">
            <a:avLst/>
          </a:prstGeom>
        </p:spPr>
      </p:pic>
      <p:sp>
        <p:nvSpPr>
          <p:cNvPr id="7" name="Tekstvak 6">
            <a:extLst>
              <a:ext uri="{FF2B5EF4-FFF2-40B4-BE49-F238E27FC236}">
                <a16:creationId xmlns:a16="http://schemas.microsoft.com/office/drawing/2014/main" id="{913B078A-B988-4798-B0AC-6478DAABFB41}"/>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8" name="Afbeelding 7">
            <a:extLst>
              <a:ext uri="{FF2B5EF4-FFF2-40B4-BE49-F238E27FC236}">
                <a16:creationId xmlns:a16="http://schemas.microsoft.com/office/drawing/2014/main" id="{999BDDDE-F9E9-4758-80F4-555BDF5F3E9E}"/>
              </a:ext>
            </a:extLst>
          </p:cNvPr>
          <p:cNvPicPr>
            <a:picLocks noChangeAspect="1"/>
          </p:cNvPicPr>
          <p:nvPr/>
        </p:nvPicPr>
        <p:blipFill>
          <a:blip r:embed="rId4"/>
          <a:stretch>
            <a:fillRect/>
          </a:stretch>
        </p:blipFill>
        <p:spPr>
          <a:xfrm>
            <a:off x="296228" y="6266164"/>
            <a:ext cx="559428" cy="455128"/>
          </a:xfrm>
          <a:prstGeom prst="rect">
            <a:avLst/>
          </a:prstGeom>
        </p:spPr>
      </p:pic>
      <p:sp>
        <p:nvSpPr>
          <p:cNvPr id="9" name="Tekstvak 8">
            <a:extLst>
              <a:ext uri="{FF2B5EF4-FFF2-40B4-BE49-F238E27FC236}">
                <a16:creationId xmlns:a16="http://schemas.microsoft.com/office/drawing/2014/main" id="{43D15B4C-00F5-4763-8CD3-95022C3C63D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14026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ctrTitle"/>
          </p:nvPr>
        </p:nvSpPr>
        <p:spPr>
          <a:xfrm>
            <a:off x="1992769" y="241564"/>
            <a:ext cx="8047037" cy="1108856"/>
          </a:xfrm>
          <a:prstGeom prst="rect">
            <a:avLst/>
          </a:prstGeom>
          <a:noFill/>
          <a:ln>
            <a:noFill/>
          </a:ln>
        </p:spPr>
        <p:txBody>
          <a:bodyPr spcFirstLastPara="1" vert="horz" wrap="square" lIns="0" tIns="0" rIns="0" bIns="0" rtlCol="0" anchor="t" anchorCtr="0">
            <a:noAutofit/>
          </a:bodyPr>
          <a:lstStyle/>
          <a:p>
            <a:br>
              <a:rPr lang="fi-FI" sz="3200">
                <a:latin typeface="+mj-lt"/>
              </a:rPr>
            </a:br>
            <a:r>
              <a:rPr lang="fi-FI" sz="3200" b="0" cap="all">
                <a:solidFill>
                  <a:schemeClr val="tx1"/>
                </a:solidFill>
                <a:latin typeface="+mj-lt"/>
                <a:ea typeface="+mj-ea"/>
                <a:cs typeface="+mj-cs"/>
              </a:rPr>
              <a:t>National Goals for Basic Education and Transversal Competences</a:t>
            </a:r>
            <a:br>
              <a:rPr lang="fi-FI" sz="3200" b="0">
                <a:latin typeface="+mj-lt"/>
              </a:rPr>
            </a:br>
            <a:br>
              <a:rPr lang="fi-FI"/>
            </a:br>
            <a:br>
              <a:rPr lang="fi-FI"/>
            </a:br>
            <a:endParaRPr/>
          </a:p>
        </p:txBody>
      </p:sp>
      <p:sp>
        <p:nvSpPr>
          <p:cNvPr id="256" name="Shape 256"/>
          <p:cNvSpPr txBox="1">
            <a:spLocks noGrp="1"/>
          </p:cNvSpPr>
          <p:nvPr>
            <p:ph type="body" idx="1"/>
          </p:nvPr>
        </p:nvSpPr>
        <p:spPr>
          <a:xfrm>
            <a:off x="2399167" y="2121508"/>
            <a:ext cx="7713209" cy="3188168"/>
          </a:xfrm>
          <a:prstGeom prst="rect">
            <a:avLst/>
          </a:prstGeom>
          <a:noFill/>
          <a:ln>
            <a:noFill/>
          </a:ln>
        </p:spPr>
        <p:txBody>
          <a:bodyPr spcFirstLastPara="1" vert="horz" wrap="square" lIns="0" tIns="0" rIns="0" bIns="0" rtlCol="0" anchor="t" anchorCtr="0">
            <a:noAutofit/>
          </a:bodyPr>
          <a:lstStyle/>
          <a:p>
            <a:pPr marL="257175" indent="-257175">
              <a:buFont typeface="Arial"/>
              <a:buChar char="•"/>
            </a:pPr>
            <a:endParaRPr lang="fi-FI"/>
          </a:p>
          <a:p>
            <a:pPr marL="0" indent="0"/>
            <a:endParaRPr/>
          </a:p>
          <a:p>
            <a:pPr marL="0" indent="0"/>
            <a:r>
              <a:rPr lang="en-US" sz="2400" b="0">
                <a:solidFill>
                  <a:schemeClr val="tx1"/>
                </a:solidFill>
                <a:latin typeface="+mn-lt"/>
                <a:ea typeface="+mn-ea"/>
                <a:cs typeface="+mn-cs"/>
              </a:rPr>
              <a:t>Transversal learning skills </a:t>
            </a:r>
            <a:br>
              <a:rPr lang="en-US" sz="2400" b="0">
                <a:solidFill>
                  <a:schemeClr val="tx1"/>
                </a:solidFill>
                <a:latin typeface="+mn-lt"/>
                <a:ea typeface="+mn-ea"/>
                <a:cs typeface="+mn-cs"/>
              </a:rPr>
            </a:br>
            <a:r>
              <a:rPr lang="en-US" sz="2400" b="0">
                <a:solidFill>
                  <a:schemeClr val="tx1"/>
                </a:solidFill>
                <a:latin typeface="+mn-lt"/>
                <a:ea typeface="+mn-ea"/>
                <a:cs typeface="+mn-cs"/>
              </a:rPr>
              <a:t>are included in all school </a:t>
            </a:r>
          </a:p>
          <a:p>
            <a:pPr marL="0" indent="0"/>
            <a:r>
              <a:rPr lang="en-US" sz="2400" b="0">
                <a:solidFill>
                  <a:schemeClr val="tx1"/>
                </a:solidFill>
                <a:latin typeface="+mn-lt"/>
                <a:ea typeface="+mn-ea"/>
                <a:cs typeface="+mn-cs"/>
              </a:rPr>
              <a:t>subjects, based on the 21st century skills </a:t>
            </a:r>
          </a:p>
          <a:p>
            <a:pPr marL="0" indent="0"/>
            <a:endParaRPr sz="1500">
              <a:latin typeface="Calibri" panose="020F0502020204030204" pitchFamily="34" charset="0"/>
            </a:endParaRPr>
          </a:p>
        </p:txBody>
      </p:sp>
      <p:pic>
        <p:nvPicPr>
          <p:cNvPr id="257" name="Shape 257"/>
          <p:cNvPicPr preferRelativeResize="0"/>
          <p:nvPr/>
        </p:nvPicPr>
        <p:blipFill rotWithShape="1">
          <a:blip r:embed="rId3">
            <a:alphaModFix/>
          </a:blip>
          <a:srcRect l="32050"/>
          <a:stretch/>
        </p:blipFill>
        <p:spPr>
          <a:xfrm>
            <a:off x="7553738" y="2297104"/>
            <a:ext cx="3304902" cy="3012572"/>
          </a:xfrm>
          <a:prstGeom prst="rect">
            <a:avLst/>
          </a:prstGeom>
          <a:noFill/>
          <a:ln>
            <a:noFill/>
          </a:ln>
        </p:spPr>
      </p:pic>
      <p:sp>
        <p:nvSpPr>
          <p:cNvPr id="8" name="Tekstvak 7">
            <a:extLst>
              <a:ext uri="{FF2B5EF4-FFF2-40B4-BE49-F238E27FC236}">
                <a16:creationId xmlns:a16="http://schemas.microsoft.com/office/drawing/2014/main" id="{11E57D63-A7E7-4A14-AD0F-1A16729A94BA}"/>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9" name="Afbeelding 8">
            <a:extLst>
              <a:ext uri="{FF2B5EF4-FFF2-40B4-BE49-F238E27FC236}">
                <a16:creationId xmlns:a16="http://schemas.microsoft.com/office/drawing/2014/main" id="{ACAF8DA9-94A7-401E-A198-202CCDE43B01}"/>
              </a:ext>
            </a:extLst>
          </p:cNvPr>
          <p:cNvPicPr>
            <a:picLocks noChangeAspect="1"/>
          </p:cNvPicPr>
          <p:nvPr/>
        </p:nvPicPr>
        <p:blipFill>
          <a:blip r:embed="rId4"/>
          <a:stretch>
            <a:fillRect/>
          </a:stretch>
        </p:blipFill>
        <p:spPr>
          <a:xfrm>
            <a:off x="296228" y="6266164"/>
            <a:ext cx="559428" cy="455128"/>
          </a:xfrm>
          <a:prstGeom prst="rect">
            <a:avLst/>
          </a:prstGeom>
        </p:spPr>
      </p:pic>
      <p:sp>
        <p:nvSpPr>
          <p:cNvPr id="10" name="Tekstvak 9">
            <a:extLst>
              <a:ext uri="{FF2B5EF4-FFF2-40B4-BE49-F238E27FC236}">
                <a16:creationId xmlns:a16="http://schemas.microsoft.com/office/drawing/2014/main" id="{B31055A3-0004-499B-A0D1-4AB0D72865D4}"/>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288372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513C10-FBBB-42D9-BFC3-ACC3AD694DC3}"/>
              </a:ext>
            </a:extLst>
          </p:cNvPr>
          <p:cNvGrpSpPr/>
          <p:nvPr/>
        </p:nvGrpSpPr>
        <p:grpSpPr>
          <a:xfrm>
            <a:off x="3195874" y="1216938"/>
            <a:ext cx="5201970" cy="5201970"/>
            <a:chOff x="516946" y="0"/>
            <a:chExt cx="5021786" cy="5021786"/>
          </a:xfrm>
        </p:grpSpPr>
        <p:sp>
          <p:nvSpPr>
            <p:cNvPr id="21" name="Ovaal 20">
              <a:extLst>
                <a:ext uri="{FF2B5EF4-FFF2-40B4-BE49-F238E27FC236}">
                  <a16:creationId xmlns:a16="http://schemas.microsoft.com/office/drawing/2014/main" id="{40EB82A2-E67A-4E49-B8F6-7772F0E672CF}"/>
                </a:ext>
              </a:extLst>
            </p:cNvPr>
            <p:cNvSpPr/>
            <p:nvPr/>
          </p:nvSpPr>
          <p:spPr>
            <a:xfrm>
              <a:off x="516946" y="0"/>
              <a:ext cx="5021786" cy="50217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al 4">
              <a:extLst>
                <a:ext uri="{FF2B5EF4-FFF2-40B4-BE49-F238E27FC236}">
                  <a16:creationId xmlns:a16="http://schemas.microsoft.com/office/drawing/2014/main" id="{E4623E59-87AE-4D5C-B6EB-52313FE77630}"/>
                </a:ext>
              </a:extLst>
            </p:cNvPr>
            <p:cNvSpPr txBox="1"/>
            <p:nvPr/>
          </p:nvSpPr>
          <p:spPr>
            <a:xfrm>
              <a:off x="2086254" y="251089"/>
              <a:ext cx="1883169" cy="502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err="1">
                  <a:solidFill>
                    <a:schemeClr val="tx1"/>
                  </a:solidFill>
                </a:rPr>
                <a:t>Curricula</a:t>
              </a:r>
              <a:r>
                <a:rPr lang="fi-FI" sz="900" b="1" kern="1200">
                  <a:solidFill>
                    <a:schemeClr val="tx1"/>
                  </a:solidFill>
                </a:rPr>
                <a:t> &amp; </a:t>
              </a:r>
              <a:r>
                <a:rPr lang="fi-FI" sz="900" b="1" kern="1200" err="1">
                  <a:solidFill>
                    <a:schemeClr val="tx1"/>
                  </a:solidFill>
                </a:rPr>
                <a:t>administrative</a:t>
              </a:r>
              <a:r>
                <a:rPr lang="fi-FI" sz="900" b="1" kern="1200">
                  <a:solidFill>
                    <a:schemeClr val="tx1"/>
                  </a:solidFill>
                </a:rPr>
                <a:t> </a:t>
              </a:r>
              <a:r>
                <a:rPr lang="fi-FI" sz="900" b="1" kern="1200" err="1">
                  <a:solidFill>
                    <a:schemeClr val="tx1"/>
                  </a:solidFill>
                </a:rPr>
                <a:t>instructions</a:t>
              </a:r>
              <a:endParaRPr lang="fi-FI" sz="900" b="1" kern="1200">
                <a:solidFill>
                  <a:schemeClr val="tx1"/>
                </a:solidFill>
              </a:endParaRPr>
            </a:p>
          </p:txBody>
        </p:sp>
      </p:grpSp>
      <p:grpSp>
        <p:nvGrpSpPr>
          <p:cNvPr id="3" name="Groep 2">
            <a:extLst>
              <a:ext uri="{FF2B5EF4-FFF2-40B4-BE49-F238E27FC236}">
                <a16:creationId xmlns:a16="http://schemas.microsoft.com/office/drawing/2014/main" id="{BCBB47CB-F36E-4882-85E4-9013A05BA4C5}"/>
              </a:ext>
            </a:extLst>
          </p:cNvPr>
          <p:cNvGrpSpPr/>
          <p:nvPr/>
        </p:nvGrpSpPr>
        <p:grpSpPr>
          <a:xfrm>
            <a:off x="3576583" y="2020441"/>
            <a:ext cx="4421674" cy="4421674"/>
            <a:chOff x="847419" y="753267"/>
            <a:chExt cx="4268518" cy="4268518"/>
          </a:xfrm>
        </p:grpSpPr>
        <p:sp>
          <p:nvSpPr>
            <p:cNvPr id="19" name="Ovaal 18">
              <a:extLst>
                <a:ext uri="{FF2B5EF4-FFF2-40B4-BE49-F238E27FC236}">
                  <a16:creationId xmlns:a16="http://schemas.microsoft.com/office/drawing/2014/main" id="{F8C7D586-94B3-46BD-BECE-DAAD5DBF07DC}"/>
                </a:ext>
              </a:extLst>
            </p:cNvPr>
            <p:cNvSpPr/>
            <p:nvPr/>
          </p:nvSpPr>
          <p:spPr>
            <a:xfrm>
              <a:off x="847419" y="753267"/>
              <a:ext cx="4268518" cy="426851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al 6">
              <a:extLst>
                <a:ext uri="{FF2B5EF4-FFF2-40B4-BE49-F238E27FC236}">
                  <a16:creationId xmlns:a16="http://schemas.microsoft.com/office/drawing/2014/main" id="{D6756F0B-EE8E-4F1D-AA24-E1963B513B8F}"/>
                </a:ext>
              </a:extLst>
            </p:cNvPr>
            <p:cNvSpPr txBox="1"/>
            <p:nvPr/>
          </p:nvSpPr>
          <p:spPr>
            <a:xfrm>
              <a:off x="2061279" y="998707"/>
              <a:ext cx="1840798" cy="490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National and international tests in guiding pedagogy</a:t>
              </a:r>
              <a:endParaRPr lang="fi-FI" sz="900" kern="1200">
                <a:solidFill>
                  <a:schemeClr val="tx1"/>
                </a:solidFill>
              </a:endParaRPr>
            </a:p>
          </p:txBody>
        </p:sp>
      </p:grpSp>
      <p:grpSp>
        <p:nvGrpSpPr>
          <p:cNvPr id="4" name="Groep 3">
            <a:extLst>
              <a:ext uri="{FF2B5EF4-FFF2-40B4-BE49-F238E27FC236}">
                <a16:creationId xmlns:a16="http://schemas.microsoft.com/office/drawing/2014/main" id="{BD2439F6-A9FE-4D5C-AC39-105746CEBE6D}"/>
              </a:ext>
            </a:extLst>
          </p:cNvPr>
          <p:cNvGrpSpPr/>
          <p:nvPr/>
        </p:nvGrpSpPr>
        <p:grpSpPr>
          <a:xfrm>
            <a:off x="4093113" y="2823946"/>
            <a:ext cx="3641379" cy="3641379"/>
            <a:chOff x="1313712" y="1506535"/>
            <a:chExt cx="3515250" cy="3515250"/>
          </a:xfrm>
        </p:grpSpPr>
        <p:sp>
          <p:nvSpPr>
            <p:cNvPr id="17" name="Ovaal 16">
              <a:extLst>
                <a:ext uri="{FF2B5EF4-FFF2-40B4-BE49-F238E27FC236}">
                  <a16:creationId xmlns:a16="http://schemas.microsoft.com/office/drawing/2014/main" id="{6E813219-9DE1-4E5B-B4D9-3FD39E32D07B}"/>
                </a:ext>
              </a:extLst>
            </p:cNvPr>
            <p:cNvSpPr/>
            <p:nvPr/>
          </p:nvSpPr>
          <p:spPr>
            <a:xfrm>
              <a:off x="1313712" y="1506535"/>
              <a:ext cx="3515250" cy="35152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al 8">
              <a:extLst>
                <a:ext uri="{FF2B5EF4-FFF2-40B4-BE49-F238E27FC236}">
                  <a16:creationId xmlns:a16="http://schemas.microsoft.com/office/drawing/2014/main" id="{5A95654F-1EE5-4C4F-839F-B1AD293C6565}"/>
                </a:ext>
              </a:extLst>
            </p:cNvPr>
            <p:cNvSpPr txBox="1"/>
            <p:nvPr/>
          </p:nvSpPr>
          <p:spPr>
            <a:xfrm>
              <a:off x="2161766" y="1749088"/>
              <a:ext cx="1819141" cy="485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err="1"/>
                <a:t>Enhancing</a:t>
              </a:r>
              <a:r>
                <a:rPr lang="fi-FI" sz="900" b="1" kern="1200"/>
                <a:t> </a:t>
              </a:r>
              <a:r>
                <a:rPr lang="fi-FI" sz="900" b="1" kern="1200" err="1"/>
                <a:t>tranversal</a:t>
              </a:r>
              <a:r>
                <a:rPr lang="fi-FI" sz="900" b="1" kern="1200"/>
                <a:t> </a:t>
              </a:r>
              <a:r>
                <a:rPr lang="fi-FI" sz="900" b="1" kern="1200" err="1"/>
                <a:t>skills</a:t>
              </a:r>
              <a:endParaRPr lang="fi-FI" sz="900" b="1" kern="1200"/>
            </a:p>
          </p:txBody>
        </p:sp>
      </p:grpSp>
      <p:grpSp>
        <p:nvGrpSpPr>
          <p:cNvPr id="5" name="Groep 4">
            <a:extLst>
              <a:ext uri="{FF2B5EF4-FFF2-40B4-BE49-F238E27FC236}">
                <a16:creationId xmlns:a16="http://schemas.microsoft.com/office/drawing/2014/main" id="{B9893ADF-01F9-45E9-B0F6-0CC4CCB6B30E}"/>
              </a:ext>
            </a:extLst>
          </p:cNvPr>
          <p:cNvGrpSpPr/>
          <p:nvPr/>
        </p:nvGrpSpPr>
        <p:grpSpPr>
          <a:xfrm>
            <a:off x="4535883" y="3627451"/>
            <a:ext cx="2861083" cy="2861083"/>
            <a:chOff x="1706245" y="2259803"/>
            <a:chExt cx="2761982" cy="2761982"/>
          </a:xfrm>
        </p:grpSpPr>
        <p:sp>
          <p:nvSpPr>
            <p:cNvPr id="15" name="Ovaal 14">
              <a:extLst>
                <a:ext uri="{FF2B5EF4-FFF2-40B4-BE49-F238E27FC236}">
                  <a16:creationId xmlns:a16="http://schemas.microsoft.com/office/drawing/2014/main" id="{00EB3529-9F34-400A-96F0-A1AD6C1051BA}"/>
                </a:ext>
              </a:extLst>
            </p:cNvPr>
            <p:cNvSpPr/>
            <p:nvPr/>
          </p:nvSpPr>
          <p:spPr>
            <a:xfrm>
              <a:off x="1706245" y="2259803"/>
              <a:ext cx="2761982" cy="27619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al 10">
              <a:extLst>
                <a:ext uri="{FF2B5EF4-FFF2-40B4-BE49-F238E27FC236}">
                  <a16:creationId xmlns:a16="http://schemas.microsoft.com/office/drawing/2014/main" id="{4804E385-8BCF-40C8-ADD4-2517363665F9}"/>
                </a:ext>
              </a:extLst>
            </p:cNvPr>
            <p:cNvSpPr txBox="1"/>
            <p:nvPr/>
          </p:nvSpPr>
          <p:spPr>
            <a:xfrm>
              <a:off x="2341501" y="2508382"/>
              <a:ext cx="1491470" cy="497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err="1"/>
                <a:t>Continuous</a:t>
              </a:r>
              <a:r>
                <a:rPr lang="fi-FI" sz="900" b="1" kern="1200"/>
                <a:t>, </a:t>
              </a:r>
              <a:r>
                <a:rPr lang="fi-FI" sz="900" b="1" kern="1200" err="1"/>
                <a:t>daily</a:t>
              </a:r>
              <a:r>
                <a:rPr lang="fi-FI" sz="900" b="1" kern="1200"/>
                <a:t> </a:t>
              </a:r>
              <a:r>
                <a:rPr lang="fi-FI" sz="900" b="1" kern="1200" err="1"/>
                <a:t>assessment</a:t>
              </a:r>
              <a:endParaRPr lang="fi-FI" sz="900" b="1" kern="1200"/>
            </a:p>
          </p:txBody>
        </p:sp>
      </p:grpSp>
      <p:grpSp>
        <p:nvGrpSpPr>
          <p:cNvPr id="6" name="Groep 5">
            <a:extLst>
              <a:ext uri="{FF2B5EF4-FFF2-40B4-BE49-F238E27FC236}">
                <a16:creationId xmlns:a16="http://schemas.microsoft.com/office/drawing/2014/main" id="{6DA27A6E-6260-4450-A65F-F2F4CF26AFDE}"/>
              </a:ext>
            </a:extLst>
          </p:cNvPr>
          <p:cNvGrpSpPr/>
          <p:nvPr/>
        </p:nvGrpSpPr>
        <p:grpSpPr>
          <a:xfrm>
            <a:off x="5015282" y="4430956"/>
            <a:ext cx="2080787" cy="2080787"/>
            <a:chOff x="2135407" y="3013071"/>
            <a:chExt cx="2008714" cy="2008714"/>
          </a:xfrm>
        </p:grpSpPr>
        <p:sp>
          <p:nvSpPr>
            <p:cNvPr id="13" name="Ovaal 12">
              <a:extLst>
                <a:ext uri="{FF2B5EF4-FFF2-40B4-BE49-F238E27FC236}">
                  <a16:creationId xmlns:a16="http://schemas.microsoft.com/office/drawing/2014/main" id="{A8A4CBB1-3338-4297-9904-1E7DC0F37709}"/>
                </a:ext>
              </a:extLst>
            </p:cNvPr>
            <p:cNvSpPr/>
            <p:nvPr/>
          </p:nvSpPr>
          <p:spPr>
            <a:xfrm>
              <a:off x="2135407" y="3013071"/>
              <a:ext cx="2008714" cy="200871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al 12">
              <a:extLst>
                <a:ext uri="{FF2B5EF4-FFF2-40B4-BE49-F238E27FC236}">
                  <a16:creationId xmlns:a16="http://schemas.microsoft.com/office/drawing/2014/main" id="{311B4104-F6F3-4179-ADD5-2386F1AD3D7B}"/>
                </a:ext>
              </a:extLst>
            </p:cNvPr>
            <p:cNvSpPr txBox="1"/>
            <p:nvPr/>
          </p:nvSpPr>
          <p:spPr>
            <a:xfrm>
              <a:off x="2486932" y="3264160"/>
              <a:ext cx="1305664" cy="502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Learning-</a:t>
              </a:r>
              <a:r>
                <a:rPr lang="fi-FI" sz="900" b="1" kern="1200" err="1"/>
                <a:t>supporting</a:t>
              </a:r>
              <a:r>
                <a:rPr lang="fi-FI" sz="900" b="1" kern="1200"/>
                <a:t> </a:t>
              </a:r>
              <a:r>
                <a:rPr lang="fi-FI" sz="900" b="1" kern="1200" err="1"/>
                <a:t>methods</a:t>
              </a:r>
              <a:r>
                <a:rPr lang="fi-FI" sz="900" b="1" kern="1200"/>
                <a:t> of </a:t>
              </a:r>
              <a:r>
                <a:rPr lang="fi-FI" sz="900" b="1" kern="1200" err="1"/>
                <a:t>assessment</a:t>
              </a:r>
              <a:endParaRPr lang="fi-FI" sz="900" b="1" kern="1200"/>
            </a:p>
          </p:txBody>
        </p:sp>
      </p:grpSp>
      <p:grpSp>
        <p:nvGrpSpPr>
          <p:cNvPr id="7" name="Groep 6">
            <a:extLst>
              <a:ext uri="{FF2B5EF4-FFF2-40B4-BE49-F238E27FC236}">
                <a16:creationId xmlns:a16="http://schemas.microsoft.com/office/drawing/2014/main" id="{42B18AD4-2CE3-4693-AA04-C0E156862A3A}"/>
              </a:ext>
            </a:extLst>
          </p:cNvPr>
          <p:cNvGrpSpPr/>
          <p:nvPr/>
        </p:nvGrpSpPr>
        <p:grpSpPr>
          <a:xfrm>
            <a:off x="5488615" y="5234461"/>
            <a:ext cx="1300492" cy="1300492"/>
            <a:chOff x="2558503" y="3766339"/>
            <a:chExt cx="1255446" cy="1255446"/>
          </a:xfrm>
        </p:grpSpPr>
        <p:sp>
          <p:nvSpPr>
            <p:cNvPr id="11" name="Ovaal 10">
              <a:extLst>
                <a:ext uri="{FF2B5EF4-FFF2-40B4-BE49-F238E27FC236}">
                  <a16:creationId xmlns:a16="http://schemas.microsoft.com/office/drawing/2014/main" id="{BD2E910C-7D4C-4C32-B234-37BE1E6FF50E}"/>
                </a:ext>
              </a:extLst>
            </p:cNvPr>
            <p:cNvSpPr/>
            <p:nvPr/>
          </p:nvSpPr>
          <p:spPr>
            <a:xfrm>
              <a:off x="2558503" y="3766339"/>
              <a:ext cx="1255446" cy="125544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al 14">
              <a:extLst>
                <a:ext uri="{FF2B5EF4-FFF2-40B4-BE49-F238E27FC236}">
                  <a16:creationId xmlns:a16="http://schemas.microsoft.com/office/drawing/2014/main" id="{35464AA9-6DB7-444A-B3AD-7525CDD9C365}"/>
                </a:ext>
              </a:extLst>
            </p:cNvPr>
            <p:cNvSpPr txBox="1"/>
            <p:nvPr/>
          </p:nvSpPr>
          <p:spPr>
            <a:xfrm>
              <a:off x="2759374" y="3954028"/>
              <a:ext cx="853703" cy="302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err="1"/>
                <a:t>Interaction</a:t>
              </a:r>
              <a:r>
                <a:rPr lang="fi-FI" sz="900" b="1" kern="1200"/>
                <a:t> in </a:t>
              </a:r>
              <a:r>
                <a:rPr lang="fi-FI" sz="900" b="1" kern="1200" err="1"/>
                <a:t>assessment</a:t>
              </a:r>
              <a:endParaRPr lang="fi-FI" sz="900" b="1" kern="1200"/>
            </a:p>
          </p:txBody>
        </p:sp>
      </p:grpSp>
      <p:grpSp>
        <p:nvGrpSpPr>
          <p:cNvPr id="8" name="Groep 7">
            <a:extLst>
              <a:ext uri="{FF2B5EF4-FFF2-40B4-BE49-F238E27FC236}">
                <a16:creationId xmlns:a16="http://schemas.microsoft.com/office/drawing/2014/main" id="{DCAD312A-5B84-4DED-9B1C-22F3361ABC76}"/>
              </a:ext>
            </a:extLst>
          </p:cNvPr>
          <p:cNvGrpSpPr/>
          <p:nvPr/>
        </p:nvGrpSpPr>
        <p:grpSpPr>
          <a:xfrm>
            <a:off x="5702008" y="5770133"/>
            <a:ext cx="874227" cy="764209"/>
            <a:chOff x="2744452" y="4268518"/>
            <a:chExt cx="843946" cy="753267"/>
          </a:xfrm>
        </p:grpSpPr>
        <p:sp>
          <p:nvSpPr>
            <p:cNvPr id="9" name="Ovaal 8">
              <a:extLst>
                <a:ext uri="{FF2B5EF4-FFF2-40B4-BE49-F238E27FC236}">
                  <a16:creationId xmlns:a16="http://schemas.microsoft.com/office/drawing/2014/main" id="{900145D2-6EBD-4BFE-9936-709116CECC0E}"/>
                </a:ext>
              </a:extLst>
            </p:cNvPr>
            <p:cNvSpPr/>
            <p:nvPr/>
          </p:nvSpPr>
          <p:spPr>
            <a:xfrm>
              <a:off x="2744452" y="4268518"/>
              <a:ext cx="843946" cy="7532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al 16">
              <a:extLst>
                <a:ext uri="{FF2B5EF4-FFF2-40B4-BE49-F238E27FC236}">
                  <a16:creationId xmlns:a16="http://schemas.microsoft.com/office/drawing/2014/main" id="{AF3E0B75-7138-4CDA-B1DD-B99A9297F165}"/>
                </a:ext>
              </a:extLst>
            </p:cNvPr>
            <p:cNvSpPr txBox="1"/>
            <p:nvPr/>
          </p:nvSpPr>
          <p:spPr>
            <a:xfrm>
              <a:off x="2868045" y="4456835"/>
              <a:ext cx="596760" cy="376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Active </a:t>
              </a:r>
              <a:r>
                <a:rPr lang="fi-FI" sz="900" b="1" kern="1200" err="1"/>
                <a:t>learner</a:t>
              </a:r>
              <a:endParaRPr lang="fi-FI" sz="900" b="1" kern="1200"/>
            </a:p>
          </p:txBody>
        </p:sp>
      </p:grpSp>
      <p:sp>
        <p:nvSpPr>
          <p:cNvPr id="23" name="Nuoli ylös ja alas 4">
            <a:extLst>
              <a:ext uri="{FF2B5EF4-FFF2-40B4-BE49-F238E27FC236}">
                <a16:creationId xmlns:a16="http://schemas.microsoft.com/office/drawing/2014/main" id="{7E5EC364-B267-4300-95BF-D5094628032F}"/>
              </a:ext>
            </a:extLst>
          </p:cNvPr>
          <p:cNvSpPr/>
          <p:nvPr/>
        </p:nvSpPr>
        <p:spPr>
          <a:xfrm rot="3367291" flipH="1">
            <a:off x="7604034" y="3641154"/>
            <a:ext cx="342833" cy="2307324"/>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kstiruutu 5">
            <a:extLst>
              <a:ext uri="{FF2B5EF4-FFF2-40B4-BE49-F238E27FC236}">
                <a16:creationId xmlns:a16="http://schemas.microsoft.com/office/drawing/2014/main" id="{4A4422B3-F152-4433-9332-B247DE0EF9F5}"/>
              </a:ext>
            </a:extLst>
          </p:cNvPr>
          <p:cNvSpPr txBox="1"/>
          <p:nvPr/>
        </p:nvSpPr>
        <p:spPr>
          <a:xfrm>
            <a:off x="8782015" y="3627451"/>
            <a:ext cx="2860741" cy="1477328"/>
          </a:xfrm>
          <a:prstGeom prst="rect">
            <a:avLst/>
          </a:prstGeom>
          <a:noFill/>
        </p:spPr>
        <p:txBody>
          <a:bodyPr wrap="square" rtlCol="0">
            <a:spAutoFit/>
          </a:bodyPr>
          <a:lstStyle/>
          <a:p>
            <a:r>
              <a:rPr lang="fi-FI">
                <a:solidFill>
                  <a:srgbClr val="FF0000"/>
                </a:solidFill>
              </a:rPr>
              <a:t>SELF-MONITORING AND CORRECTING; CONNECTIONS AND INTERACTION BETWEEN ALL LEVELS</a:t>
            </a:r>
          </a:p>
        </p:txBody>
      </p:sp>
      <p:sp>
        <p:nvSpPr>
          <p:cNvPr id="25" name="Rechthoek 24">
            <a:extLst>
              <a:ext uri="{FF2B5EF4-FFF2-40B4-BE49-F238E27FC236}">
                <a16:creationId xmlns:a16="http://schemas.microsoft.com/office/drawing/2014/main" id="{F8A1583C-55D3-4588-AEB3-30FA7B28948B}"/>
              </a:ext>
            </a:extLst>
          </p:cNvPr>
          <p:cNvSpPr/>
          <p:nvPr/>
        </p:nvSpPr>
        <p:spPr>
          <a:xfrm>
            <a:off x="398352" y="122775"/>
            <a:ext cx="11380206" cy="978729"/>
          </a:xfrm>
          <a:prstGeom prst="rect">
            <a:avLst/>
          </a:prstGeom>
        </p:spPr>
        <p:txBody>
          <a:bodyPr wrap="square">
            <a:spAutoFit/>
          </a:bodyPr>
          <a:lstStyle/>
          <a:p>
            <a:pPr algn="ctr" defTabSz="914400">
              <a:lnSpc>
                <a:spcPct val="90000"/>
              </a:lnSpc>
              <a:spcBef>
                <a:spcPct val="0"/>
              </a:spcBef>
            </a:pPr>
            <a:r>
              <a:rPr lang="fi-FI" sz="3200" cap="all">
                <a:latin typeface="+mj-lt"/>
                <a:ea typeface="+mj-ea"/>
                <a:cs typeface="+mj-cs"/>
              </a:rPr>
              <a:t>Finnish assessment system from the pedagogical point of  view ’ASSESSMENT CAKE’</a:t>
            </a:r>
            <a:endParaRPr lang="nl-BE" sz="3200" cap="all">
              <a:latin typeface="+mj-lt"/>
              <a:ea typeface="+mj-ea"/>
              <a:cs typeface="+mj-cs"/>
            </a:endParaRPr>
          </a:p>
        </p:txBody>
      </p:sp>
    </p:spTree>
    <p:extLst>
      <p:ext uri="{BB962C8B-B14F-4D97-AF65-F5344CB8AC3E}">
        <p14:creationId xmlns:p14="http://schemas.microsoft.com/office/powerpoint/2010/main" val="119385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21394" y="1122630"/>
            <a:ext cx="8789406" cy="755044"/>
          </a:xfrm>
        </p:spPr>
        <p:txBody>
          <a:bodyPr>
            <a:normAutofit/>
          </a:bodyPr>
          <a:lstStyle/>
          <a:p>
            <a:r>
              <a:rPr lang="fi-FI"/>
              <a:t>Soft and </a:t>
            </a:r>
            <a:r>
              <a:rPr lang="fi-FI" err="1"/>
              <a:t>hard</a:t>
            </a:r>
            <a:r>
              <a:rPr lang="fi-FI"/>
              <a:t> </a:t>
            </a:r>
            <a:r>
              <a:rPr lang="fi-FI" err="1"/>
              <a:t>trail</a:t>
            </a:r>
            <a:r>
              <a:rPr lang="fi-FI"/>
              <a:t> to the top</a:t>
            </a:r>
          </a:p>
        </p:txBody>
      </p:sp>
      <p:sp>
        <p:nvSpPr>
          <p:cNvPr id="3" name="Sisällön paikkamerkki 2"/>
          <p:cNvSpPr>
            <a:spLocks noGrp="1"/>
          </p:cNvSpPr>
          <p:nvPr>
            <p:ph idx="1"/>
          </p:nvPr>
        </p:nvSpPr>
        <p:spPr>
          <a:xfrm>
            <a:off x="1705430" y="2091350"/>
            <a:ext cx="8505371" cy="4034814"/>
          </a:xfrm>
        </p:spPr>
        <p:txBody>
          <a:bodyPr>
            <a:normAutofit/>
          </a:bodyPr>
          <a:lstStyle/>
          <a:p>
            <a:r>
              <a:rPr lang="fi-FI" sz="2200" err="1"/>
              <a:t>Finnish</a:t>
            </a:r>
            <a:r>
              <a:rPr lang="fi-FI" sz="2200"/>
              <a:t> </a:t>
            </a:r>
            <a:r>
              <a:rPr lang="fi-FI" sz="2200" err="1"/>
              <a:t>system</a:t>
            </a:r>
            <a:r>
              <a:rPr lang="fi-FI" sz="2200"/>
              <a:t> </a:t>
            </a:r>
            <a:r>
              <a:rPr lang="fi-FI" sz="2200" err="1"/>
              <a:t>was</a:t>
            </a:r>
            <a:r>
              <a:rPr lang="fi-FI" sz="2200"/>
              <a:t> </a:t>
            </a:r>
            <a:r>
              <a:rPr lang="fi-FI" sz="2200" err="1"/>
              <a:t>seen</a:t>
            </a:r>
            <a:r>
              <a:rPr lang="fi-FI" sz="2200"/>
              <a:t> </a:t>
            </a:r>
            <a:r>
              <a:rPr lang="fi-FI" sz="2200" err="1"/>
              <a:t>by</a:t>
            </a:r>
            <a:r>
              <a:rPr lang="fi-FI" sz="2200"/>
              <a:t> </a:t>
            </a:r>
            <a:r>
              <a:rPr lang="fi-FI" sz="2200" err="1"/>
              <a:t>Koreans</a:t>
            </a:r>
            <a:r>
              <a:rPr lang="fi-FI" sz="2200"/>
              <a:t>: </a:t>
            </a:r>
            <a:r>
              <a:rPr lang="fi-FI" sz="2200" err="1"/>
              <a:t>practical</a:t>
            </a:r>
            <a:r>
              <a:rPr lang="fi-FI" sz="2200"/>
              <a:t>, </a:t>
            </a:r>
            <a:r>
              <a:rPr lang="fi-FI" sz="2200" err="1"/>
              <a:t>active</a:t>
            </a:r>
            <a:r>
              <a:rPr lang="fi-FI" sz="2200"/>
              <a:t> and </a:t>
            </a:r>
            <a:r>
              <a:rPr lang="fi-FI" sz="2200" err="1"/>
              <a:t>utilising</a:t>
            </a:r>
            <a:r>
              <a:rPr lang="fi-FI" sz="2200"/>
              <a:t> </a:t>
            </a:r>
            <a:r>
              <a:rPr lang="fi-FI" sz="2200" err="1"/>
              <a:t>different</a:t>
            </a:r>
            <a:r>
              <a:rPr lang="fi-FI" sz="2200"/>
              <a:t> </a:t>
            </a:r>
            <a:r>
              <a:rPr lang="fi-FI" sz="2200" err="1"/>
              <a:t>methods</a:t>
            </a:r>
            <a:r>
              <a:rPr lang="fi-FI" sz="2200"/>
              <a:t>. </a:t>
            </a:r>
            <a:r>
              <a:rPr lang="fi-FI" sz="2200" err="1"/>
              <a:t>Interaction</a:t>
            </a:r>
            <a:r>
              <a:rPr lang="fi-FI" sz="2200"/>
              <a:t> </a:t>
            </a:r>
            <a:r>
              <a:rPr lang="fi-FI" sz="2200" err="1"/>
              <a:t>between</a:t>
            </a:r>
            <a:r>
              <a:rPr lang="fi-FI" sz="2200"/>
              <a:t> a </a:t>
            </a:r>
            <a:r>
              <a:rPr lang="fi-FI" sz="2200" err="1"/>
              <a:t>student</a:t>
            </a:r>
            <a:r>
              <a:rPr lang="fi-FI" sz="2200"/>
              <a:t> and a </a:t>
            </a:r>
            <a:r>
              <a:rPr lang="fi-FI" sz="2200" err="1"/>
              <a:t>teacher</a:t>
            </a:r>
            <a:r>
              <a:rPr lang="fi-FI" sz="2200"/>
              <a:t> – </a:t>
            </a:r>
            <a:r>
              <a:rPr lang="fi-FI" sz="2200" err="1"/>
              <a:t>more</a:t>
            </a:r>
            <a:r>
              <a:rPr lang="fi-FI" sz="2200"/>
              <a:t> </a:t>
            </a:r>
            <a:r>
              <a:rPr lang="fi-FI" sz="2200" err="1"/>
              <a:t>time</a:t>
            </a:r>
            <a:r>
              <a:rPr lang="fi-FI" sz="2200"/>
              <a:t> to </a:t>
            </a:r>
            <a:r>
              <a:rPr lang="fi-FI" sz="2200" err="1"/>
              <a:t>think</a:t>
            </a:r>
            <a:r>
              <a:rPr lang="fi-FI" sz="2200"/>
              <a:t>, </a:t>
            </a:r>
            <a:r>
              <a:rPr lang="fi-FI" sz="2200" err="1"/>
              <a:t>easy</a:t>
            </a:r>
            <a:r>
              <a:rPr lang="fi-FI" sz="2200"/>
              <a:t> </a:t>
            </a:r>
            <a:r>
              <a:rPr lang="fi-FI" sz="2200" err="1"/>
              <a:t>atmosphere</a:t>
            </a:r>
            <a:endParaRPr lang="fi-FI" sz="2200"/>
          </a:p>
          <a:p>
            <a:r>
              <a:rPr lang="fi-FI" sz="2200"/>
              <a:t>Korean </a:t>
            </a:r>
            <a:r>
              <a:rPr lang="fi-FI" sz="2200" err="1"/>
              <a:t>system</a:t>
            </a:r>
            <a:r>
              <a:rPr lang="fi-FI" sz="2200"/>
              <a:t> </a:t>
            </a:r>
            <a:r>
              <a:rPr lang="fi-FI" sz="2200" err="1"/>
              <a:t>was</a:t>
            </a:r>
            <a:r>
              <a:rPr lang="fi-FI" sz="2200"/>
              <a:t> </a:t>
            </a:r>
            <a:r>
              <a:rPr lang="fi-FI" sz="2200" err="1"/>
              <a:t>seen</a:t>
            </a:r>
            <a:r>
              <a:rPr lang="fi-FI" sz="2200"/>
              <a:t> </a:t>
            </a:r>
            <a:r>
              <a:rPr lang="fi-FI" sz="2200" err="1"/>
              <a:t>by</a:t>
            </a:r>
            <a:r>
              <a:rPr lang="fi-FI" sz="2200"/>
              <a:t> </a:t>
            </a:r>
            <a:r>
              <a:rPr lang="fi-FI" sz="2200" err="1"/>
              <a:t>Finns</a:t>
            </a:r>
            <a:r>
              <a:rPr lang="fi-FI" sz="2200"/>
              <a:t>: </a:t>
            </a:r>
            <a:r>
              <a:rPr lang="fi-FI" sz="2200" err="1"/>
              <a:t>enthusiastic</a:t>
            </a:r>
            <a:r>
              <a:rPr lang="fi-FI" sz="2200"/>
              <a:t>, </a:t>
            </a:r>
            <a:r>
              <a:rPr lang="fi-FI" sz="2200" err="1"/>
              <a:t>interest</a:t>
            </a:r>
            <a:r>
              <a:rPr lang="fi-FI" sz="2200"/>
              <a:t> of labour, </a:t>
            </a:r>
            <a:r>
              <a:rPr lang="fi-FI" sz="2200" err="1"/>
              <a:t>sense</a:t>
            </a:r>
            <a:r>
              <a:rPr lang="fi-FI" sz="2200"/>
              <a:t> of </a:t>
            </a:r>
            <a:r>
              <a:rPr lang="fi-FI" sz="2200" err="1"/>
              <a:t>community</a:t>
            </a:r>
            <a:r>
              <a:rPr lang="fi-FI" sz="2200"/>
              <a:t>, ’</a:t>
            </a:r>
            <a:r>
              <a:rPr lang="fi-FI" sz="2200" err="1"/>
              <a:t>I’m</a:t>
            </a:r>
            <a:r>
              <a:rPr lang="fi-FI" sz="2200"/>
              <a:t> </a:t>
            </a:r>
            <a:r>
              <a:rPr lang="fi-FI" sz="2200" err="1"/>
              <a:t>less</a:t>
            </a:r>
            <a:r>
              <a:rPr lang="fi-FI" sz="2200"/>
              <a:t> </a:t>
            </a:r>
            <a:r>
              <a:rPr lang="fi-FI" sz="2200" err="1"/>
              <a:t>than</a:t>
            </a:r>
            <a:r>
              <a:rPr lang="fi-FI" sz="2200"/>
              <a:t> </a:t>
            </a:r>
            <a:r>
              <a:rPr lang="fi-FI" sz="2200" err="1"/>
              <a:t>we</a:t>
            </a:r>
            <a:r>
              <a:rPr lang="fi-FI" sz="2200"/>
              <a:t> </a:t>
            </a:r>
            <a:r>
              <a:rPr lang="fi-FI" sz="2200" err="1"/>
              <a:t>are</a:t>
            </a:r>
            <a:r>
              <a:rPr lang="fi-FI" sz="2200"/>
              <a:t>’. Focus in the </a:t>
            </a:r>
            <a:r>
              <a:rPr lang="fi-FI" sz="2200" err="1"/>
              <a:t>Big</a:t>
            </a:r>
            <a:r>
              <a:rPr lang="fi-FI" sz="2200"/>
              <a:t> </a:t>
            </a:r>
            <a:r>
              <a:rPr lang="fi-FI" sz="2200" err="1"/>
              <a:t>Exam</a:t>
            </a:r>
            <a:endParaRPr lang="fi-FI" sz="2200"/>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86FA2D35-3D88-493F-93F2-70B9B535B566}"/>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668294AE-BB51-4627-84E5-F3313B934EFF}"/>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3A44BE01-7D94-4B9B-AD5F-2ADB993CD89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AEA41F9A-57DF-4205-99D3-560ED84D4DD6}"/>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26CDA76A-84E3-446E-A872-AD7F72C33F44}"/>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9BA1C295-F615-4CA1-9F8C-813A36F14BDB}"/>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7FD1C01F-F827-4D90-A8FE-90B94097211F}"/>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418918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42237"/>
            <a:ext cx="9603275" cy="711517"/>
          </a:xfrm>
        </p:spPr>
        <p:txBody>
          <a:bodyPr/>
          <a:lstStyle/>
          <a:p>
            <a:r>
              <a:rPr lang="fi-FI" err="1"/>
              <a:t>Sustainable</a:t>
            </a:r>
            <a:r>
              <a:rPr lang="fi-FI"/>
              <a:t> </a:t>
            </a:r>
            <a:r>
              <a:rPr lang="fi-FI" err="1"/>
              <a:t>school</a:t>
            </a:r>
            <a:r>
              <a:rPr lang="fi-FI"/>
              <a:t> </a:t>
            </a:r>
            <a:r>
              <a:rPr lang="fi-FI" err="1"/>
              <a:t>architecture</a:t>
            </a:r>
            <a:endParaRPr lang="fi-FI"/>
          </a:p>
        </p:txBody>
      </p:sp>
      <p:sp>
        <p:nvSpPr>
          <p:cNvPr id="3" name="Content Placeholder 2"/>
          <p:cNvSpPr>
            <a:spLocks noGrp="1"/>
          </p:cNvSpPr>
          <p:nvPr>
            <p:ph idx="1"/>
          </p:nvPr>
        </p:nvSpPr>
        <p:spPr/>
        <p:txBody>
          <a:bodyPr>
            <a:normAutofit fontScale="85000" lnSpcReduction="20000"/>
          </a:bodyPr>
          <a:lstStyle/>
          <a:p>
            <a:r>
              <a:rPr lang="en-US"/>
              <a:t>A new curriculum will lead to school of the future without class rooms</a:t>
            </a:r>
          </a:p>
          <a:p>
            <a:r>
              <a:rPr lang="en-US"/>
              <a:t>Different age groups are also studying ‘phenomena-based’ together with some themes divided into smaller groups</a:t>
            </a:r>
          </a:p>
          <a:p>
            <a:r>
              <a:rPr lang="en-US"/>
              <a:t>A large part of the school premises will be for ‘hanging around’</a:t>
            </a:r>
          </a:p>
          <a:p>
            <a:r>
              <a:rPr lang="en-US"/>
              <a:t>Acoustics is an important part of the new open school space, and for the smaller ones there is ‘rooms of socks’ (the shoes are removed off)</a:t>
            </a:r>
          </a:p>
          <a:p>
            <a:r>
              <a:rPr lang="en-US"/>
              <a:t>The latest technology is a key part of teaching, personal laptops is a new source of information for teaching</a:t>
            </a:r>
          </a:p>
          <a:p>
            <a:r>
              <a:rPr lang="en-US"/>
              <a:t>Schooling is critical and reflective</a:t>
            </a:r>
          </a:p>
          <a:p>
            <a:r>
              <a:rPr lang="en-US"/>
              <a:t>Outdoor facilities are also used for teaching in warm weather</a:t>
            </a:r>
          </a:p>
          <a:p>
            <a:endParaRPr lang="fi-FI"/>
          </a:p>
        </p:txBody>
      </p:sp>
      <p:sp>
        <p:nvSpPr>
          <p:cNvPr id="4" name="Date Placeholder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EF4E1E72-AD51-40D2-8FD3-DA6CC590CEA4}"/>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EA7CCAE9-3F55-4E76-B6A6-D83B968C9FDC}"/>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5A75B104-9FBA-4A03-A421-3AF5F946F4D2}"/>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872C52FC-7372-4D91-A01C-D6FD294C9B55}"/>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5B9CBA54-36BD-4500-BA2C-A1BB13666519}"/>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6876677C-B0F7-4375-89A2-E0D553607B25}"/>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2D8EDCEC-2CB6-4140-A04F-D7F7D3DEF415}"/>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109789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886" y="642258"/>
            <a:ext cx="7946571" cy="5388429"/>
          </a:xfrm>
          <a:prstGeom prst="rect">
            <a:avLst/>
          </a:prstGeom>
        </p:spPr>
      </p:pic>
      <p:sp>
        <p:nvSpPr>
          <p:cNvPr id="3" name="Tekstvak 2">
            <a:extLst>
              <a:ext uri="{FF2B5EF4-FFF2-40B4-BE49-F238E27FC236}">
                <a16:creationId xmlns:a16="http://schemas.microsoft.com/office/drawing/2014/main" id="{E6594D02-2FB4-475B-98C4-49081A9EED72}"/>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D3BEAD59-CE6D-4403-B070-F46B58100514}"/>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21195127-4310-460E-8D52-126CD76DC217}"/>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267694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1087"/>
            <a:ext cx="7830930" cy="5579879"/>
          </a:xfrm>
          <a:prstGeom prst="rect">
            <a:avLst/>
          </a:prstGeom>
        </p:spPr>
      </p:pic>
      <p:sp>
        <p:nvSpPr>
          <p:cNvPr id="3" name="Tekstvak 2">
            <a:extLst>
              <a:ext uri="{FF2B5EF4-FFF2-40B4-BE49-F238E27FC236}">
                <a16:creationId xmlns:a16="http://schemas.microsoft.com/office/drawing/2014/main" id="{14C30C31-3688-41D6-8BD5-815B2DFF02F9}"/>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31F6B455-78DE-4789-BD0B-8BC26363CA88}"/>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35193BCA-40B0-4B8F-918D-4858FC855A73}"/>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662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030" y="195943"/>
            <a:ext cx="5278947" cy="5715970"/>
          </a:xfrm>
          <a:prstGeom prst="rect">
            <a:avLst/>
          </a:prstGeom>
        </p:spPr>
      </p:pic>
      <p:sp>
        <p:nvSpPr>
          <p:cNvPr id="3" name="Tekstvak 2">
            <a:extLst>
              <a:ext uri="{FF2B5EF4-FFF2-40B4-BE49-F238E27FC236}">
                <a16:creationId xmlns:a16="http://schemas.microsoft.com/office/drawing/2014/main" id="{A3585629-035E-4CF0-9897-2218860FC9C6}"/>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5F458CD7-ACE0-4F4F-B490-995582A0BE10}"/>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714B8BD0-C34B-420E-8C80-AC0673A8B4B7}"/>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67763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362" y="548814"/>
            <a:ext cx="7533715" cy="4928534"/>
          </a:xfrm>
          <a:prstGeom prst="rect">
            <a:avLst/>
          </a:prstGeom>
        </p:spPr>
      </p:pic>
      <p:sp>
        <p:nvSpPr>
          <p:cNvPr id="3" name="Tekstvak 2">
            <a:extLst>
              <a:ext uri="{FF2B5EF4-FFF2-40B4-BE49-F238E27FC236}">
                <a16:creationId xmlns:a16="http://schemas.microsoft.com/office/drawing/2014/main" id="{27D80154-86EF-466F-A184-73D15DC70643}"/>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 name="Afbeelding 3">
            <a:extLst>
              <a:ext uri="{FF2B5EF4-FFF2-40B4-BE49-F238E27FC236}">
                <a16:creationId xmlns:a16="http://schemas.microsoft.com/office/drawing/2014/main" id="{22062431-A5C5-4146-8E95-840B172EA857}"/>
              </a:ext>
            </a:extLst>
          </p:cNvPr>
          <p:cNvPicPr>
            <a:picLocks noChangeAspect="1"/>
          </p:cNvPicPr>
          <p:nvPr/>
        </p:nvPicPr>
        <p:blipFill>
          <a:blip r:embed="rId3"/>
          <a:stretch>
            <a:fillRect/>
          </a:stretch>
        </p:blipFill>
        <p:spPr>
          <a:xfrm>
            <a:off x="296228" y="6266164"/>
            <a:ext cx="559428" cy="455128"/>
          </a:xfrm>
          <a:prstGeom prst="rect">
            <a:avLst/>
          </a:prstGeom>
        </p:spPr>
      </p:pic>
      <p:sp>
        <p:nvSpPr>
          <p:cNvPr id="5" name="Tekstvak 4">
            <a:extLst>
              <a:ext uri="{FF2B5EF4-FFF2-40B4-BE49-F238E27FC236}">
                <a16:creationId xmlns:a16="http://schemas.microsoft.com/office/drawing/2014/main" id="{511F9CF4-EB4F-422E-A023-F04AC4524021}"/>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353317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1579" y="1215913"/>
            <a:ext cx="9603275" cy="637841"/>
          </a:xfrm>
        </p:spPr>
        <p:txBody>
          <a:bodyPr/>
          <a:lstStyle/>
          <a:p>
            <a:r>
              <a:rPr lang="fi-FI"/>
              <a:t>Labour </a:t>
            </a:r>
            <a:r>
              <a:rPr lang="fi-FI" err="1"/>
              <a:t>force</a:t>
            </a:r>
            <a:r>
              <a:rPr lang="fi-FI"/>
              <a:t> in Finland</a:t>
            </a:r>
          </a:p>
        </p:txBody>
      </p:sp>
      <p:sp>
        <p:nvSpPr>
          <p:cNvPr id="3" name="Sisällön paikkamerkki 2"/>
          <p:cNvSpPr>
            <a:spLocks noGrp="1"/>
          </p:cNvSpPr>
          <p:nvPr>
            <p:ph idx="1"/>
          </p:nvPr>
        </p:nvSpPr>
        <p:spPr>
          <a:xfrm>
            <a:off x="1892174" y="2015732"/>
            <a:ext cx="9162680" cy="3450613"/>
          </a:xfrm>
        </p:spPr>
        <p:txBody>
          <a:bodyPr/>
          <a:lstStyle/>
          <a:p>
            <a:r>
              <a:rPr lang="en-US"/>
              <a:t>Most of the advertised job vacancies were in the health and social services, commercial and service sectors.</a:t>
            </a:r>
          </a:p>
          <a:p>
            <a:r>
              <a:rPr lang="en-US"/>
              <a:t>Most unemployment is in the industrial, technical work, art, administrative and office work sectors</a:t>
            </a:r>
            <a:endParaRPr lang="fi-FI"/>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C809014C-C48B-42FB-8F75-090EE0174C7F}"/>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1B5FB5F1-E2F8-4618-A0BB-1AEECC52EEB6}"/>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FF947465-EA2F-48DD-AFCF-31F1E2F14D3A}"/>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D968DB8F-5B5D-4D9F-AD3C-45F68B15AC32}"/>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9CF75419-C7EE-44F8-8938-49D02BEF0F70}"/>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C6056F15-049E-4F93-B38F-F3A39E6D6A99}"/>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FF780836-727D-4908-8501-24BAFC00A5CA}"/>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190451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1579" y="1215913"/>
            <a:ext cx="9603275" cy="637841"/>
          </a:xfrm>
        </p:spPr>
        <p:txBody>
          <a:bodyPr/>
          <a:lstStyle/>
          <a:p>
            <a:r>
              <a:rPr lang="fi-FI"/>
              <a:t>Labour </a:t>
            </a:r>
            <a:r>
              <a:rPr lang="fi-FI" err="1"/>
              <a:t>force</a:t>
            </a:r>
            <a:r>
              <a:rPr lang="fi-FI"/>
              <a:t> in </a:t>
            </a:r>
            <a:r>
              <a:rPr lang="fi-FI" err="1"/>
              <a:t>Flanders</a:t>
            </a:r>
            <a:endParaRPr lang="fi-FI"/>
          </a:p>
        </p:txBody>
      </p:sp>
      <p:sp>
        <p:nvSpPr>
          <p:cNvPr id="3" name="Sisällön paikkamerkki 2"/>
          <p:cNvSpPr>
            <a:spLocks noGrp="1"/>
          </p:cNvSpPr>
          <p:nvPr>
            <p:ph idx="1"/>
          </p:nvPr>
        </p:nvSpPr>
        <p:spPr>
          <a:xfrm>
            <a:off x="1874067" y="2015732"/>
            <a:ext cx="9180787" cy="3450613"/>
          </a:xfrm>
        </p:spPr>
        <p:txBody>
          <a:bodyPr/>
          <a:lstStyle/>
          <a:p>
            <a:r>
              <a:rPr lang="en-US"/>
              <a:t>Most jobs – are accounted for by the construction industry and a number of major service sectors: business services, ICT, and social services and healthcare.</a:t>
            </a:r>
          </a:p>
          <a:p>
            <a:r>
              <a:rPr lang="en-US"/>
              <a:t>The industrial sectors and construction have lost a lot of jobs. Low levels of qualification in particular; employed in the logistics, sales, hospitality, cleaning and transport sectors</a:t>
            </a:r>
            <a:endParaRPr lang="fi-FI"/>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0FC0634D-562D-42CF-AC74-D34116B509AA}"/>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39666123-650C-4BCF-9CE9-103D2961BEE5}"/>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AC0DC992-B35B-41CA-BCFC-1AEAE9D720BD}"/>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CC8CD6E7-42B3-4FDA-B966-CA36D4DB39B4}"/>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B4C9CE12-A524-4B0C-AEBB-1D861E93531C}"/>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B7A155E4-0B18-481B-85BC-F3EF442949B7}"/>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24BDCCF7-FF3D-4D69-B307-3D76D0DFE94A}"/>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9229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5C528-EBD2-4481-8345-179AE9CBB474}"/>
              </a:ext>
            </a:extLst>
          </p:cNvPr>
          <p:cNvSpPr>
            <a:spLocks noGrp="1"/>
          </p:cNvSpPr>
          <p:nvPr>
            <p:ph type="ctrTitle"/>
          </p:nvPr>
        </p:nvSpPr>
        <p:spPr/>
        <p:txBody>
          <a:bodyPr/>
          <a:lstStyle/>
          <a:p>
            <a:r>
              <a:rPr lang="nl-BE" err="1"/>
              <a:t>Keynote</a:t>
            </a:r>
            <a:r>
              <a:rPr lang="nl-BE"/>
              <a:t> speech</a:t>
            </a:r>
          </a:p>
        </p:txBody>
      </p:sp>
      <p:sp>
        <p:nvSpPr>
          <p:cNvPr id="3" name="Ondertitel 2">
            <a:extLst>
              <a:ext uri="{FF2B5EF4-FFF2-40B4-BE49-F238E27FC236}">
                <a16:creationId xmlns:a16="http://schemas.microsoft.com/office/drawing/2014/main" id="{5EF65BA4-0068-4E99-8C93-0D5A0F89D2BE}"/>
              </a:ext>
            </a:extLst>
          </p:cNvPr>
          <p:cNvSpPr>
            <a:spLocks noGrp="1"/>
          </p:cNvSpPr>
          <p:nvPr>
            <p:ph type="subTitle" idx="1"/>
          </p:nvPr>
        </p:nvSpPr>
        <p:spPr>
          <a:xfrm>
            <a:off x="2417780" y="3531204"/>
            <a:ext cx="8637072" cy="1864661"/>
          </a:xfrm>
        </p:spPr>
        <p:txBody>
          <a:bodyPr>
            <a:noAutofit/>
          </a:bodyPr>
          <a:lstStyle/>
          <a:p>
            <a:r>
              <a:rPr lang="nl-BE" sz="2000" err="1"/>
              <a:t>Lessons</a:t>
            </a:r>
            <a:r>
              <a:rPr lang="nl-BE" sz="2000"/>
              <a:t> </a:t>
            </a:r>
            <a:r>
              <a:rPr lang="nl-BE" sz="2000" err="1"/>
              <a:t>learned</a:t>
            </a:r>
            <a:r>
              <a:rPr lang="nl-BE" sz="2000"/>
              <a:t> </a:t>
            </a:r>
            <a:r>
              <a:rPr lang="nl-BE" sz="2000" err="1"/>
              <a:t>from</a:t>
            </a:r>
            <a:r>
              <a:rPr lang="nl-BE" sz="2000"/>
              <a:t> </a:t>
            </a:r>
            <a:r>
              <a:rPr lang="nl-BE" sz="2000" err="1"/>
              <a:t>finland</a:t>
            </a:r>
            <a:r>
              <a:rPr lang="nl-BE" sz="2000"/>
              <a:t> </a:t>
            </a:r>
          </a:p>
          <a:p>
            <a:r>
              <a:rPr lang="nl-BE" sz="2000" err="1"/>
              <a:t>karl</a:t>
            </a:r>
            <a:r>
              <a:rPr lang="nl-BE" sz="2000"/>
              <a:t> </a:t>
            </a:r>
            <a:r>
              <a:rPr lang="nl-BE" sz="2000" err="1"/>
              <a:t>holm</a:t>
            </a:r>
            <a:r>
              <a:rPr lang="nl-BE" sz="2000"/>
              <a:t>, </a:t>
            </a:r>
            <a:r>
              <a:rPr lang="nl-BE" sz="2000" err="1"/>
              <a:t>counsellor</a:t>
            </a:r>
            <a:r>
              <a:rPr lang="nl-BE" sz="2000"/>
              <a:t> of </a:t>
            </a:r>
            <a:r>
              <a:rPr lang="nl-BE" sz="2000" err="1"/>
              <a:t>evaluation</a:t>
            </a:r>
            <a:endParaRPr lang="nl-BE" sz="2000"/>
          </a:p>
          <a:p>
            <a:r>
              <a:rPr lang="nl-BE" sz="2000" err="1"/>
              <a:t>Finnish</a:t>
            </a:r>
            <a:r>
              <a:rPr lang="nl-BE" sz="2000"/>
              <a:t> </a:t>
            </a:r>
            <a:r>
              <a:rPr lang="nl-BE" sz="2000" err="1"/>
              <a:t>education</a:t>
            </a:r>
            <a:r>
              <a:rPr lang="nl-BE" sz="2000"/>
              <a:t> </a:t>
            </a:r>
            <a:r>
              <a:rPr lang="nl-BE" sz="2000" err="1"/>
              <a:t>evaluation</a:t>
            </a:r>
            <a:r>
              <a:rPr lang="nl-BE" sz="2000"/>
              <a:t> </a:t>
            </a:r>
            <a:r>
              <a:rPr lang="nl-BE" sz="2000" err="1"/>
              <a:t>centre</a:t>
            </a:r>
            <a:endParaRPr lang="nl-BE" sz="2000"/>
          </a:p>
        </p:txBody>
      </p:sp>
      <p:sp>
        <p:nvSpPr>
          <p:cNvPr id="4" name="Rechthoek: afgeronde hoeken 3">
            <a:extLst>
              <a:ext uri="{FF2B5EF4-FFF2-40B4-BE49-F238E27FC236}">
                <a16:creationId xmlns:a16="http://schemas.microsoft.com/office/drawing/2014/main" id="{18BC9AE3-375D-4D0D-84DD-F295B0030E0F}"/>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2FFDA781-A8F8-41A0-B665-ED59D900BBBB}"/>
              </a:ext>
            </a:extLst>
          </p:cNvPr>
          <p:cNvPicPr>
            <a:picLocks noChangeAspect="1"/>
          </p:cNvPicPr>
          <p:nvPr/>
        </p:nvPicPr>
        <p:blipFill>
          <a:blip r:embed="rId2"/>
          <a:stretch>
            <a:fillRect/>
          </a:stretch>
        </p:blipFill>
        <p:spPr>
          <a:xfrm>
            <a:off x="8975849" y="252749"/>
            <a:ext cx="1905511" cy="455811"/>
          </a:xfrm>
          <a:prstGeom prst="rect">
            <a:avLst/>
          </a:prstGeom>
        </p:spPr>
      </p:pic>
      <p:pic>
        <p:nvPicPr>
          <p:cNvPr id="6" name="Afbeelding 5">
            <a:extLst>
              <a:ext uri="{FF2B5EF4-FFF2-40B4-BE49-F238E27FC236}">
                <a16:creationId xmlns:a16="http://schemas.microsoft.com/office/drawing/2014/main" id="{B5939A73-7DB9-4DB9-BC31-6965F0818845}"/>
              </a:ext>
            </a:extLst>
          </p:cNvPr>
          <p:cNvPicPr>
            <a:picLocks noChangeAspect="1"/>
          </p:cNvPicPr>
          <p:nvPr/>
        </p:nvPicPr>
        <p:blipFill>
          <a:blip r:embed="rId3"/>
          <a:stretch>
            <a:fillRect/>
          </a:stretch>
        </p:blipFill>
        <p:spPr>
          <a:xfrm>
            <a:off x="11054852" y="177457"/>
            <a:ext cx="933474" cy="549450"/>
          </a:xfrm>
          <a:prstGeom prst="rect">
            <a:avLst/>
          </a:prstGeom>
        </p:spPr>
      </p:pic>
      <p:sp>
        <p:nvSpPr>
          <p:cNvPr id="7" name="Tekstvak 6">
            <a:extLst>
              <a:ext uri="{FF2B5EF4-FFF2-40B4-BE49-F238E27FC236}">
                <a16:creationId xmlns:a16="http://schemas.microsoft.com/office/drawing/2014/main" id="{6C7FAD38-A762-49DC-8864-6E3ABF9F53D0}"/>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8" name="Afbeelding 7">
            <a:extLst>
              <a:ext uri="{FF2B5EF4-FFF2-40B4-BE49-F238E27FC236}">
                <a16:creationId xmlns:a16="http://schemas.microsoft.com/office/drawing/2014/main" id="{C9666DBB-ED9A-457C-9685-EBBF6702C85E}"/>
              </a:ext>
            </a:extLst>
          </p:cNvPr>
          <p:cNvPicPr>
            <a:picLocks noChangeAspect="1"/>
          </p:cNvPicPr>
          <p:nvPr/>
        </p:nvPicPr>
        <p:blipFill>
          <a:blip r:embed="rId4"/>
          <a:stretch>
            <a:fillRect/>
          </a:stretch>
        </p:blipFill>
        <p:spPr>
          <a:xfrm>
            <a:off x="296228" y="6266164"/>
            <a:ext cx="559428" cy="455128"/>
          </a:xfrm>
          <a:prstGeom prst="rect">
            <a:avLst/>
          </a:prstGeom>
        </p:spPr>
      </p:pic>
      <p:sp>
        <p:nvSpPr>
          <p:cNvPr id="9" name="Tekstvak 8">
            <a:extLst>
              <a:ext uri="{FF2B5EF4-FFF2-40B4-BE49-F238E27FC236}">
                <a16:creationId xmlns:a16="http://schemas.microsoft.com/office/drawing/2014/main" id="{54EDA6DD-9633-4B2A-BD90-A8B711A8AF76}"/>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51127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13164"/>
            <a:ext cx="9603275" cy="640590"/>
          </a:xfrm>
        </p:spPr>
        <p:txBody>
          <a:bodyPr/>
          <a:lstStyle/>
          <a:p>
            <a:r>
              <a:rPr lang="fi-FI"/>
              <a:t>Homo </a:t>
            </a:r>
            <a:r>
              <a:rPr lang="fi-FI" err="1"/>
              <a:t>Discens</a:t>
            </a:r>
            <a:r>
              <a:rPr lang="fi-FI"/>
              <a:t> – </a:t>
            </a:r>
            <a:r>
              <a:rPr lang="fi-FI" err="1"/>
              <a:t>skills</a:t>
            </a:r>
            <a:r>
              <a:rPr lang="fi-FI"/>
              <a:t> of the </a:t>
            </a:r>
            <a:r>
              <a:rPr lang="fi-FI" err="1"/>
              <a:t>future</a:t>
            </a:r>
            <a:endParaRPr lang="fi-FI"/>
          </a:p>
        </p:txBody>
      </p:sp>
      <p:sp>
        <p:nvSpPr>
          <p:cNvPr id="3" name="Content Placeholder 2"/>
          <p:cNvSpPr>
            <a:spLocks noGrp="1"/>
          </p:cNvSpPr>
          <p:nvPr>
            <p:ph idx="1"/>
          </p:nvPr>
        </p:nvSpPr>
        <p:spPr>
          <a:xfrm>
            <a:off x="1981200" y="2097315"/>
            <a:ext cx="8229600" cy="4028849"/>
          </a:xfrm>
        </p:spPr>
        <p:txBody>
          <a:bodyPr/>
          <a:lstStyle/>
          <a:p>
            <a:r>
              <a:rPr lang="fi-FI"/>
              <a:t>Lifelong Learning as a </a:t>
            </a:r>
            <a:r>
              <a:rPr lang="fi-FI" err="1"/>
              <a:t>state</a:t>
            </a:r>
            <a:r>
              <a:rPr lang="fi-FI"/>
              <a:t> of </a:t>
            </a:r>
            <a:r>
              <a:rPr lang="fi-FI" err="1"/>
              <a:t>mind</a:t>
            </a:r>
            <a:endParaRPr lang="fi-FI"/>
          </a:p>
          <a:p>
            <a:r>
              <a:rPr lang="fi-FI" err="1"/>
              <a:t>Problem-solving</a:t>
            </a:r>
            <a:r>
              <a:rPr lang="fi-FI"/>
              <a:t> and </a:t>
            </a:r>
            <a:r>
              <a:rPr lang="fi-FI" err="1"/>
              <a:t>interaction</a:t>
            </a:r>
            <a:r>
              <a:rPr lang="fi-FI"/>
              <a:t> </a:t>
            </a:r>
            <a:r>
              <a:rPr lang="fi-FI" err="1"/>
              <a:t>skills</a:t>
            </a:r>
            <a:endParaRPr lang="fi-FI"/>
          </a:p>
          <a:p>
            <a:r>
              <a:rPr lang="fi-FI" err="1"/>
              <a:t>Ability</a:t>
            </a:r>
            <a:r>
              <a:rPr lang="fi-FI"/>
              <a:t> to </a:t>
            </a:r>
            <a:r>
              <a:rPr lang="fi-FI" err="1"/>
              <a:t>understand</a:t>
            </a:r>
            <a:r>
              <a:rPr lang="fi-FI"/>
              <a:t> </a:t>
            </a:r>
            <a:r>
              <a:rPr lang="fi-FI" err="1"/>
              <a:t>complex</a:t>
            </a:r>
            <a:r>
              <a:rPr lang="fi-FI"/>
              <a:t> </a:t>
            </a:r>
            <a:r>
              <a:rPr lang="fi-FI" err="1"/>
              <a:t>wholes</a:t>
            </a:r>
            <a:r>
              <a:rPr lang="fi-FI"/>
              <a:t>, </a:t>
            </a:r>
            <a:r>
              <a:rPr lang="fi-FI" err="1"/>
              <a:t>cultural</a:t>
            </a:r>
            <a:r>
              <a:rPr lang="fi-FI"/>
              <a:t> </a:t>
            </a:r>
            <a:r>
              <a:rPr lang="fi-FI" err="1"/>
              <a:t>sensitivities</a:t>
            </a:r>
            <a:r>
              <a:rPr lang="fi-FI"/>
              <a:t> and </a:t>
            </a:r>
            <a:r>
              <a:rPr lang="fi-FI" err="1"/>
              <a:t>ethical</a:t>
            </a:r>
            <a:r>
              <a:rPr lang="fi-FI"/>
              <a:t> </a:t>
            </a:r>
            <a:r>
              <a:rPr lang="fi-FI" err="1"/>
              <a:t>issue</a:t>
            </a:r>
            <a:endParaRPr lang="fi-FI"/>
          </a:p>
          <a:p>
            <a:r>
              <a:rPr lang="fi-FI"/>
              <a:t>In </a:t>
            </a:r>
            <a:r>
              <a:rPr lang="fi-FI" err="1"/>
              <a:t>depth</a:t>
            </a:r>
            <a:r>
              <a:rPr lang="fi-FI"/>
              <a:t> </a:t>
            </a:r>
            <a:r>
              <a:rPr lang="fi-FI" err="1"/>
              <a:t>cooperation</a:t>
            </a:r>
            <a:r>
              <a:rPr lang="fi-FI"/>
              <a:t> </a:t>
            </a:r>
            <a:r>
              <a:rPr lang="fi-FI" err="1"/>
              <a:t>between</a:t>
            </a:r>
            <a:r>
              <a:rPr lang="fi-FI"/>
              <a:t> </a:t>
            </a:r>
            <a:r>
              <a:rPr lang="fi-FI" err="1"/>
              <a:t>subjects</a:t>
            </a:r>
            <a:r>
              <a:rPr lang="fi-FI"/>
              <a:t> – </a:t>
            </a:r>
            <a:r>
              <a:rPr lang="fi-FI" err="1"/>
              <a:t>connection</a:t>
            </a:r>
            <a:r>
              <a:rPr lang="fi-FI"/>
              <a:t> </a:t>
            </a:r>
            <a:r>
              <a:rPr lang="fi-FI" err="1"/>
              <a:t>between</a:t>
            </a:r>
            <a:r>
              <a:rPr lang="fi-FI"/>
              <a:t> </a:t>
            </a:r>
            <a:r>
              <a:rPr lang="fi-FI" err="1"/>
              <a:t>issues</a:t>
            </a:r>
            <a:r>
              <a:rPr lang="fi-FI"/>
              <a:t> and </a:t>
            </a:r>
            <a:r>
              <a:rPr lang="fi-FI" err="1"/>
              <a:t>master</a:t>
            </a:r>
            <a:r>
              <a:rPr lang="fi-FI"/>
              <a:t> </a:t>
            </a:r>
            <a:r>
              <a:rPr lang="fi-FI" err="1"/>
              <a:t>large</a:t>
            </a:r>
            <a:r>
              <a:rPr lang="fi-FI"/>
              <a:t> </a:t>
            </a:r>
            <a:r>
              <a:rPr lang="fi-FI" err="1"/>
              <a:t>entities</a:t>
            </a:r>
            <a:endParaRPr lang="fi-FI"/>
          </a:p>
        </p:txBody>
      </p:sp>
      <p:sp>
        <p:nvSpPr>
          <p:cNvPr id="4" name="Date Placeholder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F7A63858-7C20-4234-AB86-44FBB7895F01}"/>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B57F3466-998D-4A0B-A8A4-E9E98FF745B8}"/>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0142CEF3-6983-4216-9795-AF062FAEB7C0}"/>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24105AD6-2B5D-46BC-9FDA-663995F25933}"/>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ECBE2914-164D-4BB4-A7E6-D62E0A95495E}"/>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86BD1A0A-4B70-47F1-BD6E-B5255F0A7250}"/>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FDF23ED3-41C3-4BE0-B753-ECE657CCA29C}"/>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384351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67073" y="1104522"/>
            <a:ext cx="8843727" cy="700725"/>
          </a:xfrm>
        </p:spPr>
        <p:txBody>
          <a:bodyPr>
            <a:normAutofit/>
          </a:bodyPr>
          <a:lstStyle/>
          <a:p>
            <a:r>
              <a:rPr lang="fi-FI"/>
              <a:t>Lifelong Learning</a:t>
            </a:r>
          </a:p>
        </p:txBody>
      </p:sp>
      <p:sp>
        <p:nvSpPr>
          <p:cNvPr id="3" name="Sisällön paikkamerkki 2"/>
          <p:cNvSpPr>
            <a:spLocks noGrp="1"/>
          </p:cNvSpPr>
          <p:nvPr>
            <p:ph idx="1"/>
          </p:nvPr>
        </p:nvSpPr>
        <p:spPr>
          <a:xfrm>
            <a:off x="1748972" y="2018923"/>
            <a:ext cx="8599715" cy="4107242"/>
          </a:xfrm>
        </p:spPr>
        <p:txBody>
          <a:bodyPr/>
          <a:lstStyle/>
          <a:p>
            <a:r>
              <a:rPr lang="fi-FI" err="1"/>
              <a:t>Improving</a:t>
            </a:r>
            <a:r>
              <a:rPr lang="fi-FI"/>
              <a:t> the design of </a:t>
            </a:r>
            <a:r>
              <a:rPr lang="fi-FI" err="1"/>
              <a:t>competence</a:t>
            </a:r>
            <a:r>
              <a:rPr lang="fi-FI"/>
              <a:t> </a:t>
            </a:r>
            <a:r>
              <a:rPr lang="fi-FI" err="1"/>
              <a:t>development</a:t>
            </a:r>
            <a:endParaRPr lang="fi-FI"/>
          </a:p>
          <a:p>
            <a:r>
              <a:rPr lang="fi-FI"/>
              <a:t>New </a:t>
            </a:r>
            <a:r>
              <a:rPr lang="fi-FI" err="1"/>
              <a:t>types</a:t>
            </a:r>
            <a:r>
              <a:rPr lang="fi-FI"/>
              <a:t> of </a:t>
            </a:r>
            <a:r>
              <a:rPr lang="fi-FI" err="1"/>
              <a:t>guidance</a:t>
            </a:r>
            <a:r>
              <a:rPr lang="fi-FI"/>
              <a:t> and </a:t>
            </a:r>
            <a:r>
              <a:rPr lang="fi-FI" err="1"/>
              <a:t>coaching</a:t>
            </a:r>
            <a:r>
              <a:rPr lang="fi-FI"/>
              <a:t> </a:t>
            </a:r>
            <a:r>
              <a:rPr lang="fi-FI" err="1"/>
              <a:t>work</a:t>
            </a:r>
            <a:r>
              <a:rPr lang="fi-FI"/>
              <a:t> </a:t>
            </a:r>
            <a:r>
              <a:rPr lang="fi-FI" err="1"/>
              <a:t>will</a:t>
            </a:r>
            <a:r>
              <a:rPr lang="fi-FI"/>
              <a:t> </a:t>
            </a:r>
            <a:r>
              <a:rPr lang="fi-FI" err="1"/>
              <a:t>be</a:t>
            </a:r>
            <a:r>
              <a:rPr lang="fi-FI"/>
              <a:t> </a:t>
            </a:r>
            <a:r>
              <a:rPr lang="fi-FI" err="1"/>
              <a:t>developed</a:t>
            </a:r>
            <a:endParaRPr lang="fi-FI"/>
          </a:p>
          <a:p>
            <a:r>
              <a:rPr lang="fi-FI" err="1"/>
              <a:t>Colleges</a:t>
            </a:r>
            <a:r>
              <a:rPr lang="fi-FI"/>
              <a:t> and </a:t>
            </a:r>
            <a:r>
              <a:rPr lang="fi-FI" err="1"/>
              <a:t>institutions</a:t>
            </a:r>
            <a:r>
              <a:rPr lang="fi-FI"/>
              <a:t>, in </a:t>
            </a:r>
            <a:r>
              <a:rPr lang="fi-FI" err="1"/>
              <a:t>cooperation</a:t>
            </a:r>
            <a:r>
              <a:rPr lang="fi-FI"/>
              <a:t> </a:t>
            </a:r>
            <a:r>
              <a:rPr lang="fi-FI" err="1"/>
              <a:t>with</a:t>
            </a:r>
            <a:r>
              <a:rPr lang="fi-FI"/>
              <a:t> </a:t>
            </a:r>
            <a:r>
              <a:rPr lang="fi-FI" err="1"/>
              <a:t>working</a:t>
            </a:r>
            <a:r>
              <a:rPr lang="fi-FI"/>
              <a:t> life to </a:t>
            </a:r>
            <a:r>
              <a:rPr lang="fi-FI" err="1"/>
              <a:t>develop</a:t>
            </a:r>
            <a:r>
              <a:rPr lang="fi-FI"/>
              <a:t> </a:t>
            </a:r>
            <a:r>
              <a:rPr lang="fi-FI" err="1"/>
              <a:t>their</a:t>
            </a:r>
            <a:r>
              <a:rPr lang="fi-FI"/>
              <a:t> </a:t>
            </a:r>
            <a:r>
              <a:rPr lang="fi-FI" err="1"/>
              <a:t>working</a:t>
            </a:r>
            <a:r>
              <a:rPr lang="fi-FI"/>
              <a:t> life and LLL </a:t>
            </a:r>
            <a:r>
              <a:rPr lang="fi-FI" err="1"/>
              <a:t>modules</a:t>
            </a:r>
            <a:endParaRPr lang="fi-FI"/>
          </a:p>
          <a:p>
            <a:r>
              <a:rPr lang="fi-FI" err="1"/>
              <a:t>Transparency</a:t>
            </a:r>
            <a:r>
              <a:rPr lang="fi-FI"/>
              <a:t> in </a:t>
            </a:r>
            <a:r>
              <a:rPr lang="fi-FI" err="1"/>
              <a:t>teaching</a:t>
            </a:r>
            <a:r>
              <a:rPr lang="fi-FI"/>
              <a:t> and open </a:t>
            </a:r>
            <a:r>
              <a:rPr lang="fi-FI" err="1"/>
              <a:t>learning</a:t>
            </a:r>
            <a:r>
              <a:rPr lang="fi-FI"/>
              <a:t> </a:t>
            </a:r>
            <a:r>
              <a:rPr lang="fi-FI" err="1"/>
              <a:t>materials</a:t>
            </a:r>
            <a:r>
              <a:rPr lang="fi-FI"/>
              <a:t> </a:t>
            </a:r>
            <a:r>
              <a:rPr lang="fi-FI" err="1"/>
              <a:t>will</a:t>
            </a:r>
            <a:r>
              <a:rPr lang="fi-FI"/>
              <a:t> </a:t>
            </a:r>
            <a:r>
              <a:rPr lang="fi-FI" err="1"/>
              <a:t>be</a:t>
            </a:r>
            <a:r>
              <a:rPr lang="fi-FI"/>
              <a:t> </a:t>
            </a:r>
            <a:r>
              <a:rPr lang="fi-FI" err="1"/>
              <a:t>significantly</a:t>
            </a:r>
            <a:r>
              <a:rPr lang="fi-FI"/>
              <a:t> </a:t>
            </a:r>
            <a:r>
              <a:rPr lang="fi-FI" err="1"/>
              <a:t>increased</a:t>
            </a:r>
            <a:endParaRPr lang="fi-FI"/>
          </a:p>
          <a:p>
            <a:endParaRPr lang="fi-FI"/>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3AD74E7E-7DE5-4B59-844A-D7B75D525BFF}"/>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A87D54BD-A9B0-4CBF-94C0-5B55FC3B4AE7}"/>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0CDDAA75-6299-4DC5-82A9-FB9995B104E6}"/>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11C73F07-B08C-4FD6-A01B-1B6E54FF5860}"/>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E55E74F6-2DA4-45DC-BECD-C80DED998487}"/>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7D73614E-FB09-4BDB-BCEC-B50751344E3A}"/>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854E9E8D-9E41-4B27-B300-A7F669768A3E}"/>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830151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609" y="1186004"/>
            <a:ext cx="9597246" cy="667750"/>
          </a:xfrm>
        </p:spPr>
        <p:txBody>
          <a:bodyPr/>
          <a:lstStyle/>
          <a:p>
            <a:r>
              <a:rPr lang="fi-FI"/>
              <a:t>Lifelong Learning…</a:t>
            </a:r>
          </a:p>
        </p:txBody>
      </p:sp>
      <p:sp>
        <p:nvSpPr>
          <p:cNvPr id="3" name="Content Placeholder 2"/>
          <p:cNvSpPr>
            <a:spLocks noGrp="1"/>
          </p:cNvSpPr>
          <p:nvPr>
            <p:ph idx="1"/>
          </p:nvPr>
        </p:nvSpPr>
        <p:spPr>
          <a:xfrm>
            <a:off x="1785258" y="1853754"/>
            <a:ext cx="8425543" cy="4272410"/>
          </a:xfrm>
        </p:spPr>
        <p:txBody>
          <a:bodyPr>
            <a:normAutofit fontScale="92500" lnSpcReduction="20000"/>
          </a:bodyPr>
          <a:lstStyle/>
          <a:p>
            <a:r>
              <a:rPr lang="fi-FI" sz="2400"/>
              <a:t>Open </a:t>
            </a:r>
            <a:r>
              <a:rPr lang="fi-FI" sz="2400" err="1"/>
              <a:t>higher</a:t>
            </a:r>
            <a:r>
              <a:rPr lang="fi-FI" sz="2400"/>
              <a:t> </a:t>
            </a:r>
            <a:r>
              <a:rPr lang="fi-FI" sz="2400" err="1"/>
              <a:t>education</a:t>
            </a:r>
            <a:r>
              <a:rPr lang="fi-FI" sz="2400"/>
              <a:t> is </a:t>
            </a:r>
            <a:r>
              <a:rPr lang="fi-FI" sz="2400" err="1"/>
              <a:t>organized</a:t>
            </a:r>
            <a:r>
              <a:rPr lang="fi-FI" sz="2400"/>
              <a:t> in </a:t>
            </a:r>
            <a:r>
              <a:rPr lang="fi-FI" sz="2400" err="1"/>
              <a:t>different</a:t>
            </a:r>
            <a:r>
              <a:rPr lang="fi-FI" sz="2400"/>
              <a:t> </a:t>
            </a:r>
            <a:r>
              <a:rPr lang="fi-FI" sz="2400" err="1"/>
              <a:t>ways</a:t>
            </a:r>
            <a:r>
              <a:rPr lang="fi-FI" sz="2400"/>
              <a:t>, </a:t>
            </a:r>
            <a:r>
              <a:rPr lang="fi-FI" sz="2400" err="1"/>
              <a:t>more</a:t>
            </a:r>
            <a:r>
              <a:rPr lang="fi-FI" sz="2400"/>
              <a:t> </a:t>
            </a:r>
            <a:r>
              <a:rPr lang="fi-FI" sz="2400" err="1"/>
              <a:t>focused</a:t>
            </a:r>
            <a:r>
              <a:rPr lang="fi-FI" sz="2400"/>
              <a:t> and </a:t>
            </a:r>
            <a:r>
              <a:rPr lang="fi-FI" sz="2400" err="1"/>
              <a:t>more</a:t>
            </a:r>
            <a:r>
              <a:rPr lang="fi-FI" sz="2400"/>
              <a:t> </a:t>
            </a:r>
            <a:r>
              <a:rPr lang="fi-FI" sz="2400" err="1"/>
              <a:t>versatile</a:t>
            </a:r>
            <a:endParaRPr lang="fi-FI" sz="2400"/>
          </a:p>
          <a:p>
            <a:r>
              <a:rPr lang="fi-FI" sz="2400" err="1"/>
              <a:t>Developing</a:t>
            </a:r>
            <a:r>
              <a:rPr lang="fi-FI" sz="2400"/>
              <a:t> an Open </a:t>
            </a:r>
            <a:r>
              <a:rPr lang="fi-FI" sz="2400" err="1"/>
              <a:t>Vocational</a:t>
            </a:r>
            <a:r>
              <a:rPr lang="fi-FI" sz="2400"/>
              <a:t> School / Business </a:t>
            </a:r>
            <a:r>
              <a:rPr lang="fi-FI" sz="2400" err="1"/>
              <a:t>Model</a:t>
            </a:r>
            <a:endParaRPr lang="fi-FI" sz="2400"/>
          </a:p>
          <a:p>
            <a:r>
              <a:rPr lang="fi-FI" sz="2400"/>
              <a:t>The </a:t>
            </a:r>
            <a:r>
              <a:rPr lang="fi-FI" sz="2400" err="1"/>
              <a:t>recognition</a:t>
            </a:r>
            <a:r>
              <a:rPr lang="fi-FI" sz="2400"/>
              <a:t> of </a:t>
            </a:r>
            <a:r>
              <a:rPr lang="fi-FI" sz="2400" err="1"/>
              <a:t>higher</a:t>
            </a:r>
            <a:r>
              <a:rPr lang="fi-FI" sz="2400"/>
              <a:t> </a:t>
            </a:r>
            <a:r>
              <a:rPr lang="fi-FI" sz="2400" err="1"/>
              <a:t>education</a:t>
            </a:r>
            <a:r>
              <a:rPr lang="fi-FI" sz="2400"/>
              <a:t> </a:t>
            </a:r>
            <a:r>
              <a:rPr lang="fi-FI" sz="2400" err="1"/>
              <a:t>specialization</a:t>
            </a:r>
            <a:r>
              <a:rPr lang="fi-FI" sz="2400"/>
              <a:t> </a:t>
            </a:r>
            <a:r>
              <a:rPr lang="fi-FI" sz="2400" err="1"/>
              <a:t>training</a:t>
            </a:r>
            <a:r>
              <a:rPr lang="fi-FI" sz="2400"/>
              <a:t>, </a:t>
            </a:r>
            <a:r>
              <a:rPr lang="fi-FI" sz="2400" err="1"/>
              <a:t>ownership</a:t>
            </a:r>
            <a:r>
              <a:rPr lang="fi-FI" sz="2400"/>
              <a:t> in </a:t>
            </a:r>
            <a:r>
              <a:rPr lang="fi-FI" sz="2400" err="1"/>
              <a:t>higher</a:t>
            </a:r>
            <a:r>
              <a:rPr lang="fi-FI" sz="2400"/>
              <a:t> </a:t>
            </a:r>
            <a:r>
              <a:rPr lang="fi-FI" sz="2400" err="1"/>
              <a:t>education</a:t>
            </a:r>
            <a:r>
              <a:rPr lang="fi-FI" sz="2400"/>
              <a:t> </a:t>
            </a:r>
            <a:r>
              <a:rPr lang="fi-FI" sz="2400" err="1"/>
              <a:t>institutions</a:t>
            </a:r>
            <a:r>
              <a:rPr lang="fi-FI" sz="2400"/>
              <a:t> and </a:t>
            </a:r>
            <a:r>
              <a:rPr lang="fi-FI" sz="2400" err="1"/>
              <a:t>working</a:t>
            </a:r>
            <a:r>
              <a:rPr lang="fi-FI" sz="2400"/>
              <a:t> life, and </a:t>
            </a:r>
            <a:r>
              <a:rPr lang="fi-FI" sz="2400" err="1"/>
              <a:t>policies</a:t>
            </a:r>
            <a:r>
              <a:rPr lang="fi-FI" sz="2400"/>
              <a:t> </a:t>
            </a:r>
            <a:r>
              <a:rPr lang="fi-FI" sz="2400" err="1"/>
              <a:t>are</a:t>
            </a:r>
            <a:r>
              <a:rPr lang="fi-FI" sz="2400"/>
              <a:t> </a:t>
            </a:r>
            <a:r>
              <a:rPr lang="fi-FI" sz="2400" err="1"/>
              <a:t>supported</a:t>
            </a:r>
            <a:endParaRPr lang="fi-FI" sz="2400"/>
          </a:p>
          <a:p>
            <a:r>
              <a:rPr lang="fi-FI" sz="2400"/>
              <a:t>To </a:t>
            </a:r>
            <a:r>
              <a:rPr lang="fi-FI" sz="2400" err="1"/>
              <a:t>identify</a:t>
            </a:r>
            <a:r>
              <a:rPr lang="fi-FI" sz="2400"/>
              <a:t> and </a:t>
            </a:r>
            <a:r>
              <a:rPr lang="fi-FI" sz="2400" err="1"/>
              <a:t>recognize</a:t>
            </a:r>
            <a:r>
              <a:rPr lang="fi-FI" sz="2400"/>
              <a:t> </a:t>
            </a:r>
            <a:r>
              <a:rPr lang="fi-FI" sz="2400" err="1"/>
              <a:t>previously</a:t>
            </a:r>
            <a:r>
              <a:rPr lang="fi-FI" sz="2400"/>
              <a:t> </a:t>
            </a:r>
            <a:r>
              <a:rPr lang="fi-FI" sz="2400" err="1"/>
              <a:t>acquired</a:t>
            </a:r>
            <a:r>
              <a:rPr lang="fi-FI" sz="2400"/>
              <a:t> </a:t>
            </a:r>
            <a:r>
              <a:rPr lang="fi-FI" sz="2400" err="1"/>
              <a:t>skills</a:t>
            </a:r>
            <a:r>
              <a:rPr lang="fi-FI" sz="2400"/>
              <a:t> at </a:t>
            </a:r>
            <a:r>
              <a:rPr lang="fi-FI" sz="2400" err="1"/>
              <a:t>all</a:t>
            </a:r>
            <a:r>
              <a:rPr lang="fi-FI" sz="2400"/>
              <a:t> </a:t>
            </a:r>
            <a:r>
              <a:rPr lang="fi-FI" sz="2400" err="1"/>
              <a:t>levels</a:t>
            </a:r>
            <a:r>
              <a:rPr lang="fi-FI" sz="2400"/>
              <a:t> of </a:t>
            </a:r>
            <a:r>
              <a:rPr lang="fi-FI" sz="2400" err="1"/>
              <a:t>education</a:t>
            </a:r>
            <a:r>
              <a:rPr lang="fi-FI" sz="2400"/>
              <a:t> </a:t>
            </a:r>
          </a:p>
          <a:p>
            <a:r>
              <a:rPr lang="fi-FI" sz="2400" err="1"/>
              <a:t>Art</a:t>
            </a:r>
            <a:r>
              <a:rPr lang="fi-FI" sz="2400"/>
              <a:t> of the </a:t>
            </a:r>
            <a:r>
              <a:rPr lang="fi-FI" sz="2400" err="1"/>
              <a:t>education</a:t>
            </a:r>
            <a:r>
              <a:rPr lang="fi-FI" sz="2400"/>
              <a:t> provision of </a:t>
            </a:r>
            <a:r>
              <a:rPr lang="fi-FI" sz="2400" err="1"/>
              <a:t>free</a:t>
            </a:r>
            <a:r>
              <a:rPr lang="fi-FI" sz="2400"/>
              <a:t> </a:t>
            </a:r>
            <a:r>
              <a:rPr lang="fi-FI" sz="2400" err="1"/>
              <a:t>adult</a:t>
            </a:r>
            <a:r>
              <a:rPr lang="fi-FI" sz="2400"/>
              <a:t> </a:t>
            </a:r>
            <a:r>
              <a:rPr lang="fi-FI" sz="2400" err="1"/>
              <a:t>education</a:t>
            </a:r>
            <a:r>
              <a:rPr lang="fi-FI" sz="2400"/>
              <a:t> is </a:t>
            </a:r>
            <a:r>
              <a:rPr lang="fi-FI" sz="2400" err="1"/>
              <a:t>defined</a:t>
            </a:r>
            <a:r>
              <a:rPr lang="fi-FI" sz="2400"/>
              <a:t> on a </a:t>
            </a:r>
            <a:r>
              <a:rPr lang="fi-FI" sz="2400" err="1"/>
              <a:t>knowledge-based</a:t>
            </a:r>
            <a:r>
              <a:rPr lang="fi-FI" sz="2400"/>
              <a:t> </a:t>
            </a:r>
            <a:r>
              <a:rPr lang="fi-FI" sz="2400" err="1"/>
              <a:t>basis</a:t>
            </a:r>
            <a:endParaRPr lang="fi-FI" sz="2400"/>
          </a:p>
          <a:p>
            <a:endParaRPr lang="fi-FI"/>
          </a:p>
        </p:txBody>
      </p:sp>
      <p:sp>
        <p:nvSpPr>
          <p:cNvPr id="4" name="Date Placeholder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939FCC06-099A-4F76-A503-6E58A075A67E}"/>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A6A0BCB2-F847-4264-91CD-3D2D8B8A7795}"/>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5352769A-0CBF-468A-934A-DFFF7A8E13C8}"/>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67E5ADE4-B005-4FDE-801C-50B6ACCB9B1F}"/>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98EAD2D7-FFD8-4CB4-9E39-E0513F85E746}"/>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9641B93F-8BB4-4C9D-9E78-1916A97D7E74}"/>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A7D0FD4E-EC69-44D1-9B15-C90A7FD11B17}"/>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846543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14E48-DE93-4475-9F6D-3486A0FD6674}"/>
              </a:ext>
            </a:extLst>
          </p:cNvPr>
          <p:cNvSpPr>
            <a:spLocks noGrp="1"/>
          </p:cNvSpPr>
          <p:nvPr>
            <p:ph type="title"/>
          </p:nvPr>
        </p:nvSpPr>
        <p:spPr/>
        <p:txBody>
          <a:bodyPr/>
          <a:lstStyle/>
          <a:p>
            <a:r>
              <a:rPr lang="en-US"/>
              <a:t>Promoting impact through the operational culture</a:t>
            </a:r>
            <a:endParaRPr lang="nl-BE"/>
          </a:p>
        </p:txBody>
      </p:sp>
      <p:sp>
        <p:nvSpPr>
          <p:cNvPr id="3" name="Tijdelijke aanduiding voor inhoud 2">
            <a:extLst>
              <a:ext uri="{FF2B5EF4-FFF2-40B4-BE49-F238E27FC236}">
                <a16:creationId xmlns:a16="http://schemas.microsoft.com/office/drawing/2014/main" id="{08FFC205-5D8A-4237-8714-E0131D84D352}"/>
              </a:ext>
            </a:extLst>
          </p:cNvPr>
          <p:cNvSpPr>
            <a:spLocks noGrp="1"/>
          </p:cNvSpPr>
          <p:nvPr>
            <p:ph idx="1"/>
          </p:nvPr>
        </p:nvSpPr>
        <p:spPr>
          <a:xfrm>
            <a:off x="1451579" y="2015732"/>
            <a:ext cx="9603275" cy="3995769"/>
          </a:xfrm>
        </p:spPr>
        <p:txBody>
          <a:bodyPr>
            <a:normAutofit fontScale="85000" lnSpcReduction="20000"/>
          </a:bodyPr>
          <a:lstStyle/>
          <a:p>
            <a:pPr marL="0" indent="0">
              <a:buNone/>
            </a:pPr>
            <a:r>
              <a:rPr lang="en-US"/>
              <a:t>Please describe and assess briefly the procedures used by your HEI to promote the impact of the operations. </a:t>
            </a:r>
          </a:p>
          <a:p>
            <a:endParaRPr lang="en-US"/>
          </a:p>
          <a:p>
            <a:pPr marL="342900" indent="-342900"/>
            <a:r>
              <a:rPr lang="en-US"/>
              <a:t>How does the HEI support the opportunities of students and staff members to participate in new experiments? How does the HEI support the establishment of an experimental operating culture?</a:t>
            </a:r>
          </a:p>
          <a:p>
            <a:pPr marL="342900" indent="-342900"/>
            <a:r>
              <a:rPr lang="en-US"/>
              <a:t>How are experiments monitored and </a:t>
            </a:r>
            <a:r>
              <a:rPr lang="en-US" err="1"/>
              <a:t>utilised</a:t>
            </a:r>
            <a:r>
              <a:rPr lang="en-US"/>
              <a:t> in the HEI?</a:t>
            </a:r>
          </a:p>
          <a:p>
            <a:pPr marL="342900" indent="-342900"/>
            <a:r>
              <a:rPr lang="en-US"/>
              <a:t>How does the HEI promote the staff’s opportunities for collaboration?</a:t>
            </a:r>
          </a:p>
          <a:p>
            <a:pPr marL="342900" indent="-342900"/>
            <a:r>
              <a:rPr lang="en-US"/>
              <a:t>How does the HEI foster lifelong learning in the society?</a:t>
            </a:r>
          </a:p>
          <a:p>
            <a:pPr marL="342900" indent="-342900"/>
            <a:r>
              <a:rPr lang="en-US"/>
              <a:t>How do staff members, students and external stakeholders participate in the development of operations which promote an impact?</a:t>
            </a:r>
          </a:p>
          <a:p>
            <a:pPr marL="342900" indent="-342900"/>
            <a:r>
              <a:rPr lang="en-US"/>
              <a:t>How does the HEI participate in developing the operations of national and international networks?</a:t>
            </a:r>
            <a:endParaRPr lang="fi-FI"/>
          </a:p>
          <a:p>
            <a:endParaRPr lang="nl-BE"/>
          </a:p>
        </p:txBody>
      </p:sp>
      <p:sp>
        <p:nvSpPr>
          <p:cNvPr id="4" name="Tekstvak 3">
            <a:extLst>
              <a:ext uri="{FF2B5EF4-FFF2-40B4-BE49-F238E27FC236}">
                <a16:creationId xmlns:a16="http://schemas.microsoft.com/office/drawing/2014/main" id="{9DBC442E-0B19-4634-A9D7-7C9A433485ED}"/>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5" name="Afbeelding 4">
            <a:extLst>
              <a:ext uri="{FF2B5EF4-FFF2-40B4-BE49-F238E27FC236}">
                <a16:creationId xmlns:a16="http://schemas.microsoft.com/office/drawing/2014/main" id="{93EF7834-FCC5-4671-8447-5CD13F8A5253}"/>
              </a:ext>
            </a:extLst>
          </p:cNvPr>
          <p:cNvPicPr>
            <a:picLocks noChangeAspect="1"/>
          </p:cNvPicPr>
          <p:nvPr/>
        </p:nvPicPr>
        <p:blipFill>
          <a:blip r:embed="rId2"/>
          <a:stretch>
            <a:fillRect/>
          </a:stretch>
        </p:blipFill>
        <p:spPr>
          <a:xfrm>
            <a:off x="296228" y="6266164"/>
            <a:ext cx="559428" cy="455128"/>
          </a:xfrm>
          <a:prstGeom prst="rect">
            <a:avLst/>
          </a:prstGeom>
        </p:spPr>
      </p:pic>
      <p:sp>
        <p:nvSpPr>
          <p:cNvPr id="6" name="Tekstvak 5">
            <a:extLst>
              <a:ext uri="{FF2B5EF4-FFF2-40B4-BE49-F238E27FC236}">
                <a16:creationId xmlns:a16="http://schemas.microsoft.com/office/drawing/2014/main" id="{8176050A-07A9-4335-A5B4-B075BAD14642}"/>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7" name="Groep 6">
            <a:extLst>
              <a:ext uri="{FF2B5EF4-FFF2-40B4-BE49-F238E27FC236}">
                <a16:creationId xmlns:a16="http://schemas.microsoft.com/office/drawing/2014/main" id="{A2D13176-6FEA-493D-9C5F-5AA49F01C5D5}"/>
              </a:ext>
            </a:extLst>
          </p:cNvPr>
          <p:cNvGrpSpPr/>
          <p:nvPr/>
        </p:nvGrpSpPr>
        <p:grpSpPr>
          <a:xfrm>
            <a:off x="8818880" y="139761"/>
            <a:ext cx="3251200" cy="624841"/>
            <a:chOff x="8818880" y="139761"/>
            <a:chExt cx="3251200" cy="624841"/>
          </a:xfrm>
        </p:grpSpPr>
        <p:sp>
          <p:nvSpPr>
            <p:cNvPr id="8" name="Rechthoek: afgeronde hoeken 7">
              <a:extLst>
                <a:ext uri="{FF2B5EF4-FFF2-40B4-BE49-F238E27FC236}">
                  <a16:creationId xmlns:a16="http://schemas.microsoft.com/office/drawing/2014/main" id="{8C443D9A-1FF0-4B08-9C45-B41DC5764468}"/>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EDFD918C-FA13-45BB-A760-D432B0977D71}"/>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0" name="Afbeelding 9">
              <a:extLst>
                <a:ext uri="{FF2B5EF4-FFF2-40B4-BE49-F238E27FC236}">
                  <a16:creationId xmlns:a16="http://schemas.microsoft.com/office/drawing/2014/main" id="{94664C0C-B602-4C26-A43C-AE80CC88D701}"/>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891106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554" y="1113576"/>
            <a:ext cx="8762246" cy="823866"/>
          </a:xfrm>
        </p:spPr>
        <p:txBody>
          <a:bodyPr/>
          <a:lstStyle/>
          <a:p>
            <a:r>
              <a:rPr lang="fi-FI" err="1"/>
              <a:t>Societal</a:t>
            </a:r>
            <a:r>
              <a:rPr lang="fi-FI"/>
              <a:t> </a:t>
            </a:r>
            <a:r>
              <a:rPr lang="fi-FI" err="1"/>
              <a:t>impact</a:t>
            </a:r>
            <a:r>
              <a:rPr lang="fi-FI"/>
              <a:t> </a:t>
            </a:r>
          </a:p>
        </p:txBody>
      </p:sp>
      <p:sp>
        <p:nvSpPr>
          <p:cNvPr id="3" name="Content Placeholder 2"/>
          <p:cNvSpPr>
            <a:spLocks noGrp="1"/>
          </p:cNvSpPr>
          <p:nvPr>
            <p:ph idx="1"/>
          </p:nvPr>
        </p:nvSpPr>
        <p:spPr>
          <a:xfrm>
            <a:off x="1734458" y="1937441"/>
            <a:ext cx="8476343" cy="4277367"/>
          </a:xfrm>
        </p:spPr>
        <p:txBody>
          <a:bodyPr>
            <a:normAutofit lnSpcReduction="10000"/>
          </a:bodyPr>
          <a:lstStyle/>
          <a:p>
            <a:r>
              <a:rPr lang="en-US" sz="1800"/>
              <a:t>The University has a large number of internal and external stakeholders including major financial stakeholders. Education also has a prominent role in the university’s societal impact, which is </a:t>
            </a:r>
            <a:r>
              <a:rPr lang="en-US" sz="1800" err="1"/>
              <a:t>realised</a:t>
            </a:r>
            <a:r>
              <a:rPr lang="en-US" sz="1800"/>
              <a:t> in degree education but also in terms of regional responsibility to develop lifelong learning and the overall competence of the population. </a:t>
            </a:r>
          </a:p>
          <a:p>
            <a:r>
              <a:rPr lang="en-US" sz="1800"/>
              <a:t>The key issue is not how actively the university engages with stakeholders, but how systematic the quality system is so it can identify stakeholders’ views. The university has defined the key actors and tasks as a form of social interaction and has defined the actors responsible for them although the concept of social interaction was not clearly defined.</a:t>
            </a:r>
          </a:p>
          <a:p>
            <a:r>
              <a:rPr lang="en-US" sz="1800"/>
              <a:t>Societal interaction relates to functioning in society and in particular in co-operation with external stakeholders. Without societal interaction, societal impact would not be </a:t>
            </a:r>
            <a:r>
              <a:rPr lang="en-US" sz="1800" err="1"/>
              <a:t>realised</a:t>
            </a:r>
            <a:r>
              <a:rPr lang="en-US" sz="1800"/>
              <a:t>. </a:t>
            </a:r>
            <a:endParaRPr lang="fi-FI" sz="1800"/>
          </a:p>
        </p:txBody>
      </p:sp>
      <p:sp>
        <p:nvSpPr>
          <p:cNvPr id="4" name="Date Placeholder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7CCE5E38-B115-454D-AB07-EFD2738B7C33}"/>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C67C041A-6F5F-411C-AC97-B6FAFEFC0D86}"/>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1C3E34F1-B0C6-4F06-98A9-93C218BA7950}"/>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2F9A971A-68EF-4F4D-A054-39BC09B2F64C}"/>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2EF26161-4AA2-4B16-8EA1-ECE7CF0D0D6C}"/>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A5F40ECD-A02F-4955-A654-CB245594A502}"/>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3528FDA1-CDA2-4EE0-AAAC-C23091CD3A03}"/>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1270041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1579" y="1215913"/>
            <a:ext cx="9603275" cy="637841"/>
          </a:xfrm>
        </p:spPr>
        <p:txBody>
          <a:bodyPr/>
          <a:lstStyle/>
          <a:p>
            <a:r>
              <a:rPr lang="fi-FI"/>
              <a:t>Kiitos, </a:t>
            </a:r>
            <a:r>
              <a:rPr lang="fi-FI" err="1"/>
              <a:t>Tack</a:t>
            </a:r>
            <a:endParaRPr lang="fi-FI"/>
          </a:p>
        </p:txBody>
      </p:sp>
      <p:sp>
        <p:nvSpPr>
          <p:cNvPr id="4" name="Päivämäärän paikkamerkki 3"/>
          <p:cNvSpPr>
            <a:spLocks noGrp="1"/>
          </p:cNvSpPr>
          <p:nvPr>
            <p:ph type="dt" sz="half" idx="10"/>
          </p:nvPr>
        </p:nvSpPr>
        <p:spPr/>
        <p:txBody>
          <a:bodyPr/>
          <a:lstStyle/>
          <a:p>
            <a:endParaRPr lang="fi-FI"/>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008" y="2015732"/>
            <a:ext cx="6477474" cy="3920576"/>
          </a:xfrm>
          <a:prstGeom prst="rect">
            <a:avLst/>
          </a:prstGeom>
        </p:spPr>
      </p:pic>
      <p:sp>
        <p:nvSpPr>
          <p:cNvPr id="7" name="Tekstvak 6">
            <a:extLst>
              <a:ext uri="{FF2B5EF4-FFF2-40B4-BE49-F238E27FC236}">
                <a16:creationId xmlns:a16="http://schemas.microsoft.com/office/drawing/2014/main" id="{E22D91FC-8953-43DD-8263-2A2708357BC8}"/>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8" name="Afbeelding 7">
            <a:extLst>
              <a:ext uri="{FF2B5EF4-FFF2-40B4-BE49-F238E27FC236}">
                <a16:creationId xmlns:a16="http://schemas.microsoft.com/office/drawing/2014/main" id="{7ACB0EBC-3433-43AC-9AAE-2ACE89C4AEED}"/>
              </a:ext>
            </a:extLst>
          </p:cNvPr>
          <p:cNvPicPr>
            <a:picLocks noChangeAspect="1"/>
          </p:cNvPicPr>
          <p:nvPr/>
        </p:nvPicPr>
        <p:blipFill>
          <a:blip r:embed="rId3"/>
          <a:stretch>
            <a:fillRect/>
          </a:stretch>
        </p:blipFill>
        <p:spPr>
          <a:xfrm>
            <a:off x="296228" y="6266164"/>
            <a:ext cx="559428" cy="455128"/>
          </a:xfrm>
          <a:prstGeom prst="rect">
            <a:avLst/>
          </a:prstGeom>
        </p:spPr>
      </p:pic>
      <p:sp>
        <p:nvSpPr>
          <p:cNvPr id="9" name="Tekstvak 8">
            <a:extLst>
              <a:ext uri="{FF2B5EF4-FFF2-40B4-BE49-F238E27FC236}">
                <a16:creationId xmlns:a16="http://schemas.microsoft.com/office/drawing/2014/main" id="{D2D3AB4C-B3DF-4EFD-A4CB-2526A2F54152}"/>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
        <p:nvSpPr>
          <p:cNvPr id="10" name="Tijdelijke aanduiding voor inhoud 9">
            <a:extLst>
              <a:ext uri="{FF2B5EF4-FFF2-40B4-BE49-F238E27FC236}">
                <a16:creationId xmlns:a16="http://schemas.microsoft.com/office/drawing/2014/main" id="{DF807D6E-3D64-43E1-AA9C-71BA22B23A98}"/>
              </a:ext>
            </a:extLst>
          </p:cNvPr>
          <p:cNvSpPr>
            <a:spLocks noGrp="1"/>
          </p:cNvSpPr>
          <p:nvPr>
            <p:ph idx="1"/>
          </p:nvPr>
        </p:nvSpPr>
        <p:spPr/>
        <p:txBody>
          <a:bodyPr/>
          <a:lstStyle/>
          <a:p>
            <a:endParaRPr lang="nl-BE"/>
          </a:p>
        </p:txBody>
      </p:sp>
      <p:grpSp>
        <p:nvGrpSpPr>
          <p:cNvPr id="11" name="Groep 10">
            <a:extLst>
              <a:ext uri="{FF2B5EF4-FFF2-40B4-BE49-F238E27FC236}">
                <a16:creationId xmlns:a16="http://schemas.microsoft.com/office/drawing/2014/main" id="{24D9B362-87DB-450B-A9B5-870F4986186A}"/>
              </a:ext>
            </a:extLst>
          </p:cNvPr>
          <p:cNvGrpSpPr/>
          <p:nvPr/>
        </p:nvGrpSpPr>
        <p:grpSpPr>
          <a:xfrm>
            <a:off x="8818880" y="139761"/>
            <a:ext cx="3251200" cy="624841"/>
            <a:chOff x="8818880" y="139761"/>
            <a:chExt cx="3251200" cy="624841"/>
          </a:xfrm>
        </p:grpSpPr>
        <p:sp>
          <p:nvSpPr>
            <p:cNvPr id="12" name="Rechthoek: afgeronde hoeken 11">
              <a:extLst>
                <a:ext uri="{FF2B5EF4-FFF2-40B4-BE49-F238E27FC236}">
                  <a16:creationId xmlns:a16="http://schemas.microsoft.com/office/drawing/2014/main" id="{301F61D0-4085-4986-A23F-5AD5CBABA62E}"/>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3F31B95C-DA13-4F99-AC06-687694FB2722}"/>
                </a:ext>
              </a:extLst>
            </p:cNvPr>
            <p:cNvPicPr>
              <a:picLocks noChangeAspect="1"/>
            </p:cNvPicPr>
            <p:nvPr/>
          </p:nvPicPr>
          <p:blipFill>
            <a:blip r:embed="rId4"/>
            <a:stretch>
              <a:fillRect/>
            </a:stretch>
          </p:blipFill>
          <p:spPr>
            <a:xfrm>
              <a:off x="8975849" y="252749"/>
              <a:ext cx="1905511" cy="455811"/>
            </a:xfrm>
            <a:prstGeom prst="rect">
              <a:avLst/>
            </a:prstGeom>
          </p:spPr>
        </p:pic>
        <p:pic>
          <p:nvPicPr>
            <p:cNvPr id="14" name="Afbeelding 13">
              <a:extLst>
                <a:ext uri="{FF2B5EF4-FFF2-40B4-BE49-F238E27FC236}">
                  <a16:creationId xmlns:a16="http://schemas.microsoft.com/office/drawing/2014/main" id="{5A7C385A-1BC6-49B5-A93F-06BF1B45D8F9}"/>
                </a:ext>
              </a:extLst>
            </p:cNvPr>
            <p:cNvPicPr>
              <a:picLocks noChangeAspect="1"/>
            </p:cNvPicPr>
            <p:nvPr/>
          </p:nvPicPr>
          <p:blipFill>
            <a:blip r:embed="rId5"/>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10499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B0E49-B6B2-477A-B088-19F1031A8010}"/>
              </a:ext>
            </a:extLst>
          </p:cNvPr>
          <p:cNvSpPr>
            <a:spLocks noGrp="1"/>
          </p:cNvSpPr>
          <p:nvPr>
            <p:ph type="ctrTitle"/>
          </p:nvPr>
        </p:nvSpPr>
        <p:spPr/>
        <p:txBody>
          <a:bodyPr/>
          <a:lstStyle/>
          <a:p>
            <a:r>
              <a:rPr lang="nl-BE"/>
              <a:t>Leren duaal leren</a:t>
            </a:r>
            <a:br>
              <a:rPr lang="nl-BE"/>
            </a:br>
            <a:r>
              <a:rPr lang="nl-BE"/>
              <a:t>5 take </a:t>
            </a:r>
            <a:r>
              <a:rPr lang="nl-BE" err="1"/>
              <a:t>aways</a:t>
            </a:r>
            <a:endParaRPr lang="nl-BE"/>
          </a:p>
        </p:txBody>
      </p:sp>
      <p:sp>
        <p:nvSpPr>
          <p:cNvPr id="3" name="Ondertitel 2">
            <a:extLst>
              <a:ext uri="{FF2B5EF4-FFF2-40B4-BE49-F238E27FC236}">
                <a16:creationId xmlns:a16="http://schemas.microsoft.com/office/drawing/2014/main" id="{6D0BFF6B-5B5D-497A-930A-7CE17A265A57}"/>
              </a:ext>
            </a:extLst>
          </p:cNvPr>
          <p:cNvSpPr>
            <a:spLocks noGrp="1"/>
          </p:cNvSpPr>
          <p:nvPr>
            <p:ph type="subTitle" idx="1"/>
          </p:nvPr>
        </p:nvSpPr>
        <p:spPr>
          <a:xfrm>
            <a:off x="2417779" y="3531204"/>
            <a:ext cx="9351726" cy="1774127"/>
          </a:xfrm>
        </p:spPr>
        <p:txBody>
          <a:bodyPr>
            <a:normAutofit/>
          </a:bodyPr>
          <a:lstStyle/>
          <a:p>
            <a:r>
              <a:rPr lang="nl-BE" sz="2000"/>
              <a:t>Vickie Dekocker, Verantwoordelijke innovatie &amp; Secretaris Vlaams partnerschap duaal leren &amp; An Katrien Sodermans, Verantwoordelijke Kenniscentrum</a:t>
            </a:r>
          </a:p>
        </p:txBody>
      </p:sp>
      <p:sp>
        <p:nvSpPr>
          <p:cNvPr id="15" name="Rechthoek: afgeronde hoeken 14">
            <a:extLst>
              <a:ext uri="{FF2B5EF4-FFF2-40B4-BE49-F238E27FC236}">
                <a16:creationId xmlns:a16="http://schemas.microsoft.com/office/drawing/2014/main" id="{F5F3EE93-FC49-4302-9E5E-83D7CFBBB897}"/>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0612E747-B192-418C-B4F7-E71B9E6A8949}"/>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4E245B1C-8F7A-4E84-899D-B16C1180E7D6}"/>
              </a:ext>
            </a:extLst>
          </p:cNvPr>
          <p:cNvPicPr>
            <a:picLocks noChangeAspect="1"/>
          </p:cNvPicPr>
          <p:nvPr/>
        </p:nvPicPr>
        <p:blipFill>
          <a:blip r:embed="rId4"/>
          <a:stretch>
            <a:fillRect/>
          </a:stretch>
        </p:blipFill>
        <p:spPr>
          <a:xfrm>
            <a:off x="11054852" y="177457"/>
            <a:ext cx="933474" cy="549450"/>
          </a:xfrm>
          <a:prstGeom prst="rect">
            <a:avLst/>
          </a:prstGeom>
        </p:spPr>
      </p:pic>
      <p:sp>
        <p:nvSpPr>
          <p:cNvPr id="16" name="Tekstvak 15">
            <a:extLst>
              <a:ext uri="{FF2B5EF4-FFF2-40B4-BE49-F238E27FC236}">
                <a16:creationId xmlns:a16="http://schemas.microsoft.com/office/drawing/2014/main" id="{B4D4EB13-6F48-40FE-9CA9-77E1AAADB46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7" name="Afbeelding 16">
            <a:extLst>
              <a:ext uri="{FF2B5EF4-FFF2-40B4-BE49-F238E27FC236}">
                <a16:creationId xmlns:a16="http://schemas.microsoft.com/office/drawing/2014/main" id="{03970617-15E3-44F7-B1B6-D6D65534D6DA}"/>
              </a:ext>
            </a:extLst>
          </p:cNvPr>
          <p:cNvPicPr>
            <a:picLocks noChangeAspect="1"/>
          </p:cNvPicPr>
          <p:nvPr/>
        </p:nvPicPr>
        <p:blipFill>
          <a:blip r:embed="rId5"/>
          <a:stretch>
            <a:fillRect/>
          </a:stretch>
        </p:blipFill>
        <p:spPr>
          <a:xfrm>
            <a:off x="296228" y="6266164"/>
            <a:ext cx="559428" cy="455128"/>
          </a:xfrm>
          <a:prstGeom prst="rect">
            <a:avLst/>
          </a:prstGeom>
        </p:spPr>
      </p:pic>
      <p:sp>
        <p:nvSpPr>
          <p:cNvPr id="18" name="Tekstvak 17">
            <a:extLst>
              <a:ext uri="{FF2B5EF4-FFF2-40B4-BE49-F238E27FC236}">
                <a16:creationId xmlns:a16="http://schemas.microsoft.com/office/drawing/2014/main" id="{DBC23A93-5DC2-4221-9BEA-D675228ED3B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20900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1AFE6-9003-410B-8AFD-1F89F9EE2E6A}"/>
              </a:ext>
            </a:extLst>
          </p:cNvPr>
          <p:cNvSpPr>
            <a:spLocks noGrp="1"/>
          </p:cNvSpPr>
          <p:nvPr>
            <p:ph type="title"/>
          </p:nvPr>
        </p:nvSpPr>
        <p:spPr/>
        <p:txBody>
          <a:bodyPr/>
          <a:lstStyle/>
          <a:p>
            <a:pPr algn="ctr"/>
            <a:r>
              <a:rPr lang="nl-BE"/>
              <a:t>DUAal leren  is levenslang</a:t>
            </a:r>
          </a:p>
        </p:txBody>
      </p:sp>
      <p:pic>
        <p:nvPicPr>
          <p:cNvPr id="5" name="Afbeelding 4">
            <a:extLst>
              <a:ext uri="{FF2B5EF4-FFF2-40B4-BE49-F238E27FC236}">
                <a16:creationId xmlns:a16="http://schemas.microsoft.com/office/drawing/2014/main" id="{BDA58DA7-DE34-4B7B-942E-D7FFE40841B0}"/>
              </a:ext>
            </a:extLst>
          </p:cNvPr>
          <p:cNvPicPr>
            <a:picLocks noChangeAspect="1"/>
          </p:cNvPicPr>
          <p:nvPr/>
        </p:nvPicPr>
        <p:blipFill>
          <a:blip r:embed="rId2"/>
          <a:stretch>
            <a:fillRect/>
          </a:stretch>
        </p:blipFill>
        <p:spPr>
          <a:xfrm>
            <a:off x="2801645" y="2040820"/>
            <a:ext cx="7002755" cy="3885249"/>
          </a:xfrm>
          <a:prstGeom prst="rect">
            <a:avLst/>
          </a:prstGeom>
        </p:spPr>
      </p:pic>
      <p:sp>
        <p:nvSpPr>
          <p:cNvPr id="4" name="Rechthoek: afgeronde hoeken 3">
            <a:extLst>
              <a:ext uri="{FF2B5EF4-FFF2-40B4-BE49-F238E27FC236}">
                <a16:creationId xmlns:a16="http://schemas.microsoft.com/office/drawing/2014/main" id="{66EBFCF9-0DDB-4678-9E1C-A71C09BAF14E}"/>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477A3FFA-9DEA-40D4-84B5-E9814663487F}"/>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7" name="Afbeelding 6">
            <a:extLst>
              <a:ext uri="{FF2B5EF4-FFF2-40B4-BE49-F238E27FC236}">
                <a16:creationId xmlns:a16="http://schemas.microsoft.com/office/drawing/2014/main" id="{4DEFFEB8-1F34-48D7-9F15-EABCDA307EF8}"/>
              </a:ext>
            </a:extLst>
          </p:cNvPr>
          <p:cNvPicPr>
            <a:picLocks noChangeAspect="1"/>
          </p:cNvPicPr>
          <p:nvPr/>
        </p:nvPicPr>
        <p:blipFill>
          <a:blip r:embed="rId4"/>
          <a:stretch>
            <a:fillRect/>
          </a:stretch>
        </p:blipFill>
        <p:spPr>
          <a:xfrm>
            <a:off x="11054852" y="177457"/>
            <a:ext cx="933474" cy="549450"/>
          </a:xfrm>
          <a:prstGeom prst="rect">
            <a:avLst/>
          </a:prstGeom>
        </p:spPr>
      </p:pic>
      <p:sp>
        <p:nvSpPr>
          <p:cNvPr id="8" name="Tekstvak 7">
            <a:extLst>
              <a:ext uri="{FF2B5EF4-FFF2-40B4-BE49-F238E27FC236}">
                <a16:creationId xmlns:a16="http://schemas.microsoft.com/office/drawing/2014/main" id="{87A50318-6AF9-4E85-9854-A9F4E26883BB}"/>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9" name="Afbeelding 8">
            <a:extLst>
              <a:ext uri="{FF2B5EF4-FFF2-40B4-BE49-F238E27FC236}">
                <a16:creationId xmlns:a16="http://schemas.microsoft.com/office/drawing/2014/main" id="{347B689C-62B1-4147-A6A4-94D21D3E9C46}"/>
              </a:ext>
            </a:extLst>
          </p:cNvPr>
          <p:cNvPicPr>
            <a:picLocks noChangeAspect="1"/>
          </p:cNvPicPr>
          <p:nvPr/>
        </p:nvPicPr>
        <p:blipFill>
          <a:blip r:embed="rId5"/>
          <a:stretch>
            <a:fillRect/>
          </a:stretch>
        </p:blipFill>
        <p:spPr>
          <a:xfrm>
            <a:off x="296228" y="6266164"/>
            <a:ext cx="559428" cy="455128"/>
          </a:xfrm>
          <a:prstGeom prst="rect">
            <a:avLst/>
          </a:prstGeom>
        </p:spPr>
      </p:pic>
      <p:sp>
        <p:nvSpPr>
          <p:cNvPr id="10" name="Tekstvak 9">
            <a:extLst>
              <a:ext uri="{FF2B5EF4-FFF2-40B4-BE49-F238E27FC236}">
                <a16:creationId xmlns:a16="http://schemas.microsoft.com/office/drawing/2014/main" id="{BAC3E875-7027-4294-AF6C-8361E84180D6}"/>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4227056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D7366-C1FE-40B9-9B02-FBFE6BF550F1}"/>
              </a:ext>
            </a:extLst>
          </p:cNvPr>
          <p:cNvSpPr>
            <a:spLocks noGrp="1"/>
          </p:cNvSpPr>
          <p:nvPr>
            <p:ph type="title"/>
          </p:nvPr>
        </p:nvSpPr>
        <p:spPr/>
        <p:txBody>
          <a:bodyPr>
            <a:normAutofit/>
          </a:bodyPr>
          <a:lstStyle/>
          <a:p>
            <a:pPr algn="ctr"/>
            <a:r>
              <a:rPr lang="nl-BE" sz="3600"/>
              <a:t>leren is COCREATIE</a:t>
            </a:r>
            <a:br>
              <a:rPr lang="nl-BE"/>
            </a:br>
            <a:endParaRPr lang="nl-BE"/>
          </a:p>
        </p:txBody>
      </p:sp>
      <p:pic>
        <p:nvPicPr>
          <p:cNvPr id="9" name="Tijdelijke aanduiding voor inhoud 8">
            <a:extLst>
              <a:ext uri="{FF2B5EF4-FFF2-40B4-BE49-F238E27FC236}">
                <a16:creationId xmlns:a16="http://schemas.microsoft.com/office/drawing/2014/main" id="{64D43D4B-207B-4FBD-B4A0-57CD3D4B6A7B}"/>
              </a:ext>
            </a:extLst>
          </p:cNvPr>
          <p:cNvPicPr>
            <a:picLocks noGrp="1" noChangeAspect="1"/>
          </p:cNvPicPr>
          <p:nvPr>
            <p:ph idx="1"/>
          </p:nvPr>
        </p:nvPicPr>
        <p:blipFill>
          <a:blip r:embed="rId2"/>
          <a:stretch>
            <a:fillRect/>
          </a:stretch>
        </p:blipFill>
        <p:spPr>
          <a:xfrm>
            <a:off x="3351380" y="2025468"/>
            <a:ext cx="5741820" cy="4059873"/>
          </a:xfrm>
          <a:prstGeom prst="rect">
            <a:avLst/>
          </a:prstGeom>
        </p:spPr>
      </p:pic>
      <p:sp>
        <p:nvSpPr>
          <p:cNvPr id="4" name="Rechthoek: afgeronde hoeken 3">
            <a:extLst>
              <a:ext uri="{FF2B5EF4-FFF2-40B4-BE49-F238E27FC236}">
                <a16:creationId xmlns:a16="http://schemas.microsoft.com/office/drawing/2014/main" id="{9F1EC3AA-8373-4778-A3FF-A6DA2856B61C}"/>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C262F009-6E57-4E8D-BE8C-5713D227FEB2}"/>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6" name="Afbeelding 5">
            <a:extLst>
              <a:ext uri="{FF2B5EF4-FFF2-40B4-BE49-F238E27FC236}">
                <a16:creationId xmlns:a16="http://schemas.microsoft.com/office/drawing/2014/main" id="{AB93FDCB-23D0-48E1-AB07-607D6E75B40A}"/>
              </a:ext>
            </a:extLst>
          </p:cNvPr>
          <p:cNvPicPr>
            <a:picLocks noChangeAspect="1"/>
          </p:cNvPicPr>
          <p:nvPr/>
        </p:nvPicPr>
        <p:blipFill>
          <a:blip r:embed="rId4"/>
          <a:stretch>
            <a:fillRect/>
          </a:stretch>
        </p:blipFill>
        <p:spPr>
          <a:xfrm>
            <a:off x="11054852" y="177457"/>
            <a:ext cx="933474" cy="549450"/>
          </a:xfrm>
          <a:prstGeom prst="rect">
            <a:avLst/>
          </a:prstGeom>
        </p:spPr>
      </p:pic>
      <p:sp>
        <p:nvSpPr>
          <p:cNvPr id="8" name="Tekstvak 7">
            <a:extLst>
              <a:ext uri="{FF2B5EF4-FFF2-40B4-BE49-F238E27FC236}">
                <a16:creationId xmlns:a16="http://schemas.microsoft.com/office/drawing/2014/main" id="{3B9EB17E-C88D-41A4-B1D6-EE76DA0A5FE4}"/>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0" name="Afbeelding 9">
            <a:extLst>
              <a:ext uri="{FF2B5EF4-FFF2-40B4-BE49-F238E27FC236}">
                <a16:creationId xmlns:a16="http://schemas.microsoft.com/office/drawing/2014/main" id="{3AC02419-FB6B-47CB-9762-DE0D663B8F44}"/>
              </a:ext>
            </a:extLst>
          </p:cNvPr>
          <p:cNvPicPr>
            <a:picLocks noChangeAspect="1"/>
          </p:cNvPicPr>
          <p:nvPr/>
        </p:nvPicPr>
        <p:blipFill>
          <a:blip r:embed="rId5"/>
          <a:stretch>
            <a:fillRect/>
          </a:stretch>
        </p:blipFill>
        <p:spPr>
          <a:xfrm>
            <a:off x="296228" y="6266164"/>
            <a:ext cx="559428" cy="455128"/>
          </a:xfrm>
          <a:prstGeom prst="rect">
            <a:avLst/>
          </a:prstGeom>
        </p:spPr>
      </p:pic>
      <p:sp>
        <p:nvSpPr>
          <p:cNvPr id="11" name="Tekstvak 10">
            <a:extLst>
              <a:ext uri="{FF2B5EF4-FFF2-40B4-BE49-F238E27FC236}">
                <a16:creationId xmlns:a16="http://schemas.microsoft.com/office/drawing/2014/main" id="{486F73C9-EA8F-4229-90AF-7DE10E8B00EC}"/>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3428155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43CD6-FE15-4455-811E-9E49BCD3097E}"/>
              </a:ext>
            </a:extLst>
          </p:cNvPr>
          <p:cNvSpPr>
            <a:spLocks noGrp="1"/>
          </p:cNvSpPr>
          <p:nvPr>
            <p:ph type="title"/>
          </p:nvPr>
        </p:nvSpPr>
        <p:spPr/>
        <p:txBody>
          <a:bodyPr/>
          <a:lstStyle/>
          <a:p>
            <a:pPr algn="ctr"/>
            <a:r>
              <a:rPr lang="nl-BE"/>
              <a:t>Leren IS GEPERSONALISEERD</a:t>
            </a:r>
            <a:br>
              <a:rPr lang="nl-BE"/>
            </a:br>
            <a:endParaRPr lang="nl-BE"/>
          </a:p>
        </p:txBody>
      </p:sp>
      <p:pic>
        <p:nvPicPr>
          <p:cNvPr id="8" name="Tijdelijke aanduiding voor inhoud 7">
            <a:extLst>
              <a:ext uri="{FF2B5EF4-FFF2-40B4-BE49-F238E27FC236}">
                <a16:creationId xmlns:a16="http://schemas.microsoft.com/office/drawing/2014/main" id="{99945F50-9414-4492-A65E-AF40D0AA5AA8}"/>
              </a:ext>
            </a:extLst>
          </p:cNvPr>
          <p:cNvPicPr>
            <a:picLocks noGrp="1" noChangeAspect="1"/>
          </p:cNvPicPr>
          <p:nvPr>
            <p:ph idx="1"/>
          </p:nvPr>
        </p:nvPicPr>
        <p:blipFill>
          <a:blip r:embed="rId2"/>
          <a:stretch>
            <a:fillRect/>
          </a:stretch>
        </p:blipFill>
        <p:spPr>
          <a:xfrm>
            <a:off x="2417275" y="1988363"/>
            <a:ext cx="7704499" cy="3617356"/>
          </a:xfrm>
          <a:prstGeom prst="rect">
            <a:avLst/>
          </a:prstGeom>
        </p:spPr>
      </p:pic>
      <p:sp>
        <p:nvSpPr>
          <p:cNvPr id="4" name="Rechthoek: afgeronde hoeken 3">
            <a:extLst>
              <a:ext uri="{FF2B5EF4-FFF2-40B4-BE49-F238E27FC236}">
                <a16:creationId xmlns:a16="http://schemas.microsoft.com/office/drawing/2014/main" id="{2FF2EFB1-95D5-42C1-8554-E9D85DDF0C66}"/>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1F3B0349-7B60-4DA9-BF25-6BBAE672D3DF}"/>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6" name="Afbeelding 5">
            <a:extLst>
              <a:ext uri="{FF2B5EF4-FFF2-40B4-BE49-F238E27FC236}">
                <a16:creationId xmlns:a16="http://schemas.microsoft.com/office/drawing/2014/main" id="{2B4F9097-A1CA-4347-90C1-06FA9DFA924C}"/>
              </a:ext>
            </a:extLst>
          </p:cNvPr>
          <p:cNvPicPr>
            <a:picLocks noChangeAspect="1"/>
          </p:cNvPicPr>
          <p:nvPr/>
        </p:nvPicPr>
        <p:blipFill>
          <a:blip r:embed="rId4"/>
          <a:stretch>
            <a:fillRect/>
          </a:stretch>
        </p:blipFill>
        <p:spPr>
          <a:xfrm>
            <a:off x="11054852" y="177457"/>
            <a:ext cx="933474" cy="549450"/>
          </a:xfrm>
          <a:prstGeom prst="rect">
            <a:avLst/>
          </a:prstGeom>
        </p:spPr>
      </p:pic>
      <p:sp>
        <p:nvSpPr>
          <p:cNvPr id="10" name="Tekstvak 9">
            <a:extLst>
              <a:ext uri="{FF2B5EF4-FFF2-40B4-BE49-F238E27FC236}">
                <a16:creationId xmlns:a16="http://schemas.microsoft.com/office/drawing/2014/main" id="{CE93C852-9527-47D2-904C-FDE986A9504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1" name="Afbeelding 10">
            <a:extLst>
              <a:ext uri="{FF2B5EF4-FFF2-40B4-BE49-F238E27FC236}">
                <a16:creationId xmlns:a16="http://schemas.microsoft.com/office/drawing/2014/main" id="{A7B3C07F-6B49-4F7B-BFB4-92EBC78C0CE4}"/>
              </a:ext>
            </a:extLst>
          </p:cNvPr>
          <p:cNvPicPr>
            <a:picLocks noChangeAspect="1"/>
          </p:cNvPicPr>
          <p:nvPr/>
        </p:nvPicPr>
        <p:blipFill>
          <a:blip r:embed="rId5"/>
          <a:stretch>
            <a:fillRect/>
          </a:stretch>
        </p:blipFill>
        <p:spPr>
          <a:xfrm>
            <a:off x="296228" y="6266164"/>
            <a:ext cx="559428" cy="455128"/>
          </a:xfrm>
          <a:prstGeom prst="rect">
            <a:avLst/>
          </a:prstGeom>
        </p:spPr>
      </p:pic>
      <p:sp>
        <p:nvSpPr>
          <p:cNvPr id="12" name="Tekstvak 11">
            <a:extLst>
              <a:ext uri="{FF2B5EF4-FFF2-40B4-BE49-F238E27FC236}">
                <a16:creationId xmlns:a16="http://schemas.microsoft.com/office/drawing/2014/main" id="{96DA5E95-0397-4CB6-846F-7F4BBB767392}"/>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48822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32254" y="2020711"/>
            <a:ext cx="6855303" cy="3012608"/>
          </a:xfrm>
        </p:spPr>
        <p:txBody>
          <a:bodyPr/>
          <a:lstStyle/>
          <a:p>
            <a:pPr>
              <a:lnSpc>
                <a:spcPct val="90000"/>
              </a:lnSpc>
            </a:pPr>
            <a:r>
              <a:rPr lang="en-US" sz="6500" b="0">
                <a:solidFill>
                  <a:schemeClr val="tx1"/>
                </a:solidFill>
              </a:rPr>
              <a:t>Building up the Quality of Education – </a:t>
            </a:r>
            <a:br>
              <a:rPr lang="en-US" sz="6500" b="0">
                <a:solidFill>
                  <a:schemeClr val="tx1"/>
                </a:solidFill>
              </a:rPr>
            </a:br>
            <a:r>
              <a:rPr lang="en-US" sz="6500" b="0">
                <a:solidFill>
                  <a:schemeClr val="tx1"/>
                </a:solidFill>
              </a:rPr>
              <a:t>the Finnish Way</a:t>
            </a:r>
            <a:endParaRPr lang="fi-FI" sz="6500" b="0">
              <a:solidFill>
                <a:schemeClr val="tx1"/>
              </a:solidFill>
            </a:endParaRPr>
          </a:p>
        </p:txBody>
      </p:sp>
      <p:sp>
        <p:nvSpPr>
          <p:cNvPr id="2" name="Subtitle 1"/>
          <p:cNvSpPr>
            <a:spLocks noGrp="1"/>
          </p:cNvSpPr>
          <p:nvPr>
            <p:ph type="subTitle" idx="1"/>
          </p:nvPr>
        </p:nvSpPr>
        <p:spPr>
          <a:xfrm>
            <a:off x="2307771" y="5033319"/>
            <a:ext cx="5179962" cy="1491716"/>
          </a:xfrm>
        </p:spPr>
        <p:txBody>
          <a:bodyPr>
            <a:normAutofit/>
          </a:bodyPr>
          <a:lstStyle/>
          <a:p>
            <a:endParaRPr lang="fi-FI">
              <a:solidFill>
                <a:schemeClr val="tx1"/>
              </a:solidFill>
              <a:latin typeface="Georgia" panose="02040502050405020303" pitchFamily="18" charset="0"/>
            </a:endParaRPr>
          </a:p>
          <a:p>
            <a:r>
              <a:rPr lang="fi-FI" err="1">
                <a:solidFill>
                  <a:schemeClr val="tx1"/>
                </a:solidFill>
                <a:latin typeface="+mn-lt"/>
              </a:rPr>
              <a:t>Counsellor</a:t>
            </a:r>
            <a:r>
              <a:rPr lang="fi-FI">
                <a:solidFill>
                  <a:schemeClr val="tx1"/>
                </a:solidFill>
                <a:latin typeface="+mn-lt"/>
              </a:rPr>
              <a:t> of Evaluation Karl Holm</a:t>
            </a:r>
          </a:p>
          <a:p>
            <a:r>
              <a:rPr lang="fi-FI" b="1">
                <a:solidFill>
                  <a:schemeClr val="tx1"/>
                </a:solidFill>
                <a:latin typeface="+mn-lt"/>
              </a:rPr>
              <a:t>5 </a:t>
            </a:r>
            <a:r>
              <a:rPr lang="fi-FI" b="1" err="1">
                <a:solidFill>
                  <a:schemeClr val="tx1"/>
                </a:solidFill>
                <a:latin typeface="+mn-lt"/>
              </a:rPr>
              <a:t>March</a:t>
            </a:r>
            <a:r>
              <a:rPr lang="fi-FI" b="1">
                <a:solidFill>
                  <a:schemeClr val="tx1"/>
                </a:solidFill>
                <a:latin typeface="+mn-lt"/>
              </a:rPr>
              <a:t> 2018, </a:t>
            </a:r>
            <a:r>
              <a:rPr lang="fi-FI" b="1" err="1">
                <a:solidFill>
                  <a:schemeClr val="tx1"/>
                </a:solidFill>
                <a:latin typeface="+mn-lt"/>
              </a:rPr>
              <a:t>Brussels</a:t>
            </a:r>
            <a:endParaRPr lang="fi-FI" b="1">
              <a:solidFill>
                <a:schemeClr val="tx1"/>
              </a:solidFill>
              <a:latin typeface="+mn-lt"/>
            </a:endParaRPr>
          </a:p>
          <a:p>
            <a:endParaRPr lang="fi-FI">
              <a:solidFill>
                <a:schemeClr val="tx1"/>
              </a:solidFill>
              <a:latin typeface="Georgia" panose="02040502050405020303" pitchFamily="18" charset="0"/>
            </a:endParaRPr>
          </a:p>
        </p:txBody>
      </p:sp>
      <p:sp>
        <p:nvSpPr>
          <p:cNvPr id="4" name="Tekstvak 3">
            <a:extLst>
              <a:ext uri="{FF2B5EF4-FFF2-40B4-BE49-F238E27FC236}">
                <a16:creationId xmlns:a16="http://schemas.microsoft.com/office/drawing/2014/main" id="{3BE6F7F1-D5D2-4EB8-9FC9-8336724D1286}"/>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5" name="Afbeelding 4">
            <a:extLst>
              <a:ext uri="{FF2B5EF4-FFF2-40B4-BE49-F238E27FC236}">
                <a16:creationId xmlns:a16="http://schemas.microsoft.com/office/drawing/2014/main" id="{E3623016-5A5A-43B4-87E8-6C5FA0B2E049}"/>
              </a:ext>
            </a:extLst>
          </p:cNvPr>
          <p:cNvPicPr>
            <a:picLocks noChangeAspect="1"/>
          </p:cNvPicPr>
          <p:nvPr/>
        </p:nvPicPr>
        <p:blipFill>
          <a:blip r:embed="rId3"/>
          <a:stretch>
            <a:fillRect/>
          </a:stretch>
        </p:blipFill>
        <p:spPr>
          <a:xfrm>
            <a:off x="296228" y="6266164"/>
            <a:ext cx="559428" cy="455128"/>
          </a:xfrm>
          <a:prstGeom prst="rect">
            <a:avLst/>
          </a:prstGeom>
        </p:spPr>
      </p:pic>
      <p:sp>
        <p:nvSpPr>
          <p:cNvPr id="6" name="Tekstvak 5">
            <a:extLst>
              <a:ext uri="{FF2B5EF4-FFF2-40B4-BE49-F238E27FC236}">
                <a16:creationId xmlns:a16="http://schemas.microsoft.com/office/drawing/2014/main" id="{BD31F0CD-DC6E-48CE-BE75-E5C24C1F7059}"/>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7" name="Groep 6">
            <a:extLst>
              <a:ext uri="{FF2B5EF4-FFF2-40B4-BE49-F238E27FC236}">
                <a16:creationId xmlns:a16="http://schemas.microsoft.com/office/drawing/2014/main" id="{906FB648-CCF1-4E4F-BC79-36B11F057D80}"/>
              </a:ext>
            </a:extLst>
          </p:cNvPr>
          <p:cNvGrpSpPr/>
          <p:nvPr/>
        </p:nvGrpSpPr>
        <p:grpSpPr>
          <a:xfrm>
            <a:off x="8818880" y="139761"/>
            <a:ext cx="3251200" cy="624841"/>
            <a:chOff x="8818880" y="139761"/>
            <a:chExt cx="3251200" cy="624841"/>
          </a:xfrm>
        </p:grpSpPr>
        <p:sp>
          <p:nvSpPr>
            <p:cNvPr id="8" name="Rechthoek: afgeronde hoeken 7">
              <a:extLst>
                <a:ext uri="{FF2B5EF4-FFF2-40B4-BE49-F238E27FC236}">
                  <a16:creationId xmlns:a16="http://schemas.microsoft.com/office/drawing/2014/main" id="{181F013C-6593-4385-A368-1EC0E0E4B412}"/>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7246E19A-FC4F-4547-B8F0-A80DAF9C91B5}"/>
                </a:ext>
              </a:extLst>
            </p:cNvPr>
            <p:cNvPicPr>
              <a:picLocks noChangeAspect="1"/>
            </p:cNvPicPr>
            <p:nvPr/>
          </p:nvPicPr>
          <p:blipFill>
            <a:blip r:embed="rId4"/>
            <a:stretch>
              <a:fillRect/>
            </a:stretch>
          </p:blipFill>
          <p:spPr>
            <a:xfrm>
              <a:off x="8975849" y="252749"/>
              <a:ext cx="1905511" cy="455811"/>
            </a:xfrm>
            <a:prstGeom prst="rect">
              <a:avLst/>
            </a:prstGeom>
          </p:spPr>
        </p:pic>
        <p:pic>
          <p:nvPicPr>
            <p:cNvPr id="10" name="Afbeelding 9">
              <a:extLst>
                <a:ext uri="{FF2B5EF4-FFF2-40B4-BE49-F238E27FC236}">
                  <a16:creationId xmlns:a16="http://schemas.microsoft.com/office/drawing/2014/main" id="{BBC8CAF1-0CDD-4719-ABD3-F2EB7F515E23}"/>
                </a:ext>
              </a:extLst>
            </p:cNvPr>
            <p:cNvPicPr>
              <a:picLocks noChangeAspect="1"/>
            </p:cNvPicPr>
            <p:nvPr/>
          </p:nvPicPr>
          <p:blipFill>
            <a:blip r:embed="rId5"/>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3990422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2C8BA-450D-499E-96C3-8CF5824DAE95}"/>
              </a:ext>
            </a:extLst>
          </p:cNvPr>
          <p:cNvSpPr>
            <a:spLocks noGrp="1"/>
          </p:cNvSpPr>
          <p:nvPr>
            <p:ph type="title"/>
          </p:nvPr>
        </p:nvSpPr>
        <p:spPr/>
        <p:txBody>
          <a:bodyPr>
            <a:normAutofit/>
          </a:bodyPr>
          <a:lstStyle/>
          <a:p>
            <a:pPr algn="ctr"/>
            <a:r>
              <a:rPr lang="nl-BE"/>
              <a:t>GEPERSONALISEERD IS DIGITAAL</a:t>
            </a:r>
            <a:br>
              <a:rPr lang="nl-BE"/>
            </a:br>
            <a:endParaRPr lang="nl-BE"/>
          </a:p>
        </p:txBody>
      </p:sp>
      <p:pic>
        <p:nvPicPr>
          <p:cNvPr id="5" name="Tijdelijke aanduiding voor inhoud 4">
            <a:extLst>
              <a:ext uri="{FF2B5EF4-FFF2-40B4-BE49-F238E27FC236}">
                <a16:creationId xmlns:a16="http://schemas.microsoft.com/office/drawing/2014/main" id="{81135CC2-6DE1-487E-8BFA-96161CA2351E}"/>
              </a:ext>
            </a:extLst>
          </p:cNvPr>
          <p:cNvPicPr>
            <a:picLocks noGrp="1" noChangeAspect="1"/>
          </p:cNvPicPr>
          <p:nvPr>
            <p:ph idx="1"/>
          </p:nvPr>
        </p:nvPicPr>
        <p:blipFill>
          <a:blip r:embed="rId3"/>
          <a:stretch>
            <a:fillRect/>
          </a:stretch>
        </p:blipFill>
        <p:spPr>
          <a:xfrm>
            <a:off x="5690608" y="2203145"/>
            <a:ext cx="6311173" cy="3262712"/>
          </a:xfrm>
          <a:prstGeom prst="rect">
            <a:avLst/>
          </a:prstGeom>
        </p:spPr>
      </p:pic>
      <p:pic>
        <p:nvPicPr>
          <p:cNvPr id="4" name="Afbeelding 3">
            <a:extLst>
              <a:ext uri="{FF2B5EF4-FFF2-40B4-BE49-F238E27FC236}">
                <a16:creationId xmlns:a16="http://schemas.microsoft.com/office/drawing/2014/main" id="{151D8016-5EE8-4EC8-A16C-D566ABB436F2}"/>
              </a:ext>
            </a:extLst>
          </p:cNvPr>
          <p:cNvPicPr>
            <a:picLocks noChangeAspect="1"/>
          </p:cNvPicPr>
          <p:nvPr/>
        </p:nvPicPr>
        <p:blipFill>
          <a:blip r:embed="rId4"/>
          <a:stretch>
            <a:fillRect/>
          </a:stretch>
        </p:blipFill>
        <p:spPr>
          <a:xfrm>
            <a:off x="431788" y="2203145"/>
            <a:ext cx="4890575" cy="3262712"/>
          </a:xfrm>
          <a:prstGeom prst="rect">
            <a:avLst/>
          </a:prstGeom>
        </p:spPr>
      </p:pic>
      <p:sp>
        <p:nvSpPr>
          <p:cNvPr id="6" name="Rechthoek: afgeronde hoeken 5">
            <a:extLst>
              <a:ext uri="{FF2B5EF4-FFF2-40B4-BE49-F238E27FC236}">
                <a16:creationId xmlns:a16="http://schemas.microsoft.com/office/drawing/2014/main" id="{3E940626-9D8B-46A3-9E89-12E48FC994D3}"/>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607A4638-29C3-4B1D-A0CB-08A1BD5047D9}"/>
              </a:ext>
            </a:extLst>
          </p:cNvPr>
          <p:cNvPicPr>
            <a:picLocks noChangeAspect="1"/>
          </p:cNvPicPr>
          <p:nvPr/>
        </p:nvPicPr>
        <p:blipFill>
          <a:blip r:embed="rId5"/>
          <a:stretch>
            <a:fillRect/>
          </a:stretch>
        </p:blipFill>
        <p:spPr>
          <a:xfrm>
            <a:off x="8975849" y="252749"/>
            <a:ext cx="1905511" cy="455811"/>
          </a:xfrm>
          <a:prstGeom prst="rect">
            <a:avLst/>
          </a:prstGeom>
        </p:spPr>
      </p:pic>
      <p:pic>
        <p:nvPicPr>
          <p:cNvPr id="8" name="Afbeelding 7">
            <a:extLst>
              <a:ext uri="{FF2B5EF4-FFF2-40B4-BE49-F238E27FC236}">
                <a16:creationId xmlns:a16="http://schemas.microsoft.com/office/drawing/2014/main" id="{DFEEE53A-9EE7-4168-BB69-9724257197CF}"/>
              </a:ext>
            </a:extLst>
          </p:cNvPr>
          <p:cNvPicPr>
            <a:picLocks noChangeAspect="1"/>
          </p:cNvPicPr>
          <p:nvPr/>
        </p:nvPicPr>
        <p:blipFill>
          <a:blip r:embed="rId6"/>
          <a:stretch>
            <a:fillRect/>
          </a:stretch>
        </p:blipFill>
        <p:spPr>
          <a:xfrm>
            <a:off x="11054852" y="177457"/>
            <a:ext cx="933474" cy="549450"/>
          </a:xfrm>
          <a:prstGeom prst="rect">
            <a:avLst/>
          </a:prstGeom>
        </p:spPr>
      </p:pic>
      <p:sp>
        <p:nvSpPr>
          <p:cNvPr id="10" name="Tekstvak 9">
            <a:extLst>
              <a:ext uri="{FF2B5EF4-FFF2-40B4-BE49-F238E27FC236}">
                <a16:creationId xmlns:a16="http://schemas.microsoft.com/office/drawing/2014/main" id="{CFDB8192-2796-4EA1-BB76-DF8338A10FD1}"/>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1" name="Afbeelding 10">
            <a:extLst>
              <a:ext uri="{FF2B5EF4-FFF2-40B4-BE49-F238E27FC236}">
                <a16:creationId xmlns:a16="http://schemas.microsoft.com/office/drawing/2014/main" id="{25A9CB59-14DE-4F8F-AFE1-1A1DD0B58BC7}"/>
              </a:ext>
            </a:extLst>
          </p:cNvPr>
          <p:cNvPicPr>
            <a:picLocks noChangeAspect="1"/>
          </p:cNvPicPr>
          <p:nvPr/>
        </p:nvPicPr>
        <p:blipFill>
          <a:blip r:embed="rId7"/>
          <a:stretch>
            <a:fillRect/>
          </a:stretch>
        </p:blipFill>
        <p:spPr>
          <a:xfrm>
            <a:off x="296228" y="6266164"/>
            <a:ext cx="559428" cy="455128"/>
          </a:xfrm>
          <a:prstGeom prst="rect">
            <a:avLst/>
          </a:prstGeom>
        </p:spPr>
      </p:pic>
      <p:sp>
        <p:nvSpPr>
          <p:cNvPr id="12" name="Tekstvak 11">
            <a:extLst>
              <a:ext uri="{FF2B5EF4-FFF2-40B4-BE49-F238E27FC236}">
                <a16:creationId xmlns:a16="http://schemas.microsoft.com/office/drawing/2014/main" id="{F873FEC6-A6E9-4148-BBF9-12B938C44E74}"/>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2106128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7BBCB-D3B9-406E-A321-894FD121081B}"/>
              </a:ext>
            </a:extLst>
          </p:cNvPr>
          <p:cNvSpPr>
            <a:spLocks noGrp="1"/>
          </p:cNvSpPr>
          <p:nvPr>
            <p:ph type="title"/>
          </p:nvPr>
        </p:nvSpPr>
        <p:spPr/>
        <p:txBody>
          <a:bodyPr>
            <a:normAutofit fontScale="90000"/>
          </a:bodyPr>
          <a:lstStyle/>
          <a:p>
            <a:pPr algn="ctr"/>
            <a:r>
              <a:rPr lang="nl-BE"/>
              <a:t>GEPERSONALISEERD VEREIST EEN ANDERE FINANCIERING</a:t>
            </a:r>
            <a:br>
              <a:rPr lang="nl-BE"/>
            </a:br>
            <a:endParaRPr lang="nl-BE"/>
          </a:p>
        </p:txBody>
      </p:sp>
      <p:pic>
        <p:nvPicPr>
          <p:cNvPr id="4" name="Tijdelijke aanduiding voor inhoud 3">
            <a:extLst>
              <a:ext uri="{FF2B5EF4-FFF2-40B4-BE49-F238E27FC236}">
                <a16:creationId xmlns:a16="http://schemas.microsoft.com/office/drawing/2014/main" id="{AF1C4D91-35F6-4658-8E05-4CB458C3C979}"/>
              </a:ext>
            </a:extLst>
          </p:cNvPr>
          <p:cNvPicPr>
            <a:picLocks noGrp="1" noChangeAspect="1"/>
          </p:cNvPicPr>
          <p:nvPr>
            <p:ph idx="1"/>
          </p:nvPr>
        </p:nvPicPr>
        <p:blipFill rotWithShape="1">
          <a:blip r:embed="rId2"/>
          <a:srcRect r="49029"/>
          <a:stretch/>
        </p:blipFill>
        <p:spPr>
          <a:xfrm>
            <a:off x="5219700" y="2019300"/>
            <a:ext cx="2824183" cy="3961616"/>
          </a:xfrm>
          <a:prstGeom prst="rect">
            <a:avLst/>
          </a:prstGeom>
        </p:spPr>
      </p:pic>
      <p:sp>
        <p:nvSpPr>
          <p:cNvPr id="5" name="Rechthoek: afgeronde hoeken 4">
            <a:extLst>
              <a:ext uri="{FF2B5EF4-FFF2-40B4-BE49-F238E27FC236}">
                <a16:creationId xmlns:a16="http://schemas.microsoft.com/office/drawing/2014/main" id="{5F6DE9F6-8ACB-4CD2-8BDE-588D3DBE41DF}"/>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66A85E09-404F-44AE-89A1-F427DD5003BF}"/>
              </a:ext>
            </a:extLst>
          </p:cNvPr>
          <p:cNvPicPr>
            <a:picLocks noChangeAspect="1"/>
          </p:cNvPicPr>
          <p:nvPr/>
        </p:nvPicPr>
        <p:blipFill>
          <a:blip r:embed="rId3"/>
          <a:stretch>
            <a:fillRect/>
          </a:stretch>
        </p:blipFill>
        <p:spPr>
          <a:xfrm>
            <a:off x="9096375" y="263721"/>
            <a:ext cx="1905511" cy="455811"/>
          </a:xfrm>
          <a:prstGeom prst="rect">
            <a:avLst/>
          </a:prstGeom>
        </p:spPr>
      </p:pic>
      <p:pic>
        <p:nvPicPr>
          <p:cNvPr id="7" name="Afbeelding 6">
            <a:extLst>
              <a:ext uri="{FF2B5EF4-FFF2-40B4-BE49-F238E27FC236}">
                <a16:creationId xmlns:a16="http://schemas.microsoft.com/office/drawing/2014/main" id="{1ED7BC25-0186-4FB6-9B26-F0C9757E8090}"/>
              </a:ext>
            </a:extLst>
          </p:cNvPr>
          <p:cNvPicPr>
            <a:picLocks noChangeAspect="1"/>
          </p:cNvPicPr>
          <p:nvPr/>
        </p:nvPicPr>
        <p:blipFill>
          <a:blip r:embed="rId4"/>
          <a:stretch>
            <a:fillRect/>
          </a:stretch>
        </p:blipFill>
        <p:spPr>
          <a:xfrm>
            <a:off x="11054852" y="177457"/>
            <a:ext cx="933474" cy="549450"/>
          </a:xfrm>
          <a:prstGeom prst="rect">
            <a:avLst/>
          </a:prstGeom>
        </p:spPr>
      </p:pic>
      <p:sp>
        <p:nvSpPr>
          <p:cNvPr id="9" name="Tekstvak 8">
            <a:extLst>
              <a:ext uri="{FF2B5EF4-FFF2-40B4-BE49-F238E27FC236}">
                <a16:creationId xmlns:a16="http://schemas.microsoft.com/office/drawing/2014/main" id="{2EA2F3E6-69ED-44C1-BF69-185BED1515F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0" name="Afbeelding 9">
            <a:extLst>
              <a:ext uri="{FF2B5EF4-FFF2-40B4-BE49-F238E27FC236}">
                <a16:creationId xmlns:a16="http://schemas.microsoft.com/office/drawing/2014/main" id="{0B7337C1-DF1D-4ABB-8EA8-03ABB9FBA2C4}"/>
              </a:ext>
            </a:extLst>
          </p:cNvPr>
          <p:cNvPicPr>
            <a:picLocks noChangeAspect="1"/>
          </p:cNvPicPr>
          <p:nvPr/>
        </p:nvPicPr>
        <p:blipFill>
          <a:blip r:embed="rId5"/>
          <a:stretch>
            <a:fillRect/>
          </a:stretch>
        </p:blipFill>
        <p:spPr>
          <a:xfrm>
            <a:off x="296228" y="6266164"/>
            <a:ext cx="559428" cy="455128"/>
          </a:xfrm>
          <a:prstGeom prst="rect">
            <a:avLst/>
          </a:prstGeom>
        </p:spPr>
      </p:pic>
      <p:sp>
        <p:nvSpPr>
          <p:cNvPr id="11" name="Tekstvak 10">
            <a:extLst>
              <a:ext uri="{FF2B5EF4-FFF2-40B4-BE49-F238E27FC236}">
                <a16:creationId xmlns:a16="http://schemas.microsoft.com/office/drawing/2014/main" id="{E88DA68D-90A1-483C-A156-52B356EF40DE}"/>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174306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EDD63B3-7D1D-4F60-A565-BAC0D61A0E00}"/>
              </a:ext>
            </a:extLst>
          </p:cNvPr>
          <p:cNvPicPr>
            <a:picLocks noGrp="1" noChangeAspect="1"/>
          </p:cNvPicPr>
          <p:nvPr>
            <p:ph idx="1"/>
          </p:nvPr>
        </p:nvPicPr>
        <p:blipFill>
          <a:blip r:embed="rId3"/>
          <a:stretch>
            <a:fillRect/>
          </a:stretch>
        </p:blipFill>
        <p:spPr>
          <a:xfrm>
            <a:off x="1265374" y="2279263"/>
            <a:ext cx="5003458" cy="3156028"/>
          </a:xfrm>
          <a:prstGeom prst="rect">
            <a:avLst/>
          </a:prstGeom>
        </p:spPr>
      </p:pic>
      <p:pic>
        <p:nvPicPr>
          <p:cNvPr id="5" name="Afbeelding 4">
            <a:extLst>
              <a:ext uri="{FF2B5EF4-FFF2-40B4-BE49-F238E27FC236}">
                <a16:creationId xmlns:a16="http://schemas.microsoft.com/office/drawing/2014/main" id="{C28ABDCA-4238-4D8E-ABB3-FB5FD53564CF}"/>
              </a:ext>
            </a:extLst>
          </p:cNvPr>
          <p:cNvPicPr>
            <a:picLocks noChangeAspect="1"/>
          </p:cNvPicPr>
          <p:nvPr/>
        </p:nvPicPr>
        <p:blipFill>
          <a:blip r:embed="rId4"/>
          <a:stretch>
            <a:fillRect/>
          </a:stretch>
        </p:blipFill>
        <p:spPr>
          <a:xfrm>
            <a:off x="6519064" y="2184286"/>
            <a:ext cx="4535788" cy="3345982"/>
          </a:xfrm>
          <a:prstGeom prst="rect">
            <a:avLst/>
          </a:prstGeom>
        </p:spPr>
      </p:pic>
      <p:grpSp>
        <p:nvGrpSpPr>
          <p:cNvPr id="2" name="Groep 1">
            <a:extLst>
              <a:ext uri="{FF2B5EF4-FFF2-40B4-BE49-F238E27FC236}">
                <a16:creationId xmlns:a16="http://schemas.microsoft.com/office/drawing/2014/main" id="{F35EC393-7239-40D3-86DB-D339E9E48EF3}"/>
              </a:ext>
            </a:extLst>
          </p:cNvPr>
          <p:cNvGrpSpPr/>
          <p:nvPr/>
        </p:nvGrpSpPr>
        <p:grpSpPr>
          <a:xfrm>
            <a:off x="8818880" y="139761"/>
            <a:ext cx="3251200" cy="624841"/>
            <a:chOff x="8818880" y="139761"/>
            <a:chExt cx="3251200" cy="624841"/>
          </a:xfrm>
        </p:grpSpPr>
        <p:sp>
          <p:nvSpPr>
            <p:cNvPr id="6" name="Rechthoek: afgeronde hoeken 5">
              <a:extLst>
                <a:ext uri="{FF2B5EF4-FFF2-40B4-BE49-F238E27FC236}">
                  <a16:creationId xmlns:a16="http://schemas.microsoft.com/office/drawing/2014/main" id="{D2BC3145-1EE9-4F27-8EFF-366F994FD1DF}"/>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ACBB02F3-36E1-4FCD-BAE4-16ED61292126}"/>
                </a:ext>
              </a:extLst>
            </p:cNvPr>
            <p:cNvPicPr>
              <a:picLocks noChangeAspect="1"/>
            </p:cNvPicPr>
            <p:nvPr/>
          </p:nvPicPr>
          <p:blipFill>
            <a:blip r:embed="rId5"/>
            <a:stretch>
              <a:fillRect/>
            </a:stretch>
          </p:blipFill>
          <p:spPr>
            <a:xfrm>
              <a:off x="8975849" y="252749"/>
              <a:ext cx="1905511" cy="455811"/>
            </a:xfrm>
            <a:prstGeom prst="rect">
              <a:avLst/>
            </a:prstGeom>
          </p:spPr>
        </p:pic>
        <p:pic>
          <p:nvPicPr>
            <p:cNvPr id="8" name="Afbeelding 7">
              <a:extLst>
                <a:ext uri="{FF2B5EF4-FFF2-40B4-BE49-F238E27FC236}">
                  <a16:creationId xmlns:a16="http://schemas.microsoft.com/office/drawing/2014/main" id="{20656737-3B30-416A-AFD6-5157FC57A9D3}"/>
                </a:ext>
              </a:extLst>
            </p:cNvPr>
            <p:cNvPicPr>
              <a:picLocks noChangeAspect="1"/>
            </p:cNvPicPr>
            <p:nvPr/>
          </p:nvPicPr>
          <p:blipFill>
            <a:blip r:embed="rId6"/>
            <a:stretch>
              <a:fillRect/>
            </a:stretch>
          </p:blipFill>
          <p:spPr>
            <a:xfrm>
              <a:off x="11054852" y="177457"/>
              <a:ext cx="933474" cy="549450"/>
            </a:xfrm>
            <a:prstGeom prst="rect">
              <a:avLst/>
            </a:prstGeom>
          </p:spPr>
        </p:pic>
      </p:grpSp>
      <p:sp>
        <p:nvSpPr>
          <p:cNvPr id="10" name="Tekstvak 9">
            <a:extLst>
              <a:ext uri="{FF2B5EF4-FFF2-40B4-BE49-F238E27FC236}">
                <a16:creationId xmlns:a16="http://schemas.microsoft.com/office/drawing/2014/main" id="{37DC950F-ECF3-4AC1-AC70-E4AAD8395C70}"/>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1" name="Afbeelding 10">
            <a:extLst>
              <a:ext uri="{FF2B5EF4-FFF2-40B4-BE49-F238E27FC236}">
                <a16:creationId xmlns:a16="http://schemas.microsoft.com/office/drawing/2014/main" id="{431D54AD-F3E8-4A5A-AB36-5A62147F897C}"/>
              </a:ext>
            </a:extLst>
          </p:cNvPr>
          <p:cNvPicPr>
            <a:picLocks noChangeAspect="1"/>
          </p:cNvPicPr>
          <p:nvPr/>
        </p:nvPicPr>
        <p:blipFill>
          <a:blip r:embed="rId7"/>
          <a:stretch>
            <a:fillRect/>
          </a:stretch>
        </p:blipFill>
        <p:spPr>
          <a:xfrm>
            <a:off x="296228" y="6266164"/>
            <a:ext cx="559428" cy="455128"/>
          </a:xfrm>
          <a:prstGeom prst="rect">
            <a:avLst/>
          </a:prstGeom>
        </p:spPr>
      </p:pic>
      <p:sp>
        <p:nvSpPr>
          <p:cNvPr id="12" name="Tekstvak 11">
            <a:extLst>
              <a:ext uri="{FF2B5EF4-FFF2-40B4-BE49-F238E27FC236}">
                <a16:creationId xmlns:a16="http://schemas.microsoft.com/office/drawing/2014/main" id="{A7DFD6A3-2902-4526-9863-B0CFD0DF588E}"/>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45929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B0E49-B6B2-477A-B088-19F1031A8010}"/>
              </a:ext>
            </a:extLst>
          </p:cNvPr>
          <p:cNvSpPr>
            <a:spLocks noGrp="1"/>
          </p:cNvSpPr>
          <p:nvPr>
            <p:ph type="ctrTitle"/>
          </p:nvPr>
        </p:nvSpPr>
        <p:spPr/>
        <p:txBody>
          <a:bodyPr/>
          <a:lstStyle/>
          <a:p>
            <a:r>
              <a:rPr lang="nl-BE"/>
              <a:t>Duaal leren</a:t>
            </a:r>
            <a:br>
              <a:rPr lang="nl-BE"/>
            </a:br>
            <a:r>
              <a:rPr lang="nl-BE"/>
              <a:t>#</a:t>
            </a:r>
            <a:r>
              <a:rPr lang="nl-BE" err="1"/>
              <a:t>futureproof</a:t>
            </a:r>
            <a:endParaRPr lang="nl-BE"/>
          </a:p>
        </p:txBody>
      </p:sp>
      <p:sp>
        <p:nvSpPr>
          <p:cNvPr id="3" name="Ondertitel 2">
            <a:extLst>
              <a:ext uri="{FF2B5EF4-FFF2-40B4-BE49-F238E27FC236}">
                <a16:creationId xmlns:a16="http://schemas.microsoft.com/office/drawing/2014/main" id="{6D0BFF6B-5B5D-497A-930A-7CE17A265A57}"/>
              </a:ext>
            </a:extLst>
          </p:cNvPr>
          <p:cNvSpPr>
            <a:spLocks noGrp="1"/>
          </p:cNvSpPr>
          <p:nvPr>
            <p:ph type="subTitle" idx="1"/>
          </p:nvPr>
        </p:nvSpPr>
        <p:spPr/>
        <p:txBody>
          <a:bodyPr>
            <a:normAutofit/>
          </a:bodyPr>
          <a:lstStyle/>
          <a:p>
            <a:r>
              <a:rPr lang="nl-BE" sz="2000"/>
              <a:t>Bruno </a:t>
            </a:r>
            <a:r>
              <a:rPr lang="nl-BE" sz="2000" err="1"/>
              <a:t>tindemans</a:t>
            </a:r>
            <a:r>
              <a:rPr lang="nl-BE" sz="2000"/>
              <a:t>, gedelegeerd bestuurder </a:t>
            </a:r>
            <a:r>
              <a:rPr lang="nl-BE" sz="2000" err="1"/>
              <a:t>syntra</a:t>
            </a:r>
            <a:r>
              <a:rPr lang="nl-BE" sz="2000"/>
              <a:t> </a:t>
            </a:r>
            <a:r>
              <a:rPr lang="nl-BE" sz="2000" err="1"/>
              <a:t>vlaanderen</a:t>
            </a:r>
            <a:endParaRPr lang="nl-BE" sz="2000"/>
          </a:p>
        </p:txBody>
      </p:sp>
      <p:sp>
        <p:nvSpPr>
          <p:cNvPr id="15" name="Rechthoek: afgeronde hoeken 14">
            <a:extLst>
              <a:ext uri="{FF2B5EF4-FFF2-40B4-BE49-F238E27FC236}">
                <a16:creationId xmlns:a16="http://schemas.microsoft.com/office/drawing/2014/main" id="{F5F3EE93-FC49-4302-9E5E-83D7CFBBB897}"/>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0612E747-B192-418C-B4F7-E71B9E6A8949}"/>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4E245B1C-8F7A-4E84-899D-B16C1180E7D6}"/>
              </a:ext>
            </a:extLst>
          </p:cNvPr>
          <p:cNvPicPr>
            <a:picLocks noChangeAspect="1"/>
          </p:cNvPicPr>
          <p:nvPr/>
        </p:nvPicPr>
        <p:blipFill>
          <a:blip r:embed="rId4"/>
          <a:stretch>
            <a:fillRect/>
          </a:stretch>
        </p:blipFill>
        <p:spPr>
          <a:xfrm>
            <a:off x="11054852" y="177457"/>
            <a:ext cx="933474" cy="549450"/>
          </a:xfrm>
          <a:prstGeom prst="rect">
            <a:avLst/>
          </a:prstGeom>
        </p:spPr>
      </p:pic>
      <p:sp>
        <p:nvSpPr>
          <p:cNvPr id="16" name="Tekstvak 15">
            <a:extLst>
              <a:ext uri="{FF2B5EF4-FFF2-40B4-BE49-F238E27FC236}">
                <a16:creationId xmlns:a16="http://schemas.microsoft.com/office/drawing/2014/main" id="{B4D4EB13-6F48-40FE-9CA9-77E1AAADB46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7" name="Afbeelding 16">
            <a:extLst>
              <a:ext uri="{FF2B5EF4-FFF2-40B4-BE49-F238E27FC236}">
                <a16:creationId xmlns:a16="http://schemas.microsoft.com/office/drawing/2014/main" id="{03970617-15E3-44F7-B1B6-D6D65534D6DA}"/>
              </a:ext>
            </a:extLst>
          </p:cNvPr>
          <p:cNvPicPr>
            <a:picLocks noChangeAspect="1"/>
          </p:cNvPicPr>
          <p:nvPr/>
        </p:nvPicPr>
        <p:blipFill>
          <a:blip r:embed="rId5"/>
          <a:stretch>
            <a:fillRect/>
          </a:stretch>
        </p:blipFill>
        <p:spPr>
          <a:xfrm>
            <a:off x="296228" y="6266164"/>
            <a:ext cx="559428" cy="455128"/>
          </a:xfrm>
          <a:prstGeom prst="rect">
            <a:avLst/>
          </a:prstGeom>
        </p:spPr>
      </p:pic>
      <p:sp>
        <p:nvSpPr>
          <p:cNvPr id="18" name="Tekstvak 17">
            <a:extLst>
              <a:ext uri="{FF2B5EF4-FFF2-40B4-BE49-F238E27FC236}">
                <a16:creationId xmlns:a16="http://schemas.microsoft.com/office/drawing/2014/main" id="{DBC23A93-5DC2-4221-9BEA-D675228ED3B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3195874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B0E49-B6B2-477A-B088-19F1031A8010}"/>
              </a:ext>
            </a:extLst>
          </p:cNvPr>
          <p:cNvSpPr>
            <a:spLocks noGrp="1"/>
          </p:cNvSpPr>
          <p:nvPr>
            <p:ph type="ctrTitle"/>
          </p:nvPr>
        </p:nvSpPr>
        <p:spPr/>
        <p:txBody>
          <a:bodyPr/>
          <a:lstStyle/>
          <a:p>
            <a:r>
              <a:rPr lang="nl-BE"/>
              <a:t>slotwoord</a:t>
            </a:r>
          </a:p>
        </p:txBody>
      </p:sp>
      <p:sp>
        <p:nvSpPr>
          <p:cNvPr id="3" name="Ondertitel 2">
            <a:extLst>
              <a:ext uri="{FF2B5EF4-FFF2-40B4-BE49-F238E27FC236}">
                <a16:creationId xmlns:a16="http://schemas.microsoft.com/office/drawing/2014/main" id="{6D0BFF6B-5B5D-497A-930A-7CE17A265A57}"/>
              </a:ext>
            </a:extLst>
          </p:cNvPr>
          <p:cNvSpPr>
            <a:spLocks noGrp="1"/>
          </p:cNvSpPr>
          <p:nvPr>
            <p:ph type="subTitle" idx="1"/>
          </p:nvPr>
        </p:nvSpPr>
        <p:spPr>
          <a:xfrm>
            <a:off x="2417779" y="3531204"/>
            <a:ext cx="9378885" cy="977621"/>
          </a:xfrm>
        </p:spPr>
        <p:txBody>
          <a:bodyPr>
            <a:normAutofit/>
          </a:bodyPr>
          <a:lstStyle/>
          <a:p>
            <a:r>
              <a:rPr lang="nl-BE" sz="2000"/>
              <a:t>Frank </a:t>
            </a:r>
            <a:r>
              <a:rPr lang="nl-BE" sz="2000" err="1"/>
              <a:t>baert</a:t>
            </a:r>
            <a:r>
              <a:rPr lang="nl-BE" sz="2000"/>
              <a:t>,  voorzitter van het </a:t>
            </a:r>
            <a:r>
              <a:rPr lang="nl-BE" sz="2000" err="1"/>
              <a:t>vlaams</a:t>
            </a:r>
            <a:r>
              <a:rPr lang="nl-BE" sz="2000"/>
              <a:t> partnerschap duaal leren</a:t>
            </a:r>
          </a:p>
        </p:txBody>
      </p:sp>
      <p:sp>
        <p:nvSpPr>
          <p:cNvPr id="15" name="Rechthoek: afgeronde hoeken 14">
            <a:extLst>
              <a:ext uri="{FF2B5EF4-FFF2-40B4-BE49-F238E27FC236}">
                <a16:creationId xmlns:a16="http://schemas.microsoft.com/office/drawing/2014/main" id="{F5F3EE93-FC49-4302-9E5E-83D7CFBBB897}"/>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0612E747-B192-418C-B4F7-E71B9E6A8949}"/>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4E245B1C-8F7A-4E84-899D-B16C1180E7D6}"/>
              </a:ext>
            </a:extLst>
          </p:cNvPr>
          <p:cNvPicPr>
            <a:picLocks noChangeAspect="1"/>
          </p:cNvPicPr>
          <p:nvPr/>
        </p:nvPicPr>
        <p:blipFill>
          <a:blip r:embed="rId4"/>
          <a:stretch>
            <a:fillRect/>
          </a:stretch>
        </p:blipFill>
        <p:spPr>
          <a:xfrm>
            <a:off x="11054852" y="177457"/>
            <a:ext cx="933474" cy="549450"/>
          </a:xfrm>
          <a:prstGeom prst="rect">
            <a:avLst/>
          </a:prstGeom>
        </p:spPr>
      </p:pic>
      <p:sp>
        <p:nvSpPr>
          <p:cNvPr id="16" name="Tekstvak 15">
            <a:extLst>
              <a:ext uri="{FF2B5EF4-FFF2-40B4-BE49-F238E27FC236}">
                <a16:creationId xmlns:a16="http://schemas.microsoft.com/office/drawing/2014/main" id="{B4D4EB13-6F48-40FE-9CA9-77E1AAADB46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7" name="Afbeelding 16">
            <a:extLst>
              <a:ext uri="{FF2B5EF4-FFF2-40B4-BE49-F238E27FC236}">
                <a16:creationId xmlns:a16="http://schemas.microsoft.com/office/drawing/2014/main" id="{03970617-15E3-44F7-B1B6-D6D65534D6DA}"/>
              </a:ext>
            </a:extLst>
          </p:cNvPr>
          <p:cNvPicPr>
            <a:picLocks noChangeAspect="1"/>
          </p:cNvPicPr>
          <p:nvPr/>
        </p:nvPicPr>
        <p:blipFill>
          <a:blip r:embed="rId5"/>
          <a:stretch>
            <a:fillRect/>
          </a:stretch>
        </p:blipFill>
        <p:spPr>
          <a:xfrm>
            <a:off x="296228" y="6266164"/>
            <a:ext cx="559428" cy="455128"/>
          </a:xfrm>
          <a:prstGeom prst="rect">
            <a:avLst/>
          </a:prstGeom>
        </p:spPr>
      </p:pic>
      <p:sp>
        <p:nvSpPr>
          <p:cNvPr id="18" name="Tekstvak 17">
            <a:extLst>
              <a:ext uri="{FF2B5EF4-FFF2-40B4-BE49-F238E27FC236}">
                <a16:creationId xmlns:a16="http://schemas.microsoft.com/office/drawing/2014/main" id="{DBC23A93-5DC2-4221-9BEA-D675228ED3B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47695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B0E49-B6B2-477A-B088-19F1031A8010}"/>
              </a:ext>
            </a:extLst>
          </p:cNvPr>
          <p:cNvSpPr>
            <a:spLocks noGrp="1"/>
          </p:cNvSpPr>
          <p:nvPr>
            <p:ph type="ctrTitle"/>
          </p:nvPr>
        </p:nvSpPr>
        <p:spPr/>
        <p:txBody>
          <a:bodyPr/>
          <a:lstStyle/>
          <a:p>
            <a:r>
              <a:rPr lang="nl-BE"/>
              <a:t>Receptie &amp; netwerkmoment</a:t>
            </a:r>
          </a:p>
        </p:txBody>
      </p:sp>
      <p:sp>
        <p:nvSpPr>
          <p:cNvPr id="3" name="Ondertitel 2">
            <a:extLst>
              <a:ext uri="{FF2B5EF4-FFF2-40B4-BE49-F238E27FC236}">
                <a16:creationId xmlns:a16="http://schemas.microsoft.com/office/drawing/2014/main" id="{6D0BFF6B-5B5D-497A-930A-7CE17A265A57}"/>
              </a:ext>
            </a:extLst>
          </p:cNvPr>
          <p:cNvSpPr>
            <a:spLocks noGrp="1"/>
          </p:cNvSpPr>
          <p:nvPr>
            <p:ph type="subTitle" idx="1"/>
          </p:nvPr>
        </p:nvSpPr>
        <p:spPr>
          <a:xfrm>
            <a:off x="2417779" y="3531204"/>
            <a:ext cx="9378885" cy="977621"/>
          </a:xfrm>
        </p:spPr>
        <p:txBody>
          <a:bodyPr>
            <a:normAutofit/>
          </a:bodyPr>
          <a:lstStyle/>
          <a:p>
            <a:endParaRPr lang="nl-BE" sz="2000"/>
          </a:p>
        </p:txBody>
      </p:sp>
      <p:sp>
        <p:nvSpPr>
          <p:cNvPr id="15" name="Rechthoek: afgeronde hoeken 14">
            <a:extLst>
              <a:ext uri="{FF2B5EF4-FFF2-40B4-BE49-F238E27FC236}">
                <a16:creationId xmlns:a16="http://schemas.microsoft.com/office/drawing/2014/main" id="{F5F3EE93-FC49-4302-9E5E-83D7CFBBB897}"/>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0612E747-B192-418C-B4F7-E71B9E6A8949}"/>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4E245B1C-8F7A-4E84-899D-B16C1180E7D6}"/>
              </a:ext>
            </a:extLst>
          </p:cNvPr>
          <p:cNvPicPr>
            <a:picLocks noChangeAspect="1"/>
          </p:cNvPicPr>
          <p:nvPr/>
        </p:nvPicPr>
        <p:blipFill>
          <a:blip r:embed="rId4"/>
          <a:stretch>
            <a:fillRect/>
          </a:stretch>
        </p:blipFill>
        <p:spPr>
          <a:xfrm>
            <a:off x="11054852" y="177457"/>
            <a:ext cx="933474" cy="549450"/>
          </a:xfrm>
          <a:prstGeom prst="rect">
            <a:avLst/>
          </a:prstGeom>
        </p:spPr>
      </p:pic>
      <p:sp>
        <p:nvSpPr>
          <p:cNvPr id="16" name="Tekstvak 15">
            <a:extLst>
              <a:ext uri="{FF2B5EF4-FFF2-40B4-BE49-F238E27FC236}">
                <a16:creationId xmlns:a16="http://schemas.microsoft.com/office/drawing/2014/main" id="{B4D4EB13-6F48-40FE-9CA9-77E1AAADB46C}"/>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7" name="Afbeelding 16">
            <a:extLst>
              <a:ext uri="{FF2B5EF4-FFF2-40B4-BE49-F238E27FC236}">
                <a16:creationId xmlns:a16="http://schemas.microsoft.com/office/drawing/2014/main" id="{03970617-15E3-44F7-B1B6-D6D65534D6DA}"/>
              </a:ext>
            </a:extLst>
          </p:cNvPr>
          <p:cNvPicPr>
            <a:picLocks noChangeAspect="1"/>
          </p:cNvPicPr>
          <p:nvPr/>
        </p:nvPicPr>
        <p:blipFill>
          <a:blip r:embed="rId5"/>
          <a:stretch>
            <a:fillRect/>
          </a:stretch>
        </p:blipFill>
        <p:spPr>
          <a:xfrm>
            <a:off x="296228" y="6266164"/>
            <a:ext cx="559428" cy="455128"/>
          </a:xfrm>
          <a:prstGeom prst="rect">
            <a:avLst/>
          </a:prstGeom>
        </p:spPr>
      </p:pic>
      <p:sp>
        <p:nvSpPr>
          <p:cNvPr id="18" name="Tekstvak 17">
            <a:extLst>
              <a:ext uri="{FF2B5EF4-FFF2-40B4-BE49-F238E27FC236}">
                <a16:creationId xmlns:a16="http://schemas.microsoft.com/office/drawing/2014/main" id="{DBC23A93-5DC2-4221-9BEA-D675228ED3B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31202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67073" y="1167897"/>
            <a:ext cx="9687781" cy="1000330"/>
          </a:xfrm>
        </p:spPr>
        <p:txBody>
          <a:bodyPr/>
          <a:lstStyle/>
          <a:p>
            <a:r>
              <a:rPr lang="fi-FI"/>
              <a:t>The </a:t>
            </a:r>
            <a:r>
              <a:rPr lang="fi-FI" err="1"/>
              <a:t>structure</a:t>
            </a:r>
            <a:r>
              <a:rPr lang="fi-FI"/>
              <a:t> of the </a:t>
            </a:r>
            <a:r>
              <a:rPr lang="fi-FI" err="1"/>
              <a:t>presentation</a:t>
            </a:r>
            <a:endParaRPr lang="fi-FI"/>
          </a:p>
        </p:txBody>
      </p:sp>
      <p:sp>
        <p:nvSpPr>
          <p:cNvPr id="3" name="Sisällön paikkamerkki 2"/>
          <p:cNvSpPr>
            <a:spLocks noGrp="1"/>
          </p:cNvSpPr>
          <p:nvPr>
            <p:ph idx="1"/>
          </p:nvPr>
        </p:nvSpPr>
        <p:spPr>
          <a:xfrm>
            <a:off x="1981200" y="2293258"/>
            <a:ext cx="8229600" cy="3832906"/>
          </a:xfrm>
        </p:spPr>
        <p:txBody>
          <a:bodyPr/>
          <a:lstStyle/>
          <a:p>
            <a:r>
              <a:rPr lang="fi-FI"/>
              <a:t>Story of FINEEC</a:t>
            </a:r>
          </a:p>
          <a:p>
            <a:r>
              <a:rPr lang="fi-FI"/>
              <a:t>Education and PISA survey</a:t>
            </a:r>
          </a:p>
          <a:p>
            <a:r>
              <a:rPr lang="fi-FI" err="1"/>
              <a:t>Education</a:t>
            </a:r>
            <a:r>
              <a:rPr lang="fi-FI"/>
              <a:t> and labour market</a:t>
            </a:r>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8EB9EE1B-46CB-4D3E-A682-FF0397D691D0}"/>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26A13028-CE00-4ED0-9DCC-BDF4F461F40D}"/>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80950A64-C82C-4F90-B360-BA60E3137369}"/>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F53D6FA3-1411-43F6-BD0F-2473B0B7FDE8}"/>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3ED341DD-9695-4279-B977-9667263EAD8C}"/>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883BF9A0-5C54-44C0-A1A2-4C537F0F6663}"/>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2B7EABEB-59FE-4EEF-9883-825024581406}"/>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23112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21394" y="1162858"/>
            <a:ext cx="8789406" cy="729316"/>
          </a:xfrm>
        </p:spPr>
        <p:txBody>
          <a:bodyPr/>
          <a:lstStyle/>
          <a:p>
            <a:r>
              <a:rPr lang="en-GB"/>
              <a:t>FINEEC</a:t>
            </a:r>
          </a:p>
        </p:txBody>
      </p:sp>
      <p:sp>
        <p:nvSpPr>
          <p:cNvPr id="3" name="Sisällön paikkamerkki 2"/>
          <p:cNvSpPr>
            <a:spLocks noGrp="1"/>
          </p:cNvSpPr>
          <p:nvPr>
            <p:ph idx="1"/>
          </p:nvPr>
        </p:nvSpPr>
        <p:spPr>
          <a:xfrm>
            <a:off x="2301522" y="2073243"/>
            <a:ext cx="7793164" cy="3812299"/>
          </a:xfrm>
        </p:spPr>
        <p:txBody>
          <a:bodyPr/>
          <a:lstStyle/>
          <a:p>
            <a:pPr>
              <a:buClr>
                <a:schemeClr val="accent5"/>
              </a:buClr>
            </a:pPr>
            <a:r>
              <a:rPr lang="en-GB"/>
              <a:t>Independent expert organisation</a:t>
            </a:r>
          </a:p>
          <a:p>
            <a:pPr>
              <a:buClr>
                <a:schemeClr val="accent5"/>
              </a:buClr>
            </a:pPr>
            <a:r>
              <a:rPr lang="en-GB"/>
              <a:t>Responsible for external evaluation at all levels of education in Finland from early childhood to higher education</a:t>
            </a:r>
          </a:p>
          <a:p>
            <a:pPr>
              <a:buClr>
                <a:schemeClr val="accent5"/>
              </a:buClr>
            </a:pPr>
            <a:r>
              <a:rPr lang="en-GB"/>
              <a:t>Support of education providers and higher education</a:t>
            </a:r>
          </a:p>
          <a:p>
            <a:pPr>
              <a:buClr>
                <a:schemeClr val="accent5"/>
              </a:buClr>
            </a:pPr>
            <a:r>
              <a:rPr lang="en-GB"/>
              <a:t>Decision- making is independent of external influence</a:t>
            </a:r>
          </a:p>
        </p:txBody>
      </p:sp>
      <p:sp>
        <p:nvSpPr>
          <p:cNvPr id="4" name="Tekstvak 3">
            <a:extLst>
              <a:ext uri="{FF2B5EF4-FFF2-40B4-BE49-F238E27FC236}">
                <a16:creationId xmlns:a16="http://schemas.microsoft.com/office/drawing/2014/main" id="{C74C2975-E763-4C42-8563-03423D51EE39}"/>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5" name="Afbeelding 4">
            <a:extLst>
              <a:ext uri="{FF2B5EF4-FFF2-40B4-BE49-F238E27FC236}">
                <a16:creationId xmlns:a16="http://schemas.microsoft.com/office/drawing/2014/main" id="{4452BB9C-D265-4BB2-A85E-226656106B14}"/>
              </a:ext>
            </a:extLst>
          </p:cNvPr>
          <p:cNvPicPr>
            <a:picLocks noChangeAspect="1"/>
          </p:cNvPicPr>
          <p:nvPr/>
        </p:nvPicPr>
        <p:blipFill>
          <a:blip r:embed="rId3"/>
          <a:stretch>
            <a:fillRect/>
          </a:stretch>
        </p:blipFill>
        <p:spPr>
          <a:xfrm>
            <a:off x="296228" y="6266164"/>
            <a:ext cx="559428" cy="455128"/>
          </a:xfrm>
          <a:prstGeom prst="rect">
            <a:avLst/>
          </a:prstGeom>
        </p:spPr>
      </p:pic>
      <p:sp>
        <p:nvSpPr>
          <p:cNvPr id="6" name="Tekstvak 5">
            <a:extLst>
              <a:ext uri="{FF2B5EF4-FFF2-40B4-BE49-F238E27FC236}">
                <a16:creationId xmlns:a16="http://schemas.microsoft.com/office/drawing/2014/main" id="{E0C62554-DA8F-4067-9BCA-846D650206C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7" name="Groep 6">
            <a:extLst>
              <a:ext uri="{FF2B5EF4-FFF2-40B4-BE49-F238E27FC236}">
                <a16:creationId xmlns:a16="http://schemas.microsoft.com/office/drawing/2014/main" id="{E25401E0-8F6D-45DA-AFEA-12A04A8B0651}"/>
              </a:ext>
            </a:extLst>
          </p:cNvPr>
          <p:cNvGrpSpPr/>
          <p:nvPr/>
        </p:nvGrpSpPr>
        <p:grpSpPr>
          <a:xfrm>
            <a:off x="8818880" y="139761"/>
            <a:ext cx="3251200" cy="624841"/>
            <a:chOff x="8818880" y="139761"/>
            <a:chExt cx="3251200" cy="624841"/>
          </a:xfrm>
        </p:grpSpPr>
        <p:sp>
          <p:nvSpPr>
            <p:cNvPr id="8" name="Rechthoek: afgeronde hoeken 7">
              <a:extLst>
                <a:ext uri="{FF2B5EF4-FFF2-40B4-BE49-F238E27FC236}">
                  <a16:creationId xmlns:a16="http://schemas.microsoft.com/office/drawing/2014/main" id="{FFDEC2C6-A23C-43DC-8284-905E237CD13C}"/>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358079E9-5F4B-4BC3-A4FD-FE7109AD6AC0}"/>
                </a:ext>
              </a:extLst>
            </p:cNvPr>
            <p:cNvPicPr>
              <a:picLocks noChangeAspect="1"/>
            </p:cNvPicPr>
            <p:nvPr/>
          </p:nvPicPr>
          <p:blipFill>
            <a:blip r:embed="rId4"/>
            <a:stretch>
              <a:fillRect/>
            </a:stretch>
          </p:blipFill>
          <p:spPr>
            <a:xfrm>
              <a:off x="8975849" y="252749"/>
              <a:ext cx="1905511" cy="455811"/>
            </a:xfrm>
            <a:prstGeom prst="rect">
              <a:avLst/>
            </a:prstGeom>
          </p:spPr>
        </p:pic>
        <p:pic>
          <p:nvPicPr>
            <p:cNvPr id="10" name="Afbeelding 9">
              <a:extLst>
                <a:ext uri="{FF2B5EF4-FFF2-40B4-BE49-F238E27FC236}">
                  <a16:creationId xmlns:a16="http://schemas.microsoft.com/office/drawing/2014/main" id="{34D612A8-C674-4181-B4D1-C69EE68C1DD5}"/>
                </a:ext>
              </a:extLst>
            </p:cNvPr>
            <p:cNvPicPr>
              <a:picLocks noChangeAspect="1"/>
            </p:cNvPicPr>
            <p:nvPr/>
          </p:nvPicPr>
          <p:blipFill>
            <a:blip r:embed="rId5"/>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321978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85" y="677620"/>
            <a:ext cx="6040740" cy="59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3"/>
          <p:cNvSpPr txBox="1">
            <a:spLocks noChangeArrowheads="1"/>
          </p:cNvSpPr>
          <p:nvPr/>
        </p:nvSpPr>
        <p:spPr bwMode="auto">
          <a:xfrm rot="18900000">
            <a:off x="4149657" y="1400079"/>
            <a:ext cx="1649585" cy="1484939"/>
          </a:xfrm>
          <a:prstGeom prst="rect">
            <a:avLst/>
          </a:prstGeom>
          <a:noFill/>
          <a:ln w="12700">
            <a:noFill/>
          </a:ln>
        </p:spPr>
        <p:txBody>
          <a:bodyPr lIns="10800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i-FI" sz="1600" b="1" err="1">
                <a:solidFill>
                  <a:schemeClr val="bg1"/>
                </a:solidFill>
                <a:latin typeface="+mj-lt"/>
                <a:cs typeface="Georgia" charset="0"/>
              </a:rPr>
              <a:t>Developing</a:t>
            </a:r>
            <a:r>
              <a:rPr lang="fi-FI" sz="1600" b="1">
                <a:solidFill>
                  <a:schemeClr val="bg1"/>
                </a:solidFill>
                <a:latin typeface="+mj-lt"/>
                <a:cs typeface="Georgia" charset="0"/>
              </a:rPr>
              <a:t> </a:t>
            </a:r>
            <a:r>
              <a:rPr lang="fi-FI" sz="1600" b="1" err="1">
                <a:solidFill>
                  <a:schemeClr val="bg1"/>
                </a:solidFill>
                <a:latin typeface="+mj-lt"/>
                <a:cs typeface="Georgia" charset="0"/>
              </a:rPr>
              <a:t>learning</a:t>
            </a:r>
            <a:r>
              <a:rPr lang="fi-FI" sz="1600" b="1">
                <a:solidFill>
                  <a:schemeClr val="bg1"/>
                </a:solidFill>
                <a:latin typeface="+mj-lt"/>
                <a:cs typeface="Georgia" charset="0"/>
              </a:rPr>
              <a:t> and </a:t>
            </a:r>
            <a:r>
              <a:rPr lang="fi-FI" sz="1600" b="1" err="1">
                <a:solidFill>
                  <a:schemeClr val="bg1"/>
                </a:solidFill>
                <a:latin typeface="+mj-lt"/>
                <a:cs typeface="Georgia" charset="0"/>
              </a:rPr>
              <a:t>competence</a:t>
            </a:r>
            <a:r>
              <a:rPr lang="fi-FI" sz="1600" b="1">
                <a:solidFill>
                  <a:schemeClr val="bg1"/>
                </a:solidFill>
                <a:latin typeface="+mj-lt"/>
                <a:cs typeface="Georgia" charset="0"/>
              </a:rPr>
              <a:t> </a:t>
            </a:r>
            <a:r>
              <a:rPr lang="fi-FI" sz="1600" b="1" err="1">
                <a:solidFill>
                  <a:schemeClr val="bg1"/>
                </a:solidFill>
                <a:latin typeface="+mj-lt"/>
                <a:cs typeface="Georgia" charset="0"/>
              </a:rPr>
              <a:t>with</a:t>
            </a:r>
            <a:r>
              <a:rPr lang="fi-FI" sz="1600" b="1">
                <a:solidFill>
                  <a:schemeClr val="bg1"/>
                </a:solidFill>
                <a:latin typeface="+mj-lt"/>
                <a:cs typeface="Georgia" charset="0"/>
              </a:rPr>
              <a:t> </a:t>
            </a:r>
            <a:r>
              <a:rPr lang="fi-FI" sz="1600" b="1" err="1">
                <a:solidFill>
                  <a:schemeClr val="bg1"/>
                </a:solidFill>
                <a:latin typeface="+mj-lt"/>
                <a:cs typeface="Georgia" charset="0"/>
              </a:rPr>
              <a:t>evaluation</a:t>
            </a:r>
            <a:endParaRPr lang="fi-FI" sz="1600" b="1">
              <a:solidFill>
                <a:schemeClr val="bg1"/>
              </a:solidFill>
              <a:latin typeface="+mj-lt"/>
              <a:cs typeface="Georgia" charset="0"/>
            </a:endParaRPr>
          </a:p>
        </p:txBody>
      </p:sp>
      <p:sp>
        <p:nvSpPr>
          <p:cNvPr id="5" name="Text Box 23"/>
          <p:cNvSpPr txBox="1">
            <a:spLocks noChangeArrowheads="1"/>
          </p:cNvSpPr>
          <p:nvPr/>
        </p:nvSpPr>
        <p:spPr bwMode="auto">
          <a:xfrm rot="2700000">
            <a:off x="6673959" y="1651591"/>
            <a:ext cx="1649585" cy="1484939"/>
          </a:xfrm>
          <a:prstGeom prst="rect">
            <a:avLst/>
          </a:prstGeom>
          <a:noFill/>
          <a:ln w="12700">
            <a:noFill/>
          </a:ln>
        </p:spPr>
        <p:txBody>
          <a:bodyPr lIns="10800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i-FI" sz="1600" b="1" err="1">
                <a:solidFill>
                  <a:schemeClr val="bg1"/>
                </a:solidFill>
                <a:latin typeface="+mj-lt"/>
                <a:cs typeface="Georgia" charset="0"/>
              </a:rPr>
              <a:t>Functionality</a:t>
            </a:r>
            <a:r>
              <a:rPr lang="fi-FI" sz="1600" b="1">
                <a:solidFill>
                  <a:schemeClr val="bg1"/>
                </a:solidFill>
                <a:latin typeface="+mj-lt"/>
                <a:cs typeface="Georgia" charset="0"/>
              </a:rPr>
              <a:t> and </a:t>
            </a:r>
            <a:r>
              <a:rPr lang="fi-FI" sz="1600" b="1" err="1">
                <a:solidFill>
                  <a:schemeClr val="bg1"/>
                </a:solidFill>
                <a:latin typeface="+mj-lt"/>
                <a:cs typeface="Georgia" charset="0"/>
              </a:rPr>
              <a:t>development</a:t>
            </a:r>
            <a:r>
              <a:rPr lang="fi-FI" sz="1600" b="1">
                <a:solidFill>
                  <a:schemeClr val="bg1"/>
                </a:solidFill>
                <a:latin typeface="+mj-lt"/>
                <a:cs typeface="Georgia" charset="0"/>
              </a:rPr>
              <a:t> of </a:t>
            </a:r>
            <a:r>
              <a:rPr lang="fi-FI" sz="1600" b="1" err="1">
                <a:solidFill>
                  <a:schemeClr val="bg1"/>
                </a:solidFill>
                <a:latin typeface="+mj-lt"/>
                <a:cs typeface="Georgia" charset="0"/>
              </a:rPr>
              <a:t>the</a:t>
            </a:r>
            <a:r>
              <a:rPr lang="fi-FI" sz="1600" b="1">
                <a:solidFill>
                  <a:schemeClr val="bg1"/>
                </a:solidFill>
                <a:latin typeface="+mj-lt"/>
                <a:cs typeface="Georgia" charset="0"/>
              </a:rPr>
              <a:t> </a:t>
            </a:r>
            <a:r>
              <a:rPr lang="fi-FI" sz="1600" b="1" err="1">
                <a:solidFill>
                  <a:schemeClr val="bg1"/>
                </a:solidFill>
                <a:latin typeface="+mj-lt"/>
                <a:cs typeface="Georgia" charset="0"/>
              </a:rPr>
              <a:t>educational</a:t>
            </a:r>
            <a:r>
              <a:rPr lang="fi-FI" sz="1600" b="1">
                <a:solidFill>
                  <a:schemeClr val="bg1"/>
                </a:solidFill>
                <a:latin typeface="+mj-lt"/>
                <a:cs typeface="Georgia" charset="0"/>
              </a:rPr>
              <a:t> </a:t>
            </a:r>
            <a:r>
              <a:rPr lang="fi-FI" sz="1600" b="1" err="1">
                <a:solidFill>
                  <a:schemeClr val="bg1"/>
                </a:solidFill>
                <a:latin typeface="+mj-lt"/>
                <a:cs typeface="Georgia" charset="0"/>
              </a:rPr>
              <a:t>system</a:t>
            </a:r>
            <a:endParaRPr lang="fi-FI" sz="1600" b="1">
              <a:solidFill>
                <a:schemeClr val="bg1"/>
              </a:solidFill>
              <a:latin typeface="+mj-lt"/>
              <a:cs typeface="Georgia" charset="0"/>
            </a:endParaRPr>
          </a:p>
        </p:txBody>
      </p:sp>
      <p:sp>
        <p:nvSpPr>
          <p:cNvPr id="6" name="Text Box 23"/>
          <p:cNvSpPr txBox="1">
            <a:spLocks noChangeArrowheads="1"/>
          </p:cNvSpPr>
          <p:nvPr/>
        </p:nvSpPr>
        <p:spPr bwMode="auto">
          <a:xfrm rot="18900000">
            <a:off x="6525764" y="4203694"/>
            <a:ext cx="1649585" cy="1484939"/>
          </a:xfrm>
          <a:prstGeom prst="rect">
            <a:avLst/>
          </a:prstGeom>
          <a:noFill/>
          <a:ln w="12700">
            <a:noFill/>
          </a:ln>
        </p:spPr>
        <p:txBody>
          <a:bodyPr lIns="10800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fi-FI" sz="1600" b="1" err="1">
                <a:solidFill>
                  <a:schemeClr val="bg1"/>
                </a:solidFill>
                <a:latin typeface="+mj-lt"/>
                <a:cs typeface="Georgia" charset="0"/>
              </a:rPr>
              <a:t>Themes</a:t>
            </a:r>
            <a:r>
              <a:rPr lang="fi-FI" sz="1600" b="1">
                <a:solidFill>
                  <a:schemeClr val="bg1"/>
                </a:solidFill>
                <a:latin typeface="+mj-lt"/>
                <a:cs typeface="Georgia" charset="0"/>
              </a:rPr>
              <a:t> </a:t>
            </a:r>
            <a:r>
              <a:rPr lang="fi-FI" sz="1600" b="1" err="1">
                <a:solidFill>
                  <a:schemeClr val="bg1"/>
                </a:solidFill>
                <a:latin typeface="+mj-lt"/>
                <a:cs typeface="Georgia" charset="0"/>
              </a:rPr>
              <a:t>which</a:t>
            </a:r>
            <a:r>
              <a:rPr lang="fi-FI" sz="1600" b="1">
                <a:solidFill>
                  <a:schemeClr val="bg1"/>
                </a:solidFill>
                <a:latin typeface="+mj-lt"/>
                <a:cs typeface="Georgia" charset="0"/>
              </a:rPr>
              <a:t> </a:t>
            </a:r>
            <a:r>
              <a:rPr lang="fi-FI" sz="1600" b="1" err="1">
                <a:solidFill>
                  <a:schemeClr val="bg1"/>
                </a:solidFill>
                <a:latin typeface="+mj-lt"/>
                <a:cs typeface="Georgia" charset="0"/>
              </a:rPr>
              <a:t>are</a:t>
            </a:r>
            <a:r>
              <a:rPr lang="fi-FI" sz="1600" b="1">
                <a:solidFill>
                  <a:schemeClr val="bg1"/>
                </a:solidFill>
                <a:latin typeface="+mj-lt"/>
                <a:cs typeface="Georgia" charset="0"/>
              </a:rPr>
              <a:t> </a:t>
            </a:r>
            <a:r>
              <a:rPr lang="fi-FI" sz="1600" b="1" err="1">
                <a:solidFill>
                  <a:schemeClr val="bg1"/>
                </a:solidFill>
                <a:latin typeface="+mj-lt"/>
                <a:cs typeface="Georgia" charset="0"/>
              </a:rPr>
              <a:t>central</a:t>
            </a:r>
            <a:r>
              <a:rPr lang="fi-FI" sz="1600" b="1">
                <a:solidFill>
                  <a:schemeClr val="bg1"/>
                </a:solidFill>
                <a:latin typeface="+mj-lt"/>
                <a:cs typeface="Georgia" charset="0"/>
              </a:rPr>
              <a:t> and </a:t>
            </a:r>
            <a:r>
              <a:rPr lang="fi-FI" sz="1600" b="1" err="1">
                <a:solidFill>
                  <a:schemeClr val="bg1"/>
                </a:solidFill>
                <a:latin typeface="+mj-lt"/>
                <a:cs typeface="Georgia" charset="0"/>
              </a:rPr>
              <a:t>critical</a:t>
            </a:r>
            <a:r>
              <a:rPr lang="fi-FI" sz="1600" b="1">
                <a:solidFill>
                  <a:schemeClr val="bg1"/>
                </a:solidFill>
                <a:latin typeface="+mj-lt"/>
                <a:cs typeface="Georgia" charset="0"/>
              </a:rPr>
              <a:t> in </a:t>
            </a:r>
            <a:r>
              <a:rPr lang="fi-FI" sz="1600" b="1" err="1">
                <a:solidFill>
                  <a:schemeClr val="bg1"/>
                </a:solidFill>
                <a:latin typeface="+mj-lt"/>
                <a:cs typeface="Georgia" charset="0"/>
              </a:rPr>
              <a:t>the</a:t>
            </a:r>
            <a:r>
              <a:rPr lang="fi-FI" sz="1600" b="1">
                <a:solidFill>
                  <a:schemeClr val="bg1"/>
                </a:solidFill>
                <a:latin typeface="+mj-lt"/>
                <a:cs typeface="Georgia" charset="0"/>
              </a:rPr>
              <a:t> </a:t>
            </a:r>
            <a:r>
              <a:rPr lang="fi-FI" sz="1600" b="1" err="1">
                <a:solidFill>
                  <a:schemeClr val="bg1"/>
                </a:solidFill>
                <a:latin typeface="+mj-lt"/>
                <a:cs typeface="Georgia" charset="0"/>
              </a:rPr>
              <a:t>society</a:t>
            </a:r>
            <a:endParaRPr lang="fi-FI" sz="1600" b="1">
              <a:solidFill>
                <a:schemeClr val="bg1"/>
              </a:solidFill>
              <a:latin typeface="+mj-lt"/>
              <a:cs typeface="Georgia" charset="0"/>
            </a:endParaRPr>
          </a:p>
        </p:txBody>
      </p:sp>
      <p:sp>
        <p:nvSpPr>
          <p:cNvPr id="7" name="Text Box 23"/>
          <p:cNvSpPr txBox="1">
            <a:spLocks noChangeArrowheads="1"/>
          </p:cNvSpPr>
          <p:nvPr/>
        </p:nvSpPr>
        <p:spPr bwMode="auto">
          <a:xfrm rot="2700000">
            <a:off x="3609417" y="3912145"/>
            <a:ext cx="2344018" cy="1484939"/>
          </a:xfrm>
          <a:prstGeom prst="rect">
            <a:avLst/>
          </a:prstGeom>
          <a:noFill/>
          <a:ln w="12700">
            <a:noFill/>
          </a:ln>
        </p:spPr>
        <p:txBody>
          <a:bodyPr lIns="10800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fi-FI" sz="1400" b="1" err="1">
                <a:solidFill>
                  <a:schemeClr val="bg1"/>
                </a:solidFill>
                <a:latin typeface="+mj-lt"/>
                <a:cs typeface="Georgia" charset="0"/>
              </a:rPr>
              <a:t>Supporting</a:t>
            </a:r>
            <a:r>
              <a:rPr lang="fi-FI" sz="1400" b="1">
                <a:solidFill>
                  <a:schemeClr val="bg1"/>
                </a:solidFill>
                <a:latin typeface="+mj-lt"/>
                <a:cs typeface="Georgia" charset="0"/>
              </a:rPr>
              <a:t> </a:t>
            </a:r>
            <a:r>
              <a:rPr lang="fi-FI" sz="1400" b="1" err="1">
                <a:solidFill>
                  <a:schemeClr val="bg1"/>
                </a:solidFill>
                <a:latin typeface="+mj-lt"/>
                <a:cs typeface="Georgia" charset="0"/>
              </a:rPr>
              <a:t>education</a:t>
            </a:r>
            <a:r>
              <a:rPr lang="fi-FI" sz="1400" b="1">
                <a:solidFill>
                  <a:schemeClr val="bg1"/>
                </a:solidFill>
                <a:latin typeface="+mj-lt"/>
                <a:cs typeface="Georgia" charset="0"/>
              </a:rPr>
              <a:t> </a:t>
            </a:r>
            <a:r>
              <a:rPr lang="fi-FI" sz="1400" b="1" err="1">
                <a:solidFill>
                  <a:schemeClr val="bg1"/>
                </a:solidFill>
                <a:latin typeface="+mj-lt"/>
                <a:cs typeface="Georgia" charset="0"/>
              </a:rPr>
              <a:t>providers</a:t>
            </a:r>
            <a:r>
              <a:rPr lang="fi-FI" sz="1400" b="1">
                <a:solidFill>
                  <a:schemeClr val="bg1"/>
                </a:solidFill>
                <a:latin typeface="+mj-lt"/>
                <a:cs typeface="Georgia" charset="0"/>
              </a:rPr>
              <a:t> in </a:t>
            </a:r>
            <a:r>
              <a:rPr lang="fi-FI" sz="1400" b="1" err="1">
                <a:solidFill>
                  <a:schemeClr val="bg1"/>
                </a:solidFill>
                <a:latin typeface="+mj-lt"/>
                <a:cs typeface="Georgia" charset="0"/>
              </a:rPr>
              <a:t>quality</a:t>
            </a:r>
            <a:r>
              <a:rPr lang="fi-FI" sz="1400" b="1">
                <a:solidFill>
                  <a:schemeClr val="bg1"/>
                </a:solidFill>
                <a:latin typeface="+mj-lt"/>
                <a:cs typeface="Georgia" charset="0"/>
              </a:rPr>
              <a:t> management and in </a:t>
            </a:r>
            <a:r>
              <a:rPr lang="fi-FI" sz="1400" b="1" err="1">
                <a:solidFill>
                  <a:schemeClr val="bg1"/>
                </a:solidFill>
                <a:latin typeface="+mj-lt"/>
                <a:cs typeface="Georgia" charset="0"/>
              </a:rPr>
              <a:t>strengthening</a:t>
            </a:r>
            <a:r>
              <a:rPr lang="fi-FI" sz="1400" b="1">
                <a:solidFill>
                  <a:schemeClr val="bg1"/>
                </a:solidFill>
                <a:latin typeface="+mj-lt"/>
                <a:cs typeface="Georgia" charset="0"/>
              </a:rPr>
              <a:t> an </a:t>
            </a:r>
            <a:r>
              <a:rPr lang="fi-FI" sz="1400" b="1" err="1">
                <a:solidFill>
                  <a:schemeClr val="bg1"/>
                </a:solidFill>
                <a:latin typeface="+mj-lt"/>
                <a:cs typeface="Georgia" charset="0"/>
              </a:rPr>
              <a:t>evaluation</a:t>
            </a:r>
            <a:r>
              <a:rPr lang="fi-FI" sz="1400" b="1">
                <a:solidFill>
                  <a:schemeClr val="bg1"/>
                </a:solidFill>
                <a:latin typeface="+mj-lt"/>
                <a:cs typeface="Georgia" charset="0"/>
              </a:rPr>
              <a:t> </a:t>
            </a:r>
            <a:r>
              <a:rPr lang="fi-FI" sz="1400" b="1" err="1">
                <a:solidFill>
                  <a:schemeClr val="bg1"/>
                </a:solidFill>
                <a:latin typeface="+mj-lt"/>
                <a:cs typeface="Georgia" charset="0"/>
              </a:rPr>
              <a:t>cullture</a:t>
            </a:r>
            <a:endParaRPr lang="fi-FI" sz="1400" b="1">
              <a:solidFill>
                <a:schemeClr val="bg1"/>
              </a:solidFill>
              <a:latin typeface="+mj-lt"/>
              <a:cs typeface="Georgia" charset="0"/>
            </a:endParaRPr>
          </a:p>
        </p:txBody>
      </p:sp>
      <p:sp>
        <p:nvSpPr>
          <p:cNvPr id="8" name="Text Box 23"/>
          <p:cNvSpPr txBox="1">
            <a:spLocks noChangeArrowheads="1"/>
          </p:cNvSpPr>
          <p:nvPr/>
        </p:nvSpPr>
        <p:spPr bwMode="auto">
          <a:xfrm>
            <a:off x="5266437" y="2731550"/>
            <a:ext cx="1737460" cy="1670456"/>
          </a:xfrm>
          <a:prstGeom prst="rect">
            <a:avLst/>
          </a:prstGeom>
          <a:noFill/>
          <a:ln w="12700">
            <a:noFill/>
          </a:ln>
        </p:spPr>
        <p:txBody>
          <a:bodyPr lIns="10800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i-FI" sz="2000" b="1" err="1">
                <a:solidFill>
                  <a:schemeClr val="tx2"/>
                </a:solidFill>
                <a:latin typeface="+mj-lt"/>
                <a:cs typeface="Georgia" charset="0"/>
              </a:rPr>
              <a:t>Foresight</a:t>
            </a:r>
            <a:r>
              <a:rPr lang="fi-FI" sz="2000" b="1">
                <a:solidFill>
                  <a:schemeClr val="tx2"/>
                </a:solidFill>
                <a:latin typeface="+mj-lt"/>
                <a:cs typeface="Georgia" charset="0"/>
              </a:rPr>
              <a:t> and </a:t>
            </a:r>
            <a:r>
              <a:rPr lang="fi-FI" sz="2000" b="1" err="1">
                <a:solidFill>
                  <a:schemeClr val="tx2"/>
                </a:solidFill>
                <a:latin typeface="+mj-lt"/>
                <a:cs typeface="Georgia" charset="0"/>
              </a:rPr>
              <a:t>effective</a:t>
            </a:r>
            <a:r>
              <a:rPr lang="fi-FI" sz="2000" b="1">
                <a:solidFill>
                  <a:schemeClr val="tx2"/>
                </a:solidFill>
                <a:latin typeface="+mj-lt"/>
                <a:cs typeface="Georgia" charset="0"/>
              </a:rPr>
              <a:t> </a:t>
            </a:r>
            <a:r>
              <a:rPr lang="fi-FI" sz="2000" b="1" err="1">
                <a:solidFill>
                  <a:schemeClr val="tx2"/>
                </a:solidFill>
                <a:latin typeface="+mj-lt"/>
                <a:cs typeface="Georgia" charset="0"/>
              </a:rPr>
              <a:t>evaluation</a:t>
            </a:r>
            <a:endParaRPr lang="fi-FI" sz="2000" b="1">
              <a:solidFill>
                <a:schemeClr val="tx2"/>
              </a:solidFill>
              <a:latin typeface="+mj-lt"/>
              <a:cs typeface="Georgia" charset="0"/>
            </a:endParaRPr>
          </a:p>
        </p:txBody>
      </p:sp>
      <p:sp>
        <p:nvSpPr>
          <p:cNvPr id="3" name="Title 2"/>
          <p:cNvSpPr>
            <a:spLocks noGrp="1"/>
          </p:cNvSpPr>
          <p:nvPr>
            <p:ph type="ctrTitle" idx="4294967295"/>
          </p:nvPr>
        </p:nvSpPr>
        <p:spPr>
          <a:xfrm>
            <a:off x="762000" y="341313"/>
            <a:ext cx="11430000" cy="1195387"/>
          </a:xfrm>
          <a:prstGeom prst="rect">
            <a:avLst/>
          </a:prstGeom>
        </p:spPr>
        <p:txBody>
          <a:bodyPr/>
          <a:lstStyle/>
          <a:p>
            <a:r>
              <a:rPr lang="fi-FI"/>
              <a:t>Strategic </a:t>
            </a:r>
            <a:r>
              <a:rPr lang="fi-FI" err="1"/>
              <a:t>focus</a:t>
            </a:r>
            <a:r>
              <a:rPr lang="fi-FI"/>
              <a:t> </a:t>
            </a:r>
            <a:r>
              <a:rPr lang="fi-FI" err="1"/>
              <a:t>areas</a:t>
            </a:r>
            <a:r>
              <a:rPr lang="fi-FI"/>
              <a:t> of </a:t>
            </a:r>
            <a:r>
              <a:rPr lang="fi-FI" err="1"/>
              <a:t>evaluation</a:t>
            </a:r>
            <a:r>
              <a:rPr lang="fi-FI"/>
              <a:t> </a:t>
            </a:r>
            <a:r>
              <a:rPr lang="fi-FI" err="1"/>
              <a:t>activities</a:t>
            </a:r>
            <a:endParaRPr lang="fi-FI"/>
          </a:p>
        </p:txBody>
      </p:sp>
      <p:sp>
        <p:nvSpPr>
          <p:cNvPr id="9" name="Tekstvak 8">
            <a:extLst>
              <a:ext uri="{FF2B5EF4-FFF2-40B4-BE49-F238E27FC236}">
                <a16:creationId xmlns:a16="http://schemas.microsoft.com/office/drawing/2014/main" id="{CC348B7E-FF18-4F18-AB7F-04E6AF64B407}"/>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10" name="Afbeelding 9">
            <a:extLst>
              <a:ext uri="{FF2B5EF4-FFF2-40B4-BE49-F238E27FC236}">
                <a16:creationId xmlns:a16="http://schemas.microsoft.com/office/drawing/2014/main" id="{A94FFD56-3E72-487D-964C-381731379101}"/>
              </a:ext>
            </a:extLst>
          </p:cNvPr>
          <p:cNvPicPr>
            <a:picLocks noChangeAspect="1"/>
          </p:cNvPicPr>
          <p:nvPr/>
        </p:nvPicPr>
        <p:blipFill>
          <a:blip r:embed="rId3"/>
          <a:stretch>
            <a:fillRect/>
          </a:stretch>
        </p:blipFill>
        <p:spPr>
          <a:xfrm>
            <a:off x="296228" y="6266164"/>
            <a:ext cx="559428" cy="455128"/>
          </a:xfrm>
          <a:prstGeom prst="rect">
            <a:avLst/>
          </a:prstGeom>
        </p:spPr>
      </p:pic>
      <p:sp>
        <p:nvSpPr>
          <p:cNvPr id="11" name="Tekstvak 10">
            <a:extLst>
              <a:ext uri="{FF2B5EF4-FFF2-40B4-BE49-F238E27FC236}">
                <a16:creationId xmlns:a16="http://schemas.microsoft.com/office/drawing/2014/main" id="{4101ABAC-5EC8-4FA2-81CB-FD3CBE6D926D}"/>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48028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51579" y="1068309"/>
            <a:ext cx="9603275" cy="785445"/>
          </a:xfrm>
        </p:spPr>
        <p:txBody>
          <a:bodyPr/>
          <a:lstStyle/>
          <a:p>
            <a:r>
              <a:rPr lang="fi-FI" err="1"/>
              <a:t>Examples</a:t>
            </a:r>
            <a:endParaRPr lang="fi-FI"/>
          </a:p>
        </p:txBody>
      </p:sp>
      <p:sp>
        <p:nvSpPr>
          <p:cNvPr id="3" name="Sisällön paikkamerkki 2"/>
          <p:cNvSpPr>
            <a:spLocks noGrp="1"/>
          </p:cNvSpPr>
          <p:nvPr>
            <p:ph idx="1"/>
          </p:nvPr>
        </p:nvSpPr>
        <p:spPr>
          <a:xfrm>
            <a:off x="1799772" y="1853754"/>
            <a:ext cx="8730343" cy="4272410"/>
          </a:xfrm>
        </p:spPr>
        <p:txBody>
          <a:bodyPr>
            <a:normAutofit fontScale="92500" lnSpcReduction="10000"/>
          </a:bodyPr>
          <a:lstStyle/>
          <a:p>
            <a:pPr lvl="1">
              <a:buFont typeface="Arial" panose="020B0604020202020204" pitchFamily="34" charset="0"/>
              <a:buChar char="•"/>
            </a:pPr>
            <a:r>
              <a:rPr lang="en-GB" sz="2400"/>
              <a:t>The impact of national budget cuts on educational and cultural rights - </a:t>
            </a:r>
            <a:r>
              <a:rPr lang="en-GB" sz="2400">
                <a:solidFill>
                  <a:schemeClr val="tx2"/>
                </a:solidFill>
              </a:rPr>
              <a:t>early childhood </a:t>
            </a:r>
            <a:r>
              <a:rPr lang="en-GB" sz="2400">
                <a:solidFill>
                  <a:schemeClr val="tx2"/>
                </a:solidFill>
                <a:latin typeface="Garamond" panose="02020404030301010803" pitchFamily="18" charset="0"/>
              </a:rPr>
              <a:t>→ </a:t>
            </a:r>
            <a:r>
              <a:rPr lang="en-GB" sz="2400">
                <a:solidFill>
                  <a:schemeClr val="tx2"/>
                </a:solidFill>
              </a:rPr>
              <a:t>secondary education + art and adult education </a:t>
            </a:r>
          </a:p>
          <a:p>
            <a:pPr lvl="1">
              <a:buFont typeface="Arial" panose="020B0604020202020204" pitchFamily="34" charset="0"/>
              <a:buChar char="•"/>
            </a:pPr>
            <a:r>
              <a:rPr lang="en-GB" sz="2400"/>
              <a:t>Peaceful and safe learning environments in schools and educational institutions</a:t>
            </a:r>
            <a:r>
              <a:rPr lang="en-GB" sz="2400">
                <a:solidFill>
                  <a:schemeClr val="tx2"/>
                </a:solidFill>
              </a:rPr>
              <a:t> - early childhood </a:t>
            </a:r>
            <a:r>
              <a:rPr lang="en-GB" sz="2400">
                <a:solidFill>
                  <a:schemeClr val="tx2"/>
                </a:solidFill>
                <a:latin typeface="Garamond" panose="02020404030301010803" pitchFamily="18" charset="0"/>
              </a:rPr>
              <a:t>→ </a:t>
            </a:r>
            <a:r>
              <a:rPr lang="en-GB" sz="2400">
                <a:solidFill>
                  <a:schemeClr val="tx2"/>
                </a:solidFill>
              </a:rPr>
              <a:t>secondary education</a:t>
            </a:r>
          </a:p>
          <a:p>
            <a:pPr lvl="1">
              <a:buFont typeface="Arial" panose="020B0604020202020204" pitchFamily="34" charset="0"/>
              <a:buChar char="•"/>
            </a:pPr>
            <a:r>
              <a:rPr lang="fi-FI" sz="2400" err="1"/>
              <a:t>Integration</a:t>
            </a:r>
            <a:r>
              <a:rPr lang="fi-FI" sz="2400"/>
              <a:t> of </a:t>
            </a:r>
            <a:r>
              <a:rPr lang="fi-FI" sz="2400" err="1"/>
              <a:t>immigrants</a:t>
            </a:r>
            <a:r>
              <a:rPr lang="fi-FI" sz="2400"/>
              <a:t> to the </a:t>
            </a:r>
            <a:r>
              <a:rPr lang="fi-FI" sz="2400" err="1"/>
              <a:t>educational</a:t>
            </a:r>
            <a:r>
              <a:rPr lang="fi-FI" sz="2400"/>
              <a:t> </a:t>
            </a:r>
            <a:r>
              <a:rPr lang="fi-FI" sz="2400" err="1"/>
              <a:t>system</a:t>
            </a:r>
            <a:r>
              <a:rPr lang="fi-FI" sz="2400"/>
              <a:t> </a:t>
            </a:r>
            <a:r>
              <a:rPr lang="fi-FI" sz="2400">
                <a:solidFill>
                  <a:schemeClr val="tx2"/>
                </a:solidFill>
              </a:rPr>
              <a:t>- </a:t>
            </a:r>
            <a:r>
              <a:rPr lang="en-GB" sz="2400">
                <a:solidFill>
                  <a:schemeClr val="tx2"/>
                </a:solidFill>
              </a:rPr>
              <a:t>early</a:t>
            </a:r>
            <a:r>
              <a:rPr lang="fi-FI" sz="2400">
                <a:solidFill>
                  <a:schemeClr val="tx2"/>
                </a:solidFill>
              </a:rPr>
              <a:t> </a:t>
            </a:r>
            <a:r>
              <a:rPr lang="fi-FI" sz="2400" err="1">
                <a:solidFill>
                  <a:schemeClr val="tx2"/>
                </a:solidFill>
              </a:rPr>
              <a:t>childhood</a:t>
            </a:r>
            <a:r>
              <a:rPr lang="fi-FI" sz="2400">
                <a:solidFill>
                  <a:schemeClr val="tx2"/>
                </a:solidFill>
              </a:rPr>
              <a:t> </a:t>
            </a:r>
            <a:r>
              <a:rPr lang="en-GB" sz="2400">
                <a:solidFill>
                  <a:schemeClr val="tx2"/>
                </a:solidFill>
                <a:latin typeface="Garamond" panose="02020404030301010803" pitchFamily="18" charset="0"/>
              </a:rPr>
              <a:t>→ </a:t>
            </a:r>
            <a:r>
              <a:rPr lang="fi-FI" sz="2400" err="1">
                <a:solidFill>
                  <a:schemeClr val="tx2"/>
                </a:solidFill>
              </a:rPr>
              <a:t>adult</a:t>
            </a:r>
            <a:r>
              <a:rPr lang="fi-FI" sz="2400">
                <a:solidFill>
                  <a:schemeClr val="tx2"/>
                </a:solidFill>
              </a:rPr>
              <a:t> </a:t>
            </a:r>
            <a:r>
              <a:rPr lang="fi-FI" sz="2400" err="1">
                <a:solidFill>
                  <a:schemeClr val="tx2"/>
                </a:solidFill>
              </a:rPr>
              <a:t>education</a:t>
            </a:r>
            <a:endParaRPr lang="fi-FI" sz="2400">
              <a:solidFill>
                <a:schemeClr val="tx2"/>
              </a:solidFill>
            </a:endParaRPr>
          </a:p>
          <a:p>
            <a:pPr lvl="1">
              <a:buFont typeface="Arial" panose="020B0604020202020204" pitchFamily="34" charset="0"/>
              <a:buChar char="•"/>
            </a:pPr>
            <a:r>
              <a:rPr lang="fi-FI" sz="2400" err="1"/>
              <a:t>Entrepreneurship</a:t>
            </a:r>
            <a:r>
              <a:rPr lang="fi-FI" sz="2400"/>
              <a:t> and </a:t>
            </a:r>
            <a:r>
              <a:rPr lang="fi-FI" sz="2400" err="1"/>
              <a:t>innovative</a:t>
            </a:r>
            <a:r>
              <a:rPr lang="fi-FI" sz="2400"/>
              <a:t> </a:t>
            </a:r>
            <a:r>
              <a:rPr lang="fi-FI" sz="2400" err="1"/>
              <a:t>capacity</a:t>
            </a:r>
            <a:r>
              <a:rPr lang="fi-FI" sz="2400"/>
              <a:t> </a:t>
            </a:r>
            <a:r>
              <a:rPr lang="fi-FI" sz="2400">
                <a:solidFill>
                  <a:schemeClr val="tx2"/>
                </a:solidFill>
              </a:rPr>
              <a:t>- </a:t>
            </a:r>
            <a:r>
              <a:rPr lang="fi-FI" sz="2400" err="1">
                <a:solidFill>
                  <a:schemeClr val="tx2"/>
                </a:solidFill>
              </a:rPr>
              <a:t>vocational</a:t>
            </a:r>
            <a:r>
              <a:rPr lang="fi-FI" sz="2400">
                <a:solidFill>
                  <a:schemeClr val="tx2"/>
                </a:solidFill>
              </a:rPr>
              <a:t> </a:t>
            </a:r>
            <a:r>
              <a:rPr lang="en-GB" sz="2400">
                <a:solidFill>
                  <a:schemeClr val="tx2"/>
                </a:solidFill>
                <a:latin typeface="Garamond" panose="02020404030301010803" pitchFamily="18" charset="0"/>
              </a:rPr>
              <a:t>→ </a:t>
            </a:r>
            <a:r>
              <a:rPr lang="fi-FI" sz="2400" err="1">
                <a:solidFill>
                  <a:schemeClr val="tx2"/>
                </a:solidFill>
              </a:rPr>
              <a:t>higher</a:t>
            </a:r>
            <a:r>
              <a:rPr lang="fi-FI" sz="2400">
                <a:solidFill>
                  <a:schemeClr val="tx2"/>
                </a:solidFill>
              </a:rPr>
              <a:t> </a:t>
            </a:r>
            <a:r>
              <a:rPr lang="fi-FI" sz="2400" err="1">
                <a:solidFill>
                  <a:schemeClr val="tx2"/>
                </a:solidFill>
              </a:rPr>
              <a:t>education</a:t>
            </a:r>
            <a:endParaRPr lang="fi-FI" sz="2400">
              <a:solidFill>
                <a:schemeClr val="tx2"/>
              </a:solidFill>
            </a:endParaRPr>
          </a:p>
          <a:p>
            <a:pPr lvl="1">
              <a:buFont typeface="Arial" panose="020B0604020202020204" pitchFamily="34" charset="0"/>
              <a:buChar char="•"/>
            </a:pPr>
            <a:r>
              <a:rPr lang="fi-FI" sz="2400" err="1"/>
              <a:t>Changes</a:t>
            </a:r>
            <a:r>
              <a:rPr lang="fi-FI" sz="2400"/>
              <a:t> in the </a:t>
            </a:r>
            <a:r>
              <a:rPr lang="fi-FI" sz="2400" err="1"/>
              <a:t>role</a:t>
            </a:r>
            <a:r>
              <a:rPr lang="fi-FI" sz="2400"/>
              <a:t> of </a:t>
            </a:r>
            <a:r>
              <a:rPr lang="fi-FI" sz="2400" err="1"/>
              <a:t>teachers</a:t>
            </a:r>
            <a:r>
              <a:rPr lang="fi-FI" sz="2400"/>
              <a:t>; an </a:t>
            </a:r>
            <a:r>
              <a:rPr lang="fi-FI" sz="2400" err="1"/>
              <a:t>evaluation</a:t>
            </a:r>
            <a:r>
              <a:rPr lang="fi-FI" sz="2400"/>
              <a:t> of </a:t>
            </a:r>
            <a:r>
              <a:rPr lang="fi-FI" sz="2400" err="1"/>
              <a:t>teacher</a:t>
            </a:r>
            <a:r>
              <a:rPr lang="fi-FI" sz="2400"/>
              <a:t> </a:t>
            </a:r>
            <a:r>
              <a:rPr lang="fi-FI" sz="2400" err="1"/>
              <a:t>education</a:t>
            </a:r>
            <a:r>
              <a:rPr lang="fi-FI" sz="2400"/>
              <a:t> and </a:t>
            </a:r>
            <a:r>
              <a:rPr lang="fi-FI" sz="2400" err="1"/>
              <a:t>continuing</a:t>
            </a:r>
            <a:r>
              <a:rPr lang="fi-FI" sz="2400"/>
              <a:t> </a:t>
            </a:r>
            <a:r>
              <a:rPr lang="fi-FI" sz="2400" err="1"/>
              <a:t>education</a:t>
            </a:r>
            <a:r>
              <a:rPr lang="fi-FI" sz="2400"/>
              <a:t> - </a:t>
            </a:r>
            <a:r>
              <a:rPr lang="fi-FI" sz="2400" err="1">
                <a:solidFill>
                  <a:schemeClr val="tx2"/>
                </a:solidFill>
              </a:rPr>
              <a:t>early</a:t>
            </a:r>
            <a:r>
              <a:rPr lang="fi-FI" sz="2400">
                <a:solidFill>
                  <a:schemeClr val="tx2"/>
                </a:solidFill>
              </a:rPr>
              <a:t> </a:t>
            </a:r>
            <a:r>
              <a:rPr lang="fi-FI" sz="2400" err="1">
                <a:solidFill>
                  <a:schemeClr val="tx2"/>
                </a:solidFill>
              </a:rPr>
              <a:t>childhood</a:t>
            </a:r>
            <a:r>
              <a:rPr lang="fi-FI" sz="2400">
                <a:solidFill>
                  <a:schemeClr val="tx2"/>
                </a:solidFill>
              </a:rPr>
              <a:t> </a:t>
            </a:r>
            <a:r>
              <a:rPr lang="en-GB" sz="2400">
                <a:solidFill>
                  <a:schemeClr val="tx2"/>
                </a:solidFill>
                <a:latin typeface="Garamond" panose="02020404030301010803" pitchFamily="18" charset="0"/>
              </a:rPr>
              <a:t>→ </a:t>
            </a:r>
            <a:r>
              <a:rPr lang="fi-FI" sz="2400" err="1">
                <a:solidFill>
                  <a:schemeClr val="tx2"/>
                </a:solidFill>
              </a:rPr>
              <a:t>higher</a:t>
            </a:r>
            <a:r>
              <a:rPr lang="fi-FI" sz="2400">
                <a:solidFill>
                  <a:schemeClr val="tx2"/>
                </a:solidFill>
              </a:rPr>
              <a:t> </a:t>
            </a:r>
            <a:r>
              <a:rPr lang="fi-FI" sz="2400" err="1">
                <a:solidFill>
                  <a:schemeClr val="tx2"/>
                </a:solidFill>
              </a:rPr>
              <a:t>education</a:t>
            </a:r>
            <a:endParaRPr lang="fi-FI" sz="2400">
              <a:solidFill>
                <a:schemeClr val="tx2"/>
              </a:solidFill>
            </a:endParaRPr>
          </a:p>
          <a:p>
            <a:pPr lvl="1">
              <a:buFont typeface="Arial" panose="020B0604020202020204" pitchFamily="34" charset="0"/>
              <a:buChar char="•"/>
            </a:pPr>
            <a:endParaRPr lang="fi-FI" sz="2400">
              <a:solidFill>
                <a:schemeClr val="tx2"/>
              </a:solidFill>
            </a:endParaRPr>
          </a:p>
          <a:p>
            <a:endParaRPr lang="fi-FI"/>
          </a:p>
        </p:txBody>
      </p:sp>
      <p:sp>
        <p:nvSpPr>
          <p:cNvPr id="4" name="Päivämäärän paikkamerkki 3"/>
          <p:cNvSpPr>
            <a:spLocks noGrp="1"/>
          </p:cNvSpPr>
          <p:nvPr>
            <p:ph type="dt" sz="half" idx="10"/>
          </p:nvPr>
        </p:nvSpPr>
        <p:spPr/>
        <p:txBody>
          <a:bodyPr/>
          <a:lstStyle/>
          <a:p>
            <a:endParaRPr lang="fi-FI"/>
          </a:p>
        </p:txBody>
      </p:sp>
      <p:sp>
        <p:nvSpPr>
          <p:cNvPr id="5" name="Tekstvak 4">
            <a:extLst>
              <a:ext uri="{FF2B5EF4-FFF2-40B4-BE49-F238E27FC236}">
                <a16:creationId xmlns:a16="http://schemas.microsoft.com/office/drawing/2014/main" id="{C16DFCBA-72EE-48CA-BF45-3E6338BBAEE7}"/>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6" name="Afbeelding 5">
            <a:extLst>
              <a:ext uri="{FF2B5EF4-FFF2-40B4-BE49-F238E27FC236}">
                <a16:creationId xmlns:a16="http://schemas.microsoft.com/office/drawing/2014/main" id="{9B8511DD-4B92-4F0B-9F4C-E5829C835EF5}"/>
              </a:ext>
            </a:extLst>
          </p:cNvPr>
          <p:cNvPicPr>
            <a:picLocks noChangeAspect="1"/>
          </p:cNvPicPr>
          <p:nvPr/>
        </p:nvPicPr>
        <p:blipFill>
          <a:blip r:embed="rId2"/>
          <a:stretch>
            <a:fillRect/>
          </a:stretch>
        </p:blipFill>
        <p:spPr>
          <a:xfrm>
            <a:off x="296228" y="6266164"/>
            <a:ext cx="559428" cy="455128"/>
          </a:xfrm>
          <a:prstGeom prst="rect">
            <a:avLst/>
          </a:prstGeom>
        </p:spPr>
      </p:pic>
      <p:sp>
        <p:nvSpPr>
          <p:cNvPr id="7" name="Tekstvak 6">
            <a:extLst>
              <a:ext uri="{FF2B5EF4-FFF2-40B4-BE49-F238E27FC236}">
                <a16:creationId xmlns:a16="http://schemas.microsoft.com/office/drawing/2014/main" id="{827D2545-1FD0-4F16-BAB1-02FC7172B137}"/>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grpSp>
        <p:nvGrpSpPr>
          <p:cNvPr id="8" name="Groep 7">
            <a:extLst>
              <a:ext uri="{FF2B5EF4-FFF2-40B4-BE49-F238E27FC236}">
                <a16:creationId xmlns:a16="http://schemas.microsoft.com/office/drawing/2014/main" id="{379B2274-7A93-49FE-BEF9-25FDFAA0B87A}"/>
              </a:ext>
            </a:extLst>
          </p:cNvPr>
          <p:cNvGrpSpPr/>
          <p:nvPr/>
        </p:nvGrpSpPr>
        <p:grpSpPr>
          <a:xfrm>
            <a:off x="8818880" y="139761"/>
            <a:ext cx="3251200" cy="624841"/>
            <a:chOff x="8818880" y="139761"/>
            <a:chExt cx="3251200" cy="624841"/>
          </a:xfrm>
        </p:grpSpPr>
        <p:sp>
          <p:nvSpPr>
            <p:cNvPr id="9" name="Rechthoek: afgeronde hoeken 8">
              <a:extLst>
                <a:ext uri="{FF2B5EF4-FFF2-40B4-BE49-F238E27FC236}">
                  <a16:creationId xmlns:a16="http://schemas.microsoft.com/office/drawing/2014/main" id="{01092FFC-000D-476E-A0C8-1738AE6B0F8C}"/>
                </a:ext>
              </a:extLst>
            </p:cNvPr>
            <p:cNvSpPr/>
            <p:nvPr/>
          </p:nvSpPr>
          <p:spPr>
            <a:xfrm>
              <a:off x="8818880" y="139761"/>
              <a:ext cx="3251200" cy="624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584A4EEF-92D9-44FD-B25E-E46E36D4EF4F}"/>
                </a:ext>
              </a:extLst>
            </p:cNvPr>
            <p:cNvPicPr>
              <a:picLocks noChangeAspect="1"/>
            </p:cNvPicPr>
            <p:nvPr/>
          </p:nvPicPr>
          <p:blipFill>
            <a:blip r:embed="rId3"/>
            <a:stretch>
              <a:fillRect/>
            </a:stretch>
          </p:blipFill>
          <p:spPr>
            <a:xfrm>
              <a:off x="8975849" y="252749"/>
              <a:ext cx="1905511" cy="455811"/>
            </a:xfrm>
            <a:prstGeom prst="rect">
              <a:avLst/>
            </a:prstGeom>
          </p:spPr>
        </p:pic>
        <p:pic>
          <p:nvPicPr>
            <p:cNvPr id="11" name="Afbeelding 10">
              <a:extLst>
                <a:ext uri="{FF2B5EF4-FFF2-40B4-BE49-F238E27FC236}">
                  <a16:creationId xmlns:a16="http://schemas.microsoft.com/office/drawing/2014/main" id="{358512A9-B84D-4D3F-AE8C-98123B313E97}"/>
                </a:ext>
              </a:extLst>
            </p:cNvPr>
            <p:cNvPicPr>
              <a:picLocks noChangeAspect="1"/>
            </p:cNvPicPr>
            <p:nvPr/>
          </p:nvPicPr>
          <p:blipFill>
            <a:blip r:embed="rId4"/>
            <a:stretch>
              <a:fillRect/>
            </a:stretch>
          </p:blipFill>
          <p:spPr>
            <a:xfrm>
              <a:off x="11054852" y="177457"/>
              <a:ext cx="933474" cy="549450"/>
            </a:xfrm>
            <a:prstGeom prst="rect">
              <a:avLst/>
            </a:prstGeom>
          </p:spPr>
        </p:pic>
      </p:grpSp>
    </p:spTree>
    <p:extLst>
      <p:ext uri="{BB962C8B-B14F-4D97-AF65-F5344CB8AC3E}">
        <p14:creationId xmlns:p14="http://schemas.microsoft.com/office/powerpoint/2010/main" val="337020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6B62-B8AC-467C-928F-21946C8E6E03}"/>
              </a:ext>
            </a:extLst>
          </p:cNvPr>
          <p:cNvSpPr txBox="1">
            <a:spLocks/>
          </p:cNvSpPr>
          <p:nvPr/>
        </p:nvSpPr>
        <p:spPr>
          <a:xfrm>
            <a:off x="2122435" y="212919"/>
            <a:ext cx="7843838" cy="704997"/>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fontAlgn="base">
              <a:lnSpc>
                <a:spcPct val="100000"/>
              </a:lnSpc>
              <a:spcAft>
                <a:spcPct val="0"/>
              </a:spcAft>
              <a:defRPr/>
            </a:pPr>
            <a:r>
              <a:rPr lang="fi-FI"/>
              <a:t>Finnish education system</a:t>
            </a:r>
            <a:br>
              <a:rPr lang="fi-FI"/>
            </a:br>
            <a:endParaRPr lang="en-US"/>
          </a:p>
        </p:txBody>
      </p:sp>
      <p:sp>
        <p:nvSpPr>
          <p:cNvPr id="3" name="Rectangle 22">
            <a:extLst>
              <a:ext uri="{FF2B5EF4-FFF2-40B4-BE49-F238E27FC236}">
                <a16:creationId xmlns:a16="http://schemas.microsoft.com/office/drawing/2014/main" id="{6E866C2E-B972-4CD9-9B97-F0988BEFAAA0}"/>
              </a:ext>
            </a:extLst>
          </p:cNvPr>
          <p:cNvSpPr/>
          <p:nvPr/>
        </p:nvSpPr>
        <p:spPr bwMode="auto">
          <a:xfrm>
            <a:off x="2585251" y="2208019"/>
            <a:ext cx="1810216" cy="457202"/>
          </a:xfrm>
          <a:prstGeom prst="rect">
            <a:avLst/>
          </a:prstGeom>
          <a:gradFill flip="none" rotWithShape="1">
            <a:gsLst>
              <a:gs pos="0">
                <a:schemeClr val="accent6"/>
              </a:gs>
              <a:gs pos="100000">
                <a:schemeClr val="accent6">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200"/>
              <a:t>Universities</a:t>
            </a:r>
          </a:p>
        </p:txBody>
      </p:sp>
      <p:sp>
        <p:nvSpPr>
          <p:cNvPr id="4" name="Rectangle 26">
            <a:extLst>
              <a:ext uri="{FF2B5EF4-FFF2-40B4-BE49-F238E27FC236}">
                <a16:creationId xmlns:a16="http://schemas.microsoft.com/office/drawing/2014/main" id="{C4703BC4-8CF6-4AF5-A1D2-296D17863109}"/>
              </a:ext>
            </a:extLst>
          </p:cNvPr>
          <p:cNvSpPr/>
          <p:nvPr/>
        </p:nvSpPr>
        <p:spPr bwMode="auto">
          <a:xfrm>
            <a:off x="4875954" y="2168009"/>
            <a:ext cx="2040463" cy="596276"/>
          </a:xfrm>
          <a:prstGeom prst="rect">
            <a:avLst/>
          </a:prstGeom>
          <a:gradFill flip="none" rotWithShape="1">
            <a:gsLst>
              <a:gs pos="0">
                <a:schemeClr val="accent6"/>
              </a:gs>
              <a:gs pos="100000">
                <a:schemeClr val="accent6">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400"/>
              <a:t>Universities of Applied </a:t>
            </a:r>
            <a:r>
              <a:rPr lang="en-US" sz="2200"/>
              <a:t>Sciences</a:t>
            </a:r>
          </a:p>
        </p:txBody>
      </p:sp>
      <p:sp>
        <p:nvSpPr>
          <p:cNvPr id="5" name="TextBox 52">
            <a:extLst>
              <a:ext uri="{FF2B5EF4-FFF2-40B4-BE49-F238E27FC236}">
                <a16:creationId xmlns:a16="http://schemas.microsoft.com/office/drawing/2014/main" id="{5AF65C0F-B55E-45EB-83C7-6DF9716ACE7C}"/>
              </a:ext>
            </a:extLst>
          </p:cNvPr>
          <p:cNvSpPr txBox="1"/>
          <p:nvPr/>
        </p:nvSpPr>
        <p:spPr>
          <a:xfrm>
            <a:off x="7091697" y="1484211"/>
            <a:ext cx="1735668" cy="307777"/>
          </a:xfrm>
          <a:prstGeom prst="rect">
            <a:avLst/>
          </a:prstGeom>
          <a:noFill/>
        </p:spPr>
        <p:txBody>
          <a:bodyPr wrap="square" rtlCol="0">
            <a:spAutoFit/>
          </a:bodyPr>
          <a:lstStyle/>
          <a:p>
            <a:pPr algn="ctr"/>
            <a:r>
              <a:rPr lang="en-US" sz="1400"/>
              <a:t>Work experience</a:t>
            </a:r>
          </a:p>
        </p:txBody>
      </p:sp>
      <p:sp>
        <p:nvSpPr>
          <p:cNvPr id="6" name="Rectangle 61">
            <a:extLst>
              <a:ext uri="{FF2B5EF4-FFF2-40B4-BE49-F238E27FC236}">
                <a16:creationId xmlns:a16="http://schemas.microsoft.com/office/drawing/2014/main" id="{8B1F0621-82A1-4036-BA87-892B1EFBCCD9}"/>
              </a:ext>
            </a:extLst>
          </p:cNvPr>
          <p:cNvSpPr/>
          <p:nvPr/>
        </p:nvSpPr>
        <p:spPr bwMode="auto">
          <a:xfrm>
            <a:off x="2482068" y="3089954"/>
            <a:ext cx="1810217" cy="848544"/>
          </a:xfrm>
          <a:prstGeom prst="rect">
            <a:avLst/>
          </a:prstGeom>
          <a:gradFill flip="none" rotWithShape="1">
            <a:gsLst>
              <a:gs pos="0">
                <a:schemeClr val="accent2"/>
              </a:gs>
              <a:gs pos="100000">
                <a:schemeClr val="accent2">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600"/>
              <a:t>General upper secondary </a:t>
            </a:r>
            <a:br>
              <a:rPr lang="en-US" sz="1600"/>
            </a:br>
            <a:r>
              <a:rPr lang="en-US" sz="1600"/>
              <a:t>education</a:t>
            </a:r>
          </a:p>
        </p:txBody>
      </p:sp>
      <p:sp>
        <p:nvSpPr>
          <p:cNvPr id="7" name="Rectangle 62">
            <a:extLst>
              <a:ext uri="{FF2B5EF4-FFF2-40B4-BE49-F238E27FC236}">
                <a16:creationId xmlns:a16="http://schemas.microsoft.com/office/drawing/2014/main" id="{EB211FFC-94B1-429E-8574-3057AE82A80F}"/>
              </a:ext>
            </a:extLst>
          </p:cNvPr>
          <p:cNvSpPr/>
          <p:nvPr/>
        </p:nvSpPr>
        <p:spPr bwMode="auto">
          <a:xfrm>
            <a:off x="4875955" y="3136786"/>
            <a:ext cx="2336799" cy="848543"/>
          </a:xfrm>
          <a:prstGeom prst="rect">
            <a:avLst/>
          </a:prstGeom>
          <a:gradFill flip="none" rotWithShape="1">
            <a:gsLst>
              <a:gs pos="0">
                <a:schemeClr val="accent2"/>
              </a:gs>
              <a:gs pos="100000">
                <a:schemeClr val="accent2">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600"/>
              <a:t>Vocational upper secondary education and training</a:t>
            </a:r>
          </a:p>
        </p:txBody>
      </p:sp>
      <p:sp>
        <p:nvSpPr>
          <p:cNvPr id="8" name="Rectangle 63">
            <a:extLst>
              <a:ext uri="{FF2B5EF4-FFF2-40B4-BE49-F238E27FC236}">
                <a16:creationId xmlns:a16="http://schemas.microsoft.com/office/drawing/2014/main" id="{DDD231ED-CF4B-4F4C-B1C5-1EFA50204845}"/>
              </a:ext>
            </a:extLst>
          </p:cNvPr>
          <p:cNvSpPr/>
          <p:nvPr/>
        </p:nvSpPr>
        <p:spPr bwMode="auto">
          <a:xfrm>
            <a:off x="2585251" y="4302929"/>
            <a:ext cx="4506446" cy="953691"/>
          </a:xfrm>
          <a:prstGeom prst="rect">
            <a:avLst/>
          </a:prstGeom>
          <a:gradFill flip="none" rotWithShape="1">
            <a:gsLst>
              <a:gs pos="0">
                <a:schemeClr val="accent4">
                  <a:lumMod val="40000"/>
                  <a:lumOff val="60000"/>
                </a:schemeClr>
              </a:gs>
              <a:gs pos="100000">
                <a:schemeClr val="accent4"/>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a:t>Basic education </a:t>
            </a:r>
          </a:p>
          <a:p>
            <a:pPr algn="ctr" defTabSz="914400" eaLnBrk="0" fontAlgn="base" hangingPunct="0">
              <a:spcBef>
                <a:spcPct val="0"/>
              </a:spcBef>
              <a:spcAft>
                <a:spcPct val="0"/>
              </a:spcAft>
            </a:pPr>
            <a:r>
              <a:rPr lang="en-US" sz="1600"/>
              <a:t>9 years</a:t>
            </a:r>
          </a:p>
        </p:txBody>
      </p:sp>
      <p:sp>
        <p:nvSpPr>
          <p:cNvPr id="9" name="Rectangle 133">
            <a:extLst>
              <a:ext uri="{FF2B5EF4-FFF2-40B4-BE49-F238E27FC236}">
                <a16:creationId xmlns:a16="http://schemas.microsoft.com/office/drawing/2014/main" id="{8B90635C-E936-4EB5-B5AB-8ED137568BBC}"/>
              </a:ext>
            </a:extLst>
          </p:cNvPr>
          <p:cNvSpPr/>
          <p:nvPr/>
        </p:nvSpPr>
        <p:spPr bwMode="auto">
          <a:xfrm>
            <a:off x="2585251" y="5256620"/>
            <a:ext cx="4506446" cy="388203"/>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a:t>Preprimary education</a:t>
            </a:r>
          </a:p>
        </p:txBody>
      </p:sp>
      <p:sp>
        <p:nvSpPr>
          <p:cNvPr id="10" name="TextBox 136">
            <a:extLst>
              <a:ext uri="{FF2B5EF4-FFF2-40B4-BE49-F238E27FC236}">
                <a16:creationId xmlns:a16="http://schemas.microsoft.com/office/drawing/2014/main" id="{50B2CB89-A98D-4DD3-8F33-EDD1A8C6FE4B}"/>
              </a:ext>
            </a:extLst>
          </p:cNvPr>
          <p:cNvSpPr txBox="1"/>
          <p:nvPr/>
        </p:nvSpPr>
        <p:spPr>
          <a:xfrm>
            <a:off x="7551417" y="3136782"/>
            <a:ext cx="1358903" cy="523220"/>
          </a:xfrm>
          <a:prstGeom prst="rect">
            <a:avLst/>
          </a:prstGeom>
          <a:noFill/>
        </p:spPr>
        <p:txBody>
          <a:bodyPr wrap="square" rtlCol="0">
            <a:spAutoFit/>
          </a:bodyPr>
          <a:lstStyle/>
          <a:p>
            <a:pPr algn="ctr"/>
            <a:r>
              <a:rPr lang="en-US" sz="1400"/>
              <a:t>Work </a:t>
            </a:r>
            <a:br>
              <a:rPr lang="en-US" sz="1400"/>
            </a:br>
            <a:r>
              <a:rPr lang="en-US" sz="1400"/>
              <a:t>experience</a:t>
            </a:r>
          </a:p>
        </p:txBody>
      </p:sp>
      <p:sp>
        <p:nvSpPr>
          <p:cNvPr id="11" name="TextBox 137">
            <a:extLst>
              <a:ext uri="{FF2B5EF4-FFF2-40B4-BE49-F238E27FC236}">
                <a16:creationId xmlns:a16="http://schemas.microsoft.com/office/drawing/2014/main" id="{416E88E5-BD80-4C08-BCCD-0941EF0029C3}"/>
              </a:ext>
            </a:extLst>
          </p:cNvPr>
          <p:cNvSpPr txBox="1"/>
          <p:nvPr/>
        </p:nvSpPr>
        <p:spPr>
          <a:xfrm>
            <a:off x="1616290" y="5378690"/>
            <a:ext cx="939335" cy="738664"/>
          </a:xfrm>
          <a:prstGeom prst="rect">
            <a:avLst/>
          </a:prstGeom>
          <a:noFill/>
        </p:spPr>
        <p:txBody>
          <a:bodyPr wrap="square" rtlCol="0">
            <a:spAutoFit/>
          </a:bodyPr>
          <a:lstStyle/>
          <a:p>
            <a:pPr algn="r"/>
            <a:r>
              <a:rPr lang="en-US" sz="1400"/>
              <a:t>Age 6</a:t>
            </a:r>
          </a:p>
          <a:p>
            <a:pPr algn="r"/>
            <a:endParaRPr lang="en-US" sz="1400"/>
          </a:p>
          <a:p>
            <a:pPr algn="r"/>
            <a:r>
              <a:rPr lang="en-US" sz="1400"/>
              <a:t>Age 0 - 6</a:t>
            </a:r>
          </a:p>
        </p:txBody>
      </p:sp>
      <p:sp>
        <p:nvSpPr>
          <p:cNvPr id="12" name="TextBox 138">
            <a:extLst>
              <a:ext uri="{FF2B5EF4-FFF2-40B4-BE49-F238E27FC236}">
                <a16:creationId xmlns:a16="http://schemas.microsoft.com/office/drawing/2014/main" id="{E2BD17AC-8A20-423F-B538-405BFB7AA632}"/>
              </a:ext>
            </a:extLst>
          </p:cNvPr>
          <p:cNvSpPr txBox="1"/>
          <p:nvPr/>
        </p:nvSpPr>
        <p:spPr>
          <a:xfrm>
            <a:off x="1267549" y="4399579"/>
            <a:ext cx="1199172" cy="738664"/>
          </a:xfrm>
          <a:prstGeom prst="rect">
            <a:avLst/>
          </a:prstGeom>
          <a:noFill/>
        </p:spPr>
        <p:txBody>
          <a:bodyPr wrap="square" rtlCol="0">
            <a:spAutoFit/>
          </a:bodyPr>
          <a:lstStyle/>
          <a:p>
            <a:pPr algn="r"/>
            <a:endParaRPr lang="en-US" sz="1400"/>
          </a:p>
          <a:p>
            <a:pPr algn="r"/>
            <a:r>
              <a:rPr lang="en-US" sz="1400"/>
              <a:t>Age </a:t>
            </a:r>
          </a:p>
          <a:p>
            <a:pPr algn="r"/>
            <a:r>
              <a:rPr lang="en-US" sz="1400"/>
              <a:t>7 - 15</a:t>
            </a:r>
          </a:p>
        </p:txBody>
      </p:sp>
      <p:sp>
        <p:nvSpPr>
          <p:cNvPr id="13" name="TextBox 139">
            <a:extLst>
              <a:ext uri="{FF2B5EF4-FFF2-40B4-BE49-F238E27FC236}">
                <a16:creationId xmlns:a16="http://schemas.microsoft.com/office/drawing/2014/main" id="{1D61F3F0-4C16-4BB7-A824-1FED738773DA}"/>
              </a:ext>
            </a:extLst>
          </p:cNvPr>
          <p:cNvSpPr txBox="1"/>
          <p:nvPr/>
        </p:nvSpPr>
        <p:spPr>
          <a:xfrm rot="10800000" flipV="1">
            <a:off x="2585254" y="3995152"/>
            <a:ext cx="619622" cy="307777"/>
          </a:xfrm>
          <a:prstGeom prst="rect">
            <a:avLst/>
          </a:prstGeom>
          <a:noFill/>
          <a:ln>
            <a:solidFill>
              <a:schemeClr val="accent3">
                <a:lumMod val="50000"/>
              </a:schemeClr>
            </a:solidFill>
            <a:prstDash val="sysDash"/>
          </a:ln>
        </p:spPr>
        <p:txBody>
          <a:bodyPr wrap="square" rtlCol="0">
            <a:spAutoFit/>
          </a:bodyPr>
          <a:lstStyle/>
          <a:p>
            <a:r>
              <a:rPr lang="en-US" sz="1400"/>
              <a:t>10</a:t>
            </a:r>
            <a:r>
              <a:rPr lang="en-US" sz="1400" baseline="30000"/>
              <a:t>th</a:t>
            </a:r>
          </a:p>
        </p:txBody>
      </p:sp>
      <p:sp>
        <p:nvSpPr>
          <p:cNvPr id="14" name="Left-Right Arrow 129">
            <a:extLst>
              <a:ext uri="{FF2B5EF4-FFF2-40B4-BE49-F238E27FC236}">
                <a16:creationId xmlns:a16="http://schemas.microsoft.com/office/drawing/2014/main" id="{6AA4882B-0ED7-42E4-A818-DD1AD5786061}"/>
              </a:ext>
            </a:extLst>
          </p:cNvPr>
          <p:cNvSpPr/>
          <p:nvPr/>
        </p:nvSpPr>
        <p:spPr bwMode="auto">
          <a:xfrm>
            <a:off x="4418756" y="3577427"/>
            <a:ext cx="431803" cy="240054"/>
          </a:xfrm>
          <a:prstGeom prst="lef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a:endParaRPr>
          </a:p>
        </p:txBody>
      </p:sp>
      <p:sp>
        <p:nvSpPr>
          <p:cNvPr id="15" name="Rectangle 140">
            <a:extLst>
              <a:ext uri="{FF2B5EF4-FFF2-40B4-BE49-F238E27FC236}">
                <a16:creationId xmlns:a16="http://schemas.microsoft.com/office/drawing/2014/main" id="{DA545C6C-95E9-41C5-9DB3-7027A89035F6}"/>
              </a:ext>
            </a:extLst>
          </p:cNvPr>
          <p:cNvSpPr/>
          <p:nvPr/>
        </p:nvSpPr>
        <p:spPr bwMode="auto">
          <a:xfrm>
            <a:off x="8910321" y="3571078"/>
            <a:ext cx="1534957" cy="828503"/>
          </a:xfrm>
          <a:prstGeom prst="rect">
            <a:avLst/>
          </a:prstGeom>
          <a:gradFill flip="none" rotWithShape="1">
            <a:gsLst>
              <a:gs pos="0">
                <a:schemeClr val="accent5"/>
              </a:gs>
              <a:gs pos="100000">
                <a:schemeClr val="accent5">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600">
                <a:solidFill>
                  <a:schemeClr val="bg1"/>
                </a:solidFill>
              </a:rPr>
              <a:t>Further </a:t>
            </a:r>
            <a:br>
              <a:rPr lang="en-US" sz="1600">
                <a:solidFill>
                  <a:schemeClr val="bg1"/>
                </a:solidFill>
              </a:rPr>
            </a:br>
            <a:r>
              <a:rPr lang="en-US" sz="1600">
                <a:solidFill>
                  <a:schemeClr val="bg1"/>
                </a:solidFill>
              </a:rPr>
              <a:t>vocational qualification</a:t>
            </a:r>
          </a:p>
          <a:p>
            <a:pPr algn="ctr" defTabSz="914400" eaLnBrk="0" fontAlgn="base" hangingPunct="0">
              <a:spcBef>
                <a:spcPct val="0"/>
              </a:spcBef>
              <a:spcAft>
                <a:spcPct val="0"/>
              </a:spcAft>
            </a:pPr>
            <a:endParaRPr lang="en-US" sz="1600">
              <a:solidFill>
                <a:schemeClr val="bg1"/>
              </a:solidFill>
            </a:endParaRPr>
          </a:p>
        </p:txBody>
      </p:sp>
      <p:sp>
        <p:nvSpPr>
          <p:cNvPr id="16" name="Rectangle 144">
            <a:extLst>
              <a:ext uri="{FF2B5EF4-FFF2-40B4-BE49-F238E27FC236}">
                <a16:creationId xmlns:a16="http://schemas.microsoft.com/office/drawing/2014/main" id="{93073E1B-EAC3-4324-B0A3-173F3EF11F91}"/>
              </a:ext>
            </a:extLst>
          </p:cNvPr>
          <p:cNvSpPr/>
          <p:nvPr/>
        </p:nvSpPr>
        <p:spPr bwMode="auto">
          <a:xfrm>
            <a:off x="8910321" y="2469195"/>
            <a:ext cx="1534957" cy="828503"/>
          </a:xfrm>
          <a:prstGeom prst="rect">
            <a:avLst/>
          </a:prstGeom>
          <a:gradFill flip="none" rotWithShape="1">
            <a:gsLst>
              <a:gs pos="0">
                <a:schemeClr val="accent5"/>
              </a:gs>
              <a:gs pos="100000">
                <a:schemeClr val="accent5">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600">
                <a:solidFill>
                  <a:schemeClr val="bg1"/>
                </a:solidFill>
              </a:rPr>
              <a:t>Specialist vocational qualification</a:t>
            </a:r>
          </a:p>
        </p:txBody>
      </p:sp>
      <p:sp>
        <p:nvSpPr>
          <p:cNvPr id="17" name="TextBox 151">
            <a:extLst>
              <a:ext uri="{FF2B5EF4-FFF2-40B4-BE49-F238E27FC236}">
                <a16:creationId xmlns:a16="http://schemas.microsoft.com/office/drawing/2014/main" id="{14103D97-57DB-4A3D-A574-AE6BEAAEBC8B}"/>
              </a:ext>
            </a:extLst>
          </p:cNvPr>
          <p:cNvSpPr txBox="1"/>
          <p:nvPr/>
        </p:nvSpPr>
        <p:spPr>
          <a:xfrm>
            <a:off x="8910320" y="4634554"/>
            <a:ext cx="1534956" cy="584775"/>
          </a:xfrm>
          <a:prstGeom prst="rect">
            <a:avLst/>
          </a:prstGeom>
          <a:noFill/>
        </p:spPr>
        <p:txBody>
          <a:bodyPr wrap="square" rtlCol="0">
            <a:spAutoFit/>
          </a:bodyPr>
          <a:lstStyle/>
          <a:p>
            <a:pPr algn="ctr"/>
            <a:r>
              <a:rPr lang="en-US" sz="1600"/>
              <a:t>Work experience</a:t>
            </a:r>
          </a:p>
        </p:txBody>
      </p:sp>
      <p:cxnSp>
        <p:nvCxnSpPr>
          <p:cNvPr id="18" name="Elbow Connector 179">
            <a:extLst>
              <a:ext uri="{FF2B5EF4-FFF2-40B4-BE49-F238E27FC236}">
                <a16:creationId xmlns:a16="http://schemas.microsoft.com/office/drawing/2014/main" id="{8FAD7FFF-081B-4A28-8DD5-A807F9AA1065}"/>
              </a:ext>
            </a:extLst>
          </p:cNvPr>
          <p:cNvCxnSpPr>
            <a:stCxn id="7" idx="3"/>
            <a:endCxn id="10" idx="1"/>
          </p:cNvCxnSpPr>
          <p:nvPr/>
        </p:nvCxnSpPr>
        <p:spPr bwMode="auto">
          <a:xfrm flipV="1">
            <a:off x="7212754" y="3398393"/>
            <a:ext cx="338663" cy="16266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9" name="Elbow Connector 191">
            <a:extLst>
              <a:ext uri="{FF2B5EF4-FFF2-40B4-BE49-F238E27FC236}">
                <a16:creationId xmlns:a16="http://schemas.microsoft.com/office/drawing/2014/main" id="{A9034E1B-8B80-4026-AFDD-634F7E00BF2B}"/>
              </a:ext>
            </a:extLst>
          </p:cNvPr>
          <p:cNvCxnSpPr>
            <a:stCxn id="10" idx="2"/>
            <a:endCxn id="15" idx="1"/>
          </p:cNvCxnSpPr>
          <p:nvPr/>
        </p:nvCxnSpPr>
        <p:spPr bwMode="auto">
          <a:xfrm rot="16200000" flipH="1">
            <a:off x="8407932" y="3482939"/>
            <a:ext cx="325327" cy="679452"/>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0" name="Elbow Connector 193">
            <a:extLst>
              <a:ext uri="{FF2B5EF4-FFF2-40B4-BE49-F238E27FC236}">
                <a16:creationId xmlns:a16="http://schemas.microsoft.com/office/drawing/2014/main" id="{317A8164-52B5-416E-A4E3-0DCE105C10A8}"/>
              </a:ext>
            </a:extLst>
          </p:cNvPr>
          <p:cNvCxnSpPr>
            <a:stCxn id="10" idx="0"/>
            <a:endCxn id="16" idx="1"/>
          </p:cNvCxnSpPr>
          <p:nvPr/>
        </p:nvCxnSpPr>
        <p:spPr bwMode="auto">
          <a:xfrm rot="5400000" flipH="1" flipV="1">
            <a:off x="8443926" y="2670388"/>
            <a:ext cx="253336" cy="679452"/>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1" name="Elbow Connector 195">
            <a:extLst>
              <a:ext uri="{FF2B5EF4-FFF2-40B4-BE49-F238E27FC236}">
                <a16:creationId xmlns:a16="http://schemas.microsoft.com/office/drawing/2014/main" id="{B34C370C-2DEE-4D4C-80E9-56FBCE25BBB3}"/>
              </a:ext>
            </a:extLst>
          </p:cNvPr>
          <p:cNvCxnSpPr>
            <a:stCxn id="17" idx="0"/>
            <a:endCxn id="15" idx="2"/>
          </p:cNvCxnSpPr>
          <p:nvPr/>
        </p:nvCxnSpPr>
        <p:spPr bwMode="auto">
          <a:xfrm rot="5400000" flipH="1" flipV="1">
            <a:off x="9560313" y="4517068"/>
            <a:ext cx="234973" cy="1"/>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22" name="Elbow Connector 200">
            <a:extLst>
              <a:ext uri="{FF2B5EF4-FFF2-40B4-BE49-F238E27FC236}">
                <a16:creationId xmlns:a16="http://schemas.microsoft.com/office/drawing/2014/main" id="{CBC372F0-530D-41C9-AF43-9F7AC07D9603}"/>
              </a:ext>
            </a:extLst>
          </p:cNvPr>
          <p:cNvCxnSpPr>
            <a:stCxn id="15" idx="0"/>
            <a:endCxn id="16" idx="2"/>
          </p:cNvCxnSpPr>
          <p:nvPr/>
        </p:nvCxnSpPr>
        <p:spPr bwMode="auto">
          <a:xfrm rot="5400000" flipH="1" flipV="1">
            <a:off x="9541109" y="3434387"/>
            <a:ext cx="273380" cy="12700"/>
          </a:xfrm>
          <a:prstGeom prst="bentConnector3">
            <a:avLst>
              <a:gd name="adj1" fmla="val -2649"/>
            </a:avLst>
          </a:prstGeom>
          <a:solidFill>
            <a:schemeClr val="accent1"/>
          </a:solidFill>
          <a:ln w="9525" cap="flat" cmpd="sng" algn="ctr">
            <a:solidFill>
              <a:schemeClr val="tx1"/>
            </a:solidFill>
            <a:prstDash val="solid"/>
            <a:round/>
            <a:headEnd type="none" w="med" len="med"/>
            <a:tailEnd type="arrow"/>
          </a:ln>
          <a:effectLst/>
        </p:spPr>
      </p:cxnSp>
      <p:cxnSp>
        <p:nvCxnSpPr>
          <p:cNvPr id="23" name="Elbow Connector 206">
            <a:extLst>
              <a:ext uri="{FF2B5EF4-FFF2-40B4-BE49-F238E27FC236}">
                <a16:creationId xmlns:a16="http://schemas.microsoft.com/office/drawing/2014/main" id="{69FB22A5-E148-4402-9E87-6ADAB31D4666}"/>
              </a:ext>
            </a:extLst>
          </p:cNvPr>
          <p:cNvCxnSpPr>
            <a:stCxn id="16" idx="0"/>
            <a:endCxn id="5" idx="3"/>
          </p:cNvCxnSpPr>
          <p:nvPr/>
        </p:nvCxnSpPr>
        <p:spPr bwMode="auto">
          <a:xfrm rot="16200000" flipV="1">
            <a:off x="8837036" y="1628430"/>
            <a:ext cx="831095" cy="850434"/>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4" name="Rectangle 133">
            <a:extLst>
              <a:ext uri="{FF2B5EF4-FFF2-40B4-BE49-F238E27FC236}">
                <a16:creationId xmlns:a16="http://schemas.microsoft.com/office/drawing/2014/main" id="{F30D94C5-ECD1-4513-8C21-29B47978F85A}"/>
              </a:ext>
            </a:extLst>
          </p:cNvPr>
          <p:cNvSpPr/>
          <p:nvPr/>
        </p:nvSpPr>
        <p:spPr bwMode="auto">
          <a:xfrm>
            <a:off x="2597951" y="5644822"/>
            <a:ext cx="4493746" cy="439564"/>
          </a:xfrm>
          <a:prstGeom prst="rect">
            <a:avLst/>
          </a:prstGeom>
          <a:gradFill flip="none" rotWithShape="1">
            <a:gsLst>
              <a:gs pos="0">
                <a:schemeClr val="accent4">
                  <a:lumMod val="20000"/>
                  <a:lumOff val="80000"/>
                </a:schemeClr>
              </a:gs>
              <a:gs pos="100000">
                <a:schemeClr val="accent4">
                  <a:lumMod val="40000"/>
                  <a:lumOff val="60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a:t>Early childhood education and care</a:t>
            </a:r>
          </a:p>
        </p:txBody>
      </p:sp>
      <p:grpSp>
        <p:nvGrpSpPr>
          <p:cNvPr id="25" name="Ryhmä 14">
            <a:extLst>
              <a:ext uri="{FF2B5EF4-FFF2-40B4-BE49-F238E27FC236}">
                <a16:creationId xmlns:a16="http://schemas.microsoft.com/office/drawing/2014/main" id="{44638EF3-170E-4594-AB27-4BBB945BF506}"/>
              </a:ext>
            </a:extLst>
          </p:cNvPr>
          <p:cNvGrpSpPr/>
          <p:nvPr/>
        </p:nvGrpSpPr>
        <p:grpSpPr>
          <a:xfrm>
            <a:off x="3374182" y="3985328"/>
            <a:ext cx="2792092" cy="887969"/>
            <a:chOff x="1728262" y="3985328"/>
            <a:chExt cx="2792092" cy="887969"/>
          </a:xfrm>
        </p:grpSpPr>
        <p:cxnSp>
          <p:nvCxnSpPr>
            <p:cNvPr id="26" name="Elbow Connector 163">
              <a:extLst>
                <a:ext uri="{FF2B5EF4-FFF2-40B4-BE49-F238E27FC236}">
                  <a16:creationId xmlns:a16="http://schemas.microsoft.com/office/drawing/2014/main" id="{FD8F684D-1C07-401C-ACA2-82596A8A1C64}"/>
                </a:ext>
              </a:extLst>
            </p:cNvPr>
            <p:cNvCxnSpPr/>
            <p:nvPr/>
          </p:nvCxnSpPr>
          <p:spPr bwMode="auto">
            <a:xfrm rot="16200000" flipV="1">
              <a:off x="2199699" y="4084260"/>
              <a:ext cx="317600" cy="126047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7" name="Kulmayhdysviiva 10">
              <a:extLst>
                <a:ext uri="{FF2B5EF4-FFF2-40B4-BE49-F238E27FC236}">
                  <a16:creationId xmlns:a16="http://schemas.microsoft.com/office/drawing/2014/main" id="{80636D95-28E4-4F05-A0D5-E1C6780470E8}"/>
                </a:ext>
              </a:extLst>
            </p:cNvPr>
            <p:cNvCxnSpPr>
              <a:endCxn id="7" idx="2"/>
            </p:cNvCxnSpPr>
            <p:nvPr/>
          </p:nvCxnSpPr>
          <p:spPr bwMode="auto">
            <a:xfrm flipV="1">
              <a:off x="3099013" y="3985328"/>
              <a:ext cx="1421341" cy="158799"/>
            </a:xfrm>
            <a:prstGeom prst="bentConnector2">
              <a:avLst/>
            </a:prstGeom>
            <a:solidFill>
              <a:schemeClr val="accent1"/>
            </a:solidFill>
            <a:ln w="9525" cap="flat" cmpd="sng" algn="ctr">
              <a:solidFill>
                <a:schemeClr val="tx1"/>
              </a:solidFill>
              <a:prstDash val="solid"/>
              <a:round/>
              <a:headEnd type="none" w="med" len="med"/>
              <a:tailEnd type="arrow"/>
            </a:ln>
            <a:effectLst/>
          </p:spPr>
        </p:cxnSp>
      </p:grpSp>
      <p:grpSp>
        <p:nvGrpSpPr>
          <p:cNvPr id="28" name="Ryhmä 13">
            <a:extLst>
              <a:ext uri="{FF2B5EF4-FFF2-40B4-BE49-F238E27FC236}">
                <a16:creationId xmlns:a16="http://schemas.microsoft.com/office/drawing/2014/main" id="{5552004E-5697-47D1-BEEE-CDD6A9BAB6FF}"/>
              </a:ext>
            </a:extLst>
          </p:cNvPr>
          <p:cNvGrpSpPr/>
          <p:nvPr/>
        </p:nvGrpSpPr>
        <p:grpSpPr>
          <a:xfrm>
            <a:off x="3374181" y="2804045"/>
            <a:ext cx="2670172" cy="317600"/>
            <a:chOff x="1728261" y="3374414"/>
            <a:chExt cx="2670172" cy="317600"/>
          </a:xfrm>
        </p:grpSpPr>
        <p:cxnSp>
          <p:nvCxnSpPr>
            <p:cNvPr id="29" name="Elbow Connector 163">
              <a:extLst>
                <a:ext uri="{FF2B5EF4-FFF2-40B4-BE49-F238E27FC236}">
                  <a16:creationId xmlns:a16="http://schemas.microsoft.com/office/drawing/2014/main" id="{DF2EDE4F-6A36-4E8B-BCDB-ADFB8BDAFC22}"/>
                </a:ext>
              </a:extLst>
            </p:cNvPr>
            <p:cNvCxnSpPr/>
            <p:nvPr/>
          </p:nvCxnSpPr>
          <p:spPr bwMode="auto">
            <a:xfrm rot="16200000" flipV="1">
              <a:off x="2199698" y="2902977"/>
              <a:ext cx="317600" cy="126047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0" name="Kulmayhdysviiva 51">
              <a:extLst>
                <a:ext uri="{FF2B5EF4-FFF2-40B4-BE49-F238E27FC236}">
                  <a16:creationId xmlns:a16="http://schemas.microsoft.com/office/drawing/2014/main" id="{803482BF-F5C6-4981-886B-CFD9E49DF074}"/>
                </a:ext>
              </a:extLst>
            </p:cNvPr>
            <p:cNvCxnSpPr/>
            <p:nvPr/>
          </p:nvCxnSpPr>
          <p:spPr bwMode="auto">
            <a:xfrm flipV="1">
              <a:off x="2977092" y="3374414"/>
              <a:ext cx="1421341" cy="158799"/>
            </a:xfrm>
            <a:prstGeom prst="bentConnector2">
              <a:avLst/>
            </a:prstGeom>
            <a:solidFill>
              <a:schemeClr val="accent1"/>
            </a:solidFill>
            <a:ln w="9525" cap="flat" cmpd="sng" algn="ctr">
              <a:solidFill>
                <a:schemeClr val="tx1"/>
              </a:solidFill>
              <a:prstDash val="solid"/>
              <a:round/>
              <a:headEnd type="none" w="med" len="med"/>
              <a:tailEnd type="arrow"/>
            </a:ln>
            <a:effectLst/>
          </p:spPr>
        </p:cxnSp>
      </p:grpSp>
      <p:sp>
        <p:nvSpPr>
          <p:cNvPr id="31" name="Rectangle 23">
            <a:extLst>
              <a:ext uri="{FF2B5EF4-FFF2-40B4-BE49-F238E27FC236}">
                <a16:creationId xmlns:a16="http://schemas.microsoft.com/office/drawing/2014/main" id="{2AC10BF3-D52D-43CA-8805-1ECB08281930}"/>
              </a:ext>
            </a:extLst>
          </p:cNvPr>
          <p:cNvSpPr/>
          <p:nvPr/>
        </p:nvSpPr>
        <p:spPr bwMode="auto">
          <a:xfrm>
            <a:off x="2597949" y="970758"/>
            <a:ext cx="1810216" cy="316413"/>
          </a:xfrm>
          <a:prstGeom prst="rect">
            <a:avLst/>
          </a:prstGeom>
          <a:gradFill flip="none" rotWithShape="1">
            <a:gsLst>
              <a:gs pos="0">
                <a:schemeClr val="accent6"/>
              </a:gs>
              <a:gs pos="100000">
                <a:schemeClr val="accent6">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600"/>
              <a:t>Licentiate &amp; PhD</a:t>
            </a:r>
          </a:p>
        </p:txBody>
      </p:sp>
      <p:sp>
        <p:nvSpPr>
          <p:cNvPr id="32" name="Rectangle 24">
            <a:extLst>
              <a:ext uri="{FF2B5EF4-FFF2-40B4-BE49-F238E27FC236}">
                <a16:creationId xmlns:a16="http://schemas.microsoft.com/office/drawing/2014/main" id="{FD58D2BA-C326-4682-9479-414D1F784DB0}"/>
              </a:ext>
            </a:extLst>
          </p:cNvPr>
          <p:cNvSpPr/>
          <p:nvPr/>
        </p:nvSpPr>
        <p:spPr bwMode="auto">
          <a:xfrm>
            <a:off x="2597949" y="1342188"/>
            <a:ext cx="1810214" cy="302082"/>
          </a:xfrm>
          <a:prstGeom prst="rect">
            <a:avLst/>
          </a:prstGeom>
          <a:gradFill flip="none" rotWithShape="1">
            <a:gsLst>
              <a:gs pos="0">
                <a:schemeClr val="accent6"/>
              </a:gs>
              <a:gs pos="100000">
                <a:schemeClr val="accent6">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a:t>Master’s</a:t>
            </a:r>
          </a:p>
        </p:txBody>
      </p:sp>
      <p:sp>
        <p:nvSpPr>
          <p:cNvPr id="33" name="Suorakulmio 66">
            <a:extLst>
              <a:ext uri="{FF2B5EF4-FFF2-40B4-BE49-F238E27FC236}">
                <a16:creationId xmlns:a16="http://schemas.microsoft.com/office/drawing/2014/main" id="{610C9309-E93F-440B-B54B-0F2AA97D3B67}"/>
              </a:ext>
            </a:extLst>
          </p:cNvPr>
          <p:cNvSpPr/>
          <p:nvPr/>
        </p:nvSpPr>
        <p:spPr>
          <a:xfrm>
            <a:off x="2597950" y="1710004"/>
            <a:ext cx="1810214" cy="338554"/>
          </a:xfrm>
          <a:prstGeom prst="rect">
            <a:avLst/>
          </a:prstGeom>
          <a:solidFill>
            <a:schemeClr val="accent6">
              <a:lumMod val="75000"/>
            </a:schemeClr>
          </a:solidFill>
        </p:spPr>
        <p:txBody>
          <a:bodyPr wrap="square">
            <a:spAutoFit/>
          </a:bodyPr>
          <a:lstStyle/>
          <a:p>
            <a:pPr algn="ctr" defTabSz="914400" eaLnBrk="0" fontAlgn="base" hangingPunct="0">
              <a:spcBef>
                <a:spcPct val="0"/>
              </a:spcBef>
              <a:spcAft>
                <a:spcPct val="0"/>
              </a:spcAft>
            </a:pPr>
            <a:r>
              <a:rPr lang="en-US" sz="1600"/>
              <a:t>Bachelor’s</a:t>
            </a:r>
          </a:p>
        </p:txBody>
      </p:sp>
      <p:sp>
        <p:nvSpPr>
          <p:cNvPr id="34" name="Rectangle 25">
            <a:extLst>
              <a:ext uri="{FF2B5EF4-FFF2-40B4-BE49-F238E27FC236}">
                <a16:creationId xmlns:a16="http://schemas.microsoft.com/office/drawing/2014/main" id="{EA301D31-7F5C-4AD0-A4DB-E2D731FDA7B1}"/>
              </a:ext>
            </a:extLst>
          </p:cNvPr>
          <p:cNvSpPr/>
          <p:nvPr/>
        </p:nvSpPr>
        <p:spPr bwMode="auto">
          <a:xfrm>
            <a:off x="4863252" y="1342188"/>
            <a:ext cx="2040464" cy="302082"/>
          </a:xfrm>
          <a:prstGeom prst="rect">
            <a:avLst/>
          </a:prstGeom>
          <a:gradFill flip="none" rotWithShape="1">
            <a:gsLst>
              <a:gs pos="0">
                <a:schemeClr val="accent6"/>
              </a:gs>
              <a:gs pos="100000">
                <a:schemeClr val="accent6">
                  <a:lumMod val="7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600"/>
              <a:t>Master’s</a:t>
            </a:r>
          </a:p>
        </p:txBody>
      </p:sp>
      <p:sp>
        <p:nvSpPr>
          <p:cNvPr id="35" name="Suorakulmio 95">
            <a:extLst>
              <a:ext uri="{FF2B5EF4-FFF2-40B4-BE49-F238E27FC236}">
                <a16:creationId xmlns:a16="http://schemas.microsoft.com/office/drawing/2014/main" id="{AFCB299E-410C-4ADA-B60B-2C5D43D7EDD0}"/>
              </a:ext>
            </a:extLst>
          </p:cNvPr>
          <p:cNvSpPr/>
          <p:nvPr/>
        </p:nvSpPr>
        <p:spPr>
          <a:xfrm>
            <a:off x="4863252" y="1710004"/>
            <a:ext cx="2053165" cy="338554"/>
          </a:xfrm>
          <a:prstGeom prst="rect">
            <a:avLst/>
          </a:prstGeom>
          <a:solidFill>
            <a:schemeClr val="accent6">
              <a:lumMod val="75000"/>
            </a:schemeClr>
          </a:solidFill>
        </p:spPr>
        <p:txBody>
          <a:bodyPr wrap="square">
            <a:spAutoFit/>
          </a:bodyPr>
          <a:lstStyle/>
          <a:p>
            <a:pPr algn="ctr" defTabSz="914400" eaLnBrk="0" fontAlgn="base" hangingPunct="0">
              <a:spcBef>
                <a:spcPct val="0"/>
              </a:spcBef>
              <a:spcAft>
                <a:spcPct val="0"/>
              </a:spcAft>
            </a:pPr>
            <a:r>
              <a:rPr lang="en-US" sz="1600"/>
              <a:t>Bachelor’s</a:t>
            </a:r>
          </a:p>
        </p:txBody>
      </p:sp>
      <p:grpSp>
        <p:nvGrpSpPr>
          <p:cNvPr id="36" name="Ryhmä 57">
            <a:extLst>
              <a:ext uri="{FF2B5EF4-FFF2-40B4-BE49-F238E27FC236}">
                <a16:creationId xmlns:a16="http://schemas.microsoft.com/office/drawing/2014/main" id="{23CC0CC3-AEDE-4CE5-902B-B8D0B6D0BAE1}"/>
              </a:ext>
            </a:extLst>
          </p:cNvPr>
          <p:cNvGrpSpPr/>
          <p:nvPr/>
        </p:nvGrpSpPr>
        <p:grpSpPr>
          <a:xfrm>
            <a:off x="6903717" y="1760832"/>
            <a:ext cx="1069925" cy="154910"/>
            <a:chOff x="5257796" y="2331201"/>
            <a:chExt cx="1069925" cy="154910"/>
          </a:xfrm>
        </p:grpSpPr>
        <p:cxnSp>
          <p:nvCxnSpPr>
            <p:cNvPr id="37" name="Suora nuoliyhdysviiva 35">
              <a:extLst>
                <a:ext uri="{FF2B5EF4-FFF2-40B4-BE49-F238E27FC236}">
                  <a16:creationId xmlns:a16="http://schemas.microsoft.com/office/drawing/2014/main" id="{FD770BB0-D599-4CF9-AF2A-EC9939E0DE32}"/>
                </a:ext>
              </a:extLst>
            </p:cNvPr>
            <p:cNvCxnSpPr/>
            <p:nvPr/>
          </p:nvCxnSpPr>
          <p:spPr bwMode="auto">
            <a:xfrm flipH="1" flipV="1">
              <a:off x="6327720" y="2331201"/>
              <a:ext cx="1" cy="1549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uora yhdysviiva 39">
              <a:extLst>
                <a:ext uri="{FF2B5EF4-FFF2-40B4-BE49-F238E27FC236}">
                  <a16:creationId xmlns:a16="http://schemas.microsoft.com/office/drawing/2014/main" id="{0B06A134-14E4-4D23-A724-363663B27F9F}"/>
                </a:ext>
              </a:extLst>
            </p:cNvPr>
            <p:cNvCxnSpPr/>
            <p:nvPr/>
          </p:nvCxnSpPr>
          <p:spPr bwMode="auto">
            <a:xfrm>
              <a:off x="5257796" y="2486110"/>
              <a:ext cx="10699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9" name="Ryhmä 82">
            <a:extLst>
              <a:ext uri="{FF2B5EF4-FFF2-40B4-BE49-F238E27FC236}">
                <a16:creationId xmlns:a16="http://schemas.microsoft.com/office/drawing/2014/main" id="{39593684-A937-47E7-AFDE-D3F09AA7B7E3}"/>
              </a:ext>
            </a:extLst>
          </p:cNvPr>
          <p:cNvGrpSpPr/>
          <p:nvPr/>
        </p:nvGrpSpPr>
        <p:grpSpPr>
          <a:xfrm rot="16200000">
            <a:off x="7384348" y="927431"/>
            <a:ext cx="121369" cy="1057223"/>
            <a:chOff x="5257796" y="2331201"/>
            <a:chExt cx="1069925" cy="154910"/>
          </a:xfrm>
        </p:grpSpPr>
        <p:cxnSp>
          <p:nvCxnSpPr>
            <p:cNvPr id="40" name="Suora nuoliyhdysviiva 83">
              <a:extLst>
                <a:ext uri="{FF2B5EF4-FFF2-40B4-BE49-F238E27FC236}">
                  <a16:creationId xmlns:a16="http://schemas.microsoft.com/office/drawing/2014/main" id="{D1EC5530-8815-4DAD-BCC7-F5863F051479}"/>
                </a:ext>
              </a:extLst>
            </p:cNvPr>
            <p:cNvCxnSpPr/>
            <p:nvPr/>
          </p:nvCxnSpPr>
          <p:spPr bwMode="auto">
            <a:xfrm flipH="1" flipV="1">
              <a:off x="6327720" y="2331201"/>
              <a:ext cx="1" cy="1549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uora yhdysviiva 84">
              <a:extLst>
                <a:ext uri="{FF2B5EF4-FFF2-40B4-BE49-F238E27FC236}">
                  <a16:creationId xmlns:a16="http://schemas.microsoft.com/office/drawing/2014/main" id="{E6339718-08AD-42BA-9942-E2DF19DB49B9}"/>
                </a:ext>
              </a:extLst>
            </p:cNvPr>
            <p:cNvCxnSpPr/>
            <p:nvPr/>
          </p:nvCxnSpPr>
          <p:spPr bwMode="auto">
            <a:xfrm>
              <a:off x="5257796" y="2486110"/>
              <a:ext cx="10699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2" name="Kulmayhdysviiva 15">
            <a:extLst>
              <a:ext uri="{FF2B5EF4-FFF2-40B4-BE49-F238E27FC236}">
                <a16:creationId xmlns:a16="http://schemas.microsoft.com/office/drawing/2014/main" id="{FA23AA44-415B-4A81-835E-087486C50A98}"/>
              </a:ext>
            </a:extLst>
          </p:cNvPr>
          <p:cNvCxnSpPr/>
          <p:nvPr/>
        </p:nvCxnSpPr>
        <p:spPr bwMode="auto">
          <a:xfrm flipV="1">
            <a:off x="4451222" y="1412484"/>
            <a:ext cx="455088" cy="386052"/>
          </a:xfrm>
          <a:prstGeom prst="bentConnector3">
            <a:avLst>
              <a:gd name="adj1" fmla="val 59133"/>
            </a:avLst>
          </a:prstGeom>
          <a:solidFill>
            <a:schemeClr val="accent1"/>
          </a:solidFill>
          <a:ln w="9525" cap="flat" cmpd="sng" algn="ctr">
            <a:solidFill>
              <a:schemeClr val="tx1"/>
            </a:solidFill>
            <a:prstDash val="solid"/>
            <a:round/>
            <a:headEnd type="none" w="med" len="med"/>
            <a:tailEnd type="arrow"/>
          </a:ln>
          <a:effectLst/>
        </p:spPr>
      </p:cxnSp>
      <p:cxnSp>
        <p:nvCxnSpPr>
          <p:cNvPr id="43" name="Kulmayhdysviiva 17">
            <a:extLst>
              <a:ext uri="{FF2B5EF4-FFF2-40B4-BE49-F238E27FC236}">
                <a16:creationId xmlns:a16="http://schemas.microsoft.com/office/drawing/2014/main" id="{AE8B0EDB-6D8D-4826-9FAB-9AD182615D1C}"/>
              </a:ext>
            </a:extLst>
          </p:cNvPr>
          <p:cNvCxnSpPr>
            <a:endCxn id="32" idx="3"/>
          </p:cNvCxnSpPr>
          <p:nvPr/>
        </p:nvCxnSpPr>
        <p:spPr bwMode="auto">
          <a:xfrm rot="10800000">
            <a:off x="4408163" y="1493231"/>
            <a:ext cx="428286" cy="42251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44" name="Kulmayhdysviiva 30">
            <a:extLst>
              <a:ext uri="{FF2B5EF4-FFF2-40B4-BE49-F238E27FC236}">
                <a16:creationId xmlns:a16="http://schemas.microsoft.com/office/drawing/2014/main" id="{DBD80464-44EA-4CC2-9047-D1927A7059DB}"/>
              </a:ext>
            </a:extLst>
          </p:cNvPr>
          <p:cNvCxnSpPr/>
          <p:nvPr/>
        </p:nvCxnSpPr>
        <p:spPr bwMode="auto">
          <a:xfrm rot="16200000" flipV="1">
            <a:off x="5205378" y="386232"/>
            <a:ext cx="213225" cy="1464729"/>
          </a:xfrm>
          <a:prstGeom prst="bentConnector2">
            <a:avLst/>
          </a:prstGeom>
          <a:solidFill>
            <a:schemeClr val="accent1"/>
          </a:solidFill>
          <a:ln w="9525" cap="flat" cmpd="sng" algn="ctr">
            <a:solidFill>
              <a:schemeClr val="tx1"/>
            </a:solidFill>
            <a:prstDash val="dash"/>
            <a:round/>
            <a:headEnd type="none" w="med" len="med"/>
            <a:tailEnd type="arrow"/>
          </a:ln>
          <a:effectLst/>
        </p:spPr>
      </p:cxnSp>
      <p:sp>
        <p:nvSpPr>
          <p:cNvPr id="45" name="Tekstvak 44">
            <a:extLst>
              <a:ext uri="{FF2B5EF4-FFF2-40B4-BE49-F238E27FC236}">
                <a16:creationId xmlns:a16="http://schemas.microsoft.com/office/drawing/2014/main" id="{C8F84DC3-9329-4FFD-9B9C-93EB369AFEA4}"/>
              </a:ext>
            </a:extLst>
          </p:cNvPr>
          <p:cNvSpPr txBox="1"/>
          <p:nvPr/>
        </p:nvSpPr>
        <p:spPr>
          <a:xfrm>
            <a:off x="5080000" y="6339840"/>
            <a:ext cx="6990080" cy="307777"/>
          </a:xfrm>
          <a:prstGeom prst="rect">
            <a:avLst/>
          </a:prstGeom>
          <a:noFill/>
        </p:spPr>
        <p:txBody>
          <a:bodyPr wrap="square" rtlCol="0">
            <a:spAutoFit/>
          </a:bodyPr>
          <a:lstStyle/>
          <a:p>
            <a:pPr algn="r"/>
            <a:r>
              <a:rPr lang="nl-BE" sz="1400">
                <a:solidFill>
                  <a:schemeClr val="bg1"/>
                </a:solidFill>
              </a:rPr>
              <a:t>BOEKVOORSTELLING LEREN DUAAL LEREN // 5 MAART //  VLAAMS PARLEMENT</a:t>
            </a:r>
          </a:p>
        </p:txBody>
      </p:sp>
      <p:pic>
        <p:nvPicPr>
          <p:cNvPr id="46" name="Afbeelding 45">
            <a:extLst>
              <a:ext uri="{FF2B5EF4-FFF2-40B4-BE49-F238E27FC236}">
                <a16:creationId xmlns:a16="http://schemas.microsoft.com/office/drawing/2014/main" id="{AFC2C17B-C9D1-402E-8565-A81AA0DA1249}"/>
              </a:ext>
            </a:extLst>
          </p:cNvPr>
          <p:cNvPicPr>
            <a:picLocks noChangeAspect="1"/>
          </p:cNvPicPr>
          <p:nvPr/>
        </p:nvPicPr>
        <p:blipFill>
          <a:blip r:embed="rId2"/>
          <a:stretch>
            <a:fillRect/>
          </a:stretch>
        </p:blipFill>
        <p:spPr>
          <a:xfrm>
            <a:off x="296228" y="6266164"/>
            <a:ext cx="559428" cy="455128"/>
          </a:xfrm>
          <a:prstGeom prst="rect">
            <a:avLst/>
          </a:prstGeom>
        </p:spPr>
      </p:pic>
      <p:sp>
        <p:nvSpPr>
          <p:cNvPr id="47" name="Tekstvak 46">
            <a:extLst>
              <a:ext uri="{FF2B5EF4-FFF2-40B4-BE49-F238E27FC236}">
                <a16:creationId xmlns:a16="http://schemas.microsoft.com/office/drawing/2014/main" id="{5663325B-AD6D-4AE9-B58F-B774115D5D3B}"/>
              </a:ext>
            </a:extLst>
          </p:cNvPr>
          <p:cNvSpPr txBox="1"/>
          <p:nvPr/>
        </p:nvSpPr>
        <p:spPr>
          <a:xfrm>
            <a:off x="955040" y="6266164"/>
            <a:ext cx="3444240" cy="369332"/>
          </a:xfrm>
          <a:prstGeom prst="rect">
            <a:avLst/>
          </a:prstGeom>
          <a:noFill/>
        </p:spPr>
        <p:txBody>
          <a:bodyPr wrap="square" rtlCol="0">
            <a:spAutoFit/>
          </a:bodyPr>
          <a:lstStyle/>
          <a:p>
            <a:r>
              <a:rPr lang="nl-BE" b="1">
                <a:solidFill>
                  <a:schemeClr val="bg1"/>
                </a:solidFill>
              </a:rPr>
              <a:t>#</a:t>
            </a:r>
            <a:r>
              <a:rPr lang="nl-BE" b="1" err="1">
                <a:solidFill>
                  <a:schemeClr val="bg1"/>
                </a:solidFill>
              </a:rPr>
              <a:t>lerenduaalleren</a:t>
            </a:r>
            <a:endParaRPr lang="nl-BE" b="1">
              <a:solidFill>
                <a:schemeClr val="bg1"/>
              </a:solidFill>
            </a:endParaRPr>
          </a:p>
        </p:txBody>
      </p:sp>
    </p:spTree>
    <p:extLst>
      <p:ext uri="{BB962C8B-B14F-4D97-AF65-F5344CB8AC3E}">
        <p14:creationId xmlns:p14="http://schemas.microsoft.com/office/powerpoint/2010/main" val="1647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ppt_x</p:attrName>
                                        </p:attrNameLst>
                                      </p:cBhvr>
                                      <p:tavLst>
                                        <p:tav tm="0">
                                          <p:val>
                                            <p:strVal val="#ppt_x"/>
                                          </p:val>
                                        </p:tav>
                                        <p:tav tm="100000">
                                          <p:val>
                                            <p:strVal val="#ppt_x"/>
                                          </p:val>
                                        </p:tav>
                                      </p:tavLst>
                                    </p:anim>
                                    <p:anim calcmode="lin" valueType="num">
                                      <p:cBhvr>
                                        <p:cTn id="50" dur="500" fill="hold"/>
                                        <p:tgtEl>
                                          <p:spTgt spid="28"/>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000"/>
                                        <p:tgtEl>
                                          <p:spTgt spid="42"/>
                                        </p:tgtEl>
                                      </p:cBhvr>
                                    </p:animEffect>
                                    <p:anim calcmode="lin" valueType="num">
                                      <p:cBhvr>
                                        <p:cTn id="112" dur="1000" fill="hold"/>
                                        <p:tgtEl>
                                          <p:spTgt spid="42"/>
                                        </p:tgtEl>
                                        <p:attrNameLst>
                                          <p:attrName>ppt_x</p:attrName>
                                        </p:attrNameLst>
                                      </p:cBhvr>
                                      <p:tavLst>
                                        <p:tav tm="0">
                                          <p:val>
                                            <p:strVal val="#ppt_x"/>
                                          </p:val>
                                        </p:tav>
                                        <p:tav tm="100000">
                                          <p:val>
                                            <p:strVal val="#ppt_x"/>
                                          </p:val>
                                        </p:tav>
                                      </p:tavLst>
                                    </p:anim>
                                    <p:anim calcmode="lin" valueType="num">
                                      <p:cBhvr>
                                        <p:cTn id="11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1000"/>
                                        <p:tgtEl>
                                          <p:spTgt spid="44"/>
                                        </p:tgtEl>
                                      </p:cBhvr>
                                    </p:animEffect>
                                    <p:anim calcmode="lin" valueType="num">
                                      <p:cBhvr>
                                        <p:cTn id="119" dur="1000" fill="hold"/>
                                        <p:tgtEl>
                                          <p:spTgt spid="44"/>
                                        </p:tgtEl>
                                        <p:attrNameLst>
                                          <p:attrName>ppt_x</p:attrName>
                                        </p:attrNameLst>
                                      </p:cBhvr>
                                      <p:tavLst>
                                        <p:tav tm="0">
                                          <p:val>
                                            <p:strVal val="#ppt_x"/>
                                          </p:val>
                                        </p:tav>
                                        <p:tav tm="100000">
                                          <p:val>
                                            <p:strVal val="#ppt_x"/>
                                          </p:val>
                                        </p:tav>
                                      </p:tavLst>
                                    </p:anim>
                                    <p:anim calcmode="lin" valueType="num">
                                      <p:cBhvr>
                                        <p:cTn id="12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p:tgtEl>
                                          <p:spTgt spid="17"/>
                                        </p:tgtEl>
                                        <p:attrNameLst>
                                          <p:attrName>ppt_y</p:attrName>
                                        </p:attrNameLst>
                                      </p:cBhvr>
                                      <p:tavLst>
                                        <p:tav tm="0">
                                          <p:val>
                                            <p:strVal val="#ppt_y+#ppt_h*1.125000"/>
                                          </p:val>
                                        </p:tav>
                                        <p:tav tm="100000">
                                          <p:val>
                                            <p:strVal val="#ppt_y"/>
                                          </p:val>
                                        </p:tav>
                                      </p:tavLst>
                                    </p:anim>
                                    <p:animEffect transition="in" filter="wipe(up)">
                                      <p:cBhvr>
                                        <p:cTn id="126" dur="500"/>
                                        <p:tgtEl>
                                          <p:spTgt spid="17"/>
                                        </p:tgtEl>
                                      </p:cBhvr>
                                    </p:animEffect>
                                  </p:childTnLst>
                                </p:cTn>
                              </p:par>
                            </p:childTnLst>
                          </p:cTn>
                        </p:par>
                      </p:childTnLst>
                    </p:cTn>
                  </p:par>
                  <p:par>
                    <p:cTn id="127" fill="hold">
                      <p:stCondLst>
                        <p:cond delay="indefinite"/>
                      </p:stCondLst>
                      <p:childTnLst>
                        <p:par>
                          <p:cTn id="128" fill="hold">
                            <p:stCondLst>
                              <p:cond delay="0"/>
                            </p:stCondLst>
                            <p:childTnLst>
                              <p:par>
                                <p:cTn id="129" presetID="12" presetClass="entr" presetSubtype="4" fill="hold"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p:tgtEl>
                                          <p:spTgt spid="21"/>
                                        </p:tgtEl>
                                        <p:attrNameLst>
                                          <p:attrName>ppt_y</p:attrName>
                                        </p:attrNameLst>
                                      </p:cBhvr>
                                      <p:tavLst>
                                        <p:tav tm="0">
                                          <p:val>
                                            <p:strVal val="#ppt_y+#ppt_h*1.125000"/>
                                          </p:val>
                                        </p:tav>
                                        <p:tav tm="100000">
                                          <p:val>
                                            <p:strVal val="#ppt_y"/>
                                          </p:val>
                                        </p:tav>
                                      </p:tavLst>
                                    </p:anim>
                                    <p:animEffect transition="in" filter="wipe(up)">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randombar(horizontal)">
                                      <p:cBhvr>
                                        <p:cTn id="137" dur="500"/>
                                        <p:tgtEl>
                                          <p:spTgt spid="15"/>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22"/>
                                        </p:tgtEl>
                                        <p:attrNameLst>
                                          <p:attrName>style.visibility</p:attrName>
                                        </p:attrNameLst>
                                      </p:cBhvr>
                                      <p:to>
                                        <p:strVal val="visible"/>
                                      </p:to>
                                    </p:set>
                                    <p:anim calcmode="lin" valueType="num">
                                      <p:cBhvr additive="base">
                                        <p:cTn id="142" dur="500"/>
                                        <p:tgtEl>
                                          <p:spTgt spid="22"/>
                                        </p:tgtEl>
                                        <p:attrNameLst>
                                          <p:attrName>ppt_y</p:attrName>
                                        </p:attrNameLst>
                                      </p:cBhvr>
                                      <p:tavLst>
                                        <p:tav tm="0">
                                          <p:val>
                                            <p:strVal val="#ppt_y+#ppt_h*1.125000"/>
                                          </p:val>
                                        </p:tav>
                                        <p:tav tm="100000">
                                          <p:val>
                                            <p:strVal val="#ppt_y"/>
                                          </p:val>
                                        </p:tav>
                                      </p:tavLst>
                                    </p:anim>
                                    <p:animEffect transition="in" filter="wipe(up)">
                                      <p:cBhvr>
                                        <p:cTn id="143" dur="500"/>
                                        <p:tgtEl>
                                          <p:spTgt spid="22"/>
                                        </p:tgtEl>
                                      </p:cBhvr>
                                    </p:animEffect>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randombar(horizontal)">
                                      <p:cBhvr>
                                        <p:cTn id="148" dur="500"/>
                                        <p:tgtEl>
                                          <p:spTgt spid="16"/>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8"/>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1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0"/>
                                        </p:tgtEl>
                                        <p:attrNameLst>
                                          <p:attrName>style.visibility</p:attrName>
                                        </p:attrNameLst>
                                      </p:cBhvr>
                                      <p:to>
                                        <p:strVal val="visible"/>
                                      </p:to>
                                    </p:set>
                                  </p:childTnLst>
                                </p:cTn>
                              </p:par>
                              <p:par>
                                <p:cTn id="165" presetID="12" presetClass="entr" presetSubtype="4" fill="hold" nodeType="with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additive="base">
                                        <p:cTn id="167" dur="500"/>
                                        <p:tgtEl>
                                          <p:spTgt spid="23"/>
                                        </p:tgtEl>
                                        <p:attrNameLst>
                                          <p:attrName>ppt_y</p:attrName>
                                        </p:attrNameLst>
                                      </p:cBhvr>
                                      <p:tavLst>
                                        <p:tav tm="0">
                                          <p:val>
                                            <p:strVal val="#ppt_y+#ppt_h*1.125000"/>
                                          </p:val>
                                        </p:tav>
                                        <p:tav tm="100000">
                                          <p:val>
                                            <p:strVal val="#ppt_y"/>
                                          </p:val>
                                        </p:tav>
                                      </p:tavLst>
                                    </p:anim>
                                    <p:animEffect transition="in" filter="wipe(up)">
                                      <p:cBhvr>
                                        <p:cTn id="1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p:bldP spid="11" grpId="0"/>
      <p:bldP spid="12" grpId="0"/>
      <p:bldP spid="13" grpId="0" animBg="1"/>
      <p:bldP spid="14" grpId="0" animBg="1"/>
      <p:bldP spid="15" grpId="0" animBg="1"/>
      <p:bldP spid="16" grpId="0" animBg="1"/>
      <p:bldP spid="17" grpId="0"/>
      <p:bldP spid="24" grpId="0" animBg="1"/>
      <p:bldP spid="31" grpId="0" animBg="1"/>
      <p:bldP spid="32" grpId="0" animBg="1"/>
      <p:bldP spid="33" grpId="0" animBg="1"/>
      <p:bldP spid="34" grpId="0" animBg="1"/>
      <p:bldP spid="35" grpId="0" animBg="1"/>
    </p:bld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9</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Galerie</vt:lpstr>
      <vt:lpstr>PowerPoint Presentation</vt:lpstr>
      <vt:lpstr>Welkomstwoord</vt:lpstr>
      <vt:lpstr>Keynote speech</vt:lpstr>
      <vt:lpstr>Building up the Quality of Education –  the Finnish Way</vt:lpstr>
      <vt:lpstr>The structure of the presentation</vt:lpstr>
      <vt:lpstr>FINEEC</vt:lpstr>
      <vt:lpstr>Strategic focus areas of evaluation activities</vt:lpstr>
      <vt:lpstr>Examples</vt:lpstr>
      <vt:lpstr>PowerPoint Presentation</vt:lpstr>
      <vt:lpstr>PowerPoint Presentation</vt:lpstr>
      <vt:lpstr>Basic arguments</vt:lpstr>
      <vt:lpstr>PISA survey</vt:lpstr>
      <vt:lpstr>PowerPoint Presentation</vt:lpstr>
      <vt:lpstr>PowerPoint Presentation</vt:lpstr>
      <vt:lpstr>PowerPoint Presentation</vt:lpstr>
      <vt:lpstr>PowerPoint Presentation</vt:lpstr>
      <vt:lpstr>The strategic programme of developing Finnish comprehensive school 2016–18 </vt:lpstr>
      <vt:lpstr>Teacher Education Project</vt:lpstr>
      <vt:lpstr>Teacher Education Project – main targets</vt:lpstr>
      <vt:lpstr> National Goals for Basic Education and Transversal Competences   </vt:lpstr>
      <vt:lpstr>PowerPoint Presentation</vt:lpstr>
      <vt:lpstr>Soft and hard trail to the top</vt:lpstr>
      <vt:lpstr>Sustainable school architecture</vt:lpstr>
      <vt:lpstr>PowerPoint Presentation</vt:lpstr>
      <vt:lpstr>PowerPoint Presentation</vt:lpstr>
      <vt:lpstr>PowerPoint Presentation</vt:lpstr>
      <vt:lpstr>PowerPoint Presentation</vt:lpstr>
      <vt:lpstr>Labour force in Finland</vt:lpstr>
      <vt:lpstr>Labour force in Flanders</vt:lpstr>
      <vt:lpstr>Homo Discens – skills of the future</vt:lpstr>
      <vt:lpstr>Lifelong Learning</vt:lpstr>
      <vt:lpstr>Lifelong Learning…</vt:lpstr>
      <vt:lpstr>Promoting impact through the operational culture</vt:lpstr>
      <vt:lpstr>Societal impact </vt:lpstr>
      <vt:lpstr>Kiitos, Tack</vt:lpstr>
      <vt:lpstr>Leren duaal leren 5 take aways</vt:lpstr>
      <vt:lpstr>DUAal leren  is levenslang</vt:lpstr>
      <vt:lpstr>leren is COCREATIE </vt:lpstr>
      <vt:lpstr>Leren IS GEPERSONALISEERD </vt:lpstr>
      <vt:lpstr>GEPERSONALISEERD IS DIGITAAL </vt:lpstr>
      <vt:lpstr>GEPERSONALISEERD VEREIST EEN ANDERE FINANCIERING </vt:lpstr>
      <vt:lpstr>PowerPoint Presentation</vt:lpstr>
      <vt:lpstr>Duaal leren #futureproof</vt:lpstr>
      <vt:lpstr>slotwoord</vt:lpstr>
      <vt:lpstr>Receptie &amp; netwerkmoment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2018-03-05T10:34:49Z</dcterms:modified>
</cp:coreProperties>
</file>