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1" r:id="rId2"/>
    <p:sldMasterId id="2147483653" r:id="rId3"/>
    <p:sldMasterId id="2147483655" r:id="rId4"/>
    <p:sldMasterId id="2147484993" r:id="rId5"/>
    <p:sldMasterId id="2147485004" r:id="rId6"/>
    <p:sldMasterId id="2147485010" r:id="rId7"/>
    <p:sldMasterId id="2147485015" r:id="rId8"/>
  </p:sldMasterIdLst>
  <p:notesMasterIdLst>
    <p:notesMasterId r:id="rId27"/>
  </p:notesMasterIdLst>
  <p:handoutMasterIdLst>
    <p:handoutMasterId r:id="rId28"/>
  </p:handoutMasterIdLst>
  <p:sldIdLst>
    <p:sldId id="350" r:id="rId9"/>
    <p:sldId id="261" r:id="rId10"/>
    <p:sldId id="265" r:id="rId11"/>
    <p:sldId id="324" r:id="rId12"/>
    <p:sldId id="346" r:id="rId13"/>
    <p:sldId id="352" r:id="rId14"/>
    <p:sldId id="353" r:id="rId15"/>
    <p:sldId id="325" r:id="rId16"/>
    <p:sldId id="354" r:id="rId17"/>
    <p:sldId id="355" r:id="rId18"/>
    <p:sldId id="344" r:id="rId19"/>
    <p:sldId id="356" r:id="rId20"/>
    <p:sldId id="357" r:id="rId21"/>
    <p:sldId id="339" r:id="rId22"/>
    <p:sldId id="358" r:id="rId23"/>
    <p:sldId id="359" r:id="rId24"/>
    <p:sldId id="351" r:id="rId25"/>
    <p:sldId id="349" r:id="rId26"/>
  </p:sldIdLst>
  <p:sldSz cx="9144000" cy="6858000" type="screen4x3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800" kern="1200">
        <a:solidFill>
          <a:srgbClr val="000000"/>
        </a:solidFill>
        <a:latin typeface="Gill Sans M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rgbClr val="000000"/>
        </a:solidFill>
        <a:latin typeface="Gill Sans M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rgbClr val="000000"/>
        </a:solidFill>
        <a:latin typeface="Gill Sans M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rgbClr val="000000"/>
        </a:solidFill>
        <a:latin typeface="Gill Sans M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rgbClr val="000000"/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rgbClr val="000000"/>
        </a:solidFill>
        <a:latin typeface="Gill Sans MT" pitchFamily="34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rgbClr val="000000"/>
        </a:solidFill>
        <a:latin typeface="Gill Sans MT" pitchFamily="34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rgbClr val="000000"/>
        </a:solidFill>
        <a:latin typeface="Gill Sans MT" pitchFamily="34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rgbClr val="000000"/>
        </a:solidFill>
        <a:latin typeface="Gill Sans M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3788"/>
    <a:srgbClr val="FDB812"/>
    <a:srgbClr val="FFDF1A"/>
    <a:srgbClr val="58595B"/>
    <a:srgbClr val="D1D3D4"/>
    <a:srgbClr val="6CB33E"/>
    <a:srgbClr val="EF3D42"/>
    <a:srgbClr val="FFDE6C"/>
    <a:srgbClr val="FFE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3" autoAdjust="0"/>
    <p:restoredTop sz="84000" autoAdjust="0"/>
  </p:normalViewPr>
  <p:slideViewPr>
    <p:cSldViewPr>
      <p:cViewPr>
        <p:scale>
          <a:sx n="90" d="100"/>
          <a:sy n="90" d="100"/>
        </p:scale>
        <p:origin x="-1614" y="-198"/>
      </p:cViewPr>
      <p:guideLst>
        <p:guide orient="horz" pos="2160"/>
        <p:guide orient="horz" pos="935"/>
        <p:guide pos="10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c65176\AppData\Local\Microsoft\Windows\Temporary%20Internet%20Files\Content.Outlook\ZAOCQ3X1\SE2014%20tidsserier%20nyckeltal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c65176\AppData\Local\Microsoft\Windows\Temporary%20Internet%20Files\Content.Outlook\ZAOCQ3X1\SE2014%20tidsserier%20nyckeltal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c65176\AppData\Local\Microsoft\Windows\Temporary%20Internet%20Files\Content.Outlook\ZAOCQ3X1\SE2014%20tidsserier%20nyckeltal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c65176\AppData\Local\Microsoft\Windows\Temporary%20Internet%20Files\Content.Outlook\ZAOCQ3X1\SE2014%20tidsserier%20nyckeltal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Ad.stockholm.se\cli-home\ca2home039\ac65176\Documents\Kopia%20av%20SE2014%20tidsserier%20nyckeltal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Ad.stockholm.se\cli-home\ca2home039\ac65176\Documents\Kopia%20av%20SE2014%20tidsserier%20nyckeltal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Ad.stockholm.se\cli-home\ca2home039\ac65176\Documents\Kopia%20av%20SE2014%20tidsserier%20nyckeltal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Ad.stockholm.se\cli-home\ca2home039\ac65176\Documents\Kopia%20av%20SE2014%20tidsserier%20nyckeltal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c65176\AppData\Local\Microsoft\Windows\Temporary%20Internet%20Files\Content.Outlook\ZAOCQ3X1\SE2014%20tidsserier%20nyckeltal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753022384864039E-2"/>
          <c:y val="0.20630035678000141"/>
          <c:w val="0.73892495155103421"/>
          <c:h val="0.74308673114434753"/>
        </c:manualLayout>
      </c:layout>
      <c:lineChart>
        <c:grouping val="standard"/>
        <c:varyColors val="0"/>
        <c:ser>
          <c:idx val="1"/>
          <c:order val="0"/>
          <c:tx>
            <c:strRef>
              <c:f>Blad1!$B$6:$C$6</c:f>
              <c:strCache>
                <c:ptCount val="1"/>
                <c:pt idx="0">
                  <c:v>Åk 9 grsk. Pojkar</c:v>
                </c:pt>
              </c:strCache>
            </c:strRef>
          </c:tx>
          <c:spPr>
            <a:ln w="254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Blad1!$D$5:$L$5</c:f>
              <c:numCache>
                <c:formatCode>General</c:formatCode>
                <c:ptCount val="9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2010</c:v>
                </c:pt>
                <c:pt idx="7">
                  <c:v>2012</c:v>
                </c:pt>
                <c:pt idx="8">
                  <c:v>2014</c:v>
                </c:pt>
              </c:numCache>
            </c:numRef>
          </c:cat>
          <c:val>
            <c:numRef>
              <c:f>Blad1!$D$6:$L$6</c:f>
              <c:numCache>
                <c:formatCode>General</c:formatCode>
                <c:ptCount val="9"/>
                <c:pt idx="0">
                  <c:v>28</c:v>
                </c:pt>
                <c:pt idx="1">
                  <c:v>25</c:v>
                </c:pt>
                <c:pt idx="2">
                  <c:v>23</c:v>
                </c:pt>
                <c:pt idx="3">
                  <c:v>14</c:v>
                </c:pt>
                <c:pt idx="4">
                  <c:v>14</c:v>
                </c:pt>
                <c:pt idx="5">
                  <c:v>19</c:v>
                </c:pt>
                <c:pt idx="6">
                  <c:v>21</c:v>
                </c:pt>
                <c:pt idx="7">
                  <c:v>15</c:v>
                </c:pt>
                <c:pt idx="8">
                  <c:v>12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Blad1!$B$7:$C$7</c:f>
              <c:strCache>
                <c:ptCount val="1"/>
                <c:pt idx="0">
                  <c:v>Åk 9 grsk. Flickor</c:v>
                </c:pt>
              </c:strCache>
            </c:strRef>
          </c:tx>
          <c:spPr>
            <a:ln w="25400">
              <a:solidFill>
                <a:srgbClr val="C40068"/>
              </a:solidFill>
            </a:ln>
          </c:spPr>
          <c:marker>
            <c:symbol val="none"/>
          </c:marker>
          <c:cat>
            <c:numRef>
              <c:f>Blad1!$D$5:$L$5</c:f>
              <c:numCache>
                <c:formatCode>General</c:formatCode>
                <c:ptCount val="9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2010</c:v>
                </c:pt>
                <c:pt idx="7">
                  <c:v>2012</c:v>
                </c:pt>
                <c:pt idx="8">
                  <c:v>2014</c:v>
                </c:pt>
              </c:numCache>
            </c:numRef>
          </c:cat>
          <c:val>
            <c:numRef>
              <c:f>Blad1!$D$7:$L$7</c:f>
              <c:numCache>
                <c:formatCode>General</c:formatCode>
                <c:ptCount val="9"/>
                <c:pt idx="0">
                  <c:v>36</c:v>
                </c:pt>
                <c:pt idx="1">
                  <c:v>33</c:v>
                </c:pt>
                <c:pt idx="2">
                  <c:v>31</c:v>
                </c:pt>
                <c:pt idx="3">
                  <c:v>26</c:v>
                </c:pt>
                <c:pt idx="4">
                  <c:v>24</c:v>
                </c:pt>
                <c:pt idx="5">
                  <c:v>28</c:v>
                </c:pt>
                <c:pt idx="6">
                  <c:v>26</c:v>
                </c:pt>
                <c:pt idx="7">
                  <c:v>20</c:v>
                </c:pt>
                <c:pt idx="8">
                  <c:v>17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Blad1!$B$8:$C$8</c:f>
              <c:strCache>
                <c:ptCount val="1"/>
                <c:pt idx="0">
                  <c:v>År 2 gymn. Pojkar</c:v>
                </c:pt>
              </c:strCache>
            </c:strRef>
          </c:tx>
          <c:spPr>
            <a:ln w="25400">
              <a:solidFill>
                <a:srgbClr val="289D93"/>
              </a:solidFill>
            </a:ln>
          </c:spPr>
          <c:marker>
            <c:symbol val="none"/>
          </c:marker>
          <c:cat>
            <c:numRef>
              <c:f>Blad1!$D$5:$L$5</c:f>
              <c:numCache>
                <c:formatCode>General</c:formatCode>
                <c:ptCount val="9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2010</c:v>
                </c:pt>
                <c:pt idx="7">
                  <c:v>2012</c:v>
                </c:pt>
                <c:pt idx="8">
                  <c:v>2014</c:v>
                </c:pt>
              </c:numCache>
            </c:numRef>
          </c:cat>
          <c:val>
            <c:numRef>
              <c:f>Blad1!$D$8:$L$8</c:f>
              <c:numCache>
                <c:formatCode>General</c:formatCode>
                <c:ptCount val="9"/>
                <c:pt idx="1">
                  <c:v>37</c:v>
                </c:pt>
                <c:pt idx="2">
                  <c:v>35</c:v>
                </c:pt>
                <c:pt idx="3">
                  <c:v>27</c:v>
                </c:pt>
                <c:pt idx="4">
                  <c:v>25</c:v>
                </c:pt>
                <c:pt idx="5">
                  <c:v>28</c:v>
                </c:pt>
                <c:pt idx="6">
                  <c:v>30</c:v>
                </c:pt>
                <c:pt idx="7">
                  <c:v>29</c:v>
                </c:pt>
                <c:pt idx="8">
                  <c:v>25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Blad1!$B$9:$C$9</c:f>
              <c:strCache>
                <c:ptCount val="1"/>
                <c:pt idx="0">
                  <c:v>År 2 gymn. Flickor</c:v>
                </c:pt>
              </c:strCache>
            </c:strRef>
          </c:tx>
          <c:spPr>
            <a:ln w="25400">
              <a:solidFill>
                <a:srgbClr val="683788"/>
              </a:solidFill>
            </a:ln>
          </c:spPr>
          <c:marker>
            <c:symbol val="none"/>
          </c:marker>
          <c:cat>
            <c:numRef>
              <c:f>Blad1!$D$5:$L$5</c:f>
              <c:numCache>
                <c:formatCode>General</c:formatCode>
                <c:ptCount val="9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2010</c:v>
                </c:pt>
                <c:pt idx="7">
                  <c:v>2012</c:v>
                </c:pt>
                <c:pt idx="8">
                  <c:v>2014</c:v>
                </c:pt>
              </c:numCache>
            </c:numRef>
          </c:cat>
          <c:val>
            <c:numRef>
              <c:f>Blad1!$D$9:$L$9</c:f>
              <c:numCache>
                <c:formatCode>General</c:formatCode>
                <c:ptCount val="9"/>
                <c:pt idx="1">
                  <c:v>43</c:v>
                </c:pt>
                <c:pt idx="2">
                  <c:v>42</c:v>
                </c:pt>
                <c:pt idx="3">
                  <c:v>36</c:v>
                </c:pt>
                <c:pt idx="4">
                  <c:v>35</c:v>
                </c:pt>
                <c:pt idx="5">
                  <c:v>39</c:v>
                </c:pt>
                <c:pt idx="6">
                  <c:v>39</c:v>
                </c:pt>
                <c:pt idx="7">
                  <c:v>37</c:v>
                </c:pt>
                <c:pt idx="8">
                  <c:v>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894144"/>
        <c:axId val="113895680"/>
      </c:lineChart>
      <c:catAx>
        <c:axId val="11389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Gill Sans MT" pitchFamily="34" charset="0"/>
              </a:defRPr>
            </a:pPr>
            <a:endParaRPr lang="sv-SE"/>
          </a:p>
        </c:txPr>
        <c:crossAx val="113895680"/>
        <c:crosses val="autoZero"/>
        <c:auto val="1"/>
        <c:lblAlgn val="ctr"/>
        <c:lblOffset val="100"/>
        <c:noMultiLvlLbl val="0"/>
      </c:catAx>
      <c:valAx>
        <c:axId val="113895680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sv-SE" dirty="0" smtClean="0"/>
                  <a:t>%</a:t>
                </a:r>
                <a:endParaRPr lang="sv-SE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3894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753022384864039E-2"/>
          <c:y val="0.20630035678000141"/>
          <c:w val="0.73892495155103421"/>
          <c:h val="0.74308673114434753"/>
        </c:manualLayout>
      </c:layout>
      <c:lineChart>
        <c:grouping val="standard"/>
        <c:varyColors val="0"/>
        <c:ser>
          <c:idx val="1"/>
          <c:order val="0"/>
          <c:tx>
            <c:strRef>
              <c:f>Blad1!$B$14:$C$14</c:f>
              <c:strCache>
                <c:ptCount val="1"/>
                <c:pt idx="0">
                  <c:v>Åk 9 grsk. Pojkar</c:v>
                </c:pt>
              </c:strCache>
            </c:strRef>
          </c:tx>
          <c:spPr>
            <a:ln w="254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Blad1!$D$5:$L$5</c:f>
              <c:numCache>
                <c:formatCode>General</c:formatCode>
                <c:ptCount val="9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2010</c:v>
                </c:pt>
                <c:pt idx="7">
                  <c:v>2012</c:v>
                </c:pt>
                <c:pt idx="8">
                  <c:v>2014</c:v>
                </c:pt>
              </c:numCache>
            </c:numRef>
          </c:cat>
          <c:val>
            <c:numRef>
              <c:f>Blad1!$D$14:$L$14</c:f>
              <c:numCache>
                <c:formatCode>General</c:formatCode>
                <c:ptCount val="9"/>
                <c:pt idx="0">
                  <c:v>15</c:v>
                </c:pt>
                <c:pt idx="1">
                  <c:v>19</c:v>
                </c:pt>
                <c:pt idx="2">
                  <c:v>22</c:v>
                </c:pt>
                <c:pt idx="3">
                  <c:v>19</c:v>
                </c:pt>
                <c:pt idx="4">
                  <c:v>15</c:v>
                </c:pt>
                <c:pt idx="5">
                  <c:v>15</c:v>
                </c:pt>
                <c:pt idx="6">
                  <c:v>14</c:v>
                </c:pt>
                <c:pt idx="7">
                  <c:v>9</c:v>
                </c:pt>
                <c:pt idx="8">
                  <c:v>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Blad1!$B$15:$C$15</c:f>
              <c:strCache>
                <c:ptCount val="1"/>
                <c:pt idx="0">
                  <c:v>Åk 9 grsk. Flickor</c:v>
                </c:pt>
              </c:strCache>
            </c:strRef>
          </c:tx>
          <c:spPr>
            <a:ln w="25400">
              <a:solidFill>
                <a:srgbClr val="C40068"/>
              </a:solidFill>
            </a:ln>
          </c:spPr>
          <c:marker>
            <c:symbol val="none"/>
          </c:marker>
          <c:cat>
            <c:numRef>
              <c:f>Blad1!$D$5:$L$5</c:f>
              <c:numCache>
                <c:formatCode>General</c:formatCode>
                <c:ptCount val="9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2010</c:v>
                </c:pt>
                <c:pt idx="7">
                  <c:v>2012</c:v>
                </c:pt>
                <c:pt idx="8">
                  <c:v>2014</c:v>
                </c:pt>
              </c:numCache>
            </c:numRef>
          </c:cat>
          <c:val>
            <c:numRef>
              <c:f>Blad1!$D$15:$L$15</c:f>
              <c:numCache>
                <c:formatCode>General</c:formatCode>
                <c:ptCount val="9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Blad1!$B$16:$C$16</c:f>
              <c:strCache>
                <c:ptCount val="1"/>
                <c:pt idx="0">
                  <c:v>År 2 gymn. Pojkar</c:v>
                </c:pt>
              </c:strCache>
            </c:strRef>
          </c:tx>
          <c:spPr>
            <a:ln w="25400">
              <a:solidFill>
                <a:srgbClr val="289D93"/>
              </a:solidFill>
            </a:ln>
          </c:spPr>
          <c:marker>
            <c:symbol val="none"/>
          </c:marker>
          <c:cat>
            <c:numRef>
              <c:f>Blad1!$D$5:$L$5</c:f>
              <c:numCache>
                <c:formatCode>General</c:formatCode>
                <c:ptCount val="9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2010</c:v>
                </c:pt>
                <c:pt idx="7">
                  <c:v>2012</c:v>
                </c:pt>
                <c:pt idx="8">
                  <c:v>2014</c:v>
                </c:pt>
              </c:numCache>
            </c:numRef>
          </c:cat>
          <c:val>
            <c:numRef>
              <c:f>Blad1!$D$16:$L$16</c:f>
              <c:numCache>
                <c:formatCode>General</c:formatCode>
                <c:ptCount val="9"/>
                <c:pt idx="1">
                  <c:v>26</c:v>
                </c:pt>
                <c:pt idx="2">
                  <c:v>30</c:v>
                </c:pt>
                <c:pt idx="3">
                  <c:v>28</c:v>
                </c:pt>
                <c:pt idx="4">
                  <c:v>27</c:v>
                </c:pt>
                <c:pt idx="5">
                  <c:v>22</c:v>
                </c:pt>
                <c:pt idx="6">
                  <c:v>24</c:v>
                </c:pt>
                <c:pt idx="7">
                  <c:v>20</c:v>
                </c:pt>
                <c:pt idx="8">
                  <c:v>17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Blad1!$B$17:$C$17</c:f>
              <c:strCache>
                <c:ptCount val="1"/>
                <c:pt idx="0">
                  <c:v>År 2 gymn. Flickor</c:v>
                </c:pt>
              </c:strCache>
            </c:strRef>
          </c:tx>
          <c:spPr>
            <a:ln w="25400">
              <a:solidFill>
                <a:srgbClr val="683788"/>
              </a:solidFill>
            </a:ln>
          </c:spPr>
          <c:marker>
            <c:symbol val="none"/>
          </c:marker>
          <c:cat>
            <c:numRef>
              <c:f>Blad1!$D$5:$L$5</c:f>
              <c:numCache>
                <c:formatCode>General</c:formatCode>
                <c:ptCount val="9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2010</c:v>
                </c:pt>
                <c:pt idx="7">
                  <c:v>2012</c:v>
                </c:pt>
                <c:pt idx="8">
                  <c:v>2014</c:v>
                </c:pt>
              </c:numCache>
            </c:numRef>
          </c:cat>
          <c:val>
            <c:numRef>
              <c:f>Blad1!$D$17:$L$17</c:f>
              <c:numCache>
                <c:formatCode>General</c:formatCode>
                <c:ptCount val="9"/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6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961600"/>
        <c:axId val="113967488"/>
      </c:lineChart>
      <c:catAx>
        <c:axId val="11396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Gill Sans MT" pitchFamily="34" charset="0"/>
              </a:defRPr>
            </a:pPr>
            <a:endParaRPr lang="sv-SE"/>
          </a:p>
        </c:txPr>
        <c:crossAx val="113967488"/>
        <c:crosses val="autoZero"/>
        <c:auto val="1"/>
        <c:lblAlgn val="ctr"/>
        <c:lblOffset val="100"/>
        <c:noMultiLvlLbl val="0"/>
      </c:catAx>
      <c:valAx>
        <c:axId val="113967488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sv-SE" dirty="0" smtClean="0"/>
                  <a:t>%</a:t>
                </a:r>
                <a:endParaRPr lang="sv-SE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39616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753022384864039E-2"/>
          <c:y val="0.20630035678000141"/>
          <c:w val="0.73892495155103421"/>
          <c:h val="0.74308673114434753"/>
        </c:manualLayout>
      </c:layout>
      <c:lineChart>
        <c:grouping val="standard"/>
        <c:varyColors val="0"/>
        <c:ser>
          <c:idx val="1"/>
          <c:order val="0"/>
          <c:tx>
            <c:strRef>
              <c:f>Blad1!$B$22:$C$22</c:f>
              <c:strCache>
                <c:ptCount val="1"/>
                <c:pt idx="0">
                  <c:v>Åk 9 grsk. Pojkar</c:v>
                </c:pt>
              </c:strCache>
            </c:strRef>
          </c:tx>
          <c:spPr>
            <a:ln w="254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Blad1!$D$5:$L$5</c:f>
              <c:numCache>
                <c:formatCode>General</c:formatCode>
                <c:ptCount val="9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2010</c:v>
                </c:pt>
                <c:pt idx="7">
                  <c:v>2012</c:v>
                </c:pt>
                <c:pt idx="8">
                  <c:v>2014</c:v>
                </c:pt>
              </c:numCache>
            </c:numRef>
          </c:cat>
          <c:val>
            <c:numRef>
              <c:f>Blad1!$D$22:$L$22</c:f>
              <c:numCache>
                <c:formatCode>General</c:formatCode>
                <c:ptCount val="9"/>
                <c:pt idx="0">
                  <c:v>27</c:v>
                </c:pt>
                <c:pt idx="1">
                  <c:v>31</c:v>
                </c:pt>
                <c:pt idx="2">
                  <c:v>31</c:v>
                </c:pt>
                <c:pt idx="3">
                  <c:v>38</c:v>
                </c:pt>
                <c:pt idx="4">
                  <c:v>38</c:v>
                </c:pt>
                <c:pt idx="5">
                  <c:v>39</c:v>
                </c:pt>
                <c:pt idx="6">
                  <c:v>43</c:v>
                </c:pt>
                <c:pt idx="7">
                  <c:v>50</c:v>
                </c:pt>
                <c:pt idx="8">
                  <c:v>59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Blad1!$B$23:$C$23</c:f>
              <c:strCache>
                <c:ptCount val="1"/>
                <c:pt idx="0">
                  <c:v>Åk 9 grsk. Flickor</c:v>
                </c:pt>
              </c:strCache>
            </c:strRef>
          </c:tx>
          <c:spPr>
            <a:ln w="25400">
              <a:solidFill>
                <a:srgbClr val="C40068"/>
              </a:solidFill>
            </a:ln>
          </c:spPr>
          <c:marker>
            <c:symbol val="none"/>
          </c:marker>
          <c:cat>
            <c:numRef>
              <c:f>Blad1!$D$5:$L$5</c:f>
              <c:numCache>
                <c:formatCode>General</c:formatCode>
                <c:ptCount val="9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2010</c:v>
                </c:pt>
                <c:pt idx="7">
                  <c:v>2012</c:v>
                </c:pt>
                <c:pt idx="8">
                  <c:v>2014</c:v>
                </c:pt>
              </c:numCache>
            </c:numRef>
          </c:cat>
          <c:val>
            <c:numRef>
              <c:f>Blad1!$D$23:$L$23</c:f>
              <c:numCache>
                <c:formatCode>General</c:formatCode>
                <c:ptCount val="9"/>
                <c:pt idx="0">
                  <c:v>23</c:v>
                </c:pt>
                <c:pt idx="1">
                  <c:v>25</c:v>
                </c:pt>
                <c:pt idx="2">
                  <c:v>23</c:v>
                </c:pt>
                <c:pt idx="3">
                  <c:v>33</c:v>
                </c:pt>
                <c:pt idx="4">
                  <c:v>32</c:v>
                </c:pt>
                <c:pt idx="5">
                  <c:v>31</c:v>
                </c:pt>
                <c:pt idx="6">
                  <c:v>36</c:v>
                </c:pt>
                <c:pt idx="7">
                  <c:v>45</c:v>
                </c:pt>
                <c:pt idx="8">
                  <c:v>51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Blad1!$B$24:$C$24</c:f>
              <c:strCache>
                <c:ptCount val="1"/>
                <c:pt idx="0">
                  <c:v>År 2 gymn. Pojkar</c:v>
                </c:pt>
              </c:strCache>
            </c:strRef>
          </c:tx>
          <c:spPr>
            <a:ln w="25400">
              <a:solidFill>
                <a:srgbClr val="289D93"/>
              </a:solidFill>
            </a:ln>
          </c:spPr>
          <c:marker>
            <c:symbol val="none"/>
          </c:marker>
          <c:cat>
            <c:numRef>
              <c:f>Blad1!$D$5:$L$5</c:f>
              <c:numCache>
                <c:formatCode>General</c:formatCode>
                <c:ptCount val="9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2010</c:v>
                </c:pt>
                <c:pt idx="7">
                  <c:v>2012</c:v>
                </c:pt>
                <c:pt idx="8">
                  <c:v>2014</c:v>
                </c:pt>
              </c:numCache>
            </c:numRef>
          </c:cat>
          <c:val>
            <c:numRef>
              <c:f>Blad1!$D$24:$L$24</c:f>
              <c:numCache>
                <c:formatCode>General</c:formatCode>
                <c:ptCount val="9"/>
                <c:pt idx="1">
                  <c:v>12</c:v>
                </c:pt>
                <c:pt idx="2">
                  <c:v>12</c:v>
                </c:pt>
                <c:pt idx="3">
                  <c:v>17</c:v>
                </c:pt>
                <c:pt idx="4">
                  <c:v>16</c:v>
                </c:pt>
                <c:pt idx="5">
                  <c:v>18</c:v>
                </c:pt>
                <c:pt idx="6">
                  <c:v>19</c:v>
                </c:pt>
                <c:pt idx="7">
                  <c:v>22</c:v>
                </c:pt>
                <c:pt idx="8">
                  <c:v>31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Blad1!$B$25:$C$25</c:f>
              <c:strCache>
                <c:ptCount val="1"/>
                <c:pt idx="0">
                  <c:v>År 2 gymn. Flickor</c:v>
                </c:pt>
              </c:strCache>
            </c:strRef>
          </c:tx>
          <c:spPr>
            <a:ln w="25400">
              <a:solidFill>
                <a:srgbClr val="683788"/>
              </a:solidFill>
            </a:ln>
          </c:spPr>
          <c:marker>
            <c:symbol val="none"/>
          </c:marker>
          <c:cat>
            <c:numRef>
              <c:f>Blad1!$D$5:$L$5</c:f>
              <c:numCache>
                <c:formatCode>General</c:formatCode>
                <c:ptCount val="9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2010</c:v>
                </c:pt>
                <c:pt idx="7">
                  <c:v>2012</c:v>
                </c:pt>
                <c:pt idx="8">
                  <c:v>2014</c:v>
                </c:pt>
              </c:numCache>
            </c:numRef>
          </c:cat>
          <c:val>
            <c:numRef>
              <c:f>Blad1!$D$25:$L$25</c:f>
              <c:numCache>
                <c:formatCode>General</c:formatCode>
                <c:ptCount val="9"/>
                <c:pt idx="1">
                  <c:v>13</c:v>
                </c:pt>
                <c:pt idx="2">
                  <c:v>13</c:v>
                </c:pt>
                <c:pt idx="3">
                  <c:v>14</c:v>
                </c:pt>
                <c:pt idx="4">
                  <c:v>16</c:v>
                </c:pt>
                <c:pt idx="5">
                  <c:v>15</c:v>
                </c:pt>
                <c:pt idx="6">
                  <c:v>17</c:v>
                </c:pt>
                <c:pt idx="7">
                  <c:v>21</c:v>
                </c:pt>
                <c:pt idx="8">
                  <c:v>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030464"/>
        <c:axId val="114032000"/>
      </c:lineChart>
      <c:catAx>
        <c:axId val="11403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Gill Sans MT" pitchFamily="34" charset="0"/>
              </a:defRPr>
            </a:pPr>
            <a:endParaRPr lang="sv-SE"/>
          </a:p>
        </c:txPr>
        <c:crossAx val="114032000"/>
        <c:crosses val="autoZero"/>
        <c:auto val="1"/>
        <c:lblAlgn val="ctr"/>
        <c:lblOffset val="100"/>
        <c:noMultiLvlLbl val="0"/>
      </c:catAx>
      <c:valAx>
        <c:axId val="114032000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sv-SE" dirty="0" smtClean="0"/>
                  <a:t>%</a:t>
                </a:r>
                <a:endParaRPr lang="sv-SE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40304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753022384864039E-2"/>
          <c:y val="0.20630035678000141"/>
          <c:w val="0.73892495155103421"/>
          <c:h val="0.74308673114434753"/>
        </c:manualLayout>
      </c:layout>
      <c:lineChart>
        <c:grouping val="standard"/>
        <c:varyColors val="0"/>
        <c:ser>
          <c:idx val="1"/>
          <c:order val="0"/>
          <c:tx>
            <c:strRef>
              <c:f>Blad1!$B$29:$C$29</c:f>
              <c:strCache>
                <c:ptCount val="1"/>
                <c:pt idx="0">
                  <c:v>Åk 9 grsk. Pojkar</c:v>
                </c:pt>
              </c:strCache>
            </c:strRef>
          </c:tx>
          <c:spPr>
            <a:ln w="254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Blad1!$F$28:$L$28</c:f>
              <c:numCache>
                <c:formatCode>General</c:formatCode>
                <c:ptCount val="7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  <c:pt idx="6">
                  <c:v>2014</c:v>
                </c:pt>
              </c:numCache>
            </c:numRef>
          </c:cat>
          <c:val>
            <c:numRef>
              <c:f>Blad1!$F$29:$L$29</c:f>
              <c:numCache>
                <c:formatCode>General</c:formatCode>
                <c:ptCount val="7"/>
                <c:pt idx="0">
                  <c:v>38</c:v>
                </c:pt>
                <c:pt idx="1">
                  <c:v>22</c:v>
                </c:pt>
                <c:pt idx="2">
                  <c:v>23</c:v>
                </c:pt>
                <c:pt idx="3">
                  <c:v>25</c:v>
                </c:pt>
                <c:pt idx="4">
                  <c:v>23</c:v>
                </c:pt>
                <c:pt idx="5">
                  <c:v>18</c:v>
                </c:pt>
                <c:pt idx="6">
                  <c:v>14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Blad1!$B$30:$C$30</c:f>
              <c:strCache>
                <c:ptCount val="1"/>
                <c:pt idx="0">
                  <c:v>Åk 9 grsk. Flickor</c:v>
                </c:pt>
              </c:strCache>
            </c:strRef>
          </c:tx>
          <c:spPr>
            <a:ln w="25400">
              <a:solidFill>
                <a:srgbClr val="C40068"/>
              </a:solidFill>
            </a:ln>
          </c:spPr>
          <c:marker>
            <c:symbol val="none"/>
          </c:marker>
          <c:cat>
            <c:numRef>
              <c:f>Blad1!$F$28:$L$28</c:f>
              <c:numCache>
                <c:formatCode>General</c:formatCode>
                <c:ptCount val="7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  <c:pt idx="6">
                  <c:v>2014</c:v>
                </c:pt>
              </c:numCache>
            </c:numRef>
          </c:cat>
          <c:val>
            <c:numRef>
              <c:f>Blad1!$F$30:$L$30</c:f>
              <c:numCache>
                <c:formatCode>General</c:formatCode>
                <c:ptCount val="7"/>
                <c:pt idx="0">
                  <c:v>35</c:v>
                </c:pt>
                <c:pt idx="1">
                  <c:v>22</c:v>
                </c:pt>
                <c:pt idx="2">
                  <c:v>25</c:v>
                </c:pt>
                <c:pt idx="3">
                  <c:v>27</c:v>
                </c:pt>
                <c:pt idx="4">
                  <c:v>22</c:v>
                </c:pt>
                <c:pt idx="5">
                  <c:v>17</c:v>
                </c:pt>
                <c:pt idx="6">
                  <c:v>15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Blad1!$B$31:$C$31</c:f>
              <c:strCache>
                <c:ptCount val="1"/>
                <c:pt idx="0">
                  <c:v>År 2 gymn. Pojkar</c:v>
                </c:pt>
              </c:strCache>
            </c:strRef>
          </c:tx>
          <c:spPr>
            <a:ln w="25400">
              <a:solidFill>
                <a:srgbClr val="289D93"/>
              </a:solidFill>
            </a:ln>
          </c:spPr>
          <c:marker>
            <c:symbol val="none"/>
          </c:marker>
          <c:cat>
            <c:numRef>
              <c:f>Blad1!$F$28:$L$28</c:f>
              <c:numCache>
                <c:formatCode>General</c:formatCode>
                <c:ptCount val="7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  <c:pt idx="6">
                  <c:v>2014</c:v>
                </c:pt>
              </c:numCache>
            </c:numRef>
          </c:cat>
          <c:val>
            <c:numRef>
              <c:f>Blad1!$F$31:$L$31</c:f>
              <c:numCache>
                <c:formatCode>General</c:formatCode>
                <c:ptCount val="7"/>
                <c:pt idx="0">
                  <c:v>64</c:v>
                </c:pt>
                <c:pt idx="1">
                  <c:v>49</c:v>
                </c:pt>
                <c:pt idx="2">
                  <c:v>48</c:v>
                </c:pt>
                <c:pt idx="3">
                  <c:v>50</c:v>
                </c:pt>
                <c:pt idx="4">
                  <c:v>51</c:v>
                </c:pt>
                <c:pt idx="5">
                  <c:v>44</c:v>
                </c:pt>
                <c:pt idx="6">
                  <c:v>34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Blad1!$B$32:$C$32</c:f>
              <c:strCache>
                <c:ptCount val="1"/>
                <c:pt idx="0">
                  <c:v>År 2 gymn. Flickor</c:v>
                </c:pt>
              </c:strCache>
            </c:strRef>
          </c:tx>
          <c:spPr>
            <a:ln w="25400">
              <a:solidFill>
                <a:srgbClr val="683788"/>
              </a:solidFill>
            </a:ln>
          </c:spPr>
          <c:marker>
            <c:symbol val="none"/>
          </c:marker>
          <c:cat>
            <c:numRef>
              <c:f>Blad1!$F$28:$L$28</c:f>
              <c:numCache>
                <c:formatCode>General</c:formatCode>
                <c:ptCount val="7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  <c:pt idx="6">
                  <c:v>2014</c:v>
                </c:pt>
              </c:numCache>
            </c:numRef>
          </c:cat>
          <c:val>
            <c:numRef>
              <c:f>Blad1!$F$32:$L$32</c:f>
              <c:numCache>
                <c:formatCode>General</c:formatCode>
                <c:ptCount val="7"/>
                <c:pt idx="0">
                  <c:v>53</c:v>
                </c:pt>
                <c:pt idx="1">
                  <c:v>41</c:v>
                </c:pt>
                <c:pt idx="2">
                  <c:v>43</c:v>
                </c:pt>
                <c:pt idx="3">
                  <c:v>47</c:v>
                </c:pt>
                <c:pt idx="4">
                  <c:v>44</c:v>
                </c:pt>
                <c:pt idx="5">
                  <c:v>37</c:v>
                </c:pt>
                <c:pt idx="6">
                  <c:v>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356608"/>
        <c:axId val="114358144"/>
      </c:lineChart>
      <c:catAx>
        <c:axId val="11435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Gill Sans MT" pitchFamily="34" charset="0"/>
              </a:defRPr>
            </a:pPr>
            <a:endParaRPr lang="sv-SE"/>
          </a:p>
        </c:txPr>
        <c:crossAx val="114358144"/>
        <c:crosses val="autoZero"/>
        <c:auto val="1"/>
        <c:lblAlgn val="ctr"/>
        <c:lblOffset val="100"/>
        <c:noMultiLvlLbl val="0"/>
      </c:catAx>
      <c:valAx>
        <c:axId val="114358144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sv-SE" dirty="0" smtClean="0"/>
                  <a:t>%</a:t>
                </a:r>
                <a:endParaRPr lang="sv-SE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43566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753022384864039E-2"/>
          <c:y val="0.20630035678000141"/>
          <c:w val="0.73892495155103421"/>
          <c:h val="0.74308673114434753"/>
        </c:manualLayout>
      </c:layout>
      <c:lineChart>
        <c:grouping val="standard"/>
        <c:varyColors val="0"/>
        <c:ser>
          <c:idx val="1"/>
          <c:order val="0"/>
          <c:tx>
            <c:strRef>
              <c:f>Blad1!$B$37:$C$37</c:f>
              <c:strCache>
                <c:ptCount val="1"/>
                <c:pt idx="0">
                  <c:v>Åk 9 grsk. Pojkar</c:v>
                </c:pt>
              </c:strCache>
            </c:strRef>
          </c:tx>
          <c:spPr>
            <a:ln w="254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Blad1!$D$5:$L$5</c:f>
              <c:numCache>
                <c:formatCode>General</c:formatCode>
                <c:ptCount val="9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2010</c:v>
                </c:pt>
                <c:pt idx="7">
                  <c:v>2012</c:v>
                </c:pt>
                <c:pt idx="8">
                  <c:v>2014</c:v>
                </c:pt>
              </c:numCache>
            </c:numRef>
          </c:cat>
          <c:val>
            <c:numRef>
              <c:f>Blad1!$D$37:$L$37</c:f>
              <c:numCache>
                <c:formatCode>General</c:formatCode>
                <c:ptCount val="9"/>
                <c:pt idx="0">
                  <c:v>14</c:v>
                </c:pt>
                <c:pt idx="1">
                  <c:v>14</c:v>
                </c:pt>
                <c:pt idx="2">
                  <c:v>16</c:v>
                </c:pt>
                <c:pt idx="3">
                  <c:v>10</c:v>
                </c:pt>
                <c:pt idx="4">
                  <c:v>11</c:v>
                </c:pt>
                <c:pt idx="5">
                  <c:v>13</c:v>
                </c:pt>
                <c:pt idx="6">
                  <c:v>16</c:v>
                </c:pt>
                <c:pt idx="7">
                  <c:v>12</c:v>
                </c:pt>
                <c:pt idx="8">
                  <c:v>13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Blad1!$B$38:$C$38</c:f>
              <c:strCache>
                <c:ptCount val="1"/>
                <c:pt idx="0">
                  <c:v>Åk 9 grsk. Flickor</c:v>
                </c:pt>
              </c:strCache>
            </c:strRef>
          </c:tx>
          <c:spPr>
            <a:ln w="25400">
              <a:solidFill>
                <a:srgbClr val="C40068"/>
              </a:solidFill>
            </a:ln>
          </c:spPr>
          <c:marker>
            <c:symbol val="none"/>
          </c:marker>
          <c:cat>
            <c:numRef>
              <c:f>Blad1!$D$5:$L$5</c:f>
              <c:numCache>
                <c:formatCode>General</c:formatCode>
                <c:ptCount val="9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2010</c:v>
                </c:pt>
                <c:pt idx="7">
                  <c:v>2012</c:v>
                </c:pt>
                <c:pt idx="8">
                  <c:v>2014</c:v>
                </c:pt>
              </c:numCache>
            </c:numRef>
          </c:cat>
          <c:val>
            <c:numRef>
              <c:f>Blad1!$D$38:$L$38</c:f>
              <c:numCache>
                <c:formatCode>General</c:formatCode>
                <c:ptCount val="9"/>
                <c:pt idx="0">
                  <c:v>10</c:v>
                </c:pt>
                <c:pt idx="1">
                  <c:v>12</c:v>
                </c:pt>
                <c:pt idx="2">
                  <c:v>12</c:v>
                </c:pt>
                <c:pt idx="3">
                  <c:v>9</c:v>
                </c:pt>
                <c:pt idx="4">
                  <c:v>9</c:v>
                </c:pt>
                <c:pt idx="5">
                  <c:v>11</c:v>
                </c:pt>
                <c:pt idx="6">
                  <c:v>10</c:v>
                </c:pt>
                <c:pt idx="7">
                  <c:v>9</c:v>
                </c:pt>
                <c:pt idx="8">
                  <c:v>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Blad1!$B$39:$C$39</c:f>
              <c:strCache>
                <c:ptCount val="1"/>
                <c:pt idx="0">
                  <c:v>År 2 gymn. Pojkar</c:v>
                </c:pt>
              </c:strCache>
            </c:strRef>
          </c:tx>
          <c:spPr>
            <a:ln w="25400">
              <a:solidFill>
                <a:srgbClr val="289D93"/>
              </a:solidFill>
            </a:ln>
          </c:spPr>
          <c:marker>
            <c:symbol val="none"/>
          </c:marker>
          <c:cat>
            <c:numRef>
              <c:f>Blad1!$D$5:$L$5</c:f>
              <c:numCache>
                <c:formatCode>General</c:formatCode>
                <c:ptCount val="9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2010</c:v>
                </c:pt>
                <c:pt idx="7">
                  <c:v>2012</c:v>
                </c:pt>
                <c:pt idx="8">
                  <c:v>2014</c:v>
                </c:pt>
              </c:numCache>
            </c:numRef>
          </c:cat>
          <c:val>
            <c:numRef>
              <c:f>Blad1!$D$39:$L$39</c:f>
              <c:numCache>
                <c:formatCode>General</c:formatCode>
                <c:ptCount val="9"/>
                <c:pt idx="1">
                  <c:v>25</c:v>
                </c:pt>
                <c:pt idx="2">
                  <c:v>32</c:v>
                </c:pt>
                <c:pt idx="3">
                  <c:v>26</c:v>
                </c:pt>
                <c:pt idx="4">
                  <c:v>23</c:v>
                </c:pt>
                <c:pt idx="5">
                  <c:v>27</c:v>
                </c:pt>
                <c:pt idx="6">
                  <c:v>31</c:v>
                </c:pt>
                <c:pt idx="7">
                  <c:v>31</c:v>
                </c:pt>
                <c:pt idx="8">
                  <c:v>29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Blad1!$B$40:$C$40</c:f>
              <c:strCache>
                <c:ptCount val="1"/>
                <c:pt idx="0">
                  <c:v>År 2 gymn. Flickor</c:v>
                </c:pt>
              </c:strCache>
            </c:strRef>
          </c:tx>
          <c:spPr>
            <a:ln w="25400">
              <a:solidFill>
                <a:srgbClr val="683788"/>
              </a:solidFill>
            </a:ln>
          </c:spPr>
          <c:marker>
            <c:symbol val="none"/>
          </c:marker>
          <c:cat>
            <c:numRef>
              <c:f>Blad1!$D$5:$L$5</c:f>
              <c:numCache>
                <c:formatCode>General</c:formatCode>
                <c:ptCount val="9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2010</c:v>
                </c:pt>
                <c:pt idx="7">
                  <c:v>2012</c:v>
                </c:pt>
                <c:pt idx="8">
                  <c:v>2014</c:v>
                </c:pt>
              </c:numCache>
            </c:numRef>
          </c:cat>
          <c:val>
            <c:numRef>
              <c:f>Blad1!$D$40:$L$40</c:f>
              <c:numCache>
                <c:formatCode>General</c:formatCode>
                <c:ptCount val="9"/>
                <c:pt idx="1">
                  <c:v>21</c:v>
                </c:pt>
                <c:pt idx="2">
                  <c:v>22</c:v>
                </c:pt>
                <c:pt idx="3">
                  <c:v>21</c:v>
                </c:pt>
                <c:pt idx="4">
                  <c:v>20</c:v>
                </c:pt>
                <c:pt idx="5">
                  <c:v>23</c:v>
                </c:pt>
                <c:pt idx="6">
                  <c:v>25</c:v>
                </c:pt>
                <c:pt idx="7">
                  <c:v>23</c:v>
                </c:pt>
                <c:pt idx="8">
                  <c:v>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758912"/>
        <c:axId val="126760448"/>
      </c:lineChart>
      <c:catAx>
        <c:axId val="12675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Gill Sans MT" pitchFamily="34" charset="0"/>
              </a:defRPr>
            </a:pPr>
            <a:endParaRPr lang="sv-SE"/>
          </a:p>
        </c:txPr>
        <c:crossAx val="126760448"/>
        <c:crosses val="autoZero"/>
        <c:auto val="1"/>
        <c:lblAlgn val="ctr"/>
        <c:lblOffset val="100"/>
        <c:noMultiLvlLbl val="0"/>
      </c:catAx>
      <c:valAx>
        <c:axId val="126760448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sv-SE" dirty="0" smtClean="0"/>
                  <a:t>%</a:t>
                </a:r>
                <a:endParaRPr lang="sv-SE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267589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753022384864039E-2"/>
          <c:y val="0.20630035678000141"/>
          <c:w val="0.73892495155103421"/>
          <c:h val="0.74308673114434753"/>
        </c:manualLayout>
      </c:layout>
      <c:lineChart>
        <c:grouping val="standard"/>
        <c:varyColors val="0"/>
        <c:ser>
          <c:idx val="1"/>
          <c:order val="0"/>
          <c:tx>
            <c:strRef>
              <c:f>Blad1!$B$46:$C$46</c:f>
              <c:strCache>
                <c:ptCount val="1"/>
                <c:pt idx="0">
                  <c:v>Åk 9 grsk. Pojkar</c:v>
                </c:pt>
              </c:strCache>
            </c:strRef>
          </c:tx>
          <c:spPr>
            <a:ln w="254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Blad1!$H$5:$L$5</c:f>
              <c:numCache>
                <c:formatCode>General</c:formatCode>
                <c:ptCount val="5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</c:numCache>
            </c:numRef>
          </c:cat>
          <c:val>
            <c:numRef>
              <c:f>Blad1!$H$46:$L$46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Blad1!$B$47:$C$47</c:f>
              <c:strCache>
                <c:ptCount val="1"/>
                <c:pt idx="0">
                  <c:v>Åk 9 grsk. Flickor</c:v>
                </c:pt>
              </c:strCache>
            </c:strRef>
          </c:tx>
          <c:spPr>
            <a:ln w="25400">
              <a:solidFill>
                <a:srgbClr val="C40068"/>
              </a:solidFill>
            </a:ln>
          </c:spPr>
          <c:marker>
            <c:symbol val="none"/>
          </c:marker>
          <c:cat>
            <c:numRef>
              <c:f>Blad1!$H$5:$L$5</c:f>
              <c:numCache>
                <c:formatCode>General</c:formatCode>
                <c:ptCount val="5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</c:numCache>
            </c:numRef>
          </c:cat>
          <c:val>
            <c:numRef>
              <c:f>Blad1!$H$47:$L$47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Blad1!$B$48:$C$48</c:f>
              <c:strCache>
                <c:ptCount val="1"/>
                <c:pt idx="0">
                  <c:v>År 2 gymn. Pojkar</c:v>
                </c:pt>
              </c:strCache>
            </c:strRef>
          </c:tx>
          <c:spPr>
            <a:ln w="25400">
              <a:solidFill>
                <a:srgbClr val="289D93"/>
              </a:solidFill>
            </a:ln>
          </c:spPr>
          <c:marker>
            <c:symbol val="none"/>
          </c:marker>
          <c:cat>
            <c:numRef>
              <c:f>Blad1!$H$5:$L$5</c:f>
              <c:numCache>
                <c:formatCode>General</c:formatCode>
                <c:ptCount val="5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</c:numCache>
            </c:numRef>
          </c:cat>
          <c:val>
            <c:numRef>
              <c:f>Blad1!$H$48:$L$48</c:f>
              <c:numCache>
                <c:formatCode>General</c:formatCode>
                <c:ptCount val="5"/>
                <c:pt idx="0">
                  <c:v>7</c:v>
                </c:pt>
                <c:pt idx="1">
                  <c:v>10</c:v>
                </c:pt>
                <c:pt idx="2">
                  <c:v>11</c:v>
                </c:pt>
                <c:pt idx="3">
                  <c:v>11</c:v>
                </c:pt>
                <c:pt idx="4">
                  <c:v>10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Blad1!$B$49:$C$49</c:f>
              <c:strCache>
                <c:ptCount val="1"/>
                <c:pt idx="0">
                  <c:v>År 2 gymn. Flickor</c:v>
                </c:pt>
              </c:strCache>
            </c:strRef>
          </c:tx>
          <c:spPr>
            <a:ln w="25400">
              <a:solidFill>
                <a:srgbClr val="683788"/>
              </a:solidFill>
            </a:ln>
          </c:spPr>
          <c:marker>
            <c:symbol val="none"/>
          </c:marker>
          <c:cat>
            <c:numRef>
              <c:f>Blad1!$H$5:$L$5</c:f>
              <c:numCache>
                <c:formatCode>General</c:formatCode>
                <c:ptCount val="5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</c:numCache>
            </c:numRef>
          </c:cat>
          <c:val>
            <c:numRef>
              <c:f>Blad1!$H$49:$L$49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574656"/>
        <c:axId val="113576192"/>
      </c:lineChart>
      <c:catAx>
        <c:axId val="11357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Gill Sans MT" pitchFamily="34" charset="0"/>
              </a:defRPr>
            </a:pPr>
            <a:endParaRPr lang="sv-SE"/>
          </a:p>
        </c:txPr>
        <c:crossAx val="113576192"/>
        <c:crosses val="autoZero"/>
        <c:auto val="1"/>
        <c:lblAlgn val="ctr"/>
        <c:lblOffset val="100"/>
        <c:noMultiLvlLbl val="0"/>
      </c:catAx>
      <c:valAx>
        <c:axId val="113576192"/>
        <c:scaling>
          <c:orientation val="minMax"/>
          <c:max val="5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sv-SE" dirty="0" smtClean="0"/>
                  <a:t>%</a:t>
                </a:r>
                <a:endParaRPr lang="sv-SE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3574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753022384864039E-2"/>
          <c:y val="0.20630035678000141"/>
          <c:w val="0.73892495155103421"/>
          <c:h val="0.74308673114434753"/>
        </c:manualLayout>
      </c:layout>
      <c:lineChart>
        <c:grouping val="standard"/>
        <c:varyColors val="0"/>
        <c:ser>
          <c:idx val="1"/>
          <c:order val="0"/>
          <c:tx>
            <c:strRef>
              <c:f>Blad1!$B$54:$C$54</c:f>
              <c:strCache>
                <c:ptCount val="1"/>
                <c:pt idx="0">
                  <c:v>Åk 9 grsk. Pojkar</c:v>
                </c:pt>
              </c:strCache>
            </c:strRef>
          </c:tx>
          <c:spPr>
            <a:ln w="254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Blad1!$F$5:$L$5</c:f>
              <c:numCache>
                <c:formatCode>General</c:formatCode>
                <c:ptCount val="7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  <c:pt idx="6">
                  <c:v>2014</c:v>
                </c:pt>
              </c:numCache>
            </c:numRef>
          </c:cat>
          <c:val>
            <c:numRef>
              <c:f>Blad1!$F$54:$L$54</c:f>
              <c:numCache>
                <c:formatCode>General</c:formatCode>
                <c:ptCount val="7"/>
                <c:pt idx="0">
                  <c:v>21</c:v>
                </c:pt>
                <c:pt idx="1">
                  <c:v>18</c:v>
                </c:pt>
                <c:pt idx="2">
                  <c:v>18</c:v>
                </c:pt>
                <c:pt idx="3">
                  <c:v>22</c:v>
                </c:pt>
                <c:pt idx="4">
                  <c:v>22</c:v>
                </c:pt>
                <c:pt idx="5">
                  <c:v>17</c:v>
                </c:pt>
                <c:pt idx="6">
                  <c:v>13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Blad1!$B$55:$C$55</c:f>
              <c:strCache>
                <c:ptCount val="1"/>
                <c:pt idx="0">
                  <c:v>Åk 9 grsk. Flickor</c:v>
                </c:pt>
              </c:strCache>
            </c:strRef>
          </c:tx>
          <c:spPr>
            <a:ln w="25400">
              <a:solidFill>
                <a:srgbClr val="C40068"/>
              </a:solidFill>
            </a:ln>
          </c:spPr>
          <c:marker>
            <c:symbol val="none"/>
          </c:marker>
          <c:cat>
            <c:numRef>
              <c:f>Blad1!$F$5:$L$5</c:f>
              <c:numCache>
                <c:formatCode>General</c:formatCode>
                <c:ptCount val="7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  <c:pt idx="6">
                  <c:v>2014</c:v>
                </c:pt>
              </c:numCache>
            </c:numRef>
          </c:cat>
          <c:val>
            <c:numRef>
              <c:f>Blad1!$F$55:$L$55</c:f>
              <c:numCache>
                <c:formatCode>General</c:formatCode>
                <c:ptCount val="7"/>
                <c:pt idx="0">
                  <c:v>12</c:v>
                </c:pt>
                <c:pt idx="1">
                  <c:v>11</c:v>
                </c:pt>
                <c:pt idx="2">
                  <c:v>11</c:v>
                </c:pt>
                <c:pt idx="3">
                  <c:v>14</c:v>
                </c:pt>
                <c:pt idx="4">
                  <c:v>11</c:v>
                </c:pt>
                <c:pt idx="5">
                  <c:v>10</c:v>
                </c:pt>
                <c:pt idx="6">
                  <c:v>10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Blad1!$B$56:$C$56</c:f>
              <c:strCache>
                <c:ptCount val="1"/>
                <c:pt idx="0">
                  <c:v>År 2 gymn. Pojkar</c:v>
                </c:pt>
              </c:strCache>
            </c:strRef>
          </c:tx>
          <c:spPr>
            <a:ln w="25400">
              <a:solidFill>
                <a:srgbClr val="289D93"/>
              </a:solidFill>
            </a:ln>
          </c:spPr>
          <c:marker>
            <c:symbol val="none"/>
          </c:marker>
          <c:cat>
            <c:numRef>
              <c:f>Blad1!$F$5:$L$5</c:f>
              <c:numCache>
                <c:formatCode>General</c:formatCode>
                <c:ptCount val="7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  <c:pt idx="6">
                  <c:v>2014</c:v>
                </c:pt>
              </c:numCache>
            </c:numRef>
          </c:cat>
          <c:val>
            <c:numRef>
              <c:f>Blad1!$F$56:$L$56</c:f>
              <c:numCache>
                <c:formatCode>General</c:formatCode>
                <c:ptCount val="7"/>
                <c:pt idx="0">
                  <c:v>15</c:v>
                </c:pt>
                <c:pt idx="1">
                  <c:v>13</c:v>
                </c:pt>
                <c:pt idx="2">
                  <c:v>15</c:v>
                </c:pt>
                <c:pt idx="3">
                  <c:v>15</c:v>
                </c:pt>
                <c:pt idx="4">
                  <c:v>14</c:v>
                </c:pt>
                <c:pt idx="5">
                  <c:v>13</c:v>
                </c:pt>
                <c:pt idx="6">
                  <c:v>11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Blad1!$B$57:$C$57</c:f>
              <c:strCache>
                <c:ptCount val="1"/>
                <c:pt idx="0">
                  <c:v>År 2 gymn. Flickor</c:v>
                </c:pt>
              </c:strCache>
            </c:strRef>
          </c:tx>
          <c:spPr>
            <a:ln w="25400">
              <a:solidFill>
                <a:srgbClr val="683788"/>
              </a:solidFill>
            </a:ln>
          </c:spPr>
          <c:marker>
            <c:symbol val="none"/>
          </c:marker>
          <c:cat>
            <c:numRef>
              <c:f>Blad1!$F$5:$L$5</c:f>
              <c:numCache>
                <c:formatCode>General</c:formatCode>
                <c:ptCount val="7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  <c:pt idx="6">
                  <c:v>2014</c:v>
                </c:pt>
              </c:numCache>
            </c:numRef>
          </c:cat>
          <c:val>
            <c:numRef>
              <c:f>Blad1!$F$57:$L$57</c:f>
              <c:numCache>
                <c:formatCode>General</c:formatCode>
                <c:ptCount val="7"/>
                <c:pt idx="0">
                  <c:v>5</c:v>
                </c:pt>
                <c:pt idx="1">
                  <c:v>6</c:v>
                </c:pt>
                <c:pt idx="2">
                  <c:v>6</c:v>
                </c:pt>
                <c:pt idx="3">
                  <c:v>8</c:v>
                </c:pt>
                <c:pt idx="4">
                  <c:v>7</c:v>
                </c:pt>
                <c:pt idx="5">
                  <c:v>7</c:v>
                </c:pt>
                <c:pt idx="6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655808"/>
        <c:axId val="113657344"/>
      </c:lineChart>
      <c:catAx>
        <c:axId val="11365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Gill Sans MT" pitchFamily="34" charset="0"/>
              </a:defRPr>
            </a:pPr>
            <a:endParaRPr lang="sv-SE"/>
          </a:p>
        </c:txPr>
        <c:crossAx val="113657344"/>
        <c:crosses val="autoZero"/>
        <c:auto val="1"/>
        <c:lblAlgn val="ctr"/>
        <c:lblOffset val="100"/>
        <c:noMultiLvlLbl val="0"/>
      </c:catAx>
      <c:valAx>
        <c:axId val="113657344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sv-SE" dirty="0" smtClean="0"/>
                  <a:t>%</a:t>
                </a:r>
                <a:endParaRPr lang="sv-SE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36558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753022384864039E-2"/>
          <c:y val="0.20630035678000141"/>
          <c:w val="0.73892495155103421"/>
          <c:h val="0.74308673114434753"/>
        </c:manualLayout>
      </c:layout>
      <c:lineChart>
        <c:grouping val="standard"/>
        <c:varyColors val="0"/>
        <c:ser>
          <c:idx val="1"/>
          <c:order val="0"/>
          <c:tx>
            <c:strRef>
              <c:f>Blad1!$B$62:$C$62</c:f>
              <c:strCache>
                <c:ptCount val="1"/>
                <c:pt idx="0">
                  <c:v>Åk 9 grsk. Pojkar</c:v>
                </c:pt>
              </c:strCache>
            </c:strRef>
          </c:tx>
          <c:spPr>
            <a:ln w="254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Blad1!$F$5:$L$5</c:f>
              <c:numCache>
                <c:formatCode>General</c:formatCode>
                <c:ptCount val="7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  <c:pt idx="6">
                  <c:v>2014</c:v>
                </c:pt>
              </c:numCache>
            </c:numRef>
          </c:cat>
          <c:val>
            <c:numRef>
              <c:f>Blad1!$F$62:$L$62</c:f>
              <c:numCache>
                <c:formatCode>General</c:formatCode>
                <c:ptCount val="7"/>
                <c:pt idx="0">
                  <c:v>11</c:v>
                </c:pt>
                <c:pt idx="1">
                  <c:v>9</c:v>
                </c:pt>
                <c:pt idx="2">
                  <c:v>11</c:v>
                </c:pt>
                <c:pt idx="3">
                  <c:v>12</c:v>
                </c:pt>
                <c:pt idx="4">
                  <c:v>11</c:v>
                </c:pt>
                <c:pt idx="5">
                  <c:v>10</c:v>
                </c:pt>
                <c:pt idx="6">
                  <c:v>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Blad1!$B$63:$C$63</c:f>
              <c:strCache>
                <c:ptCount val="1"/>
                <c:pt idx="0">
                  <c:v>Åk 9 grsk. Flickor</c:v>
                </c:pt>
              </c:strCache>
            </c:strRef>
          </c:tx>
          <c:spPr>
            <a:ln w="25400">
              <a:solidFill>
                <a:srgbClr val="C40068"/>
              </a:solidFill>
            </a:ln>
          </c:spPr>
          <c:marker>
            <c:symbol val="none"/>
          </c:marker>
          <c:cat>
            <c:numRef>
              <c:f>Blad1!$F$5:$L$5</c:f>
              <c:numCache>
                <c:formatCode>General</c:formatCode>
                <c:ptCount val="7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  <c:pt idx="6">
                  <c:v>2014</c:v>
                </c:pt>
              </c:numCache>
            </c:numRef>
          </c:cat>
          <c:val>
            <c:numRef>
              <c:f>Blad1!$F$63:$L$63</c:f>
              <c:numCache>
                <c:formatCode>General</c:formatCode>
                <c:ptCount val="7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Blad1!$B$64:$C$64</c:f>
              <c:strCache>
                <c:ptCount val="1"/>
                <c:pt idx="0">
                  <c:v>År 2 gymn. Pojkar</c:v>
                </c:pt>
              </c:strCache>
            </c:strRef>
          </c:tx>
          <c:spPr>
            <a:ln w="25400">
              <a:solidFill>
                <a:srgbClr val="289D93"/>
              </a:solidFill>
            </a:ln>
          </c:spPr>
          <c:marker>
            <c:symbol val="none"/>
          </c:marker>
          <c:cat>
            <c:numRef>
              <c:f>Blad1!$F$5:$L$5</c:f>
              <c:numCache>
                <c:formatCode>General</c:formatCode>
                <c:ptCount val="7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  <c:pt idx="6">
                  <c:v>2014</c:v>
                </c:pt>
              </c:numCache>
            </c:numRef>
          </c:cat>
          <c:val>
            <c:numRef>
              <c:f>Blad1!$F$64:$L$64</c:f>
              <c:numCache>
                <c:formatCode>General</c:formatCode>
                <c:ptCount val="7"/>
                <c:pt idx="0">
                  <c:v>9</c:v>
                </c:pt>
                <c:pt idx="1">
                  <c:v>8</c:v>
                </c:pt>
                <c:pt idx="2">
                  <c:v>8</c:v>
                </c:pt>
                <c:pt idx="3">
                  <c:v>9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Blad1!$B$65:$C$65</c:f>
              <c:strCache>
                <c:ptCount val="1"/>
                <c:pt idx="0">
                  <c:v>År 2 gymn. Flickor</c:v>
                </c:pt>
              </c:strCache>
            </c:strRef>
          </c:tx>
          <c:spPr>
            <a:ln w="25400">
              <a:solidFill>
                <a:srgbClr val="683788"/>
              </a:solidFill>
            </a:ln>
          </c:spPr>
          <c:marker>
            <c:symbol val="none"/>
          </c:marker>
          <c:cat>
            <c:numRef>
              <c:f>Blad1!$F$5:$L$5</c:f>
              <c:numCache>
                <c:formatCode>General</c:formatCode>
                <c:ptCount val="7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  <c:pt idx="6">
                  <c:v>2014</c:v>
                </c:pt>
              </c:numCache>
            </c:numRef>
          </c:cat>
          <c:val>
            <c:numRef>
              <c:f>Blad1!$F$65:$L$65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859008"/>
        <c:axId val="112860544"/>
      </c:lineChart>
      <c:catAx>
        <c:axId val="11285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Gill Sans MT" pitchFamily="34" charset="0"/>
              </a:defRPr>
            </a:pPr>
            <a:endParaRPr lang="sv-SE"/>
          </a:p>
        </c:txPr>
        <c:crossAx val="112860544"/>
        <c:crosses val="autoZero"/>
        <c:auto val="1"/>
        <c:lblAlgn val="ctr"/>
        <c:lblOffset val="100"/>
        <c:noMultiLvlLbl val="0"/>
      </c:catAx>
      <c:valAx>
        <c:axId val="112860544"/>
        <c:scaling>
          <c:orientation val="minMax"/>
          <c:max val="5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sv-SE" dirty="0" smtClean="0"/>
                  <a:t>%</a:t>
                </a:r>
                <a:endParaRPr lang="sv-SE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28590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753022384864039E-2"/>
          <c:y val="0.20630035678000141"/>
          <c:w val="0.73892495155103421"/>
          <c:h val="0.74308673114434753"/>
        </c:manualLayout>
      </c:layout>
      <c:lineChart>
        <c:grouping val="standard"/>
        <c:varyColors val="0"/>
        <c:ser>
          <c:idx val="1"/>
          <c:order val="0"/>
          <c:tx>
            <c:strRef>
              <c:f>Blad1!$B$71:$C$71</c:f>
              <c:strCache>
                <c:ptCount val="1"/>
                <c:pt idx="0">
                  <c:v>Åk 9 grsk. Pojkar</c:v>
                </c:pt>
              </c:strCache>
            </c:strRef>
          </c:tx>
          <c:spPr>
            <a:ln w="254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Blad1!$H$70:$L$70</c:f>
              <c:numCache>
                <c:formatCode>General</c:formatCode>
                <c:ptCount val="5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</c:numCache>
            </c:numRef>
          </c:cat>
          <c:val>
            <c:numRef>
              <c:f>Blad1!$H$71:$L$71</c:f>
              <c:numCache>
                <c:formatCode>General</c:formatCode>
                <c:ptCount val="5"/>
                <c:pt idx="0">
                  <c:v>26</c:v>
                </c:pt>
                <c:pt idx="1">
                  <c:v>26</c:v>
                </c:pt>
                <c:pt idx="2">
                  <c:v>24</c:v>
                </c:pt>
                <c:pt idx="3">
                  <c:v>21</c:v>
                </c:pt>
                <c:pt idx="4">
                  <c:v>20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Blad1!$B$72:$C$72</c:f>
              <c:strCache>
                <c:ptCount val="1"/>
                <c:pt idx="0">
                  <c:v>Åk 9 grsk. Flickor</c:v>
                </c:pt>
              </c:strCache>
            </c:strRef>
          </c:tx>
          <c:spPr>
            <a:ln w="25400">
              <a:solidFill>
                <a:srgbClr val="C40068"/>
              </a:solidFill>
            </a:ln>
          </c:spPr>
          <c:marker>
            <c:symbol val="none"/>
          </c:marker>
          <c:cat>
            <c:numRef>
              <c:f>Blad1!$H$70:$L$70</c:f>
              <c:numCache>
                <c:formatCode>General</c:formatCode>
                <c:ptCount val="5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</c:numCache>
            </c:numRef>
          </c:cat>
          <c:val>
            <c:numRef>
              <c:f>Blad1!$H$72:$L$72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7</c:v>
                </c:pt>
                <c:pt idx="4">
                  <c:v>8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Blad1!$B$73:$C$73</c:f>
              <c:strCache>
                <c:ptCount val="1"/>
                <c:pt idx="0">
                  <c:v>År 2 gymn. Pojkar</c:v>
                </c:pt>
              </c:strCache>
            </c:strRef>
          </c:tx>
          <c:spPr>
            <a:ln w="25400">
              <a:solidFill>
                <a:srgbClr val="289D93"/>
              </a:solidFill>
            </a:ln>
          </c:spPr>
          <c:marker>
            <c:symbol val="none"/>
          </c:marker>
          <c:cat>
            <c:numRef>
              <c:f>Blad1!$H$70:$L$70</c:f>
              <c:numCache>
                <c:formatCode>General</c:formatCode>
                <c:ptCount val="5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</c:numCache>
            </c:numRef>
          </c:cat>
          <c:val>
            <c:numRef>
              <c:f>Blad1!$H$73:$L$73</c:f>
              <c:numCache>
                <c:formatCode>General</c:formatCode>
                <c:ptCount val="5"/>
                <c:pt idx="0">
                  <c:v>19</c:v>
                </c:pt>
                <c:pt idx="1">
                  <c:v>19</c:v>
                </c:pt>
                <c:pt idx="2">
                  <c:v>19</c:v>
                </c:pt>
                <c:pt idx="3">
                  <c:v>18</c:v>
                </c:pt>
                <c:pt idx="4">
                  <c:v>15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Blad1!$B$74:$C$74</c:f>
              <c:strCache>
                <c:ptCount val="1"/>
                <c:pt idx="0">
                  <c:v>År 2 gymn. Flickor</c:v>
                </c:pt>
              </c:strCache>
            </c:strRef>
          </c:tx>
          <c:spPr>
            <a:ln w="25400">
              <a:solidFill>
                <a:srgbClr val="683788"/>
              </a:solidFill>
            </a:ln>
          </c:spPr>
          <c:marker>
            <c:symbol val="none"/>
          </c:marker>
          <c:cat>
            <c:numRef>
              <c:f>Blad1!$H$70:$L$70</c:f>
              <c:numCache>
                <c:formatCode>General</c:formatCode>
                <c:ptCount val="5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</c:numCache>
            </c:numRef>
          </c:cat>
          <c:val>
            <c:numRef>
              <c:f>Blad1!$H$74:$L$74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050880"/>
        <c:axId val="83052416"/>
      </c:lineChart>
      <c:catAx>
        <c:axId val="8305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Gill Sans MT" pitchFamily="34" charset="0"/>
              </a:defRPr>
            </a:pPr>
            <a:endParaRPr lang="sv-SE"/>
          </a:p>
        </c:txPr>
        <c:crossAx val="83052416"/>
        <c:crosses val="autoZero"/>
        <c:auto val="1"/>
        <c:lblAlgn val="ctr"/>
        <c:lblOffset val="100"/>
        <c:noMultiLvlLbl val="0"/>
      </c:catAx>
      <c:valAx>
        <c:axId val="83052416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sv-SE" dirty="0" smtClean="0"/>
                  <a:t>%</a:t>
                </a:r>
                <a:endParaRPr lang="sv-SE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30508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3" tIns="46095" rIns="92193" bIns="46095" numCol="1" anchor="t" anchorCtr="0" compatLnSpc="1">
            <a:prstTxWarp prst="textNoShape">
              <a:avLst/>
            </a:prstTxWarp>
          </a:bodyPr>
          <a:lstStyle>
            <a:lvl1pPr defTabSz="922275" eaLnBrk="0" hangingPunct="0">
              <a:lnSpc>
                <a:spcPct val="90000"/>
              </a:lnSpc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3" tIns="46095" rIns="92193" bIns="46095" numCol="1" anchor="t" anchorCtr="0" compatLnSpc="1">
            <a:prstTxWarp prst="textNoShape">
              <a:avLst/>
            </a:prstTxWarp>
          </a:bodyPr>
          <a:lstStyle>
            <a:lvl1pPr algn="r" defTabSz="922275" eaLnBrk="0" hangingPunct="0">
              <a:lnSpc>
                <a:spcPct val="90000"/>
              </a:lnSpc>
              <a:defRPr sz="1200"/>
            </a:lvl1pPr>
          </a:lstStyle>
          <a:p>
            <a:pPr>
              <a:defRPr/>
            </a:pPr>
            <a:fld id="{42E3FC4A-2270-4B1D-9EC5-77402EB36BE5}" type="datetimeFigureOut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3" tIns="46095" rIns="92193" bIns="46095" numCol="1" anchor="b" anchorCtr="0" compatLnSpc="1">
            <a:prstTxWarp prst="textNoShape">
              <a:avLst/>
            </a:prstTxWarp>
          </a:bodyPr>
          <a:lstStyle>
            <a:lvl1pPr defTabSz="922275" eaLnBrk="0" hangingPunct="0">
              <a:lnSpc>
                <a:spcPct val="90000"/>
              </a:lnSpc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3" tIns="46095" rIns="92193" bIns="46095" numCol="1" anchor="b" anchorCtr="0" compatLnSpc="1">
            <a:prstTxWarp prst="textNoShape">
              <a:avLst/>
            </a:prstTxWarp>
          </a:bodyPr>
          <a:lstStyle>
            <a:lvl1pPr algn="r" defTabSz="922275" eaLnBrk="0" hangingPunct="0">
              <a:lnSpc>
                <a:spcPct val="90000"/>
              </a:lnSpc>
              <a:defRPr sz="1200"/>
            </a:lvl1pPr>
          </a:lstStyle>
          <a:p>
            <a:pPr>
              <a:defRPr/>
            </a:pPr>
            <a:fld id="{B2A4FEE5-F8A8-4852-875D-53D93DF55ED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638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85" tIns="46091" rIns="92185" bIns="46091" numCol="1" anchor="t" anchorCtr="0" compatLnSpc="1">
            <a:prstTxWarp prst="textNoShape">
              <a:avLst/>
            </a:prstTxWarp>
          </a:bodyPr>
          <a:lstStyle>
            <a:lvl1pPr defTabSz="92227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85" tIns="46091" rIns="92185" bIns="46091" numCol="1" anchor="t" anchorCtr="0" compatLnSpc="1">
            <a:prstTxWarp prst="textNoShape">
              <a:avLst/>
            </a:prstTxWarp>
          </a:bodyPr>
          <a:lstStyle>
            <a:lvl1pPr algn="r" defTabSz="92227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387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85" tIns="46091" rIns="92185" bIns="460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85" tIns="46091" rIns="92185" bIns="46091" numCol="1" anchor="b" anchorCtr="0" compatLnSpc="1">
            <a:prstTxWarp prst="textNoShape">
              <a:avLst/>
            </a:prstTxWarp>
          </a:bodyPr>
          <a:lstStyle>
            <a:lvl1pPr defTabSz="92227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85" tIns="46091" rIns="92185" bIns="46091" numCol="1" anchor="b" anchorCtr="0" compatLnSpc="1">
            <a:prstTxWarp prst="textNoShape">
              <a:avLst/>
            </a:prstTxWarp>
          </a:bodyPr>
          <a:lstStyle>
            <a:lvl1pPr algn="r" defTabSz="92227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19091E5-E52D-41AA-A420-927B2FEFE3D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6740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  <p:sp>
        <p:nvSpPr>
          <p:cNvPr id="3072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5CD6C94D-9474-4E7C-AD4E-1D55D66C9171}" type="slidenum">
              <a:rPr lang="sv-SE" smtClean="0"/>
              <a:pPr defTabSz="920750"/>
              <a:t>6</a:t>
            </a:fld>
            <a:endParaRPr lang="sv-S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  <p:sp>
        <p:nvSpPr>
          <p:cNvPr id="31748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1D2198B0-938D-47E2-9F1E-88E0901ACFC7}" type="slidenum">
              <a:rPr lang="sv-SE" smtClean="0"/>
              <a:pPr defTabSz="920750"/>
              <a:t>7</a:t>
            </a:fld>
            <a:endParaRPr lang="sv-S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  <p:sp>
        <p:nvSpPr>
          <p:cNvPr id="32772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DEA26F13-A01F-41EC-862C-D139ECD7D429}" type="slidenum">
              <a:rPr lang="sv-SE" smtClean="0"/>
              <a:pPr defTabSz="920750"/>
              <a:t>9</a:t>
            </a:fld>
            <a:endParaRPr lang="sv-S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Storkonsument – konsumerar minst en gång i månaden alkohol motsvarande 18 cl sprit eller en helflaska vin eller fyra stora flaskor starkcider/alkoläsk eller fyra burkar starköl eller sex burkar folköl. </a:t>
            </a:r>
            <a:endParaRPr lang="sv-SE" dirty="0" smtClean="0"/>
          </a:p>
        </p:txBody>
      </p:sp>
      <p:sp>
        <p:nvSpPr>
          <p:cNvPr id="337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698E4198-2594-4F0B-8670-F5EBC4123AB1}" type="slidenum">
              <a:rPr lang="sv-SE" smtClean="0"/>
              <a:pPr defTabSz="920750"/>
              <a:t>10</a:t>
            </a:fld>
            <a:endParaRPr lang="sv-S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  <p:sp>
        <p:nvSpPr>
          <p:cNvPr id="34820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6419CA89-A1A5-437F-B2D8-A8316782C5E0}" type="slidenum">
              <a:rPr lang="sv-SE" smtClean="0"/>
              <a:pPr defTabSz="920750"/>
              <a:t>13</a:t>
            </a:fld>
            <a:endParaRPr lang="sv-S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  <p:sp>
        <p:nvSpPr>
          <p:cNvPr id="3584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9A833E74-39B8-4107-801F-F6D1DACE621E}" type="slidenum">
              <a:rPr lang="sv-SE" smtClean="0"/>
              <a:pPr defTabSz="920750"/>
              <a:t>15</a:t>
            </a:fld>
            <a:endParaRPr lang="sv-S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  <a:p>
            <a:endParaRPr lang="sv-SE" smtClean="0"/>
          </a:p>
        </p:txBody>
      </p:sp>
      <p:sp>
        <p:nvSpPr>
          <p:cNvPr id="36868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7B6F2045-ABD1-4470-9DE6-5F12CEA2B410}" type="slidenum">
              <a:rPr lang="sv-SE" smtClean="0"/>
              <a:pPr defTabSz="920750"/>
              <a:t>16</a:t>
            </a:fld>
            <a:endParaRPr 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örstasida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14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309938"/>
            <a:ext cx="7772400" cy="719137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149725"/>
            <a:ext cx="7773987" cy="86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31013" y="549275"/>
            <a:ext cx="2133600" cy="144463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780310E-6921-46E7-9FED-9989FE6B5026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03350" y="549275"/>
            <a:ext cx="4608513" cy="287338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1013" y="692150"/>
            <a:ext cx="2133600" cy="198438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sv-SE"/>
              <a:t>SIDAN </a:t>
            </a:r>
            <a:fld id="{3F07734E-DD71-4FCB-8753-3B384D9ACE3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4FF0B-DDD2-4C06-9C75-3BC5D8676B31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2335B25A-5B74-473B-BF67-FC1D95632E4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10325" y="719138"/>
            <a:ext cx="1906588" cy="50609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719138"/>
            <a:ext cx="5572125" cy="50609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08E03-8C72-49E9-BDBF-44994E4E121B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6631C711-F964-472B-A0FF-E38D8CB3A30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örstasida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14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388" y="1619250"/>
            <a:ext cx="8780462" cy="5056188"/>
          </a:xfrm>
          <a:prstGeom prst="rect">
            <a:avLst/>
          </a:prstGeom>
          <a:solidFill>
            <a:srgbClr val="9FCBE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sv-S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3309938"/>
            <a:ext cx="7772400" cy="719137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149725"/>
            <a:ext cx="7773987" cy="86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31013" y="549275"/>
            <a:ext cx="2133600" cy="144463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580CD53-4A37-4DCC-A922-C1BF43E1E233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403350" y="549275"/>
            <a:ext cx="4608513" cy="287338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sv-SE"/>
              <a:t>STADSLEDNINGSKONTORET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1013" y="692150"/>
            <a:ext cx="2133600" cy="198438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sv-SE"/>
              <a:t>SIDAN </a:t>
            </a:r>
            <a:fld id="{10D78F6D-CBC1-4755-B2EE-A200EF91E99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1AF3E-D4DA-4F41-B2E9-9771EE445F6E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860E8E05-8C53-45A1-B7D0-C2FB240C93D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STADSLEDNINGSKONTORET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0CD62-261B-4D16-B55A-C4CF23C2EDF4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26812336-553B-4059-A739-30BEC8E331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STADSLEDNINGSKONTORET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738563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6763" y="1676400"/>
            <a:ext cx="3740150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D8ED8-3952-4C29-8BF4-6962D54CAC62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C250F32B-8752-4D6E-BB43-E020C11BD3D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STADSLEDNINGSKONTORET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7474D-7E7A-49FC-B8FA-50B3D220AA20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7F6A5A4A-2383-4F4E-B493-2C97DF161F1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STADSLEDNINGSKONTORET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609A0-722D-4F38-AEEC-74360B5DEA9A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5C9A2EB9-30E3-4D85-BC72-86A3256E267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STADSLEDNINGSKONTORET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6C927-285A-423A-9AF3-6B72CFBC97B6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41278E20-3740-4009-A62E-81DA9BDA191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STADSLEDNINGSKONTORET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45C46-1439-44EA-8876-631132E862AF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6214CA3A-2BDD-45DB-BC5D-D9D2C90E7CE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STADSLEDNINGSKONTORET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C372F-B888-4459-B445-EAAC97B4FC02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EE7C8F8A-3914-450C-B0FA-D99EC68A5E7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3CFE8-64AA-4ED8-A55F-F21EA43FF26D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73BA3C5F-3E80-4621-93E0-9818628398D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STADSLEDNINGSKONTORET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F5DEB-DE41-4275-B748-C122B873AF56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D0781D08-EE50-418E-AF7C-6A278D359C4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STADSLEDNINGSKONTORET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10325" y="719138"/>
            <a:ext cx="1906588" cy="50609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719138"/>
            <a:ext cx="5572125" cy="50609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661B1-766C-4F63-9CA9-7BA3CA2BD4A0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1FA6C51C-4295-4CB8-9F8B-E68A4BD3467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STADSLEDNINGSKONTORET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örstasida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14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388" y="1619250"/>
            <a:ext cx="8780462" cy="5056188"/>
          </a:xfrm>
          <a:prstGeom prst="rect">
            <a:avLst/>
          </a:prstGeom>
          <a:solidFill>
            <a:srgbClr val="D1D3D4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sv-S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3309938"/>
            <a:ext cx="7772400" cy="719137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149725"/>
            <a:ext cx="7773987" cy="86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31013" y="549275"/>
            <a:ext cx="2133600" cy="144463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D2EE94C-F3A0-4106-A802-F916F2B6C583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403350" y="549275"/>
            <a:ext cx="4608513" cy="287338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sv-SE"/>
              <a:t>STADSLEDNINGSKONTORET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1013" y="692150"/>
            <a:ext cx="2133600" cy="198438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sv-SE"/>
              <a:t>SIDAN </a:t>
            </a:r>
            <a:fld id="{97CE8044-9175-4B3B-97EA-84EBDCE9E37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06A6B-E34C-45B5-BE8D-949AE86EB7A9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023447BB-0389-4A5A-B4D5-FD3D4CCFBA6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STADSLEDNINGSKONTORET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AF7D6-255C-4D8A-82F5-2958F49AD020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6E3595CE-3913-492D-9044-704A0406C3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STADSLEDNINGSKONTORET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738563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6763" y="1676400"/>
            <a:ext cx="3740150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1AD0A-E58D-4B20-AF17-933326E3E665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144CE3BC-F52D-4A5F-AC25-9BE7FC06F44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STADSLEDNINGSKONTORET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259D-4251-43F1-8E21-424A3F82653F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07F15C37-AB33-4B34-8732-8DCF90F546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STADSLEDNINGSKONTORET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2D302-F394-49C1-9CDE-049FAD2526AD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9BA1DBA9-C490-49AC-BFC3-9074C5001E7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STADSLEDNINGSKONTORET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5818A-0915-4406-8646-FFF6E190DCD6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E00C15A1-82A6-40BA-8A82-39811A598F4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STADSLEDNINGSKONTORET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648CB-606D-432F-9E2A-ADE55BF93B90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2BC8A332-6183-4542-B356-7D62218166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38122-0D67-4317-AB96-CE48FA39658D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170FB9BB-FCFD-4A1C-B320-D4A23F9FF79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STADSLEDNINGSKONTORET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5F96A-5BD9-484C-9904-B13BACFF7FD2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CF7917B5-289B-4918-9916-449041A01D4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STADSLEDNINGSKONTORET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3419F-E72F-483B-9D40-37B72C3D49D5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8727006D-4394-432A-99F7-E0C89E8CA1C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STADSLEDNINGSKONTORET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10325" y="719138"/>
            <a:ext cx="1906588" cy="50609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719138"/>
            <a:ext cx="5572125" cy="50609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7B983-0DB6-412E-9604-B610F534E057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7170DC4E-8F2B-4686-8900-0EF8E912BC3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STADSLEDNINGSKONTORET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örstasida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14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388" y="1619250"/>
            <a:ext cx="8780462" cy="5056188"/>
          </a:xfrm>
          <a:prstGeom prst="rect">
            <a:avLst/>
          </a:prstGeom>
          <a:solidFill>
            <a:srgbClr val="6CB33E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sv-S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3309938"/>
            <a:ext cx="7772400" cy="719137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149725"/>
            <a:ext cx="7773987" cy="86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31013" y="549275"/>
            <a:ext cx="2133600" cy="144463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A560B30-DD67-4ECE-B61F-7030731FC1C7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403350" y="549275"/>
            <a:ext cx="4608513" cy="287338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sv-SE"/>
              <a:t>STADSLEDNINGSKONTORET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1013" y="692150"/>
            <a:ext cx="2133600" cy="198438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sv-SE"/>
              <a:t>SIDAN </a:t>
            </a:r>
            <a:fld id="{30C1FCC1-FB14-438A-925D-B5009BCF5A8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28D13-DEE6-4F38-ABC8-7DE4547EC72C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CFB357AD-5A0A-4824-8250-4F3B81D52F2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STADSLEDNINGSKONTORET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C45B4-6F86-40FB-8130-ADD983B024C3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69BD7F6C-6F2B-4F61-8E5C-0CDCAB63F4E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STADSLEDNINGSKONTORET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738563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6763" y="1676400"/>
            <a:ext cx="3740150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17A9A-5278-4F8B-9C8A-6DFB506A26F3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F8473D58-5856-423F-B87C-508F2E56908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STADSLEDNINGSKONTORET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4F21C-271B-4DC9-928A-51BD3685D5A4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AE762827-17D9-4AAE-8B1E-18189D786A7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STADSLEDNINGSKONTORET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320BD-E2C3-46FD-ACED-29E89A630A38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F8878267-07AD-49F3-B7D3-2D0117CDA50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STADSLEDNINGSKONTORET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738563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6763" y="1676400"/>
            <a:ext cx="3740150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D4384-0367-437C-AF1A-92BF30B3BC8C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23642751-28DD-479C-A13C-96002F3C1A4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EFFF8-ACC5-41BB-93C2-9F0B3DD3FCAF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8F3D01A6-A8A4-41C5-B209-11ECCDA6D8E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STADSLEDNINGSKONTORET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05731-E8C5-4F14-AC3E-F43E62BD9A3F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A724F89A-19F5-4F8C-8B59-769B2EDE51A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STADSLEDNINGSKONTORET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0BCBB-2E86-4D38-824F-D5AD9A52660B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11B56F82-39B4-4C29-9A7A-AEE1D24C78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STADSLEDNINGSKONTORET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7F12B-0CE7-455F-B284-AA9031749E0C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D902912B-F40C-4F88-B78B-686DE951D87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STADSLEDNINGSKONTORET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10325" y="719138"/>
            <a:ext cx="1906588" cy="50609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719138"/>
            <a:ext cx="5572125" cy="50609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DFB57-A0E9-4906-92FC-6B4888616585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4CE3E5C1-56AF-4044-8843-49E6E259009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STADSLEDNINGSKONTORET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örstasida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4" descr="Sida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>
            <a:spLocks noChangeArrowheads="1"/>
          </p:cNvSpPr>
          <p:nvPr/>
        </p:nvSpPr>
        <p:spPr bwMode="auto">
          <a:xfrm>
            <a:off x="5094288" y="3443288"/>
            <a:ext cx="1722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sv-SE" smtClean="0"/>
          </a:p>
        </p:txBody>
      </p:sp>
      <p:sp>
        <p:nvSpPr>
          <p:cNvPr id="5" name="textruta 4"/>
          <p:cNvSpPr txBox="1">
            <a:spLocks noChangeArrowheads="1"/>
          </p:cNvSpPr>
          <p:nvPr/>
        </p:nvSpPr>
        <p:spPr bwMode="auto">
          <a:xfrm>
            <a:off x="454025" y="6215063"/>
            <a:ext cx="2601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smtClean="0">
                <a:solidFill>
                  <a:schemeClr val="bg1"/>
                </a:solidFill>
              </a:rPr>
              <a:t>The Capital of Scandinavia</a:t>
            </a:r>
          </a:p>
        </p:txBody>
      </p:sp>
      <p:pic>
        <p:nvPicPr>
          <p:cNvPr id="6" name="Bildobjekt 7" descr="StockholmsStad_logot#21B0A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454025"/>
            <a:ext cx="13747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ubrik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429024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örstasida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4" descr="Sid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>
            <a:spLocks noChangeArrowheads="1"/>
          </p:cNvSpPr>
          <p:nvPr/>
        </p:nvSpPr>
        <p:spPr bwMode="auto">
          <a:xfrm>
            <a:off x="454025" y="6215063"/>
            <a:ext cx="2601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smtClean="0">
                <a:solidFill>
                  <a:schemeClr val="bg1"/>
                </a:solidFill>
              </a:rPr>
              <a:t>The Capital of Scandinavia</a:t>
            </a:r>
          </a:p>
        </p:txBody>
      </p:sp>
      <p:pic>
        <p:nvPicPr>
          <p:cNvPr id="5" name="Bildobjekt 6" descr="StockholmsStad_logot#21B0A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454025"/>
            <a:ext cx="13747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89453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örstasida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4" descr="5_förstasida_layou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>
            <a:spLocks noChangeArrowheads="1"/>
          </p:cNvSpPr>
          <p:nvPr/>
        </p:nvSpPr>
        <p:spPr bwMode="auto">
          <a:xfrm>
            <a:off x="454025" y="6215063"/>
            <a:ext cx="2601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smtClean="0">
                <a:solidFill>
                  <a:schemeClr val="bg1"/>
                </a:solidFill>
              </a:rPr>
              <a:t>The Capital of Scandinavia</a:t>
            </a:r>
          </a:p>
        </p:txBody>
      </p:sp>
      <p:pic>
        <p:nvPicPr>
          <p:cNvPr id="5" name="Bildobjekt 6" descr="StockholmsStad_logot#21B0A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461963"/>
            <a:ext cx="13858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868762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örstasidan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4" descr="Sida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>
            <a:spLocks noChangeArrowheads="1"/>
          </p:cNvSpPr>
          <p:nvPr/>
        </p:nvSpPr>
        <p:spPr bwMode="auto">
          <a:xfrm>
            <a:off x="454025" y="6215063"/>
            <a:ext cx="2601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smtClean="0">
                <a:solidFill>
                  <a:schemeClr val="bg1"/>
                </a:solidFill>
              </a:rPr>
              <a:t>The Capital of Scandinavia</a:t>
            </a:r>
          </a:p>
        </p:txBody>
      </p:sp>
      <p:pic>
        <p:nvPicPr>
          <p:cNvPr id="5" name="Bildobjekt 6" descr="StockholmsStad_logot#21B0A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457200"/>
            <a:ext cx="13747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827439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örstasida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>
            <a:spLocks noChangeArrowheads="1"/>
          </p:cNvSpPr>
          <p:nvPr/>
        </p:nvSpPr>
        <p:spPr bwMode="auto">
          <a:xfrm>
            <a:off x="454025" y="6215063"/>
            <a:ext cx="2601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smtClean="0">
                <a:solidFill>
                  <a:schemeClr val="bg1"/>
                </a:solidFill>
              </a:rPr>
              <a:t>The Capital of Scandinavia</a:t>
            </a:r>
          </a:p>
        </p:txBody>
      </p:sp>
      <p:pic>
        <p:nvPicPr>
          <p:cNvPr id="5" name="Bildobjekt 6" descr="StockholmsStad_logot#21B0A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461963"/>
            <a:ext cx="13858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374935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B41C2-B66B-4B19-B371-0B63354CC6C5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AFFD1CB4-3D5A-4740-87CA-2125E136C30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örstasidan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704630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676400"/>
            <a:ext cx="7631113" cy="41036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116638" y="6308725"/>
            <a:ext cx="2890837" cy="1444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C372F-B888-4459-B445-EAAC97B4FC02}" type="datetime1">
              <a:rPr lang="sv-SE" smtClean="0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SIDAN </a:t>
            </a:r>
            <a:fld id="{EE7C8F8A-3914-450C-B0FA-D99EC68A5E7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xfrm>
            <a:off x="863600" y="6308725"/>
            <a:ext cx="3708400" cy="2174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77714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116638" y="6308725"/>
            <a:ext cx="2890837" cy="1444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9C3F1-3729-4067-BB86-A60CE8BACCE5}" type="datetime1">
              <a:rPr lang="sv-SE" smtClean="0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SIDAN </a:t>
            </a:r>
            <a:fld id="{02FE2B79-214E-461F-88C7-2FE8A86A27C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xfrm>
            <a:off x="863600" y="6308725"/>
            <a:ext cx="3708400" cy="2174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78131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116638" y="6308725"/>
            <a:ext cx="2890837" cy="1444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84B85-33BD-4CC5-B4E7-ABE2CFE79780}" type="datetime1">
              <a:rPr lang="sv-SE" smtClean="0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116638" y="6453188"/>
            <a:ext cx="2890837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SIDAN </a:t>
            </a:r>
            <a:fld id="{3CBEF4C2-02E5-410D-8D4B-A584ECEEF18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xfrm>
            <a:off x="863600" y="6308725"/>
            <a:ext cx="3708400" cy="2174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3116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2_ruto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5" descr="gräsbi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>
            <a:spLocks noChangeArrowheads="1"/>
          </p:cNvSpPr>
          <p:nvPr/>
        </p:nvSpPr>
        <p:spPr bwMode="auto">
          <a:xfrm>
            <a:off x="454025" y="6215063"/>
            <a:ext cx="2601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smtClean="0">
                <a:solidFill>
                  <a:srgbClr val="FFFFFF"/>
                </a:solidFill>
              </a:rPr>
              <a:t>The Capital of Scandinavia</a:t>
            </a:r>
          </a:p>
        </p:txBody>
      </p:sp>
      <p:sp>
        <p:nvSpPr>
          <p:cNvPr id="6" name="Platshållare för text 16"/>
          <p:cNvSpPr txBox="1">
            <a:spLocks/>
          </p:cNvSpPr>
          <p:nvPr/>
        </p:nvSpPr>
        <p:spPr>
          <a:xfrm>
            <a:off x="457200" y="457200"/>
            <a:ext cx="5486400" cy="39608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 </a:t>
            </a:r>
            <a:endParaRPr lang="sv-SE" sz="2000" dirty="0">
              <a:solidFill>
                <a:schemeClr val="accent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5945188" y="4416425"/>
            <a:ext cx="2741612" cy="198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dirty="0" err="1">
              <a:solidFill>
                <a:srgbClr val="000000"/>
              </a:solidFill>
            </a:endParaRPr>
          </a:p>
        </p:txBody>
      </p:sp>
      <p:pic>
        <p:nvPicPr>
          <p:cNvPr id="8" name="Bildobjekt 9" descr="StockholmsStad_logot#21B0A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461963"/>
            <a:ext cx="13858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ubrik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457200" y="1566864"/>
            <a:ext cx="5486400" cy="2849562"/>
          </a:xfrm>
          <a:prstGeom prst="rect">
            <a:avLst/>
          </a:prstGeom>
        </p:spPr>
        <p:txBody>
          <a:bodyPr vert="horz" lIns="252000" rIns="252000"/>
          <a:lstStyle>
            <a:lvl1pPr marL="0" indent="0">
              <a:lnSpc>
                <a:spcPct val="10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94775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2_ruto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16"/>
          <p:cNvSpPr txBox="1">
            <a:spLocks/>
          </p:cNvSpPr>
          <p:nvPr/>
        </p:nvSpPr>
        <p:spPr>
          <a:xfrm>
            <a:off x="457200" y="457200"/>
            <a:ext cx="5486400" cy="3960813"/>
          </a:xfrm>
          <a:prstGeom prst="rect">
            <a:avLst/>
          </a:prstGeom>
          <a:solidFill>
            <a:srgbClr val="683788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  <a:endParaRPr lang="sv-SE" sz="2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Platshållare för bild 11"/>
          <p:cNvSpPr>
            <a:spLocks noGrp="1"/>
          </p:cNvSpPr>
          <p:nvPr>
            <p:ph type="pic" sz="quarter" idx="11"/>
          </p:nvPr>
        </p:nvSpPr>
        <p:spPr>
          <a:xfrm>
            <a:off x="5945695" y="4416985"/>
            <a:ext cx="2741105" cy="1980640"/>
          </a:xfrm>
          <a:prstGeom prst="rect">
            <a:avLst/>
          </a:prstGeom>
          <a:solidFill>
            <a:srgbClr val="289D93"/>
          </a:solidFill>
        </p:spPr>
        <p:txBody>
          <a:bodyPr/>
          <a:lstStyle/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457200" y="1566864"/>
            <a:ext cx="5486400" cy="2849562"/>
          </a:xfrm>
          <a:prstGeom prst="rect">
            <a:avLst/>
          </a:prstGeom>
        </p:spPr>
        <p:txBody>
          <a:bodyPr vert="horz" lIns="252000" rIns="252000"/>
          <a:lstStyle>
            <a:lvl1pPr marL="0" indent="0">
              <a:lnSpc>
                <a:spcPct val="100000"/>
              </a:lnSpc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9165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2_ruto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16"/>
          <p:cNvSpPr txBox="1">
            <a:spLocks/>
          </p:cNvSpPr>
          <p:nvPr/>
        </p:nvSpPr>
        <p:spPr>
          <a:xfrm>
            <a:off x="457200" y="457200"/>
            <a:ext cx="5486400" cy="3960813"/>
          </a:xfrm>
          <a:prstGeom prst="rect">
            <a:avLst/>
          </a:prstGeom>
          <a:solidFill>
            <a:srgbClr val="007EC4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  <a:endParaRPr lang="sv-SE" sz="2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1"/>
          </p:nvPr>
        </p:nvSpPr>
        <p:spPr>
          <a:xfrm>
            <a:off x="5945695" y="4416985"/>
            <a:ext cx="2741105" cy="1980640"/>
          </a:xfrm>
          <a:prstGeom prst="rect">
            <a:avLst/>
          </a:prstGeom>
          <a:solidFill>
            <a:srgbClr val="C40068"/>
          </a:solidFill>
        </p:spPr>
        <p:txBody>
          <a:bodyPr/>
          <a:lstStyle/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0015" y="423863"/>
            <a:ext cx="548798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457200" y="1566864"/>
            <a:ext cx="5486400" cy="2849562"/>
          </a:xfrm>
          <a:prstGeom prst="rect">
            <a:avLst/>
          </a:prstGeom>
        </p:spPr>
        <p:txBody>
          <a:bodyPr vert="horz" lIns="252000" rIns="252000"/>
          <a:lstStyle>
            <a:lvl1pPr marL="0" indent="0">
              <a:lnSpc>
                <a:spcPct val="100000"/>
              </a:lnSpc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11688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2_ruto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16"/>
          <p:cNvSpPr txBox="1">
            <a:spLocks/>
          </p:cNvSpPr>
          <p:nvPr/>
        </p:nvSpPr>
        <p:spPr>
          <a:xfrm>
            <a:off x="457200" y="457200"/>
            <a:ext cx="5486400" cy="3960813"/>
          </a:xfrm>
          <a:prstGeom prst="rect">
            <a:avLst/>
          </a:prstGeom>
          <a:solidFill>
            <a:srgbClr val="289D93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  <a:endParaRPr lang="sv-SE" sz="2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latshållare för bild 11"/>
          <p:cNvSpPr>
            <a:spLocks noGrp="1"/>
          </p:cNvSpPr>
          <p:nvPr>
            <p:ph type="pic" sz="quarter" idx="12"/>
          </p:nvPr>
        </p:nvSpPr>
        <p:spPr>
          <a:xfrm>
            <a:off x="5945695" y="4416985"/>
            <a:ext cx="2741105" cy="1980640"/>
          </a:xfrm>
          <a:prstGeom prst="rect">
            <a:avLst/>
          </a:prstGeom>
          <a:solidFill>
            <a:srgbClr val="683788"/>
          </a:solidFill>
        </p:spPr>
        <p:txBody>
          <a:bodyPr/>
          <a:lstStyle/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0015" y="423863"/>
            <a:ext cx="548798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457200" y="1566864"/>
            <a:ext cx="5486400" cy="2849562"/>
          </a:xfrm>
          <a:prstGeom prst="rect">
            <a:avLst/>
          </a:prstGeom>
        </p:spPr>
        <p:txBody>
          <a:bodyPr vert="horz" lIns="252000" rIns="252000"/>
          <a:lstStyle>
            <a:lvl1pPr marL="0" indent="0">
              <a:lnSpc>
                <a:spcPct val="100000"/>
              </a:lnSpc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96687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2_rutor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16"/>
          <p:cNvSpPr txBox="1">
            <a:spLocks/>
          </p:cNvSpPr>
          <p:nvPr/>
        </p:nvSpPr>
        <p:spPr>
          <a:xfrm>
            <a:off x="457200" y="457200"/>
            <a:ext cx="5486400" cy="3960813"/>
          </a:xfrm>
          <a:prstGeom prst="rect">
            <a:avLst/>
          </a:prstGeom>
          <a:solidFill>
            <a:srgbClr val="C40068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  <a:endParaRPr lang="sv-SE" sz="2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latshållare för bild 11"/>
          <p:cNvSpPr>
            <a:spLocks noGrp="1"/>
          </p:cNvSpPr>
          <p:nvPr>
            <p:ph type="pic" sz="quarter" idx="12"/>
          </p:nvPr>
        </p:nvSpPr>
        <p:spPr>
          <a:xfrm>
            <a:off x="5945695" y="4416985"/>
            <a:ext cx="2741105" cy="1980640"/>
          </a:xfrm>
          <a:prstGeom prst="rect">
            <a:avLst/>
          </a:prstGeom>
          <a:solidFill>
            <a:srgbClr val="007EC4"/>
          </a:solidFill>
        </p:spPr>
        <p:txBody>
          <a:bodyPr/>
          <a:lstStyle/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0015" y="423863"/>
            <a:ext cx="548798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457200" y="1566864"/>
            <a:ext cx="5486400" cy="2849562"/>
          </a:xfrm>
          <a:prstGeom prst="rect">
            <a:avLst/>
          </a:prstGeom>
        </p:spPr>
        <p:txBody>
          <a:bodyPr vert="horz" lIns="252000" rIns="252000"/>
          <a:lstStyle>
            <a:lvl1pPr marL="0" indent="0">
              <a:lnSpc>
                <a:spcPct val="100000"/>
              </a:lnSpc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8316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 bakgrundsfärg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2754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84B85-33BD-4CC5-B4E7-ABE2CFE79780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3CBEF4C2-02E5-410D-8D4B-A584ECEEF18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 bakgrundsfärg_2">
    <p:bg>
      <p:bgPr>
        <a:solidFill>
          <a:srgbClr val="007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7201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örstasidan bakgrundsfärg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147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 bakgrundsfärg_4">
    <p:bg>
      <p:bgPr>
        <a:solidFill>
          <a:srgbClr val="C40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73168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458787" y="1440000"/>
            <a:ext cx="5486400" cy="3960000"/>
          </a:xfrm>
          <a:prstGeom prst="rect">
            <a:avLst/>
          </a:prstGeom>
        </p:spPr>
        <p:txBody>
          <a:bodyPr tIns="0"/>
          <a:lstStyle>
            <a:lvl1pPr marL="216000" indent="-216000">
              <a:spcAft>
                <a:spcPts val="480"/>
              </a:spcAft>
              <a:buFont typeface="Arial" pitchFamily="34" charset="0"/>
              <a:buChar char="•"/>
              <a:defRPr/>
            </a:lvl1pPr>
            <a:lvl2pPr marL="444500" indent="-263525">
              <a:tabLst/>
              <a:defRPr/>
            </a:lvl2pPr>
            <a:lvl3pPr marL="722313" indent="-276225">
              <a:defRPr/>
            </a:lvl3pPr>
            <a:lvl4pPr marL="990600" indent="-287338">
              <a:defRPr/>
            </a:lvl4pPr>
            <a:lvl5pPr marL="1250950" indent="-358775"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12606-3914-A04B-BB5A-6D1AAF0B3883}" type="datetime1">
              <a:rPr lang="sv-SE"/>
              <a:pPr>
                <a:defRPr/>
              </a:pPr>
              <a:t>2014-07-08</a:t>
            </a:fld>
            <a:endParaRPr lang="sv-SE" dirty="0"/>
          </a:p>
        </p:txBody>
      </p:sp>
      <p:sp>
        <p:nvSpPr>
          <p:cNvPr id="5" name="Platshållare för bild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4D3366D5-24D5-2D4C-BD80-B6841772F4E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Platshållare för sidfot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88321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10"/>
          <p:cNvSpPr>
            <a:spLocks noGrp="1"/>
          </p:cNvSpPr>
          <p:nvPr>
            <p:ph type="body" sz="quarter" idx="18"/>
          </p:nvPr>
        </p:nvSpPr>
        <p:spPr>
          <a:xfrm>
            <a:off x="4805185" y="1440000"/>
            <a:ext cx="3888000" cy="3960000"/>
          </a:xfrm>
          <a:prstGeom prst="rect">
            <a:avLst/>
          </a:prstGeom>
        </p:spPr>
        <p:txBody>
          <a:bodyPr tIns="0"/>
          <a:lstStyle>
            <a:lvl1pPr marL="216000" indent="-216000">
              <a:spcAft>
                <a:spcPts val="480"/>
              </a:spcAft>
              <a:buFont typeface="Arial" pitchFamily="34" charset="0"/>
              <a:buChar char="•"/>
              <a:defRPr sz="2000"/>
            </a:lvl1pPr>
            <a:lvl2pPr marL="442913" indent="-261938">
              <a:defRPr/>
            </a:lvl2pPr>
            <a:lvl3pPr marL="722313" indent="-276225">
              <a:defRPr/>
            </a:lvl3pPr>
            <a:lvl4pPr marL="990600" indent="-269875">
              <a:defRPr/>
            </a:lvl4pPr>
            <a:lvl5pPr marL="1250950" indent="-263525"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/>
          </p:nvPr>
        </p:nvSpPr>
        <p:spPr>
          <a:xfrm>
            <a:off x="458788" y="1440000"/>
            <a:ext cx="3888000" cy="3960000"/>
          </a:xfrm>
          <a:prstGeom prst="rect">
            <a:avLst/>
          </a:prstGeom>
        </p:spPr>
        <p:txBody>
          <a:bodyPr tIns="0"/>
          <a:lstStyle>
            <a:lvl1pPr marL="216000" indent="-216000">
              <a:spcAft>
                <a:spcPts val="480"/>
              </a:spcAft>
              <a:buFont typeface="Arial" pitchFamily="34" charset="0"/>
              <a:buChar char="•"/>
              <a:defRPr sz="2000"/>
            </a:lvl1pPr>
            <a:lvl2pPr marL="442913" indent="-261938">
              <a:defRPr/>
            </a:lvl2pPr>
            <a:lvl3pPr marL="722313" indent="-276225">
              <a:defRPr/>
            </a:lvl3pPr>
            <a:lvl4pPr marL="990600" indent="-269875">
              <a:defRPr/>
            </a:lvl4pPr>
            <a:lvl5pPr marL="1250950" indent="-263525"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E440B-9C52-7E4F-AF15-623719D9BAF5}" type="datetime1">
              <a:rPr lang="sv-SE"/>
              <a:pPr>
                <a:defRPr/>
              </a:pPr>
              <a:t>2014-07-08</a:t>
            </a:fld>
            <a:endParaRPr lang="sv-SE" dirty="0"/>
          </a:p>
        </p:txBody>
      </p:sp>
      <p:sp>
        <p:nvSpPr>
          <p:cNvPr id="6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047F33C0-2FE3-7943-A077-AD0E875F7B3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sidfot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10325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/>
          <p:cNvSpPr>
            <a:spLocks noGrp="1"/>
          </p:cNvSpPr>
          <p:nvPr>
            <p:ph type="body" sz="quarter" idx="13"/>
          </p:nvPr>
        </p:nvSpPr>
        <p:spPr>
          <a:xfrm>
            <a:off x="458788" y="1440000"/>
            <a:ext cx="3888000" cy="396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20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4"/>
          </p:nvPr>
        </p:nvSpPr>
        <p:spPr>
          <a:xfrm>
            <a:off x="4572513" y="1440000"/>
            <a:ext cx="4104000" cy="3960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82AA9-FD8D-564A-9997-71EBD44E5801}" type="datetime1">
              <a:rPr lang="sv-SE"/>
              <a:pPr>
                <a:defRPr/>
              </a:pPr>
              <a:t>2014-07-08</a:t>
            </a:fld>
            <a:endParaRPr lang="sv-SE" dirty="0"/>
          </a:p>
        </p:txBody>
      </p:sp>
      <p:sp>
        <p:nvSpPr>
          <p:cNvPr id="6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10B7088A-FB45-F64A-AAD6-0E66385A17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sidfot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46696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/>
          <p:cNvSpPr>
            <a:spLocks noGrp="1"/>
          </p:cNvSpPr>
          <p:nvPr>
            <p:ph type="body" sz="quarter" idx="13"/>
          </p:nvPr>
        </p:nvSpPr>
        <p:spPr>
          <a:xfrm>
            <a:off x="458788" y="1440000"/>
            <a:ext cx="3888000" cy="3960000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00000"/>
              </a:lnSpc>
              <a:buFont typeface="Arial"/>
              <a:buChar char="•"/>
              <a:defRPr sz="20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4"/>
          </p:nvPr>
        </p:nvSpPr>
        <p:spPr>
          <a:xfrm>
            <a:off x="4572513" y="1440000"/>
            <a:ext cx="4104000" cy="3960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82AA9-FD8D-564A-9997-71EBD44E5801}" type="datetime1">
              <a:rPr lang="sv-SE"/>
              <a:pPr>
                <a:defRPr/>
              </a:pPr>
              <a:t>2014-07-08</a:t>
            </a:fld>
            <a:endParaRPr lang="sv-SE" dirty="0"/>
          </a:p>
        </p:txBody>
      </p:sp>
      <p:sp>
        <p:nvSpPr>
          <p:cNvPr id="6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10B7088A-FB45-F64A-AAD6-0E66385A17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sidfot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9735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40000"/>
            <a:ext cx="5263116" cy="3960000"/>
          </a:xfrm>
          <a:prstGeom prst="rect">
            <a:avLst/>
          </a:prstGeom>
        </p:spPr>
        <p:txBody>
          <a:bodyPr/>
          <a:lstStyle>
            <a:lvl1pPr marL="0" indent="0" algn="l"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18BA1-9B19-6D46-A0B0-3147D5FE4105}" type="datetime1">
              <a:rPr lang="sv-SE"/>
              <a:pPr>
                <a:defRPr/>
              </a:pPr>
              <a:t>2014-07-08</a:t>
            </a:fld>
            <a:endParaRPr lang="sv-SE" dirty="0"/>
          </a:p>
        </p:txBody>
      </p:sp>
      <p:sp>
        <p:nvSpPr>
          <p:cNvPr id="5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7E633116-2D6A-E942-A925-ACCFF57D7E6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11235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115BC-C940-0641-BD49-1E0F7F1C661E}" type="datetime1">
              <a:rPr lang="sv-SE"/>
              <a:pPr>
                <a:defRPr/>
              </a:pPr>
              <a:t>2014-07-08</a:t>
            </a:fld>
            <a:endParaRPr lang="sv-SE" dirty="0"/>
          </a:p>
        </p:txBody>
      </p:sp>
      <p:sp>
        <p:nvSpPr>
          <p:cNvPr id="4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EE3FB197-FAE7-094E-9DB8-5F1170B0D7F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14014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9C12A-3D82-5E4E-862C-CB63A796D0AC}" type="datetime1">
              <a:rPr lang="sv-SE"/>
              <a:pPr>
                <a:defRPr/>
              </a:pPr>
              <a:t>2014-07-08</a:t>
            </a:fld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2D43D222-9950-DB48-A57D-049D0617D8B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781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9C3F1-3729-4067-BB86-A60CE8BACCE5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02FE2B79-214E-461F-88C7-2FE8A86A27C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C372F-B888-4459-B445-EAAC97B4FC02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EE7C8F8A-3914-450C-B0FA-D99EC68A5E7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690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8D637-7CF2-416C-81A7-9776E36992C5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AE1D0312-430D-4153-9292-1860F6229EE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5A7A-495F-4C53-BB3B-88413FE56D22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A4DD20EA-E3A2-4D05-90A0-966323E041B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4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5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6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66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xtsida_3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86463"/>
            <a:ext cx="914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19138"/>
            <a:ext cx="76311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63111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6638" y="6308725"/>
            <a:ext cx="2890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2FBDBB0-16EE-442F-A943-674D71F77AB4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6638" y="6453188"/>
            <a:ext cx="28908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sv-SE"/>
              <a:t>SIDAN </a:t>
            </a:r>
            <a:fld id="{97AB756D-4D71-44B9-AA99-91A8A4ED495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3600" y="6308725"/>
            <a:ext cx="37084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9" r:id="rId1"/>
    <p:sldLayoutId id="2147484949" r:id="rId2"/>
    <p:sldLayoutId id="2147484950" r:id="rId3"/>
    <p:sldLayoutId id="2147484951" r:id="rId4"/>
    <p:sldLayoutId id="2147484952" r:id="rId5"/>
    <p:sldLayoutId id="2147484953" r:id="rId6"/>
    <p:sldLayoutId id="2147484954" r:id="rId7"/>
    <p:sldLayoutId id="2147484955" r:id="rId8"/>
    <p:sldLayoutId id="2147484956" r:id="rId9"/>
    <p:sldLayoutId id="2147484957" r:id="rId10"/>
    <p:sldLayoutId id="2147484958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xtsida_3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86463"/>
            <a:ext cx="914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79388" y="179388"/>
            <a:ext cx="8780462" cy="5595937"/>
          </a:xfrm>
          <a:prstGeom prst="rect">
            <a:avLst/>
          </a:prstGeom>
          <a:solidFill>
            <a:srgbClr val="9FCBE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sv-S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19138"/>
            <a:ext cx="76311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63111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6638" y="6308725"/>
            <a:ext cx="2890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536A59E-C46F-49EB-88D1-FF9189C3D2E9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6638" y="6453188"/>
            <a:ext cx="28908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sv-SE"/>
              <a:t>SIDAN </a:t>
            </a:r>
            <a:fld id="{D8360092-8EE0-4058-BE42-9E8E92B6F50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3600" y="6308725"/>
            <a:ext cx="37084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sv-SE"/>
              <a:t>STADSLEDNINGSKONTORET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0" r:id="rId1"/>
    <p:sldLayoutId id="2147484959" r:id="rId2"/>
    <p:sldLayoutId id="2147484960" r:id="rId3"/>
    <p:sldLayoutId id="2147484961" r:id="rId4"/>
    <p:sldLayoutId id="2147484962" r:id="rId5"/>
    <p:sldLayoutId id="2147484963" r:id="rId6"/>
    <p:sldLayoutId id="2147484964" r:id="rId7"/>
    <p:sldLayoutId id="2147484965" r:id="rId8"/>
    <p:sldLayoutId id="2147484966" r:id="rId9"/>
    <p:sldLayoutId id="2147484967" r:id="rId10"/>
    <p:sldLayoutId id="2147484968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sida_3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86463"/>
            <a:ext cx="914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79388" y="179388"/>
            <a:ext cx="8780462" cy="5595937"/>
          </a:xfrm>
          <a:prstGeom prst="rect">
            <a:avLst/>
          </a:prstGeom>
          <a:solidFill>
            <a:srgbClr val="D1D3D4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sv-S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19138"/>
            <a:ext cx="76311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63111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6638" y="6308725"/>
            <a:ext cx="2890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998CD68-3C9E-4A8D-9095-E82986343D6C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6638" y="6453188"/>
            <a:ext cx="28908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sv-SE"/>
              <a:t>SIDAN </a:t>
            </a:r>
            <a:fld id="{EF170104-F53C-434D-86E9-B2487C323A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3600" y="6308725"/>
            <a:ext cx="37084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sv-SE"/>
              <a:t>STADSLEDNINGSKONTORET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1" r:id="rId1"/>
    <p:sldLayoutId id="2147484969" r:id="rId2"/>
    <p:sldLayoutId id="2147484970" r:id="rId3"/>
    <p:sldLayoutId id="2147484971" r:id="rId4"/>
    <p:sldLayoutId id="2147484972" r:id="rId5"/>
    <p:sldLayoutId id="2147484973" r:id="rId6"/>
    <p:sldLayoutId id="2147484974" r:id="rId7"/>
    <p:sldLayoutId id="2147484975" r:id="rId8"/>
    <p:sldLayoutId id="2147484976" r:id="rId9"/>
    <p:sldLayoutId id="2147484977" r:id="rId10"/>
    <p:sldLayoutId id="2147484978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extsida_3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86463"/>
            <a:ext cx="914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79388" y="179388"/>
            <a:ext cx="8780462" cy="5595937"/>
          </a:xfrm>
          <a:prstGeom prst="rect">
            <a:avLst/>
          </a:prstGeom>
          <a:solidFill>
            <a:srgbClr val="6CB33E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sv-S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19138"/>
            <a:ext cx="76311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63111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6638" y="6308725"/>
            <a:ext cx="2890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78711E7-9735-453A-A92F-951630AFAD7B}" type="datetime1">
              <a:rPr lang="sv-SE"/>
              <a:pPr>
                <a:defRPr/>
              </a:pPr>
              <a:t>2014-07-08</a:t>
            </a:fld>
            <a:endParaRPr lang="sv-S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6638" y="6453188"/>
            <a:ext cx="28908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sv-SE"/>
              <a:t>SIDAN </a:t>
            </a:r>
            <a:fld id="{15708CF0-E805-4E88-8193-B537809BC14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3600" y="6308725"/>
            <a:ext cx="37084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sv-SE"/>
              <a:t>STADSLEDNINGSKONTORET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2" r:id="rId1"/>
    <p:sldLayoutId id="2147484979" r:id="rId2"/>
    <p:sldLayoutId id="2147484980" r:id="rId3"/>
    <p:sldLayoutId id="2147484981" r:id="rId4"/>
    <p:sldLayoutId id="2147484982" r:id="rId5"/>
    <p:sldLayoutId id="2147484983" r:id="rId6"/>
    <p:sldLayoutId id="2147484984" r:id="rId7"/>
    <p:sldLayoutId id="2147484985" r:id="rId8"/>
    <p:sldLayoutId id="2147484986" r:id="rId9"/>
    <p:sldLayoutId id="2147484987" r:id="rId10"/>
    <p:sldLayoutId id="2147484988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3"/>
          <p:cNvSpPr>
            <a:spLocks noGrp="1"/>
          </p:cNvSpPr>
          <p:nvPr>
            <p:ph type="title"/>
          </p:nvPr>
        </p:nvSpPr>
        <p:spPr>
          <a:xfrm>
            <a:off x="457200" y="458788"/>
            <a:ext cx="5489575" cy="9699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1027" name="textruta 8"/>
          <p:cNvSpPr txBox="1">
            <a:spLocks noChangeArrowheads="1"/>
          </p:cNvSpPr>
          <p:nvPr/>
        </p:nvSpPr>
        <p:spPr bwMode="auto">
          <a:xfrm>
            <a:off x="454025" y="6215063"/>
            <a:ext cx="2601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smtClean="0">
                <a:solidFill>
                  <a:srgbClr val="000000"/>
                </a:solidFill>
              </a:rPr>
              <a:t>The Capital of Scandinavia</a:t>
            </a:r>
          </a:p>
        </p:txBody>
      </p:sp>
      <p:pic>
        <p:nvPicPr>
          <p:cNvPr id="1028" name="Bildobjekt 9" descr="StockholmsStad_logot#21B0A5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461963"/>
            <a:ext cx="13858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45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4" r:id="rId1"/>
    <p:sldLayoutId id="2147484995" r:id="rId2"/>
    <p:sldLayoutId id="2147484996" r:id="rId3"/>
    <p:sldLayoutId id="2147484997" r:id="rId4"/>
    <p:sldLayoutId id="2147484998" r:id="rId5"/>
    <p:sldLayoutId id="2147484999" r:id="rId6"/>
    <p:sldLayoutId id="2147485000" r:id="rId7"/>
    <p:sldLayoutId id="2147485001" r:id="rId8"/>
    <p:sldLayoutId id="2147485002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 spc="6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00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0000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ruta 9"/>
          <p:cNvSpPr txBox="1">
            <a:spLocks noChangeArrowheads="1"/>
          </p:cNvSpPr>
          <p:nvPr/>
        </p:nvSpPr>
        <p:spPr bwMode="auto">
          <a:xfrm>
            <a:off x="454025" y="6215063"/>
            <a:ext cx="2601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smtClean="0">
                <a:solidFill>
                  <a:srgbClr val="000000"/>
                </a:solidFill>
              </a:rPr>
              <a:t>The Capital of Scandinavia</a:t>
            </a:r>
          </a:p>
        </p:txBody>
      </p:sp>
      <p:pic>
        <p:nvPicPr>
          <p:cNvPr id="6147" name="Bildobjekt 12" descr="StockholmsStad_logot#21B0A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461963"/>
            <a:ext cx="13858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rubrik 13"/>
          <p:cNvSpPr>
            <a:spLocks noGrp="1"/>
          </p:cNvSpPr>
          <p:nvPr>
            <p:ph type="title"/>
          </p:nvPr>
        </p:nvSpPr>
        <p:spPr>
          <a:xfrm>
            <a:off x="479425" y="423863"/>
            <a:ext cx="5487988" cy="1143000"/>
          </a:xfrm>
          <a:prstGeom prst="rect">
            <a:avLst/>
          </a:prstGeom>
        </p:spPr>
        <p:txBody>
          <a:bodyPr vert="horz" lIns="234000" tIns="234000" rIns="234000" bIns="45720" rtlCol="0" anchor="t" anchorCtr="0">
            <a:noAutofit/>
          </a:bodyPr>
          <a:lstStyle/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367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5" r:id="rId1"/>
    <p:sldLayoutId id="2147485006" r:id="rId2"/>
    <p:sldLayoutId id="2147485007" r:id="rId3"/>
    <p:sldLayoutId id="2147485008" r:id="rId4"/>
    <p:sldLayoutId id="2147485009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 spc="6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Font typeface="Arial" charset="0"/>
        <a:defRPr sz="2000" kern="12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00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00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9D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ruta 13"/>
          <p:cNvSpPr txBox="1">
            <a:spLocks noChangeArrowheads="1"/>
          </p:cNvSpPr>
          <p:nvPr/>
        </p:nvSpPr>
        <p:spPr bwMode="auto">
          <a:xfrm>
            <a:off x="454025" y="6215063"/>
            <a:ext cx="2601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dirty="0" smtClean="0">
                <a:solidFill>
                  <a:srgbClr val="FFFFFF"/>
                </a:solidFill>
              </a:rPr>
              <a:t>The </a:t>
            </a:r>
            <a:r>
              <a:rPr lang="sv-SE" sz="1000" b="1" dirty="0" err="1" smtClean="0">
                <a:solidFill>
                  <a:srgbClr val="FFFFFF"/>
                </a:solidFill>
              </a:rPr>
              <a:t>Capital</a:t>
            </a:r>
            <a:r>
              <a:rPr lang="sv-SE" sz="1000" b="1" dirty="0" smtClean="0">
                <a:solidFill>
                  <a:srgbClr val="FFFFFF"/>
                </a:solidFill>
              </a:rPr>
              <a:t> </a:t>
            </a:r>
            <a:r>
              <a:rPr lang="sv-SE" sz="1000" b="1" dirty="0" err="1" smtClean="0">
                <a:solidFill>
                  <a:srgbClr val="FFFFFF"/>
                </a:solidFill>
              </a:rPr>
              <a:t>of</a:t>
            </a:r>
            <a:r>
              <a:rPr lang="sv-SE" sz="1000" b="1" dirty="0" smtClean="0">
                <a:solidFill>
                  <a:srgbClr val="FFFFFF"/>
                </a:solidFill>
              </a:rPr>
              <a:t> Scandinavia</a:t>
            </a:r>
          </a:p>
        </p:txBody>
      </p:sp>
      <p:pic>
        <p:nvPicPr>
          <p:cNvPr id="12291" name="Bildobjekt 16" descr="StockholmsStad_logot#21B0A8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457200"/>
            <a:ext cx="13747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rubrik 3"/>
          <p:cNvSpPr>
            <a:spLocks noGrp="1"/>
          </p:cNvSpPr>
          <p:nvPr>
            <p:ph type="title"/>
          </p:nvPr>
        </p:nvSpPr>
        <p:spPr>
          <a:xfrm>
            <a:off x="449263" y="465138"/>
            <a:ext cx="5483225" cy="1143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187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1" r:id="rId1"/>
    <p:sldLayoutId id="2147485012" r:id="rId2"/>
    <p:sldLayoutId id="2147485013" r:id="rId3"/>
    <p:sldLayoutId id="2147485014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 spc="6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FFFFFF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5F3EE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5F3EE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F5F3EE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F5F3EE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31188" cy="8429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13315" name="Platshållare för text 4"/>
          <p:cNvSpPr>
            <a:spLocks noGrp="1"/>
          </p:cNvSpPr>
          <p:nvPr>
            <p:ph type="body" idx="1"/>
          </p:nvPr>
        </p:nvSpPr>
        <p:spPr bwMode="auto">
          <a:xfrm>
            <a:off x="457200" y="1439863"/>
            <a:ext cx="8231188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316" name="Bildobjekt 11" descr="StockholmsStad_logot#21B0A5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61063"/>
            <a:ext cx="13858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latshållare för datum 1"/>
          <p:cNvSpPr>
            <a:spLocks noGrp="1"/>
          </p:cNvSpPr>
          <p:nvPr>
            <p:ph type="dt" sz="half" idx="2"/>
          </p:nvPr>
        </p:nvSpPr>
        <p:spPr>
          <a:xfrm>
            <a:off x="6302375" y="6045200"/>
            <a:ext cx="2400300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49F95D0-1C70-8642-B39B-F88C0BAF7798}" type="datetime1">
              <a:rPr lang="sv-SE"/>
              <a:pPr>
                <a:defRPr/>
              </a:pPr>
              <a:t>2014-07-08</a:t>
            </a:fld>
            <a:endParaRPr lang="sv-SE" dirty="0"/>
          </a:p>
        </p:txBody>
      </p:sp>
      <p:sp>
        <p:nvSpPr>
          <p:cNvPr id="15" name="Platshållare för bildnummer 2"/>
          <p:cNvSpPr>
            <a:spLocks noGrp="1"/>
          </p:cNvSpPr>
          <p:nvPr>
            <p:ph type="sldNum" sz="quarter" idx="4"/>
          </p:nvPr>
        </p:nvSpPr>
        <p:spPr>
          <a:xfrm>
            <a:off x="6302375" y="6230938"/>
            <a:ext cx="24003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sv-SE"/>
              <a:t>Sid </a:t>
            </a:r>
            <a:fld id="{B2167C8B-471C-3C48-B6ED-D6179B4297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4622800" y="5864225"/>
            <a:ext cx="4078288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698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6" r:id="rId1"/>
    <p:sldLayoutId id="2147485017" r:id="rId2"/>
    <p:sldLayoutId id="2147485018" r:id="rId3"/>
    <p:sldLayoutId id="2147485019" r:id="rId4"/>
    <p:sldLayoutId id="2147485020" r:id="rId5"/>
    <p:sldLayoutId id="2147485021" r:id="rId6"/>
    <p:sldLayoutId id="2147485022" r:id="rId7"/>
    <p:sldLayoutId id="2147485023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 spc="6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442913" indent="-2619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00"/>
          </a:solidFill>
          <a:latin typeface="+mn-lt"/>
          <a:ea typeface="ＭＳ Ｐゴシック" charset="0"/>
          <a:cs typeface="+mn-cs"/>
        </a:defRPr>
      </a:lvl2pPr>
      <a:lvl3pPr marL="722313" indent="-2762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0000"/>
          </a:solidFill>
          <a:latin typeface="+mn-lt"/>
          <a:ea typeface="ＭＳ Ｐゴシック" charset="0"/>
          <a:cs typeface="+mn-cs"/>
        </a:defRPr>
      </a:lvl3pPr>
      <a:lvl4pPr marL="990600" indent="-2698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1250950" indent="-2635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andahl@stockholm.se" TargetMode="External"/><Relationship Id="rId2" Type="http://schemas.openxmlformats.org/officeDocument/2006/relationships/hyperlink" Target="mailto:erik.begler@stockholm.se" TargetMode="External"/><Relationship Id="rId1" Type="http://schemas.openxmlformats.org/officeDocument/2006/relationships/slideLayout" Target="../slideLayouts/slideLayout51.xml"/><Relationship Id="rId4" Type="http://schemas.openxmlformats.org/officeDocument/2006/relationships/hyperlink" Target="mailto:max.lundin@stockholm.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457200" y="458788"/>
            <a:ext cx="6347048" cy="969962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  <a:defRPr/>
            </a:pPr>
            <a:r>
              <a:rPr lang="sv-SE" sz="4400" dirty="0">
                <a:solidFill>
                  <a:schemeClr val="tx1"/>
                </a:solidFill>
              </a:rPr>
              <a:t>Stockholmsenkäten 2014</a:t>
            </a:r>
            <a:br>
              <a:rPr lang="sv-SE" sz="4400" dirty="0">
                <a:solidFill>
                  <a:schemeClr val="tx1"/>
                </a:solidFill>
              </a:rPr>
            </a:br>
            <a:r>
              <a:rPr lang="sv-SE" sz="3200" dirty="0">
                <a:solidFill>
                  <a:schemeClr val="tx1"/>
                </a:solidFill>
              </a:rPr>
              <a:t>Stadsövergripande tidsserier</a:t>
            </a:r>
            <a:br>
              <a:rPr lang="sv-SE" sz="3200" dirty="0">
                <a:solidFill>
                  <a:schemeClr val="tx1"/>
                </a:solidFill>
              </a:rPr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154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ruta 3"/>
          <p:cNvSpPr txBox="1">
            <a:spLocks noChangeArrowheads="1"/>
          </p:cNvSpPr>
          <p:nvPr/>
        </p:nvSpPr>
        <p:spPr bwMode="auto">
          <a:xfrm>
            <a:off x="357188" y="1500188"/>
            <a:ext cx="8159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endParaRPr lang="sv-SE" sz="280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68313" y="404813"/>
            <a:ext cx="669597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sv-SE" sz="3000" b="1" dirty="0">
                <a:solidFill>
                  <a:srgbClr val="683788"/>
                </a:solidFill>
                <a:latin typeface="+mn-lt"/>
              </a:rPr>
              <a:t>Andel som storkonsumerar alkohol minst en gång i månaden</a:t>
            </a: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627987"/>
              </p:ext>
            </p:extLst>
          </p:nvPr>
        </p:nvGraphicFramePr>
        <p:xfrm>
          <a:off x="139103" y="404813"/>
          <a:ext cx="8366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260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ubrik 3"/>
          <p:cNvSpPr>
            <a:spLocks noGrp="1"/>
          </p:cNvSpPr>
          <p:nvPr>
            <p:ph type="title"/>
          </p:nvPr>
        </p:nvSpPr>
        <p:spPr>
          <a:xfrm>
            <a:off x="539750" y="981075"/>
            <a:ext cx="7631113" cy="868363"/>
          </a:xfrm>
        </p:spPr>
        <p:txBody>
          <a:bodyPr/>
          <a:lstStyle/>
          <a:p>
            <a:pPr algn="ctr"/>
            <a:r>
              <a:rPr lang="sv-SE" sz="4000" dirty="0" smtClean="0">
                <a:solidFill>
                  <a:schemeClr val="tx2"/>
                </a:solidFill>
              </a:rPr>
              <a:t>Narkotika</a:t>
            </a:r>
          </a:p>
        </p:txBody>
      </p:sp>
      <p:pic>
        <p:nvPicPr>
          <p:cNvPr id="19459" name="Bildobjekt 3" descr="oppis vasa real juni 2012 13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2349500"/>
            <a:ext cx="42291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244" name="Group 4"/>
          <p:cNvGraphicFramePr>
            <a:graphicFrameLocks noGrp="1"/>
          </p:cNvGraphicFramePr>
          <p:nvPr/>
        </p:nvGraphicFramePr>
        <p:xfrm>
          <a:off x="4267200" y="2393950"/>
          <a:ext cx="609600" cy="21336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468313" y="404813"/>
            <a:ext cx="669597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sv-SE" sz="3000" b="1" dirty="0">
                <a:solidFill>
                  <a:srgbClr val="683788"/>
                </a:solidFill>
              </a:rPr>
              <a:t>Andel</a:t>
            </a:r>
            <a:r>
              <a:rPr lang="sv-SE" sz="3000" b="1" dirty="0">
                <a:solidFill>
                  <a:schemeClr val="tx2"/>
                </a:solidFill>
              </a:rPr>
              <a:t> som någon gång </a:t>
            </a:r>
          </a:p>
          <a:p>
            <a:pPr algn="ctr" eaLnBrk="0" hangingPunct="0"/>
            <a:r>
              <a:rPr lang="sv-SE" sz="3000" b="1" dirty="0">
                <a:solidFill>
                  <a:schemeClr val="tx2"/>
                </a:solidFill>
              </a:rPr>
              <a:t>använt narkotika</a:t>
            </a:r>
            <a:endParaRPr lang="sv-SE" sz="15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923549"/>
              </p:ext>
            </p:extLst>
          </p:nvPr>
        </p:nvGraphicFramePr>
        <p:xfrm>
          <a:off x="107504" y="404813"/>
          <a:ext cx="8366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273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ruta 3"/>
          <p:cNvSpPr txBox="1">
            <a:spLocks noChangeArrowheads="1"/>
          </p:cNvSpPr>
          <p:nvPr/>
        </p:nvSpPr>
        <p:spPr bwMode="auto">
          <a:xfrm>
            <a:off x="357188" y="1500188"/>
            <a:ext cx="8159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endParaRPr lang="sv-SE" sz="280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8313" y="404813"/>
            <a:ext cx="669597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sv-SE" sz="3000" b="1" dirty="0">
                <a:solidFill>
                  <a:srgbClr val="683788"/>
                </a:solidFill>
                <a:latin typeface="+mn-lt"/>
              </a:rPr>
              <a:t>Andel som använt narkotika minst en gång de senaste fyra veckorna</a:t>
            </a:r>
          </a:p>
        </p:txBody>
      </p:sp>
      <p:sp>
        <p:nvSpPr>
          <p:cNvPr id="21509" name="textruta 7"/>
          <p:cNvSpPr txBox="1">
            <a:spLocks noChangeArrowheads="1"/>
          </p:cNvSpPr>
          <p:nvPr/>
        </p:nvSpPr>
        <p:spPr bwMode="auto">
          <a:xfrm>
            <a:off x="7236296" y="3861048"/>
            <a:ext cx="19077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400" b="1" dirty="0"/>
              <a:t>Observera att procent i detta fall går till 50 jämfört med tidigare diagrams 100. Nivåerna kan därmed framstå som högre.</a:t>
            </a: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765326"/>
              </p:ext>
            </p:extLst>
          </p:nvPr>
        </p:nvGraphicFramePr>
        <p:xfrm>
          <a:off x="147315" y="404813"/>
          <a:ext cx="8366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839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ubrik 3"/>
          <p:cNvSpPr>
            <a:spLocks noGrp="1"/>
          </p:cNvSpPr>
          <p:nvPr>
            <p:ph type="title"/>
          </p:nvPr>
        </p:nvSpPr>
        <p:spPr>
          <a:xfrm>
            <a:off x="685800" y="1484313"/>
            <a:ext cx="7631113" cy="868362"/>
          </a:xfrm>
        </p:spPr>
        <p:txBody>
          <a:bodyPr>
            <a:normAutofit/>
          </a:bodyPr>
          <a:lstStyle/>
          <a:p>
            <a:pPr algn="ctr"/>
            <a:r>
              <a:rPr lang="sv-SE" sz="4000" dirty="0" smtClean="0">
                <a:solidFill>
                  <a:schemeClr val="tx2"/>
                </a:solidFill>
              </a:rPr>
              <a:t>Brott</a:t>
            </a:r>
            <a:endParaRPr lang="sv-SE" sz="2400" dirty="0" smtClean="0">
              <a:solidFill>
                <a:schemeClr val="tx2"/>
              </a:solidFill>
            </a:endParaRPr>
          </a:p>
        </p:txBody>
      </p:sp>
      <p:pic>
        <p:nvPicPr>
          <p:cNvPr id="22531" name="Bildobjekt 2" descr="våren 2011Oppisgotlan_parcour 05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2924175"/>
            <a:ext cx="4391025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39750" y="404665"/>
            <a:ext cx="6696546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sv-SE" sz="3000" b="1" dirty="0">
                <a:solidFill>
                  <a:srgbClr val="683788"/>
                </a:solidFill>
                <a:latin typeface="+mn-lt"/>
              </a:rPr>
              <a:t>Andel som klottrat eller målat </a:t>
            </a:r>
            <a:r>
              <a:rPr lang="sv-SE" sz="3000" b="1" dirty="0" smtClean="0">
                <a:solidFill>
                  <a:srgbClr val="683788"/>
                </a:solidFill>
                <a:latin typeface="+mn-lt"/>
              </a:rPr>
              <a:t>graffiti</a:t>
            </a:r>
            <a:endParaRPr lang="sv-SE" sz="3000" b="1" dirty="0">
              <a:solidFill>
                <a:srgbClr val="683788"/>
              </a:solidFill>
              <a:latin typeface="+mn-lt"/>
            </a:endParaRPr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1632017"/>
              </p:ext>
            </p:extLst>
          </p:nvPr>
        </p:nvGraphicFramePr>
        <p:xfrm>
          <a:off x="107504" y="404665"/>
          <a:ext cx="8366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272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39750" y="404665"/>
            <a:ext cx="6624538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sv-SE" sz="3000" b="1" dirty="0">
                <a:solidFill>
                  <a:srgbClr val="683788"/>
                </a:solidFill>
                <a:latin typeface="+mn-lt"/>
              </a:rPr>
              <a:t>Andel som begått allvarligt egendomsbrott</a:t>
            </a:r>
          </a:p>
        </p:txBody>
      </p:sp>
      <p:sp>
        <p:nvSpPr>
          <p:cNvPr id="10" name="textruta 7"/>
          <p:cNvSpPr txBox="1">
            <a:spLocks noChangeArrowheads="1"/>
          </p:cNvSpPr>
          <p:nvPr/>
        </p:nvSpPr>
        <p:spPr bwMode="auto">
          <a:xfrm>
            <a:off x="7236296" y="3861048"/>
            <a:ext cx="19077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400" b="1" dirty="0"/>
              <a:t>Observera att procent i detta fall går till 50 jämfört med tidigare diagrams 100. Nivåerna kan därmed framstå som högre.</a:t>
            </a: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842126"/>
              </p:ext>
            </p:extLst>
          </p:nvPr>
        </p:nvGraphicFramePr>
        <p:xfrm>
          <a:off x="395536" y="404665"/>
          <a:ext cx="8366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933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9208" y="458788"/>
            <a:ext cx="5987008" cy="969962"/>
          </a:xfrm>
        </p:spPr>
        <p:txBody>
          <a:bodyPr/>
          <a:lstStyle/>
          <a:p>
            <a:r>
              <a:rPr lang="sv-SE" dirty="0" smtClean="0">
                <a:solidFill>
                  <a:schemeClr val="tx2"/>
                </a:solidFill>
              </a:rPr>
              <a:t>Andel som använt hot eller våld</a:t>
            </a:r>
            <a:endParaRPr lang="sv-SE" dirty="0">
              <a:solidFill>
                <a:schemeClr val="tx2"/>
              </a:solidFill>
            </a:endParaRPr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070892"/>
              </p:ext>
            </p:extLst>
          </p:nvPr>
        </p:nvGraphicFramePr>
        <p:xfrm>
          <a:off x="107504" y="404664"/>
          <a:ext cx="8366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271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ubrik 1"/>
          <p:cNvSpPr>
            <a:spLocks noGrp="1"/>
          </p:cNvSpPr>
          <p:nvPr>
            <p:ph type="title"/>
          </p:nvPr>
        </p:nvSpPr>
        <p:spPr>
          <a:xfrm>
            <a:off x="1763688" y="1052736"/>
            <a:ext cx="5489575" cy="969962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tx2"/>
                </a:solidFill>
              </a:rPr>
              <a:t>Kontaktuppgifter</a:t>
            </a:r>
          </a:p>
        </p:txBody>
      </p:sp>
      <p:sp>
        <p:nvSpPr>
          <p:cNvPr id="27651" name="Platshållare för innehåll 2"/>
          <p:cNvSpPr>
            <a:spLocks noGrp="1"/>
          </p:cNvSpPr>
          <p:nvPr>
            <p:ph idx="1"/>
          </p:nvPr>
        </p:nvSpPr>
        <p:spPr>
          <a:xfrm>
            <a:off x="611188" y="1916833"/>
            <a:ext cx="7631112" cy="345638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sv-SE" dirty="0">
                <a:hlinkClick r:id="rId2"/>
              </a:rPr>
              <a:t>erik.begler@stockholm.se</a:t>
            </a:r>
            <a:r>
              <a:rPr lang="sv-SE" dirty="0"/>
              <a:t> </a:t>
            </a:r>
          </a:p>
          <a:p>
            <a:pPr algn="ctr">
              <a:buFont typeface="Wingdings" pitchFamily="2" charset="2"/>
              <a:buNone/>
            </a:pPr>
            <a:r>
              <a:rPr lang="sv-SE" dirty="0"/>
              <a:t>tfn 08-508 25 619</a:t>
            </a:r>
          </a:p>
          <a:p>
            <a:pPr algn="ctr">
              <a:buFont typeface="Wingdings" pitchFamily="2" charset="2"/>
              <a:buNone/>
            </a:pPr>
            <a:endParaRPr lang="sv-SE" dirty="0" smtClean="0"/>
          </a:p>
          <a:p>
            <a:pPr algn="ctr">
              <a:buFont typeface="Wingdings" pitchFamily="2" charset="2"/>
              <a:buNone/>
            </a:pPr>
            <a:r>
              <a:rPr lang="sv-SE" u="sng" dirty="0">
                <a:solidFill>
                  <a:schemeClr val="accent3"/>
                </a:solidFill>
              </a:rPr>
              <a:t>j</a:t>
            </a:r>
            <a:r>
              <a:rPr lang="sv-SE" u="sng" dirty="0" smtClean="0">
                <a:solidFill>
                  <a:schemeClr val="accent3"/>
                </a:solidFill>
              </a:rPr>
              <a:t>ulia.</a:t>
            </a:r>
            <a:r>
              <a:rPr lang="sv-SE" u="sng" dirty="0" smtClean="0">
                <a:solidFill>
                  <a:schemeClr val="accent3"/>
                </a:solidFill>
                <a:hlinkClick r:id="rId3"/>
              </a:rPr>
              <a:t>san</a:t>
            </a:r>
            <a:r>
              <a:rPr lang="sv-SE" u="sng" dirty="0" smtClean="0">
                <a:hlinkClick r:id="rId3"/>
              </a:rPr>
              <a:t>dahl@stockholm.se</a:t>
            </a:r>
            <a:r>
              <a:rPr lang="sv-SE" dirty="0" smtClean="0"/>
              <a:t> </a:t>
            </a:r>
          </a:p>
          <a:p>
            <a:pPr algn="ctr">
              <a:buFont typeface="Wingdings" pitchFamily="2" charset="2"/>
              <a:buNone/>
            </a:pPr>
            <a:r>
              <a:rPr lang="sv-SE" dirty="0" smtClean="0"/>
              <a:t>tfn 08-508 25 413</a:t>
            </a:r>
          </a:p>
          <a:p>
            <a:pPr algn="ctr">
              <a:buFont typeface="Wingdings" pitchFamily="2" charset="2"/>
              <a:buNone/>
            </a:pPr>
            <a:endParaRPr lang="sv-SE" dirty="0" smtClean="0"/>
          </a:p>
          <a:p>
            <a:pPr algn="ctr">
              <a:buFont typeface="Wingdings" pitchFamily="2" charset="2"/>
              <a:buNone/>
            </a:pPr>
            <a:r>
              <a:rPr lang="sv-SE" dirty="0" smtClean="0">
                <a:hlinkClick r:id="rId4"/>
              </a:rPr>
              <a:t>max.lundin@stockholm.se</a:t>
            </a:r>
            <a:endParaRPr lang="sv-SE" dirty="0" smtClean="0"/>
          </a:p>
          <a:p>
            <a:pPr algn="ctr">
              <a:buFont typeface="Wingdings" pitchFamily="2" charset="2"/>
              <a:buNone/>
            </a:pPr>
            <a:r>
              <a:rPr lang="sv-SE" dirty="0" smtClean="0"/>
              <a:t>tfn 08-508 43 020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ruta 3"/>
          <p:cNvSpPr txBox="1">
            <a:spLocks noChangeArrowheads="1"/>
          </p:cNvSpPr>
          <p:nvPr/>
        </p:nvSpPr>
        <p:spPr bwMode="auto">
          <a:xfrm>
            <a:off x="357188" y="2357438"/>
            <a:ext cx="184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endParaRPr lang="sv-SE" sz="2800"/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395288" y="719138"/>
            <a:ext cx="7631112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sv-SE" sz="2000" b="1">
                <a:solidFill>
                  <a:schemeClr val="tx2"/>
                </a:solidFill>
              </a:rPr>
              <a:t>Stockholmsenkätens syften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468313" y="1701800"/>
            <a:ext cx="79914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sv-SE" sz="1500">
                <a:solidFill>
                  <a:schemeClr val="tx1"/>
                </a:solidFill>
              </a:rPr>
              <a:t>Kartlägga drogvanor, kriminalitet, skolk, mobbning samt risk- och skyddsfaktorer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sv-SE" sz="1500">
                <a:solidFill>
                  <a:schemeClr val="tx1"/>
                </a:solidFill>
              </a:rPr>
              <a:t>Ge en uppfattning om hur olika beteenden förändras över tid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sv-SE" sz="1500">
                <a:solidFill>
                  <a:schemeClr val="tx1"/>
                </a:solidFill>
              </a:rPr>
              <a:t>Förse Stockholms stad, stadsdelsområden och skolor med lokala data 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sv-SE" sz="1500">
                <a:solidFill>
                  <a:schemeClr val="tx1"/>
                </a:solidFill>
              </a:rPr>
              <a:t>Underlag för forskning och utveckling samt för att fördela resurser till förebyggande insatser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sv-SE" sz="1500">
                <a:solidFill>
                  <a:schemeClr val="tx1"/>
                </a:solidFill>
              </a:rPr>
              <a:t>Mobilisering av aktörer i det förebyggande arbetet t.ex. från skola, fritid, socialtjänst, polis,  frivilligsektor samt inte minst föräldrar</a:t>
            </a:r>
          </a:p>
        </p:txBody>
      </p:sp>
      <p:pic>
        <p:nvPicPr>
          <p:cNvPr id="10245" name="Bildobjekt 6" descr="oppis vasa real juni 2012 12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789363"/>
            <a:ext cx="3097213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ruta 3"/>
          <p:cNvSpPr txBox="1">
            <a:spLocks noChangeArrowheads="1"/>
          </p:cNvSpPr>
          <p:nvPr/>
        </p:nvSpPr>
        <p:spPr bwMode="auto">
          <a:xfrm>
            <a:off x="357188" y="1500188"/>
            <a:ext cx="8159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endParaRPr lang="sv-SE" sz="2800"/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685800" y="719138"/>
            <a:ext cx="76311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sv-SE" sz="2000" b="1">
                <a:solidFill>
                  <a:schemeClr val="tx2"/>
                </a:solidFill>
              </a:rPr>
              <a:t>Undersökningens genomförande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685800" y="1676400"/>
            <a:ext cx="7989888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lnSpc>
                <a:spcPct val="10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sv-SE" sz="1500" dirty="0">
                <a:solidFill>
                  <a:schemeClr val="tx1"/>
                </a:solidFill>
              </a:rPr>
              <a:t>Enkät till grundskolans år 9 och gymnasiets år 2</a:t>
            </a:r>
          </a:p>
          <a:p>
            <a:pPr marL="342900" indent="-342900" eaLnBrk="0" hangingPunct="0">
              <a:lnSpc>
                <a:spcPct val="10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sv-SE" sz="1500" dirty="0" smtClean="0">
                <a:solidFill>
                  <a:schemeClr val="tx1"/>
                </a:solidFill>
              </a:rPr>
              <a:t>2014 deltog 161 skolor  – svarsfrekvens på 76 procent  </a:t>
            </a:r>
            <a:endParaRPr lang="sv-SE" sz="1500" dirty="0">
              <a:solidFill>
                <a:schemeClr val="tx1"/>
              </a:solidFill>
            </a:endParaRPr>
          </a:p>
          <a:p>
            <a:pPr marL="342900" indent="-342900" eaLnBrk="0" hangingPunct="0">
              <a:lnSpc>
                <a:spcPct val="10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sv-SE" sz="1500" dirty="0">
                <a:solidFill>
                  <a:schemeClr val="tx1"/>
                </a:solidFill>
              </a:rPr>
              <a:t>Enkäten innehåller ca 350 frågor/delfrågor</a:t>
            </a:r>
          </a:p>
          <a:p>
            <a:pPr marL="342900" indent="-342900" eaLnBrk="0" hangingPunct="0">
              <a:lnSpc>
                <a:spcPct val="10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sv-SE" sz="1500" dirty="0">
                <a:solidFill>
                  <a:schemeClr val="tx1"/>
                </a:solidFill>
              </a:rPr>
              <a:t>Besvaras anonymt under lektionstid och lämnas i förslutet kuvert till klassläraren</a:t>
            </a:r>
          </a:p>
          <a:p>
            <a:pPr marL="342900" indent="-342900" eaLnBrk="0" hangingPunct="0">
              <a:lnSpc>
                <a:spcPct val="10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sv-SE" sz="1500" dirty="0">
                <a:solidFill>
                  <a:schemeClr val="tx1"/>
                </a:solidFill>
              </a:rPr>
              <a:t>Besvarades under våren </a:t>
            </a:r>
            <a:r>
              <a:rPr lang="sv-SE" sz="1500" dirty="0" smtClean="0">
                <a:solidFill>
                  <a:schemeClr val="tx1"/>
                </a:solidFill>
              </a:rPr>
              <a:t>2014 </a:t>
            </a:r>
            <a:r>
              <a:rPr lang="sv-SE" sz="1500" dirty="0">
                <a:solidFill>
                  <a:schemeClr val="tx1"/>
                </a:solidFill>
              </a:rPr>
              <a:t>efter sportlovet</a:t>
            </a:r>
          </a:p>
          <a:p>
            <a:pPr marL="342900" indent="-342900" eaLnBrk="0" hangingPunct="0">
              <a:lnSpc>
                <a:spcPct val="10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sv-SE" sz="1500" dirty="0" smtClean="0">
                <a:solidFill>
                  <a:schemeClr val="tx1"/>
                </a:solidFill>
              </a:rPr>
              <a:t>Markör Marknad och Kommunikation AB genomförde datainsamlingen </a:t>
            </a:r>
            <a:r>
              <a:rPr lang="sv-SE" sz="1500" dirty="0">
                <a:solidFill>
                  <a:schemeClr val="tx1"/>
                </a:solidFill>
              </a:rPr>
              <a:t>på uppdrag av Socialförvaltningen</a:t>
            </a:r>
          </a:p>
          <a:p>
            <a:pPr marL="342900" indent="-342900" eaLnBrk="0" hangingPunct="0">
              <a:lnSpc>
                <a:spcPct val="10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sv-SE" sz="1500" dirty="0">
                <a:solidFill>
                  <a:schemeClr val="tx1"/>
                </a:solidFill>
              </a:rPr>
              <a:t>Undersökningen delfinansieras av utbildningsförvaltningen  </a:t>
            </a:r>
          </a:p>
          <a:p>
            <a:pPr marL="342900" indent="-342900" eaLnBrk="0" hangingPunct="0">
              <a:lnSpc>
                <a:spcPct val="10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sv-SE" sz="1500" dirty="0">
                <a:solidFill>
                  <a:schemeClr val="tx1"/>
                </a:solidFill>
              </a:rPr>
              <a:t>Utöver Stockholms stad genomförs undersökningen i flera  andra länskommuner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ruta 3"/>
          <p:cNvSpPr txBox="1">
            <a:spLocks noChangeArrowheads="1"/>
          </p:cNvSpPr>
          <p:nvPr/>
        </p:nvSpPr>
        <p:spPr bwMode="auto">
          <a:xfrm>
            <a:off x="357188" y="1500188"/>
            <a:ext cx="8159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endParaRPr lang="sv-SE" sz="280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68313" y="404813"/>
            <a:ext cx="705601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sv-SE" sz="2000" b="1" dirty="0">
                <a:solidFill>
                  <a:schemeClr val="tx2"/>
                </a:solidFill>
              </a:rPr>
              <a:t>Antal elever boende i Stockholms stad som deltagit i undersökningen per år</a:t>
            </a:r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946513"/>
              </p:ext>
            </p:extLst>
          </p:nvPr>
        </p:nvGraphicFramePr>
        <p:xfrm>
          <a:off x="1116013" y="3361531"/>
          <a:ext cx="6624340" cy="859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420"/>
                <a:gridCol w="679420"/>
                <a:gridCol w="679420"/>
                <a:gridCol w="679420"/>
                <a:gridCol w="806810"/>
                <a:gridCol w="806810"/>
                <a:gridCol w="806810"/>
                <a:gridCol w="806810"/>
                <a:gridCol w="679420"/>
              </a:tblGrid>
              <a:tr h="424197">
                <a:tc>
                  <a:txBody>
                    <a:bodyPr/>
                    <a:lstStyle/>
                    <a:p>
                      <a:pPr algn="ctr" rtl="0" fontAlgn="t"/>
                      <a:r>
                        <a:rPr lang="sv-SE" sz="1800" u="none" strike="noStrike" dirty="0">
                          <a:effectLst/>
                        </a:rPr>
                        <a:t>1998</a:t>
                      </a:r>
                      <a:endParaRPr lang="sv-SE" sz="1800" b="1" i="0" u="none" strike="noStrike" dirty="0">
                        <a:solidFill>
                          <a:srgbClr val="FFFFFF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v-SE" sz="1800" u="none" strike="noStrike">
                          <a:effectLst/>
                        </a:rPr>
                        <a:t>2000</a:t>
                      </a:r>
                      <a:endParaRPr lang="sv-SE" sz="1800" b="1" i="0" u="none" strike="noStrike">
                        <a:solidFill>
                          <a:srgbClr val="FFFFFF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v-SE" sz="1800" u="none" strike="noStrike">
                          <a:effectLst/>
                        </a:rPr>
                        <a:t>2002</a:t>
                      </a:r>
                      <a:endParaRPr lang="sv-SE" sz="1800" b="1" i="0" u="none" strike="noStrike">
                        <a:solidFill>
                          <a:srgbClr val="FFFFFF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v-SE" sz="1800" u="none" strike="noStrike">
                          <a:effectLst/>
                        </a:rPr>
                        <a:t>2004</a:t>
                      </a:r>
                      <a:endParaRPr lang="sv-SE" sz="1800" b="1" i="0" u="none" strike="noStrike">
                        <a:solidFill>
                          <a:srgbClr val="FFFFFF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v-SE" sz="1800" u="none" strike="noStrike">
                          <a:effectLst/>
                        </a:rPr>
                        <a:t>2006</a:t>
                      </a:r>
                      <a:endParaRPr lang="sv-SE" sz="1800" b="1" i="0" u="none" strike="noStrike">
                        <a:solidFill>
                          <a:srgbClr val="FFFFFF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v-SE" sz="1800" u="none" strike="noStrike">
                          <a:effectLst/>
                        </a:rPr>
                        <a:t>2008</a:t>
                      </a:r>
                      <a:endParaRPr lang="sv-SE" sz="1800" b="1" i="0" u="none" strike="noStrike">
                        <a:solidFill>
                          <a:srgbClr val="FFFFFF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v-SE" sz="1800" u="none" strike="noStrike">
                          <a:effectLst/>
                        </a:rPr>
                        <a:t>2010</a:t>
                      </a:r>
                      <a:endParaRPr lang="sv-SE" sz="1800" b="1" i="0" u="none" strike="noStrike">
                        <a:solidFill>
                          <a:srgbClr val="FFFFFF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v-SE" sz="1800" u="none" strike="noStrike">
                          <a:effectLst/>
                        </a:rPr>
                        <a:t>2012</a:t>
                      </a:r>
                      <a:endParaRPr lang="sv-SE" sz="1800" b="1" i="0" u="none" strike="noStrike">
                        <a:solidFill>
                          <a:srgbClr val="FFFFFF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v-SE" sz="1800" u="none" strike="noStrike">
                          <a:effectLst/>
                        </a:rPr>
                        <a:t>2014</a:t>
                      </a:r>
                      <a:endParaRPr lang="sv-SE" sz="1800" b="1" i="0" u="none" strike="noStrike">
                        <a:solidFill>
                          <a:srgbClr val="FFFFFF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/>
                </a:tc>
              </a:tr>
              <a:tr h="435360">
                <a:tc>
                  <a:txBody>
                    <a:bodyPr/>
                    <a:lstStyle/>
                    <a:p>
                      <a:pPr algn="ctr" rtl="0" fontAlgn="t"/>
                      <a:r>
                        <a:rPr lang="sv-SE" sz="1800" u="none" strike="noStrike">
                          <a:effectLst/>
                        </a:rPr>
                        <a:t>4 411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v-SE" sz="1800" u="none" strike="noStrike">
                          <a:effectLst/>
                        </a:rPr>
                        <a:t>8 001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v-SE" sz="1800" u="none" strike="noStrike">
                          <a:effectLst/>
                        </a:rPr>
                        <a:t>8 433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v-SE" sz="1800" u="none" strike="noStrike">
                          <a:effectLst/>
                        </a:rPr>
                        <a:t>8 866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v-SE" sz="1800" u="none" strike="noStrike" dirty="0">
                          <a:effectLst/>
                        </a:rPr>
                        <a:t>10 </a:t>
                      </a:r>
                      <a:r>
                        <a:rPr lang="sv-SE" sz="1800" u="none" strike="noStrike" dirty="0" smtClean="0">
                          <a:effectLst/>
                        </a:rPr>
                        <a:t>022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v-SE" sz="1800" u="none" strike="noStrike" dirty="0">
                          <a:effectLst/>
                        </a:rPr>
                        <a:t>10 832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v-SE" sz="1800" u="none" strike="noStrike" dirty="0">
                          <a:effectLst/>
                        </a:rPr>
                        <a:t>11 386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v-SE" sz="1800" u="none" strike="noStrike">
                          <a:effectLst/>
                        </a:rPr>
                        <a:t>10 307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v-SE" sz="1800" u="none" strike="noStrike" dirty="0">
                          <a:effectLst/>
                        </a:rPr>
                        <a:t>8 997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ubrik 3"/>
          <p:cNvSpPr>
            <a:spLocks noGrp="1"/>
          </p:cNvSpPr>
          <p:nvPr>
            <p:ph type="title"/>
          </p:nvPr>
        </p:nvSpPr>
        <p:spPr>
          <a:xfrm>
            <a:off x="611188" y="2997200"/>
            <a:ext cx="4321175" cy="868363"/>
          </a:xfrm>
        </p:spPr>
        <p:txBody>
          <a:bodyPr/>
          <a:lstStyle/>
          <a:p>
            <a:pPr algn="ctr"/>
            <a:r>
              <a:rPr lang="sv-SE" sz="4000" dirty="0" smtClean="0">
                <a:solidFill>
                  <a:schemeClr val="tx2"/>
                </a:solidFill>
              </a:rPr>
              <a:t>Tobak</a:t>
            </a:r>
          </a:p>
        </p:txBody>
      </p:sp>
      <p:pic>
        <p:nvPicPr>
          <p:cNvPr id="13316" name="Bildobjekt 4" descr="DSC0319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875" y="1412875"/>
            <a:ext cx="2690813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468313" y="404813"/>
            <a:ext cx="676798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sv-SE" sz="3000" b="1" dirty="0">
                <a:solidFill>
                  <a:schemeClr val="tx2"/>
                </a:solidFill>
              </a:rPr>
              <a:t>Andel som röker dagligen eller ibland</a:t>
            </a:r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048084"/>
              </p:ext>
            </p:extLst>
          </p:nvPr>
        </p:nvGraphicFramePr>
        <p:xfrm>
          <a:off x="468312" y="404812"/>
          <a:ext cx="8366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68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468313" y="404813"/>
            <a:ext cx="669597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sv-SE" sz="3000" b="1" dirty="0">
                <a:solidFill>
                  <a:schemeClr val="tx2"/>
                </a:solidFill>
              </a:rPr>
              <a:t>Andel som snusar dagligen eller ibland</a:t>
            </a:r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297933"/>
              </p:ext>
            </p:extLst>
          </p:nvPr>
        </p:nvGraphicFramePr>
        <p:xfrm>
          <a:off x="442497" y="417978"/>
          <a:ext cx="8366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820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ubrik 3"/>
          <p:cNvSpPr>
            <a:spLocks noGrp="1"/>
          </p:cNvSpPr>
          <p:nvPr>
            <p:ph type="title"/>
          </p:nvPr>
        </p:nvSpPr>
        <p:spPr>
          <a:xfrm>
            <a:off x="539750" y="2349500"/>
            <a:ext cx="4464050" cy="868363"/>
          </a:xfrm>
        </p:spPr>
        <p:txBody>
          <a:bodyPr/>
          <a:lstStyle/>
          <a:p>
            <a:pPr algn="ctr"/>
            <a:r>
              <a:rPr lang="sv-SE" sz="4000" dirty="0" smtClean="0">
                <a:solidFill>
                  <a:schemeClr val="tx2"/>
                </a:solidFill>
              </a:rPr>
              <a:t>Alkohol</a:t>
            </a:r>
          </a:p>
        </p:txBody>
      </p:sp>
      <p:pic>
        <p:nvPicPr>
          <p:cNvPr id="16387" name="Bildobjekt 2" descr="oppis vasa real juni 2012 12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916113"/>
            <a:ext cx="3059112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ruta 3"/>
          <p:cNvSpPr txBox="1">
            <a:spLocks noChangeArrowheads="1"/>
          </p:cNvSpPr>
          <p:nvPr/>
        </p:nvSpPr>
        <p:spPr bwMode="auto">
          <a:xfrm>
            <a:off x="357188" y="1500188"/>
            <a:ext cx="8159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endParaRPr lang="sv-SE" sz="2800"/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468313" y="404813"/>
            <a:ext cx="669597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sv-SE" sz="3000" b="1" dirty="0">
                <a:solidFill>
                  <a:schemeClr val="tx2"/>
                </a:solidFill>
              </a:rPr>
              <a:t>Andel som inte dricker alkohol</a:t>
            </a: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232254"/>
              </p:ext>
            </p:extLst>
          </p:nvPr>
        </p:nvGraphicFramePr>
        <p:xfrm>
          <a:off x="73863" y="404813"/>
          <a:ext cx="8726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66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hlm_pres">
  <a:themeElements>
    <a:clrScheme name="sthlm_pres 1">
      <a:dk1>
        <a:srgbClr val="000000"/>
      </a:dk1>
      <a:lt1>
        <a:srgbClr val="FFFFFF"/>
      </a:lt1>
      <a:dk2>
        <a:srgbClr val="000000"/>
      </a:dk2>
      <a:lt2>
        <a:srgbClr val="A7A9AC"/>
      </a:lt2>
      <a:accent1>
        <a:srgbClr val="9FCBED"/>
      </a:accent1>
      <a:accent2>
        <a:srgbClr val="009CDC"/>
      </a:accent2>
      <a:accent3>
        <a:srgbClr val="FFFFFF"/>
      </a:accent3>
      <a:accent4>
        <a:srgbClr val="000000"/>
      </a:accent4>
      <a:accent5>
        <a:srgbClr val="CDE2F4"/>
      </a:accent5>
      <a:accent6>
        <a:srgbClr val="008DC7"/>
      </a:accent6>
      <a:hlink>
        <a:srgbClr val="0074BC"/>
      </a:hlink>
      <a:folHlink>
        <a:srgbClr val="005288"/>
      </a:folHlink>
    </a:clrScheme>
    <a:fontScheme name="sthlm_pres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sthlm_pres 1">
        <a:dk1>
          <a:srgbClr val="000000"/>
        </a:dk1>
        <a:lt1>
          <a:srgbClr val="FFFFFF"/>
        </a:lt1>
        <a:dk2>
          <a:srgbClr val="000000"/>
        </a:dk2>
        <a:lt2>
          <a:srgbClr val="A7A9AC"/>
        </a:lt2>
        <a:accent1>
          <a:srgbClr val="9FCBED"/>
        </a:accent1>
        <a:accent2>
          <a:srgbClr val="009CDC"/>
        </a:accent2>
        <a:accent3>
          <a:srgbClr val="FFFFFF"/>
        </a:accent3>
        <a:accent4>
          <a:srgbClr val="000000"/>
        </a:accent4>
        <a:accent5>
          <a:srgbClr val="CDE2F4"/>
        </a:accent5>
        <a:accent6>
          <a:srgbClr val="008DC7"/>
        </a:accent6>
        <a:hlink>
          <a:srgbClr val="0074BC"/>
        </a:hlink>
        <a:folHlink>
          <a:srgbClr val="0052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å">
  <a:themeElements>
    <a:clrScheme name="Blå 1">
      <a:dk1>
        <a:srgbClr val="000000"/>
      </a:dk1>
      <a:lt1>
        <a:srgbClr val="FFFFFF"/>
      </a:lt1>
      <a:dk2>
        <a:srgbClr val="000000"/>
      </a:dk2>
      <a:lt2>
        <a:srgbClr val="A7A9AC"/>
      </a:lt2>
      <a:accent1>
        <a:srgbClr val="9FCBED"/>
      </a:accent1>
      <a:accent2>
        <a:srgbClr val="009CDC"/>
      </a:accent2>
      <a:accent3>
        <a:srgbClr val="FFFFFF"/>
      </a:accent3>
      <a:accent4>
        <a:srgbClr val="000000"/>
      </a:accent4>
      <a:accent5>
        <a:srgbClr val="CDE2F4"/>
      </a:accent5>
      <a:accent6>
        <a:srgbClr val="008DC7"/>
      </a:accent6>
      <a:hlink>
        <a:srgbClr val="0074BC"/>
      </a:hlink>
      <a:folHlink>
        <a:srgbClr val="005288"/>
      </a:folHlink>
    </a:clrScheme>
    <a:fontScheme name="Blå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Blå 1">
        <a:dk1>
          <a:srgbClr val="000000"/>
        </a:dk1>
        <a:lt1>
          <a:srgbClr val="FFFFFF"/>
        </a:lt1>
        <a:dk2>
          <a:srgbClr val="000000"/>
        </a:dk2>
        <a:lt2>
          <a:srgbClr val="A7A9AC"/>
        </a:lt2>
        <a:accent1>
          <a:srgbClr val="9FCBED"/>
        </a:accent1>
        <a:accent2>
          <a:srgbClr val="009CDC"/>
        </a:accent2>
        <a:accent3>
          <a:srgbClr val="FFFFFF"/>
        </a:accent3>
        <a:accent4>
          <a:srgbClr val="000000"/>
        </a:accent4>
        <a:accent5>
          <a:srgbClr val="CDE2F4"/>
        </a:accent5>
        <a:accent6>
          <a:srgbClr val="008DC7"/>
        </a:accent6>
        <a:hlink>
          <a:srgbClr val="0074BC"/>
        </a:hlink>
        <a:folHlink>
          <a:srgbClr val="0052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rå">
  <a:themeElements>
    <a:clrScheme name="Grå 1">
      <a:dk1>
        <a:srgbClr val="000000"/>
      </a:dk1>
      <a:lt1>
        <a:srgbClr val="FFFFFF"/>
      </a:lt1>
      <a:dk2>
        <a:srgbClr val="000000"/>
      </a:dk2>
      <a:lt2>
        <a:srgbClr val="A7A9AC"/>
      </a:lt2>
      <a:accent1>
        <a:srgbClr val="9FCBED"/>
      </a:accent1>
      <a:accent2>
        <a:srgbClr val="009CDC"/>
      </a:accent2>
      <a:accent3>
        <a:srgbClr val="FFFFFF"/>
      </a:accent3>
      <a:accent4>
        <a:srgbClr val="000000"/>
      </a:accent4>
      <a:accent5>
        <a:srgbClr val="CDE2F4"/>
      </a:accent5>
      <a:accent6>
        <a:srgbClr val="008DC7"/>
      </a:accent6>
      <a:hlink>
        <a:srgbClr val="0074BC"/>
      </a:hlink>
      <a:folHlink>
        <a:srgbClr val="005288"/>
      </a:folHlink>
    </a:clrScheme>
    <a:fontScheme name="Grå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Grå 1">
        <a:dk1>
          <a:srgbClr val="000000"/>
        </a:dk1>
        <a:lt1>
          <a:srgbClr val="FFFFFF"/>
        </a:lt1>
        <a:dk2>
          <a:srgbClr val="000000"/>
        </a:dk2>
        <a:lt2>
          <a:srgbClr val="A7A9AC"/>
        </a:lt2>
        <a:accent1>
          <a:srgbClr val="9FCBED"/>
        </a:accent1>
        <a:accent2>
          <a:srgbClr val="009CDC"/>
        </a:accent2>
        <a:accent3>
          <a:srgbClr val="FFFFFF"/>
        </a:accent3>
        <a:accent4>
          <a:srgbClr val="000000"/>
        </a:accent4>
        <a:accent5>
          <a:srgbClr val="CDE2F4"/>
        </a:accent5>
        <a:accent6>
          <a:srgbClr val="008DC7"/>
        </a:accent6>
        <a:hlink>
          <a:srgbClr val="0074BC"/>
        </a:hlink>
        <a:folHlink>
          <a:srgbClr val="0052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ön">
  <a:themeElements>
    <a:clrScheme name="Grön 1">
      <a:dk1>
        <a:srgbClr val="000000"/>
      </a:dk1>
      <a:lt1>
        <a:srgbClr val="FFFFFF"/>
      </a:lt1>
      <a:dk2>
        <a:srgbClr val="000000"/>
      </a:dk2>
      <a:lt2>
        <a:srgbClr val="A7A9AC"/>
      </a:lt2>
      <a:accent1>
        <a:srgbClr val="9FCBED"/>
      </a:accent1>
      <a:accent2>
        <a:srgbClr val="009CDC"/>
      </a:accent2>
      <a:accent3>
        <a:srgbClr val="FFFFFF"/>
      </a:accent3>
      <a:accent4>
        <a:srgbClr val="000000"/>
      </a:accent4>
      <a:accent5>
        <a:srgbClr val="CDE2F4"/>
      </a:accent5>
      <a:accent6>
        <a:srgbClr val="008DC7"/>
      </a:accent6>
      <a:hlink>
        <a:srgbClr val="0074BC"/>
      </a:hlink>
      <a:folHlink>
        <a:srgbClr val="005288"/>
      </a:folHlink>
    </a:clrScheme>
    <a:fontScheme name="Grö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Grön 1">
        <a:dk1>
          <a:srgbClr val="000000"/>
        </a:dk1>
        <a:lt1>
          <a:srgbClr val="FFFFFF"/>
        </a:lt1>
        <a:dk2>
          <a:srgbClr val="000000"/>
        </a:dk2>
        <a:lt2>
          <a:srgbClr val="A7A9AC"/>
        </a:lt2>
        <a:accent1>
          <a:srgbClr val="9FCBED"/>
        </a:accent1>
        <a:accent2>
          <a:srgbClr val="009CDC"/>
        </a:accent2>
        <a:accent3>
          <a:srgbClr val="FFFFFF"/>
        </a:accent3>
        <a:accent4>
          <a:srgbClr val="000000"/>
        </a:accent4>
        <a:accent5>
          <a:srgbClr val="CDE2F4"/>
        </a:accent5>
        <a:accent6>
          <a:srgbClr val="008DC7"/>
        </a:accent6>
        <a:hlink>
          <a:srgbClr val="0074BC"/>
        </a:hlink>
        <a:folHlink>
          <a:srgbClr val="0052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thlm_Presentation">
  <a:themeElements>
    <a:clrScheme name="Anpassad 1">
      <a:dk1>
        <a:srgbClr val="000000"/>
      </a:dk1>
      <a:lt1>
        <a:srgbClr val="FFFFFF"/>
      </a:lt1>
      <a:dk2>
        <a:srgbClr val="683788"/>
      </a:dk2>
      <a:lt2>
        <a:srgbClr val="BCAAD0"/>
      </a:lt2>
      <a:accent1>
        <a:srgbClr val="289D93"/>
      </a:accent1>
      <a:accent2>
        <a:srgbClr val="C40068"/>
      </a:accent2>
      <a:accent3>
        <a:srgbClr val="007EC4"/>
      </a:accent3>
      <a:accent4>
        <a:srgbClr val="B6D7D3"/>
      </a:accent4>
      <a:accent5>
        <a:srgbClr val="E4B1C3"/>
      </a:accent5>
      <a:accent6>
        <a:srgbClr val="ACC7E9"/>
      </a:accent6>
      <a:hlink>
        <a:srgbClr val="007EC4"/>
      </a:hlink>
      <a:folHlink>
        <a:srgbClr val="683788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89D93"/>
        </a:solidFill>
        <a:ln>
          <a:solidFill>
            <a:srgbClr val="289D93"/>
          </a:solidFill>
        </a:ln>
      </a:spPr>
      <a:bodyPr rtlCol="0" anchor="ctr"/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Förstasidan_2_rutor">
  <a:themeElements>
    <a:clrScheme name="Anpassad 1">
      <a:dk1>
        <a:srgbClr val="000000"/>
      </a:dk1>
      <a:lt1>
        <a:srgbClr val="FFFFFF"/>
      </a:lt1>
      <a:dk2>
        <a:srgbClr val="683788"/>
      </a:dk2>
      <a:lt2>
        <a:srgbClr val="BCAAD0"/>
      </a:lt2>
      <a:accent1>
        <a:srgbClr val="289D93"/>
      </a:accent1>
      <a:accent2>
        <a:srgbClr val="C40068"/>
      </a:accent2>
      <a:accent3>
        <a:srgbClr val="007EC4"/>
      </a:accent3>
      <a:accent4>
        <a:srgbClr val="B6D7D3"/>
      </a:accent4>
      <a:accent5>
        <a:srgbClr val="E4B1C3"/>
      </a:accent5>
      <a:accent6>
        <a:srgbClr val="ACC7E9"/>
      </a:accent6>
      <a:hlink>
        <a:srgbClr val="007EC4"/>
      </a:hlink>
      <a:folHlink>
        <a:srgbClr val="683788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rgbClr val="007EC4"/>
        </a:solidFill>
        <a:ln>
          <a:noFill/>
        </a:ln>
      </a:spPr>
      <a:bodyPr lIns="234000" rIns="234000"/>
      <a:lstStyle>
        <a:defPPr marL="0" marR="0" indent="0" algn="l" defTabSz="914400" rtl="0" eaLnBrk="1" fontAlgn="auto" latinLnBrk="0" hangingPunct="1">
          <a:lnSpc>
            <a:spcPts val="2000"/>
          </a:lnSpc>
          <a:spcBef>
            <a:spcPts val="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000" b="0" i="0" u="none" strike="noStrike" kern="1200" cap="none" spc="0" normalizeH="0" baseline="0" noProof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Förstasida Bakgrundsfärg">
  <a:themeElements>
    <a:clrScheme name="Anpassad 1">
      <a:dk1>
        <a:srgbClr val="000000"/>
      </a:dk1>
      <a:lt1>
        <a:srgbClr val="FFFFFF"/>
      </a:lt1>
      <a:dk2>
        <a:srgbClr val="683788"/>
      </a:dk2>
      <a:lt2>
        <a:srgbClr val="BCAAD0"/>
      </a:lt2>
      <a:accent1>
        <a:srgbClr val="289D93"/>
      </a:accent1>
      <a:accent2>
        <a:srgbClr val="C40068"/>
      </a:accent2>
      <a:accent3>
        <a:srgbClr val="007EC4"/>
      </a:accent3>
      <a:accent4>
        <a:srgbClr val="B6D7D3"/>
      </a:accent4>
      <a:accent5>
        <a:srgbClr val="E4B1C3"/>
      </a:accent5>
      <a:accent6>
        <a:srgbClr val="ACC7E9"/>
      </a:accent6>
      <a:hlink>
        <a:srgbClr val="007EC4"/>
      </a:hlink>
      <a:folHlink>
        <a:srgbClr val="683788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nnehållssidor">
  <a:themeElements>
    <a:clrScheme name="Anpassad 1">
      <a:dk1>
        <a:srgbClr val="000000"/>
      </a:dk1>
      <a:lt1>
        <a:srgbClr val="FFFFFF"/>
      </a:lt1>
      <a:dk2>
        <a:srgbClr val="683788"/>
      </a:dk2>
      <a:lt2>
        <a:srgbClr val="BCAAD0"/>
      </a:lt2>
      <a:accent1>
        <a:srgbClr val="289D93"/>
      </a:accent1>
      <a:accent2>
        <a:srgbClr val="C40068"/>
      </a:accent2>
      <a:accent3>
        <a:srgbClr val="007EC4"/>
      </a:accent3>
      <a:accent4>
        <a:srgbClr val="B6D7D3"/>
      </a:accent4>
      <a:accent5>
        <a:srgbClr val="E4B1C3"/>
      </a:accent5>
      <a:accent6>
        <a:srgbClr val="ACC7E9"/>
      </a:accent6>
      <a:hlink>
        <a:srgbClr val="007EC4"/>
      </a:hlink>
      <a:folHlink>
        <a:srgbClr val="683788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hlm_pres 1">
    <a:dk1>
      <a:srgbClr val="000000"/>
    </a:dk1>
    <a:lt1>
      <a:srgbClr val="FFFFFF"/>
    </a:lt1>
    <a:dk2>
      <a:srgbClr val="000000"/>
    </a:dk2>
    <a:lt2>
      <a:srgbClr val="A7A9AC"/>
    </a:lt2>
    <a:accent1>
      <a:srgbClr val="9FCBED"/>
    </a:accent1>
    <a:accent2>
      <a:srgbClr val="009CDC"/>
    </a:accent2>
    <a:accent3>
      <a:srgbClr val="FFFFFF"/>
    </a:accent3>
    <a:accent4>
      <a:srgbClr val="000000"/>
    </a:accent4>
    <a:accent5>
      <a:srgbClr val="CDE2F4"/>
    </a:accent5>
    <a:accent6>
      <a:srgbClr val="008DC7"/>
    </a:accent6>
    <a:hlink>
      <a:srgbClr val="0074BC"/>
    </a:hlink>
    <a:folHlink>
      <a:srgbClr val="005288"/>
    </a:folHlink>
  </a:clrScheme>
  <a:fontScheme name="sthlm_pres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thlm_pres 1">
    <a:dk1>
      <a:srgbClr val="000000"/>
    </a:dk1>
    <a:lt1>
      <a:srgbClr val="FFFFFF"/>
    </a:lt1>
    <a:dk2>
      <a:srgbClr val="000000"/>
    </a:dk2>
    <a:lt2>
      <a:srgbClr val="A7A9AC"/>
    </a:lt2>
    <a:accent1>
      <a:srgbClr val="9FCBED"/>
    </a:accent1>
    <a:accent2>
      <a:srgbClr val="009CDC"/>
    </a:accent2>
    <a:accent3>
      <a:srgbClr val="FFFFFF"/>
    </a:accent3>
    <a:accent4>
      <a:srgbClr val="000000"/>
    </a:accent4>
    <a:accent5>
      <a:srgbClr val="CDE2F4"/>
    </a:accent5>
    <a:accent6>
      <a:srgbClr val="008DC7"/>
    </a:accent6>
    <a:hlink>
      <a:srgbClr val="0074BC"/>
    </a:hlink>
    <a:folHlink>
      <a:srgbClr val="005288"/>
    </a:folHlink>
  </a:clrScheme>
  <a:fontScheme name="sthlm_pres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thlm_pres 1">
    <a:dk1>
      <a:srgbClr val="000000"/>
    </a:dk1>
    <a:lt1>
      <a:srgbClr val="FFFFFF"/>
    </a:lt1>
    <a:dk2>
      <a:srgbClr val="000000"/>
    </a:dk2>
    <a:lt2>
      <a:srgbClr val="A7A9AC"/>
    </a:lt2>
    <a:accent1>
      <a:srgbClr val="9FCBED"/>
    </a:accent1>
    <a:accent2>
      <a:srgbClr val="009CDC"/>
    </a:accent2>
    <a:accent3>
      <a:srgbClr val="FFFFFF"/>
    </a:accent3>
    <a:accent4>
      <a:srgbClr val="000000"/>
    </a:accent4>
    <a:accent5>
      <a:srgbClr val="CDE2F4"/>
    </a:accent5>
    <a:accent6>
      <a:srgbClr val="008DC7"/>
    </a:accent6>
    <a:hlink>
      <a:srgbClr val="0074BC"/>
    </a:hlink>
    <a:folHlink>
      <a:srgbClr val="005288"/>
    </a:folHlink>
  </a:clrScheme>
  <a:fontScheme name="sthlm_pres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sthlm_pres 1">
    <a:dk1>
      <a:srgbClr val="000000"/>
    </a:dk1>
    <a:lt1>
      <a:srgbClr val="FFFFFF"/>
    </a:lt1>
    <a:dk2>
      <a:srgbClr val="000000"/>
    </a:dk2>
    <a:lt2>
      <a:srgbClr val="A7A9AC"/>
    </a:lt2>
    <a:accent1>
      <a:srgbClr val="9FCBED"/>
    </a:accent1>
    <a:accent2>
      <a:srgbClr val="009CDC"/>
    </a:accent2>
    <a:accent3>
      <a:srgbClr val="FFFFFF"/>
    </a:accent3>
    <a:accent4>
      <a:srgbClr val="000000"/>
    </a:accent4>
    <a:accent5>
      <a:srgbClr val="CDE2F4"/>
    </a:accent5>
    <a:accent6>
      <a:srgbClr val="008DC7"/>
    </a:accent6>
    <a:hlink>
      <a:srgbClr val="0074BC"/>
    </a:hlink>
    <a:folHlink>
      <a:srgbClr val="005288"/>
    </a:folHlink>
  </a:clrScheme>
  <a:fontScheme name="sthlm_pres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sthlm_pres 1">
    <a:dk1>
      <a:srgbClr val="000000"/>
    </a:dk1>
    <a:lt1>
      <a:srgbClr val="FFFFFF"/>
    </a:lt1>
    <a:dk2>
      <a:srgbClr val="000000"/>
    </a:dk2>
    <a:lt2>
      <a:srgbClr val="A7A9AC"/>
    </a:lt2>
    <a:accent1>
      <a:srgbClr val="9FCBED"/>
    </a:accent1>
    <a:accent2>
      <a:srgbClr val="009CDC"/>
    </a:accent2>
    <a:accent3>
      <a:srgbClr val="FFFFFF"/>
    </a:accent3>
    <a:accent4>
      <a:srgbClr val="000000"/>
    </a:accent4>
    <a:accent5>
      <a:srgbClr val="CDE2F4"/>
    </a:accent5>
    <a:accent6>
      <a:srgbClr val="008DC7"/>
    </a:accent6>
    <a:hlink>
      <a:srgbClr val="0074BC"/>
    </a:hlink>
    <a:folHlink>
      <a:srgbClr val="005288"/>
    </a:folHlink>
  </a:clrScheme>
  <a:fontScheme name="sthlm_pres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sthlm_pres 1">
    <a:dk1>
      <a:srgbClr val="000000"/>
    </a:dk1>
    <a:lt1>
      <a:srgbClr val="FFFFFF"/>
    </a:lt1>
    <a:dk2>
      <a:srgbClr val="000000"/>
    </a:dk2>
    <a:lt2>
      <a:srgbClr val="A7A9AC"/>
    </a:lt2>
    <a:accent1>
      <a:srgbClr val="9FCBED"/>
    </a:accent1>
    <a:accent2>
      <a:srgbClr val="009CDC"/>
    </a:accent2>
    <a:accent3>
      <a:srgbClr val="FFFFFF"/>
    </a:accent3>
    <a:accent4>
      <a:srgbClr val="000000"/>
    </a:accent4>
    <a:accent5>
      <a:srgbClr val="CDE2F4"/>
    </a:accent5>
    <a:accent6>
      <a:srgbClr val="008DC7"/>
    </a:accent6>
    <a:hlink>
      <a:srgbClr val="0074BC"/>
    </a:hlink>
    <a:folHlink>
      <a:srgbClr val="005288"/>
    </a:folHlink>
  </a:clrScheme>
  <a:fontScheme name="sthlm_pres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sthlm_pres 1">
    <a:dk1>
      <a:srgbClr val="000000"/>
    </a:dk1>
    <a:lt1>
      <a:srgbClr val="FFFFFF"/>
    </a:lt1>
    <a:dk2>
      <a:srgbClr val="000000"/>
    </a:dk2>
    <a:lt2>
      <a:srgbClr val="A7A9AC"/>
    </a:lt2>
    <a:accent1>
      <a:srgbClr val="9FCBED"/>
    </a:accent1>
    <a:accent2>
      <a:srgbClr val="009CDC"/>
    </a:accent2>
    <a:accent3>
      <a:srgbClr val="FFFFFF"/>
    </a:accent3>
    <a:accent4>
      <a:srgbClr val="000000"/>
    </a:accent4>
    <a:accent5>
      <a:srgbClr val="CDE2F4"/>
    </a:accent5>
    <a:accent6>
      <a:srgbClr val="008DC7"/>
    </a:accent6>
    <a:hlink>
      <a:srgbClr val="0074BC"/>
    </a:hlink>
    <a:folHlink>
      <a:srgbClr val="005288"/>
    </a:folHlink>
  </a:clrScheme>
  <a:fontScheme name="sthlm_pres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sthlm_pres 1">
    <a:dk1>
      <a:srgbClr val="000000"/>
    </a:dk1>
    <a:lt1>
      <a:srgbClr val="FFFFFF"/>
    </a:lt1>
    <a:dk2>
      <a:srgbClr val="000000"/>
    </a:dk2>
    <a:lt2>
      <a:srgbClr val="A7A9AC"/>
    </a:lt2>
    <a:accent1>
      <a:srgbClr val="9FCBED"/>
    </a:accent1>
    <a:accent2>
      <a:srgbClr val="009CDC"/>
    </a:accent2>
    <a:accent3>
      <a:srgbClr val="FFFFFF"/>
    </a:accent3>
    <a:accent4>
      <a:srgbClr val="000000"/>
    </a:accent4>
    <a:accent5>
      <a:srgbClr val="CDE2F4"/>
    </a:accent5>
    <a:accent6>
      <a:srgbClr val="008DC7"/>
    </a:accent6>
    <a:hlink>
      <a:srgbClr val="0074BC"/>
    </a:hlink>
    <a:folHlink>
      <a:srgbClr val="005288"/>
    </a:folHlink>
  </a:clrScheme>
  <a:fontScheme name="sthlm_pres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sthlm_pres 1">
    <a:dk1>
      <a:srgbClr val="000000"/>
    </a:dk1>
    <a:lt1>
      <a:srgbClr val="FFFFFF"/>
    </a:lt1>
    <a:dk2>
      <a:srgbClr val="000000"/>
    </a:dk2>
    <a:lt2>
      <a:srgbClr val="A7A9AC"/>
    </a:lt2>
    <a:accent1>
      <a:srgbClr val="9FCBED"/>
    </a:accent1>
    <a:accent2>
      <a:srgbClr val="009CDC"/>
    </a:accent2>
    <a:accent3>
      <a:srgbClr val="FFFFFF"/>
    </a:accent3>
    <a:accent4>
      <a:srgbClr val="000000"/>
    </a:accent4>
    <a:accent5>
      <a:srgbClr val="CDE2F4"/>
    </a:accent5>
    <a:accent6>
      <a:srgbClr val="008DC7"/>
    </a:accent6>
    <a:hlink>
      <a:srgbClr val="0074BC"/>
    </a:hlink>
    <a:folHlink>
      <a:srgbClr val="005288"/>
    </a:folHlink>
  </a:clrScheme>
  <a:fontScheme name="sthlm_pres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sthlm_pres</Template>
  <TotalTime>12775</TotalTime>
  <Words>348</Words>
  <Application>Microsoft Office PowerPoint</Application>
  <PresentationFormat>Bildspel på skärmen (4:3)</PresentationFormat>
  <Paragraphs>77</Paragraphs>
  <Slides>18</Slides>
  <Notes>8</Notes>
  <HiddenSlides>1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Bildrubriker</vt:lpstr>
      </vt:variant>
      <vt:variant>
        <vt:i4>18</vt:i4>
      </vt:variant>
    </vt:vector>
  </HeadingPairs>
  <TitlesOfParts>
    <vt:vector size="26" baseType="lpstr">
      <vt:lpstr>sthlm_pres</vt:lpstr>
      <vt:lpstr>Blå</vt:lpstr>
      <vt:lpstr>Grå</vt:lpstr>
      <vt:lpstr>Grön</vt:lpstr>
      <vt:lpstr>Sthlm_Presentation</vt:lpstr>
      <vt:lpstr>Förstasidan_2_rutor</vt:lpstr>
      <vt:lpstr>Förstasida Bakgrundsfärg</vt:lpstr>
      <vt:lpstr>Innehållssidor</vt:lpstr>
      <vt:lpstr>Stockholmsenkäten 2014 Stadsövergripande tidsserier </vt:lpstr>
      <vt:lpstr>PowerPoint-presentation</vt:lpstr>
      <vt:lpstr>PowerPoint-presentation</vt:lpstr>
      <vt:lpstr>PowerPoint-presentation</vt:lpstr>
      <vt:lpstr>Tobak</vt:lpstr>
      <vt:lpstr>PowerPoint-presentation</vt:lpstr>
      <vt:lpstr>PowerPoint-presentation</vt:lpstr>
      <vt:lpstr>Alkohol</vt:lpstr>
      <vt:lpstr>PowerPoint-presentation</vt:lpstr>
      <vt:lpstr>PowerPoint-presentation</vt:lpstr>
      <vt:lpstr>Narkotika</vt:lpstr>
      <vt:lpstr>PowerPoint-presentation</vt:lpstr>
      <vt:lpstr>PowerPoint-presentation</vt:lpstr>
      <vt:lpstr>Brott</vt:lpstr>
      <vt:lpstr>PowerPoint-presentation</vt:lpstr>
      <vt:lpstr>PowerPoint-presentation</vt:lpstr>
      <vt:lpstr>Andel som använt hot eller våld</vt:lpstr>
      <vt:lpstr>Kontaktuppgifter</vt:lpstr>
    </vt:vector>
  </TitlesOfParts>
  <Company>Stockholms Stad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SLKEBO</dc:creator>
  <cp:lastModifiedBy>Markus Jonsson</cp:lastModifiedBy>
  <cp:revision>416</cp:revision>
  <cp:lastPrinted>2014-07-04T06:36:41Z</cp:lastPrinted>
  <dcterms:created xsi:type="dcterms:W3CDTF">2006-11-21T10:33:55Z</dcterms:created>
  <dcterms:modified xsi:type="dcterms:W3CDTF">2014-07-08T08:13:14Z</dcterms:modified>
</cp:coreProperties>
</file>