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1" r:id="rId4"/>
    <p:sldId id="258" r:id="rId5"/>
    <p:sldId id="259" r:id="rId6"/>
    <p:sldId id="260" r:id="rId7"/>
    <p:sldId id="265" r:id="rId8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B8E4"/>
    <a:srgbClr val="72D9F1"/>
    <a:srgbClr val="83D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FA96-17EA-A64F-91E2-0D5E2BBCEBD1}" type="datetimeFigureOut">
              <a:rPr lang="sv-SE" smtClean="0"/>
              <a:t>2013-04-25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7D76-AF5D-3949-A03F-79854D4B048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FA96-17EA-A64F-91E2-0D5E2BBCEBD1}" type="datetimeFigureOut">
              <a:rPr lang="sv-SE" smtClean="0"/>
              <a:t>2013-04-25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7D76-AF5D-3949-A03F-79854D4B048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FA96-17EA-A64F-91E2-0D5E2BBCEBD1}" type="datetimeFigureOut">
              <a:rPr lang="sv-SE" smtClean="0"/>
              <a:t>2013-04-25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7D76-AF5D-3949-A03F-79854D4B048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FA96-17EA-A64F-91E2-0D5E2BBCEBD1}" type="datetimeFigureOut">
              <a:rPr lang="sv-SE" smtClean="0"/>
              <a:t>2013-04-25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7D76-AF5D-3949-A03F-79854D4B048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FA96-17EA-A64F-91E2-0D5E2BBCEBD1}" type="datetimeFigureOut">
              <a:rPr lang="sv-SE" smtClean="0"/>
              <a:t>2013-04-25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7D76-AF5D-3949-A03F-79854D4B048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FA96-17EA-A64F-91E2-0D5E2BBCEBD1}" type="datetimeFigureOut">
              <a:rPr lang="sv-SE" smtClean="0"/>
              <a:t>2013-04-25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7D76-AF5D-3949-A03F-79854D4B048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FA96-17EA-A64F-91E2-0D5E2BBCEBD1}" type="datetimeFigureOut">
              <a:rPr lang="sv-SE" smtClean="0"/>
              <a:t>2013-04-25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7D76-AF5D-3949-A03F-79854D4B048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FA96-17EA-A64F-91E2-0D5E2BBCEBD1}" type="datetimeFigureOut">
              <a:rPr lang="sv-SE" smtClean="0"/>
              <a:t>2013-04-25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7D76-AF5D-3949-A03F-79854D4B048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FA96-17EA-A64F-91E2-0D5E2BBCEBD1}" type="datetimeFigureOut">
              <a:rPr lang="sv-SE" smtClean="0"/>
              <a:t>2013-04-25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7D76-AF5D-3949-A03F-79854D4B048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FA96-17EA-A64F-91E2-0D5E2BBCEBD1}" type="datetimeFigureOut">
              <a:rPr lang="sv-SE" smtClean="0"/>
              <a:t>2013-04-25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7D76-AF5D-3949-A03F-79854D4B048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FA96-17EA-A64F-91E2-0D5E2BBCEBD1}" type="datetimeFigureOut">
              <a:rPr lang="sv-SE" smtClean="0"/>
              <a:t>2013-04-25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7D76-AF5D-3949-A03F-79854D4B048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BFA96-17EA-A64F-91E2-0D5E2BBCEBD1}" type="datetimeFigureOut">
              <a:rPr lang="sv-SE" smtClean="0"/>
              <a:t>2013-04-25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97D76-AF5D-3949-A03F-79854D4B048C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StoraPRpris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864" y="1353048"/>
            <a:ext cx="4534422" cy="3497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StoraPRpris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462" y="5322698"/>
            <a:ext cx="1451949" cy="112006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817227" y="655220"/>
            <a:ext cx="706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>
                <a:latin typeface="Century Gothic"/>
                <a:cs typeface="Century Gothic"/>
              </a:rPr>
              <a:t>Från fruktad till folkkär</a:t>
            </a:r>
            <a:endParaRPr lang="sv-SE" sz="3600" b="1" dirty="0">
              <a:latin typeface="Century Gothic"/>
              <a:cs typeface="Century Gothic"/>
            </a:endParaRPr>
          </a:p>
        </p:txBody>
      </p:sp>
      <p:cxnSp>
        <p:nvCxnSpPr>
          <p:cNvPr id="17" name="Rak 16"/>
          <p:cNvCxnSpPr/>
          <p:nvPr/>
        </p:nvCxnSpPr>
        <p:spPr>
          <a:xfrm>
            <a:off x="761263" y="1351350"/>
            <a:ext cx="7486601" cy="1588"/>
          </a:xfrm>
          <a:prstGeom prst="line">
            <a:avLst/>
          </a:prstGeom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ruta 6"/>
          <p:cNvSpPr txBox="1"/>
          <p:nvPr/>
        </p:nvSpPr>
        <p:spPr>
          <a:xfrm>
            <a:off x="776262" y="1844978"/>
            <a:ext cx="8367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latin typeface="Century Gothic"/>
                <a:cs typeface="Century Gothic"/>
              </a:rPr>
              <a:t>Springtimes</a:t>
            </a:r>
            <a:r>
              <a:rPr lang="sv-SE" sz="2400" dirty="0" smtClean="0">
                <a:latin typeface="Century Gothic"/>
                <a:cs typeface="Century Gothic"/>
              </a:rPr>
              <a:t> </a:t>
            </a:r>
            <a:r>
              <a:rPr lang="sv-SE" sz="2400" dirty="0">
                <a:latin typeface="Century Gothic"/>
                <a:cs typeface="Century Gothic"/>
              </a:rPr>
              <a:t>arbete med att flytta världens snabbaste växande sport från debatt- till sportsidorna.</a:t>
            </a:r>
          </a:p>
          <a:p>
            <a:endParaRPr lang="sv-SE" sz="2400" dirty="0" smtClean="0">
              <a:latin typeface="Century Gothic"/>
              <a:cs typeface="Century Gothic"/>
            </a:endParaRPr>
          </a:p>
          <a:p>
            <a:r>
              <a:rPr lang="sv-SE" sz="2400" dirty="0" smtClean="0">
                <a:latin typeface="Century Gothic"/>
                <a:cs typeface="Century Gothic"/>
              </a:rPr>
              <a:t> </a:t>
            </a:r>
            <a:endParaRPr lang="sv-SE" sz="2400" dirty="0">
              <a:latin typeface="Century Gothic"/>
              <a:cs typeface="Century Gothic"/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38" b="51399"/>
          <a:stretch/>
        </p:blipFill>
        <p:spPr bwMode="auto">
          <a:xfrm>
            <a:off x="4124812" y="2905525"/>
            <a:ext cx="3687896" cy="171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Bildobjekt 22"/>
          <p:cNvPicPr/>
          <p:nvPr/>
        </p:nvPicPr>
        <p:blipFill>
          <a:blip r:embed="rId4"/>
          <a:stretch>
            <a:fillRect/>
          </a:stretch>
        </p:blipFill>
        <p:spPr>
          <a:xfrm>
            <a:off x="565620" y="3194152"/>
            <a:ext cx="3399426" cy="1630363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708" y="2326394"/>
            <a:ext cx="1316181" cy="439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1"/>
          <p:cNvGrpSpPr/>
          <p:nvPr/>
        </p:nvGrpSpPr>
        <p:grpSpPr>
          <a:xfrm>
            <a:off x="154884" y="4545695"/>
            <a:ext cx="2280042" cy="2175768"/>
            <a:chOff x="1404938" y="414338"/>
            <a:chExt cx="6419850" cy="7002616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"/>
            <a:stretch/>
          </p:blipFill>
          <p:spPr bwMode="auto">
            <a:xfrm>
              <a:off x="1404938" y="414338"/>
              <a:ext cx="6419850" cy="6029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938" y="5559579"/>
              <a:ext cx="6419850" cy="1857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" name="Group 7"/>
          <p:cNvGrpSpPr/>
          <p:nvPr/>
        </p:nvGrpSpPr>
        <p:grpSpPr>
          <a:xfrm>
            <a:off x="5037376" y="4698345"/>
            <a:ext cx="2775332" cy="1786429"/>
            <a:chOff x="1466850" y="1183005"/>
            <a:chExt cx="6210300" cy="4491990"/>
          </a:xfrm>
        </p:grpSpPr>
        <p:pic>
          <p:nvPicPr>
            <p:cNvPr id="29" name="Picture 5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850" y="1183005"/>
              <a:ext cx="3102610" cy="4486275"/>
            </a:xfrm>
            <a:prstGeom prst="rect">
              <a:avLst/>
            </a:prstGeom>
          </p:spPr>
        </p:pic>
        <p:pic>
          <p:nvPicPr>
            <p:cNvPr id="30" name="Picture 6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575" y="1192530"/>
              <a:ext cx="3076575" cy="4482465"/>
            </a:xfrm>
            <a:prstGeom prst="rect">
              <a:avLst/>
            </a:prstGeom>
          </p:spPr>
        </p:pic>
      </p:grpSp>
      <p:grpSp>
        <p:nvGrpSpPr>
          <p:cNvPr id="31" name="Group 1"/>
          <p:cNvGrpSpPr/>
          <p:nvPr/>
        </p:nvGrpSpPr>
        <p:grpSpPr>
          <a:xfrm>
            <a:off x="2500788" y="4768004"/>
            <a:ext cx="2501985" cy="1651050"/>
            <a:chOff x="1699577" y="1091248"/>
            <a:chExt cx="6461760" cy="4676775"/>
          </a:xfrm>
        </p:grpSpPr>
        <p:pic>
          <p:nvPicPr>
            <p:cNvPr id="32" name="Picture 3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82662" y="1832293"/>
              <a:ext cx="4652645" cy="3218815"/>
            </a:xfrm>
            <a:prstGeom prst="rect">
              <a:avLst/>
            </a:prstGeom>
          </p:spPr>
        </p:pic>
        <p:pic>
          <p:nvPicPr>
            <p:cNvPr id="33" name="Picture 4"/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887" y="1091248"/>
              <a:ext cx="3219450" cy="46755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94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StoraPRpris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462" y="5322698"/>
            <a:ext cx="1451949" cy="112006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817228" y="655220"/>
            <a:ext cx="2376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>
                <a:latin typeface="Century Gothic"/>
                <a:cs typeface="Century Gothic"/>
              </a:rPr>
              <a:t>Bakgrund</a:t>
            </a:r>
            <a:endParaRPr lang="sv-SE" sz="3600" b="1" dirty="0">
              <a:latin typeface="Century Gothic"/>
              <a:cs typeface="Century Gothic"/>
            </a:endParaRPr>
          </a:p>
        </p:txBody>
      </p:sp>
      <p:cxnSp>
        <p:nvCxnSpPr>
          <p:cNvPr id="17" name="Rak 16"/>
          <p:cNvCxnSpPr/>
          <p:nvPr/>
        </p:nvCxnSpPr>
        <p:spPr>
          <a:xfrm>
            <a:off x="761263" y="1351350"/>
            <a:ext cx="7486601" cy="1588"/>
          </a:xfrm>
          <a:prstGeom prst="line">
            <a:avLst/>
          </a:prstGeom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ruta 33"/>
          <p:cNvSpPr txBox="1"/>
          <p:nvPr/>
        </p:nvSpPr>
        <p:spPr>
          <a:xfrm>
            <a:off x="776263" y="2061838"/>
            <a:ext cx="5296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latin typeface="Century Gothic"/>
                <a:cs typeface="Century Gothic"/>
              </a:rPr>
              <a:t>När UFC, som är världens största MMA-organisation skulle etablera sig i Sverige, var mediebilden kring sporten skev och missvisande.</a:t>
            </a:r>
            <a:endParaRPr lang="sv-SE" sz="2400" dirty="0">
              <a:latin typeface="Century Gothic"/>
              <a:cs typeface="Century Gothic"/>
            </a:endParaRPr>
          </a:p>
        </p:txBody>
      </p:sp>
      <p:pic>
        <p:nvPicPr>
          <p:cNvPr id="6" name="Picture 2" descr="\\ad.springtime.nu\root\system\UserRedirection\aron.samuelsson\Desktop\UFC\Mediebevakning\Case\Dödsga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01" y="1863308"/>
            <a:ext cx="2478710" cy="353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ad.springtime.nu\root\system\UserRedirection\aron.samuelsson\Desktop\UFC\Mediebevakning\Case\SR-debat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268" y="3612974"/>
            <a:ext cx="3266469" cy="324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1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StoraPRpris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462" y="5322698"/>
            <a:ext cx="1451949" cy="112006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817227" y="655220"/>
            <a:ext cx="4918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>
                <a:latin typeface="Century Gothic"/>
                <a:cs typeface="Century Gothic"/>
              </a:rPr>
              <a:t>Strategi</a:t>
            </a:r>
            <a:endParaRPr lang="sv-SE" sz="3600" b="1" dirty="0">
              <a:latin typeface="Century Gothic"/>
              <a:cs typeface="Century Gothic"/>
            </a:endParaRPr>
          </a:p>
        </p:txBody>
      </p:sp>
      <p:cxnSp>
        <p:nvCxnSpPr>
          <p:cNvPr id="17" name="Rak 16"/>
          <p:cNvCxnSpPr/>
          <p:nvPr/>
        </p:nvCxnSpPr>
        <p:spPr>
          <a:xfrm>
            <a:off x="761263" y="1351350"/>
            <a:ext cx="7486601" cy="1588"/>
          </a:xfrm>
          <a:prstGeom prst="line">
            <a:avLst/>
          </a:prstGeom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ruta 6"/>
          <p:cNvSpPr txBox="1"/>
          <p:nvPr/>
        </p:nvSpPr>
        <p:spPr>
          <a:xfrm>
            <a:off x="776263" y="2061838"/>
            <a:ext cx="77901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sv-SE" sz="2400" dirty="0" smtClean="0">
                <a:latin typeface="Century Gothic"/>
                <a:cs typeface="Century Gothic"/>
              </a:rPr>
              <a:t>Minska det känslomässiga avståndet mellan sporten och allmänheten genom utbildning och minska fördomar.</a:t>
            </a:r>
          </a:p>
          <a:p>
            <a:pPr marL="342900" indent="-342900">
              <a:buFont typeface="Arial"/>
              <a:buChar char="•"/>
            </a:pPr>
            <a:r>
              <a:rPr lang="sv-SE" sz="2400" dirty="0" smtClean="0">
                <a:latin typeface="Century Gothic"/>
                <a:cs typeface="Century Gothic"/>
              </a:rPr>
              <a:t>Synliggöra fans och aktiva inom sporten.</a:t>
            </a:r>
          </a:p>
          <a:p>
            <a:pPr marL="342900" indent="-342900">
              <a:buFont typeface="Arial"/>
              <a:buChar char="•"/>
            </a:pPr>
            <a:r>
              <a:rPr lang="sv-SE" sz="2400" dirty="0" smtClean="0">
                <a:latin typeface="Century Gothic"/>
                <a:cs typeface="Century Gothic"/>
              </a:rPr>
              <a:t>Normalisera sporten genom att mobilisera de svenska utövarna som hårt tränande atleter.</a:t>
            </a:r>
          </a:p>
          <a:p>
            <a:pPr marL="342900" indent="-342900">
              <a:buFont typeface="Arial"/>
              <a:buChar char="•"/>
            </a:pPr>
            <a:r>
              <a:rPr lang="sv-SE" sz="2400" dirty="0" smtClean="0">
                <a:latin typeface="Century Gothic"/>
                <a:cs typeface="Century Gothic"/>
              </a:rPr>
              <a:t>Visa att UFC företräder världens snabbast växande sport med stort fokus på </a:t>
            </a:r>
            <a:r>
              <a:rPr lang="sv-SE" sz="2400" dirty="0" err="1" smtClean="0">
                <a:latin typeface="Century Gothic"/>
                <a:cs typeface="Century Gothic"/>
              </a:rPr>
              <a:t>säkererhet</a:t>
            </a:r>
            <a:r>
              <a:rPr lang="sv-SE" sz="2400" dirty="0" smtClean="0">
                <a:latin typeface="Century Gothic"/>
                <a:cs typeface="Century Gothic"/>
              </a:rPr>
              <a:t> och hälsa.</a:t>
            </a:r>
          </a:p>
          <a:p>
            <a:r>
              <a:rPr lang="sv-SE" sz="2400" dirty="0" smtClean="0">
                <a:latin typeface="Century Gothic"/>
                <a:cs typeface="Century Gothic"/>
              </a:rPr>
              <a:t> </a:t>
            </a:r>
            <a:endParaRPr lang="sv-SE" sz="2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StoraPRpris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462" y="5322698"/>
            <a:ext cx="1451949" cy="112006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817227" y="655220"/>
            <a:ext cx="3661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>
                <a:latin typeface="Century Gothic"/>
                <a:cs typeface="Century Gothic"/>
              </a:rPr>
              <a:t>Kampanjen</a:t>
            </a:r>
            <a:endParaRPr lang="sv-SE" sz="3600" b="1" dirty="0">
              <a:latin typeface="Century Gothic"/>
              <a:cs typeface="Century Gothic"/>
            </a:endParaRPr>
          </a:p>
        </p:txBody>
      </p:sp>
      <p:cxnSp>
        <p:nvCxnSpPr>
          <p:cNvPr id="17" name="Rak 16"/>
          <p:cNvCxnSpPr/>
          <p:nvPr/>
        </p:nvCxnSpPr>
        <p:spPr>
          <a:xfrm>
            <a:off x="761263" y="1351350"/>
            <a:ext cx="7486601" cy="1588"/>
          </a:xfrm>
          <a:prstGeom prst="line">
            <a:avLst/>
          </a:prstGeom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776263" y="1906938"/>
            <a:ext cx="79282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sv-SE" sz="2400" dirty="0" smtClean="0">
                <a:latin typeface="Century Gothic"/>
                <a:cs typeface="Century Gothic"/>
              </a:rPr>
              <a:t>Ambassadörsprogram med utövarna</a:t>
            </a:r>
          </a:p>
          <a:p>
            <a:pPr marL="342900" indent="-342900">
              <a:buFont typeface="Arial"/>
              <a:buChar char="•"/>
            </a:pPr>
            <a:r>
              <a:rPr lang="sv-SE" sz="2400" dirty="0" smtClean="0">
                <a:latin typeface="Century Gothic"/>
                <a:cs typeface="Century Gothic"/>
              </a:rPr>
              <a:t>Utbildning av journalister</a:t>
            </a:r>
          </a:p>
          <a:p>
            <a:pPr marL="342900" indent="-342900">
              <a:buFont typeface="Arial"/>
              <a:buChar char="•"/>
            </a:pPr>
            <a:r>
              <a:rPr lang="sv-SE" sz="2400" dirty="0" smtClean="0">
                <a:latin typeface="Century Gothic"/>
                <a:cs typeface="Century Gothic"/>
              </a:rPr>
              <a:t>Samarbete </a:t>
            </a:r>
            <a:r>
              <a:rPr lang="sv-SE" sz="2400" dirty="0">
                <a:latin typeface="Century Gothic"/>
                <a:cs typeface="Century Gothic"/>
              </a:rPr>
              <a:t>med svenska MMA-</a:t>
            </a:r>
            <a:r>
              <a:rPr lang="sv-SE" sz="2400" dirty="0" smtClean="0">
                <a:latin typeface="Century Gothic"/>
                <a:cs typeface="Century Gothic"/>
              </a:rPr>
              <a:t>förbundet</a:t>
            </a:r>
          </a:p>
          <a:p>
            <a:pPr marL="342900" indent="-342900">
              <a:buFont typeface="Arial"/>
              <a:buChar char="•"/>
            </a:pPr>
            <a:r>
              <a:rPr lang="sv-SE" sz="2400" dirty="0" smtClean="0">
                <a:latin typeface="Century Gothic"/>
                <a:cs typeface="Century Gothic"/>
              </a:rPr>
              <a:t>Använda kända </a:t>
            </a:r>
            <a:r>
              <a:rPr lang="sv-SE" sz="2400" dirty="0">
                <a:latin typeface="Century Gothic"/>
                <a:cs typeface="Century Gothic"/>
              </a:rPr>
              <a:t>idrottsstjärnor och artister som följer sporten identifierades </a:t>
            </a:r>
            <a:r>
              <a:rPr lang="sv-SE" sz="2400" dirty="0" smtClean="0">
                <a:latin typeface="Century Gothic"/>
                <a:cs typeface="Century Gothic"/>
              </a:rPr>
              <a:t>som språkrör.</a:t>
            </a:r>
          </a:p>
          <a:p>
            <a:pPr marL="342900" indent="-342900">
              <a:buFont typeface="Arial"/>
              <a:buChar char="•"/>
            </a:pPr>
            <a:r>
              <a:rPr lang="sv-SE" sz="2400" dirty="0" err="1" smtClean="0">
                <a:latin typeface="Century Gothic"/>
                <a:cs typeface="Century Gothic"/>
              </a:rPr>
              <a:t>PR-kampanj</a:t>
            </a:r>
            <a:r>
              <a:rPr lang="sv-SE" sz="2400" dirty="0" smtClean="0">
                <a:latin typeface="Century Gothic"/>
                <a:cs typeface="Century Gothic"/>
              </a:rPr>
              <a:t> kring profilen </a:t>
            </a:r>
            <a:r>
              <a:rPr lang="sv-SE" sz="2400" dirty="0">
                <a:latin typeface="Century Gothic"/>
                <a:cs typeface="Century Gothic"/>
              </a:rPr>
              <a:t>Alexander </a:t>
            </a:r>
            <a:r>
              <a:rPr lang="sv-SE" sz="2400" dirty="0" smtClean="0">
                <a:latin typeface="Century Gothic"/>
                <a:cs typeface="Century Gothic"/>
              </a:rPr>
              <a:t>Gustafsson</a:t>
            </a:r>
            <a:endParaRPr lang="sv-SE" sz="2400" dirty="0">
              <a:latin typeface="Century Gothic"/>
              <a:cs typeface="Century Gothic"/>
            </a:endParaRPr>
          </a:p>
        </p:txBody>
      </p:sp>
      <p:pic>
        <p:nvPicPr>
          <p:cNvPr id="2" name="Bildobjekt 1" descr="image00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50" y="4745688"/>
            <a:ext cx="3252462" cy="1753320"/>
          </a:xfrm>
          <a:prstGeom prst="rect">
            <a:avLst/>
          </a:prstGeom>
        </p:spPr>
      </p:pic>
      <p:grpSp>
        <p:nvGrpSpPr>
          <p:cNvPr id="11" name="Grupp 10"/>
          <p:cNvGrpSpPr/>
          <p:nvPr/>
        </p:nvGrpSpPr>
        <p:grpSpPr>
          <a:xfrm>
            <a:off x="3781801" y="4755293"/>
            <a:ext cx="3332661" cy="2102707"/>
            <a:chOff x="2880854" y="5068118"/>
            <a:chExt cx="2481345" cy="1789881"/>
          </a:xfrm>
        </p:grpSpPr>
        <p:pic>
          <p:nvPicPr>
            <p:cNvPr id="4" name="Bildobjekt 3" descr="image00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854" y="5068118"/>
              <a:ext cx="1244885" cy="1789881"/>
            </a:xfrm>
            <a:prstGeom prst="rect">
              <a:avLst/>
            </a:prstGeom>
          </p:spPr>
        </p:pic>
        <p:pic>
          <p:nvPicPr>
            <p:cNvPr id="10" name="Bildobjekt 9" descr="image00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5739" y="5074515"/>
              <a:ext cx="1236460" cy="176799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StoraPRpris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462" y="5322698"/>
            <a:ext cx="1451949" cy="112006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817227" y="655220"/>
            <a:ext cx="3661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>
                <a:latin typeface="Century Gothic"/>
                <a:cs typeface="Century Gothic"/>
              </a:rPr>
              <a:t>Resultat</a:t>
            </a:r>
            <a:endParaRPr lang="sv-SE" sz="3600" b="1" dirty="0">
              <a:latin typeface="Century Gothic"/>
              <a:cs typeface="Century Gothic"/>
            </a:endParaRPr>
          </a:p>
        </p:txBody>
      </p:sp>
      <p:cxnSp>
        <p:nvCxnSpPr>
          <p:cNvPr id="17" name="Rak 16"/>
          <p:cNvCxnSpPr/>
          <p:nvPr/>
        </p:nvCxnSpPr>
        <p:spPr>
          <a:xfrm>
            <a:off x="761263" y="1351350"/>
            <a:ext cx="7486601" cy="1588"/>
          </a:xfrm>
          <a:prstGeom prst="line">
            <a:avLst/>
          </a:prstGeom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776263" y="2061838"/>
            <a:ext cx="74716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sv-SE" sz="2000" b="1" dirty="0">
                <a:latin typeface="Century Gothic"/>
                <a:cs typeface="Century Gothic"/>
              </a:rPr>
              <a:t> 88 positiva artiklar i de fem största </a:t>
            </a:r>
            <a:r>
              <a:rPr lang="sv-SE" sz="2000" dirty="0">
                <a:latin typeface="Century Gothic"/>
                <a:cs typeface="Century Gothic"/>
              </a:rPr>
              <a:t>svenska tidningarna Aftonbladet, Expressen, Metro, DN och GP. </a:t>
            </a:r>
            <a:endParaRPr lang="sv-SE" sz="2000" dirty="0" smtClean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sv-SE" sz="2000" b="1" dirty="0">
                <a:latin typeface="Century Gothic"/>
                <a:cs typeface="Century Gothic"/>
              </a:rPr>
              <a:t>Annonsvärdet</a:t>
            </a:r>
            <a:r>
              <a:rPr lang="sv-SE" sz="2000" dirty="0">
                <a:latin typeface="Century Gothic"/>
                <a:cs typeface="Century Gothic"/>
              </a:rPr>
              <a:t> bara för mediegenomslaget runt Alexander Gustafssons senaste match i december motsvarade </a:t>
            </a:r>
            <a:r>
              <a:rPr lang="sv-SE" sz="2000" b="1" dirty="0">
                <a:latin typeface="Century Gothic"/>
                <a:cs typeface="Century Gothic"/>
              </a:rPr>
              <a:t>9 </a:t>
            </a:r>
            <a:r>
              <a:rPr lang="sv-SE" sz="2000" b="1" dirty="0" smtClean="0">
                <a:latin typeface="Century Gothic"/>
                <a:cs typeface="Century Gothic"/>
              </a:rPr>
              <a:t>miljoner</a:t>
            </a:r>
            <a:r>
              <a:rPr lang="sv-SE" sz="2000" dirty="0" smtClean="0">
                <a:latin typeface="Century Gothic"/>
                <a:cs typeface="Century Gothic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>
                <a:latin typeface="Century Gothic"/>
                <a:cs typeface="Century Gothic"/>
              </a:rPr>
              <a:t>M</a:t>
            </a:r>
            <a:r>
              <a:rPr lang="sv-SE" sz="2000" dirty="0" smtClean="0">
                <a:latin typeface="Century Gothic"/>
                <a:cs typeface="Century Gothic"/>
              </a:rPr>
              <a:t>ediala </a:t>
            </a:r>
            <a:r>
              <a:rPr lang="sv-SE" sz="2000" dirty="0">
                <a:latin typeface="Century Gothic"/>
                <a:cs typeface="Century Gothic"/>
              </a:rPr>
              <a:t>räckvidden för vårt första år med UFC så nådde vi upp i ca </a:t>
            </a:r>
            <a:r>
              <a:rPr lang="sv-SE" sz="2000" b="1" dirty="0">
                <a:latin typeface="Century Gothic"/>
                <a:cs typeface="Century Gothic"/>
              </a:rPr>
              <a:t>170 miljoner </a:t>
            </a:r>
            <a:r>
              <a:rPr lang="sv-SE" sz="2000" b="1" dirty="0" smtClean="0">
                <a:latin typeface="Century Gothic"/>
                <a:cs typeface="Century Gothic"/>
              </a:rPr>
              <a:t>impressions</a:t>
            </a:r>
            <a:r>
              <a:rPr lang="sv-SE" sz="2000" dirty="0" smtClean="0">
                <a:latin typeface="Century Gothic"/>
                <a:cs typeface="Century Gothic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>
                <a:latin typeface="Century Gothic"/>
                <a:cs typeface="Century Gothic"/>
              </a:rPr>
              <a:t>Galan i april i fjol sålde slut på mindre än </a:t>
            </a:r>
            <a:r>
              <a:rPr lang="sv-SE" sz="2000" b="1" dirty="0">
                <a:latin typeface="Century Gothic"/>
                <a:cs typeface="Century Gothic"/>
              </a:rPr>
              <a:t>tre timmar</a:t>
            </a:r>
            <a:r>
              <a:rPr lang="sv-SE" sz="2000" dirty="0" smtClean="0">
                <a:latin typeface="Century Gothic"/>
                <a:cs typeface="Century Gothic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>
                <a:latin typeface="Century Gothic"/>
                <a:cs typeface="Century Gothic"/>
              </a:rPr>
              <a:t>Ackumulerad räckvidd via ”</a:t>
            </a:r>
            <a:r>
              <a:rPr lang="sv-SE" sz="2000" dirty="0" err="1">
                <a:latin typeface="Century Gothic"/>
                <a:cs typeface="Century Gothic"/>
              </a:rPr>
              <a:t>influencers</a:t>
            </a:r>
            <a:r>
              <a:rPr lang="sv-SE" sz="2000" dirty="0">
                <a:latin typeface="Century Gothic"/>
                <a:cs typeface="Century Gothic"/>
              </a:rPr>
              <a:t>” på </a:t>
            </a:r>
            <a:r>
              <a:rPr lang="sv-SE" sz="2000" dirty="0" err="1">
                <a:latin typeface="Century Gothic"/>
                <a:cs typeface="Century Gothic"/>
              </a:rPr>
              <a:t>Twitter</a:t>
            </a:r>
            <a:r>
              <a:rPr lang="sv-SE" sz="2000" dirty="0">
                <a:latin typeface="Century Gothic"/>
                <a:cs typeface="Century Gothic"/>
              </a:rPr>
              <a:t>: </a:t>
            </a:r>
            <a:r>
              <a:rPr lang="sv-SE" sz="2000" b="1" dirty="0">
                <a:latin typeface="Century Gothic"/>
                <a:cs typeface="Century Gothic"/>
              </a:rPr>
              <a:t>285 000</a:t>
            </a:r>
            <a:r>
              <a:rPr lang="sv-SE" sz="2000" dirty="0">
                <a:latin typeface="Century Gothic"/>
                <a:cs typeface="Century Gothic"/>
              </a:rPr>
              <a:t> (endast under själva galan</a:t>
            </a:r>
            <a:r>
              <a:rPr lang="sv-SE" sz="2000" dirty="0" smtClean="0">
                <a:latin typeface="Century Gothic"/>
                <a:cs typeface="Century Gothic"/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>
                <a:latin typeface="Century Gothic"/>
                <a:cs typeface="Century Gothic"/>
              </a:rPr>
              <a:t>Andel positiva artiklar</a:t>
            </a:r>
            <a:r>
              <a:rPr lang="sv-SE" sz="2000" b="1" dirty="0">
                <a:latin typeface="Century Gothic"/>
                <a:cs typeface="Century Gothic"/>
              </a:rPr>
              <a:t>: 98 </a:t>
            </a:r>
            <a:r>
              <a:rPr lang="sv-SE" sz="2000" b="1" dirty="0" smtClean="0">
                <a:latin typeface="Century Gothic"/>
                <a:cs typeface="Century Gothic"/>
              </a:rPr>
              <a:t>procent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>
                <a:latin typeface="Century Gothic"/>
                <a:cs typeface="Century Gothic"/>
              </a:rPr>
              <a:t>Antal artiklar i print 2011-12-28 – 2012-10-03: </a:t>
            </a:r>
            <a:r>
              <a:rPr lang="sv-SE" sz="2000" b="1" dirty="0">
                <a:latin typeface="Century Gothic"/>
                <a:cs typeface="Century Gothic"/>
              </a:rPr>
              <a:t>210</a:t>
            </a:r>
            <a:r>
              <a:rPr lang="sv-SE" sz="2000" dirty="0">
                <a:latin typeface="Century Gothic"/>
                <a:cs typeface="Century Gothic"/>
              </a:rPr>
              <a:t>, </a:t>
            </a:r>
          </a:p>
          <a:p>
            <a:r>
              <a:rPr lang="sv-SE" sz="2000" dirty="0">
                <a:latin typeface="Century Gothic"/>
                <a:cs typeface="Century Gothic"/>
              </a:rPr>
              <a:t>	</a:t>
            </a:r>
            <a:r>
              <a:rPr lang="sv-SE" sz="2000" dirty="0" smtClean="0">
                <a:latin typeface="Century Gothic"/>
                <a:cs typeface="Century Gothic"/>
              </a:rPr>
              <a:t>vilket </a:t>
            </a:r>
            <a:r>
              <a:rPr lang="sv-SE" sz="2000" dirty="0">
                <a:latin typeface="Century Gothic"/>
                <a:cs typeface="Century Gothic"/>
              </a:rPr>
              <a:t>är en ökning i procent jämfört med 	</a:t>
            </a:r>
            <a:endParaRPr lang="sv-SE" sz="2000" dirty="0" smtClean="0">
              <a:latin typeface="Century Gothic"/>
              <a:cs typeface="Century Gothic"/>
            </a:endParaRPr>
          </a:p>
          <a:p>
            <a:r>
              <a:rPr lang="sv-SE" sz="2000" dirty="0">
                <a:latin typeface="Century Gothic"/>
                <a:cs typeface="Century Gothic"/>
              </a:rPr>
              <a:t>	</a:t>
            </a:r>
            <a:r>
              <a:rPr lang="sv-SE" sz="2000" dirty="0" smtClean="0">
                <a:latin typeface="Century Gothic"/>
                <a:cs typeface="Century Gothic"/>
              </a:rPr>
              <a:t>samma </a:t>
            </a:r>
            <a:r>
              <a:rPr lang="sv-SE" sz="2000" dirty="0">
                <a:latin typeface="Century Gothic"/>
                <a:cs typeface="Century Gothic"/>
              </a:rPr>
              <a:t>period förra året: </a:t>
            </a:r>
            <a:r>
              <a:rPr lang="sv-SE" sz="2000" b="1" dirty="0">
                <a:latin typeface="Century Gothic"/>
                <a:cs typeface="Century Gothic"/>
              </a:rPr>
              <a:t>1100 procent</a:t>
            </a:r>
            <a:r>
              <a:rPr lang="sv-SE" sz="2000" dirty="0">
                <a:latin typeface="Century Gothic"/>
                <a:cs typeface="Century Gothic"/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sv-SE" sz="2000" dirty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endParaRPr lang="sv-SE" sz="2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506" y="91525"/>
            <a:ext cx="2849494" cy="280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4" y="91525"/>
            <a:ext cx="3115126" cy="397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921" y="0"/>
            <a:ext cx="3724585" cy="273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7"/>
          <p:cNvGrpSpPr/>
          <p:nvPr/>
        </p:nvGrpSpPr>
        <p:grpSpPr>
          <a:xfrm>
            <a:off x="3623987" y="1644724"/>
            <a:ext cx="4445301" cy="3161264"/>
            <a:chOff x="900747" y="818198"/>
            <a:chExt cx="7342505" cy="5221605"/>
          </a:xfrm>
        </p:grpSpPr>
        <p:pic>
          <p:nvPicPr>
            <p:cNvPr id="5" name="Picture 8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747" y="821373"/>
              <a:ext cx="3660775" cy="5218430"/>
            </a:xfrm>
            <a:prstGeom prst="rect">
              <a:avLst/>
            </a:prstGeom>
          </p:spPr>
        </p:pic>
        <p:pic>
          <p:nvPicPr>
            <p:cNvPr id="6" name="Picture 9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748" y="818198"/>
              <a:ext cx="3659504" cy="5210810"/>
            </a:xfrm>
            <a:prstGeom prst="rect">
              <a:avLst/>
            </a:prstGeom>
          </p:spPr>
        </p:pic>
      </p:grpSp>
      <p:pic>
        <p:nvPicPr>
          <p:cNvPr id="7" name="Picture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702" y="1883132"/>
            <a:ext cx="2482414" cy="3595829"/>
          </a:xfrm>
          <a:prstGeom prst="rect">
            <a:avLst/>
          </a:prstGeom>
        </p:spPr>
      </p:pic>
      <p:grpSp>
        <p:nvGrpSpPr>
          <p:cNvPr id="8" name="Group 14"/>
          <p:cNvGrpSpPr/>
          <p:nvPr/>
        </p:nvGrpSpPr>
        <p:grpSpPr>
          <a:xfrm>
            <a:off x="229125" y="1494778"/>
            <a:ext cx="3302331" cy="2399876"/>
            <a:chOff x="0" y="0"/>
            <a:chExt cx="7228936" cy="5253487"/>
          </a:xfrm>
        </p:grpSpPr>
        <p:pic>
          <p:nvPicPr>
            <p:cNvPr id="9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614468" cy="5253487"/>
            </a:xfrm>
            <a:prstGeom prst="rect">
              <a:avLst/>
            </a:prstGeom>
          </p:spPr>
        </p:pic>
        <p:pic>
          <p:nvPicPr>
            <p:cNvPr id="10" name="Pictur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1721" y="0"/>
              <a:ext cx="3597215" cy="5253487"/>
            </a:xfrm>
            <a:prstGeom prst="rect">
              <a:avLst/>
            </a:prstGeom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53" y="3225356"/>
            <a:ext cx="4405729" cy="133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3"/>
          <p:cNvGrpSpPr/>
          <p:nvPr/>
        </p:nvGrpSpPr>
        <p:grpSpPr>
          <a:xfrm>
            <a:off x="2850919" y="4180612"/>
            <a:ext cx="3762442" cy="2682127"/>
            <a:chOff x="0" y="0"/>
            <a:chExt cx="6849375" cy="4882551"/>
          </a:xfrm>
        </p:grpSpPr>
        <p:pic>
          <p:nvPicPr>
            <p:cNvPr id="13" name="Picture 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16061" cy="4882551"/>
            </a:xfrm>
            <a:prstGeom prst="rect">
              <a:avLst/>
            </a:prstGeom>
          </p:spPr>
        </p:pic>
        <p:pic>
          <p:nvPicPr>
            <p:cNvPr id="14" name="Picture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3315" y="8626"/>
              <a:ext cx="3416060" cy="4856671"/>
            </a:xfrm>
            <a:prstGeom prst="rect">
              <a:avLst/>
            </a:prstGeom>
          </p:spPr>
        </p:pic>
      </p:grpSp>
      <p:grpSp>
        <p:nvGrpSpPr>
          <p:cNvPr id="15" name="Group 11"/>
          <p:cNvGrpSpPr/>
          <p:nvPr/>
        </p:nvGrpSpPr>
        <p:grpSpPr>
          <a:xfrm>
            <a:off x="203654" y="4316482"/>
            <a:ext cx="2952328" cy="2400908"/>
            <a:chOff x="0" y="0"/>
            <a:chExt cx="7246189" cy="5236234"/>
          </a:xfrm>
        </p:grpSpPr>
        <p:pic>
          <p:nvPicPr>
            <p:cNvPr id="16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626"/>
              <a:ext cx="3623095" cy="5227608"/>
            </a:xfrm>
            <a:prstGeom prst="rect">
              <a:avLst/>
            </a:prstGeom>
          </p:spPr>
        </p:pic>
        <p:pic>
          <p:nvPicPr>
            <p:cNvPr id="17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6227" y="0"/>
              <a:ext cx="3579962" cy="5236234"/>
            </a:xfrm>
            <a:prstGeom prst="rect">
              <a:avLst/>
            </a:prstGeom>
          </p:spPr>
        </p:pic>
      </p:grp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088" y="4071136"/>
            <a:ext cx="3467912" cy="25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5262</TotalTime>
  <Words>222</Words>
  <Application>Microsoft Office PowerPoint</Application>
  <PresentationFormat>Bildspel på skärmen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8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Joel Callegari</dc:creator>
  <cp:lastModifiedBy>Kommunicera</cp:lastModifiedBy>
  <cp:revision>29</cp:revision>
  <dcterms:created xsi:type="dcterms:W3CDTF">2013-04-18T11:23:25Z</dcterms:created>
  <dcterms:modified xsi:type="dcterms:W3CDTF">2013-04-25T08:58:20Z</dcterms:modified>
</cp:coreProperties>
</file>