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8" r:id="rId2"/>
    <p:sldId id="316" r:id="rId3"/>
    <p:sldId id="317" r:id="rId4"/>
    <p:sldId id="319" r:id="rId5"/>
    <p:sldId id="320" r:id="rId6"/>
    <p:sldId id="321" r:id="rId7"/>
    <p:sldId id="322" r:id="rId8"/>
    <p:sldId id="324" r:id="rId9"/>
    <p:sldId id="325" r:id="rId10"/>
    <p:sldId id="326" r:id="rId11"/>
    <p:sldId id="327" r:id="rId12"/>
    <p:sldId id="328" r:id="rId13"/>
    <p:sldId id="329" r:id="rId14"/>
    <p:sldId id="330" r:id="rId15"/>
    <p:sldId id="337"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4704" autoAdjust="0"/>
  </p:normalViewPr>
  <p:slideViewPr>
    <p:cSldViewPr snapToGrid="0" showGuides="1">
      <p:cViewPr varScale="1">
        <p:scale>
          <a:sx n="82" d="100"/>
          <a:sy n="82" d="100"/>
        </p:scale>
        <p:origin x="102" y="1242"/>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3/21/2018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21/03/2018</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7</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www.stockholmbusinessregion.se/en/facts--figures/#facts-about-business"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2_sverige_lansgranser__stockholm.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800" dirty="0"/>
              <a:t>Stockholm Economy</a:t>
            </a:r>
            <a:br>
              <a:rPr lang="en-GB" sz="2000" dirty="0"/>
            </a:br>
            <a:br>
              <a:rPr lang="en-GB" sz="2000" dirty="0"/>
            </a:br>
            <a:r>
              <a:rPr lang="en-GB" sz="2000" dirty="0"/>
              <a:t>Q4 2017</a:t>
            </a:r>
            <a:br>
              <a:rPr lang="en-GB" sz="2000" dirty="0"/>
            </a:br>
            <a:r>
              <a:rPr lang="en-GB" sz="2000" dirty="0"/>
              <a:t>March 2018</a:t>
            </a:r>
            <a:endParaRPr lang="sv-SE" sz="2000" dirty="0"/>
          </a:p>
        </p:txBody>
      </p:sp>
    </p:spTree>
    <p:extLst>
      <p:ext uri="{BB962C8B-B14F-4D97-AF65-F5344CB8AC3E}">
        <p14:creationId xmlns:p14="http://schemas.microsoft.com/office/powerpoint/2010/main" val="108873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7E83DAB-794B-4C12-8D15-FCA8D92BE140}"/>
              </a:ext>
            </a:extLst>
          </p:cNvPr>
          <p:cNvPicPr>
            <a:picLocks noChangeAspect="1"/>
          </p:cNvPicPr>
          <p:nvPr/>
        </p:nvPicPr>
        <p:blipFill>
          <a:blip r:embed="rId3"/>
          <a:stretch>
            <a:fillRect/>
          </a:stretch>
        </p:blipFill>
        <p:spPr>
          <a:xfrm>
            <a:off x="0" y="2318932"/>
            <a:ext cx="5901439" cy="2548349"/>
          </a:xfrm>
          <a:prstGeom prst="rect">
            <a:avLst/>
          </a:prstGeom>
        </p:spPr>
      </p:pic>
      <p:sp>
        <p:nvSpPr>
          <p:cNvPr id="3" name="Rubrik 2"/>
          <p:cNvSpPr>
            <a:spLocks noGrp="1"/>
          </p:cNvSpPr>
          <p:nvPr>
            <p:ph type="title"/>
          </p:nvPr>
        </p:nvSpPr>
        <p:spPr/>
        <p:txBody>
          <a:bodyPr/>
          <a:lstStyle/>
          <a:p>
            <a:pPr>
              <a:lnSpc>
                <a:spcPct val="100000"/>
              </a:lnSpc>
            </a:pPr>
            <a:r>
              <a:rPr lang="en-US" sz="2800" dirty="0"/>
              <a:t>The number of people given notice</a:t>
            </a:r>
            <a:br>
              <a:rPr lang="sv-SE" sz="2800" dirty="0"/>
            </a:br>
            <a:r>
              <a:rPr lang="sv-SE" sz="2000" b="0" dirty="0"/>
              <a:t>Index 100 = 2006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sp>
        <p:nvSpPr>
          <p:cNvPr id="6" name="textruta 5"/>
          <p:cNvSpPr txBox="1"/>
          <p:nvPr/>
        </p:nvSpPr>
        <p:spPr>
          <a:xfrm>
            <a:off x="7474169" y="3774903"/>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10" name="Tabell 9"/>
          <p:cNvGraphicFramePr>
            <a:graphicFrameLocks noGrp="1"/>
          </p:cNvGraphicFramePr>
          <p:nvPr>
            <p:extLst>
              <p:ext uri="{D42A27DB-BD31-4B8C-83A1-F6EECF244321}">
                <p14:modId xmlns:p14="http://schemas.microsoft.com/office/powerpoint/2010/main" val="3441052492"/>
              </p:ext>
            </p:extLst>
          </p:nvPr>
        </p:nvGraphicFramePr>
        <p:xfrm>
          <a:off x="3962400" y="2318932"/>
          <a:ext cx="4871086" cy="1487805"/>
        </p:xfrm>
        <a:graphic>
          <a:graphicData uri="http://schemas.openxmlformats.org/drawingml/2006/table">
            <a:tbl>
              <a:tblPr>
                <a:tableStyleId>{68D230F3-CF80-4859-8CE7-A43EE81993B5}</a:tableStyleId>
              </a:tblPr>
              <a:tblGrid>
                <a:gridCol w="1542183">
                  <a:extLst>
                    <a:ext uri="{9D8B030D-6E8A-4147-A177-3AD203B41FA5}">
                      <a16:colId xmlns:a16="http://schemas.microsoft.com/office/drawing/2014/main" val="20000"/>
                    </a:ext>
                  </a:extLst>
                </a:gridCol>
                <a:gridCol w="1017976">
                  <a:extLst>
                    <a:ext uri="{9D8B030D-6E8A-4147-A177-3AD203B41FA5}">
                      <a16:colId xmlns:a16="http://schemas.microsoft.com/office/drawing/2014/main" val="20001"/>
                    </a:ext>
                  </a:extLst>
                </a:gridCol>
                <a:gridCol w="770309">
                  <a:extLst>
                    <a:ext uri="{9D8B030D-6E8A-4147-A177-3AD203B41FA5}">
                      <a16:colId xmlns:a16="http://schemas.microsoft.com/office/drawing/2014/main" val="20002"/>
                    </a:ext>
                  </a:extLst>
                </a:gridCol>
                <a:gridCol w="770309">
                  <a:extLst>
                    <a:ext uri="{9D8B030D-6E8A-4147-A177-3AD203B41FA5}">
                      <a16:colId xmlns:a16="http://schemas.microsoft.com/office/drawing/2014/main" val="20003"/>
                    </a:ext>
                  </a:extLst>
                </a:gridCol>
                <a:gridCol w="770309">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9 111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-20,5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34 580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4 145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-30,5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16 297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-13,3</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2 306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-39,8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8 849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-19,6</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1 043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-58,8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4 192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-35,2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6 805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25 731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-6,7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3447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C9BC18D-AF7D-4BE5-BAE5-29437C3DA10B}"/>
              </a:ext>
            </a:extLst>
          </p:cNvPr>
          <p:cNvPicPr>
            <a:picLocks noChangeAspect="1"/>
          </p:cNvPicPr>
          <p:nvPr/>
        </p:nvPicPr>
        <p:blipFill>
          <a:blip r:embed="rId2"/>
          <a:stretch>
            <a:fillRect/>
          </a:stretch>
        </p:blipFill>
        <p:spPr>
          <a:xfrm>
            <a:off x="124244" y="2457407"/>
            <a:ext cx="5870957" cy="2517866"/>
          </a:xfrm>
          <a:prstGeom prst="rect">
            <a:avLst/>
          </a:prstGeom>
        </p:spPr>
      </p:pic>
      <p:sp>
        <p:nvSpPr>
          <p:cNvPr id="3" name="Rubrik 2"/>
          <p:cNvSpPr>
            <a:spLocks noGrp="1"/>
          </p:cNvSpPr>
          <p:nvPr>
            <p:ph type="title"/>
          </p:nvPr>
        </p:nvSpPr>
        <p:spPr>
          <a:xfrm>
            <a:off x="344156" y="1263765"/>
            <a:ext cx="8531819" cy="727828"/>
          </a:xfrm>
        </p:spPr>
        <p:txBody>
          <a:bodyPr/>
          <a:lstStyle/>
          <a:p>
            <a:pPr>
              <a:lnSpc>
                <a:spcPct val="100000"/>
              </a:lnSpc>
            </a:pPr>
            <a:r>
              <a:rPr lang="sv-SE" sz="2800" dirty="0" err="1"/>
              <a:t>Unemployment</a:t>
            </a:r>
            <a:r>
              <a:rPr lang="sv-SE" sz="2800" dirty="0"/>
              <a:t> in relation to the </a:t>
            </a:r>
            <a:br>
              <a:rPr lang="sv-SE" sz="2800" dirty="0"/>
            </a:br>
            <a:r>
              <a:rPr lang="sv-SE" sz="2800" dirty="0"/>
              <a:t>population (%), 15-74 </a:t>
            </a:r>
            <a:r>
              <a:rPr lang="sv-SE" sz="2800" dirty="0" err="1"/>
              <a:t>years</a:t>
            </a:r>
            <a:br>
              <a:rPr lang="sv-SE" sz="2800" dirty="0"/>
            </a:br>
            <a:br>
              <a:rPr lang="sv-SE" sz="2800" dirty="0"/>
            </a:br>
            <a:br>
              <a:rPr lang="sv-SE" sz="280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 and </a:t>
            </a:r>
            <a:r>
              <a:rPr lang="sv-SE" sz="1000" dirty="0" err="1"/>
              <a:t>Statistics</a:t>
            </a:r>
            <a:r>
              <a:rPr lang="sv-SE" sz="1000" dirty="0"/>
              <a:t> Sweden</a:t>
            </a:r>
          </a:p>
        </p:txBody>
      </p:sp>
      <p:sp>
        <p:nvSpPr>
          <p:cNvPr id="6" name="textruta 5"/>
          <p:cNvSpPr txBox="1"/>
          <p:nvPr/>
        </p:nvSpPr>
        <p:spPr>
          <a:xfrm>
            <a:off x="6575533" y="3888045"/>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8" name="Tabell 7"/>
          <p:cNvGraphicFramePr>
            <a:graphicFrameLocks noGrp="1"/>
          </p:cNvGraphicFramePr>
          <p:nvPr>
            <p:extLst>
              <p:ext uri="{D42A27DB-BD31-4B8C-83A1-F6EECF244321}">
                <p14:modId xmlns:p14="http://schemas.microsoft.com/office/powerpoint/2010/main" val="3755910798"/>
              </p:ext>
            </p:extLst>
          </p:nvPr>
        </p:nvGraphicFramePr>
        <p:xfrm>
          <a:off x="4114800" y="2309311"/>
          <a:ext cx="4961078" cy="1642110"/>
        </p:xfrm>
        <a:graphic>
          <a:graphicData uri="http://schemas.openxmlformats.org/drawingml/2006/table">
            <a:tbl>
              <a:tblPr>
                <a:tableStyleId>{68D230F3-CF80-4859-8CE7-A43EE81993B5}</a:tableStyleId>
              </a:tblPr>
              <a:tblGrid>
                <a:gridCol w="1758145">
                  <a:extLst>
                    <a:ext uri="{9D8B030D-6E8A-4147-A177-3AD203B41FA5}">
                      <a16:colId xmlns:a16="http://schemas.microsoft.com/office/drawing/2014/main" val="20000"/>
                    </a:ext>
                  </a:extLst>
                </a:gridCol>
                <a:gridCol w="646810">
                  <a:extLst>
                    <a:ext uri="{9D8B030D-6E8A-4147-A177-3AD203B41FA5}">
                      <a16:colId xmlns:a16="http://schemas.microsoft.com/office/drawing/2014/main" val="20001"/>
                    </a:ext>
                  </a:extLst>
                </a:gridCol>
                <a:gridCol w="858493">
                  <a:extLst>
                    <a:ext uri="{9D8B030D-6E8A-4147-A177-3AD203B41FA5}">
                      <a16:colId xmlns:a16="http://schemas.microsoft.com/office/drawing/2014/main" val="20002"/>
                    </a:ext>
                  </a:extLst>
                </a:gridCol>
                <a:gridCol w="568724">
                  <a:extLst>
                    <a:ext uri="{9D8B030D-6E8A-4147-A177-3AD203B41FA5}">
                      <a16:colId xmlns:a16="http://schemas.microsoft.com/office/drawing/2014/main" val="20003"/>
                    </a:ext>
                  </a:extLst>
                </a:gridCol>
                <a:gridCol w="565560">
                  <a:extLst>
                    <a:ext uri="{9D8B030D-6E8A-4147-A177-3AD203B41FA5}">
                      <a16:colId xmlns:a16="http://schemas.microsoft.com/office/drawing/2014/main" val="20004"/>
                    </a:ext>
                  </a:extLst>
                </a:gridCol>
                <a:gridCol w="563346">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Yearly</a:t>
                      </a:r>
                    </a:p>
                  </a:txBody>
                  <a:tcPr marL="9525" marR="9525" marT="9525" marB="0" anchor="b"/>
                </a:tc>
                <a:tc gridSpan="3">
                  <a:txBody>
                    <a:bodyPr/>
                    <a:lstStyle/>
                    <a:p>
                      <a:pPr algn="ctr" rtl="0" fontAlgn="b"/>
                      <a:r>
                        <a:rPr lang="en-US" sz="1100" b="0" i="0" u="none" strike="noStrike">
                          <a:solidFill>
                            <a:srgbClr val="000000"/>
                          </a:solidFill>
                          <a:effectLst/>
                          <a:latin typeface="Futura Std Book" panose="020B0502020204020303" pitchFamily="34" charset="0"/>
                        </a:rPr>
                        <a:t>Unemployed out of population, 15-74 years</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Q4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change*</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363 041</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-3 348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4,9</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159 700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4,7</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70 697</a:t>
                      </a:r>
                    </a:p>
                  </a:txBody>
                  <a:tcPr marL="9525" marR="9525" marT="9525" marB="0" anchor="b">
                    <a:noFill/>
                  </a:tcPr>
                </a:tc>
                <a:tc>
                  <a:txBody>
                    <a:bodyPr/>
                    <a:lstStyle/>
                    <a:p>
                      <a:pPr algn="ctr" fontAlgn="b"/>
                      <a:r>
                        <a:rPr lang="sv-SE" sz="1100" b="1" i="0" u="none" strike="noStrike" dirty="0">
                          <a:solidFill>
                            <a:srgbClr val="000000"/>
                          </a:solidFill>
                          <a:effectLst/>
                          <a:latin typeface="Futura std book" panose="020B0502020204020303" pitchFamily="34" charset="0"/>
                        </a:rPr>
                        <a:t>1 936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30 450</a:t>
                      </a:r>
                    </a:p>
                  </a:txBody>
                  <a:tcPr marL="9525" marR="9525" marT="9525" marB="0" anchor="b">
                    <a:noFill/>
                  </a:tcPr>
                </a:tc>
                <a:tc>
                  <a:txBody>
                    <a:bodyPr/>
                    <a:lstStyle/>
                    <a:p>
                      <a:pPr algn="ctr" fontAlgn="b"/>
                      <a:r>
                        <a:rPr lang="sv-SE" sz="1100" b="1" i="0" u="none" strike="noStrike" dirty="0">
                          <a:solidFill>
                            <a:srgbClr val="000000"/>
                          </a:solidFill>
                          <a:effectLst/>
                          <a:latin typeface="Futura std book" panose="020B0502020204020303" pitchFamily="34" charset="0"/>
                        </a:rPr>
                        <a:t>1 024</a:t>
                      </a:r>
                    </a:p>
                  </a:txBody>
                  <a:tcPr marL="9525" marR="9525" marT="9525" marB="0" anchor="b">
                    <a:noFill/>
                  </a:tcPr>
                </a:tc>
                <a:tc>
                  <a:txBody>
                    <a:bodyPr/>
                    <a:lstStyle/>
                    <a:p>
                      <a:pPr algn="ctr" fontAlgn="b"/>
                      <a:r>
                        <a:rPr lang="sv-SE" sz="1100" b="1" i="0" u="none" strike="noStrike" dirty="0">
                          <a:solidFill>
                            <a:srgbClr val="000000"/>
                          </a:solidFill>
                          <a:effectLst/>
                          <a:latin typeface="Futura std book" panose="020B0502020204020303" pitchFamily="34" charset="0"/>
                        </a:rPr>
                        <a:t>4,7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292 345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-5 285</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6,7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5,2</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5,1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177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77A2B07-F158-4A5F-B67C-EC8FA6344C27}"/>
              </a:ext>
            </a:extLst>
          </p:cNvPr>
          <p:cNvPicPr>
            <a:picLocks noChangeAspect="1"/>
          </p:cNvPicPr>
          <p:nvPr/>
        </p:nvPicPr>
        <p:blipFill>
          <a:blip r:embed="rId2"/>
          <a:stretch>
            <a:fillRect/>
          </a:stretch>
        </p:blipFill>
        <p:spPr>
          <a:xfrm>
            <a:off x="0" y="2342565"/>
            <a:ext cx="5852667" cy="2548349"/>
          </a:xfrm>
          <a:prstGeom prst="rect">
            <a:avLst/>
          </a:prstGeom>
        </p:spPr>
      </p:pic>
      <p:sp>
        <p:nvSpPr>
          <p:cNvPr id="3" name="Rubrik 2"/>
          <p:cNvSpPr>
            <a:spLocks noGrp="1"/>
          </p:cNvSpPr>
          <p:nvPr>
            <p:ph type="title"/>
          </p:nvPr>
        </p:nvSpPr>
        <p:spPr/>
        <p:txBody>
          <a:bodyPr/>
          <a:lstStyle/>
          <a:p>
            <a:pPr>
              <a:lnSpc>
                <a:spcPct val="100000"/>
              </a:lnSpc>
            </a:pPr>
            <a:r>
              <a:rPr lang="sv-SE" sz="2800" dirty="0"/>
              <a:t>Population</a:t>
            </a:r>
            <a:br>
              <a:rPr lang="sv-SE" sz="2800" dirty="0"/>
            </a:br>
            <a:r>
              <a:rPr lang="sv-SE" sz="2000" b="0" dirty="0"/>
              <a:t>Index 100 = 2005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6707899" y="3805893"/>
            <a:ext cx="914400" cy="688844"/>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4233770969"/>
              </p:ext>
            </p:extLst>
          </p:nvPr>
        </p:nvGraphicFramePr>
        <p:xfrm>
          <a:off x="3994150" y="2318088"/>
          <a:ext cx="5048067" cy="1487805"/>
        </p:xfrm>
        <a:graphic>
          <a:graphicData uri="http://schemas.openxmlformats.org/drawingml/2006/table">
            <a:tbl>
              <a:tblPr>
                <a:tableStyleId>{68D230F3-CF80-4859-8CE7-A43EE81993B5}</a:tableStyleId>
              </a:tblPr>
              <a:tblGrid>
                <a:gridCol w="1597758">
                  <a:extLst>
                    <a:ext uri="{9D8B030D-6E8A-4147-A177-3AD203B41FA5}">
                      <a16:colId xmlns:a16="http://schemas.microsoft.com/office/drawing/2014/main" val="20000"/>
                    </a:ext>
                  </a:extLst>
                </a:gridCol>
                <a:gridCol w="855784">
                  <a:extLst>
                    <a:ext uri="{9D8B030D-6E8A-4147-A177-3AD203B41FA5}">
                      <a16:colId xmlns:a16="http://schemas.microsoft.com/office/drawing/2014/main" val="20001"/>
                    </a:ext>
                  </a:extLst>
                </a:gridCol>
                <a:gridCol w="113035">
                  <a:extLst>
                    <a:ext uri="{9D8B030D-6E8A-4147-A177-3AD203B41FA5}">
                      <a16:colId xmlns:a16="http://schemas.microsoft.com/office/drawing/2014/main" val="3807571675"/>
                    </a:ext>
                  </a:extLst>
                </a:gridCol>
                <a:gridCol w="684135">
                  <a:extLst>
                    <a:ext uri="{9D8B030D-6E8A-4147-A177-3AD203B41FA5}">
                      <a16:colId xmlns:a16="http://schemas.microsoft.com/office/drawing/2014/main" val="20002"/>
                    </a:ext>
                  </a:extLst>
                </a:gridCol>
                <a:gridCol w="571233">
                  <a:extLst>
                    <a:ext uri="{9D8B030D-6E8A-4147-A177-3AD203B41FA5}">
                      <a16:colId xmlns:a16="http://schemas.microsoft.com/office/drawing/2014/main" val="20003"/>
                    </a:ext>
                  </a:extLst>
                </a:gridCol>
                <a:gridCol w="613061">
                  <a:extLst>
                    <a:ext uri="{9D8B030D-6E8A-4147-A177-3AD203B41FA5}">
                      <a16:colId xmlns:a16="http://schemas.microsoft.com/office/drawing/2014/main" val="20004"/>
                    </a:ext>
                  </a:extLst>
                </a:gridCol>
                <a:gridCol w="613061">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dirty="0">
                          <a:solidFill>
                            <a:srgbClr val="000000"/>
                          </a:solidFill>
                          <a:effectLst/>
                          <a:latin typeface="Futura Std Book" panose="020B0502020204020303" pitchFamily="34" charset="0"/>
                        </a:rPr>
                        <a:t>2017 Q4</a:t>
                      </a:r>
                    </a:p>
                  </a:txBody>
                  <a:tcPr marL="9525" marR="9525" marT="9525" marB="0" anchor="b"/>
                </a:tc>
                <a:tc gridSpan="2">
                  <a:txBody>
                    <a:bodyPr/>
                    <a:lstStyle/>
                    <a:p>
                      <a:pPr algn="ctr" rtl="0" fontAlgn="b"/>
                      <a:r>
                        <a:rPr lang="sv-SE" sz="1100" b="0" i="1" u="none" strike="noStrike" dirty="0" err="1">
                          <a:solidFill>
                            <a:srgbClr val="000000"/>
                          </a:solidFill>
                          <a:effectLst/>
                          <a:latin typeface="Futura Std Book" panose="020B0502020204020303" pitchFamily="34" charset="0"/>
                        </a:rPr>
                        <a:t>Yearly</a:t>
                      </a:r>
                      <a:r>
                        <a:rPr lang="sv-SE" sz="1100" b="0" i="1" u="none" strike="noStrike" dirty="0">
                          <a:solidFill>
                            <a:srgbClr val="000000"/>
                          </a:solidFill>
                          <a:effectLst/>
                          <a:latin typeface="Futura Std Book" panose="020B0502020204020303" pitchFamily="34" charset="0"/>
                        </a:rPr>
                        <a:t> ch.*</a:t>
                      </a:r>
                    </a:p>
                  </a:txBody>
                  <a:tcPr marL="9525" marR="9525" marT="9525" marB="0" anchor="b"/>
                </a:tc>
                <a:tc hMerge="1">
                  <a:txBody>
                    <a:bodyPr/>
                    <a:lstStyle/>
                    <a:p>
                      <a:pPr algn="ctr" rtl="0" fontAlgn="b"/>
                      <a:r>
                        <a:rPr lang="sv-SE" sz="1100" b="0" i="1" u="none" strike="noStrike" dirty="0" err="1">
                          <a:solidFill>
                            <a:srgbClr val="000000"/>
                          </a:solidFill>
                          <a:effectLst/>
                          <a:latin typeface="Futura Std Book" panose="020B0502020204020303" pitchFamily="34" charset="0"/>
                        </a:rPr>
                        <a:t>Yearly</a:t>
                      </a:r>
                      <a:r>
                        <a:rPr lang="sv-SE" sz="1100" b="0" i="1" u="none" strike="noStrike" dirty="0">
                          <a:solidFill>
                            <a:srgbClr val="000000"/>
                          </a:solidFill>
                          <a:effectLst/>
                          <a:latin typeface="Futura Std Book" panose="020B0502020204020303" pitchFamily="34" charset="0"/>
                        </a:rPr>
                        <a:t> ch.*</a:t>
                      </a:r>
                    </a:p>
                  </a:txBody>
                  <a:tcPr marL="9525" marR="9525" marT="9525" marB="0" anchor="b"/>
                </a:tc>
                <a:tc gridSpan="3">
                  <a:txBody>
                    <a:bodyPr/>
                    <a:lstStyle/>
                    <a:p>
                      <a:pPr algn="ctr" rtl="0" fontAlgn="b"/>
                      <a:r>
                        <a:rPr lang="sv-SE" sz="1100" b="0" i="1" u="none" strike="noStrike" dirty="0" err="1">
                          <a:solidFill>
                            <a:srgbClr val="000000"/>
                          </a:solidFill>
                          <a:effectLst/>
                          <a:latin typeface="Futura Std Book" panose="020B0502020204020303" pitchFamily="34" charset="0"/>
                        </a:rPr>
                        <a:t>Growth</a:t>
                      </a:r>
                      <a:r>
                        <a:rPr lang="sv-SE" sz="1100" b="0" i="1" u="none" strike="noStrike" dirty="0">
                          <a:solidFill>
                            <a:srgbClr val="000000"/>
                          </a:solidFill>
                          <a:effectLst/>
                          <a:latin typeface="Futura Std Book" panose="020B0502020204020303" pitchFamily="34" charset="0"/>
                        </a:rPr>
                        <a:t> (%) </a:t>
                      </a:r>
                      <a:r>
                        <a:rPr lang="sv-SE" sz="1100" b="0" i="1" u="none" strike="noStrike" dirty="0" err="1">
                          <a:solidFill>
                            <a:srgbClr val="000000"/>
                          </a:solidFill>
                          <a:effectLst/>
                          <a:latin typeface="Futura Std Book" panose="020B0502020204020303" pitchFamily="34" charset="0"/>
                        </a:rPr>
                        <a:t>since</a:t>
                      </a:r>
                      <a:r>
                        <a:rPr lang="sv-SE" sz="1100" b="0" i="1" u="none" strike="noStrike" dirty="0">
                          <a:solidFill>
                            <a:srgbClr val="000000"/>
                          </a:solidFill>
                          <a:effectLst/>
                          <a:latin typeface="Futura Std Book" panose="020B0502020204020303" pitchFamily="34" charset="0"/>
                        </a:rPr>
                        <a:t>,</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3">
                  <a:txBody>
                    <a:bodyPr/>
                    <a:lstStyle/>
                    <a:p>
                      <a:pPr algn="ctr" rtl="0" fontAlgn="b"/>
                      <a:r>
                        <a:rPr lang="sv-SE" sz="1000" b="0" i="0" u="none" strike="noStrike" dirty="0">
                          <a:solidFill>
                            <a:srgbClr val="000000"/>
                          </a:solidFill>
                          <a:effectLst/>
                          <a:latin typeface="Futura Std Book" panose="020B0502020204020303" pitchFamily="34" charset="0"/>
                        </a:rPr>
                        <a:t>(in </a:t>
                      </a:r>
                      <a:r>
                        <a:rPr lang="sv-SE" sz="1000" b="0" i="0" u="none" strike="noStrike" dirty="0" err="1">
                          <a:solidFill>
                            <a:srgbClr val="000000"/>
                          </a:solidFill>
                          <a:effectLst/>
                          <a:latin typeface="Futura Std Book" panose="020B0502020204020303" pitchFamily="34" charset="0"/>
                        </a:rPr>
                        <a:t>thousands</a:t>
                      </a:r>
                      <a:r>
                        <a:rPr lang="sv-SE" sz="1000" b="0" i="0" u="none" strike="noStrike" dirty="0">
                          <a:solidFill>
                            <a:srgbClr val="000000"/>
                          </a:solidFill>
                          <a:effectLst/>
                          <a:latin typeface="Futura Std Book" panose="020B0502020204020303" pitchFamily="34" charset="0"/>
                        </a:rPr>
                        <a:t>)</a:t>
                      </a:r>
                    </a:p>
                  </a:txBody>
                  <a:tcPr marL="9525" marR="9525" marT="9525" marB="0" anchor="b"/>
                </a:tc>
                <a:tc hMerge="1">
                  <a:txBody>
                    <a:bodyPr/>
                    <a:lstStyle/>
                    <a:p>
                      <a:endParaRPr lang="sv-SE"/>
                    </a:p>
                  </a:txBody>
                  <a:tcPr/>
                </a:tc>
                <a:tc hMerge="1">
                  <a:txBody>
                    <a:bodyPr/>
                    <a:lstStyle/>
                    <a:p>
                      <a:endParaRPr lang="sv-SE"/>
                    </a:p>
                  </a:txBody>
                  <a:tcPr/>
                </a:tc>
                <a:tc>
                  <a:txBody>
                    <a:bodyPr/>
                    <a:lstStyle/>
                    <a:p>
                      <a:pPr algn="ctr" rtl="0" fontAlgn="b"/>
                      <a:r>
                        <a:rPr lang="sv-SE" sz="1000" b="0" i="0" u="none" strike="noStrike" dirty="0">
                          <a:solidFill>
                            <a:srgbClr val="000000"/>
                          </a:solidFill>
                          <a:effectLst/>
                          <a:latin typeface="Futura Std Book" panose="020B0502020204020303" pitchFamily="34" charset="0"/>
                        </a:rPr>
                        <a:t>2005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gridSpan="2">
                  <a:txBody>
                    <a:bodyPr/>
                    <a:lstStyle/>
                    <a:p>
                      <a:pPr algn="ctr" fontAlgn="b"/>
                      <a:r>
                        <a:rPr lang="sv-SE" sz="1100" b="0" i="0" u="none" strike="noStrike">
                          <a:solidFill>
                            <a:srgbClr val="000000"/>
                          </a:solidFill>
                          <a:effectLst/>
                          <a:latin typeface="Futura std book" panose="020B0502020204020303" pitchFamily="34" charset="0"/>
                        </a:rPr>
                        <a:t>10 120,2</a:t>
                      </a:r>
                    </a:p>
                  </a:txBody>
                  <a:tcPr marL="9525" marR="9525" marT="9525" marB="0" anchor="b">
                    <a:noFill/>
                  </a:tcPr>
                </a:tc>
                <a:tc hMerge="1">
                  <a:txBody>
                    <a:bodyPr/>
                    <a:lstStyle/>
                    <a:p>
                      <a:pPr algn="ctr" fontAlgn="b"/>
                      <a:endParaRPr lang="sv-SE" sz="11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125,1</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12,3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8,2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1,3</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gridSpan="2">
                  <a:txBody>
                    <a:bodyPr/>
                    <a:lstStyle/>
                    <a:p>
                      <a:pPr algn="ctr" fontAlgn="b"/>
                      <a:r>
                        <a:rPr lang="sv-SE" sz="1100" b="0" i="0" u="none" strike="noStrike">
                          <a:solidFill>
                            <a:srgbClr val="000000"/>
                          </a:solidFill>
                          <a:effectLst/>
                          <a:latin typeface="Futura std book" panose="020B0502020204020303" pitchFamily="34" charset="0"/>
                        </a:rPr>
                        <a:t>4 567,8</a:t>
                      </a:r>
                    </a:p>
                  </a:txBody>
                  <a:tcPr marL="9525" marR="9525" marT="9525" marB="0" anchor="b">
                    <a:noFill/>
                  </a:tcPr>
                </a:tc>
                <a:tc hMerge="1">
                  <a:txBody>
                    <a:bodyPr/>
                    <a:lstStyle/>
                    <a:p>
                      <a:pPr algn="ctr" fontAlgn="b"/>
                      <a:endParaRPr lang="sv-SE" sz="11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65,4</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15,9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gridSpan="2">
                  <a:txBody>
                    <a:bodyPr/>
                    <a:lstStyle/>
                    <a:p>
                      <a:pPr algn="ctr" fontAlgn="b"/>
                      <a:r>
                        <a:rPr lang="sv-SE" sz="1100" b="1" i="0" u="none" strike="noStrike">
                          <a:solidFill>
                            <a:srgbClr val="000000"/>
                          </a:solidFill>
                          <a:effectLst/>
                          <a:latin typeface="Futura std book" panose="020B0502020204020303" pitchFamily="34" charset="0"/>
                        </a:rPr>
                        <a:t>2 308,1</a:t>
                      </a:r>
                    </a:p>
                  </a:txBody>
                  <a:tcPr marL="9525" marR="9525" marT="9525" marB="0" anchor="b">
                    <a:noFill/>
                  </a:tcPr>
                </a:tc>
                <a:tc hMerge="1">
                  <a:txBody>
                    <a:bodyPr/>
                    <a:lstStyle/>
                    <a:p>
                      <a:pPr algn="ctr" fontAlgn="b"/>
                      <a:endParaRPr lang="sv-SE" sz="1100" b="1"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39,1</a:t>
                      </a:r>
                    </a:p>
                  </a:txBody>
                  <a:tcPr marL="9525" marR="9525" marT="9525" marB="0" anchor="b">
                    <a:noFill/>
                  </a:tcPr>
                </a:tc>
                <a:tc>
                  <a:txBody>
                    <a:bodyPr/>
                    <a:lstStyle/>
                    <a:p>
                      <a:pPr algn="ctr" fontAlgn="b"/>
                      <a:r>
                        <a:rPr lang="sv-SE" sz="1100" b="1" i="0" u="none" strike="noStrike" dirty="0">
                          <a:solidFill>
                            <a:srgbClr val="000000"/>
                          </a:solidFill>
                          <a:effectLst/>
                          <a:latin typeface="Futura std book" panose="020B0502020204020303" pitchFamily="34" charset="0"/>
                        </a:rPr>
                        <a:t>23,0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13,9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1,7</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gridSpan="2">
                  <a:txBody>
                    <a:bodyPr/>
                    <a:lstStyle/>
                    <a:p>
                      <a:pPr algn="ctr" fontAlgn="b"/>
                      <a:r>
                        <a:rPr lang="sv-SE" sz="1100" b="1" i="0" u="none" strike="noStrike">
                          <a:solidFill>
                            <a:srgbClr val="000000"/>
                          </a:solidFill>
                          <a:effectLst/>
                          <a:latin typeface="Futura std book" panose="020B0502020204020303" pitchFamily="34" charset="0"/>
                        </a:rPr>
                        <a:t>949,8</a:t>
                      </a:r>
                    </a:p>
                  </a:txBody>
                  <a:tcPr marL="9525" marR="9525" marT="9525" marB="0" anchor="b">
                    <a:noFill/>
                  </a:tcPr>
                </a:tc>
                <a:tc hMerge="1">
                  <a:txBody>
                    <a:bodyPr/>
                    <a:lstStyle/>
                    <a:p>
                      <a:pPr algn="ctr" fontAlgn="b"/>
                      <a:endParaRPr lang="sv-SE" sz="1100" b="1"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14,1</a:t>
                      </a:r>
                    </a:p>
                  </a:txBody>
                  <a:tcPr marL="9525" marR="9525" marT="9525" marB="0" anchor="b">
                    <a:noFill/>
                  </a:tcPr>
                </a:tc>
                <a:tc>
                  <a:txBody>
                    <a:bodyPr/>
                    <a:lstStyle/>
                    <a:p>
                      <a:pPr algn="ctr" fontAlgn="b"/>
                      <a:r>
                        <a:rPr lang="sv-SE" sz="1100" b="1" i="0" u="none" strike="noStrike" dirty="0">
                          <a:solidFill>
                            <a:srgbClr val="000000"/>
                          </a:solidFill>
                          <a:effectLst/>
                          <a:latin typeface="Futura std book" panose="020B0502020204020303" pitchFamily="34" charset="0"/>
                        </a:rPr>
                        <a:t>24,0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gridSpan="2">
                  <a:txBody>
                    <a:bodyPr/>
                    <a:lstStyle/>
                    <a:p>
                      <a:pPr algn="ctr" fontAlgn="b"/>
                      <a:r>
                        <a:rPr lang="sv-SE" sz="1100" b="0" i="0" u="none" strike="noStrike">
                          <a:solidFill>
                            <a:srgbClr val="000000"/>
                          </a:solidFill>
                          <a:effectLst/>
                          <a:latin typeface="Futura std book" panose="020B0502020204020303" pitchFamily="34" charset="0"/>
                        </a:rPr>
                        <a:t>7 812,1</a:t>
                      </a:r>
                    </a:p>
                  </a:txBody>
                  <a:tcPr marL="9525" marR="9525" marT="9525" marB="0" anchor="b">
                    <a:noFill/>
                  </a:tcPr>
                </a:tc>
                <a:tc hMerge="1">
                  <a:txBody>
                    <a:bodyPr/>
                    <a:lstStyle/>
                    <a:p>
                      <a:pPr algn="ctr" fontAlgn="b"/>
                      <a:endParaRPr lang="sv-SE" sz="11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86,0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9,4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1,1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3468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91A5284-07E4-49CC-BB8A-93BAE53ED6F2}"/>
              </a:ext>
            </a:extLst>
          </p:cNvPr>
          <p:cNvPicPr>
            <a:picLocks noChangeAspect="1"/>
          </p:cNvPicPr>
          <p:nvPr/>
        </p:nvPicPr>
        <p:blipFill>
          <a:blip r:embed="rId2"/>
          <a:stretch>
            <a:fillRect/>
          </a:stretch>
        </p:blipFill>
        <p:spPr>
          <a:xfrm>
            <a:off x="0" y="2294313"/>
            <a:ext cx="5870957" cy="2548349"/>
          </a:xfrm>
          <a:prstGeom prst="rect">
            <a:avLst/>
          </a:prstGeom>
        </p:spPr>
      </p:pic>
      <p:sp>
        <p:nvSpPr>
          <p:cNvPr id="3" name="Rubrik 2"/>
          <p:cNvSpPr>
            <a:spLocks noGrp="1"/>
          </p:cNvSpPr>
          <p:nvPr>
            <p:ph type="title"/>
          </p:nvPr>
        </p:nvSpPr>
        <p:spPr/>
        <p:txBody>
          <a:bodyPr/>
          <a:lstStyle/>
          <a:p>
            <a:pPr>
              <a:lnSpc>
                <a:spcPct val="100000"/>
              </a:lnSpc>
            </a:pPr>
            <a:r>
              <a:rPr lang="sv-SE" sz="2800" dirty="0" err="1"/>
              <a:t>Number</a:t>
            </a:r>
            <a:r>
              <a:rPr lang="sv-SE" sz="2800" dirty="0"/>
              <a:t> </a:t>
            </a:r>
            <a:r>
              <a:rPr lang="sv-SE" sz="2800" dirty="0" err="1"/>
              <a:t>of</a:t>
            </a:r>
            <a:r>
              <a:rPr lang="sv-SE" sz="2800" dirty="0"/>
              <a:t> </a:t>
            </a:r>
            <a:r>
              <a:rPr lang="sv-SE" sz="2800" dirty="0" err="1"/>
              <a:t>housing</a:t>
            </a:r>
            <a:r>
              <a:rPr lang="sv-SE" sz="2800" dirty="0"/>
              <a:t> </a:t>
            </a:r>
            <a:r>
              <a:rPr lang="sv-SE" sz="2800" dirty="0" err="1"/>
              <a:t>projects</a:t>
            </a:r>
            <a:r>
              <a:rPr lang="sv-SE" sz="2800" dirty="0"/>
              <a:t> </a:t>
            </a:r>
            <a:r>
              <a:rPr lang="sv-SE" sz="2800" dirty="0" err="1"/>
              <a:t>started</a:t>
            </a:r>
            <a:br>
              <a:rPr lang="sv-SE" sz="2800" dirty="0"/>
            </a:br>
            <a:r>
              <a:rPr lang="sv-SE" sz="2000" b="0" dirty="0"/>
              <a:t>Index 100 = 2005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7371328" y="3717839"/>
            <a:ext cx="1000313"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11" name="Tabell 10"/>
          <p:cNvGraphicFramePr>
            <a:graphicFrameLocks noGrp="1"/>
          </p:cNvGraphicFramePr>
          <p:nvPr>
            <p:extLst>
              <p:ext uri="{D42A27DB-BD31-4B8C-83A1-F6EECF244321}">
                <p14:modId xmlns:p14="http://schemas.microsoft.com/office/powerpoint/2010/main" val="2775894856"/>
              </p:ext>
            </p:extLst>
          </p:nvPr>
        </p:nvGraphicFramePr>
        <p:xfrm>
          <a:off x="4131244" y="2270302"/>
          <a:ext cx="4486735" cy="1487805"/>
        </p:xfrm>
        <a:graphic>
          <a:graphicData uri="http://schemas.openxmlformats.org/drawingml/2006/table">
            <a:tbl>
              <a:tblPr>
                <a:tableStyleId>{68D230F3-CF80-4859-8CE7-A43EE81993B5}</a:tableStyleId>
              </a:tblPr>
              <a:tblGrid>
                <a:gridCol w="1542252">
                  <a:extLst>
                    <a:ext uri="{9D8B030D-6E8A-4147-A177-3AD203B41FA5}">
                      <a16:colId xmlns:a16="http://schemas.microsoft.com/office/drawing/2014/main" val="20000"/>
                    </a:ext>
                  </a:extLst>
                </a:gridCol>
                <a:gridCol w="744232">
                  <a:extLst>
                    <a:ext uri="{9D8B030D-6E8A-4147-A177-3AD203B41FA5}">
                      <a16:colId xmlns:a16="http://schemas.microsoft.com/office/drawing/2014/main" val="20001"/>
                    </a:ext>
                  </a:extLst>
                </a:gridCol>
                <a:gridCol w="721841">
                  <a:extLst>
                    <a:ext uri="{9D8B030D-6E8A-4147-A177-3AD203B41FA5}">
                      <a16:colId xmlns:a16="http://schemas.microsoft.com/office/drawing/2014/main" val="20002"/>
                    </a:ext>
                  </a:extLst>
                </a:gridCol>
                <a:gridCol w="756569">
                  <a:extLst>
                    <a:ext uri="{9D8B030D-6E8A-4147-A177-3AD203B41FA5}">
                      <a16:colId xmlns:a16="http://schemas.microsoft.com/office/drawing/2014/main" val="20003"/>
                    </a:ext>
                  </a:extLst>
                </a:gridCol>
                <a:gridCol w="721841">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15 236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61 576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8 348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32 182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4 981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11,5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18 507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0,6</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2 242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33,2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7 116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7,9</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10 255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43 069</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4,7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83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AC163A3-83BB-4529-B76B-18671AED77ED}"/>
              </a:ext>
            </a:extLst>
          </p:cNvPr>
          <p:cNvPicPr>
            <a:picLocks noChangeAspect="1"/>
          </p:cNvPicPr>
          <p:nvPr/>
        </p:nvPicPr>
        <p:blipFill>
          <a:blip r:embed="rId2"/>
          <a:stretch>
            <a:fillRect/>
          </a:stretch>
        </p:blipFill>
        <p:spPr>
          <a:xfrm>
            <a:off x="118859" y="2186238"/>
            <a:ext cx="5694158" cy="2719052"/>
          </a:xfrm>
          <a:prstGeom prst="rect">
            <a:avLst/>
          </a:prstGeom>
        </p:spPr>
      </p:pic>
      <p:sp>
        <p:nvSpPr>
          <p:cNvPr id="3" name="Rubrik 2"/>
          <p:cNvSpPr>
            <a:spLocks noGrp="1"/>
          </p:cNvSpPr>
          <p:nvPr>
            <p:ph type="title"/>
          </p:nvPr>
        </p:nvSpPr>
        <p:spPr>
          <a:xfrm>
            <a:off x="397496" y="1454655"/>
            <a:ext cx="7444398" cy="727828"/>
          </a:xfrm>
        </p:spPr>
        <p:txBody>
          <a:bodyPr/>
          <a:lstStyle/>
          <a:p>
            <a:pPr>
              <a:lnSpc>
                <a:spcPct val="100000"/>
              </a:lnSpc>
            </a:pPr>
            <a:r>
              <a:rPr lang="sv-SE" sz="2800" dirty="0"/>
              <a:t>Commercial </a:t>
            </a:r>
            <a:r>
              <a:rPr lang="sv-SE" sz="2800" dirty="0" err="1"/>
              <a:t>Accommodations</a:t>
            </a:r>
            <a:br>
              <a:rPr lang="sv-SE" sz="2800" dirty="0"/>
            </a:br>
            <a:r>
              <a:rPr lang="sv-SE" sz="2000" b="0" dirty="0"/>
              <a:t>Index 100 = 2008 Q4 (Q4, 2008 - 2017)</a:t>
            </a:r>
            <a:br>
              <a:rPr lang="sv-SE" sz="2000"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 and </a:t>
            </a:r>
            <a:r>
              <a:rPr lang="en-US" sz="1000" dirty="0"/>
              <a:t>Swedish Agency for Economic and Regional Growth</a:t>
            </a:r>
            <a:r>
              <a:rPr lang="sv-SE" sz="1000" dirty="0"/>
              <a:t> </a:t>
            </a:r>
          </a:p>
        </p:txBody>
      </p:sp>
      <p:sp>
        <p:nvSpPr>
          <p:cNvPr id="7" name="textruta 6"/>
          <p:cNvSpPr txBox="1"/>
          <p:nvPr/>
        </p:nvSpPr>
        <p:spPr>
          <a:xfrm>
            <a:off x="6269813" y="3802032"/>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4" name="Rektangulär 3"/>
          <p:cNvSpPr/>
          <p:nvPr/>
        </p:nvSpPr>
        <p:spPr>
          <a:xfrm>
            <a:off x="6011838" y="743803"/>
            <a:ext cx="1781033" cy="61264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graphicFrame>
        <p:nvGraphicFramePr>
          <p:cNvPr id="11" name="Tabell 10"/>
          <p:cNvGraphicFramePr>
            <a:graphicFrameLocks noGrp="1"/>
          </p:cNvGraphicFramePr>
          <p:nvPr>
            <p:extLst>
              <p:ext uri="{D42A27DB-BD31-4B8C-83A1-F6EECF244321}">
                <p14:modId xmlns:p14="http://schemas.microsoft.com/office/powerpoint/2010/main" val="3252466183"/>
              </p:ext>
            </p:extLst>
          </p:nvPr>
        </p:nvGraphicFramePr>
        <p:xfrm>
          <a:off x="3713260" y="2314227"/>
          <a:ext cx="5113106" cy="1487805"/>
        </p:xfrm>
        <a:graphic>
          <a:graphicData uri="http://schemas.openxmlformats.org/drawingml/2006/table">
            <a:tbl>
              <a:tblPr>
                <a:tableStyleId>{68D230F3-CF80-4859-8CE7-A43EE81993B5}</a:tableStyleId>
              </a:tblPr>
              <a:tblGrid>
                <a:gridCol w="1566598">
                  <a:extLst>
                    <a:ext uri="{9D8B030D-6E8A-4147-A177-3AD203B41FA5}">
                      <a16:colId xmlns:a16="http://schemas.microsoft.com/office/drawing/2014/main" val="20000"/>
                    </a:ext>
                  </a:extLst>
                </a:gridCol>
                <a:gridCol w="722357">
                  <a:extLst>
                    <a:ext uri="{9D8B030D-6E8A-4147-A177-3AD203B41FA5}">
                      <a16:colId xmlns:a16="http://schemas.microsoft.com/office/drawing/2014/main" val="20001"/>
                    </a:ext>
                  </a:extLst>
                </a:gridCol>
                <a:gridCol w="852403">
                  <a:extLst>
                    <a:ext uri="{9D8B030D-6E8A-4147-A177-3AD203B41FA5}">
                      <a16:colId xmlns:a16="http://schemas.microsoft.com/office/drawing/2014/main" val="2465261271"/>
                    </a:ext>
                  </a:extLst>
                </a:gridCol>
                <a:gridCol w="607772">
                  <a:extLst>
                    <a:ext uri="{9D8B030D-6E8A-4147-A177-3AD203B41FA5}">
                      <a16:colId xmlns:a16="http://schemas.microsoft.com/office/drawing/2014/main" val="20003"/>
                    </a:ext>
                  </a:extLst>
                </a:gridCol>
                <a:gridCol w="681988">
                  <a:extLst>
                    <a:ext uri="{9D8B030D-6E8A-4147-A177-3AD203B41FA5}">
                      <a16:colId xmlns:a16="http://schemas.microsoft.com/office/drawing/2014/main" val="20004"/>
                    </a:ext>
                  </a:extLst>
                </a:gridCol>
                <a:gridCol w="681988">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2017 Q4</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Yearly ch.*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panose="020B0502020204020303" pitchFamily="34" charset="0"/>
                        </a:rPr>
                        <a:t>(in thousands)</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panose="020B0502020204020303" pitchFamily="34" charset="0"/>
                        </a:rPr>
                        <a:t>2008 Q4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10 428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63 030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37,0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5 143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26 263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36,9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3 198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14 056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57,0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44,9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3,3</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2 197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9 342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55,7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43,6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2,4</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7 230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48 974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29,7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23,0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835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p>
            <a:pPr>
              <a:lnSpc>
                <a:spcPct val="100000"/>
              </a:lnSpc>
            </a:pPr>
            <a:r>
              <a:rPr lang="sv-SE" dirty="0">
                <a:solidFill>
                  <a:prstClr val="white"/>
                </a:solidFill>
              </a:rPr>
              <a:t>Stockholm Business Region</a:t>
            </a:r>
            <a:br>
              <a:rPr lang="sv-SE" dirty="0">
                <a:solidFill>
                  <a:prstClr val="white"/>
                </a:solidFill>
              </a:rPr>
            </a:br>
            <a:br>
              <a:rPr lang="sv-SE" spc="-50" dirty="0">
                <a:solidFill>
                  <a:prstClr val="white"/>
                </a:solidFill>
              </a:rPr>
            </a:br>
            <a:br>
              <a:rPr lang="sv-SE" sz="1000" b="0" spc="-50" dirty="0">
                <a:solidFill>
                  <a:prstClr val="white"/>
                </a:solidFill>
              </a:rPr>
            </a:br>
            <a:r>
              <a:rPr lang="en-IE" sz="1000" b="0" spc="-50" dirty="0">
                <a:solidFill>
                  <a:prstClr val="white"/>
                </a:solidFill>
              </a:rPr>
              <a:t>Stockholm Business Region is responsible for developing and promoting Stockholm as a business and tourist destination under the brand Stockholm - The Capital of Scandinavia. </a:t>
            </a:r>
            <a:br>
              <a:rPr lang="en-IE" sz="1000" b="0" spc="-50" dirty="0">
                <a:solidFill>
                  <a:prstClr val="white"/>
                </a:solidFill>
              </a:rPr>
            </a:br>
            <a:br>
              <a:rPr lang="en-IE" sz="1000" b="0" spc="-50" dirty="0">
                <a:solidFill>
                  <a:prstClr val="white"/>
                </a:solidFill>
              </a:rPr>
            </a:br>
            <a:r>
              <a:rPr lang="en-IE" sz="1000" b="0" spc="-50" dirty="0">
                <a:solidFill>
                  <a:prstClr val="white"/>
                </a:solidFill>
              </a:rPr>
              <a:t>The aim is to make Stockholm the leading sustainable growth region in Europe. </a:t>
            </a:r>
            <a:br>
              <a:rPr lang="en-IE" sz="1000" b="0" spc="-50" dirty="0">
                <a:solidFill>
                  <a:prstClr val="white"/>
                </a:solidFill>
              </a:rPr>
            </a:br>
            <a:br>
              <a:rPr lang="en-IE" sz="1000" b="0" spc="-50" dirty="0">
                <a:solidFill>
                  <a:prstClr val="white"/>
                </a:solidFill>
              </a:rPr>
            </a:br>
            <a:r>
              <a:rPr lang="en-IE" sz="1000" b="0" spc="-50" dirty="0">
                <a:solidFill>
                  <a:prstClr val="white"/>
                </a:solidFill>
              </a:rPr>
              <a:t>Stockholm Business Region is owned by the city of Stockholm and has two subsidiaries Invest Stockholm and Visit Stockholm.</a:t>
            </a:r>
            <a:br>
              <a:rPr lang="en-IE" sz="1000" b="0" spc="-50" dirty="0">
                <a:solidFill>
                  <a:prstClr val="white"/>
                </a:solidFill>
              </a:rPr>
            </a:br>
            <a:br>
              <a:rPr lang="en-IE" sz="1000" b="0" spc="-50" dirty="0">
                <a:solidFill>
                  <a:prstClr val="white"/>
                </a:solidFill>
              </a:rPr>
            </a:br>
            <a:r>
              <a:rPr lang="sv-SE" sz="1000" b="0" dirty="0"/>
              <a:t>For </a:t>
            </a:r>
            <a:r>
              <a:rPr lang="sv-SE" sz="1000" b="0" dirty="0" err="1"/>
              <a:t>questions</a:t>
            </a:r>
            <a:r>
              <a:rPr lang="sv-SE" sz="1000" b="0" dirty="0"/>
              <a:t>: Contact  Stefan Frid, </a:t>
            </a:r>
            <a:r>
              <a:rPr lang="sv-SE" sz="1000" b="0" dirty="0" err="1"/>
              <a:t>Invest</a:t>
            </a:r>
            <a:r>
              <a:rPr lang="sv-SE" sz="1000" b="0" dirty="0"/>
              <a:t> Stockholm. </a:t>
            </a:r>
            <a:br>
              <a:rPr lang="sv-SE" sz="1000" b="0" dirty="0"/>
            </a:br>
            <a:r>
              <a:rPr lang="sv-SE" sz="1000" b="0" dirty="0"/>
              <a:t>Publisher: Olle Zetterberg, CEO Stockholm Business Region</a:t>
            </a:r>
            <a:br>
              <a:rPr lang="sv-SE" sz="1000" dirty="0"/>
            </a:br>
            <a:br>
              <a:rPr lang="sv-SE" sz="1000" b="0" spc="-50" dirty="0">
                <a:solidFill>
                  <a:prstClr val="white"/>
                </a:solidFill>
              </a:rPr>
            </a:br>
            <a:br>
              <a:rPr lang="sv-SE" sz="1000" b="0" spc="-50" dirty="0">
                <a:solidFill>
                  <a:prstClr val="white"/>
                </a:solidFill>
              </a:rPr>
            </a:br>
            <a:r>
              <a:rPr lang="sv-SE" sz="1000" spc="-50" dirty="0">
                <a:solidFill>
                  <a:prstClr val="white"/>
                </a:solidFill>
              </a:rPr>
              <a:t>Stockholm Business Region </a:t>
            </a:r>
            <a:br>
              <a:rPr lang="sv-SE" sz="1000" b="0" spc="-50" dirty="0">
                <a:solidFill>
                  <a:prstClr val="white"/>
                </a:solidFill>
              </a:rPr>
            </a:br>
            <a:r>
              <a:rPr lang="sv-SE" sz="1000" b="0" spc="-50" dirty="0">
                <a:solidFill>
                  <a:prstClr val="white"/>
                </a:solidFill>
              </a:rPr>
              <a:t>P.O. Box 16282 </a:t>
            </a:r>
            <a:br>
              <a:rPr lang="sv-SE" sz="1000" b="0" spc="-50" dirty="0">
                <a:solidFill>
                  <a:prstClr val="white"/>
                </a:solidFill>
              </a:rPr>
            </a:br>
            <a:r>
              <a:rPr lang="sv-SE" sz="1000" b="0" spc="-50" dirty="0">
                <a:solidFill>
                  <a:prstClr val="white"/>
                </a:solidFill>
              </a:rPr>
              <a:t>SE-103 25 Stockholm, Sweden </a:t>
            </a:r>
            <a:br>
              <a:rPr lang="sv-SE" sz="1000" b="0" spc="-50" dirty="0">
                <a:solidFill>
                  <a:prstClr val="white"/>
                </a:solidFill>
              </a:rPr>
            </a:br>
            <a:r>
              <a:rPr lang="sv-SE" sz="1000" b="0" spc="-50" dirty="0" err="1">
                <a:solidFill>
                  <a:prstClr val="white"/>
                </a:solidFill>
              </a:rPr>
              <a:t>Phone</a:t>
            </a:r>
            <a:r>
              <a:rPr lang="sv-SE" sz="1000" b="0" spc="-50" dirty="0">
                <a:solidFill>
                  <a:prstClr val="white"/>
                </a:solidFill>
              </a:rPr>
              <a:t> + 46 8 508 280 00 </a:t>
            </a:r>
            <a:br>
              <a:rPr lang="sv-SE" sz="1000" b="0" spc="-50" dirty="0">
                <a:solidFill>
                  <a:prstClr val="white"/>
                </a:solidFill>
              </a:rPr>
            </a:br>
            <a:r>
              <a:rPr lang="sv-SE" sz="1000" b="0" spc="-50" dirty="0">
                <a:solidFill>
                  <a:prstClr val="white"/>
                </a:solidFill>
              </a:rPr>
              <a:t>www.visitstockholm.com </a:t>
            </a:r>
            <a:br>
              <a:rPr lang="sv-SE" sz="1000" b="0" spc="-50" dirty="0">
                <a:solidFill>
                  <a:prstClr val="white"/>
                </a:solidFill>
              </a:rPr>
            </a:br>
            <a:r>
              <a:rPr lang="sv-SE" sz="1000" b="0" spc="-50" dirty="0">
                <a:solidFill>
                  <a:prstClr val="white"/>
                </a:solidFill>
              </a:rPr>
              <a:t>www.investstockholm.com </a:t>
            </a:r>
            <a:br>
              <a:rPr lang="sv-SE" sz="1000" b="0" spc="-50" dirty="0">
                <a:solidFill>
                  <a:prstClr val="white"/>
                </a:solidFill>
              </a:rPr>
            </a:br>
            <a:r>
              <a:rPr lang="sv-SE" sz="1000" b="0" spc="-50" dirty="0">
                <a:solidFill>
                  <a:prstClr val="white"/>
                </a:solidFill>
              </a:rPr>
              <a:t>www.stockholmbusinessregion.se </a:t>
            </a:r>
            <a:br>
              <a:rPr lang="sv-SE" dirty="0">
                <a:solidFill>
                  <a:prstClr val="white"/>
                </a:solidFill>
              </a:rPr>
            </a:br>
            <a:endParaRPr lang="sv-SE" dirty="0"/>
          </a:p>
        </p:txBody>
      </p:sp>
    </p:spTree>
    <p:extLst>
      <p:ext uri="{BB962C8B-B14F-4D97-AF65-F5344CB8AC3E}">
        <p14:creationId xmlns:p14="http://schemas.microsoft.com/office/powerpoint/2010/main" val="222102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a:t>Stockholm </a:t>
            </a:r>
            <a:r>
              <a:rPr lang="sv-SE" dirty="0" err="1"/>
              <a:t>Economy</a:t>
            </a:r>
            <a:br>
              <a:rPr lang="sv-SE" dirty="0"/>
            </a:br>
            <a:r>
              <a:rPr lang="sv-SE" dirty="0"/>
              <a:t>2017 Q4</a:t>
            </a:r>
            <a:br>
              <a:rPr lang="sv-SE" dirty="0"/>
            </a:br>
            <a:br>
              <a:rPr lang="sv-SE" dirty="0"/>
            </a:br>
            <a:endParaRPr lang="sv-SE" sz="1800" dirty="0"/>
          </a:p>
        </p:txBody>
      </p:sp>
      <p:sp>
        <p:nvSpPr>
          <p:cNvPr id="7" name="textruta 6"/>
          <p:cNvSpPr txBox="1"/>
          <p:nvPr/>
        </p:nvSpPr>
        <p:spPr>
          <a:xfrm>
            <a:off x="386283" y="1773377"/>
            <a:ext cx="4052367" cy="3077766"/>
          </a:xfrm>
          <a:prstGeom prst="rect">
            <a:avLst/>
          </a:prstGeom>
          <a:noFill/>
        </p:spPr>
        <p:txBody>
          <a:bodyPr wrap="square" lIns="0" tIns="0" rIns="0" bIns="0" rtlCol="0">
            <a:spAutoFit/>
          </a:bodyPr>
          <a:lstStyle/>
          <a:p>
            <a:r>
              <a:rPr lang="sv-SE" sz="1000" b="1" dirty="0" err="1"/>
              <a:t>About</a:t>
            </a:r>
            <a:r>
              <a:rPr lang="sv-SE" sz="1000" b="1" dirty="0"/>
              <a:t> the </a:t>
            </a:r>
            <a:r>
              <a:rPr lang="sv-SE" sz="1000" b="1" dirty="0" err="1"/>
              <a:t>report</a:t>
            </a:r>
            <a:endParaRPr lang="sv-SE" sz="1000" dirty="0"/>
          </a:p>
          <a:p>
            <a:r>
              <a:rPr lang="sv-SE" sz="1000" dirty="0"/>
              <a:t>The </a:t>
            </a:r>
            <a:r>
              <a:rPr lang="sv-SE" sz="1000" dirty="0" err="1"/>
              <a:t>report</a:t>
            </a:r>
            <a:r>
              <a:rPr lang="sv-SE" sz="1000" dirty="0"/>
              <a:t> is </a:t>
            </a:r>
            <a:r>
              <a:rPr lang="sv-SE" sz="1000" dirty="0" err="1"/>
              <a:t>published</a:t>
            </a:r>
            <a:r>
              <a:rPr lang="sv-SE" sz="1000" dirty="0"/>
              <a:t> </a:t>
            </a:r>
            <a:r>
              <a:rPr lang="sv-SE" sz="1000" dirty="0" err="1"/>
              <a:t>each</a:t>
            </a:r>
            <a:r>
              <a:rPr lang="sv-SE" sz="1000" dirty="0"/>
              <a:t> </a:t>
            </a:r>
            <a:r>
              <a:rPr lang="sv-SE" sz="1000" dirty="0" err="1"/>
              <a:t>quarter</a:t>
            </a:r>
            <a:r>
              <a:rPr lang="sv-SE" sz="1000" dirty="0"/>
              <a:t> by Stockholm Business Region.</a:t>
            </a:r>
          </a:p>
          <a:p>
            <a:r>
              <a:rPr lang="sv-SE" sz="1000" dirty="0"/>
              <a:t>The </a:t>
            </a:r>
            <a:r>
              <a:rPr lang="sv-SE" sz="1000" dirty="0" err="1"/>
              <a:t>report</a:t>
            </a:r>
            <a:r>
              <a:rPr lang="sv-SE" sz="1000" dirty="0"/>
              <a:t> </a:t>
            </a:r>
            <a:r>
              <a:rPr lang="sv-SE" sz="1000" dirty="0" err="1"/>
              <a:t>includes</a:t>
            </a:r>
            <a:r>
              <a:rPr lang="sv-SE" sz="1000" dirty="0"/>
              <a:t> Stockholm County and the City </a:t>
            </a:r>
            <a:r>
              <a:rPr lang="sv-SE" sz="1000" dirty="0" err="1"/>
              <a:t>of</a:t>
            </a:r>
            <a:r>
              <a:rPr lang="sv-SE" sz="1000" dirty="0"/>
              <a:t> Stockholm.</a:t>
            </a:r>
            <a:br>
              <a:rPr lang="sv-SE" sz="1000" dirty="0"/>
            </a:br>
            <a:r>
              <a:rPr lang="sv-SE" sz="1000" dirty="0"/>
              <a:t> </a:t>
            </a:r>
          </a:p>
          <a:p>
            <a:r>
              <a:rPr lang="sv-SE" sz="1000" dirty="0" err="1"/>
              <a:t>Statistics</a:t>
            </a:r>
            <a:r>
              <a:rPr lang="sv-SE" sz="1000" dirty="0"/>
              <a:t> </a:t>
            </a:r>
            <a:r>
              <a:rPr lang="sv-SE" sz="1000" dirty="0" err="1"/>
              <a:t>used</a:t>
            </a:r>
            <a:r>
              <a:rPr lang="sv-SE" sz="1000" dirty="0"/>
              <a:t> is </a:t>
            </a:r>
            <a:r>
              <a:rPr lang="sv-SE" sz="1000" dirty="0" err="1"/>
              <a:t>collected</a:t>
            </a:r>
            <a:r>
              <a:rPr lang="sv-SE" sz="1000" dirty="0"/>
              <a:t> from </a:t>
            </a:r>
            <a:r>
              <a:rPr lang="sv-SE" sz="1000" dirty="0" err="1"/>
              <a:t>Statistics</a:t>
            </a:r>
            <a:r>
              <a:rPr lang="sv-SE" sz="1000" dirty="0"/>
              <a:t> Sweden, The Labour Exchange and The Swedish </a:t>
            </a:r>
            <a:r>
              <a:rPr lang="sv-SE" sz="1000" dirty="0" err="1"/>
              <a:t>Companies</a:t>
            </a:r>
            <a:r>
              <a:rPr lang="sv-SE" sz="1000" dirty="0"/>
              <a:t> </a:t>
            </a:r>
            <a:r>
              <a:rPr lang="sv-SE" sz="1000" dirty="0" err="1"/>
              <a:t>Registration</a:t>
            </a:r>
            <a:r>
              <a:rPr lang="sv-SE" sz="1000" dirty="0"/>
              <a:t> Office. </a:t>
            </a:r>
          </a:p>
          <a:p>
            <a:endParaRPr lang="sv-SE" sz="1000" dirty="0"/>
          </a:p>
          <a:p>
            <a:r>
              <a:rPr lang="sv-SE" sz="1000" dirty="0"/>
              <a:t>The </a:t>
            </a:r>
            <a:r>
              <a:rPr lang="sv-SE" sz="1000" dirty="0" err="1"/>
              <a:t>report</a:t>
            </a:r>
            <a:r>
              <a:rPr lang="sv-SE" sz="1000" dirty="0"/>
              <a:t> </a:t>
            </a:r>
            <a:r>
              <a:rPr lang="sv-SE" sz="1000" dirty="0" err="1"/>
              <a:t>can</a:t>
            </a:r>
            <a:r>
              <a:rPr lang="sv-SE" sz="1000" dirty="0"/>
              <a:t> be </a:t>
            </a:r>
            <a:r>
              <a:rPr lang="sv-SE" sz="1000" dirty="0" err="1"/>
              <a:t>downloaded</a:t>
            </a:r>
            <a:r>
              <a:rPr lang="sv-SE" sz="1000" dirty="0"/>
              <a:t> from:</a:t>
            </a:r>
          </a:p>
          <a:p>
            <a:r>
              <a:rPr lang="sv-SE" sz="1000" u="sng" dirty="0">
                <a:hlinkClick r:id="rId2"/>
              </a:rPr>
              <a:t>http://www.stockholmbusinessregion.se/en/facts--figures/#facts-about-business</a:t>
            </a:r>
            <a:endParaRPr lang="sv-SE" sz="1000" dirty="0"/>
          </a:p>
          <a:p>
            <a:endParaRPr lang="sv-SE" sz="1000" dirty="0"/>
          </a:p>
          <a:p>
            <a:r>
              <a:rPr lang="en-US" sz="1000" dirty="0"/>
              <a:t>The Stockholm Region is defined as Stockholm County, Uppsala County, </a:t>
            </a:r>
            <a:r>
              <a:rPr lang="en-US" sz="1000" dirty="0" err="1"/>
              <a:t>Södermanland</a:t>
            </a:r>
            <a:r>
              <a:rPr lang="en-US" sz="1000" dirty="0"/>
              <a:t> County, </a:t>
            </a:r>
            <a:r>
              <a:rPr lang="en-US" sz="1000" dirty="0" err="1"/>
              <a:t>Östergötland</a:t>
            </a:r>
            <a:r>
              <a:rPr lang="en-US" sz="1000" dirty="0"/>
              <a:t> County, </a:t>
            </a:r>
            <a:r>
              <a:rPr lang="en-US" sz="1000" dirty="0" err="1"/>
              <a:t>Örebro</a:t>
            </a:r>
            <a:r>
              <a:rPr lang="en-US" sz="1000" dirty="0"/>
              <a:t> County, </a:t>
            </a:r>
            <a:r>
              <a:rPr lang="en-US" sz="1000" dirty="0" err="1"/>
              <a:t>Västmanland</a:t>
            </a:r>
            <a:r>
              <a:rPr lang="en-US" sz="1000" dirty="0"/>
              <a:t> County, </a:t>
            </a:r>
            <a:r>
              <a:rPr lang="en-US" sz="1000" dirty="0" err="1"/>
              <a:t>Gävleborg</a:t>
            </a:r>
            <a:r>
              <a:rPr lang="en-US" sz="1000" dirty="0"/>
              <a:t> County and Dalarna County. Individual county reports for the above mentioned can be found in Swedish here: </a:t>
            </a:r>
            <a:r>
              <a:rPr lang="sv-SE" sz="1000" u="sng" dirty="0">
                <a:hlinkClick r:id="rId3"/>
              </a:rPr>
              <a:t>http://www.stockholmbusinessalliance.se/konjunkturrapporter/</a:t>
            </a:r>
            <a:endParaRPr lang="sv-SE" sz="1000" u="sng" dirty="0"/>
          </a:p>
          <a:p>
            <a:br>
              <a:rPr lang="sv-SE" sz="1000" dirty="0"/>
            </a:br>
            <a:r>
              <a:rPr lang="sv-SE" sz="1000" dirty="0" err="1"/>
              <a:t>Questions</a:t>
            </a:r>
            <a:r>
              <a:rPr lang="sv-SE" sz="1000" dirty="0"/>
              <a:t> </a:t>
            </a:r>
            <a:r>
              <a:rPr lang="sv-SE" sz="1000" dirty="0" err="1"/>
              <a:t>can</a:t>
            </a:r>
            <a:r>
              <a:rPr lang="sv-SE" sz="1000" dirty="0"/>
              <a:t> be </a:t>
            </a:r>
            <a:r>
              <a:rPr lang="sv-SE" sz="1000" dirty="0" err="1"/>
              <a:t>addressed</a:t>
            </a:r>
            <a:r>
              <a:rPr lang="sv-SE" sz="1000" dirty="0"/>
              <a:t> to Stefan Frid at </a:t>
            </a:r>
            <a:r>
              <a:rPr lang="sv-SE" sz="1000" dirty="0" err="1"/>
              <a:t>Invest</a:t>
            </a:r>
            <a:r>
              <a:rPr lang="sv-SE" sz="1000" dirty="0"/>
              <a:t> Stockholm. Publisher: Olle Zetterberg.</a:t>
            </a:r>
          </a:p>
          <a:p>
            <a:endParaRPr lang="sv-SE" sz="1000" dirty="0"/>
          </a:p>
        </p:txBody>
      </p:sp>
      <p:sp>
        <p:nvSpPr>
          <p:cNvPr id="6" name="textruta 5"/>
          <p:cNvSpPr txBox="1"/>
          <p:nvPr/>
        </p:nvSpPr>
        <p:spPr>
          <a:xfrm>
            <a:off x="4947449" y="76200"/>
            <a:ext cx="3926920" cy="4906108"/>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endParaRPr lang="sv-SE" sz="1400" dirty="0">
              <a:solidFill>
                <a:schemeClr val="tx1"/>
              </a:solidFill>
            </a:endParaRPr>
          </a:p>
          <a:p>
            <a:r>
              <a:rPr lang="sv-SE" sz="1400" dirty="0" err="1">
                <a:solidFill>
                  <a:schemeClr val="tx1"/>
                </a:solidFill>
              </a:rPr>
              <a:t>Mostly</a:t>
            </a:r>
            <a:r>
              <a:rPr lang="sv-SE" sz="1400" dirty="0">
                <a:solidFill>
                  <a:schemeClr val="tx1"/>
                </a:solidFill>
              </a:rPr>
              <a:t> positive </a:t>
            </a:r>
            <a:r>
              <a:rPr lang="sv-SE" sz="1400" dirty="0" err="1">
                <a:solidFill>
                  <a:schemeClr val="tx1"/>
                </a:solidFill>
              </a:rPr>
              <a:t>figures</a:t>
            </a:r>
            <a:r>
              <a:rPr lang="sv-SE" sz="1400" dirty="0">
                <a:solidFill>
                  <a:schemeClr val="tx1"/>
                </a:solidFill>
              </a:rPr>
              <a:t> for Stockholm</a:t>
            </a:r>
            <a:br>
              <a:rPr lang="sv-SE" sz="1000" dirty="0">
                <a:solidFill>
                  <a:schemeClr val="tx1"/>
                </a:solidFill>
              </a:rPr>
            </a:br>
            <a:endParaRPr lang="sv-SE" sz="1000" dirty="0">
              <a:solidFill>
                <a:schemeClr val="tx1"/>
              </a:solidFill>
            </a:endParaRPr>
          </a:p>
          <a:p>
            <a:r>
              <a:rPr lang="sv-SE" sz="900" dirty="0">
                <a:solidFill>
                  <a:schemeClr val="tx1"/>
                </a:solidFill>
              </a:rPr>
              <a:t>The Stockholm </a:t>
            </a:r>
            <a:r>
              <a:rPr lang="sv-SE" sz="900" dirty="0" err="1">
                <a:solidFill>
                  <a:schemeClr val="tx1"/>
                </a:solidFill>
              </a:rPr>
              <a:t>economy</a:t>
            </a:r>
            <a:r>
              <a:rPr lang="sv-SE" sz="900" dirty="0">
                <a:solidFill>
                  <a:schemeClr val="tx1"/>
                </a:solidFill>
              </a:rPr>
              <a:t> </a:t>
            </a:r>
            <a:r>
              <a:rPr lang="sv-SE" sz="900" dirty="0" err="1">
                <a:solidFill>
                  <a:schemeClr val="tx1"/>
                </a:solidFill>
              </a:rPr>
              <a:t>continues</a:t>
            </a:r>
            <a:r>
              <a:rPr lang="sv-SE" sz="900" dirty="0">
                <a:solidFill>
                  <a:schemeClr val="tx1"/>
                </a:solidFill>
              </a:rPr>
              <a:t> to </a:t>
            </a:r>
            <a:r>
              <a:rPr lang="sv-SE" sz="900" dirty="0" err="1">
                <a:solidFill>
                  <a:schemeClr val="tx1"/>
                </a:solidFill>
              </a:rPr>
              <a:t>develop</a:t>
            </a:r>
            <a:r>
              <a:rPr lang="sv-SE" sz="900" dirty="0">
                <a:solidFill>
                  <a:schemeClr val="tx1"/>
                </a:solidFill>
              </a:rPr>
              <a:t> </a:t>
            </a:r>
            <a:r>
              <a:rPr lang="sv-SE" sz="900" dirty="0" err="1">
                <a:solidFill>
                  <a:schemeClr val="tx1"/>
                </a:solidFill>
              </a:rPr>
              <a:t>strongly</a:t>
            </a:r>
            <a:r>
              <a:rPr lang="sv-SE" sz="900" dirty="0">
                <a:solidFill>
                  <a:schemeClr val="tx1"/>
                </a:solidFill>
              </a:rPr>
              <a:t> </a:t>
            </a:r>
            <a:r>
              <a:rPr lang="sv-SE" sz="900" dirty="0" err="1">
                <a:solidFill>
                  <a:schemeClr val="tx1"/>
                </a:solidFill>
              </a:rPr>
              <a:t>which</a:t>
            </a:r>
            <a:r>
              <a:rPr lang="sv-SE" sz="900" dirty="0">
                <a:solidFill>
                  <a:schemeClr val="tx1"/>
                </a:solidFill>
              </a:rPr>
              <a:t> is </a:t>
            </a:r>
            <a:r>
              <a:rPr lang="sv-SE" sz="900" dirty="0" err="1">
                <a:solidFill>
                  <a:schemeClr val="tx1"/>
                </a:solidFill>
              </a:rPr>
              <a:t>shown</a:t>
            </a:r>
            <a:r>
              <a:rPr lang="sv-SE" sz="900" dirty="0">
                <a:solidFill>
                  <a:schemeClr val="tx1"/>
                </a:solidFill>
              </a:rPr>
              <a:t> by </a:t>
            </a:r>
            <a:r>
              <a:rPr lang="sv-SE" sz="900" dirty="0" err="1">
                <a:solidFill>
                  <a:schemeClr val="tx1"/>
                </a:solidFill>
              </a:rPr>
              <a:t>most</a:t>
            </a:r>
            <a:r>
              <a:rPr lang="sv-SE" sz="900" dirty="0">
                <a:solidFill>
                  <a:schemeClr val="tx1"/>
                </a:solidFill>
              </a:rPr>
              <a:t> </a:t>
            </a:r>
            <a:r>
              <a:rPr lang="sv-SE" sz="900" dirty="0" err="1">
                <a:solidFill>
                  <a:schemeClr val="tx1"/>
                </a:solidFill>
              </a:rPr>
              <a:t>indicators</a:t>
            </a:r>
            <a:r>
              <a:rPr lang="sv-SE" sz="900" dirty="0">
                <a:solidFill>
                  <a:schemeClr val="tx1"/>
                </a:solidFill>
              </a:rPr>
              <a:t>. </a:t>
            </a:r>
          </a:p>
          <a:p>
            <a:endParaRPr lang="sv-SE" sz="900" dirty="0">
              <a:solidFill>
                <a:schemeClr val="tx1"/>
              </a:solidFill>
            </a:endParaRPr>
          </a:p>
          <a:p>
            <a:r>
              <a:rPr lang="sv-SE" sz="900" dirty="0" err="1">
                <a:solidFill>
                  <a:schemeClr val="tx1"/>
                </a:solidFill>
              </a:rPr>
              <a:t>Aggregated</a:t>
            </a:r>
            <a:r>
              <a:rPr lang="sv-SE" sz="900" dirty="0">
                <a:solidFill>
                  <a:schemeClr val="tx1"/>
                </a:solidFill>
              </a:rPr>
              <a:t> gross </a:t>
            </a:r>
            <a:r>
              <a:rPr lang="sv-SE" sz="900" dirty="0" err="1">
                <a:solidFill>
                  <a:schemeClr val="tx1"/>
                </a:solidFill>
              </a:rPr>
              <a:t>pay</a:t>
            </a:r>
            <a:r>
              <a:rPr lang="sv-SE" sz="900" dirty="0">
                <a:solidFill>
                  <a:schemeClr val="tx1"/>
                </a:solidFill>
              </a:rPr>
              <a:t> data </a:t>
            </a:r>
            <a:r>
              <a:rPr lang="sv-SE" sz="900" dirty="0" err="1">
                <a:solidFill>
                  <a:schemeClr val="tx1"/>
                </a:solidFill>
              </a:rPr>
              <a:t>showed</a:t>
            </a:r>
            <a:r>
              <a:rPr lang="sv-SE" sz="900" dirty="0">
                <a:solidFill>
                  <a:schemeClr val="tx1"/>
                </a:solidFill>
              </a:rPr>
              <a:t> positive </a:t>
            </a:r>
            <a:r>
              <a:rPr lang="sv-SE" sz="900" dirty="0" err="1">
                <a:solidFill>
                  <a:schemeClr val="tx1"/>
                </a:solidFill>
              </a:rPr>
              <a:t>growth</a:t>
            </a:r>
            <a:r>
              <a:rPr lang="sv-SE" sz="900" dirty="0">
                <a:solidFill>
                  <a:schemeClr val="tx1"/>
                </a:solidFill>
              </a:rPr>
              <a:t> </a:t>
            </a:r>
            <a:r>
              <a:rPr lang="sv-SE" sz="900" dirty="0" err="1">
                <a:solidFill>
                  <a:schemeClr val="tx1"/>
                </a:solidFill>
              </a:rPr>
              <a:t>figures</a:t>
            </a:r>
            <a:r>
              <a:rPr lang="sv-SE" sz="900" dirty="0">
                <a:solidFill>
                  <a:schemeClr val="tx1"/>
                </a:solidFill>
              </a:rPr>
              <a:t> </a:t>
            </a:r>
            <a:r>
              <a:rPr lang="sv-SE" sz="900" dirty="0" err="1">
                <a:solidFill>
                  <a:schemeClr val="tx1"/>
                </a:solidFill>
              </a:rPr>
              <a:t>both</a:t>
            </a:r>
            <a:r>
              <a:rPr lang="sv-SE" sz="900" dirty="0">
                <a:solidFill>
                  <a:schemeClr val="tx1"/>
                </a:solidFill>
              </a:rPr>
              <a:t> for Stockholm County and the City </a:t>
            </a:r>
            <a:r>
              <a:rPr lang="sv-SE" sz="900" dirty="0" err="1">
                <a:solidFill>
                  <a:schemeClr val="tx1"/>
                </a:solidFill>
              </a:rPr>
              <a:t>of</a:t>
            </a:r>
            <a:r>
              <a:rPr lang="sv-SE" sz="900" dirty="0">
                <a:solidFill>
                  <a:schemeClr val="tx1"/>
                </a:solidFill>
              </a:rPr>
              <a:t> Stockholm </a:t>
            </a:r>
            <a:r>
              <a:rPr lang="en-US" sz="900" dirty="0">
                <a:solidFill>
                  <a:schemeClr val="tx1"/>
                </a:solidFill>
              </a:rPr>
              <a:t>compared to the same quarter in 2016. Information and communication, and construction where the driving forces behind this development. The number of newly registered businesses decreased somewhat while the number of company bankruptcies decreased in the county but increased somewhat in the City of Stockholm, in comparison to the corresponding quarter of 2016.</a:t>
            </a:r>
          </a:p>
          <a:p>
            <a:br>
              <a:rPr lang="sv-SE" sz="900" dirty="0">
                <a:solidFill>
                  <a:schemeClr val="tx1"/>
                </a:solidFill>
              </a:rPr>
            </a:br>
            <a:r>
              <a:rPr lang="sv-SE" sz="900" dirty="0">
                <a:solidFill>
                  <a:schemeClr val="tx1"/>
                </a:solidFill>
              </a:rPr>
              <a:t>The </a:t>
            </a:r>
            <a:r>
              <a:rPr lang="sv-SE" sz="900" dirty="0" err="1">
                <a:solidFill>
                  <a:schemeClr val="tx1"/>
                </a:solidFill>
              </a:rPr>
              <a:t>labour</a:t>
            </a:r>
            <a:r>
              <a:rPr lang="sv-SE" sz="900" dirty="0">
                <a:solidFill>
                  <a:schemeClr val="tx1"/>
                </a:solidFill>
              </a:rPr>
              <a:t> market in Stockholm </a:t>
            </a:r>
            <a:r>
              <a:rPr lang="sv-SE" sz="900" dirty="0" err="1">
                <a:solidFill>
                  <a:schemeClr val="tx1"/>
                </a:solidFill>
              </a:rPr>
              <a:t>continues</a:t>
            </a:r>
            <a:r>
              <a:rPr lang="sv-SE" sz="900" dirty="0">
                <a:solidFill>
                  <a:schemeClr val="tx1"/>
                </a:solidFill>
              </a:rPr>
              <a:t> </a:t>
            </a:r>
            <a:r>
              <a:rPr lang="sv-SE" sz="900" dirty="0" err="1">
                <a:solidFill>
                  <a:schemeClr val="tx1"/>
                </a:solidFill>
              </a:rPr>
              <a:t>its</a:t>
            </a:r>
            <a:r>
              <a:rPr lang="sv-SE" sz="900" dirty="0">
                <a:solidFill>
                  <a:schemeClr val="tx1"/>
                </a:solidFill>
              </a:rPr>
              <a:t> strong </a:t>
            </a:r>
            <a:r>
              <a:rPr lang="sv-SE" sz="900" dirty="0" err="1">
                <a:solidFill>
                  <a:schemeClr val="tx1"/>
                </a:solidFill>
              </a:rPr>
              <a:t>development</a:t>
            </a:r>
            <a:r>
              <a:rPr lang="sv-SE" sz="900" dirty="0">
                <a:solidFill>
                  <a:schemeClr val="tx1"/>
                </a:solidFill>
              </a:rPr>
              <a:t>, </a:t>
            </a:r>
            <a:r>
              <a:rPr lang="sv-SE" sz="900" dirty="0" err="1">
                <a:solidFill>
                  <a:schemeClr val="tx1"/>
                </a:solidFill>
              </a:rPr>
              <a:t>except</a:t>
            </a:r>
            <a:r>
              <a:rPr lang="sv-SE" sz="900" dirty="0">
                <a:solidFill>
                  <a:schemeClr val="tx1"/>
                </a:solidFill>
              </a:rPr>
              <a:t> for a </a:t>
            </a:r>
            <a:r>
              <a:rPr lang="sv-SE" sz="900" dirty="0" err="1">
                <a:solidFill>
                  <a:schemeClr val="tx1"/>
                </a:solidFill>
              </a:rPr>
              <a:t>decreasring</a:t>
            </a:r>
            <a:r>
              <a:rPr lang="sv-SE" sz="900" dirty="0">
                <a:solidFill>
                  <a:schemeClr val="tx1"/>
                </a:solidFill>
              </a:rPr>
              <a:t>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a:t>
            </a:r>
            <a:r>
              <a:rPr lang="sv-SE" sz="900" dirty="0" err="1">
                <a:solidFill>
                  <a:schemeClr val="tx1"/>
                </a:solidFill>
              </a:rPr>
              <a:t>listed</a:t>
            </a:r>
            <a:r>
              <a:rPr lang="sv-SE" sz="900" dirty="0">
                <a:solidFill>
                  <a:schemeClr val="tx1"/>
                </a:solidFill>
              </a:rPr>
              <a:t> positions and an </a:t>
            </a:r>
            <a:r>
              <a:rPr lang="sv-SE" sz="900" dirty="0" err="1">
                <a:solidFill>
                  <a:schemeClr val="tx1"/>
                </a:solidFill>
              </a:rPr>
              <a:t>unchanged</a:t>
            </a:r>
            <a:r>
              <a:rPr lang="sv-SE" sz="900" dirty="0">
                <a:solidFill>
                  <a:schemeClr val="tx1"/>
                </a:solidFill>
              </a:rPr>
              <a:t> </a:t>
            </a:r>
            <a:r>
              <a:rPr lang="sv-SE" sz="900" dirty="0" err="1">
                <a:solidFill>
                  <a:schemeClr val="tx1"/>
                </a:solidFill>
              </a:rPr>
              <a:t>unemployment</a:t>
            </a:r>
            <a:r>
              <a:rPr lang="sv-SE" sz="900" dirty="0">
                <a:solidFill>
                  <a:schemeClr val="tx1"/>
                </a:solidFill>
              </a:rPr>
              <a:t> rate</a:t>
            </a:r>
            <a:r>
              <a:rPr lang="sv-SE" sz="900" i="1" dirty="0">
                <a:solidFill>
                  <a:schemeClr val="tx1"/>
                </a:solidFill>
              </a:rPr>
              <a:t>. </a:t>
            </a:r>
            <a:r>
              <a:rPr lang="en-US" sz="900" dirty="0">
                <a:solidFill>
                  <a:schemeClr val="tx1"/>
                </a:solidFill>
              </a:rPr>
              <a:t>During the last four quarters the number of persons employed increased by 24 400. </a:t>
            </a:r>
            <a:r>
              <a:rPr lang="sv-SE" sz="900" dirty="0" err="1">
                <a:solidFill>
                  <a:schemeClr val="tx1"/>
                </a:solidFill>
              </a:rPr>
              <a:t>Further</a:t>
            </a:r>
            <a:r>
              <a:rPr lang="sv-SE" sz="900" dirty="0">
                <a:solidFill>
                  <a:schemeClr val="tx1"/>
                </a:solidFill>
              </a:rPr>
              <a:t> 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persons given </a:t>
            </a:r>
            <a:r>
              <a:rPr lang="sv-SE" sz="900" dirty="0" err="1">
                <a:solidFill>
                  <a:schemeClr val="tx1"/>
                </a:solidFill>
              </a:rPr>
              <a:t>notice</a:t>
            </a:r>
            <a:r>
              <a:rPr lang="sv-SE" sz="900" dirty="0">
                <a:solidFill>
                  <a:schemeClr val="tx1"/>
                </a:solidFill>
              </a:rPr>
              <a:t> </a:t>
            </a:r>
            <a:r>
              <a:rPr lang="sv-SE" sz="900" dirty="0" err="1">
                <a:solidFill>
                  <a:schemeClr val="tx1"/>
                </a:solidFill>
              </a:rPr>
              <a:t>decreased</a:t>
            </a:r>
            <a:r>
              <a:rPr lang="sv-SE" sz="900" dirty="0">
                <a:solidFill>
                  <a:schemeClr val="tx1"/>
                </a:solidFill>
              </a:rPr>
              <a:t> </a:t>
            </a:r>
            <a:r>
              <a:rPr lang="sv-SE" sz="900" dirty="0" err="1">
                <a:solidFill>
                  <a:schemeClr val="tx1"/>
                </a:solidFill>
              </a:rPr>
              <a:t>substantially</a:t>
            </a:r>
            <a:r>
              <a:rPr lang="sv-SE" sz="900" dirty="0">
                <a:solidFill>
                  <a:schemeClr val="tx1"/>
                </a:solidFill>
              </a:rPr>
              <a:t> in </a:t>
            </a:r>
            <a:r>
              <a:rPr lang="sv-SE" sz="900" dirty="0" err="1">
                <a:solidFill>
                  <a:schemeClr val="tx1"/>
                </a:solidFill>
              </a:rPr>
              <a:t>both</a:t>
            </a:r>
            <a:r>
              <a:rPr lang="sv-SE" sz="900" dirty="0">
                <a:solidFill>
                  <a:schemeClr val="tx1"/>
                </a:solidFill>
              </a:rPr>
              <a:t> the </a:t>
            </a:r>
            <a:r>
              <a:rPr lang="sv-SE" sz="900" dirty="0" err="1">
                <a:solidFill>
                  <a:schemeClr val="tx1"/>
                </a:solidFill>
              </a:rPr>
              <a:t>county</a:t>
            </a:r>
            <a:r>
              <a:rPr lang="sv-SE" sz="900" dirty="0">
                <a:solidFill>
                  <a:schemeClr val="tx1"/>
                </a:solidFill>
              </a:rPr>
              <a:t> and the city. </a:t>
            </a:r>
            <a:r>
              <a:rPr lang="sv-SE" sz="900" dirty="0" err="1">
                <a:solidFill>
                  <a:schemeClr val="tx1"/>
                </a:solidFill>
              </a:rPr>
              <a:t>However</a:t>
            </a:r>
            <a:r>
              <a:rPr lang="sv-SE" sz="900" dirty="0">
                <a:solidFill>
                  <a:schemeClr val="tx1"/>
                </a:solidFill>
              </a:rPr>
              <a:t>, 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a:t>
            </a:r>
            <a:r>
              <a:rPr lang="sv-SE" sz="900" dirty="0" err="1">
                <a:solidFill>
                  <a:schemeClr val="tx1"/>
                </a:solidFill>
              </a:rPr>
              <a:t>listed</a:t>
            </a:r>
            <a:r>
              <a:rPr lang="sv-SE" sz="900" dirty="0">
                <a:solidFill>
                  <a:schemeClr val="tx1"/>
                </a:solidFill>
              </a:rPr>
              <a:t> positions </a:t>
            </a:r>
            <a:r>
              <a:rPr lang="sv-SE" sz="900" dirty="0" err="1">
                <a:solidFill>
                  <a:schemeClr val="tx1"/>
                </a:solidFill>
              </a:rPr>
              <a:t>decreased</a:t>
            </a:r>
            <a:r>
              <a:rPr lang="sv-SE" sz="900" dirty="0">
                <a:solidFill>
                  <a:schemeClr val="tx1"/>
                </a:solidFill>
              </a:rPr>
              <a:t> and at a </a:t>
            </a:r>
            <a:r>
              <a:rPr lang="sv-SE" sz="900" dirty="0" err="1">
                <a:solidFill>
                  <a:schemeClr val="tx1"/>
                </a:solidFill>
              </a:rPr>
              <a:t>higher</a:t>
            </a:r>
            <a:r>
              <a:rPr lang="sv-SE" sz="900" dirty="0">
                <a:solidFill>
                  <a:schemeClr val="tx1"/>
                </a:solidFill>
              </a:rPr>
              <a:t> rate </a:t>
            </a:r>
            <a:r>
              <a:rPr lang="sv-SE" sz="900" dirty="0" err="1">
                <a:solidFill>
                  <a:schemeClr val="tx1"/>
                </a:solidFill>
              </a:rPr>
              <a:t>than</a:t>
            </a:r>
            <a:r>
              <a:rPr lang="sv-SE" sz="900" dirty="0">
                <a:solidFill>
                  <a:schemeClr val="tx1"/>
                </a:solidFill>
              </a:rPr>
              <a:t> in the rest </a:t>
            </a:r>
            <a:r>
              <a:rPr lang="sv-SE" sz="900" dirty="0" err="1">
                <a:solidFill>
                  <a:schemeClr val="tx1"/>
                </a:solidFill>
              </a:rPr>
              <a:t>of</a:t>
            </a:r>
            <a:r>
              <a:rPr lang="sv-SE" sz="900" dirty="0">
                <a:solidFill>
                  <a:schemeClr val="tx1"/>
                </a:solidFill>
              </a:rPr>
              <a:t> the country.</a:t>
            </a:r>
            <a:br>
              <a:rPr lang="en-US" sz="900" dirty="0">
                <a:solidFill>
                  <a:schemeClr val="tx1"/>
                </a:solidFill>
              </a:rPr>
            </a:br>
            <a:br>
              <a:rPr lang="en-US" sz="900" dirty="0">
                <a:solidFill>
                  <a:schemeClr val="tx1"/>
                </a:solidFill>
              </a:rPr>
            </a:br>
            <a:r>
              <a:rPr lang="en-US" sz="900" dirty="0">
                <a:solidFill>
                  <a:schemeClr val="tx1"/>
                </a:solidFill>
              </a:rPr>
              <a:t>The number of residents in the county and the city increased by 39 100 and 14 100 respectively during the last four quarters, representing increases by 1,7 percent and 1,5 percent. </a:t>
            </a:r>
            <a:r>
              <a:rPr lang="sv-SE" sz="900" dirty="0">
                <a:solidFill>
                  <a:schemeClr val="tx1"/>
                </a:solidFill>
              </a:rPr>
              <a:t>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a:t>
            </a:r>
            <a:r>
              <a:rPr lang="sv-SE" sz="900" dirty="0" err="1">
                <a:solidFill>
                  <a:schemeClr val="tx1"/>
                </a:solidFill>
              </a:rPr>
              <a:t>housing</a:t>
            </a:r>
            <a:r>
              <a:rPr lang="sv-SE" sz="900" dirty="0">
                <a:solidFill>
                  <a:schemeClr val="tx1"/>
                </a:solidFill>
              </a:rPr>
              <a:t> </a:t>
            </a:r>
            <a:r>
              <a:rPr lang="sv-SE" sz="900" dirty="0" err="1">
                <a:solidFill>
                  <a:schemeClr val="tx1"/>
                </a:solidFill>
              </a:rPr>
              <a:t>projects</a:t>
            </a:r>
            <a:r>
              <a:rPr lang="sv-SE" sz="900" dirty="0">
                <a:solidFill>
                  <a:schemeClr val="tx1"/>
                </a:solidFill>
              </a:rPr>
              <a:t> </a:t>
            </a:r>
            <a:r>
              <a:rPr lang="sv-SE" sz="900" dirty="0" err="1">
                <a:solidFill>
                  <a:schemeClr val="tx1"/>
                </a:solidFill>
              </a:rPr>
              <a:t>started</a:t>
            </a:r>
            <a:r>
              <a:rPr lang="sv-SE" sz="900" dirty="0">
                <a:solidFill>
                  <a:schemeClr val="tx1"/>
                </a:solidFill>
              </a:rPr>
              <a:t> </a:t>
            </a:r>
            <a:r>
              <a:rPr lang="sv-SE" sz="900" dirty="0" err="1">
                <a:solidFill>
                  <a:schemeClr val="tx1"/>
                </a:solidFill>
              </a:rPr>
              <a:t>increased</a:t>
            </a:r>
            <a:r>
              <a:rPr lang="sv-SE" sz="900" dirty="0">
                <a:solidFill>
                  <a:schemeClr val="tx1"/>
                </a:solidFill>
              </a:rPr>
              <a:t> in </a:t>
            </a:r>
            <a:r>
              <a:rPr lang="sv-SE" sz="900" dirty="0" err="1">
                <a:solidFill>
                  <a:schemeClr val="tx1"/>
                </a:solidFill>
              </a:rPr>
              <a:t>both</a:t>
            </a:r>
            <a:r>
              <a:rPr lang="sv-SE" sz="900" dirty="0">
                <a:solidFill>
                  <a:schemeClr val="tx1"/>
                </a:solidFill>
              </a:rPr>
              <a:t> the </a:t>
            </a:r>
            <a:r>
              <a:rPr lang="sv-SE" sz="900" dirty="0" err="1">
                <a:solidFill>
                  <a:schemeClr val="tx1"/>
                </a:solidFill>
              </a:rPr>
              <a:t>county</a:t>
            </a:r>
            <a:r>
              <a:rPr lang="sv-SE" sz="900" dirty="0">
                <a:solidFill>
                  <a:schemeClr val="tx1"/>
                </a:solidFill>
              </a:rPr>
              <a:t> and the city in </a:t>
            </a:r>
            <a:r>
              <a:rPr lang="sv-SE" sz="900" dirty="0" err="1">
                <a:solidFill>
                  <a:schemeClr val="tx1"/>
                </a:solidFill>
              </a:rPr>
              <a:t>comparison</a:t>
            </a:r>
            <a:r>
              <a:rPr lang="sv-SE" sz="900" dirty="0">
                <a:solidFill>
                  <a:schemeClr val="tx1"/>
                </a:solidFill>
              </a:rPr>
              <a:t> to the same </a:t>
            </a:r>
            <a:r>
              <a:rPr lang="sv-SE" sz="900" dirty="0" err="1">
                <a:solidFill>
                  <a:schemeClr val="tx1"/>
                </a:solidFill>
              </a:rPr>
              <a:t>quarter</a:t>
            </a:r>
            <a:r>
              <a:rPr lang="sv-SE" sz="900" dirty="0">
                <a:solidFill>
                  <a:schemeClr val="tx1"/>
                </a:solidFill>
              </a:rPr>
              <a:t> last </a:t>
            </a:r>
            <a:r>
              <a:rPr lang="sv-SE" sz="900" dirty="0" err="1">
                <a:solidFill>
                  <a:schemeClr val="tx1"/>
                </a:solidFill>
              </a:rPr>
              <a:t>year</a:t>
            </a:r>
            <a:r>
              <a:rPr lang="sv-SE" sz="900" dirty="0">
                <a:solidFill>
                  <a:schemeClr val="tx1"/>
                </a:solidFill>
              </a:rPr>
              <a:t>. </a:t>
            </a:r>
            <a:r>
              <a:rPr lang="sv-SE" sz="900" dirty="0" err="1">
                <a:solidFill>
                  <a:schemeClr val="tx1"/>
                </a:solidFill>
              </a:rPr>
              <a:t>During</a:t>
            </a:r>
            <a:r>
              <a:rPr lang="sv-SE" sz="900" dirty="0">
                <a:solidFill>
                  <a:schemeClr val="tx1"/>
                </a:solidFill>
              </a:rPr>
              <a:t> the last </a:t>
            </a:r>
            <a:r>
              <a:rPr lang="sv-SE" sz="900" dirty="0" err="1">
                <a:solidFill>
                  <a:schemeClr val="tx1"/>
                </a:solidFill>
              </a:rPr>
              <a:t>four</a:t>
            </a:r>
            <a:r>
              <a:rPr lang="sv-SE" sz="900" dirty="0">
                <a:solidFill>
                  <a:schemeClr val="tx1"/>
                </a:solidFill>
              </a:rPr>
              <a:t> </a:t>
            </a:r>
            <a:r>
              <a:rPr lang="sv-SE" sz="900" dirty="0" err="1">
                <a:solidFill>
                  <a:schemeClr val="tx1"/>
                </a:solidFill>
              </a:rPr>
              <a:t>quarters</a:t>
            </a:r>
            <a:r>
              <a:rPr lang="sv-SE" sz="900" dirty="0">
                <a:solidFill>
                  <a:schemeClr val="tx1"/>
                </a:solidFill>
              </a:rPr>
              <a:t> </a:t>
            </a:r>
            <a:r>
              <a:rPr lang="sv-SE" sz="900" dirty="0" err="1">
                <a:solidFill>
                  <a:schemeClr val="tx1"/>
                </a:solidFill>
              </a:rPr>
              <a:t>construction</a:t>
            </a:r>
            <a:r>
              <a:rPr lang="sv-SE" sz="900" dirty="0">
                <a:solidFill>
                  <a:schemeClr val="tx1"/>
                </a:solidFill>
              </a:rPr>
              <a:t> </a:t>
            </a:r>
            <a:r>
              <a:rPr lang="sv-SE" sz="900" dirty="0" err="1">
                <a:solidFill>
                  <a:schemeClr val="tx1"/>
                </a:solidFill>
              </a:rPr>
              <a:t>increased</a:t>
            </a:r>
            <a:r>
              <a:rPr lang="sv-SE" sz="900" dirty="0">
                <a:solidFill>
                  <a:schemeClr val="tx1"/>
                </a:solidFill>
              </a:rPr>
              <a:t> in </a:t>
            </a:r>
            <a:r>
              <a:rPr lang="sv-SE" sz="900" dirty="0" err="1">
                <a:solidFill>
                  <a:schemeClr val="tx1"/>
                </a:solidFill>
              </a:rPr>
              <a:t>both</a:t>
            </a:r>
            <a:r>
              <a:rPr lang="sv-SE" sz="900" dirty="0">
                <a:solidFill>
                  <a:schemeClr val="tx1"/>
                </a:solidFill>
              </a:rPr>
              <a:t> the Stockholm County and the City </a:t>
            </a:r>
            <a:r>
              <a:rPr lang="sv-SE" sz="900" dirty="0" err="1">
                <a:solidFill>
                  <a:schemeClr val="tx1"/>
                </a:solidFill>
              </a:rPr>
              <a:t>of</a:t>
            </a:r>
            <a:r>
              <a:rPr lang="sv-SE" sz="900" dirty="0">
                <a:solidFill>
                  <a:schemeClr val="tx1"/>
                </a:solidFill>
              </a:rPr>
              <a:t> Stockholm.  </a:t>
            </a:r>
          </a:p>
          <a:p>
            <a:endParaRPr lang="sv-SE" sz="900" dirty="0"/>
          </a:p>
          <a:p>
            <a:r>
              <a:rPr lang="de-DE" sz="900" dirty="0"/>
              <a:t>Olle Zetterberg</a:t>
            </a:r>
            <a:endParaRPr lang="sv-SE" sz="900" dirty="0"/>
          </a:p>
          <a:p>
            <a:r>
              <a:rPr lang="de-DE" sz="900" dirty="0"/>
              <a:t>CEO Stockholm Business Region</a:t>
            </a:r>
          </a:p>
        </p:txBody>
      </p:sp>
    </p:spTree>
    <p:extLst>
      <p:ext uri="{BB962C8B-B14F-4D97-AF65-F5344CB8AC3E}">
        <p14:creationId xmlns:p14="http://schemas.microsoft.com/office/powerpoint/2010/main" val="346415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8CD617C-61AA-46B8-9937-449AB8302192}"/>
              </a:ext>
            </a:extLst>
          </p:cNvPr>
          <p:cNvPicPr>
            <a:picLocks noChangeAspect="1"/>
          </p:cNvPicPr>
          <p:nvPr/>
        </p:nvPicPr>
        <p:blipFill>
          <a:blip r:embed="rId2"/>
          <a:stretch>
            <a:fillRect/>
          </a:stretch>
        </p:blipFill>
        <p:spPr>
          <a:xfrm>
            <a:off x="123546" y="2409810"/>
            <a:ext cx="5755123" cy="2523963"/>
          </a:xfrm>
          <a:prstGeom prst="rect">
            <a:avLst/>
          </a:prstGeom>
        </p:spPr>
      </p:pic>
      <p:sp>
        <p:nvSpPr>
          <p:cNvPr id="3" name="Rubrik 2"/>
          <p:cNvSpPr>
            <a:spLocks noGrp="1"/>
          </p:cNvSpPr>
          <p:nvPr>
            <p:ph type="title"/>
          </p:nvPr>
        </p:nvSpPr>
        <p:spPr>
          <a:xfrm>
            <a:off x="397496" y="1454655"/>
            <a:ext cx="6208130" cy="727828"/>
          </a:xfrm>
        </p:spPr>
        <p:txBody>
          <a:bodyPr/>
          <a:lstStyle/>
          <a:p>
            <a:pPr>
              <a:lnSpc>
                <a:spcPct val="100000"/>
              </a:lnSpc>
            </a:pPr>
            <a:r>
              <a:rPr lang="sv-SE" sz="2800" dirty="0" err="1"/>
              <a:t>Economic</a:t>
            </a:r>
            <a:r>
              <a:rPr lang="sv-SE" sz="2800" dirty="0"/>
              <a:t> </a:t>
            </a:r>
            <a:r>
              <a:rPr lang="sv-SE" sz="2800" dirty="0" err="1"/>
              <a:t>growth</a:t>
            </a:r>
            <a:r>
              <a:rPr lang="sv-SE" sz="2800" dirty="0"/>
              <a:t>, private </a:t>
            </a:r>
            <a:r>
              <a:rPr lang="sv-SE" sz="2800" dirty="0" err="1"/>
              <a:t>sector</a:t>
            </a:r>
            <a:r>
              <a:rPr lang="sv-SE" sz="2800" dirty="0"/>
              <a:t> </a:t>
            </a:r>
            <a:br>
              <a:rPr lang="sv-SE" sz="2800" b="0" dirty="0"/>
            </a:br>
            <a:r>
              <a:rPr lang="sv-SE" sz="2000" b="0" dirty="0"/>
              <a:t>Index 100 = 2005 Q1</a:t>
            </a:r>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1360195010"/>
              </p:ext>
            </p:extLst>
          </p:nvPr>
        </p:nvGraphicFramePr>
        <p:xfrm>
          <a:off x="4362449" y="2304302"/>
          <a:ext cx="4325263" cy="1470251"/>
        </p:xfrm>
        <a:graphic>
          <a:graphicData uri="http://schemas.openxmlformats.org/drawingml/2006/table">
            <a:tbl>
              <a:tblPr>
                <a:tableStyleId>{68D230F3-CF80-4859-8CE7-A43EE81993B5}</a:tableStyleId>
              </a:tblPr>
              <a:tblGrid>
                <a:gridCol w="1710105">
                  <a:extLst>
                    <a:ext uri="{9D8B030D-6E8A-4147-A177-3AD203B41FA5}">
                      <a16:colId xmlns:a16="http://schemas.microsoft.com/office/drawing/2014/main" val="20000"/>
                    </a:ext>
                  </a:extLst>
                </a:gridCol>
                <a:gridCol w="756484">
                  <a:extLst>
                    <a:ext uri="{9D8B030D-6E8A-4147-A177-3AD203B41FA5}">
                      <a16:colId xmlns:a16="http://schemas.microsoft.com/office/drawing/2014/main" val="20001"/>
                    </a:ext>
                  </a:extLst>
                </a:gridCol>
                <a:gridCol w="541828">
                  <a:extLst>
                    <a:ext uri="{9D8B030D-6E8A-4147-A177-3AD203B41FA5}">
                      <a16:colId xmlns:a16="http://schemas.microsoft.com/office/drawing/2014/main" val="20002"/>
                    </a:ext>
                  </a:extLst>
                </a:gridCol>
                <a:gridCol w="658423">
                  <a:extLst>
                    <a:ext uri="{9D8B030D-6E8A-4147-A177-3AD203B41FA5}">
                      <a16:colId xmlns:a16="http://schemas.microsoft.com/office/drawing/2014/main" val="20003"/>
                    </a:ext>
                  </a:extLst>
                </a:gridCol>
                <a:gridCol w="658423">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dirty="0">
                          <a:solidFill>
                            <a:srgbClr val="000000"/>
                          </a:solidFill>
                          <a:effectLst/>
                          <a:latin typeface="Futura Std Book" panose="020B0502020204020303" pitchFamily="34" charset="0"/>
                        </a:rPr>
                        <a:t>2017 Q4</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Change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dirty="0">
                          <a:solidFill>
                            <a:srgbClr val="000000"/>
                          </a:solidFill>
                          <a:effectLst/>
                          <a:latin typeface="Futura Std Book" panose="020B0502020204020303" pitchFamily="34" charset="0"/>
                        </a:rPr>
                        <a:t>Billion SEK</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2005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319,7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79,7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44,1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4,9</a:t>
                      </a:r>
                    </a:p>
                  </a:txBody>
                  <a:tcPr marL="9525" marR="9525" marT="9525" marB="0" anchor="b"/>
                </a:tc>
                <a:extLst>
                  <a:ext uri="{0D108BD9-81ED-4DB2-BD59-A6C34878D82A}">
                    <a16:rowId xmlns:a16="http://schemas.microsoft.com/office/drawing/2014/main" val="10002"/>
                  </a:ext>
                </a:extLst>
              </a:tr>
              <a:tr h="181723">
                <a:tc>
                  <a:txBody>
                    <a:bodyPr/>
                    <a:lstStyle/>
                    <a:p>
                      <a:pPr algn="l" fontAlgn="b"/>
                      <a:r>
                        <a:rPr lang="sv-SE" sz="1100" b="0" i="0" u="none" strike="noStrike">
                          <a:solidFill>
                            <a:srgbClr val="000000"/>
                          </a:solidFill>
                          <a:effectLst/>
                          <a:latin typeface="Futura Std Book" panose="020B0502020204020303"/>
                        </a:rPr>
                        <a:t>Stockholm Region</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163,8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85,7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44,6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4,8</a:t>
                      </a:r>
                    </a:p>
                  </a:txBody>
                  <a:tcPr marL="9525" marR="9525" marT="9525" marB="0" anchor="b"/>
                </a:tc>
                <a:extLst>
                  <a:ext uri="{0D108BD9-81ED-4DB2-BD59-A6C34878D82A}">
                    <a16:rowId xmlns:a16="http://schemas.microsoft.com/office/drawing/2014/main" val="10003"/>
                  </a:ext>
                </a:extLst>
              </a:tr>
              <a:tr h="181723">
                <a:tc>
                  <a:txBody>
                    <a:bodyPr/>
                    <a:lstStyle/>
                    <a:p>
                      <a:pPr algn="l" fontAlgn="b"/>
                      <a:r>
                        <a:rPr lang="sv-SE" sz="1100" b="1" i="0" u="none" strike="noStrike" dirty="0">
                          <a:solidFill>
                            <a:srgbClr val="000000"/>
                          </a:solidFill>
                          <a:effectLst/>
                          <a:latin typeface="Futura std book" panose="020B0502020204020303"/>
                        </a:rPr>
                        <a:t>Stockholm </a:t>
                      </a:r>
                      <a:r>
                        <a:rPr lang="sv-SE" sz="1100" b="1" i="0" u="none" strike="noStrike" dirty="0" err="1">
                          <a:solidFill>
                            <a:srgbClr val="000000"/>
                          </a:solidFill>
                          <a:effectLst/>
                          <a:latin typeface="Futura std book" panose="020B0502020204020303"/>
                        </a:rPr>
                        <a:t>county</a:t>
                      </a:r>
                      <a:endParaRPr lang="sv-SE" sz="1100" b="1"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1100" b="1" i="0" u="none" strike="noStrike" dirty="0">
                          <a:solidFill>
                            <a:srgbClr val="000000"/>
                          </a:solidFill>
                          <a:effectLst/>
                          <a:latin typeface="Futura std book" panose="020B0502020204020303" pitchFamily="34" charset="0"/>
                        </a:rPr>
                        <a:t>107,0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93,7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46,6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Futura std book" panose="020B0502020204020303"/>
                        </a:rPr>
                        <a:t>City </a:t>
                      </a:r>
                      <a:r>
                        <a:rPr lang="sv-SE" sz="1100" b="1" i="0" u="none" strike="noStrike" dirty="0" err="1">
                          <a:solidFill>
                            <a:srgbClr val="000000"/>
                          </a:solidFill>
                          <a:effectLst/>
                          <a:latin typeface="Futura std book" panose="020B0502020204020303"/>
                        </a:rPr>
                        <a:t>of</a:t>
                      </a:r>
                      <a:r>
                        <a:rPr lang="sv-SE" sz="1100" b="1" i="0" u="none" strike="noStrike" dirty="0">
                          <a:solidFill>
                            <a:srgbClr val="000000"/>
                          </a:solidFill>
                          <a:effectLst/>
                          <a:latin typeface="Futura std book" panose="020B0502020204020303"/>
                        </a:rPr>
                        <a:t> Stockholm</a:t>
                      </a:r>
                    </a:p>
                  </a:txBody>
                  <a:tcPr marL="9525" marR="9525" marT="9525" marB="0" anchor="b"/>
                </a:tc>
                <a:tc>
                  <a:txBody>
                    <a:bodyPr/>
                    <a:lstStyle/>
                    <a:p>
                      <a:pPr algn="ctr" fontAlgn="b"/>
                      <a:r>
                        <a:rPr lang="sv-SE" sz="1100" b="1" i="0" u="none" strike="noStrike" dirty="0">
                          <a:solidFill>
                            <a:srgbClr val="000000"/>
                          </a:solidFill>
                          <a:effectLst/>
                          <a:latin typeface="Futura std book" panose="020B0502020204020303" pitchFamily="34" charset="0"/>
                        </a:rPr>
                        <a:t>69,9</a:t>
                      </a:r>
                    </a:p>
                  </a:txBody>
                  <a:tcPr marL="9525" marR="9525" marT="9525" marB="0" anchor="b">
                    <a:noFill/>
                  </a:tcPr>
                </a:tc>
                <a:tc>
                  <a:txBody>
                    <a:bodyPr/>
                    <a:lstStyle/>
                    <a:p>
                      <a:pPr algn="ctr" fontAlgn="b"/>
                      <a:r>
                        <a:rPr lang="sv-SE" sz="1100" b="1" i="0" u="none" strike="noStrike" dirty="0" err="1">
                          <a:solidFill>
                            <a:srgbClr val="000000"/>
                          </a:solidFill>
                          <a:effectLst/>
                          <a:latin typeface="Futura std book" panose="020B0502020204020303" pitchFamily="34" charset="0"/>
                        </a:rPr>
                        <a:t>n.d</a:t>
                      </a:r>
                      <a:r>
                        <a:rPr lang="sv-SE" sz="1100" b="1"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48,3</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5,9</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212,7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73,4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42,8</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4,6</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869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err="1"/>
              <a:t>Economic</a:t>
            </a:r>
            <a:r>
              <a:rPr lang="sv-SE" sz="2800" dirty="0"/>
              <a:t> </a:t>
            </a:r>
            <a:r>
              <a:rPr lang="sv-SE" sz="2800" dirty="0" err="1"/>
              <a:t>growth</a:t>
            </a:r>
            <a:r>
              <a:rPr lang="sv-SE" sz="2800" dirty="0"/>
              <a:t>, 2017 Q4</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2848036483"/>
              </p:ext>
            </p:extLst>
          </p:nvPr>
        </p:nvGraphicFramePr>
        <p:xfrm>
          <a:off x="402337" y="983679"/>
          <a:ext cx="8204344" cy="3958443"/>
        </p:xfrm>
        <a:graphic>
          <a:graphicData uri="http://schemas.openxmlformats.org/drawingml/2006/table">
            <a:tbl>
              <a:tblPr>
                <a:tableStyleId>{68D230F3-CF80-4859-8CE7-A43EE81993B5}</a:tableStyleId>
              </a:tblPr>
              <a:tblGrid>
                <a:gridCol w="2289658">
                  <a:extLst>
                    <a:ext uri="{9D8B030D-6E8A-4147-A177-3AD203B41FA5}">
                      <a16:colId xmlns:a16="http://schemas.microsoft.com/office/drawing/2014/main" val="20000"/>
                    </a:ext>
                  </a:extLst>
                </a:gridCol>
                <a:gridCol w="903224">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623888">
                  <a:extLst>
                    <a:ext uri="{9D8B030D-6E8A-4147-A177-3AD203B41FA5}">
                      <a16:colId xmlns:a16="http://schemas.microsoft.com/office/drawing/2014/main" val="20003"/>
                    </a:ext>
                  </a:extLst>
                </a:gridCol>
                <a:gridCol w="693132">
                  <a:extLst>
                    <a:ext uri="{9D8B030D-6E8A-4147-A177-3AD203B41FA5}">
                      <a16:colId xmlns:a16="http://schemas.microsoft.com/office/drawing/2014/main" val="20004"/>
                    </a:ext>
                  </a:extLst>
                </a:gridCol>
                <a:gridCol w="198990">
                  <a:extLst>
                    <a:ext uri="{9D8B030D-6E8A-4147-A177-3AD203B41FA5}">
                      <a16:colId xmlns:a16="http://schemas.microsoft.com/office/drawing/2014/main" val="20005"/>
                    </a:ext>
                  </a:extLst>
                </a:gridCol>
                <a:gridCol w="885139">
                  <a:extLst>
                    <a:ext uri="{9D8B030D-6E8A-4147-A177-3AD203B41FA5}">
                      <a16:colId xmlns:a16="http://schemas.microsoft.com/office/drawing/2014/main" val="20006"/>
                    </a:ext>
                  </a:extLst>
                </a:gridCol>
                <a:gridCol w="738649">
                  <a:extLst>
                    <a:ext uri="{9D8B030D-6E8A-4147-A177-3AD203B41FA5}">
                      <a16:colId xmlns:a16="http://schemas.microsoft.com/office/drawing/2014/main" val="20007"/>
                    </a:ext>
                  </a:extLst>
                </a:gridCol>
                <a:gridCol w="623888">
                  <a:extLst>
                    <a:ext uri="{9D8B030D-6E8A-4147-A177-3AD203B41FA5}">
                      <a16:colId xmlns:a16="http://schemas.microsoft.com/office/drawing/2014/main" val="20008"/>
                    </a:ext>
                  </a:extLst>
                </a:gridCol>
                <a:gridCol w="623888">
                  <a:extLst>
                    <a:ext uri="{9D8B030D-6E8A-4147-A177-3AD203B41FA5}">
                      <a16:colId xmlns:a16="http://schemas.microsoft.com/office/drawing/2014/main" val="20009"/>
                    </a:ext>
                  </a:extLst>
                </a:gridCol>
              </a:tblGrid>
              <a:tr h="212578">
                <a:tc>
                  <a:txBody>
                    <a:bodyPr/>
                    <a:lstStyle/>
                    <a:p>
                      <a:pPr algn="l" fontAlgn="b"/>
                      <a:endParaRPr lang="sv-SE" sz="1300" b="0"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Stockholm</a:t>
                      </a:r>
                      <a:r>
                        <a:rPr lang="sv-SE" sz="1300" b="1" i="0" u="none" strike="noStrike" baseline="0" dirty="0">
                          <a:solidFill>
                            <a:srgbClr val="000000"/>
                          </a:solidFill>
                          <a:effectLst/>
                          <a:latin typeface="+mj-lt"/>
                        </a:rPr>
                        <a:t> </a:t>
                      </a:r>
                      <a:r>
                        <a:rPr lang="sv-SE" sz="1300" b="1" i="0" u="none" strike="noStrike" baseline="0" dirty="0" err="1">
                          <a:solidFill>
                            <a:srgbClr val="000000"/>
                          </a:solidFill>
                          <a:effectLst/>
                          <a:latin typeface="+mj-lt"/>
                        </a:rPr>
                        <a:t>county</a:t>
                      </a:r>
                      <a:endParaRPr lang="sv-SE" sz="1300" b="1"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pPr algn="l" fontAlgn="b"/>
                      <a:endParaRPr lang="sv-SE" sz="1400" b="1" i="0" u="none" strike="noStrike" dirty="0">
                        <a:solidFill>
                          <a:srgbClr val="000000"/>
                        </a:solidFill>
                        <a:effectLst/>
                        <a:latin typeface="+mj-lt"/>
                      </a:endParaRPr>
                    </a:p>
                  </a:txBody>
                  <a:tcPr marL="9525" marR="9525" marT="9525" marB="0" anchor="b"/>
                </a:tc>
                <a:tc hMerge="1">
                  <a:txBody>
                    <a:bodyPr/>
                    <a:lstStyle/>
                    <a:p>
                      <a:pPr algn="l" fontAlgn="b"/>
                      <a:endParaRPr lang="sv-SE" sz="1400" b="1" i="0" u="none" strike="noStrike" dirty="0">
                        <a:solidFill>
                          <a:srgbClr val="000000"/>
                        </a:solidFill>
                        <a:effectLst/>
                        <a:latin typeface="+mj-lt"/>
                      </a:endParaRPr>
                    </a:p>
                  </a:txBody>
                  <a:tcPr marL="9525" marR="9525" marT="9525" marB="0" anchor="b"/>
                </a:tc>
                <a:tc>
                  <a:txBody>
                    <a:bodyPr/>
                    <a:lstStyle/>
                    <a:p>
                      <a:pPr algn="l" fontAlgn="b"/>
                      <a:endParaRPr lang="sv-SE" sz="1300" b="1"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City </a:t>
                      </a:r>
                      <a:r>
                        <a:rPr lang="sv-SE" sz="1300" b="1" i="0" u="none" strike="noStrike" dirty="0" err="1">
                          <a:solidFill>
                            <a:srgbClr val="000000"/>
                          </a:solidFill>
                          <a:effectLst/>
                          <a:latin typeface="+mj-lt"/>
                        </a:rPr>
                        <a:t>of</a:t>
                      </a:r>
                      <a:r>
                        <a:rPr lang="sv-SE" sz="1300" b="1" i="0" u="none" strike="noStrike" dirty="0">
                          <a:solidFill>
                            <a:srgbClr val="000000"/>
                          </a:solidFill>
                          <a:effectLst/>
                          <a:latin typeface="+mj-lt"/>
                        </a:rPr>
                        <a:t> Stockholm</a:t>
                      </a:r>
                    </a:p>
                  </a:txBody>
                  <a:tcPr marL="9525" marR="9525" marT="9525" marB="0" anchor="b"/>
                </a:tc>
                <a:tc hMerge="1">
                  <a:txBody>
                    <a:bodyPr/>
                    <a:lstStyle/>
                    <a:p>
                      <a:endParaRPr lang="sv-SE"/>
                    </a:p>
                  </a:txBody>
                  <a:tcPr/>
                </a:tc>
                <a:tc hMerge="1">
                  <a:txBody>
                    <a:bodyPr/>
                    <a:lstStyle/>
                    <a:p>
                      <a:pPr algn="l" fontAlgn="b"/>
                      <a:endParaRPr lang="sv-SE" sz="1400" b="0" i="0"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161705">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a:solidFill>
                            <a:srgbClr val="000000"/>
                          </a:solidFill>
                          <a:effectLst/>
                          <a:latin typeface="+mj-lt"/>
                        </a:rPr>
                        <a:t>Growth</a:t>
                      </a:r>
                      <a:r>
                        <a:rPr lang="sv-SE" sz="1050" b="0" i="0" u="none" strike="noStrike" dirty="0">
                          <a:solidFill>
                            <a:srgbClr val="000000"/>
                          </a:solidFill>
                          <a:effectLst/>
                          <a:latin typeface="+mj-lt"/>
                        </a:rPr>
                        <a:t> (%) </a:t>
                      </a:r>
                      <a:r>
                        <a:rPr lang="sv-SE" sz="1050" b="0" i="0" u="none" strike="noStrike" dirty="0" err="1">
                          <a:solidFill>
                            <a:srgbClr val="000000"/>
                          </a:solidFill>
                          <a:effectLst/>
                          <a:latin typeface="+mj-lt"/>
                        </a:rPr>
                        <a:t>since</a:t>
                      </a:r>
                      <a:r>
                        <a:rPr lang="sv-SE" sz="1050" b="0" i="0" u="none" strike="noStrike" dirty="0">
                          <a:solidFill>
                            <a:srgbClr val="000000"/>
                          </a:solidFill>
                          <a:effectLst/>
                          <a:latin typeface="+mj-lt"/>
                        </a:rPr>
                        <a:t>,</a:t>
                      </a:r>
                    </a:p>
                  </a:txBody>
                  <a:tcPr marL="9525" marR="9525" marT="9525" marB="0" anchor="b"/>
                </a:tc>
                <a:tc hMerge="1">
                  <a:txBody>
                    <a:bodyPr/>
                    <a:lstStyle/>
                    <a:p>
                      <a:endParaRPr lang="sv-SE"/>
                    </a:p>
                  </a:txBody>
                  <a:tcPr/>
                </a:tc>
                <a:tc hMerge="1">
                  <a:txBody>
                    <a:bodyPr/>
                    <a:lstStyle/>
                    <a:p>
                      <a:endParaRPr lang="sv-SE"/>
                    </a:p>
                  </a:txBody>
                  <a:tcPr/>
                </a:tc>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a:solidFill>
                            <a:srgbClr val="000000"/>
                          </a:solidFill>
                          <a:effectLst/>
                          <a:latin typeface="+mj-lt"/>
                        </a:rPr>
                        <a:t>Growth</a:t>
                      </a:r>
                      <a:r>
                        <a:rPr lang="sv-SE" sz="1050" b="0" i="0" u="none" strike="noStrike" dirty="0">
                          <a:solidFill>
                            <a:srgbClr val="000000"/>
                          </a:solidFill>
                          <a:effectLst/>
                          <a:latin typeface="+mj-lt"/>
                        </a:rPr>
                        <a:t> (%) </a:t>
                      </a:r>
                      <a:r>
                        <a:rPr lang="sv-SE" sz="1050" b="0" i="0" u="none" strike="noStrike" dirty="0" err="1">
                          <a:solidFill>
                            <a:srgbClr val="000000"/>
                          </a:solidFill>
                          <a:effectLst/>
                          <a:latin typeface="+mj-lt"/>
                        </a:rPr>
                        <a:t>since</a:t>
                      </a:r>
                      <a:r>
                        <a:rPr lang="sv-SE" sz="1050" b="0" i="0" u="none" strike="noStrike" dirty="0">
                          <a:solidFill>
                            <a:srgbClr val="000000"/>
                          </a:solidFill>
                          <a:effectLst/>
                          <a:latin typeface="+mj-lt"/>
                        </a:rPr>
                        <a:t>,</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154437">
                <a:tc>
                  <a:txBody>
                    <a:bodyPr/>
                    <a:lstStyle/>
                    <a:p>
                      <a:pPr algn="l"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kern="1200" dirty="0">
                          <a:solidFill>
                            <a:schemeClr val="tx1"/>
                          </a:solidFill>
                          <a:effectLst/>
                          <a:latin typeface="+mn-lt"/>
                          <a:ea typeface="+mn-ea"/>
                          <a:cs typeface="+mn-cs"/>
                        </a:rPr>
                        <a:t>Billion SEK</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a:solidFill>
                            <a:srgbClr val="000000"/>
                          </a:solidFill>
                          <a:effectLst/>
                          <a:latin typeface="+mj-lt"/>
                        </a:rPr>
                        <a:t>2009 Q1</a:t>
                      </a:r>
                    </a:p>
                  </a:txBody>
                  <a:tcPr marL="9525" marR="9525" marT="9525" marB="0" anchor="b"/>
                </a:tc>
                <a:tc>
                  <a:txBody>
                    <a:bodyPr/>
                    <a:lstStyle/>
                    <a:p>
                      <a:pPr algn="ctr" fontAlgn="b"/>
                      <a:r>
                        <a:rPr lang="sv-SE" sz="1000" b="0" i="0" u="none" strike="noStrike" dirty="0">
                          <a:solidFill>
                            <a:srgbClr val="000000"/>
                          </a:solidFill>
                          <a:effectLst/>
                          <a:latin typeface="+mj-lt"/>
                        </a:rPr>
                        <a:t>2010 Q1</a:t>
                      </a:r>
                    </a:p>
                  </a:txBody>
                  <a:tcPr marL="9525" marR="9525" marT="9525" marB="0" anchor="b"/>
                </a:tc>
                <a:tc>
                  <a:txBody>
                    <a:bodyPr/>
                    <a:lstStyle/>
                    <a:p>
                      <a:pPr algn="ctr" fontAlgn="b"/>
                      <a:r>
                        <a:rPr lang="sv-SE" sz="1000" b="0" i="0" u="none" strike="noStrike" dirty="0">
                          <a:solidFill>
                            <a:srgbClr val="000000"/>
                          </a:solidFill>
                          <a:effectLst/>
                          <a:latin typeface="+mj-lt"/>
                        </a:rPr>
                        <a:t>2016 Q4</a:t>
                      </a:r>
                    </a:p>
                  </a:txBody>
                  <a:tcPr marL="9525" marR="9525" marT="9525" marB="0" anchor="b"/>
                </a:tc>
                <a:tc>
                  <a:txBody>
                    <a:bodyPr/>
                    <a:lstStyle/>
                    <a:p>
                      <a:pPr algn="ctr" fontAlgn="b"/>
                      <a:endParaRPr lang="sv-SE" sz="1000" b="0" i="0" u="none" strike="noStrike" dirty="0">
                        <a:solidFill>
                          <a:srgbClr val="000000"/>
                        </a:solidFill>
                        <a:effectLst/>
                        <a:latin typeface="+mj-lt"/>
                      </a:endParaRPr>
                    </a:p>
                  </a:txBody>
                  <a:tcPr marL="9525" marR="9525" marT="9525" marB="0" anchor="b">
                    <a:noFill/>
                  </a:tcPr>
                </a:tc>
                <a:tc>
                  <a:txBody>
                    <a:bodyPr/>
                    <a:lstStyle/>
                    <a:p>
                      <a:pPr algn="ctr" fontAlgn="b"/>
                      <a:r>
                        <a:rPr lang="sv-SE" sz="1000" b="0" i="0" u="none" strike="noStrike" kern="1200" dirty="0">
                          <a:solidFill>
                            <a:schemeClr val="tx1"/>
                          </a:solidFill>
                          <a:effectLst/>
                          <a:latin typeface="+mn-lt"/>
                          <a:ea typeface="+mn-ea"/>
                          <a:cs typeface="+mn-cs"/>
                        </a:rPr>
                        <a:t>Billion SEK</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a:solidFill>
                            <a:srgbClr val="000000"/>
                          </a:solidFill>
                          <a:effectLst/>
                          <a:latin typeface="+mj-lt"/>
                        </a:rPr>
                        <a:t>2009 Q1</a:t>
                      </a:r>
                    </a:p>
                  </a:txBody>
                  <a:tcPr marL="9525" marR="9525" marT="9525" marB="0" anchor="b"/>
                </a:tc>
                <a:tc>
                  <a:txBody>
                    <a:bodyPr/>
                    <a:lstStyle/>
                    <a:p>
                      <a:pPr algn="ctr" fontAlgn="b"/>
                      <a:r>
                        <a:rPr lang="sv-SE" sz="1000" b="0" i="0" u="none" strike="noStrike" dirty="0">
                          <a:solidFill>
                            <a:srgbClr val="000000"/>
                          </a:solidFill>
                          <a:effectLst/>
                          <a:latin typeface="+mj-lt"/>
                        </a:rPr>
                        <a:t>2010 Q1</a:t>
                      </a:r>
                    </a:p>
                  </a:txBody>
                  <a:tcPr marL="9525" marR="9525" marT="9525" marB="0" anchor="b"/>
                </a:tc>
                <a:tc>
                  <a:txBody>
                    <a:bodyPr/>
                    <a:lstStyle/>
                    <a:p>
                      <a:pPr algn="ctr" fontAlgn="b"/>
                      <a:r>
                        <a:rPr lang="sv-SE" sz="1000" b="0" i="0" u="none" strike="noStrike" dirty="0">
                          <a:solidFill>
                            <a:srgbClr val="000000"/>
                          </a:solidFill>
                          <a:effectLst/>
                          <a:latin typeface="+mj-lt"/>
                        </a:rPr>
                        <a:t>2016 Q4</a:t>
                      </a:r>
                    </a:p>
                  </a:txBody>
                  <a:tcPr marL="9525" marR="9525" marT="9525" marB="0" anchor="b"/>
                </a:tc>
                <a:extLst>
                  <a:ext uri="{0D108BD9-81ED-4DB2-BD59-A6C34878D82A}">
                    <a16:rowId xmlns:a16="http://schemas.microsoft.com/office/drawing/2014/main" val="10002"/>
                  </a:ext>
                </a:extLst>
              </a:tr>
              <a:tr h="139902">
                <a:tc>
                  <a:txBody>
                    <a:bodyPr/>
                    <a:lstStyle/>
                    <a:p>
                      <a:pPr algn="l" fontAlgn="b"/>
                      <a:r>
                        <a:rPr lang="sv-SE" sz="1000" b="0" i="1" u="none" strike="noStrike" dirty="0">
                          <a:solidFill>
                            <a:srgbClr val="000000"/>
                          </a:solidFill>
                          <a:effectLst/>
                          <a:latin typeface="Futura std book"/>
                        </a:rPr>
                        <a:t>Total</a:t>
                      </a:r>
                    </a:p>
                  </a:txBody>
                  <a:tcPr marL="9525" marR="9525" marT="9525" marB="0" anchor="b">
                    <a:solidFill>
                      <a:schemeClr val="bg1">
                        <a:lumMod val="85000"/>
                      </a:schemeClr>
                    </a:solidFill>
                  </a:tcPr>
                </a:tc>
                <a:tc>
                  <a:txBody>
                    <a:bodyPr/>
                    <a:lstStyle/>
                    <a:p>
                      <a:pPr algn="ctr" fontAlgn="b"/>
                      <a:r>
                        <a:rPr lang="sv-SE" sz="1000" b="0" i="0" u="none" strike="noStrike" dirty="0">
                          <a:solidFill>
                            <a:srgbClr val="000000"/>
                          </a:solidFill>
                          <a:effectLst/>
                          <a:latin typeface="Futura std book" panose="020B0502020204020303" pitchFamily="34" charset="0"/>
                        </a:rPr>
                        <a:t>130,1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46,8</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45,0</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5,3</a:t>
                      </a:r>
                    </a:p>
                  </a:txBody>
                  <a:tcPr marL="9525" marR="9525" marT="9525" marB="0" anchor="b">
                    <a:solidFill>
                      <a:schemeClr val="bg1">
                        <a:lumMod val="85000"/>
                      </a:schemeClr>
                    </a:solidFill>
                  </a:tcPr>
                </a:tc>
                <a:tc>
                  <a:txBody>
                    <a:bodyPr/>
                    <a:lstStyle/>
                    <a:p>
                      <a:pPr algn="ctr" fontAlgn="b"/>
                      <a:endParaRPr lang="sv-SE" sz="1000" b="0" i="0" u="none" strike="noStrike">
                        <a:solidFill>
                          <a:srgbClr val="000000"/>
                        </a:solidFill>
                        <a:effectLst/>
                        <a:latin typeface="Futura std book" panose="020B0502020204020303" pitchFamily="34" charset="0"/>
                      </a:endParaRP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81,1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48,1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45,9</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5,7</a:t>
                      </a:r>
                    </a:p>
                  </a:txBody>
                  <a:tcPr marL="9525" marR="9525" marT="9525" marB="0" anchor="b">
                    <a:solidFill>
                      <a:schemeClr val="bg1">
                        <a:lumMod val="85000"/>
                      </a:schemeClr>
                    </a:solidFill>
                  </a:tcPr>
                </a:tc>
                <a:extLst>
                  <a:ext uri="{0D108BD9-81ED-4DB2-BD59-A6C34878D82A}">
                    <a16:rowId xmlns:a16="http://schemas.microsoft.com/office/drawing/2014/main" val="10003"/>
                  </a:ext>
                </a:extLst>
              </a:tr>
              <a:tr h="139902">
                <a:tc>
                  <a:txBody>
                    <a:bodyPr/>
                    <a:lstStyle/>
                    <a:p>
                      <a:pPr algn="l" fontAlgn="b"/>
                      <a:r>
                        <a:rPr lang="sv-SE" sz="900" b="0" i="0" u="none" strike="noStrike">
                          <a:solidFill>
                            <a:srgbClr val="000000"/>
                          </a:solidFill>
                          <a:effectLst/>
                          <a:latin typeface="Futura std book"/>
                        </a:rPr>
                        <a:t>Agriculture, forestry &amp; fishing</a:t>
                      </a:r>
                    </a:p>
                  </a:txBody>
                  <a:tcPr marL="9525" marR="9525" marT="9525" marB="0" anchor="b">
                    <a:noFill/>
                  </a:tcPr>
                </a:tc>
                <a:tc>
                  <a:txBody>
                    <a:bodyPr/>
                    <a:lstStyle/>
                    <a:p>
                      <a:pPr algn="ctr" fontAlgn="b"/>
                      <a:r>
                        <a:rPr lang="sv-SE" sz="900" b="0" i="0" u="none" strike="noStrike" dirty="0">
                          <a:solidFill>
                            <a:srgbClr val="000000"/>
                          </a:solidFill>
                          <a:effectLst/>
                          <a:latin typeface="Futura std book" panose="020B0502020204020303" pitchFamily="34" charset="0"/>
                        </a:rPr>
                        <a:t>0,2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59,3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40,7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2,0</a:t>
                      </a:r>
                    </a:p>
                  </a:txBody>
                  <a:tcPr marL="9525" marR="9525" marT="9525" marB="0" anchor="b">
                    <a:noFill/>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118,3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43,3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9525" marR="9525" marT="9525" marB="0" anchor="b">
                    <a:noFill/>
                  </a:tcPr>
                </a:tc>
                <a:extLst>
                  <a:ext uri="{0D108BD9-81ED-4DB2-BD59-A6C34878D82A}">
                    <a16:rowId xmlns:a16="http://schemas.microsoft.com/office/drawing/2014/main" val="10004"/>
                  </a:ext>
                </a:extLst>
              </a:tr>
              <a:tr h="139902">
                <a:tc>
                  <a:txBody>
                    <a:bodyPr/>
                    <a:lstStyle/>
                    <a:p>
                      <a:pPr algn="l" fontAlgn="b"/>
                      <a:r>
                        <a:rPr lang="sv-SE" sz="900" b="0" i="0" u="none" strike="noStrike">
                          <a:solidFill>
                            <a:srgbClr val="000000"/>
                          </a:solidFill>
                          <a:effectLst/>
                          <a:latin typeface="Futura std book"/>
                        </a:rPr>
                        <a:t>Manufacturing, mining, quarrying &amp; utilities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-13,4</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-26,4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-26,2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-34,1</a:t>
                      </a:r>
                    </a:p>
                  </a:txBody>
                  <a:tcPr marL="9525" marR="9525" marT="9525" marB="0" anchor="b"/>
                </a:tc>
                <a:extLst>
                  <a:ext uri="{0D108BD9-81ED-4DB2-BD59-A6C34878D82A}">
                    <a16:rowId xmlns:a16="http://schemas.microsoft.com/office/drawing/2014/main" val="10005"/>
                  </a:ext>
                </a:extLst>
              </a:tr>
              <a:tr h="139902">
                <a:tc>
                  <a:txBody>
                    <a:bodyPr/>
                    <a:lstStyle/>
                    <a:p>
                      <a:pPr algn="l" fontAlgn="b"/>
                      <a:r>
                        <a:rPr lang="sv-SE" sz="900" b="0" i="0" u="none" strike="noStrike">
                          <a:solidFill>
                            <a:srgbClr val="000000"/>
                          </a:solidFill>
                          <a:effectLst/>
                          <a:latin typeface="Futura std book"/>
                        </a:rPr>
                        <a:t>Energy &amp; Environment</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47,8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46,0</a:t>
                      </a:r>
                    </a:p>
                  </a:txBody>
                  <a:tcPr marL="9525" marR="9525" marT="9525" marB="0" anchor="b"/>
                </a:tc>
                <a:tc>
                  <a:txBody>
                    <a:bodyPr/>
                    <a:lstStyle/>
                    <a:p>
                      <a:pPr algn="ctr" fontAlgn="b"/>
                      <a:r>
                        <a:rPr lang="sv-SE" sz="900" b="0" i="0" u="none" strike="noStrike" dirty="0">
                          <a:solidFill>
                            <a:srgbClr val="000000"/>
                          </a:solidFill>
                          <a:effectLst/>
                          <a:latin typeface="Futura std book" panose="020B0502020204020303" pitchFamily="34" charset="0"/>
                        </a:rPr>
                        <a:t>3,8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-12,6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0,0</a:t>
                      </a:r>
                    </a:p>
                  </a:txBody>
                  <a:tcPr marL="9525" marR="9525" marT="9525" marB="0" anchor="b"/>
                </a:tc>
                <a:extLst>
                  <a:ext uri="{0D108BD9-81ED-4DB2-BD59-A6C34878D82A}">
                    <a16:rowId xmlns:a16="http://schemas.microsoft.com/office/drawing/2014/main" val="10006"/>
                  </a:ext>
                </a:extLst>
              </a:tr>
              <a:tr h="139902">
                <a:tc>
                  <a:txBody>
                    <a:bodyPr/>
                    <a:lstStyle/>
                    <a:p>
                      <a:pPr algn="l" fontAlgn="b"/>
                      <a:r>
                        <a:rPr lang="sv-SE" sz="900" b="0" i="0" u="none" strike="noStrike">
                          <a:solidFill>
                            <a:srgbClr val="000000"/>
                          </a:solidFill>
                          <a:effectLst/>
                          <a:latin typeface="Futura std book"/>
                        </a:rPr>
                        <a:t>Construction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93,3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87,3</a:t>
                      </a:r>
                    </a:p>
                  </a:txBody>
                  <a:tcPr marL="9525" marR="9525" marT="9525" marB="0" anchor="b"/>
                </a:tc>
                <a:tc>
                  <a:txBody>
                    <a:bodyPr/>
                    <a:lstStyle/>
                    <a:p>
                      <a:pPr algn="ctr" fontAlgn="b"/>
                      <a:r>
                        <a:rPr lang="sv-SE" sz="900" b="0" i="0" u="none" strike="noStrike" dirty="0">
                          <a:solidFill>
                            <a:srgbClr val="000000"/>
                          </a:solidFill>
                          <a:effectLst/>
                          <a:latin typeface="Futura std book" panose="020B0502020204020303" pitchFamily="34" charset="0"/>
                        </a:rPr>
                        <a:t>10,2</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117,1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136,2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10,2</a:t>
                      </a:r>
                    </a:p>
                  </a:txBody>
                  <a:tcPr marL="9525" marR="9525" marT="9525" marB="0" anchor="b"/>
                </a:tc>
                <a:extLst>
                  <a:ext uri="{0D108BD9-81ED-4DB2-BD59-A6C34878D82A}">
                    <a16:rowId xmlns:a16="http://schemas.microsoft.com/office/drawing/2014/main" val="10007"/>
                  </a:ext>
                </a:extLst>
              </a:tr>
              <a:tr h="139902">
                <a:tc>
                  <a:txBody>
                    <a:bodyPr/>
                    <a:lstStyle/>
                    <a:p>
                      <a:pPr algn="l" fontAlgn="b"/>
                      <a:r>
                        <a:rPr lang="sv-SE" sz="900" b="0" i="0" u="none" strike="noStrike">
                          <a:solidFill>
                            <a:srgbClr val="000000"/>
                          </a:solidFill>
                          <a:effectLst/>
                          <a:latin typeface="Futura std book"/>
                        </a:rPr>
                        <a:t>Trade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16,4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38,4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32,4</a:t>
                      </a:r>
                    </a:p>
                  </a:txBody>
                  <a:tcPr marL="9525" marR="9525" marT="9525" marB="0" anchor="b"/>
                </a:tc>
                <a:tc>
                  <a:txBody>
                    <a:bodyPr/>
                    <a:lstStyle/>
                    <a:p>
                      <a:pPr algn="ctr" fontAlgn="b"/>
                      <a:r>
                        <a:rPr lang="sv-SE" sz="900" b="0" i="0" u="none" strike="noStrike" dirty="0">
                          <a:solidFill>
                            <a:srgbClr val="000000"/>
                          </a:solidFill>
                          <a:effectLst/>
                          <a:latin typeface="Futura std book" panose="020B0502020204020303" pitchFamily="34" charset="0"/>
                        </a:rPr>
                        <a:t>3,6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9,3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42,9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3,2</a:t>
                      </a:r>
                    </a:p>
                  </a:txBody>
                  <a:tcPr marL="9525" marR="9525" marT="9525" marB="0" anchor="b"/>
                </a:tc>
                <a:extLst>
                  <a:ext uri="{0D108BD9-81ED-4DB2-BD59-A6C34878D82A}">
                    <a16:rowId xmlns:a16="http://schemas.microsoft.com/office/drawing/2014/main" val="10008"/>
                  </a:ext>
                </a:extLst>
              </a:tr>
              <a:tr h="139902">
                <a:tc>
                  <a:txBody>
                    <a:bodyPr/>
                    <a:lstStyle/>
                    <a:p>
                      <a:pPr algn="l" fontAlgn="b"/>
                      <a:r>
                        <a:rPr lang="sv-SE" sz="900" b="0" i="0" u="none" strike="noStrike">
                          <a:solidFill>
                            <a:srgbClr val="000000"/>
                          </a:solidFill>
                          <a:effectLst/>
                          <a:latin typeface="Futura std book"/>
                        </a:rPr>
                        <a:t>Transport</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29,6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25,3</a:t>
                      </a:r>
                    </a:p>
                  </a:txBody>
                  <a:tcPr marL="9525" marR="9525" marT="9525" marB="0" anchor="b"/>
                </a:tc>
                <a:tc>
                  <a:txBody>
                    <a:bodyPr/>
                    <a:lstStyle/>
                    <a:p>
                      <a:pPr algn="ctr" fontAlgn="b"/>
                      <a:r>
                        <a:rPr lang="sv-SE" sz="900" b="0" i="0" u="none" strike="noStrike" dirty="0">
                          <a:solidFill>
                            <a:srgbClr val="000000"/>
                          </a:solidFill>
                          <a:effectLst/>
                          <a:latin typeface="Futura std book" panose="020B0502020204020303" pitchFamily="34" charset="0"/>
                        </a:rPr>
                        <a:t>3,8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26,9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20,0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2,6</a:t>
                      </a:r>
                    </a:p>
                  </a:txBody>
                  <a:tcPr marL="9525" marR="9525" marT="9525" marB="0" anchor="b"/>
                </a:tc>
                <a:extLst>
                  <a:ext uri="{0D108BD9-81ED-4DB2-BD59-A6C34878D82A}">
                    <a16:rowId xmlns:a16="http://schemas.microsoft.com/office/drawing/2014/main" val="10009"/>
                  </a:ext>
                </a:extLst>
              </a:tr>
              <a:tr h="139902">
                <a:tc>
                  <a:txBody>
                    <a:bodyPr/>
                    <a:lstStyle/>
                    <a:p>
                      <a:pPr algn="l" fontAlgn="b"/>
                      <a:r>
                        <a:rPr lang="sv-SE" sz="900" b="0" i="0" u="none" strike="noStrike">
                          <a:solidFill>
                            <a:srgbClr val="000000"/>
                          </a:solidFill>
                          <a:effectLst/>
                          <a:latin typeface="Futura std book"/>
                        </a:rPr>
                        <a:t>Accommodation &amp; food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103,9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89,6</a:t>
                      </a:r>
                    </a:p>
                  </a:txBody>
                  <a:tcPr marL="9525" marR="9525" marT="9525" marB="0" anchor="b"/>
                </a:tc>
                <a:tc>
                  <a:txBody>
                    <a:bodyPr/>
                    <a:lstStyle/>
                    <a:p>
                      <a:pPr algn="ctr" fontAlgn="b"/>
                      <a:r>
                        <a:rPr lang="sv-SE" sz="900" b="0" i="0" u="none" strike="noStrike" dirty="0">
                          <a:solidFill>
                            <a:srgbClr val="000000"/>
                          </a:solidFill>
                          <a:effectLst/>
                          <a:latin typeface="Futura std book" panose="020B0502020204020303" pitchFamily="34" charset="0"/>
                        </a:rPr>
                        <a:t>4,5</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105,8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93,4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6,0</a:t>
                      </a:r>
                    </a:p>
                  </a:txBody>
                  <a:tcPr marL="9525" marR="9525" marT="9525" marB="0" anchor="b"/>
                </a:tc>
                <a:extLst>
                  <a:ext uri="{0D108BD9-81ED-4DB2-BD59-A6C34878D82A}">
                    <a16:rowId xmlns:a16="http://schemas.microsoft.com/office/drawing/2014/main" val="10010"/>
                  </a:ext>
                </a:extLst>
              </a:tr>
              <a:tr h="139902">
                <a:tc>
                  <a:txBody>
                    <a:bodyPr/>
                    <a:lstStyle/>
                    <a:p>
                      <a:pPr algn="l" fontAlgn="b"/>
                      <a:r>
                        <a:rPr lang="sv-SE" sz="900" b="0" i="0" u="none" strike="noStrike">
                          <a:solidFill>
                            <a:srgbClr val="000000"/>
                          </a:solidFill>
                          <a:effectLst/>
                          <a:latin typeface="Futura std book"/>
                        </a:rPr>
                        <a:t>Information &amp; communication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14,6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56,1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61,4</a:t>
                      </a:r>
                    </a:p>
                  </a:txBody>
                  <a:tcPr marL="9525" marR="9525" marT="9525" marB="0" anchor="b"/>
                </a:tc>
                <a:tc>
                  <a:txBody>
                    <a:bodyPr/>
                    <a:lstStyle/>
                    <a:p>
                      <a:pPr algn="ctr" fontAlgn="b"/>
                      <a:r>
                        <a:rPr lang="sv-SE" sz="900" b="0" i="0" u="none" strike="noStrike" dirty="0">
                          <a:solidFill>
                            <a:srgbClr val="000000"/>
                          </a:solidFill>
                          <a:effectLst/>
                          <a:latin typeface="Futura std book" panose="020B0502020204020303" pitchFamily="34" charset="0"/>
                        </a:rPr>
                        <a:t>18,8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12,2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66,1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72,4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25,2</a:t>
                      </a:r>
                    </a:p>
                  </a:txBody>
                  <a:tcPr marL="9525" marR="9525" marT="9525" marB="0" anchor="b"/>
                </a:tc>
                <a:extLst>
                  <a:ext uri="{0D108BD9-81ED-4DB2-BD59-A6C34878D82A}">
                    <a16:rowId xmlns:a16="http://schemas.microsoft.com/office/drawing/2014/main" val="10011"/>
                  </a:ext>
                </a:extLst>
              </a:tr>
              <a:tr h="139902">
                <a:tc>
                  <a:txBody>
                    <a:bodyPr/>
                    <a:lstStyle/>
                    <a:p>
                      <a:pPr algn="l" fontAlgn="b"/>
                      <a:r>
                        <a:rPr lang="sv-SE" sz="900" b="0" i="0" u="none" strike="noStrike">
                          <a:solidFill>
                            <a:srgbClr val="000000"/>
                          </a:solidFill>
                          <a:effectLst/>
                          <a:latin typeface="Futura std book"/>
                        </a:rPr>
                        <a:t>Financial &amp; insurance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10,6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7,4</a:t>
                      </a:r>
                    </a:p>
                  </a:txBody>
                  <a:tcPr marL="9525" marR="9525" marT="9525" marB="0" anchor="b"/>
                </a:tc>
                <a:extLst>
                  <a:ext uri="{0D108BD9-81ED-4DB2-BD59-A6C34878D82A}">
                    <a16:rowId xmlns:a16="http://schemas.microsoft.com/office/drawing/2014/main" val="10012"/>
                  </a:ext>
                </a:extLst>
              </a:tr>
              <a:tr h="139902">
                <a:tc>
                  <a:txBody>
                    <a:bodyPr/>
                    <a:lstStyle/>
                    <a:p>
                      <a:pPr algn="l" fontAlgn="b"/>
                      <a:r>
                        <a:rPr lang="sv-SE" sz="900" b="0" i="0" u="none" strike="noStrike">
                          <a:solidFill>
                            <a:srgbClr val="000000"/>
                          </a:solidFill>
                          <a:effectLst/>
                          <a:latin typeface="Futura std book"/>
                        </a:rPr>
                        <a:t>Real Estate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76,3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70,3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6,2</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72,3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68,6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tc>
                <a:extLst>
                  <a:ext uri="{0D108BD9-81ED-4DB2-BD59-A6C34878D82A}">
                    <a16:rowId xmlns:a16="http://schemas.microsoft.com/office/drawing/2014/main" val="10013"/>
                  </a:ext>
                </a:extLst>
              </a:tr>
              <a:tr h="139902">
                <a:tc>
                  <a:txBody>
                    <a:bodyPr/>
                    <a:lstStyle/>
                    <a:p>
                      <a:pPr algn="l" fontAlgn="b"/>
                      <a:r>
                        <a:rPr lang="sv-SE" sz="900" b="0" i="0" u="none" strike="noStrike">
                          <a:solidFill>
                            <a:srgbClr val="000000"/>
                          </a:solidFill>
                          <a:effectLst/>
                          <a:latin typeface="Futura std book"/>
                        </a:rPr>
                        <a:t>Business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22,0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73,9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73,4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7,0</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17,2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72,8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72,7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6,6</a:t>
                      </a:r>
                    </a:p>
                  </a:txBody>
                  <a:tcPr marL="9525" marR="9525" marT="9525" marB="0" anchor="b"/>
                </a:tc>
                <a:extLst>
                  <a:ext uri="{0D108BD9-81ED-4DB2-BD59-A6C34878D82A}">
                    <a16:rowId xmlns:a16="http://schemas.microsoft.com/office/drawing/2014/main" val="10014"/>
                  </a:ext>
                </a:extLst>
              </a:tr>
              <a:tr h="139902">
                <a:tc>
                  <a:txBody>
                    <a:bodyPr/>
                    <a:lstStyle/>
                    <a:p>
                      <a:pPr algn="l" fontAlgn="b"/>
                      <a:r>
                        <a:rPr lang="sv-SE" sz="900" b="0" i="0" u="none" strike="noStrike">
                          <a:solidFill>
                            <a:srgbClr val="000000"/>
                          </a:solidFill>
                          <a:effectLst/>
                          <a:latin typeface="Futura std book"/>
                        </a:rPr>
                        <a:t>Public administration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34,4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21,7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30,0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22,1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tc>
                <a:extLst>
                  <a:ext uri="{0D108BD9-81ED-4DB2-BD59-A6C34878D82A}">
                    <a16:rowId xmlns:a16="http://schemas.microsoft.com/office/drawing/2014/main" val="10015"/>
                  </a:ext>
                </a:extLst>
              </a:tr>
              <a:tr h="139902">
                <a:tc>
                  <a:txBody>
                    <a:bodyPr/>
                    <a:lstStyle/>
                    <a:p>
                      <a:pPr algn="l" fontAlgn="b"/>
                      <a:r>
                        <a:rPr lang="sv-SE" sz="900" b="0" i="0" u="none" strike="noStrike">
                          <a:solidFill>
                            <a:srgbClr val="000000"/>
                          </a:solidFill>
                          <a:effectLst/>
                          <a:latin typeface="Futura std book"/>
                        </a:rPr>
                        <a:t>Education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80,8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71,8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5,5</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84,7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76,6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9525" marR="9525" marT="9525" marB="0" anchor="b"/>
                </a:tc>
                <a:extLst>
                  <a:ext uri="{0D108BD9-81ED-4DB2-BD59-A6C34878D82A}">
                    <a16:rowId xmlns:a16="http://schemas.microsoft.com/office/drawing/2014/main" val="10016"/>
                  </a:ext>
                </a:extLst>
              </a:tr>
              <a:tr h="139902">
                <a:tc>
                  <a:txBody>
                    <a:bodyPr/>
                    <a:lstStyle/>
                    <a:p>
                      <a:pPr algn="l" fontAlgn="b"/>
                      <a:r>
                        <a:rPr lang="sv-SE" sz="900" b="0" i="0" u="none" strike="noStrike">
                          <a:solidFill>
                            <a:srgbClr val="000000"/>
                          </a:solidFill>
                          <a:effectLst/>
                          <a:latin typeface="Futura std book"/>
                        </a:rPr>
                        <a:t>Health</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87,7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68,2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3,3</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80,3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58,6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1,2</a:t>
                      </a:r>
                    </a:p>
                  </a:txBody>
                  <a:tcPr marL="9525" marR="9525" marT="9525" marB="0" anchor="b"/>
                </a:tc>
                <a:extLst>
                  <a:ext uri="{0D108BD9-81ED-4DB2-BD59-A6C34878D82A}">
                    <a16:rowId xmlns:a16="http://schemas.microsoft.com/office/drawing/2014/main" val="10017"/>
                  </a:ext>
                </a:extLst>
              </a:tr>
              <a:tr h="139902">
                <a:tc>
                  <a:txBody>
                    <a:bodyPr/>
                    <a:lstStyle/>
                    <a:p>
                      <a:pPr algn="l" fontAlgn="b"/>
                      <a:r>
                        <a:rPr lang="sv-SE" sz="900" b="0" i="0" u="none" strike="noStrike">
                          <a:solidFill>
                            <a:srgbClr val="000000"/>
                          </a:solidFill>
                          <a:effectLst/>
                          <a:latin typeface="Futura std book"/>
                        </a:rPr>
                        <a:t>Personal &amp; cultural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60,9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53,9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4,4</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59,9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52,1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5,4</a:t>
                      </a:r>
                    </a:p>
                  </a:txBody>
                  <a:tcPr marL="9525" marR="9525" marT="9525" marB="0" anchor="b"/>
                </a:tc>
                <a:extLst>
                  <a:ext uri="{0D108BD9-81ED-4DB2-BD59-A6C34878D82A}">
                    <a16:rowId xmlns:a16="http://schemas.microsoft.com/office/drawing/2014/main" val="10018"/>
                  </a:ext>
                </a:extLst>
              </a:tr>
              <a:tr h="139902">
                <a:tc>
                  <a:txBody>
                    <a:bodyPr/>
                    <a:lstStyle/>
                    <a:p>
                      <a:pPr algn="l" fontAlgn="b"/>
                      <a:r>
                        <a:rPr lang="sv-SE" sz="900" b="0" i="0" u="none" strike="noStrike">
                          <a:solidFill>
                            <a:srgbClr val="000000"/>
                          </a:solidFill>
                          <a:effectLst/>
                          <a:latin typeface="Futura std book"/>
                        </a:rPr>
                        <a:t>Unspecified</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25,2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48,7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-14,3</a:t>
                      </a:r>
                    </a:p>
                  </a:txBody>
                  <a:tcPr marL="9525" marR="9525" marT="9525" marB="0" anchor="b">
                    <a:noFill/>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67,3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33,1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8,5</a:t>
                      </a:r>
                    </a:p>
                  </a:txBody>
                  <a:tcPr marL="9525" marR="9525" marT="9525" marB="0" anchor="b">
                    <a:noFill/>
                  </a:tcPr>
                </a:tc>
                <a:extLst>
                  <a:ext uri="{0D108BD9-81ED-4DB2-BD59-A6C34878D82A}">
                    <a16:rowId xmlns:a16="http://schemas.microsoft.com/office/drawing/2014/main" val="10019"/>
                  </a:ext>
                </a:extLst>
              </a:tr>
              <a:tr h="139902">
                <a:tc>
                  <a:txBody>
                    <a:bodyPr/>
                    <a:lstStyle/>
                    <a:p>
                      <a:pPr algn="l" fontAlgn="b"/>
                      <a:r>
                        <a:rPr lang="sv-SE" sz="900" b="1" i="0" u="none" strike="noStrike">
                          <a:solidFill>
                            <a:srgbClr val="000000"/>
                          </a:solidFill>
                          <a:effectLst/>
                          <a:latin typeface="Futura std book"/>
                        </a:rPr>
                        <a:t>Private sector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107,0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48,6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46,6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5,5</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panose="020B0502020204020303" pitchFamily="34" charset="0"/>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69,9</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49,9</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48,3</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5,9</a:t>
                      </a:r>
                    </a:p>
                  </a:txBody>
                  <a:tcPr marL="9525" marR="9525" marT="9525" marB="0" anchor="b">
                    <a:solidFill>
                      <a:schemeClr val="bg1">
                        <a:lumMod val="85000"/>
                      </a:schemeClr>
                    </a:solidFill>
                  </a:tcPr>
                </a:tc>
                <a:extLst>
                  <a:ext uri="{0D108BD9-81ED-4DB2-BD59-A6C34878D82A}">
                    <a16:rowId xmlns:a16="http://schemas.microsoft.com/office/drawing/2014/main" val="10020"/>
                  </a:ext>
                </a:extLst>
              </a:tr>
              <a:tr h="139902">
                <a:tc>
                  <a:txBody>
                    <a:bodyPr/>
                    <a:lstStyle/>
                    <a:p>
                      <a:pPr algn="l" fontAlgn="b"/>
                      <a:r>
                        <a:rPr lang="sv-SE" sz="900" b="0" i="0" u="none" strike="noStrike" dirty="0">
                          <a:solidFill>
                            <a:srgbClr val="000000"/>
                          </a:solidFill>
                          <a:effectLst/>
                          <a:latin typeface="Futura std book"/>
                        </a:rPr>
                        <a:t>State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9,0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44,0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40,4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39,3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4,8</a:t>
                      </a:r>
                    </a:p>
                  </a:txBody>
                  <a:tcPr marL="9525" marR="9525" marT="9525" marB="0" anchor="b"/>
                </a:tc>
                <a:extLst>
                  <a:ext uri="{0D108BD9-81ED-4DB2-BD59-A6C34878D82A}">
                    <a16:rowId xmlns:a16="http://schemas.microsoft.com/office/drawing/2014/main" val="10021"/>
                  </a:ext>
                </a:extLst>
              </a:tr>
              <a:tr h="139902">
                <a:tc>
                  <a:txBody>
                    <a:bodyPr/>
                    <a:lstStyle/>
                    <a:p>
                      <a:pPr algn="l" fontAlgn="b"/>
                      <a:r>
                        <a:rPr lang="sv-SE" sz="900" b="0" i="0" u="none" strike="noStrike">
                          <a:solidFill>
                            <a:srgbClr val="000000"/>
                          </a:solidFill>
                          <a:effectLst/>
                          <a:latin typeface="Futura std book"/>
                        </a:rPr>
                        <a:t>Municipal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10,7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38,5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36,6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4,3</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35,4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32,5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4,5</a:t>
                      </a:r>
                    </a:p>
                  </a:txBody>
                  <a:tcPr marL="9525" marR="9525" marT="9525" marB="0" anchor="b"/>
                </a:tc>
                <a:extLst>
                  <a:ext uri="{0D108BD9-81ED-4DB2-BD59-A6C34878D82A}">
                    <a16:rowId xmlns:a16="http://schemas.microsoft.com/office/drawing/2014/main" val="10022"/>
                  </a:ext>
                </a:extLst>
              </a:tr>
              <a:tr h="139902">
                <a:tc>
                  <a:txBody>
                    <a:bodyPr/>
                    <a:lstStyle/>
                    <a:p>
                      <a:pPr algn="l" fontAlgn="b"/>
                      <a:r>
                        <a:rPr lang="sv-SE" sz="900" b="0" i="0" u="none" strike="noStrike">
                          <a:solidFill>
                            <a:srgbClr val="000000"/>
                          </a:solidFill>
                          <a:effectLst/>
                          <a:latin typeface="Futura std book"/>
                        </a:rPr>
                        <a:t>County council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29,6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36,6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3,9</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37,7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25,3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9525" marR="9525" marT="9525" marB="0" anchor="b"/>
                </a:tc>
                <a:extLst>
                  <a:ext uri="{0D108BD9-81ED-4DB2-BD59-A6C34878D82A}">
                    <a16:rowId xmlns:a16="http://schemas.microsoft.com/office/drawing/2014/main" val="10023"/>
                  </a:ext>
                </a:extLst>
              </a:tr>
              <a:tr h="82381">
                <a:tc>
                  <a:txBody>
                    <a:bodyPr/>
                    <a:lstStyle/>
                    <a:p>
                      <a:pPr algn="l" fontAlgn="b"/>
                      <a:r>
                        <a:rPr lang="sv-SE" sz="900" b="1" i="0" u="none" strike="noStrike" dirty="0">
                          <a:solidFill>
                            <a:srgbClr val="000000"/>
                          </a:solidFill>
                          <a:effectLst/>
                          <a:latin typeface="Futura std book"/>
                        </a:rPr>
                        <a:t>Public </a:t>
                      </a:r>
                      <a:r>
                        <a:rPr lang="sv-SE" sz="900" b="1" i="0" u="none" strike="noStrike" dirty="0" err="1">
                          <a:solidFill>
                            <a:srgbClr val="000000"/>
                          </a:solidFill>
                          <a:effectLst/>
                          <a:latin typeface="Futura std book"/>
                        </a:rPr>
                        <a:t>sector</a:t>
                      </a:r>
                      <a:endParaRPr lang="sv-SE" sz="900" b="1" i="0" u="none" strike="noStrike" dirty="0">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23,1</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39,2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38,0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4,4</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panose="020B0502020204020303" pitchFamily="34" charset="0"/>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11,2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37,8</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32,8</a:t>
                      </a:r>
                    </a:p>
                  </a:txBody>
                  <a:tcPr marL="9525" marR="9525" marT="9525" marB="0" anchor="b">
                    <a:solidFill>
                      <a:schemeClr val="bg1">
                        <a:lumMod val="85000"/>
                      </a:schemeClr>
                    </a:solidFill>
                  </a:tcPr>
                </a:tc>
                <a:tc>
                  <a:txBody>
                    <a:bodyPr/>
                    <a:lstStyle/>
                    <a:p>
                      <a:pPr algn="ctr" fontAlgn="b"/>
                      <a:r>
                        <a:rPr lang="sv-SE" sz="900" b="1" i="0" u="none" strike="noStrike" dirty="0">
                          <a:solidFill>
                            <a:srgbClr val="000000"/>
                          </a:solidFill>
                          <a:effectLst/>
                          <a:latin typeface="Futura std book" panose="020B0502020204020303" pitchFamily="34" charset="0"/>
                        </a:rPr>
                        <a:t>4,7</a:t>
                      </a:r>
                    </a:p>
                  </a:txBody>
                  <a:tcPr marL="9525" marR="9525" marT="9525" marB="0" anchor="b">
                    <a:solidFill>
                      <a:schemeClr val="bg1">
                        <a:lumMod val="85000"/>
                      </a:schemeClr>
                    </a:solidFill>
                  </a:tcPr>
                </a:tc>
                <a:extLst>
                  <a:ext uri="{0D108BD9-81ED-4DB2-BD59-A6C34878D82A}">
                    <a16:rowId xmlns:a16="http://schemas.microsoft.com/office/drawing/2014/main" val="10024"/>
                  </a:ext>
                </a:extLst>
              </a:tr>
              <a:tr h="0">
                <a:tc>
                  <a:txBody>
                    <a:bodyPr/>
                    <a:lstStyle/>
                    <a:p>
                      <a:pPr algn="l"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7952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A86AAF-AD66-4E69-B8A2-7D9B96A1C7DF}"/>
              </a:ext>
            </a:extLst>
          </p:cNvPr>
          <p:cNvPicPr>
            <a:picLocks noChangeAspect="1"/>
          </p:cNvPicPr>
          <p:nvPr/>
        </p:nvPicPr>
        <p:blipFill>
          <a:blip r:embed="rId2"/>
          <a:stretch>
            <a:fillRect/>
          </a:stretch>
        </p:blipFill>
        <p:spPr>
          <a:xfrm>
            <a:off x="211999" y="2294313"/>
            <a:ext cx="5840474" cy="2548349"/>
          </a:xfrm>
          <a:prstGeom prst="rect">
            <a:avLst/>
          </a:prstGeom>
        </p:spPr>
      </p:pic>
      <p:sp>
        <p:nvSpPr>
          <p:cNvPr id="3" name="Rubrik 2"/>
          <p:cNvSpPr>
            <a:spLocks noGrp="1"/>
          </p:cNvSpPr>
          <p:nvPr>
            <p:ph type="title"/>
          </p:nvPr>
        </p:nvSpPr>
        <p:spPr>
          <a:xfrm>
            <a:off x="397496" y="1454655"/>
            <a:ext cx="6925324" cy="727828"/>
          </a:xfrm>
        </p:spPr>
        <p:txBody>
          <a:bodyPr/>
          <a:lstStyle/>
          <a:p>
            <a:pPr>
              <a:lnSpc>
                <a:spcPct val="100000"/>
              </a:lnSpc>
            </a:pPr>
            <a:r>
              <a:rPr lang="sv-SE" sz="2800" dirty="0"/>
              <a:t>The </a:t>
            </a:r>
            <a:r>
              <a:rPr lang="sv-SE" sz="2800" dirty="0" err="1"/>
              <a:t>number</a:t>
            </a:r>
            <a:r>
              <a:rPr lang="sv-SE" sz="2800" dirty="0"/>
              <a:t> </a:t>
            </a:r>
            <a:r>
              <a:rPr lang="sv-SE" sz="2800" dirty="0" err="1"/>
              <a:t>of</a:t>
            </a:r>
            <a:r>
              <a:rPr lang="sv-SE" sz="2800" dirty="0"/>
              <a:t> </a:t>
            </a:r>
            <a:r>
              <a:rPr lang="sv-SE" sz="2800" dirty="0" err="1"/>
              <a:t>newly</a:t>
            </a:r>
            <a:r>
              <a:rPr lang="sv-SE" sz="2800" dirty="0"/>
              <a:t> </a:t>
            </a:r>
            <a:r>
              <a:rPr lang="sv-SE" sz="2800" dirty="0" err="1"/>
              <a:t>registered</a:t>
            </a:r>
            <a:r>
              <a:rPr lang="sv-SE" sz="2800" dirty="0"/>
              <a:t> </a:t>
            </a:r>
            <a:r>
              <a:rPr lang="sv-SE" sz="2800" dirty="0" err="1"/>
              <a:t>businesses</a:t>
            </a:r>
            <a:br>
              <a:rPr lang="sv-SE" sz="2800" dirty="0"/>
            </a:br>
            <a:br>
              <a:rPr lang="sv-SE" b="0" dirty="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a:t>
            </a:r>
            <a:r>
              <a:rPr lang="sv-SE" sz="1000" dirty="0" err="1"/>
              <a:t>Companies</a:t>
            </a:r>
            <a:r>
              <a:rPr lang="sv-SE" sz="1000" dirty="0"/>
              <a:t> </a:t>
            </a:r>
            <a:r>
              <a:rPr lang="sv-SE" sz="1000" dirty="0" err="1"/>
              <a:t>Registration</a:t>
            </a:r>
            <a:r>
              <a:rPr lang="sv-SE" sz="1000" dirty="0"/>
              <a:t> Office. </a:t>
            </a:r>
          </a:p>
        </p:txBody>
      </p:sp>
      <p:sp>
        <p:nvSpPr>
          <p:cNvPr id="8" name="textruta 7"/>
          <p:cNvSpPr txBox="1"/>
          <p:nvPr/>
        </p:nvSpPr>
        <p:spPr>
          <a:xfrm>
            <a:off x="7571784" y="3801631"/>
            <a:ext cx="1724936" cy="707045"/>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892852206"/>
              </p:ext>
            </p:extLst>
          </p:nvPr>
        </p:nvGraphicFramePr>
        <p:xfrm>
          <a:off x="4298950" y="2313827"/>
          <a:ext cx="4349749" cy="1487805"/>
        </p:xfrm>
        <a:graphic>
          <a:graphicData uri="http://schemas.openxmlformats.org/drawingml/2006/table">
            <a:tbl>
              <a:tblPr>
                <a:tableStyleId>{68D230F3-CF80-4859-8CE7-A43EE81993B5}</a:tableStyleId>
              </a:tblPr>
              <a:tblGrid>
                <a:gridCol w="1906759">
                  <a:extLst>
                    <a:ext uri="{9D8B030D-6E8A-4147-A177-3AD203B41FA5}">
                      <a16:colId xmlns:a16="http://schemas.microsoft.com/office/drawing/2014/main" val="20000"/>
                    </a:ext>
                  </a:extLst>
                </a:gridCol>
                <a:gridCol w="678532">
                  <a:extLst>
                    <a:ext uri="{9D8B030D-6E8A-4147-A177-3AD203B41FA5}">
                      <a16:colId xmlns:a16="http://schemas.microsoft.com/office/drawing/2014/main" val="20001"/>
                    </a:ext>
                  </a:extLst>
                </a:gridCol>
                <a:gridCol w="634953">
                  <a:extLst>
                    <a:ext uri="{9D8B030D-6E8A-4147-A177-3AD203B41FA5}">
                      <a16:colId xmlns:a16="http://schemas.microsoft.com/office/drawing/2014/main" val="20002"/>
                    </a:ext>
                  </a:extLst>
                </a:gridCol>
                <a:gridCol w="625474">
                  <a:extLst>
                    <a:ext uri="{9D8B030D-6E8A-4147-A177-3AD203B41FA5}">
                      <a16:colId xmlns:a16="http://schemas.microsoft.com/office/drawing/2014/main" val="20003"/>
                    </a:ext>
                  </a:extLst>
                </a:gridCol>
                <a:gridCol w="504031">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18 410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68 113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9 643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36 144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-0,7</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6 480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24 357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3 758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-6,1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14 301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11 930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43 756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-0,5</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508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2B9D64F-98B6-4FCD-B2F7-6E28BCA14697}"/>
              </a:ext>
            </a:extLst>
          </p:cNvPr>
          <p:cNvPicPr>
            <a:picLocks noChangeAspect="1"/>
          </p:cNvPicPr>
          <p:nvPr/>
        </p:nvPicPr>
        <p:blipFill>
          <a:blip r:embed="rId2"/>
          <a:stretch>
            <a:fillRect/>
          </a:stretch>
        </p:blipFill>
        <p:spPr>
          <a:xfrm>
            <a:off x="223517" y="2247543"/>
            <a:ext cx="6023370" cy="2530059"/>
          </a:xfrm>
          <a:prstGeom prst="rect">
            <a:avLst/>
          </a:prstGeom>
        </p:spPr>
      </p:pic>
      <p:sp>
        <p:nvSpPr>
          <p:cNvPr id="3" name="Rubrik 2"/>
          <p:cNvSpPr>
            <a:spLocks noGrp="1"/>
          </p:cNvSpPr>
          <p:nvPr>
            <p:ph type="title"/>
          </p:nvPr>
        </p:nvSpPr>
        <p:spPr/>
        <p:txBody>
          <a:bodyPr/>
          <a:lstStyle/>
          <a:p>
            <a:pPr>
              <a:lnSpc>
                <a:spcPct val="100000"/>
              </a:lnSpc>
            </a:pPr>
            <a:r>
              <a:rPr lang="sv-SE" sz="2800" dirty="0"/>
              <a:t>Company </a:t>
            </a:r>
            <a:r>
              <a:rPr lang="sv-SE" sz="2800" dirty="0" err="1"/>
              <a:t>bankruptcies</a:t>
            </a:r>
            <a:br>
              <a:rPr lang="sv-SE" sz="2800" dirty="0"/>
            </a:b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0" name="textruta 9"/>
          <p:cNvSpPr txBox="1"/>
          <p:nvPr/>
        </p:nvSpPr>
        <p:spPr>
          <a:xfrm>
            <a:off x="7550566" y="3808947"/>
            <a:ext cx="914400" cy="69973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8" name="Tabell 7"/>
          <p:cNvGraphicFramePr>
            <a:graphicFrameLocks noGrp="1"/>
          </p:cNvGraphicFramePr>
          <p:nvPr>
            <p:extLst>
              <p:ext uri="{D42A27DB-BD31-4B8C-83A1-F6EECF244321}">
                <p14:modId xmlns:p14="http://schemas.microsoft.com/office/powerpoint/2010/main" val="714621803"/>
              </p:ext>
            </p:extLst>
          </p:nvPr>
        </p:nvGraphicFramePr>
        <p:xfrm>
          <a:off x="4387850" y="2321142"/>
          <a:ext cx="4287104" cy="1487805"/>
        </p:xfrm>
        <a:graphic>
          <a:graphicData uri="http://schemas.openxmlformats.org/drawingml/2006/table">
            <a:tbl>
              <a:tblPr>
                <a:tableStyleId>{68D230F3-CF80-4859-8CE7-A43EE81993B5}</a:tableStyleId>
              </a:tblPr>
              <a:tblGrid>
                <a:gridCol w="1879297">
                  <a:extLst>
                    <a:ext uri="{9D8B030D-6E8A-4147-A177-3AD203B41FA5}">
                      <a16:colId xmlns:a16="http://schemas.microsoft.com/office/drawing/2014/main" val="20000"/>
                    </a:ext>
                  </a:extLst>
                </a:gridCol>
                <a:gridCol w="668760">
                  <a:extLst>
                    <a:ext uri="{9D8B030D-6E8A-4147-A177-3AD203B41FA5}">
                      <a16:colId xmlns:a16="http://schemas.microsoft.com/office/drawing/2014/main" val="20001"/>
                    </a:ext>
                  </a:extLst>
                </a:gridCol>
                <a:gridCol w="496772">
                  <a:extLst>
                    <a:ext uri="{9D8B030D-6E8A-4147-A177-3AD203B41FA5}">
                      <a16:colId xmlns:a16="http://schemas.microsoft.com/office/drawing/2014/main" val="20002"/>
                    </a:ext>
                  </a:extLst>
                </a:gridCol>
                <a:gridCol w="745503">
                  <a:extLst>
                    <a:ext uri="{9D8B030D-6E8A-4147-A177-3AD203B41FA5}">
                      <a16:colId xmlns:a16="http://schemas.microsoft.com/office/drawing/2014/main" val="20003"/>
                    </a:ext>
                  </a:extLst>
                </a:gridCol>
                <a:gridCol w="496772">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1 633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6 394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6,2</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836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3 314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540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2 161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353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0,9</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1 383</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1 093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4 233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8,1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204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6028D0E-ABAA-40C2-8AA8-1352256CA113}"/>
              </a:ext>
            </a:extLst>
          </p:cNvPr>
          <p:cNvPicPr>
            <a:picLocks noChangeAspect="1"/>
          </p:cNvPicPr>
          <p:nvPr/>
        </p:nvPicPr>
        <p:blipFill>
          <a:blip r:embed="rId3"/>
          <a:stretch>
            <a:fillRect/>
          </a:stretch>
        </p:blipFill>
        <p:spPr>
          <a:xfrm>
            <a:off x="128794" y="2310930"/>
            <a:ext cx="5944115" cy="2560542"/>
          </a:xfrm>
          <a:prstGeom prst="rect">
            <a:avLst/>
          </a:prstGeom>
        </p:spPr>
      </p:pic>
      <p:sp>
        <p:nvSpPr>
          <p:cNvPr id="3" name="Rubrik 2"/>
          <p:cNvSpPr>
            <a:spLocks noGrp="1"/>
          </p:cNvSpPr>
          <p:nvPr>
            <p:ph type="title"/>
          </p:nvPr>
        </p:nvSpPr>
        <p:spPr/>
        <p:txBody>
          <a:bodyPr/>
          <a:lstStyle/>
          <a:p>
            <a:pPr>
              <a:lnSpc>
                <a:spcPct val="100000"/>
              </a:lnSpc>
            </a:pPr>
            <a:r>
              <a:rPr lang="sv-SE" sz="2800" dirty="0" err="1"/>
              <a:t>Employment</a:t>
            </a:r>
            <a:br>
              <a:rPr lang="sv-SE" sz="2800" dirty="0"/>
            </a:br>
            <a:r>
              <a:rPr lang="sv-SE" sz="2000" b="0" dirty="0"/>
              <a:t>Index 100 = 2008 Q1</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1" name="textruta 10"/>
          <p:cNvSpPr txBox="1"/>
          <p:nvPr/>
        </p:nvSpPr>
        <p:spPr>
          <a:xfrm>
            <a:off x="6578599" y="3810838"/>
            <a:ext cx="1203181" cy="3683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2178780539"/>
              </p:ext>
            </p:extLst>
          </p:nvPr>
        </p:nvGraphicFramePr>
        <p:xfrm>
          <a:off x="4362450" y="2310930"/>
          <a:ext cx="4671404" cy="1499908"/>
        </p:xfrm>
        <a:graphic>
          <a:graphicData uri="http://schemas.openxmlformats.org/drawingml/2006/table">
            <a:tbl>
              <a:tblPr>
                <a:tableStyleId>{68D230F3-CF80-4859-8CE7-A43EE81993B5}</a:tableStyleId>
              </a:tblPr>
              <a:tblGrid>
                <a:gridCol w="1252904">
                  <a:extLst>
                    <a:ext uri="{9D8B030D-6E8A-4147-A177-3AD203B41FA5}">
                      <a16:colId xmlns:a16="http://schemas.microsoft.com/office/drawing/2014/main" val="20000"/>
                    </a:ext>
                  </a:extLst>
                </a:gridCol>
                <a:gridCol w="844061">
                  <a:extLst>
                    <a:ext uri="{9D8B030D-6E8A-4147-A177-3AD203B41FA5}">
                      <a16:colId xmlns:a16="http://schemas.microsoft.com/office/drawing/2014/main" val="20001"/>
                    </a:ext>
                  </a:extLst>
                </a:gridCol>
                <a:gridCol w="691662">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678962">
                  <a:extLst>
                    <a:ext uri="{9D8B030D-6E8A-4147-A177-3AD203B41FA5}">
                      <a16:colId xmlns:a16="http://schemas.microsoft.com/office/drawing/2014/main" val="20004"/>
                    </a:ext>
                  </a:extLst>
                </a:gridCol>
                <a:gridCol w="627815">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Q4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2008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5 025 200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104 300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11,2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13,9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2,1</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2 308 800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55 100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1 234 200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24 400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20,5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536 600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7 300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1,4</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3 791 000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79 900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2,2</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1488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69221" y="350078"/>
            <a:ext cx="8410005" cy="727828"/>
          </a:xfrm>
        </p:spPr>
        <p:txBody>
          <a:bodyPr/>
          <a:lstStyle/>
          <a:p>
            <a:pPr>
              <a:lnSpc>
                <a:spcPct val="100000"/>
              </a:lnSpc>
            </a:pPr>
            <a:r>
              <a:rPr lang="sv-SE" sz="2400" dirty="0"/>
              <a:t>The </a:t>
            </a:r>
            <a:r>
              <a:rPr lang="sv-SE" sz="2400" dirty="0" err="1"/>
              <a:t>number</a:t>
            </a:r>
            <a:r>
              <a:rPr lang="sv-SE" sz="2400" dirty="0"/>
              <a:t> </a:t>
            </a:r>
            <a:r>
              <a:rPr lang="sv-SE" sz="2400" dirty="0" err="1"/>
              <a:t>of</a:t>
            </a:r>
            <a:r>
              <a:rPr lang="sv-SE" sz="2400" dirty="0"/>
              <a:t> </a:t>
            </a:r>
            <a:r>
              <a:rPr lang="sv-SE" sz="2400" dirty="0" err="1"/>
              <a:t>employed</a:t>
            </a:r>
            <a:r>
              <a:rPr lang="sv-SE" sz="2400" dirty="0"/>
              <a:t> </a:t>
            </a:r>
            <a:r>
              <a:rPr lang="sv-SE" sz="2400" dirty="0" err="1"/>
              <a:t>people</a:t>
            </a:r>
            <a:br>
              <a:rPr lang="sv-SE" sz="2400" dirty="0"/>
            </a:br>
            <a:r>
              <a:rPr lang="sv-SE" sz="2400" dirty="0"/>
              <a:t>in Stockholm County</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2078053623"/>
              </p:ext>
            </p:extLst>
          </p:nvPr>
        </p:nvGraphicFramePr>
        <p:xfrm>
          <a:off x="482804" y="1054925"/>
          <a:ext cx="6939075" cy="3877773"/>
        </p:xfrm>
        <a:graphic>
          <a:graphicData uri="http://schemas.openxmlformats.org/drawingml/2006/table">
            <a:tbl>
              <a:tblPr>
                <a:tableStyleId>{68D230F3-CF80-4859-8CE7-A43EE81993B5}</a:tableStyleId>
              </a:tblPr>
              <a:tblGrid>
                <a:gridCol w="2379360">
                  <a:extLst>
                    <a:ext uri="{9D8B030D-6E8A-4147-A177-3AD203B41FA5}">
                      <a16:colId xmlns:a16="http://schemas.microsoft.com/office/drawing/2014/main" val="20000"/>
                    </a:ext>
                  </a:extLst>
                </a:gridCol>
                <a:gridCol w="1211431">
                  <a:extLst>
                    <a:ext uri="{9D8B030D-6E8A-4147-A177-3AD203B41FA5}">
                      <a16:colId xmlns:a16="http://schemas.microsoft.com/office/drawing/2014/main" val="20001"/>
                    </a:ext>
                  </a:extLst>
                </a:gridCol>
                <a:gridCol w="916696">
                  <a:extLst>
                    <a:ext uri="{9D8B030D-6E8A-4147-A177-3AD203B41FA5}">
                      <a16:colId xmlns:a16="http://schemas.microsoft.com/office/drawing/2014/main" val="20002"/>
                    </a:ext>
                  </a:extLst>
                </a:gridCol>
                <a:gridCol w="916696">
                  <a:extLst>
                    <a:ext uri="{9D8B030D-6E8A-4147-A177-3AD203B41FA5}">
                      <a16:colId xmlns:a16="http://schemas.microsoft.com/office/drawing/2014/main" val="20003"/>
                    </a:ext>
                  </a:extLst>
                </a:gridCol>
                <a:gridCol w="916696">
                  <a:extLst>
                    <a:ext uri="{9D8B030D-6E8A-4147-A177-3AD203B41FA5}">
                      <a16:colId xmlns:a16="http://schemas.microsoft.com/office/drawing/2014/main" val="20004"/>
                    </a:ext>
                  </a:extLst>
                </a:gridCol>
                <a:gridCol w="598196">
                  <a:extLst>
                    <a:ext uri="{9D8B030D-6E8A-4147-A177-3AD203B41FA5}">
                      <a16:colId xmlns:a16="http://schemas.microsoft.com/office/drawing/2014/main" val="20005"/>
                    </a:ext>
                  </a:extLst>
                </a:gridCol>
              </a:tblGrid>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2017 Q4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2008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Q4</a:t>
                      </a:r>
                    </a:p>
                  </a:txBody>
                  <a:tcPr marL="9525" marR="9525" marT="9525" marB="0" anchor="b"/>
                </a:tc>
                <a:extLst>
                  <a:ext uri="{0D108BD9-81ED-4DB2-BD59-A6C34878D82A}">
                    <a16:rowId xmlns:a16="http://schemas.microsoft.com/office/drawing/2014/main" val="10001"/>
                  </a:ext>
                </a:extLst>
              </a:tr>
              <a:tr h="289173">
                <a:tc>
                  <a:txBody>
                    <a:bodyPr/>
                    <a:lstStyle/>
                    <a:p>
                      <a:pPr algn="l" fontAlgn="b"/>
                      <a:r>
                        <a:rPr lang="sv-SE" sz="900" b="1" i="0" u="none" strike="noStrike">
                          <a:solidFill>
                            <a:srgbClr val="000000"/>
                          </a:solidFill>
                          <a:effectLst/>
                          <a:latin typeface="Futura std book" panose="020B0502020204020303"/>
                        </a:rPr>
                        <a:t>Total</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1 234 200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24 400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20,5</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02"/>
                  </a:ext>
                </a:extLst>
              </a:tr>
              <a:tr h="193809">
                <a:tc>
                  <a:txBody>
                    <a:bodyPr/>
                    <a:lstStyle/>
                    <a:p>
                      <a:pPr algn="l" fontAlgn="b"/>
                      <a:r>
                        <a:rPr lang="sv-SE" sz="900" b="0" i="0" u="none" strike="noStrike">
                          <a:solidFill>
                            <a:srgbClr val="000000"/>
                          </a:solidFill>
                          <a:effectLst/>
                          <a:latin typeface="Futura std book" panose="020B0502020204020303"/>
                        </a:rPr>
                        <a:t>Agriculture, forestry &amp; fishing</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extLst>
                  <a:ext uri="{0D108BD9-81ED-4DB2-BD59-A6C34878D82A}">
                    <a16:rowId xmlns:a16="http://schemas.microsoft.com/office/drawing/2014/main" val="10003"/>
                  </a:ext>
                </a:extLst>
              </a:tr>
              <a:tr h="193809">
                <a:tc>
                  <a:txBody>
                    <a:bodyPr/>
                    <a:lstStyle/>
                    <a:p>
                      <a:pPr algn="l" fontAlgn="b"/>
                      <a:r>
                        <a:rPr lang="sv-SE" sz="900" b="0" i="0" u="none" strike="noStrike">
                          <a:solidFill>
                            <a:srgbClr val="000000"/>
                          </a:solidFill>
                          <a:effectLst/>
                          <a:latin typeface="Futura std book" panose="020B0502020204020303"/>
                        </a:rPr>
                        <a:t>Manufacturing, mining, quarrying &amp; utilities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65 500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12,2</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10,6</a:t>
                      </a:r>
                    </a:p>
                  </a:txBody>
                  <a:tcPr marL="9525" marR="9525" marT="9525" marB="0" anchor="b"/>
                </a:tc>
                <a:extLst>
                  <a:ext uri="{0D108BD9-81ED-4DB2-BD59-A6C34878D82A}">
                    <a16:rowId xmlns:a16="http://schemas.microsoft.com/office/drawing/2014/main" val="10004"/>
                  </a:ext>
                </a:extLst>
              </a:tr>
              <a:tr h="193809">
                <a:tc>
                  <a:txBody>
                    <a:bodyPr/>
                    <a:lstStyle/>
                    <a:p>
                      <a:pPr algn="l" fontAlgn="b"/>
                      <a:r>
                        <a:rPr lang="sv-SE" sz="900" b="0" i="0" u="none" strike="noStrike">
                          <a:solidFill>
                            <a:srgbClr val="000000"/>
                          </a:solidFill>
                          <a:effectLst/>
                          <a:latin typeface="Futura std book" panose="020B0502020204020303"/>
                        </a:rPr>
                        <a:t>Manufacturing of workshop products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5,8</a:t>
                      </a:r>
                    </a:p>
                  </a:txBody>
                  <a:tcPr marL="9525" marR="9525" marT="9525" marB="0" anchor="b"/>
                </a:tc>
                <a:extLst>
                  <a:ext uri="{0D108BD9-81ED-4DB2-BD59-A6C34878D82A}">
                    <a16:rowId xmlns:a16="http://schemas.microsoft.com/office/drawing/2014/main" val="10005"/>
                  </a:ext>
                </a:extLst>
              </a:tr>
              <a:tr h="193809">
                <a:tc>
                  <a:txBody>
                    <a:bodyPr/>
                    <a:lstStyle/>
                    <a:p>
                      <a:pPr algn="l" fontAlgn="b"/>
                      <a:r>
                        <a:rPr lang="sv-SE" sz="900" b="0" i="0" u="none" strike="noStrike">
                          <a:solidFill>
                            <a:srgbClr val="000000"/>
                          </a:solidFill>
                          <a:effectLst/>
                          <a:latin typeface="Futura std book" panose="020B0502020204020303"/>
                        </a:rPr>
                        <a:t>Construction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66 500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-3,6</a:t>
                      </a:r>
                    </a:p>
                  </a:txBody>
                  <a:tcPr marL="9525" marR="9525" marT="9525" marB="0" anchor="b"/>
                </a:tc>
                <a:extLst>
                  <a:ext uri="{0D108BD9-81ED-4DB2-BD59-A6C34878D82A}">
                    <a16:rowId xmlns:a16="http://schemas.microsoft.com/office/drawing/2014/main" val="10006"/>
                  </a:ext>
                </a:extLst>
              </a:tr>
              <a:tr h="193809">
                <a:tc>
                  <a:txBody>
                    <a:bodyPr/>
                    <a:lstStyle/>
                    <a:p>
                      <a:pPr algn="l" fontAlgn="b"/>
                      <a:r>
                        <a:rPr lang="sv-SE" sz="900" b="0" i="0" u="none" strike="noStrike">
                          <a:solidFill>
                            <a:srgbClr val="000000"/>
                          </a:solidFill>
                          <a:effectLst/>
                          <a:latin typeface="Futura std book" panose="020B0502020204020303"/>
                        </a:rPr>
                        <a:t>Trade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150 600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18,4</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7,7</a:t>
                      </a:r>
                    </a:p>
                  </a:txBody>
                  <a:tcPr marL="9525" marR="9525" marT="9525" marB="0" anchor="b"/>
                </a:tc>
                <a:extLst>
                  <a:ext uri="{0D108BD9-81ED-4DB2-BD59-A6C34878D82A}">
                    <a16:rowId xmlns:a16="http://schemas.microsoft.com/office/drawing/2014/main" val="10007"/>
                  </a:ext>
                </a:extLst>
              </a:tr>
              <a:tr h="193809">
                <a:tc>
                  <a:txBody>
                    <a:bodyPr/>
                    <a:lstStyle/>
                    <a:p>
                      <a:pPr algn="l" fontAlgn="b"/>
                      <a:r>
                        <a:rPr lang="sv-SE" sz="900" b="0" i="0" u="none" strike="noStrike">
                          <a:solidFill>
                            <a:srgbClr val="000000"/>
                          </a:solidFill>
                          <a:effectLst/>
                          <a:latin typeface="Futura std book" panose="020B0502020204020303"/>
                        </a:rPr>
                        <a:t>Transport</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55 400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-7,5</a:t>
                      </a:r>
                    </a:p>
                  </a:txBody>
                  <a:tcPr marL="9525" marR="9525" marT="9525" marB="0" anchor="b"/>
                </a:tc>
                <a:extLst>
                  <a:ext uri="{0D108BD9-81ED-4DB2-BD59-A6C34878D82A}">
                    <a16:rowId xmlns:a16="http://schemas.microsoft.com/office/drawing/2014/main" val="10008"/>
                  </a:ext>
                </a:extLst>
              </a:tr>
              <a:tr h="193809">
                <a:tc>
                  <a:txBody>
                    <a:bodyPr/>
                    <a:lstStyle/>
                    <a:p>
                      <a:pPr algn="l" fontAlgn="b"/>
                      <a:r>
                        <a:rPr lang="sv-SE" sz="900" b="0" i="0" u="none" strike="noStrike">
                          <a:solidFill>
                            <a:srgbClr val="000000"/>
                          </a:solidFill>
                          <a:effectLst/>
                          <a:latin typeface="Futura std book" panose="020B0502020204020303"/>
                        </a:rPr>
                        <a:t>Accommodation &amp; food services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51 400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38,5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3,6</a:t>
                      </a:r>
                    </a:p>
                  </a:txBody>
                  <a:tcPr marL="9525" marR="9525" marT="9525" marB="0" anchor="b"/>
                </a:tc>
                <a:extLst>
                  <a:ext uri="{0D108BD9-81ED-4DB2-BD59-A6C34878D82A}">
                    <a16:rowId xmlns:a16="http://schemas.microsoft.com/office/drawing/2014/main" val="10009"/>
                  </a:ext>
                </a:extLst>
              </a:tr>
              <a:tr h="193809">
                <a:tc>
                  <a:txBody>
                    <a:bodyPr/>
                    <a:lstStyle/>
                    <a:p>
                      <a:pPr algn="l" fontAlgn="b"/>
                      <a:r>
                        <a:rPr lang="sv-SE" sz="900" b="0" i="0" u="none" strike="noStrike">
                          <a:solidFill>
                            <a:srgbClr val="000000"/>
                          </a:solidFill>
                          <a:effectLst/>
                          <a:latin typeface="Futura std book" panose="020B0502020204020303"/>
                        </a:rPr>
                        <a:t>Information &amp; communication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105 900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38,6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33,7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9,6</a:t>
                      </a:r>
                    </a:p>
                  </a:txBody>
                  <a:tcPr marL="9525" marR="9525" marT="9525" marB="0" anchor="b"/>
                </a:tc>
                <a:extLst>
                  <a:ext uri="{0D108BD9-81ED-4DB2-BD59-A6C34878D82A}">
                    <a16:rowId xmlns:a16="http://schemas.microsoft.com/office/drawing/2014/main" val="10010"/>
                  </a:ext>
                </a:extLst>
              </a:tr>
              <a:tr h="193809">
                <a:tc>
                  <a:txBody>
                    <a:bodyPr/>
                    <a:lstStyle/>
                    <a:p>
                      <a:pPr algn="l" fontAlgn="b"/>
                      <a:r>
                        <a:rPr lang="en-US" sz="900" b="0" i="0" u="none" strike="noStrike">
                          <a:solidFill>
                            <a:srgbClr val="000000"/>
                          </a:solidFill>
                          <a:effectLst/>
                          <a:latin typeface="Futura std book" panose="020B0502020204020303"/>
                        </a:rPr>
                        <a:t>Arts, entertainment, recreation &amp; other services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73 700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3,8</a:t>
                      </a:r>
                    </a:p>
                  </a:txBody>
                  <a:tcPr marL="9525" marR="9525" marT="9525" marB="0" anchor="b"/>
                </a:tc>
                <a:extLst>
                  <a:ext uri="{0D108BD9-81ED-4DB2-BD59-A6C34878D82A}">
                    <a16:rowId xmlns:a16="http://schemas.microsoft.com/office/drawing/2014/main" val="10011"/>
                  </a:ext>
                </a:extLst>
              </a:tr>
              <a:tr h="199310">
                <a:tc>
                  <a:txBody>
                    <a:bodyPr/>
                    <a:lstStyle/>
                    <a:p>
                      <a:pPr algn="l" fontAlgn="b"/>
                      <a:r>
                        <a:rPr lang="sv-SE" sz="900" b="0" i="0" u="none" strike="noStrike">
                          <a:solidFill>
                            <a:srgbClr val="000000"/>
                          </a:solidFill>
                          <a:effectLst/>
                          <a:latin typeface="Futura std book" panose="020B0502020204020303"/>
                        </a:rPr>
                        <a:t>Financial &amp; insurance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296 300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-3,2</a:t>
                      </a:r>
                    </a:p>
                  </a:txBody>
                  <a:tcPr marL="9525" marR="9525" marT="9525" marB="0" anchor="b"/>
                </a:tc>
                <a:extLst>
                  <a:ext uri="{0D108BD9-81ED-4DB2-BD59-A6C34878D82A}">
                    <a16:rowId xmlns:a16="http://schemas.microsoft.com/office/drawing/2014/main" val="10012"/>
                  </a:ext>
                </a:extLst>
              </a:tr>
              <a:tr h="193809">
                <a:tc>
                  <a:txBody>
                    <a:bodyPr/>
                    <a:lstStyle/>
                    <a:p>
                      <a:pPr algn="l" fontAlgn="b"/>
                      <a:r>
                        <a:rPr lang="sv-SE" sz="900" b="0" i="0" u="none" strike="noStrike">
                          <a:solidFill>
                            <a:srgbClr val="000000"/>
                          </a:solidFill>
                          <a:effectLst/>
                          <a:latin typeface="Futura std book" panose="020B0502020204020303"/>
                        </a:rPr>
                        <a:t>Public administration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93 400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13 500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16,9</a:t>
                      </a:r>
                    </a:p>
                  </a:txBody>
                  <a:tcPr marL="9525" marR="9525" marT="9525" marB="0" anchor="b"/>
                </a:tc>
                <a:extLst>
                  <a:ext uri="{0D108BD9-81ED-4DB2-BD59-A6C34878D82A}">
                    <a16:rowId xmlns:a16="http://schemas.microsoft.com/office/drawing/2014/main" val="10013"/>
                  </a:ext>
                </a:extLst>
              </a:tr>
              <a:tr h="198310">
                <a:tc>
                  <a:txBody>
                    <a:bodyPr/>
                    <a:lstStyle/>
                    <a:p>
                      <a:pPr algn="l" fontAlgn="b"/>
                      <a:r>
                        <a:rPr lang="sv-SE" sz="900" b="0" i="0" u="none" strike="noStrike">
                          <a:solidFill>
                            <a:srgbClr val="000000"/>
                          </a:solidFill>
                          <a:effectLst/>
                          <a:latin typeface="Futura std book" panose="020B0502020204020303"/>
                        </a:rPr>
                        <a:t>Education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129 000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a:t>
                      </a:r>
                    </a:p>
                  </a:txBody>
                  <a:tcPr marL="9525" marR="9525" marT="9525" marB="0" anchor="b"/>
                </a:tc>
                <a:extLst>
                  <a:ext uri="{0D108BD9-81ED-4DB2-BD59-A6C34878D82A}">
                    <a16:rowId xmlns:a16="http://schemas.microsoft.com/office/drawing/2014/main" val="10014"/>
                  </a:ext>
                </a:extLst>
              </a:tr>
              <a:tr h="193809">
                <a:tc>
                  <a:txBody>
                    <a:bodyPr/>
                    <a:lstStyle/>
                    <a:p>
                      <a:pPr algn="l" fontAlgn="b"/>
                      <a:r>
                        <a:rPr lang="sv-SE" sz="900" b="0" i="0" u="none" strike="noStrike">
                          <a:solidFill>
                            <a:srgbClr val="000000"/>
                          </a:solidFill>
                          <a:effectLst/>
                          <a:latin typeface="Futura std book" panose="020B0502020204020303"/>
                        </a:rPr>
                        <a:t>Health</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140 400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13,1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-3,4</a:t>
                      </a:r>
                    </a:p>
                  </a:txBody>
                  <a:tcPr marL="9525" marR="9525" marT="9525" marB="0" anchor="b"/>
                </a:tc>
                <a:extLst>
                  <a:ext uri="{0D108BD9-81ED-4DB2-BD59-A6C34878D82A}">
                    <a16:rowId xmlns:a16="http://schemas.microsoft.com/office/drawing/2014/main" val="10015"/>
                  </a:ext>
                </a:extLst>
              </a:tr>
              <a:tr h="193809">
                <a:tc>
                  <a:txBody>
                    <a:bodyPr/>
                    <a:lstStyle/>
                    <a:p>
                      <a:pPr algn="l" fontAlgn="b"/>
                      <a:r>
                        <a:rPr lang="sv-SE" sz="900" b="0" i="0" u="none" strike="noStrike">
                          <a:solidFill>
                            <a:srgbClr val="000000"/>
                          </a:solidFill>
                          <a:effectLst/>
                          <a:latin typeface="Futura std book" panose="020B0502020204020303"/>
                        </a:rPr>
                        <a:t>Unspecified</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extLst>
                  <a:ext uri="{0D108BD9-81ED-4DB2-BD59-A6C34878D82A}">
                    <a16:rowId xmlns:a16="http://schemas.microsoft.com/office/drawing/2014/main" val="10016"/>
                  </a:ext>
                </a:extLst>
              </a:tr>
              <a:tr h="193809">
                <a:tc>
                  <a:txBody>
                    <a:bodyPr/>
                    <a:lstStyle/>
                    <a:p>
                      <a:pPr algn="l" fontAlgn="b"/>
                      <a:r>
                        <a:rPr lang="sv-SE" sz="900" b="0" i="0" u="none" strike="noStrike">
                          <a:solidFill>
                            <a:srgbClr val="000000"/>
                          </a:solidFill>
                          <a:effectLst/>
                          <a:latin typeface="Futura std book" panose="020B0502020204020303"/>
                        </a:rPr>
                        <a:t>Employed in 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1 230 700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24 600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20,6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17"/>
                  </a:ext>
                </a:extLst>
              </a:tr>
              <a:tr h="193809">
                <a:tc>
                  <a:txBody>
                    <a:bodyPr/>
                    <a:lstStyle/>
                    <a:p>
                      <a:pPr algn="l" fontAlgn="b"/>
                      <a:r>
                        <a:rPr lang="sv-SE" sz="900" b="0" i="0" u="none" strike="noStrike">
                          <a:solidFill>
                            <a:srgbClr val="000000"/>
                          </a:solidFill>
                          <a:effectLst/>
                          <a:latin typeface="Futura std book" panose="020B0502020204020303"/>
                        </a:rPr>
                        <a:t>Employed abroad</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-5,4</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-2,8</a:t>
                      </a:r>
                    </a:p>
                  </a:txBody>
                  <a:tcPr marL="9525" marR="9525" marT="9525" marB="0" anchor="b"/>
                </a:tc>
                <a:extLst>
                  <a:ext uri="{0D108BD9-81ED-4DB2-BD59-A6C34878D82A}">
                    <a16:rowId xmlns:a16="http://schemas.microsoft.com/office/drawing/2014/main" val="10018"/>
                  </a:ext>
                </a:extLst>
              </a:tr>
            </a:tbl>
          </a:graphicData>
        </a:graphic>
      </p:graphicFrame>
      <p:sp>
        <p:nvSpPr>
          <p:cNvPr id="7" name="textruta 6"/>
          <p:cNvSpPr txBox="1"/>
          <p:nvPr/>
        </p:nvSpPr>
        <p:spPr>
          <a:xfrm>
            <a:off x="4036242" y="4842661"/>
            <a:ext cx="914400" cy="384047"/>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Tree>
    <p:extLst>
      <p:ext uri="{BB962C8B-B14F-4D97-AF65-F5344CB8AC3E}">
        <p14:creationId xmlns:p14="http://schemas.microsoft.com/office/powerpoint/2010/main" val="1839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D1CD71-7185-4EB1-ADDB-4281778F8FB5}"/>
              </a:ext>
            </a:extLst>
          </p:cNvPr>
          <p:cNvPicPr>
            <a:picLocks noChangeAspect="1"/>
          </p:cNvPicPr>
          <p:nvPr/>
        </p:nvPicPr>
        <p:blipFill>
          <a:blip r:embed="rId2"/>
          <a:stretch>
            <a:fillRect/>
          </a:stretch>
        </p:blipFill>
        <p:spPr>
          <a:xfrm>
            <a:off x="88055" y="2376375"/>
            <a:ext cx="5907536" cy="2548349"/>
          </a:xfrm>
          <a:prstGeom prst="rect">
            <a:avLst/>
          </a:prstGeom>
        </p:spPr>
      </p:pic>
      <p:sp>
        <p:nvSpPr>
          <p:cNvPr id="3" name="Rubrik 2"/>
          <p:cNvSpPr>
            <a:spLocks noGrp="1"/>
          </p:cNvSpPr>
          <p:nvPr>
            <p:ph type="title"/>
          </p:nvPr>
        </p:nvSpPr>
        <p:spPr>
          <a:xfrm>
            <a:off x="397496" y="1454655"/>
            <a:ext cx="6965329" cy="727828"/>
          </a:xfrm>
        </p:spPr>
        <p:txBody>
          <a:bodyPr/>
          <a:lstStyle/>
          <a:p>
            <a:pPr>
              <a:lnSpc>
                <a:spcPct val="100000"/>
              </a:lnSpc>
            </a:pPr>
            <a:r>
              <a:rPr lang="en-US" sz="2800" dirty="0"/>
              <a:t>Number of recently listed positions</a:t>
            </a:r>
            <a:br>
              <a:rPr lang="sv-SE" sz="2800" dirty="0"/>
            </a:br>
            <a:r>
              <a:rPr lang="sv-SE" sz="2000" b="0" dirty="0"/>
              <a:t>Index 100 = 2005 Q1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sp>
        <p:nvSpPr>
          <p:cNvPr id="7" name="textruta 6"/>
          <p:cNvSpPr txBox="1"/>
          <p:nvPr/>
        </p:nvSpPr>
        <p:spPr>
          <a:xfrm>
            <a:off x="7362825" y="3822699"/>
            <a:ext cx="914400" cy="784313"/>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10" name="Tabell 9"/>
          <p:cNvGraphicFramePr>
            <a:graphicFrameLocks noGrp="1"/>
          </p:cNvGraphicFramePr>
          <p:nvPr>
            <p:extLst>
              <p:ext uri="{D42A27DB-BD31-4B8C-83A1-F6EECF244321}">
                <p14:modId xmlns:p14="http://schemas.microsoft.com/office/powerpoint/2010/main" val="4247345302"/>
              </p:ext>
            </p:extLst>
          </p:nvPr>
        </p:nvGraphicFramePr>
        <p:xfrm>
          <a:off x="4311650" y="2263992"/>
          <a:ext cx="4438513" cy="1642110"/>
        </p:xfrm>
        <a:graphic>
          <a:graphicData uri="http://schemas.openxmlformats.org/drawingml/2006/table">
            <a:tbl>
              <a:tblPr>
                <a:tableStyleId>{68D230F3-CF80-4859-8CE7-A43EE81993B5}</a:tableStyleId>
              </a:tblPr>
              <a:tblGrid>
                <a:gridCol w="1405231">
                  <a:extLst>
                    <a:ext uri="{9D8B030D-6E8A-4147-A177-3AD203B41FA5}">
                      <a16:colId xmlns:a16="http://schemas.microsoft.com/office/drawing/2014/main" val="20000"/>
                    </a:ext>
                  </a:extLst>
                </a:gridCol>
                <a:gridCol w="927576">
                  <a:extLst>
                    <a:ext uri="{9D8B030D-6E8A-4147-A177-3AD203B41FA5}">
                      <a16:colId xmlns:a16="http://schemas.microsoft.com/office/drawing/2014/main" val="20001"/>
                    </a:ext>
                  </a:extLst>
                </a:gridCol>
                <a:gridCol w="600405">
                  <a:extLst>
                    <a:ext uri="{9D8B030D-6E8A-4147-A177-3AD203B41FA5}">
                      <a16:colId xmlns:a16="http://schemas.microsoft.com/office/drawing/2014/main" val="20002"/>
                    </a:ext>
                  </a:extLst>
                </a:gridCol>
                <a:gridCol w="803399">
                  <a:extLst>
                    <a:ext uri="{9D8B030D-6E8A-4147-A177-3AD203B41FA5}">
                      <a16:colId xmlns:a16="http://schemas.microsoft.com/office/drawing/2014/main" val="20003"/>
                    </a:ext>
                  </a:extLst>
                </a:gridCol>
                <a:gridCol w="701902">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growth*</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306 280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-0,6</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1 278 760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139 745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591 960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-7,0</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84 040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-12,8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353 094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-11,0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56 847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-15,3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234 630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-11,6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222 240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925 666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49877905"/>
      </p:ext>
    </p:extLst>
  </p:cSld>
  <p:clrMapOvr>
    <a:masterClrMapping/>
  </p:clrMapOvr>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5439</TotalTime>
  <Words>1325</Words>
  <Application>Microsoft Office PowerPoint</Application>
  <PresentationFormat>Bildspel på skärmen (16:9)</PresentationFormat>
  <Paragraphs>714</Paragraphs>
  <Slides>15</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Futura Std Book</vt:lpstr>
      <vt:lpstr>Futura Std Book</vt:lpstr>
      <vt:lpstr>SBR 16 9</vt:lpstr>
      <vt:lpstr>Stockholm Economy  Q4 2017 March 2018</vt:lpstr>
      <vt:lpstr>Stockholm Economy 2017 Q4  </vt:lpstr>
      <vt:lpstr>Economic growth, private sector  Index 100 = 2005 Q1</vt:lpstr>
      <vt:lpstr>Economic growth, 2017 Q4</vt:lpstr>
      <vt:lpstr>The number of newly registered businesses  </vt:lpstr>
      <vt:lpstr>Company bankruptcies  </vt:lpstr>
      <vt:lpstr>Employment Index 100 = 2008 Q1 </vt:lpstr>
      <vt:lpstr>The number of employed people in Stockholm County</vt:lpstr>
      <vt:lpstr>Number of recently listed positions Index 100 = 2005 Q1</vt:lpstr>
      <vt:lpstr>The number of people given notice Index 100 = 2006 Q1</vt:lpstr>
      <vt:lpstr>Unemployment in relation to the  population (%), 15-74 years   </vt:lpstr>
      <vt:lpstr>Population Index 100 = 2005 Q1</vt:lpstr>
      <vt:lpstr>Number of housing projects started Index 100 = 2005 Q1</vt:lpstr>
      <vt:lpstr>Commercial Accommodations Index 100 = 2008 Q4 (Q4, 2008 - 2017) </vt:lpstr>
      <vt:lpstr>Stockholm Business Region   Stockholm Business Region is responsible for developing and promoting Stockholm as a business and tourist destination under the brand Stockholm - The Capital of Scandinavia.   The aim is to make Stockholm the leading sustainable growth region in Europe.   Stockholm Business Region is owned by the city of Stockholm and has two subsidiaries Invest Stockholm and Visit Stockholm.  For questions: Contact  Stefan Frid, Invest Stockholm.  Publisher: Olle Zetterberg, CEO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Sävås Fredrik</cp:lastModifiedBy>
  <cp:revision>458</cp:revision>
  <cp:lastPrinted>2015-02-26T14:29:42Z</cp:lastPrinted>
  <dcterms:created xsi:type="dcterms:W3CDTF">2015-02-13T14:20:44Z</dcterms:created>
  <dcterms:modified xsi:type="dcterms:W3CDTF">2018-03-21T13:07:06Z</dcterms:modified>
</cp:coreProperties>
</file>