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51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432" autoAdjust="0"/>
  </p:normalViewPr>
  <p:slideViewPr>
    <p:cSldViewPr>
      <p:cViewPr varScale="1">
        <p:scale>
          <a:sx n="83" d="100"/>
          <a:sy n="83" d="100"/>
        </p:scale>
        <p:origin x="-17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kael\AppData\Local\Temp\demo_pjan-3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G:\Almega%20II\Statistik\Barn%20i%20barnosorg%20i%20EU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G:\Almega%20II\Statistik\Spending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ikael\AppData\Local\Temp\42218978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G:\Almega%20II\Statistik\Marknadsstorlek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Antal barn</c:v>
                </c:pt>
              </c:strCache>
            </c:strRef>
          </c:tx>
          <c:cat>
            <c:strRef>
              <c:f>Blad1!$A$2:$A$28</c:f>
              <c:strCache>
                <c:ptCount val="27"/>
                <c:pt idx="0">
                  <c:v>Malta</c:v>
                </c:pt>
                <c:pt idx="1">
                  <c:v>Luxemburg</c:v>
                </c:pt>
                <c:pt idx="2">
                  <c:v>Cypern</c:v>
                </c:pt>
                <c:pt idx="3">
                  <c:v>Estland</c:v>
                </c:pt>
                <c:pt idx="4">
                  <c:v>Slovenien</c:v>
                </c:pt>
                <c:pt idx="5">
                  <c:v>Lettland</c:v>
                </c:pt>
                <c:pt idx="6">
                  <c:v>Litauen</c:v>
                </c:pt>
                <c:pt idx="7">
                  <c:v>Slovakien</c:v>
                </c:pt>
                <c:pt idx="8">
                  <c:v>Finland</c:v>
                </c:pt>
                <c:pt idx="9">
                  <c:v>Irland</c:v>
                </c:pt>
                <c:pt idx="10">
                  <c:v>Danmark</c:v>
                </c:pt>
                <c:pt idx="11">
                  <c:v>Bulgarien</c:v>
                </c:pt>
                <c:pt idx="12">
                  <c:v>Österrike</c:v>
                </c:pt>
                <c:pt idx="13">
                  <c:v>Ungern</c:v>
                </c:pt>
                <c:pt idx="14">
                  <c:v>Tjeckien</c:v>
                </c:pt>
                <c:pt idx="15">
                  <c:v>Sverige</c:v>
                </c:pt>
                <c:pt idx="16">
                  <c:v>Grekland</c:v>
                </c:pt>
                <c:pt idx="17">
                  <c:v>Portugal</c:v>
                </c:pt>
                <c:pt idx="18">
                  <c:v>Belgien</c:v>
                </c:pt>
                <c:pt idx="19">
                  <c:v>Nederländerna</c:v>
                </c:pt>
                <c:pt idx="20">
                  <c:v>Rumänien</c:v>
                </c:pt>
                <c:pt idx="21">
                  <c:v>Polen</c:v>
                </c:pt>
                <c:pt idx="22">
                  <c:v>Spanien</c:v>
                </c:pt>
                <c:pt idx="23">
                  <c:v>Italien</c:v>
                </c:pt>
                <c:pt idx="24">
                  <c:v>Tyskland</c:v>
                </c:pt>
                <c:pt idx="25">
                  <c:v>Storbritannien</c:v>
                </c:pt>
                <c:pt idx="26">
                  <c:v>Frankrike</c:v>
                </c:pt>
              </c:strCache>
            </c:strRef>
          </c:cat>
          <c:val>
            <c:numRef>
              <c:f>Blad1!$B$2:$B$28</c:f>
              <c:numCache>
                <c:formatCode>#0</c:formatCode>
                <c:ptCount val="27"/>
                <c:pt idx="0">
                  <c:v>23727</c:v>
                </c:pt>
                <c:pt idx="1">
                  <c:v>33801</c:v>
                </c:pt>
                <c:pt idx="2">
                  <c:v>50485</c:v>
                </c:pt>
                <c:pt idx="3">
                  <c:v>84496</c:v>
                </c:pt>
                <c:pt idx="4">
                  <c:v>110642</c:v>
                </c:pt>
                <c:pt idx="5">
                  <c:v>129451</c:v>
                </c:pt>
                <c:pt idx="6">
                  <c:v>183159</c:v>
                </c:pt>
                <c:pt idx="7">
                  <c:v>317186</c:v>
                </c:pt>
                <c:pt idx="8">
                  <c:v>347902</c:v>
                </c:pt>
                <c:pt idx="9">
                  <c:v>385609</c:v>
                </c:pt>
                <c:pt idx="10">
                  <c:v>390317</c:v>
                </c:pt>
                <c:pt idx="11">
                  <c:v>417625</c:v>
                </c:pt>
                <c:pt idx="12">
                  <c:v>478180</c:v>
                </c:pt>
                <c:pt idx="13">
                  <c:v>580225</c:v>
                </c:pt>
                <c:pt idx="14">
                  <c:v>609841</c:v>
                </c:pt>
                <c:pt idx="15">
                  <c:v>624716</c:v>
                </c:pt>
                <c:pt idx="16">
                  <c:v>648225</c:v>
                </c:pt>
                <c:pt idx="17">
                  <c:v>649867</c:v>
                </c:pt>
                <c:pt idx="18">
                  <c:v>716272</c:v>
                </c:pt>
                <c:pt idx="19">
                  <c:v>1146623</c:v>
                </c:pt>
                <c:pt idx="20">
                  <c:v>1273867</c:v>
                </c:pt>
                <c:pt idx="21">
                  <c:v>2175313</c:v>
                </c:pt>
                <c:pt idx="22">
                  <c:v>2811663</c:v>
                </c:pt>
                <c:pt idx="23">
                  <c:v>3362367</c:v>
                </c:pt>
                <c:pt idx="24">
                  <c:v>4192318</c:v>
                </c:pt>
                <c:pt idx="25">
                  <c:v>4319326</c:v>
                </c:pt>
                <c:pt idx="26">
                  <c:v>4759318</c:v>
                </c:pt>
              </c:numCache>
            </c:numRef>
          </c:val>
        </c:ser>
        <c:axId val="63550976"/>
        <c:axId val="63635456"/>
      </c:barChart>
      <c:catAx>
        <c:axId val="635509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63635456"/>
        <c:crosses val="autoZero"/>
        <c:auto val="1"/>
        <c:lblAlgn val="ctr"/>
        <c:lblOffset val="100"/>
      </c:catAx>
      <c:valAx>
        <c:axId val="63635456"/>
        <c:scaling>
          <c:orientation val="minMax"/>
        </c:scaling>
        <c:axPos val="l"/>
        <c:majorGridlines/>
        <c:numFmt formatCode="#0" sourceLinked="1"/>
        <c:tickLblPos val="nextTo"/>
        <c:txPr>
          <a:bodyPr/>
          <a:lstStyle/>
          <a:p>
            <a:pPr>
              <a:defRPr sz="1600"/>
            </a:pPr>
            <a:endParaRPr lang="sv-SE"/>
          </a:p>
        </c:txPr>
        <c:crossAx val="63550976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1.8808777429467204E-2"/>
                <c:y val="0.16914617154337261"/>
              </c:manualLayout>
            </c:layout>
            <c:txPr>
              <a:bodyPr/>
              <a:lstStyle/>
              <a:p>
                <a:pPr>
                  <a:defRPr sz="1800" b="0"/>
                </a:pPr>
                <a:endParaRPr lang="sv-SE"/>
              </a:p>
            </c:txPr>
          </c:dispUnitsLbl>
        </c:dispUnits>
      </c:valAx>
    </c:plotArea>
    <c:legend>
      <c:legendPos val="b"/>
      <c:layout/>
      <c:txPr>
        <a:bodyPr/>
        <a:lstStyle/>
        <a:p>
          <a:pPr>
            <a:defRPr sz="1800"/>
          </a:pPr>
          <a:endParaRPr lang="sv-SE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Blad1!$C$2</c:f>
              <c:strCache>
                <c:ptCount val="1"/>
                <c:pt idx="0">
                  <c:v>0 - 2 år</c:v>
                </c:pt>
              </c:strCache>
            </c:strRef>
          </c:tx>
          <c:cat>
            <c:strRef>
              <c:f>Blad1!$B$3:$B$28</c:f>
              <c:strCache>
                <c:ptCount val="26"/>
                <c:pt idx="0">
                  <c:v>Europeiska unionen</c:v>
                </c:pt>
                <c:pt idx="1">
                  <c:v>Polen</c:v>
                </c:pt>
                <c:pt idx="2">
                  <c:v>Tjeckien</c:v>
                </c:pt>
                <c:pt idx="3">
                  <c:v>Litauen</c:v>
                </c:pt>
                <c:pt idx="4">
                  <c:v>Österrike</c:v>
                </c:pt>
                <c:pt idx="5">
                  <c:v>Slovakien</c:v>
                </c:pt>
                <c:pt idx="6">
                  <c:v>Malta</c:v>
                </c:pt>
                <c:pt idx="7">
                  <c:v>Ungern</c:v>
                </c:pt>
                <c:pt idx="8">
                  <c:v>Grekland</c:v>
                </c:pt>
                <c:pt idx="9">
                  <c:v>Lettland</c:v>
                </c:pt>
                <c:pt idx="10">
                  <c:v>Estland</c:v>
                </c:pt>
                <c:pt idx="11">
                  <c:v>Irland</c:v>
                </c:pt>
                <c:pt idx="12">
                  <c:v>Tyskland</c:v>
                </c:pt>
                <c:pt idx="13">
                  <c:v>Cypern</c:v>
                </c:pt>
                <c:pt idx="14">
                  <c:v>Finland</c:v>
                </c:pt>
                <c:pt idx="15">
                  <c:v>Italien</c:v>
                </c:pt>
                <c:pt idx="16">
                  <c:v>Slovenien</c:v>
                </c:pt>
                <c:pt idx="17">
                  <c:v>Frankrike</c:v>
                </c:pt>
                <c:pt idx="18">
                  <c:v>Luxemburg</c:v>
                </c:pt>
                <c:pt idx="19">
                  <c:v>Portugal</c:v>
                </c:pt>
                <c:pt idx="20">
                  <c:v>Storbritannien</c:v>
                </c:pt>
                <c:pt idx="21">
                  <c:v>Spanien</c:v>
                </c:pt>
                <c:pt idx="22">
                  <c:v>Belgien</c:v>
                </c:pt>
                <c:pt idx="23">
                  <c:v>Sverige</c:v>
                </c:pt>
                <c:pt idx="24">
                  <c:v>Nederländerna</c:v>
                </c:pt>
                <c:pt idx="25">
                  <c:v>Danmark</c:v>
                </c:pt>
              </c:strCache>
            </c:strRef>
          </c:cat>
          <c:val>
            <c:numRef>
              <c:f>Blad1!$C$3:$C$28</c:f>
              <c:numCache>
                <c:formatCode>General</c:formatCode>
                <c:ptCount val="26"/>
                <c:pt idx="0">
                  <c:v>26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8</c:v>
                </c:pt>
                <c:pt idx="7">
                  <c:v>8</c:v>
                </c:pt>
                <c:pt idx="8">
                  <c:v>10</c:v>
                </c:pt>
                <c:pt idx="9">
                  <c:v>16</c:v>
                </c:pt>
                <c:pt idx="10">
                  <c:v>18</c:v>
                </c:pt>
                <c:pt idx="11">
                  <c:v>18</c:v>
                </c:pt>
                <c:pt idx="12">
                  <c:v>18</c:v>
                </c:pt>
                <c:pt idx="13">
                  <c:v>25</c:v>
                </c:pt>
                <c:pt idx="14">
                  <c:v>26</c:v>
                </c:pt>
                <c:pt idx="15">
                  <c:v>26</c:v>
                </c:pt>
                <c:pt idx="16">
                  <c:v>29</c:v>
                </c:pt>
                <c:pt idx="17">
                  <c:v>31</c:v>
                </c:pt>
                <c:pt idx="18">
                  <c:v>31</c:v>
                </c:pt>
                <c:pt idx="19">
                  <c:v>33</c:v>
                </c:pt>
                <c:pt idx="20">
                  <c:v>33</c:v>
                </c:pt>
                <c:pt idx="21">
                  <c:v>39</c:v>
                </c:pt>
                <c:pt idx="22">
                  <c:v>40</c:v>
                </c:pt>
                <c:pt idx="23">
                  <c:v>44</c:v>
                </c:pt>
                <c:pt idx="24">
                  <c:v>45</c:v>
                </c:pt>
                <c:pt idx="25">
                  <c:v>73</c:v>
                </c:pt>
              </c:numCache>
            </c:numRef>
          </c:val>
        </c:ser>
        <c:ser>
          <c:idx val="1"/>
          <c:order val="1"/>
          <c:tx>
            <c:strRef>
              <c:f>Blad1!$D$2</c:f>
              <c:strCache>
                <c:ptCount val="1"/>
                <c:pt idx="0">
                  <c:v>3 år till skolålder</c:v>
                </c:pt>
              </c:strCache>
            </c:strRef>
          </c:tx>
          <c:cat>
            <c:strRef>
              <c:f>Blad1!$B$3:$B$28</c:f>
              <c:strCache>
                <c:ptCount val="26"/>
                <c:pt idx="0">
                  <c:v>Europeiska unionen</c:v>
                </c:pt>
                <c:pt idx="1">
                  <c:v>Polen</c:v>
                </c:pt>
                <c:pt idx="2">
                  <c:v>Tjeckien</c:v>
                </c:pt>
                <c:pt idx="3">
                  <c:v>Litauen</c:v>
                </c:pt>
                <c:pt idx="4">
                  <c:v>Österrike</c:v>
                </c:pt>
                <c:pt idx="5">
                  <c:v>Slovakien</c:v>
                </c:pt>
                <c:pt idx="6">
                  <c:v>Malta</c:v>
                </c:pt>
                <c:pt idx="7">
                  <c:v>Ungern</c:v>
                </c:pt>
                <c:pt idx="8">
                  <c:v>Grekland</c:v>
                </c:pt>
                <c:pt idx="9">
                  <c:v>Lettland</c:v>
                </c:pt>
                <c:pt idx="10">
                  <c:v>Estland</c:v>
                </c:pt>
                <c:pt idx="11">
                  <c:v>Irland</c:v>
                </c:pt>
                <c:pt idx="12">
                  <c:v>Tyskland</c:v>
                </c:pt>
                <c:pt idx="13">
                  <c:v>Cypern</c:v>
                </c:pt>
                <c:pt idx="14">
                  <c:v>Finland</c:v>
                </c:pt>
                <c:pt idx="15">
                  <c:v>Italien</c:v>
                </c:pt>
                <c:pt idx="16">
                  <c:v>Slovenien</c:v>
                </c:pt>
                <c:pt idx="17">
                  <c:v>Frankrike</c:v>
                </c:pt>
                <c:pt idx="18">
                  <c:v>Luxemburg</c:v>
                </c:pt>
                <c:pt idx="19">
                  <c:v>Portugal</c:v>
                </c:pt>
                <c:pt idx="20">
                  <c:v>Storbritannien</c:v>
                </c:pt>
                <c:pt idx="21">
                  <c:v>Spanien</c:v>
                </c:pt>
                <c:pt idx="22">
                  <c:v>Belgien</c:v>
                </c:pt>
                <c:pt idx="23">
                  <c:v>Sverige</c:v>
                </c:pt>
                <c:pt idx="24">
                  <c:v>Nederländerna</c:v>
                </c:pt>
                <c:pt idx="25">
                  <c:v>Danmark</c:v>
                </c:pt>
              </c:strCache>
            </c:strRef>
          </c:cat>
          <c:val>
            <c:numRef>
              <c:f>Blad1!$D$3:$D$28</c:f>
              <c:numCache>
                <c:formatCode>General</c:formatCode>
                <c:ptCount val="26"/>
                <c:pt idx="0">
                  <c:v>84</c:v>
                </c:pt>
                <c:pt idx="1">
                  <c:v>28</c:v>
                </c:pt>
                <c:pt idx="2">
                  <c:v>67</c:v>
                </c:pt>
                <c:pt idx="3">
                  <c:v>56</c:v>
                </c:pt>
                <c:pt idx="4">
                  <c:v>71</c:v>
                </c:pt>
                <c:pt idx="5">
                  <c:v>73</c:v>
                </c:pt>
                <c:pt idx="6">
                  <c:v>57</c:v>
                </c:pt>
                <c:pt idx="7">
                  <c:v>79</c:v>
                </c:pt>
                <c:pt idx="8">
                  <c:v>61</c:v>
                </c:pt>
                <c:pt idx="9">
                  <c:v>60</c:v>
                </c:pt>
                <c:pt idx="10">
                  <c:v>85</c:v>
                </c:pt>
                <c:pt idx="11">
                  <c:v>93</c:v>
                </c:pt>
                <c:pt idx="12">
                  <c:v>93</c:v>
                </c:pt>
                <c:pt idx="13">
                  <c:v>87</c:v>
                </c:pt>
                <c:pt idx="14">
                  <c:v>77</c:v>
                </c:pt>
                <c:pt idx="15">
                  <c:v>90</c:v>
                </c:pt>
                <c:pt idx="16">
                  <c:v>81</c:v>
                </c:pt>
                <c:pt idx="17">
                  <c:v>94</c:v>
                </c:pt>
                <c:pt idx="18">
                  <c:v>58</c:v>
                </c:pt>
                <c:pt idx="19">
                  <c:v>75</c:v>
                </c:pt>
                <c:pt idx="20">
                  <c:v>89</c:v>
                </c:pt>
                <c:pt idx="21">
                  <c:v>91</c:v>
                </c:pt>
                <c:pt idx="22">
                  <c:v>98</c:v>
                </c:pt>
                <c:pt idx="23">
                  <c:v>92</c:v>
                </c:pt>
                <c:pt idx="24">
                  <c:v>89</c:v>
                </c:pt>
                <c:pt idx="25">
                  <c:v>96</c:v>
                </c:pt>
              </c:numCache>
            </c:numRef>
          </c:val>
        </c:ser>
        <c:axId val="63668224"/>
        <c:axId val="63669760"/>
      </c:barChart>
      <c:catAx>
        <c:axId val="63668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63669760"/>
        <c:crosses val="autoZero"/>
        <c:auto val="1"/>
        <c:lblAlgn val="ctr"/>
        <c:lblOffset val="100"/>
      </c:catAx>
      <c:valAx>
        <c:axId val="63669760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/>
                </a:pPr>
                <a:r>
                  <a:rPr lang="en-US" sz="1200" b="0"/>
                  <a:t>Procent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636682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sv-SE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Diagram!$X$4</c:f>
              <c:strCache>
                <c:ptCount val="1"/>
                <c:pt idx="0">
                  <c:v>Offentliga kostnader per barn i barnomsorg</c:v>
                </c:pt>
              </c:strCache>
            </c:strRef>
          </c:tx>
          <c:cat>
            <c:strRef>
              <c:f>Diagram!$W$5:$W$29</c:f>
              <c:strCache>
                <c:ptCount val="25"/>
                <c:pt idx="0">
                  <c:v>Estland</c:v>
                </c:pt>
                <c:pt idx="1">
                  <c:v>Grekland</c:v>
                </c:pt>
                <c:pt idx="2">
                  <c:v>Slovakien</c:v>
                </c:pt>
                <c:pt idx="3">
                  <c:v>Cypern</c:v>
                </c:pt>
                <c:pt idx="4">
                  <c:v>Lettland</c:v>
                </c:pt>
                <c:pt idx="5">
                  <c:v>Portugal</c:v>
                </c:pt>
                <c:pt idx="6">
                  <c:v>Irland</c:v>
                </c:pt>
                <c:pt idx="7">
                  <c:v>Polen</c:v>
                </c:pt>
                <c:pt idx="8">
                  <c:v>Spanien</c:v>
                </c:pt>
                <c:pt idx="9">
                  <c:v>Slovenien</c:v>
                </c:pt>
                <c:pt idx="10">
                  <c:v>Litauen</c:v>
                </c:pt>
                <c:pt idx="11">
                  <c:v>Ungern</c:v>
                </c:pt>
                <c:pt idx="12">
                  <c:v>Tjeckien</c:v>
                </c:pt>
                <c:pt idx="13">
                  <c:v>Nederländerna</c:v>
                </c:pt>
                <c:pt idx="14">
                  <c:v>Tyskland</c:v>
                </c:pt>
                <c:pt idx="15">
                  <c:v>Malta</c:v>
                </c:pt>
                <c:pt idx="16">
                  <c:v>Österrike</c:v>
                </c:pt>
                <c:pt idx="17">
                  <c:v>Storbritannien</c:v>
                </c:pt>
                <c:pt idx="18">
                  <c:v>Italien</c:v>
                </c:pt>
                <c:pt idx="19">
                  <c:v>Belgien</c:v>
                </c:pt>
                <c:pt idx="20">
                  <c:v>Frankrike</c:v>
                </c:pt>
                <c:pt idx="21">
                  <c:v>Sverige</c:v>
                </c:pt>
                <c:pt idx="22">
                  <c:v>Danmark</c:v>
                </c:pt>
                <c:pt idx="23">
                  <c:v>Luxemburg</c:v>
                </c:pt>
                <c:pt idx="24">
                  <c:v>Finland</c:v>
                </c:pt>
              </c:strCache>
            </c:strRef>
          </c:cat>
          <c:val>
            <c:numRef>
              <c:f>Diagram!$X$5:$X$29</c:f>
              <c:numCache>
                <c:formatCode>General</c:formatCode>
                <c:ptCount val="25"/>
                <c:pt idx="0">
                  <c:v>1044.275965900672</c:v>
                </c:pt>
                <c:pt idx="1">
                  <c:v>1122.7283173496703</c:v>
                </c:pt>
                <c:pt idx="2">
                  <c:v>1277.8839967099018</c:v>
                </c:pt>
                <c:pt idx="3">
                  <c:v>1673.82783230217</c:v>
                </c:pt>
                <c:pt idx="4">
                  <c:v>1720.8531025757204</c:v>
                </c:pt>
                <c:pt idx="5">
                  <c:v>1725.8623504604016</c:v>
                </c:pt>
                <c:pt idx="6">
                  <c:v>2007.9747522290784</c:v>
                </c:pt>
                <c:pt idx="7">
                  <c:v>2204.6851788209005</c:v>
                </c:pt>
                <c:pt idx="8">
                  <c:v>2205.9793309484076</c:v>
                </c:pt>
                <c:pt idx="9">
                  <c:v>2311.5724800852754</c:v>
                </c:pt>
                <c:pt idx="10">
                  <c:v>2319.9524343185972</c:v>
                </c:pt>
                <c:pt idx="11">
                  <c:v>2452.7740134960518</c:v>
                </c:pt>
                <c:pt idx="12">
                  <c:v>2464.2564961854882</c:v>
                </c:pt>
                <c:pt idx="13">
                  <c:v>3106.9827750392551</c:v>
                </c:pt>
                <c:pt idx="14">
                  <c:v>3576.9972091531986</c:v>
                </c:pt>
                <c:pt idx="15">
                  <c:v>3758.8625393148563</c:v>
                </c:pt>
                <c:pt idx="16">
                  <c:v>4056.4350768932527</c:v>
                </c:pt>
                <c:pt idx="17">
                  <c:v>4132.4154864419424</c:v>
                </c:pt>
                <c:pt idx="18">
                  <c:v>4463.0063498278614</c:v>
                </c:pt>
                <c:pt idx="19">
                  <c:v>4889.5660067371255</c:v>
                </c:pt>
                <c:pt idx="20">
                  <c:v>5831.5167711119639</c:v>
                </c:pt>
                <c:pt idx="21">
                  <c:v>6940.1129990402878</c:v>
                </c:pt>
                <c:pt idx="22">
                  <c:v>7361.7658574806483</c:v>
                </c:pt>
                <c:pt idx="23">
                  <c:v>7892.0517308578164</c:v>
                </c:pt>
                <c:pt idx="24">
                  <c:v>8299.9766517871012</c:v>
                </c:pt>
              </c:numCache>
            </c:numRef>
          </c:val>
        </c:ser>
        <c:axId val="63698048"/>
        <c:axId val="63699584"/>
      </c:barChart>
      <c:catAx>
        <c:axId val="6369804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sv-SE"/>
          </a:p>
        </c:txPr>
        <c:crossAx val="63699584"/>
        <c:crosses val="autoZero"/>
        <c:auto val="1"/>
        <c:lblAlgn val="ctr"/>
        <c:lblOffset val="100"/>
      </c:catAx>
      <c:valAx>
        <c:axId val="636995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63698048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1.4685626035680719E-2"/>
                <c:y val="0.18565982717767271"/>
              </c:manualLayout>
            </c:layout>
            <c:tx>
              <c:rich>
                <a:bodyPr/>
                <a:lstStyle/>
                <a:p>
                  <a:pPr>
                    <a:defRPr sz="1400"/>
                  </a:pPr>
                  <a:r>
                    <a:rPr lang="sv-SE" sz="1400" b="0"/>
                    <a:t>Tusental Euro</a:t>
                  </a:r>
                </a:p>
              </c:rich>
            </c:tx>
          </c:dispUnitsLbl>
        </c:dispUnits>
      </c:valAx>
    </c:plotArea>
    <c:legend>
      <c:legendPos val="b"/>
      <c:layout/>
      <c:txPr>
        <a:bodyPr/>
        <a:lstStyle/>
        <a:p>
          <a:pPr>
            <a:defRPr sz="1600"/>
          </a:pPr>
          <a:endParaRPr lang="sv-SE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Bearbetning!$C$1</c:f>
              <c:strCache>
                <c:ptCount val="1"/>
                <c:pt idx="0">
                  <c:v>Avgifter i % av genomsnittslönen</c:v>
                </c:pt>
              </c:strCache>
            </c:strRef>
          </c:tx>
          <c:cat>
            <c:strRef>
              <c:f>Bearbetning!$B$2:$B$24</c:f>
              <c:strCache>
                <c:ptCount val="23"/>
                <c:pt idx="0">
                  <c:v>Ungern</c:v>
                </c:pt>
                <c:pt idx="1">
                  <c:v>Grekland</c:v>
                </c:pt>
                <c:pt idx="2">
                  <c:v>Sverige</c:v>
                </c:pt>
                <c:pt idx="3">
                  <c:v>Slovakien</c:v>
                </c:pt>
                <c:pt idx="4">
                  <c:v>Lettland</c:v>
                </c:pt>
                <c:pt idx="5">
                  <c:v>Polen</c:v>
                </c:pt>
                <c:pt idx="6">
                  <c:v>Estland</c:v>
                </c:pt>
                <c:pt idx="7">
                  <c:v>Finland</c:v>
                </c:pt>
                <c:pt idx="8">
                  <c:v>Danmark</c:v>
                </c:pt>
                <c:pt idx="9">
                  <c:v>Tjeckien</c:v>
                </c:pt>
                <c:pt idx="10">
                  <c:v>Tyskland</c:v>
                </c:pt>
                <c:pt idx="11">
                  <c:v>Österrike</c:v>
                </c:pt>
                <c:pt idx="12">
                  <c:v>Litauen</c:v>
                </c:pt>
                <c:pt idx="13">
                  <c:v>Island</c:v>
                </c:pt>
                <c:pt idx="14">
                  <c:v>Nederländerna</c:v>
                </c:pt>
                <c:pt idx="15">
                  <c:v>Malta</c:v>
                </c:pt>
                <c:pt idx="16">
                  <c:v>Belgien</c:v>
                </c:pt>
                <c:pt idx="17">
                  <c:v>Storbritannien</c:v>
                </c:pt>
                <c:pt idx="18">
                  <c:v>Irland</c:v>
                </c:pt>
                <c:pt idx="19">
                  <c:v>Frankrike</c:v>
                </c:pt>
                <c:pt idx="20">
                  <c:v>Portugal</c:v>
                </c:pt>
                <c:pt idx="21">
                  <c:v>Spanien</c:v>
                </c:pt>
                <c:pt idx="22">
                  <c:v>Luxemburg</c:v>
                </c:pt>
              </c:strCache>
            </c:strRef>
          </c:cat>
          <c:val>
            <c:numRef>
              <c:f>Bearbetning!$C$2:$C$24</c:f>
              <c:numCache>
                <c:formatCode>0.0</c:formatCode>
                <c:ptCount val="23"/>
                <c:pt idx="0">
                  <c:v>4.2421114402675357</c:v>
                </c:pt>
                <c:pt idx="1">
                  <c:v>4.4626728110599077</c:v>
                </c:pt>
                <c:pt idx="2">
                  <c:v>4.5476606806864064</c:v>
                </c:pt>
                <c:pt idx="3">
                  <c:v>5.6406320617002796</c:v>
                </c:pt>
                <c:pt idx="4">
                  <c:v>6.4</c:v>
                </c:pt>
                <c:pt idx="5">
                  <c:v>6.7580220756586824</c:v>
                </c:pt>
                <c:pt idx="6">
                  <c:v>7.5</c:v>
                </c:pt>
                <c:pt idx="7">
                  <c:v>7.6096261771140492</c:v>
                </c:pt>
                <c:pt idx="8">
                  <c:v>8.4360189573459721</c:v>
                </c:pt>
                <c:pt idx="9">
                  <c:v>8.5923365904654165</c:v>
                </c:pt>
                <c:pt idx="10">
                  <c:v>9.1480777664083757</c:v>
                </c:pt>
                <c:pt idx="11">
                  <c:v>9.5581650036504939</c:v>
                </c:pt>
                <c:pt idx="12">
                  <c:v>9.7000000000000011</c:v>
                </c:pt>
                <c:pt idx="13">
                  <c:v>12.086642599278035</c:v>
                </c:pt>
                <c:pt idx="14">
                  <c:v>17.481595116878911</c:v>
                </c:pt>
                <c:pt idx="15">
                  <c:v>18.3</c:v>
                </c:pt>
                <c:pt idx="16">
                  <c:v>19.709328824900059</c:v>
                </c:pt>
                <c:pt idx="17">
                  <c:v>24.707182320441987</c:v>
                </c:pt>
                <c:pt idx="18">
                  <c:v>24.785988730526938</c:v>
                </c:pt>
                <c:pt idx="19">
                  <c:v>25.076990761108735</c:v>
                </c:pt>
                <c:pt idx="20">
                  <c:v>27.758757888113639</c:v>
                </c:pt>
                <c:pt idx="21">
                  <c:v>30.260528015953263</c:v>
                </c:pt>
                <c:pt idx="22">
                  <c:v>32.35044726018112</c:v>
                </c:pt>
              </c:numCache>
            </c:numRef>
          </c:val>
        </c:ser>
        <c:axId val="66271872"/>
        <c:axId val="66285952"/>
      </c:barChart>
      <c:catAx>
        <c:axId val="66271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sv-SE"/>
          </a:p>
        </c:txPr>
        <c:crossAx val="66285952"/>
        <c:crosses val="autoZero"/>
        <c:auto val="1"/>
        <c:lblAlgn val="ctr"/>
        <c:lblOffset val="100"/>
      </c:catAx>
      <c:valAx>
        <c:axId val="6628595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6627187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sv-SE"/>
        </a:p>
      </c:txPr>
    </c:legend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Blad3!$B$5</c:f>
              <c:strCache>
                <c:ptCount val="1"/>
                <c:pt idx="0">
                  <c:v>Marknadsstorlek (visas med siffror)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sv-SE"/>
              </a:p>
            </c:txPr>
            <c:showVal val="1"/>
          </c:dLbls>
          <c:cat>
            <c:strRef>
              <c:f>Blad3!$A$6:$A$24</c:f>
              <c:strCache>
                <c:ptCount val="19"/>
                <c:pt idx="0">
                  <c:v>Slovakien</c:v>
                </c:pt>
                <c:pt idx="1">
                  <c:v>Luxemburg</c:v>
                </c:pt>
                <c:pt idx="2">
                  <c:v>Grekland</c:v>
                </c:pt>
                <c:pt idx="3">
                  <c:v>Tjeckien</c:v>
                </c:pt>
                <c:pt idx="4">
                  <c:v>Ungern</c:v>
                </c:pt>
                <c:pt idx="5">
                  <c:v>Polen</c:v>
                </c:pt>
                <c:pt idx="6">
                  <c:v>Österrike</c:v>
                </c:pt>
                <c:pt idx="7">
                  <c:v>Portugal</c:v>
                </c:pt>
                <c:pt idx="8">
                  <c:v>Irland</c:v>
                </c:pt>
                <c:pt idx="9">
                  <c:v>Finland</c:v>
                </c:pt>
                <c:pt idx="10">
                  <c:v>Sverige</c:v>
                </c:pt>
                <c:pt idx="11">
                  <c:v>Danmark</c:v>
                </c:pt>
                <c:pt idx="12">
                  <c:v>Belgien</c:v>
                </c:pt>
                <c:pt idx="13">
                  <c:v>Nederländerna</c:v>
                </c:pt>
                <c:pt idx="14">
                  <c:v>Spanien</c:v>
                </c:pt>
                <c:pt idx="15">
                  <c:v>Italien</c:v>
                </c:pt>
                <c:pt idx="16">
                  <c:v>Tyskland</c:v>
                </c:pt>
                <c:pt idx="17">
                  <c:v>Storbritannien</c:v>
                </c:pt>
                <c:pt idx="18">
                  <c:v>Frankrike</c:v>
                </c:pt>
              </c:strCache>
            </c:strRef>
          </c:cat>
          <c:val>
            <c:numRef>
              <c:f>Blad3!$B$6:$B$24</c:f>
              <c:numCache>
                <c:formatCode>0.0</c:formatCode>
                <c:ptCount val="19"/>
                <c:pt idx="0">
                  <c:v>0.18113226155758674</c:v>
                </c:pt>
                <c:pt idx="1">
                  <c:v>0.2195559056841174</c:v>
                </c:pt>
                <c:pt idx="2">
                  <c:v>0.36478612974277352</c:v>
                </c:pt>
                <c:pt idx="3">
                  <c:v>0.56877700181006996</c:v>
                </c:pt>
                <c:pt idx="4">
                  <c:v>0.66811022807588716</c:v>
                </c:pt>
                <c:pt idx="5">
                  <c:v>0.73882595505411941</c:v>
                </c:pt>
                <c:pt idx="6">
                  <c:v>1.1513609785227741</c:v>
                </c:pt>
                <c:pt idx="7">
                  <c:v>1.4374703055793121</c:v>
                </c:pt>
                <c:pt idx="8">
                  <c:v>1.6236217370017958</c:v>
                </c:pt>
                <c:pt idx="9">
                  <c:v>1.7606057802577708</c:v>
                </c:pt>
                <c:pt idx="10">
                  <c:v>3.4287234893097507</c:v>
                </c:pt>
                <c:pt idx="11">
                  <c:v>3.4559203207929192</c:v>
                </c:pt>
                <c:pt idx="12">
                  <c:v>5.2413076866556771</c:v>
                </c:pt>
                <c:pt idx="13">
                  <c:v>6.3524297281059647</c:v>
                </c:pt>
                <c:pt idx="14">
                  <c:v>12.411532877918042</c:v>
                </c:pt>
                <c:pt idx="15">
                  <c:v>15.346881713306654</c:v>
                </c:pt>
                <c:pt idx="16">
                  <c:v>15.761878961795842</c:v>
                </c:pt>
                <c:pt idx="17">
                  <c:v>31.004263602434381</c:v>
                </c:pt>
                <c:pt idx="18">
                  <c:v>34.796383156699591</c:v>
                </c:pt>
              </c:numCache>
            </c:numRef>
          </c:val>
        </c:ser>
        <c:ser>
          <c:idx val="1"/>
          <c:order val="1"/>
          <c:tx>
            <c:strRef>
              <c:f>Blad3!$C$5</c:f>
              <c:strCache>
                <c:ptCount val="1"/>
                <c:pt idx="0">
                  <c:v>Marknadspotential</c:v>
                </c:pt>
              </c:strCache>
            </c:strRef>
          </c:tx>
          <c:cat>
            <c:strRef>
              <c:f>Blad3!$A$6:$A$24</c:f>
              <c:strCache>
                <c:ptCount val="19"/>
                <c:pt idx="0">
                  <c:v>Slovakien</c:v>
                </c:pt>
                <c:pt idx="1">
                  <c:v>Luxemburg</c:v>
                </c:pt>
                <c:pt idx="2">
                  <c:v>Grekland</c:v>
                </c:pt>
                <c:pt idx="3">
                  <c:v>Tjeckien</c:v>
                </c:pt>
                <c:pt idx="4">
                  <c:v>Ungern</c:v>
                </c:pt>
                <c:pt idx="5">
                  <c:v>Polen</c:v>
                </c:pt>
                <c:pt idx="6">
                  <c:v>Österrike</c:v>
                </c:pt>
                <c:pt idx="7">
                  <c:v>Portugal</c:v>
                </c:pt>
                <c:pt idx="8">
                  <c:v>Irland</c:v>
                </c:pt>
                <c:pt idx="9">
                  <c:v>Finland</c:v>
                </c:pt>
                <c:pt idx="10">
                  <c:v>Sverige</c:v>
                </c:pt>
                <c:pt idx="11">
                  <c:v>Danmark</c:v>
                </c:pt>
                <c:pt idx="12">
                  <c:v>Belgien</c:v>
                </c:pt>
                <c:pt idx="13">
                  <c:v>Nederländerna</c:v>
                </c:pt>
                <c:pt idx="14">
                  <c:v>Spanien</c:v>
                </c:pt>
                <c:pt idx="15">
                  <c:v>Italien</c:v>
                </c:pt>
                <c:pt idx="16">
                  <c:v>Tyskland</c:v>
                </c:pt>
                <c:pt idx="17">
                  <c:v>Storbritannien</c:v>
                </c:pt>
                <c:pt idx="18">
                  <c:v>Frankrike</c:v>
                </c:pt>
              </c:strCache>
            </c:strRef>
          </c:cat>
          <c:val>
            <c:numRef>
              <c:f>Blad3!$C$6:$C$24</c:f>
              <c:numCache>
                <c:formatCode>General</c:formatCode>
                <c:ptCount val="19"/>
                <c:pt idx="0">
                  <c:v>0.50434060445159301</c:v>
                </c:pt>
                <c:pt idx="1">
                  <c:v>0.72749597162969493</c:v>
                </c:pt>
                <c:pt idx="2">
                  <c:v>1.3214153518960181</c:v>
                </c:pt>
                <c:pt idx="3">
                  <c:v>1.8828676277095009</c:v>
                </c:pt>
                <c:pt idx="4">
                  <c:v>1.5995023307588081</c:v>
                </c:pt>
                <c:pt idx="5">
                  <c:v>5.8078377147015168</c:v>
                </c:pt>
                <c:pt idx="6">
                  <c:v>3.5452395644518235</c:v>
                </c:pt>
                <c:pt idx="7">
                  <c:v>3.5383328985568991</c:v>
                </c:pt>
                <c:pt idx="8">
                  <c:v>3.5454527694456379</c:v>
                </c:pt>
                <c:pt idx="9">
                  <c:v>3.7525118922722358</c:v>
                </c:pt>
                <c:pt idx="10">
                  <c:v>5.316016633820726</c:v>
                </c:pt>
                <c:pt idx="11">
                  <c:v>4.2866650652394034</c:v>
                </c:pt>
                <c:pt idx="12">
                  <c:v>8.6505344431224032</c:v>
                </c:pt>
                <c:pt idx="13">
                  <c:v>11.314062146333207</c:v>
                </c:pt>
                <c:pt idx="14">
                  <c:v>23.592463626831229</c:v>
                </c:pt>
                <c:pt idx="15">
                  <c:v>30.153017095606668</c:v>
                </c:pt>
                <c:pt idx="16">
                  <c:v>30.985096639944196</c:v>
                </c:pt>
                <c:pt idx="17">
                  <c:v>64.227689425988416</c:v>
                </c:pt>
                <c:pt idx="18">
                  <c:v>64.166343101800678</c:v>
                </c:pt>
              </c:numCache>
            </c:numRef>
          </c:val>
        </c:ser>
        <c:axId val="66412928"/>
        <c:axId val="66414464"/>
      </c:barChart>
      <c:catAx>
        <c:axId val="66412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sv-SE"/>
          </a:p>
        </c:txPr>
        <c:crossAx val="66414464"/>
        <c:crosses val="autoZero"/>
        <c:auto val="1"/>
        <c:lblAlgn val="ctr"/>
        <c:lblOffset val="100"/>
      </c:catAx>
      <c:valAx>
        <c:axId val="664144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Miljarder Euro</a:t>
                </a:r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6641292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sv-SE"/>
        </a:p>
      </c:txPr>
    </c:legend>
    <c:plotVisOnly val="1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7F56A02-A41D-427C-AA5F-26D4AA6A1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Klicka här för att ändra format på bakgrundstexten</a:t>
            </a:r>
          </a:p>
          <a:p>
            <a:pPr lvl="1"/>
            <a:r>
              <a:rPr lang="en-US" noProof="0" smtClean="0"/>
              <a:t>Nivå två</a:t>
            </a:r>
          </a:p>
          <a:p>
            <a:pPr lvl="2"/>
            <a:r>
              <a:rPr lang="en-US" noProof="0" smtClean="0"/>
              <a:t>Nivå tre</a:t>
            </a:r>
          </a:p>
          <a:p>
            <a:pPr lvl="3"/>
            <a:r>
              <a:rPr lang="en-US" noProof="0" smtClean="0"/>
              <a:t>Nivå fyra</a:t>
            </a:r>
          </a:p>
          <a:p>
            <a:pPr lvl="4"/>
            <a:r>
              <a:rPr lang="en-US" noProof="0" smtClean="0"/>
              <a:t>Nivå fem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4DBEEB4-F448-4E76-A8F7-792DAA294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2048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28BD9-5527-4816-9C58-5B437CE0AE3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29700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94F7DE-2FFE-42CC-A8CD-FA2D5D9A7C5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3072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DA97D-2BB5-4AA3-B521-C25C0195C07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31748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32A8F0-90B3-4ECC-BD99-946A9D3D5260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32772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2CD33-4A07-44DC-B1DC-11B10B1FCD22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3379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E17E26-97E1-4DE0-9A30-818045E63377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34820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AD50FF-2862-47CE-8FA0-23A814B2C203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3584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553E3-1229-4CBF-89BB-B7AFD8AEF332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21508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947F66-58B8-4F07-B4EE-195B145EB07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smtClean="0"/>
              <a:t>Många länder inom EU står inför betydande utmaningar i termer av en åldrande befolkning och låga födelsetal. Att öka sysselsättningen bland de i arbetsför ålder anses därför mycket viktigt.  Under senare år har ett relativt sort antal studier påvisat gynnsamma effekter av barnomsorg för både kvinnors arbetskraftsdeltagande och för barnafödande. 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Att få fler kvinnor att delta på arbetsmarknaden är ett viktigt steg i att öka det totala arbetsutbudet i befolkningen.  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God tillgång till barnomsorg har visat sig vara ett effektivt sätt att öka arbetskraftsdeltagandet bland kvinnor med barn.</a:t>
            </a:r>
          </a:p>
        </p:txBody>
      </p:sp>
      <p:sp>
        <p:nvSpPr>
          <p:cNvPr id="22532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F1DC6A-C734-43C6-A69B-CFDCC9E7092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2355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3FAB5-4D37-488A-9229-8C86897AC2C3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24580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F900CA-0C1C-498A-8AAD-A396BD2B5AD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2560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0BED0-E1CE-4EC8-8026-FAED19AB9CA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smtClean="0"/>
              <a:t>Total ca 30 miljoner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Prognoserna visar inga större förändringar under de kommande tio åren.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Nämn vilka de stora marknaderna är!</a:t>
            </a:r>
          </a:p>
        </p:txBody>
      </p:sp>
      <p:sp>
        <p:nvSpPr>
          <p:cNvPr id="26628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6AC6AD-7238-4B36-A13F-AB817C43C8D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smtClean="0"/>
              <a:t>Svårt att jämföra mellan länder då varje land har organiserat barnomsorgen olika. Det finns minst 136 olika former av barnomsorg inom EU. I de flesta länder finns mellan 3 och 11 olika former.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Ett omfattande arbete från EUs sida har startat för att samla in statistik och göra siffrorna jämförbara mellan länderna. Siffrorna ska dock tolkas med viss försiktighet.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Diskutera skillnaderna: Vilka ligger i topp och vilka ligger i botten?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Att siffran i Sverige för barn under tre år inte är högre beror på att barn under ett år inte får gå i förskola.</a:t>
            </a:r>
          </a:p>
          <a:p>
            <a:pPr eaLnBrk="1" hangingPunct="1"/>
            <a:endParaRPr lang="sv-SE" smtClean="0"/>
          </a:p>
          <a:p>
            <a:pPr eaLnBrk="1" hangingPunct="1"/>
            <a:endParaRPr lang="sv-SE" smtClean="0"/>
          </a:p>
          <a:p>
            <a:pPr eaLnBrk="1" hangingPunct="1"/>
            <a:endParaRPr lang="sv-SE" smtClean="0"/>
          </a:p>
          <a:p>
            <a:pPr eaLnBrk="1" hangingPunct="1"/>
            <a:endParaRPr lang="sv-SE" smtClean="0"/>
          </a:p>
        </p:txBody>
      </p:sp>
      <p:sp>
        <p:nvSpPr>
          <p:cNvPr id="27652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D3E47-7F08-4274-B904-4F3557C0DF2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28676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3FC6A-53D3-49F4-9702-3F744A64CAC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förstasida_farg"/>
          <p:cNvPicPr>
            <a:picLocks noChangeAspect="1" noChangeArrowheads="1"/>
          </p:cNvPicPr>
          <p:nvPr/>
        </p:nvPicPr>
        <p:blipFill>
          <a:blip r:embed="rId2" cstate="print"/>
          <a:srcRect r="8929"/>
          <a:stretch>
            <a:fillRect/>
          </a:stretch>
        </p:blipFill>
        <p:spPr bwMode="auto">
          <a:xfrm>
            <a:off x="-36513" y="549275"/>
            <a:ext cx="9180513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logo_sve_far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6021388"/>
            <a:ext cx="22494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3450" y="2371725"/>
            <a:ext cx="6400800" cy="60325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Klicka här för att ändra format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3450" y="3260725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51349-C473-4979-891C-750D520AD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7467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4213" y="274638"/>
            <a:ext cx="5849937" cy="57467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C28D4-E822-415C-9C13-1BD139857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684213" y="1600200"/>
            <a:ext cx="8002587" cy="4421188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CBE6B-65B5-4EBD-9928-2AF29C1F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EACD5-6F1E-4E66-BF8A-A8371AC3D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F8A84-49F6-4881-8427-CF93F00F5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924300" cy="4421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60913" y="1600200"/>
            <a:ext cx="3925887" cy="4421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0BE92-3B85-42D0-9DAE-65D885E49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E0A2F-C7E8-4924-AAC1-0F1EDB173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6EF21-EED8-40E0-815A-A8B5B5210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3A242-F7C9-4174-B347-DE1033F5C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F0412-6A4B-4E8D-B8DB-99FE82605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AB529-742F-410C-BE12-51BE191C0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74638"/>
            <a:ext cx="8002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8002587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6393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3 maj, 2006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Sidfotstexten hamnar här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3175" y="0"/>
            <a:ext cx="250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B2B66C5-7D96-4321-9E99-AB96D1C64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6" descr="logo_sve_far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32588" y="6021388"/>
            <a:ext cx="224948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7" descr="bård_farg"/>
          <p:cNvPicPr>
            <a:picLocks noChangeAspect="1" noChangeArrowheads="1"/>
          </p:cNvPicPr>
          <p:nvPr/>
        </p:nvPicPr>
        <p:blipFill>
          <a:blip r:embed="rId15" cstate="print"/>
          <a:srcRect t="9102"/>
          <a:stretch>
            <a:fillRect/>
          </a:stretch>
        </p:blipFill>
        <p:spPr bwMode="auto">
          <a:xfrm>
            <a:off x="0" y="0"/>
            <a:ext cx="487363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0513A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Barnomsorgsmarknaden i EU</a:t>
            </a:r>
            <a:br>
              <a:rPr lang="sv-SE" smtClean="0"/>
            </a:br>
            <a:r>
              <a:rPr lang="sv-SE" sz="2400" smtClean="0"/>
              <a:t>Vilken potential finns för svenska företag att tillhandahålla barnomsorg i Europa?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Mikael Elinder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Rapport för Almega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Barnomsorgsavgifter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684213" y="1600200"/>
          <a:ext cx="8002587" cy="442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Marknadsvärden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684213" y="1600200"/>
          <a:ext cx="8002587" cy="442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424863" cy="1143000"/>
          </a:xfrm>
        </p:spPr>
        <p:txBody>
          <a:bodyPr/>
          <a:lstStyle/>
          <a:p>
            <a:pPr eaLnBrk="1" hangingPunct="1"/>
            <a:r>
              <a:rPr lang="sv-SE" sz="2800" smtClean="0"/>
              <a:t>Historiska orsaker till skillnader mellan länderna</a:t>
            </a:r>
          </a:p>
        </p:txBody>
      </p:sp>
      <p:sp>
        <p:nvSpPr>
          <p:cNvPr id="14339" name="Platshållare för innehåll 2"/>
          <p:cNvSpPr>
            <a:spLocks noGrp="1"/>
          </p:cNvSpPr>
          <p:nvPr>
            <p:ph idx="1"/>
          </p:nvPr>
        </p:nvSpPr>
        <p:spPr>
          <a:xfrm>
            <a:off x="539750" y="1600200"/>
            <a:ext cx="8604250" cy="442118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sv-SE" sz="2000" smtClean="0">
                <a:solidFill>
                  <a:srgbClr val="C00000"/>
                </a:solidFill>
              </a:rPr>
              <a:t>Stat och kyrka:</a:t>
            </a:r>
            <a:r>
              <a:rPr lang="sv-SE" sz="2000" smtClean="0"/>
              <a:t> inflytande över barnens fostran</a:t>
            </a:r>
          </a:p>
          <a:p>
            <a:pPr eaLnBrk="1" hangingPunct="1">
              <a:lnSpc>
                <a:spcPct val="150000"/>
              </a:lnSpc>
            </a:pPr>
            <a:r>
              <a:rPr lang="sv-SE" sz="2000" smtClean="0">
                <a:solidFill>
                  <a:srgbClr val="C00000"/>
                </a:solidFill>
              </a:rPr>
              <a:t>Ideologi:</a:t>
            </a:r>
            <a:r>
              <a:rPr lang="sv-SE" sz="2000" smtClean="0"/>
              <a:t> Är barnomsorg en fråga för marknaden eller staten? </a:t>
            </a:r>
          </a:p>
          <a:p>
            <a:pPr eaLnBrk="1" hangingPunct="1">
              <a:lnSpc>
                <a:spcPct val="150000"/>
              </a:lnSpc>
            </a:pPr>
            <a:r>
              <a:rPr lang="sv-SE" sz="2000" smtClean="0">
                <a:solidFill>
                  <a:srgbClr val="C00000"/>
                </a:solidFill>
              </a:rPr>
              <a:t>Konstitution: </a:t>
            </a:r>
            <a:r>
              <a:rPr lang="sv-SE" sz="2000" smtClean="0"/>
              <a:t>I många länder ligger ansvaret på lokal nivå</a:t>
            </a:r>
            <a:endParaRPr lang="sv-SE" sz="200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sv-SE" sz="2000" smtClean="0">
                <a:solidFill>
                  <a:srgbClr val="C00000"/>
                </a:solidFill>
              </a:rPr>
              <a:t>Industrialisering: </a:t>
            </a:r>
            <a:r>
              <a:rPr lang="sv-SE" sz="2000" smtClean="0"/>
              <a:t>Bondesamhälle, industrisamhälle, service-ekonomi</a:t>
            </a:r>
          </a:p>
          <a:p>
            <a:pPr eaLnBrk="1" hangingPunct="1">
              <a:lnSpc>
                <a:spcPct val="150000"/>
              </a:lnSpc>
            </a:pPr>
            <a:r>
              <a:rPr lang="sv-SE" sz="2000" smtClean="0">
                <a:solidFill>
                  <a:srgbClr val="C00000"/>
                </a:solidFill>
              </a:rPr>
              <a:t>Kvinnor i förvärvsarbete: </a:t>
            </a:r>
            <a:r>
              <a:rPr lang="sv-SE" sz="2000" smtClean="0"/>
              <a:t>Moderna mot traditionella värderingar</a:t>
            </a:r>
          </a:p>
          <a:p>
            <a:pPr eaLnBrk="1" hangingPunct="1">
              <a:lnSpc>
                <a:spcPct val="150000"/>
              </a:lnSpc>
            </a:pPr>
            <a:r>
              <a:rPr lang="sv-SE" sz="2000" smtClean="0">
                <a:solidFill>
                  <a:srgbClr val="C00000"/>
                </a:solidFill>
              </a:rPr>
              <a:t>EUs ambitioner: </a:t>
            </a:r>
            <a:r>
              <a:rPr lang="sv-SE" sz="2000" smtClean="0"/>
              <a:t>Barcelonamålen</a:t>
            </a:r>
          </a:p>
          <a:p>
            <a:pPr eaLnBrk="1" hangingPunct="1">
              <a:buFontTx/>
              <a:buNone/>
            </a:pPr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Tyskland</a:t>
            </a:r>
          </a:p>
        </p:txBody>
      </p:sp>
      <p:sp>
        <p:nvSpPr>
          <p:cNvPr id="15363" name="Platshållare för innehåll 2"/>
          <p:cNvSpPr>
            <a:spLocks noGrp="1"/>
          </p:cNvSpPr>
          <p:nvPr>
            <p:ph idx="1"/>
          </p:nvPr>
        </p:nvSpPr>
        <p:spPr>
          <a:xfrm>
            <a:off x="684213" y="1268413"/>
            <a:ext cx="8002587" cy="4421187"/>
          </a:xfrm>
        </p:spPr>
        <p:txBody>
          <a:bodyPr/>
          <a:lstStyle/>
          <a:p>
            <a:pPr eaLnBrk="1" hangingPunct="1">
              <a:lnSpc>
                <a:spcPts val="3000"/>
              </a:lnSpc>
            </a:pPr>
            <a:r>
              <a:rPr lang="sv-SE" sz="2400" smtClean="0"/>
              <a:t>Ansvar för barnomsorg ligger på de 16 delstaterna</a:t>
            </a:r>
          </a:p>
          <a:p>
            <a:pPr eaLnBrk="1" hangingPunct="1">
              <a:lnSpc>
                <a:spcPts val="3000"/>
              </a:lnSpc>
            </a:pPr>
            <a:r>
              <a:rPr lang="sv-SE" sz="2400" smtClean="0"/>
              <a:t>Pågår en kraftig ökning i antalet platser och timmar</a:t>
            </a:r>
          </a:p>
          <a:p>
            <a:pPr eaLnBrk="1" hangingPunct="1">
              <a:lnSpc>
                <a:spcPts val="3000"/>
              </a:lnSpc>
            </a:pPr>
            <a:r>
              <a:rPr lang="sv-SE" sz="2400" smtClean="0"/>
              <a:t>Stora skillnader mellan öst och väst</a:t>
            </a:r>
          </a:p>
          <a:p>
            <a:pPr eaLnBrk="1" hangingPunct="1">
              <a:lnSpc>
                <a:spcPts val="3000"/>
              </a:lnSpc>
            </a:pPr>
            <a:r>
              <a:rPr lang="sv-SE" sz="2400" smtClean="0"/>
              <a:t>Former: Kindergarten, Krippen, Ganztagskindergarten</a:t>
            </a:r>
          </a:p>
          <a:p>
            <a:pPr eaLnBrk="1" hangingPunct="1">
              <a:lnSpc>
                <a:spcPts val="3000"/>
              </a:lnSpc>
            </a:pPr>
            <a:r>
              <a:rPr lang="sv-SE" sz="2400" smtClean="0"/>
              <a:t>Finansiering, föräldrarna betalar ca 30% av kostnaderna</a:t>
            </a:r>
          </a:p>
          <a:p>
            <a:pPr eaLnBrk="1" hangingPunct="1">
              <a:lnSpc>
                <a:spcPts val="3000"/>
              </a:lnSpc>
            </a:pPr>
            <a:r>
              <a:rPr lang="sv-SE" sz="2400" smtClean="0"/>
              <a:t>Privata förskolor har ca 1% av marknaden</a:t>
            </a:r>
          </a:p>
          <a:p>
            <a:pPr eaLnBrk="1" hangingPunct="1">
              <a:lnSpc>
                <a:spcPts val="3000"/>
              </a:lnSpc>
            </a:pPr>
            <a:r>
              <a:rPr lang="sv-SE" sz="2400" smtClean="0"/>
              <a:t>Problem med lågt barnafödande och kvinnligt arbetskraftsdeltagande anses kunna åtgärdas med mer barnomsorg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Storbritannien</a:t>
            </a:r>
          </a:p>
        </p:txBody>
      </p:sp>
      <p:sp>
        <p:nvSpPr>
          <p:cNvPr id="1638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ts val="3400"/>
              </a:lnSpc>
            </a:pPr>
            <a:r>
              <a:rPr lang="sv-SE" sz="2400" smtClean="0"/>
              <a:t>Liten inblandning av staten</a:t>
            </a:r>
          </a:p>
          <a:p>
            <a:pPr eaLnBrk="1" hangingPunct="1">
              <a:lnSpc>
                <a:spcPts val="3400"/>
              </a:lnSpc>
            </a:pPr>
            <a:r>
              <a:rPr lang="sv-SE" sz="2400" smtClean="0"/>
              <a:t>Privata organisationer: både vinstdrivande och ideella</a:t>
            </a:r>
          </a:p>
          <a:p>
            <a:pPr eaLnBrk="1" hangingPunct="1">
              <a:lnSpc>
                <a:spcPts val="3400"/>
              </a:lnSpc>
            </a:pPr>
            <a:r>
              <a:rPr lang="sv-SE" sz="2400" smtClean="0"/>
              <a:t>Mycket små offentliga subventioner</a:t>
            </a:r>
          </a:p>
          <a:p>
            <a:pPr eaLnBrk="1" hangingPunct="1">
              <a:lnSpc>
                <a:spcPts val="3400"/>
              </a:lnSpc>
            </a:pPr>
            <a:r>
              <a:rPr lang="sv-SE" sz="2400" smtClean="0"/>
              <a:t>Lång tradition av barnomsorg</a:t>
            </a:r>
          </a:p>
          <a:p>
            <a:pPr eaLnBrk="1" hangingPunct="1">
              <a:lnSpc>
                <a:spcPts val="3400"/>
              </a:lnSpc>
            </a:pPr>
            <a:r>
              <a:rPr lang="sv-SE" sz="2400" smtClean="0"/>
              <a:t>Många olika former: nurseries, play-schools, nannies</a:t>
            </a:r>
          </a:p>
          <a:p>
            <a:pPr eaLnBrk="1" hangingPunct="1">
              <a:lnSpc>
                <a:spcPts val="3400"/>
              </a:lnSpc>
            </a:pPr>
            <a:r>
              <a:rPr lang="sv-SE" sz="2400" smtClean="0"/>
              <a:t>Deltid är mycket vanligt</a:t>
            </a:r>
          </a:p>
          <a:p>
            <a:pPr eaLnBrk="1" hangingPunct="1">
              <a:lnSpc>
                <a:spcPts val="3400"/>
              </a:lnSpc>
            </a:pPr>
            <a:r>
              <a:rPr lang="sv-SE" sz="2400" smtClean="0"/>
              <a:t>Ökat statligt engagemang under senare år</a:t>
            </a:r>
          </a:p>
          <a:p>
            <a:pPr eaLnBrk="1" hangingPunct="1">
              <a:lnSpc>
                <a:spcPts val="3400"/>
              </a:lnSpc>
            </a:pPr>
            <a:r>
              <a:rPr lang="sv-SE" sz="2400" smtClean="0"/>
              <a:t>Skillnader mellan Labour och konservativa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Spanien</a:t>
            </a:r>
          </a:p>
        </p:txBody>
      </p:sp>
      <p:sp>
        <p:nvSpPr>
          <p:cNvPr id="17411" name="Platshållare för innehåll 2"/>
          <p:cNvSpPr>
            <a:spLocks noGrp="1"/>
          </p:cNvSpPr>
          <p:nvPr>
            <p:ph idx="1"/>
          </p:nvPr>
        </p:nvSpPr>
        <p:spPr>
          <a:xfrm>
            <a:off x="755650" y="1341438"/>
            <a:ext cx="8002588" cy="4421187"/>
          </a:xfrm>
        </p:spPr>
        <p:txBody>
          <a:bodyPr/>
          <a:lstStyle/>
          <a:p>
            <a:pPr eaLnBrk="1" hangingPunct="1"/>
            <a:r>
              <a:rPr lang="sv-SE" sz="2400" smtClean="0"/>
              <a:t>Kraftig utbyggnad efter Francos död 1975</a:t>
            </a:r>
          </a:p>
          <a:p>
            <a:pPr eaLnBrk="1" hangingPunct="1"/>
            <a:r>
              <a:rPr lang="sv-SE" sz="2400" smtClean="0"/>
              <a:t>Förskola för fostring snarare än barnpassning</a:t>
            </a:r>
          </a:p>
          <a:p>
            <a:pPr eaLnBrk="1" hangingPunct="1"/>
            <a:r>
              <a:rPr lang="sv-SE" sz="2400" smtClean="0"/>
              <a:t>Relativt väl utbyggd för de äldre barnen</a:t>
            </a:r>
          </a:p>
          <a:p>
            <a:pPr eaLnBrk="1" hangingPunct="1"/>
            <a:r>
              <a:rPr lang="sv-SE" sz="2400" smtClean="0"/>
              <a:t>Mycket stora regional variationer för de yngre barnen</a:t>
            </a:r>
          </a:p>
          <a:p>
            <a:pPr eaLnBrk="1" hangingPunct="1"/>
            <a:r>
              <a:rPr lang="sv-SE" sz="2400" smtClean="0"/>
              <a:t>Tiderna passar eller räcker inte till för heltidsarbete</a:t>
            </a:r>
          </a:p>
          <a:p>
            <a:pPr eaLnBrk="1" hangingPunct="1"/>
            <a:r>
              <a:rPr lang="sv-SE" sz="2400" smtClean="0"/>
              <a:t>Relativt små offentliga subventioner</a:t>
            </a:r>
          </a:p>
          <a:p>
            <a:pPr eaLnBrk="1" hangingPunct="1"/>
            <a:r>
              <a:rPr lang="sv-SE" sz="2400" smtClean="0"/>
              <a:t>Oklart vilka möjligheter vinstdrivande företag har</a:t>
            </a:r>
          </a:p>
          <a:p>
            <a:pPr eaLnBrk="1" hangingPunct="1"/>
            <a:r>
              <a:rPr lang="sv-SE" sz="2400" smtClean="0"/>
              <a:t>Starkt politiskt stöd för fortsatt utbyggnad</a:t>
            </a:r>
          </a:p>
          <a:p>
            <a:pPr eaLnBrk="1" hangingPunct="1"/>
            <a:r>
              <a:rPr lang="sv-SE" sz="2400" smtClean="0"/>
              <a:t>Uppfattningar om att mamman är bäst för barnen hindrar utvecklingen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Avslutande ord</a:t>
            </a:r>
          </a:p>
        </p:txBody>
      </p:sp>
      <p:sp>
        <p:nvSpPr>
          <p:cNvPr id="18435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Starkt politiskt intresse för att bygga ut och öka tillgängligheten till barnomsorg i EU</a:t>
            </a:r>
          </a:p>
          <a:p>
            <a:pPr eaLnBrk="1" hangingPunct="1"/>
            <a:r>
              <a:rPr lang="sv-SE" smtClean="0"/>
              <a:t>Kulturella, politiska och institutionella hinder måste överkommas för att Barcelonamålen ska uppnås</a:t>
            </a:r>
          </a:p>
          <a:p>
            <a:pPr eaLnBrk="1" hangingPunct="1"/>
            <a:r>
              <a:rPr lang="sv-SE" smtClean="0"/>
              <a:t>I flera länder exanderas barnomsorgen kraftigt</a:t>
            </a:r>
          </a:p>
          <a:p>
            <a:pPr eaLnBrk="1" hangingPunct="1"/>
            <a:r>
              <a:rPr lang="sv-SE" smtClean="0"/>
              <a:t>Mycket stor marknad som beräknas omsätta mer än 137 miljarder euro under de närmsta åren</a:t>
            </a:r>
          </a:p>
          <a:p>
            <a:pPr eaLnBrk="1" hangingPunct="1"/>
            <a:r>
              <a:rPr lang="sv-SE" smtClean="0"/>
              <a:t>Stora skillnader i organisation mellan länder</a:t>
            </a:r>
          </a:p>
          <a:p>
            <a:pPr eaLnBrk="1" hangingPunct="1">
              <a:buFontTx/>
              <a:buNone/>
            </a:pPr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Svensk barnomsorg</a:t>
            </a:r>
          </a:p>
        </p:txBody>
      </p:sp>
      <p:sp>
        <p:nvSpPr>
          <p:cNvPr id="4100" name="Platshållare för innehåll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z="3200" smtClean="0"/>
              <a:t>Sverige lyfts ofta fram som ett föredöme inom barnomsorg</a:t>
            </a:r>
          </a:p>
          <a:p>
            <a:pPr eaLnBrk="1" hangingPunct="1"/>
            <a:r>
              <a:rPr lang="sv-SE" sz="3200" smtClean="0"/>
              <a:t>Systemet underlättar för kvinnor att kombinera yrkesliv med familj</a:t>
            </a:r>
          </a:p>
          <a:p>
            <a:pPr eaLnBrk="1" hangingPunct="1"/>
            <a:r>
              <a:rPr lang="sv-SE" sz="3200" smtClean="0"/>
              <a:t>Barnen har det bra (OECD, 2009)</a:t>
            </a:r>
          </a:p>
          <a:p>
            <a:pPr eaLnBrk="1" hangingPunct="1">
              <a:buFontTx/>
              <a:buNone/>
            </a:pPr>
            <a:endParaRPr lang="sv-SE" smtClean="0"/>
          </a:p>
        </p:txBody>
      </p:sp>
      <p:pic>
        <p:nvPicPr>
          <p:cNvPr id="4101" name="Picture 6" descr="bård_farg"/>
          <p:cNvPicPr>
            <a:picLocks noChangeAspect="1" noChangeArrowheads="1"/>
          </p:cNvPicPr>
          <p:nvPr/>
        </p:nvPicPr>
        <p:blipFill>
          <a:blip r:embed="rId3" cstate="print"/>
          <a:srcRect t="9102"/>
          <a:stretch>
            <a:fillRect/>
          </a:stretch>
        </p:blipFill>
        <p:spPr bwMode="auto">
          <a:xfrm>
            <a:off x="0" y="0"/>
            <a:ext cx="487363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2800" smtClean="0"/>
              <a:t>Samhällsekonomiska effekter av barnomsorg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5650" y="1557338"/>
            <a:ext cx="8002588" cy="4421187"/>
          </a:xfrm>
        </p:spPr>
        <p:txBody>
          <a:bodyPr/>
          <a:lstStyle/>
          <a:p>
            <a:pPr eaLnBrk="1" hangingPunct="1">
              <a:defRPr/>
            </a:pPr>
            <a:r>
              <a:rPr lang="sv-SE" dirty="0" smtClean="0"/>
              <a:t>Positiva effekter i ljuset av Europas demografiska utmaningar</a:t>
            </a:r>
          </a:p>
          <a:p>
            <a:pPr eaLnBrk="1" hangingPunct="1">
              <a:defRPr/>
            </a:pPr>
            <a:r>
              <a:rPr lang="sv-SE" dirty="0" smtClean="0"/>
              <a:t>Kvinnors arbetskraftsdeltagande</a:t>
            </a:r>
          </a:p>
          <a:p>
            <a:pPr eaLnBrk="1" hangingPunct="1">
              <a:buFontTx/>
              <a:buNone/>
              <a:defRPr/>
            </a:pPr>
            <a:r>
              <a:rPr lang="sv-SE" dirty="0"/>
              <a:t>	</a:t>
            </a:r>
            <a:r>
              <a:rPr lang="sv-SE" sz="2000" dirty="0" smtClean="0">
                <a:solidFill>
                  <a:schemeClr val="bg2">
                    <a:lumMod val="50000"/>
                  </a:schemeClr>
                </a:solidFill>
              </a:rPr>
              <a:t>Sverige i toppen av EU (70.2%). Endast i Danmark och Nederländerna är sysselsättningen högre bland kvinnor</a:t>
            </a:r>
          </a:p>
          <a:p>
            <a:pPr eaLnBrk="1" hangingPunct="1">
              <a:defRPr/>
            </a:pPr>
            <a:r>
              <a:rPr lang="sv-SE" dirty="0" smtClean="0"/>
              <a:t>Fertilitet</a:t>
            </a:r>
          </a:p>
          <a:p>
            <a:pPr eaLnBrk="1" hangingPunct="1">
              <a:buFontTx/>
              <a:buNone/>
              <a:defRPr/>
            </a:pPr>
            <a:r>
              <a:rPr lang="sv-SE" dirty="0"/>
              <a:t>	</a:t>
            </a:r>
            <a:r>
              <a:rPr lang="sv-SE" sz="2000" dirty="0" smtClean="0">
                <a:solidFill>
                  <a:schemeClr val="bg2">
                    <a:lumMod val="50000"/>
                  </a:schemeClr>
                </a:solidFill>
              </a:rPr>
              <a:t>Sverige i toppen av EU (1,88). Endast Storbritannien, Frankrike och Irland ligger högre</a:t>
            </a:r>
          </a:p>
          <a:p>
            <a:pPr eaLnBrk="1" hangingPunct="1">
              <a:buFontTx/>
              <a:buNone/>
              <a:defRPr/>
            </a:pPr>
            <a:endParaRPr lang="sv-SE" sz="2000" dirty="0" smtClean="0">
              <a:solidFill>
                <a:schemeClr val="bg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sv-SE" dirty="0" smtClean="0"/>
              <a:t>Effekterna beror på tillgång, kostnader och kvalitet</a:t>
            </a:r>
            <a:r>
              <a:rPr lang="sv-SE" dirty="0"/>
              <a:t>	</a:t>
            </a:r>
            <a:endParaRPr lang="sv-SE" dirty="0" smtClean="0"/>
          </a:p>
          <a:p>
            <a:pPr eaLnBrk="1" hangingPunct="1">
              <a:buFontTx/>
              <a:buNone/>
              <a:defRPr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Privata förskolor i Sverige</a:t>
            </a:r>
          </a:p>
        </p:txBody>
      </p:sp>
      <p:sp>
        <p:nvSpPr>
          <p:cNvPr id="614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z="2200" smtClean="0"/>
              <a:t>Hittills har förskolor främst drivits i offentlig regi</a:t>
            </a:r>
          </a:p>
          <a:p>
            <a:pPr eaLnBrk="1" hangingPunct="1"/>
            <a:r>
              <a:rPr lang="sv-SE" sz="2200" smtClean="0"/>
              <a:t>Förändringar i det svenska regelverket har gjort att det nu är fritt fram för privata företag att driva förskolor</a:t>
            </a:r>
          </a:p>
          <a:p>
            <a:pPr eaLnBrk="1" hangingPunct="1"/>
            <a:r>
              <a:rPr lang="sv-SE" sz="2200" smtClean="0"/>
              <a:t>Kommuner saknar både möjlighet och incitament att driva förskolor utanför den egna kommunen</a:t>
            </a:r>
          </a:p>
          <a:p>
            <a:pPr eaLnBrk="1" hangingPunct="1"/>
            <a:r>
              <a:rPr lang="sv-SE" sz="2200" smtClean="0"/>
              <a:t>Privata företag kan erbjuda sina tjänster i flera kommuner och i andra länder</a:t>
            </a:r>
          </a:p>
          <a:p>
            <a:pPr eaLnBrk="1" hangingPunct="1"/>
            <a:r>
              <a:rPr lang="sv-SE" sz="2200" smtClean="0"/>
              <a:t>I Sverige finns unik kunskap om hur barnomsorg organiseras så att både barns och föräldrars intressen tillvaratas</a:t>
            </a:r>
          </a:p>
          <a:p>
            <a:pPr eaLnBrk="1" hangingPunct="1"/>
            <a:r>
              <a:rPr lang="sv-SE" sz="2200" smtClean="0"/>
              <a:t>Utmaning att erbjuda barnomsorg i andra länder där efterfrågan är stor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EU arbetar för mer barnomsorg</a:t>
            </a:r>
          </a:p>
        </p:txBody>
      </p:sp>
      <p:sp>
        <p:nvSpPr>
          <p:cNvPr id="7171" name="Platshållare för innehåll 2"/>
          <p:cNvSpPr>
            <a:spLocks noGrp="1"/>
          </p:cNvSpPr>
          <p:nvPr>
            <p:ph idx="1"/>
          </p:nvPr>
        </p:nvSpPr>
        <p:spPr>
          <a:xfrm>
            <a:off x="684213" y="1268413"/>
            <a:ext cx="8002587" cy="4421187"/>
          </a:xfrm>
        </p:spPr>
        <p:txBody>
          <a:bodyPr/>
          <a:lstStyle/>
          <a:p>
            <a:pPr eaLnBrk="1" hangingPunct="1"/>
            <a:r>
              <a:rPr lang="sv-SE" smtClean="0"/>
              <a:t>Barcelonamålen, 2010 ska…</a:t>
            </a:r>
          </a:p>
          <a:p>
            <a:pPr eaLnBrk="1" hangingPunct="1">
              <a:buFontTx/>
              <a:buNone/>
            </a:pPr>
            <a:endParaRPr lang="sv-SE" sz="800" smtClean="0"/>
          </a:p>
          <a:p>
            <a:pPr eaLnBrk="1" hangingPunct="1">
              <a:buFontTx/>
              <a:buNone/>
            </a:pPr>
            <a:r>
              <a:rPr lang="sv-SE" smtClean="0"/>
              <a:t>	…90% av alla barn från tre års ålder till skolålder vara inskrivna i formell barnomsorg</a:t>
            </a:r>
          </a:p>
          <a:p>
            <a:pPr eaLnBrk="1" hangingPunct="1">
              <a:buFontTx/>
              <a:buNone/>
            </a:pPr>
            <a:endParaRPr lang="sv-SE" sz="800" smtClean="0"/>
          </a:p>
          <a:p>
            <a:pPr eaLnBrk="1" hangingPunct="1">
              <a:buFontTx/>
              <a:buNone/>
            </a:pPr>
            <a:r>
              <a:rPr lang="sv-SE" smtClean="0"/>
              <a:t>	…30% av barnen under tre år</a:t>
            </a:r>
          </a:p>
          <a:p>
            <a:pPr eaLnBrk="1" hangingPunct="1">
              <a:buFontTx/>
              <a:buNone/>
            </a:pPr>
            <a:endParaRPr lang="sv-SE" smtClean="0"/>
          </a:p>
          <a:p>
            <a:pPr eaLnBrk="1" hangingPunct="1"/>
            <a:r>
              <a:rPr lang="sv-SE" smtClean="0"/>
              <a:t>I EUs strategi för smart och hållbar tillväxt för alla sattes målet att 75% av befolkningen ska vara sysselsatt 2020.</a:t>
            </a:r>
          </a:p>
          <a:p>
            <a:pPr eaLnBrk="1" hangingPunct="1"/>
            <a:r>
              <a:rPr lang="sv-SE" smtClean="0"/>
              <a:t>För att nå detta skriver man att: ”Tillgången till barnomsorg och vård av anhöriga kommer att vara viktig i detta hänseende.”</a:t>
            </a:r>
          </a:p>
          <a:p>
            <a:pPr eaLnBrk="1" hangingPunct="1">
              <a:buFontTx/>
              <a:buNone/>
            </a:pPr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Barnomsorgsmarknaden i EU</a:t>
            </a:r>
          </a:p>
        </p:txBody>
      </p:sp>
      <p:sp>
        <p:nvSpPr>
          <p:cNvPr id="8195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Mer än 30 miljoner barn under sex år.</a:t>
            </a:r>
          </a:p>
          <a:p>
            <a:pPr eaLnBrk="1" hangingPunct="1"/>
            <a:r>
              <a:rPr lang="sv-SE" smtClean="0"/>
              <a:t>26% av de under tre år och 84% av de mellan tre år och skolålder deltar i formell barnomsorg</a:t>
            </a:r>
          </a:p>
          <a:p>
            <a:pPr eaLnBrk="1" hangingPunct="1"/>
            <a:r>
              <a:rPr lang="sv-SE" smtClean="0"/>
              <a:t>Marknaden är värd 137 miljarder euro per år</a:t>
            </a:r>
          </a:p>
          <a:p>
            <a:pPr eaLnBrk="1" hangingPunct="1"/>
            <a:r>
              <a:rPr lang="sv-SE" smtClean="0"/>
              <a:t>Fullt utbyggd skulle den kunna omsätta så mycket som 280 miljarder euro per år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Antal barn under sex år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683568" y="1628800"/>
          <a:ext cx="8002587" cy="442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0" name="textruta 4"/>
          <p:cNvSpPr txBox="1">
            <a:spLocks noChangeArrowheads="1"/>
          </p:cNvSpPr>
          <p:nvPr/>
        </p:nvSpPr>
        <p:spPr bwMode="auto">
          <a:xfrm>
            <a:off x="1547813" y="6237288"/>
            <a:ext cx="4464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Källa: Eurostat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Andel barn i formell barnomsorg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684213" y="1600200"/>
          <a:ext cx="8002587" cy="442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4" name="textruta 4"/>
          <p:cNvSpPr txBox="1">
            <a:spLocks noChangeArrowheads="1"/>
          </p:cNvSpPr>
          <p:nvPr/>
        </p:nvSpPr>
        <p:spPr bwMode="auto">
          <a:xfrm>
            <a:off x="1547813" y="6237288"/>
            <a:ext cx="4464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Källa: Europeiska kommissionen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3200" smtClean="0"/>
              <a:t>Offentliga kostnader för barnomsorg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683568" y="1556792"/>
          <a:ext cx="8002587" cy="442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UI Svensk Färg ver2">
  <a:themeElements>
    <a:clrScheme name="IUI Svensk Färg ver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3071B"/>
      </a:accent1>
      <a:accent2>
        <a:srgbClr val="60513A"/>
      </a:accent2>
      <a:accent3>
        <a:srgbClr val="FFFFFF"/>
      </a:accent3>
      <a:accent4>
        <a:srgbClr val="000000"/>
      </a:accent4>
      <a:accent5>
        <a:srgbClr val="D6AAAB"/>
      </a:accent5>
      <a:accent6>
        <a:srgbClr val="564934"/>
      </a:accent6>
      <a:hlink>
        <a:srgbClr val="828437"/>
      </a:hlink>
      <a:folHlink>
        <a:srgbClr val="CED898"/>
      </a:folHlink>
    </a:clrScheme>
    <a:fontScheme name="IUI Svensk Färg ver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UI Svensk Färg ver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3071B"/>
        </a:accent1>
        <a:accent2>
          <a:srgbClr val="60513A"/>
        </a:accent2>
        <a:accent3>
          <a:srgbClr val="FFFFFF"/>
        </a:accent3>
        <a:accent4>
          <a:srgbClr val="000000"/>
        </a:accent4>
        <a:accent5>
          <a:srgbClr val="D6AAAB"/>
        </a:accent5>
        <a:accent6>
          <a:srgbClr val="564934"/>
        </a:accent6>
        <a:hlink>
          <a:srgbClr val="828437"/>
        </a:hlink>
        <a:folHlink>
          <a:srgbClr val="CED8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UI Svensk Färg ver2 1">
    <a:dk1>
      <a:srgbClr val="000000"/>
    </a:dk1>
    <a:lt1>
      <a:srgbClr val="FFFFFF"/>
    </a:lt1>
    <a:dk2>
      <a:srgbClr val="000000"/>
    </a:dk2>
    <a:lt2>
      <a:srgbClr val="808080"/>
    </a:lt2>
    <a:accent1>
      <a:srgbClr val="B3071B"/>
    </a:accent1>
    <a:accent2>
      <a:srgbClr val="60513A"/>
    </a:accent2>
    <a:accent3>
      <a:srgbClr val="FFFFFF"/>
    </a:accent3>
    <a:accent4>
      <a:srgbClr val="000000"/>
    </a:accent4>
    <a:accent5>
      <a:srgbClr val="D6AAAB"/>
    </a:accent5>
    <a:accent6>
      <a:srgbClr val="564934"/>
    </a:accent6>
    <a:hlink>
      <a:srgbClr val="828437"/>
    </a:hlink>
    <a:folHlink>
      <a:srgbClr val="CED898"/>
    </a:folHlink>
  </a:clrScheme>
  <a:fontScheme name="IUI Svensk Färg ver2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IUI Svensk Färg ver2 1">
    <a:dk1>
      <a:srgbClr val="000000"/>
    </a:dk1>
    <a:lt1>
      <a:srgbClr val="FFFFFF"/>
    </a:lt1>
    <a:dk2>
      <a:srgbClr val="000000"/>
    </a:dk2>
    <a:lt2>
      <a:srgbClr val="808080"/>
    </a:lt2>
    <a:accent1>
      <a:srgbClr val="B3071B"/>
    </a:accent1>
    <a:accent2>
      <a:srgbClr val="60513A"/>
    </a:accent2>
    <a:accent3>
      <a:srgbClr val="FFFFFF"/>
    </a:accent3>
    <a:accent4>
      <a:srgbClr val="000000"/>
    </a:accent4>
    <a:accent5>
      <a:srgbClr val="D6AAAB"/>
    </a:accent5>
    <a:accent6>
      <a:srgbClr val="564934"/>
    </a:accent6>
    <a:hlink>
      <a:srgbClr val="828437"/>
    </a:hlink>
    <a:folHlink>
      <a:srgbClr val="CED898"/>
    </a:folHlink>
  </a:clrScheme>
  <a:fontScheme name="IUI Svensk Färg ver2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IUI Svensk Färg ver2 1">
    <a:dk1>
      <a:srgbClr val="000000"/>
    </a:dk1>
    <a:lt1>
      <a:srgbClr val="FFFFFF"/>
    </a:lt1>
    <a:dk2>
      <a:srgbClr val="000000"/>
    </a:dk2>
    <a:lt2>
      <a:srgbClr val="808080"/>
    </a:lt2>
    <a:accent1>
      <a:srgbClr val="B3071B"/>
    </a:accent1>
    <a:accent2>
      <a:srgbClr val="60513A"/>
    </a:accent2>
    <a:accent3>
      <a:srgbClr val="FFFFFF"/>
    </a:accent3>
    <a:accent4>
      <a:srgbClr val="000000"/>
    </a:accent4>
    <a:accent5>
      <a:srgbClr val="D6AAAB"/>
    </a:accent5>
    <a:accent6>
      <a:srgbClr val="564934"/>
    </a:accent6>
    <a:hlink>
      <a:srgbClr val="828437"/>
    </a:hlink>
    <a:folHlink>
      <a:srgbClr val="CED898"/>
    </a:folHlink>
  </a:clrScheme>
  <a:fontScheme name="IUI Svensk Färg ver2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IUI Svensk Färg ver2 1">
    <a:dk1>
      <a:srgbClr val="000000"/>
    </a:dk1>
    <a:lt1>
      <a:srgbClr val="FFFFFF"/>
    </a:lt1>
    <a:dk2>
      <a:srgbClr val="000000"/>
    </a:dk2>
    <a:lt2>
      <a:srgbClr val="808080"/>
    </a:lt2>
    <a:accent1>
      <a:srgbClr val="B3071B"/>
    </a:accent1>
    <a:accent2>
      <a:srgbClr val="60513A"/>
    </a:accent2>
    <a:accent3>
      <a:srgbClr val="FFFFFF"/>
    </a:accent3>
    <a:accent4>
      <a:srgbClr val="000000"/>
    </a:accent4>
    <a:accent5>
      <a:srgbClr val="D6AAAB"/>
    </a:accent5>
    <a:accent6>
      <a:srgbClr val="564934"/>
    </a:accent6>
    <a:hlink>
      <a:srgbClr val="828437"/>
    </a:hlink>
    <a:folHlink>
      <a:srgbClr val="CED898"/>
    </a:folHlink>
  </a:clrScheme>
  <a:fontScheme name="IUI Svensk Färg ver2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IUI Svensk Färg ver2 1">
    <a:dk1>
      <a:srgbClr val="000000"/>
    </a:dk1>
    <a:lt1>
      <a:srgbClr val="FFFFFF"/>
    </a:lt1>
    <a:dk2>
      <a:srgbClr val="000000"/>
    </a:dk2>
    <a:lt2>
      <a:srgbClr val="808080"/>
    </a:lt2>
    <a:accent1>
      <a:srgbClr val="B3071B"/>
    </a:accent1>
    <a:accent2>
      <a:srgbClr val="60513A"/>
    </a:accent2>
    <a:accent3>
      <a:srgbClr val="FFFFFF"/>
    </a:accent3>
    <a:accent4>
      <a:srgbClr val="000000"/>
    </a:accent4>
    <a:accent5>
      <a:srgbClr val="D6AAAB"/>
    </a:accent5>
    <a:accent6>
      <a:srgbClr val="564934"/>
    </a:accent6>
    <a:hlink>
      <a:srgbClr val="828437"/>
    </a:hlink>
    <a:folHlink>
      <a:srgbClr val="CED898"/>
    </a:folHlink>
  </a:clrScheme>
  <a:fontScheme name="IUI Svensk Färg ver2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550796245E2294CA63FF42EF0CDF6BA" ma:contentTypeVersion="1" ma:contentTypeDescription="Skapa ett nytt dokument." ma:contentTypeScope="" ma:versionID="2444ad6187875c81de7337e36a37306b">
  <xsd:schema xmlns:xsd="http://www.w3.org/2001/XMLSchema" xmlns:p="http://schemas.microsoft.com/office/2006/metadata/properties" xmlns:ns2="92425ebc-dc68-45d8-981e-595ae18a0127" targetNamespace="http://schemas.microsoft.com/office/2006/metadata/properties" ma:root="true" ma:fieldsID="fcf698fe2826a25d70077c3543c68c6b" ns2:_="">
    <xsd:import namespace="92425ebc-dc68-45d8-981e-595ae18a0127"/>
    <xsd:element name="properties">
      <xsd:complexType>
        <xsd:sequence>
          <xsd:element name="documentManagement">
            <xsd:complexType>
              <xsd:all>
                <xsd:element ref="ns2:Kommenta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92425ebc-dc68-45d8-981e-595ae18a0127" elementFormDefault="qualified">
    <xsd:import namespace="http://schemas.microsoft.com/office/2006/documentManagement/types"/>
    <xsd:element name="Kommentar" ma:index="8" nillable="true" ma:displayName="Kommentar" ma:internalName="Kommenta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 ma:readOnly="true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Kommentar xmlns="92425ebc-dc68-45d8-981e-595ae18a0127" xsi:nil="true"/>
  </documentManagement>
</p:properties>
</file>

<file path=customXml/itemProps1.xml><?xml version="1.0" encoding="utf-8"?>
<ds:datastoreItem xmlns:ds="http://schemas.openxmlformats.org/officeDocument/2006/customXml" ds:itemID="{C61EE078-52FE-4539-B4FB-533B06C052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DF51E4-B2EA-4AE3-A7C2-A9BAA99291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425ebc-dc68-45d8-981e-595ae18a012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F74CFD0-7569-4644-90DC-CF0EF52EC4BD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IUI Svensk Färg ver2</Template>
  <TotalTime>270</TotalTime>
  <Words>737</Words>
  <Application>Microsoft Office PowerPoint</Application>
  <PresentationFormat>Bildspel på skärmen (4:3)</PresentationFormat>
  <Paragraphs>122</Paragraphs>
  <Slides>16</Slides>
  <Notes>16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8" baseType="lpstr">
      <vt:lpstr>Arial</vt:lpstr>
      <vt:lpstr>IUI Svensk Färg ver2</vt:lpstr>
      <vt:lpstr>Barnomsorgsmarknaden i EU Vilken potential finns för svenska företag att tillhandahålla barnomsorg i Europa?</vt:lpstr>
      <vt:lpstr>Svensk barnomsorg</vt:lpstr>
      <vt:lpstr>Samhällsekonomiska effekter av barnomsorg</vt:lpstr>
      <vt:lpstr>Privata förskolor i Sverige</vt:lpstr>
      <vt:lpstr>EU arbetar för mer barnomsorg</vt:lpstr>
      <vt:lpstr>Barnomsorgsmarknaden i EU</vt:lpstr>
      <vt:lpstr>Antal barn under sex år</vt:lpstr>
      <vt:lpstr>Andel barn i formell barnomsorg</vt:lpstr>
      <vt:lpstr>Offentliga kostnader för barnomsorg</vt:lpstr>
      <vt:lpstr>Barnomsorgsavgifter</vt:lpstr>
      <vt:lpstr>Marknadsvärden</vt:lpstr>
      <vt:lpstr>Historiska orsaker till skillnader mellan länderna</vt:lpstr>
      <vt:lpstr>Tyskland</vt:lpstr>
      <vt:lpstr>Storbritannien</vt:lpstr>
      <vt:lpstr>Spanien</vt:lpstr>
      <vt:lpstr>Avslutande ord</vt:lpstr>
    </vt:vector>
  </TitlesOfParts>
  <Company>IUI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Sofia Strömberg</dc:creator>
  <cp:lastModifiedBy>almxcmm</cp:lastModifiedBy>
  <cp:revision>28</cp:revision>
  <dcterms:created xsi:type="dcterms:W3CDTF">2006-05-15T14:04:06Z</dcterms:created>
  <dcterms:modified xsi:type="dcterms:W3CDTF">2010-08-31T13:45:48Z</dcterms:modified>
</cp:coreProperties>
</file>