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notesSlides/notesSlide8.xml" ContentType="application/vnd.openxmlformats-officedocument.presentationml.notesSlide+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notesSlides/notesSlide12.xml" ContentType="application/vnd.openxmlformats-officedocument.presentationml.notesSlide+xml"/>
  <Override PartName="/ppt/charts/chart8.xml" ContentType="application/vnd.openxmlformats-officedocument.drawingml.chart+xml"/>
  <Override PartName="/ppt/notesSlides/notesSlide13.xml" ContentType="application/vnd.openxmlformats-officedocument.presentationml.notesSlide+xml"/>
  <Override PartName="/ppt/charts/chart9.xml" ContentType="application/vnd.openxmlformats-officedocument.drawingml.chart+xml"/>
  <Override PartName="/ppt/charts/chart10.xml" ContentType="application/vnd.openxmlformats-officedocument.drawingml.chart+xml"/>
  <Override PartName="/ppt/notesSlides/notesSlide14.xml" ContentType="application/vnd.openxmlformats-officedocument.presentationml.notesSlide+xml"/>
  <Override PartName="/ppt/charts/chart11.xml" ContentType="application/vnd.openxmlformats-officedocument.drawingml.chart+xml"/>
  <Override PartName="/ppt/notesSlides/notesSlide15.xml" ContentType="application/vnd.openxmlformats-officedocument.presentationml.notesSlide+xml"/>
  <Override PartName="/ppt/charts/chart12.xml" ContentType="application/vnd.openxmlformats-officedocument.drawingml.chart+xml"/>
  <Override PartName="/ppt/notesSlides/notesSlide16.xml" ContentType="application/vnd.openxmlformats-officedocument.presentationml.notesSlide+xml"/>
  <Override PartName="/ppt/charts/chart13.xml" ContentType="application/vnd.openxmlformats-officedocument.drawingml.chart+xml"/>
  <Override PartName="/ppt/charts/chart14.xml" ContentType="application/vnd.openxmlformats-officedocument.drawingml.chart+xml"/>
  <Override PartName="/ppt/notesSlides/notesSlide17.xml" ContentType="application/vnd.openxmlformats-officedocument.presentationml.notesSlide+xml"/>
  <Override PartName="/ppt/charts/chart15.xml" ContentType="application/vnd.openxmlformats-officedocument.drawingml.chart+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6.xml" ContentType="application/vnd.openxmlformats-officedocument.drawingml.chart+xml"/>
  <Override PartName="/ppt/charts/chart17.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1.xml" ContentType="application/vnd.openxmlformats-officedocument.presentationml.notesSlide+xml"/>
  <Override PartName="/ppt/charts/chart18.xml" ContentType="application/vnd.openxmlformats-officedocument.drawingml.chart+xml"/>
  <Override PartName="/ppt/charts/chart19.xml" ContentType="application/vnd.openxmlformats-officedocument.drawingml.chart+xml"/>
  <Override PartName="/ppt/notesSlides/notesSlide22.xml" ContentType="application/vnd.openxmlformats-officedocument.presentationml.notesSlide+xml"/>
  <Override PartName="/ppt/charts/chart20.xml" ContentType="application/vnd.openxmlformats-officedocument.drawingml.chart+xml"/>
  <Override PartName="/ppt/charts/chart21.xml" ContentType="application/vnd.openxmlformats-officedocument.drawingml.chart+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22.xml" ContentType="application/vnd.openxmlformats-officedocument.drawingml.chart+xml"/>
  <Override PartName="/ppt/charts/style4.xml" ContentType="application/vnd.ms-office.chartstyle+xml"/>
  <Override PartName="/ppt/charts/colors4.xml" ContentType="application/vnd.ms-office.chartcolorstyle+xml"/>
  <Override PartName="/ppt/charts/chart23.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6.xml" ContentType="application/vnd.openxmlformats-officedocument.presentationml.notesSlide+xml"/>
  <Override PartName="/ppt/charts/chart24.xml" ContentType="application/vnd.openxmlformats-officedocument.drawingml.chart+xml"/>
  <Override PartName="/ppt/charts/style6.xml" ContentType="application/vnd.ms-office.chartstyle+xml"/>
  <Override PartName="/ppt/charts/colors6.xml" ContentType="application/vnd.ms-office.chartcolorstyle+xml"/>
  <Override PartName="/ppt/charts/chart25.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27.xml" ContentType="application/vnd.openxmlformats-officedocument.presentationml.notesSlide+xml"/>
  <Override PartName="/ppt/charts/chart26.xml" ContentType="application/vnd.openxmlformats-officedocument.drawingml.chart+xml"/>
  <Override PartName="/ppt/charts/chart27.xml" ContentType="application/vnd.openxmlformats-officedocument.drawingml.chart+xml"/>
  <Override PartName="/ppt/notesSlides/notesSlide28.xml" ContentType="application/vnd.openxmlformats-officedocument.presentationml.notesSlide+xml"/>
  <Override PartName="/ppt/charts/chart2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rts/chart29.xml" ContentType="application/vnd.openxmlformats-officedocument.drawingml.chart+xml"/>
  <Override PartName="/ppt/notesSlides/notesSlide32.xml" ContentType="application/vnd.openxmlformats-officedocument.presentationml.notesSlide+xml"/>
  <Override PartName="/ppt/charts/chart30.xml" ContentType="application/vnd.openxmlformats-officedocument.drawingml.chart+xml"/>
  <Override PartName="/ppt/charts/chart31.xml" ContentType="application/vnd.openxmlformats-officedocument.drawingml.chart+xml"/>
  <Override PartName="/ppt/notesSlides/notesSlide33.xml" ContentType="application/vnd.openxmlformats-officedocument.presentationml.notesSlide+xml"/>
  <Override PartName="/ppt/charts/chart32.xml" ContentType="application/vnd.openxmlformats-officedocument.drawingml.chart+xml"/>
  <Override PartName="/ppt/charts/style9.xml" ContentType="application/vnd.ms-office.chartstyle+xml"/>
  <Override PartName="/ppt/charts/colors9.xml" ContentType="application/vnd.ms-office.chartcolorstyle+xml"/>
  <Override PartName="/ppt/charts/chart33.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34.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35.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36.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7.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8.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39.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0" r:id="rId1"/>
  </p:sldMasterIdLst>
  <p:notesMasterIdLst>
    <p:notesMasterId r:id="rId46"/>
  </p:notesMasterIdLst>
  <p:handoutMasterIdLst>
    <p:handoutMasterId r:id="rId47"/>
  </p:handoutMasterIdLst>
  <p:sldIdLst>
    <p:sldId id="292" r:id="rId2"/>
    <p:sldId id="293" r:id="rId3"/>
    <p:sldId id="321" r:id="rId4"/>
    <p:sldId id="343" r:id="rId5"/>
    <p:sldId id="296" r:id="rId6"/>
    <p:sldId id="297" r:id="rId7"/>
    <p:sldId id="298" r:id="rId8"/>
    <p:sldId id="299" r:id="rId9"/>
    <p:sldId id="322" r:id="rId10"/>
    <p:sldId id="342" r:id="rId11"/>
    <p:sldId id="301" r:id="rId12"/>
    <p:sldId id="302" r:id="rId13"/>
    <p:sldId id="303" r:id="rId14"/>
    <p:sldId id="304" r:id="rId15"/>
    <p:sldId id="305" r:id="rId16"/>
    <p:sldId id="306" r:id="rId17"/>
    <p:sldId id="307" r:id="rId18"/>
    <p:sldId id="323" r:id="rId19"/>
    <p:sldId id="341" r:id="rId20"/>
    <p:sldId id="309" r:id="rId21"/>
    <p:sldId id="310" r:id="rId22"/>
    <p:sldId id="311" r:id="rId23"/>
    <p:sldId id="324" r:id="rId24"/>
    <p:sldId id="340" r:id="rId25"/>
    <p:sldId id="313" r:id="rId26"/>
    <p:sldId id="314" r:id="rId27"/>
    <p:sldId id="315" r:id="rId28"/>
    <p:sldId id="316" r:id="rId29"/>
    <p:sldId id="325" r:id="rId30"/>
    <p:sldId id="339" r:id="rId31"/>
    <p:sldId id="318" r:id="rId32"/>
    <p:sldId id="319" r:id="rId33"/>
    <p:sldId id="326" r:id="rId34"/>
    <p:sldId id="327" r:id="rId35"/>
    <p:sldId id="328" r:id="rId36"/>
    <p:sldId id="329" r:id="rId37"/>
    <p:sldId id="330" r:id="rId38"/>
    <p:sldId id="331" r:id="rId39"/>
    <p:sldId id="332" r:id="rId40"/>
    <p:sldId id="333" r:id="rId41"/>
    <p:sldId id="334" r:id="rId42"/>
    <p:sldId id="336" r:id="rId43"/>
    <p:sldId id="337" r:id="rId44"/>
    <p:sldId id="320" r:id="rId45"/>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4">
          <p15:clr>
            <a:srgbClr val="A4A3A4"/>
          </p15:clr>
        </p15:guide>
        <p15:guide id="2" orient="horz" pos="436">
          <p15:clr>
            <a:srgbClr val="A4A3A4"/>
          </p15:clr>
        </p15:guide>
        <p15:guide id="3" orient="horz" pos="4179">
          <p15:clr>
            <a:srgbClr val="A4A3A4"/>
          </p15:clr>
        </p15:guide>
        <p15:guide id="4" orient="horz" pos="3884" userDrawn="1">
          <p15:clr>
            <a:srgbClr val="A4A3A4"/>
          </p15:clr>
        </p15:guide>
        <p15:guide id="5" orient="horz" pos="3974" userDrawn="1">
          <p15:clr>
            <a:srgbClr val="A4A3A4"/>
          </p15:clr>
        </p15:guide>
        <p15:guide id="6" orient="horz" pos="1117" userDrawn="1">
          <p15:clr>
            <a:srgbClr val="A4A3A4"/>
          </p15:clr>
        </p15:guide>
        <p15:guide id="7" orient="horz" pos="1008">
          <p15:clr>
            <a:srgbClr val="A4A3A4"/>
          </p15:clr>
        </p15:guide>
        <p15:guide id="8" orient="horz" pos="2387" userDrawn="1">
          <p15:clr>
            <a:srgbClr val="A4A3A4"/>
          </p15:clr>
        </p15:guide>
        <p15:guide id="9" orient="horz" pos="2523" userDrawn="1">
          <p15:clr>
            <a:srgbClr val="A4A3A4"/>
          </p15:clr>
        </p15:guide>
        <p15:guide id="10" orient="horz" pos="336">
          <p15:clr>
            <a:srgbClr val="A4A3A4"/>
          </p15:clr>
        </p15:guide>
        <p15:guide id="11" pos="2835" userDrawn="1">
          <p15:clr>
            <a:srgbClr val="A4A3A4"/>
          </p15:clr>
        </p15:guide>
        <p15:guide id="12" pos="336">
          <p15:clr>
            <a:srgbClr val="A4A3A4"/>
          </p15:clr>
        </p15:guide>
        <p15:guide id="13" pos="5424">
          <p15:clr>
            <a:srgbClr val="A4A3A4"/>
          </p15:clr>
        </p15:guide>
        <p15:guide id="14" pos="2925" userDrawn="1">
          <p15:clr>
            <a:srgbClr val="A4A3A4"/>
          </p15:clr>
        </p15:guide>
        <p15:guide id="15" pos="1973" userDrawn="1">
          <p15:clr>
            <a:srgbClr val="A4A3A4"/>
          </p15:clr>
        </p15:guide>
        <p15:guide id="16" pos="2064" userDrawn="1">
          <p15:clr>
            <a:srgbClr val="A4A3A4"/>
          </p15:clr>
        </p15:guide>
        <p15:guide id="17" pos="3787" userDrawn="1">
          <p15:clr>
            <a:srgbClr val="A4A3A4"/>
          </p15:clr>
        </p15:guide>
        <p15:guide id="18" pos="1104">
          <p15:clr>
            <a:srgbClr val="A4A3A4"/>
          </p15:clr>
        </p15:guide>
        <p15:guide id="19" pos="4649" userDrawn="1">
          <p15:clr>
            <a:srgbClr val="A4A3A4"/>
          </p15:clr>
        </p15:guide>
        <p15:guide id="20" pos="4558" userDrawn="1">
          <p15:clr>
            <a:srgbClr val="A4A3A4"/>
          </p15:clr>
        </p15:guide>
        <p15:guide id="21" pos="3696">
          <p15:clr>
            <a:srgbClr val="A4A3A4"/>
          </p15:clr>
        </p15:guide>
        <p15:guide id="22" pos="1202"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a Vida Villanueva" initials="MVV" lastIdx="1" clrIdx="0"/>
  <p:cmAuthor id="1" name="DKTBO" initials="TBO" lastIdx="21" clrIdx="1">
    <p:extLst>
      <p:ext uri="{19B8F6BF-5375-455C-9EA6-DF929625EA0E}">
        <p15:presenceInfo xmlns:p15="http://schemas.microsoft.com/office/powerpoint/2012/main" userId="DKTBO" providerId="None"/>
      </p:ext>
    </p:extLst>
  </p:cmAuthor>
  <p:cmAuthor id="2" name="DKCLR" initials="CLR" lastIdx="13" clrIdx="2">
    <p:extLst>
      <p:ext uri="{19B8F6BF-5375-455C-9EA6-DF929625EA0E}">
        <p15:presenceInfo xmlns:p15="http://schemas.microsoft.com/office/powerpoint/2012/main" userId="DKCLR" providerId="None"/>
      </p:ext>
    </p:extLst>
  </p:cmAuthor>
  <p:cmAuthor id="3" name="DKVAN" initials="VAN" lastIdx="5" clrIdx="3">
    <p:extLst>
      <p:ext uri="{19B8F6BF-5375-455C-9EA6-DF929625EA0E}">
        <p15:presenceInfo xmlns:p15="http://schemas.microsoft.com/office/powerpoint/2012/main" userId="DKVA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D073F8-1565-44D7-B386-08B59EADF2EE}">
  <a:tblStyle styleId="{69D073F8-1565-44D7-B386-08B59EADF2EE}" styleName="PwC Table">
    <a:wholeTbl>
      <a:tcTxStyle>
        <a:fontRef idx="major">
          <a:prstClr val="black"/>
        </a:fontRef>
        <a:schemeClr val="dk1"/>
      </a:tcTxStyle>
      <a:tcStyle>
        <a:tcBdr>
          <a:left>
            <a:ln>
              <a:noFill/>
            </a:ln>
          </a:left>
          <a:right>
            <a:ln>
              <a:noFill/>
            </a:ln>
          </a:right>
          <a:top>
            <a:ln>
              <a:noFill/>
            </a:ln>
          </a:top>
          <a:bottom>
            <a:ln>
              <a:noFill/>
            </a:ln>
          </a:bottom>
          <a:insideH>
            <a:ln>
              <a:noFill/>
            </a:ln>
          </a:insideH>
          <a:insideV>
            <a:ln>
              <a:noFill/>
            </a:ln>
          </a:insideV>
        </a:tcBdr>
        <a:fill>
          <a:noFill/>
        </a:fill>
      </a:tcStyle>
    </a:wholeTbl>
    <a:band1H>
      <a:tcStyle>
        <a:tcBdr>
          <a:bottom>
            <a:ln w="38100" cmpd="sng">
              <a:noFill/>
            </a:ln>
          </a:bottom>
        </a:tcBdr>
      </a:tcStyle>
    </a:band1H>
    <a:band2H>
      <a:tcStyle>
        <a:tcBdr>
          <a:bottom>
            <a:ln w="38100" cmpd="sng">
              <a:noFill/>
            </a:ln>
          </a:bottom>
        </a:tcBdr>
      </a:tcStyle>
    </a:band2H>
    <a:firstCol>
      <a:tcTxStyle i="on">
        <a:fontRef idx="major">
          <a:prstClr val="black"/>
        </a:fontRef>
        <a:schemeClr val="dk1"/>
      </a:tcTxStyle>
      <a:tcStyle>
        <a:tcBdr/>
        <a:fill>
          <a:noFill/>
        </a:fill>
      </a:tcStyle>
    </a:firstCol>
    <a:firstRow>
      <a:tcTxStyle b="on">
        <a:fontRef idx="major">
          <a:prstClr val="black"/>
        </a:fontRef>
        <a:schemeClr val="dk2"/>
      </a:tcTxStyle>
      <a:tcStyle>
        <a:tcBdr>
          <a:bottom>
            <a:ln w="38100" cmpd="sng">
              <a:no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908" autoAdjust="0"/>
    <p:restoredTop sz="94764" autoAdjust="0"/>
  </p:normalViewPr>
  <p:slideViewPr>
    <p:cSldViewPr>
      <p:cViewPr varScale="1">
        <p:scale>
          <a:sx n="87" d="100"/>
          <a:sy n="87" d="100"/>
        </p:scale>
        <p:origin x="1338" y="90"/>
      </p:cViewPr>
      <p:guideLst>
        <p:guide orient="horz" pos="144"/>
        <p:guide orient="horz" pos="436"/>
        <p:guide orient="horz" pos="4179"/>
        <p:guide orient="horz" pos="3884"/>
        <p:guide orient="horz" pos="3974"/>
        <p:guide orient="horz" pos="1117"/>
        <p:guide orient="horz" pos="1008"/>
        <p:guide orient="horz" pos="2387"/>
        <p:guide orient="horz" pos="2523"/>
        <p:guide orient="horz" pos="336"/>
        <p:guide pos="2835"/>
        <p:guide pos="336"/>
        <p:guide pos="5424"/>
        <p:guide pos="2925"/>
        <p:guide pos="1973"/>
        <p:guide pos="2064"/>
        <p:guide pos="3787"/>
        <p:guide pos="1104"/>
        <p:guide pos="4649"/>
        <p:guide pos="4558"/>
        <p:guide pos="3696"/>
        <p:guide pos="1202"/>
      </p:guideLst>
    </p:cSldViewPr>
  </p:slideViewPr>
  <p:notesTextViewPr>
    <p:cViewPr>
      <p:scale>
        <a:sx n="100" d="100"/>
        <a:sy n="100" d="100"/>
      </p:scale>
      <p:origin x="0" y="0"/>
    </p:cViewPr>
  </p:notesTextViewPr>
  <p:sorterViewPr>
    <p:cViewPr>
      <p:scale>
        <a:sx n="150" d="100"/>
        <a:sy n="150" d="100"/>
      </p:scale>
      <p:origin x="0" y="-7164"/>
    </p:cViewPr>
  </p:sorterViewPr>
  <p:notesViewPr>
    <p:cSldViewPr>
      <p:cViewPr varScale="1">
        <p:scale>
          <a:sx n="98" d="100"/>
          <a:sy n="98" d="100"/>
        </p:scale>
        <p:origin x="-3564" y="-114"/>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3.xml"/><Relationship Id="rId1" Type="http://schemas.microsoft.com/office/2011/relationships/chartStyle" Target="style3.xml"/></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4.xml"/><Relationship Id="rId1" Type="http://schemas.microsoft.com/office/2011/relationships/chartStyle" Target="style4.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5.xml"/><Relationship Id="rId1" Type="http://schemas.microsoft.com/office/2011/relationships/chartStyle" Target="style5.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6.xml"/><Relationship Id="rId1" Type="http://schemas.microsoft.com/office/2011/relationships/chartStyle" Target="style6.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7.xml"/><Relationship Id="rId1" Type="http://schemas.microsoft.com/office/2011/relationships/chartStyle" Target="style7.xml"/></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8.xml"/><Relationship Id="rId1" Type="http://schemas.microsoft.com/office/2011/relationships/chartStyle" Target="style8.xml"/></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9.xml"/><Relationship Id="rId1" Type="http://schemas.microsoft.com/office/2011/relationships/chartStyle" Target="style9.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10.xml"/><Relationship Id="rId1" Type="http://schemas.microsoft.com/office/2011/relationships/chartStyle" Target="style10.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1.xml"/><Relationship Id="rId1" Type="http://schemas.microsoft.com/office/2011/relationships/chartStyle" Target="style11.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12.xml"/><Relationship Id="rId1" Type="http://schemas.microsoft.com/office/2011/relationships/chartStyle" Target="style12.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13.xml"/><Relationship Id="rId1" Type="http://schemas.microsoft.com/office/2011/relationships/chartStyle" Target="style13.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14.xml"/><Relationship Id="rId1" Type="http://schemas.microsoft.com/office/2011/relationships/chartStyle" Target="style14.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15.xml"/><Relationship Id="rId1" Type="http://schemas.microsoft.com/office/2011/relationships/chartStyle" Target="style15.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16.xml"/><Relationship Id="rId1" Type="http://schemas.microsoft.com/office/2011/relationships/chartStyle" Target="style16.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1.xml"/><Relationship Id="rId1" Type="http://schemas.microsoft.com/office/2011/relationships/chartStyle" Target="style1.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2.xml"/><Relationship Id="rId1" Type="http://schemas.microsoft.com/office/2011/relationships/chartStyle" Target="style2.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b="0"/>
            </a:pPr>
            <a:r>
              <a:rPr lang="da-DK" b="0" dirty="0" smtClean="0"/>
              <a:t>Uddannelsesmæssig baggrund</a:t>
            </a:r>
            <a:endParaRPr lang="da-DK" b="0" dirty="0"/>
          </a:p>
        </c:rich>
      </c:tx>
      <c:overlay val="1"/>
    </c:title>
    <c:autoTitleDeleted val="0"/>
    <c:plotArea>
      <c:layout/>
      <c:barChart>
        <c:barDir val="col"/>
        <c:grouping val="clustered"/>
        <c:varyColors val="0"/>
        <c:ser>
          <c:idx val="0"/>
          <c:order val="0"/>
          <c:tx>
            <c:strRef>
              <c:f>Sheet1!$B$1</c:f>
              <c:strCache>
                <c:ptCount val="1"/>
                <c:pt idx="0">
                  <c:v>2013</c:v>
                </c:pt>
              </c:strCache>
            </c:strRef>
          </c:tx>
          <c:invertIfNegative val="0"/>
          <c:dLbls>
            <c:spPr>
              <a:noFill/>
              <a:ln>
                <a:noFill/>
              </a:ln>
              <a:effectLst/>
            </c:spPr>
            <c:txPr>
              <a:bodyPr wrap="square" lIns="38100" tIns="19050" rIns="38100" bIns="19050" anchor="ctr">
                <a:spAutoFit/>
              </a:bodyPr>
              <a:lstStyle/>
              <a:p>
                <a:pPr>
                  <a:defRPr sz="8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Faguddannet (murer, tømrer, værktøjsmager mv.)</c:v>
                </c:pt>
                <c:pt idx="1">
                  <c:v>Videregående uddannelse under tre år (bachelor)</c:v>
                </c:pt>
                <c:pt idx="2">
                  <c:v>Videregående uddannelse over tre år (master)</c:v>
                </c:pt>
                <c:pt idx="3">
                  <c:v>Andet</c:v>
                </c:pt>
              </c:strCache>
            </c:strRef>
          </c:cat>
          <c:val>
            <c:numRef>
              <c:f>Sheet1!$B$2:$B$5</c:f>
              <c:numCache>
                <c:formatCode>0%</c:formatCode>
                <c:ptCount val="4"/>
                <c:pt idx="0">
                  <c:v>0.26700000000000002</c:v>
                </c:pt>
                <c:pt idx="1">
                  <c:v>0.16700000000000001</c:v>
                </c:pt>
                <c:pt idx="2">
                  <c:v>0.378</c:v>
                </c:pt>
                <c:pt idx="3">
                  <c:v>0.36699999999999999</c:v>
                </c:pt>
              </c:numCache>
            </c:numRef>
          </c:val>
        </c:ser>
        <c:ser>
          <c:idx val="1"/>
          <c:order val="1"/>
          <c:tx>
            <c:strRef>
              <c:f>Sheet1!$C$1</c:f>
              <c:strCache>
                <c:ptCount val="1"/>
                <c:pt idx="0">
                  <c:v>2014</c:v>
                </c:pt>
              </c:strCache>
            </c:strRef>
          </c:tx>
          <c:invertIfNegative val="0"/>
          <c:dLbls>
            <c:spPr>
              <a:noFill/>
              <a:ln>
                <a:noFill/>
              </a:ln>
              <a:effectLst/>
            </c:spPr>
            <c:txPr>
              <a:bodyPr wrap="square" lIns="38100" tIns="19050" rIns="38100" bIns="19050" anchor="ctr">
                <a:spAutoFit/>
              </a:bodyPr>
              <a:lstStyle/>
              <a:p>
                <a:pPr>
                  <a:defRPr sz="8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Faguddannet (murer, tømrer, værktøjsmager mv.)</c:v>
                </c:pt>
                <c:pt idx="1">
                  <c:v>Videregående uddannelse under tre år (bachelor)</c:v>
                </c:pt>
                <c:pt idx="2">
                  <c:v>Videregående uddannelse over tre år (master)</c:v>
                </c:pt>
                <c:pt idx="3">
                  <c:v>Andet</c:v>
                </c:pt>
              </c:strCache>
            </c:strRef>
          </c:cat>
          <c:val>
            <c:numRef>
              <c:f>Sheet1!$C$2:$C$5</c:f>
              <c:numCache>
                <c:formatCode>0%</c:formatCode>
                <c:ptCount val="4"/>
                <c:pt idx="0">
                  <c:v>0.35</c:v>
                </c:pt>
                <c:pt idx="1">
                  <c:v>0.23</c:v>
                </c:pt>
                <c:pt idx="2">
                  <c:v>0.36</c:v>
                </c:pt>
                <c:pt idx="3">
                  <c:v>0.26</c:v>
                </c:pt>
              </c:numCache>
            </c:numRef>
          </c:val>
        </c:ser>
        <c:ser>
          <c:idx val="2"/>
          <c:order val="2"/>
          <c:tx>
            <c:strRef>
              <c:f>Sheet1!$D$1</c:f>
              <c:strCache>
                <c:ptCount val="1"/>
                <c:pt idx="0">
                  <c:v>2015</c:v>
                </c:pt>
              </c:strCache>
            </c:strRef>
          </c:tx>
          <c:invertIfNegative val="0"/>
          <c:dLbls>
            <c:spPr>
              <a:noFill/>
              <a:ln>
                <a:noFill/>
              </a:ln>
              <a:effectLst/>
            </c:spPr>
            <c:txPr>
              <a:bodyPr wrap="square" lIns="38100" tIns="19050" rIns="38100" bIns="19050" anchor="ctr">
                <a:spAutoFit/>
              </a:bodyPr>
              <a:lstStyle/>
              <a:p>
                <a:pPr>
                  <a:defRPr sz="8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Faguddannet (murer, tømrer, værktøjsmager mv.)</c:v>
                </c:pt>
                <c:pt idx="1">
                  <c:v>Videregående uddannelse under tre år (bachelor)</c:v>
                </c:pt>
                <c:pt idx="2">
                  <c:v>Videregående uddannelse over tre år (master)</c:v>
                </c:pt>
                <c:pt idx="3">
                  <c:v>Andet</c:v>
                </c:pt>
              </c:strCache>
            </c:strRef>
          </c:cat>
          <c:val>
            <c:numRef>
              <c:f>Sheet1!$D$2:$D$5</c:f>
              <c:numCache>
                <c:formatCode>0%</c:formatCode>
                <c:ptCount val="4"/>
                <c:pt idx="0">
                  <c:v>0.36</c:v>
                </c:pt>
                <c:pt idx="1">
                  <c:v>0.15</c:v>
                </c:pt>
                <c:pt idx="2">
                  <c:v>0.24</c:v>
                </c:pt>
                <c:pt idx="3">
                  <c:v>0.37</c:v>
                </c:pt>
              </c:numCache>
            </c:numRef>
          </c:val>
        </c:ser>
        <c:dLbls>
          <c:dLblPos val="outEnd"/>
          <c:showLegendKey val="0"/>
          <c:showVal val="1"/>
          <c:showCatName val="0"/>
          <c:showSerName val="0"/>
          <c:showPercent val="0"/>
          <c:showBubbleSize val="0"/>
        </c:dLbls>
        <c:gapWidth val="100"/>
        <c:overlap val="-10"/>
        <c:axId val="394403920"/>
        <c:axId val="394404312"/>
      </c:barChart>
      <c:catAx>
        <c:axId val="394403920"/>
        <c:scaling>
          <c:orientation val="minMax"/>
        </c:scaling>
        <c:delete val="0"/>
        <c:axPos val="b"/>
        <c:numFmt formatCode="General" sourceLinked="0"/>
        <c:majorTickMark val="out"/>
        <c:minorTickMark val="none"/>
        <c:tickLblPos val="nextTo"/>
        <c:spPr>
          <a:ln>
            <a:noFill/>
          </a:ln>
        </c:spPr>
        <c:txPr>
          <a:bodyPr/>
          <a:lstStyle/>
          <a:p>
            <a:pPr>
              <a:defRPr sz="700"/>
            </a:pPr>
            <a:endParaRPr lang="en-US"/>
          </a:p>
        </c:txPr>
        <c:crossAx val="394404312"/>
        <c:crosses val="autoZero"/>
        <c:auto val="1"/>
        <c:lblAlgn val="ctr"/>
        <c:lblOffset val="100"/>
        <c:noMultiLvlLbl val="0"/>
      </c:catAx>
      <c:valAx>
        <c:axId val="394404312"/>
        <c:scaling>
          <c:orientation val="minMax"/>
          <c:max val="0.60000000000000009"/>
        </c:scaling>
        <c:delete val="1"/>
        <c:axPos val="l"/>
        <c:numFmt formatCode="0%" sourceLinked="0"/>
        <c:majorTickMark val="out"/>
        <c:minorTickMark val="none"/>
        <c:tickLblPos val="nextTo"/>
        <c:crossAx val="394403920"/>
        <c:crosses val="autoZero"/>
        <c:crossBetween val="between"/>
        <c:minorUnit val="0.2"/>
      </c:valAx>
    </c:plotArea>
    <c:legend>
      <c:legendPos val="b"/>
      <c:overlay val="0"/>
      <c:txPr>
        <a:bodyPr/>
        <a:lstStyle/>
        <a:p>
          <a:pPr>
            <a:defRPr sz="1000"/>
          </a:pPr>
          <a:endParaRPr lang="en-US"/>
        </a:p>
      </c:txPr>
    </c:legend>
    <c:plotVisOnly val="1"/>
    <c:dispBlanksAs val="gap"/>
    <c:showDLblsOverMax val="0"/>
  </c:chart>
  <c:txPr>
    <a:bodyPr/>
    <a:lstStyle/>
    <a:p>
      <a:pPr>
        <a:defRPr sz="10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b="0"/>
            </a:pPr>
            <a:r>
              <a:rPr lang="da-DK" b="0" dirty="0" smtClean="0"/>
              <a:t>Medlemmer i bestyrelsen</a:t>
            </a:r>
            <a:endParaRPr lang="da-DK" b="0" dirty="0"/>
          </a:p>
        </c:rich>
      </c:tx>
      <c:overlay val="0"/>
    </c:title>
    <c:autoTitleDeleted val="0"/>
    <c:plotArea>
      <c:layout/>
      <c:barChart>
        <c:barDir val="bar"/>
        <c:grouping val="clustered"/>
        <c:varyColors val="1"/>
        <c:ser>
          <c:idx val="0"/>
          <c:order val="0"/>
          <c:tx>
            <c:strRef>
              <c:f>Sheet1!$B$1</c:f>
              <c:strCache>
                <c:ptCount val="1"/>
                <c:pt idx="0">
                  <c:v>2014</c:v>
                </c:pt>
              </c:strCache>
            </c:strRef>
          </c:tx>
          <c:invertIfNegative val="0"/>
          <c:dLbls>
            <c:spPr>
              <a:noFill/>
              <a:ln>
                <a:noFill/>
              </a:ln>
              <a:effectLst/>
            </c:spPr>
            <c:txPr>
              <a:bodyPr wrap="square" lIns="38100" tIns="19050" rIns="38100" bIns="19050" anchor="ctr">
                <a:spAutoFit/>
              </a:bodyPr>
              <a:lstStyle/>
              <a:p>
                <a:pPr>
                  <a:defRPr sz="8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Medarbejdere</c:v>
                </c:pt>
                <c:pt idx="1">
                  <c:v>Advokat</c:v>
                </c:pt>
                <c:pt idx="2">
                  <c:v>Ejers familie</c:v>
                </c:pt>
                <c:pt idx="3">
                  <c:v>Prof. bestyrelsesmedlem</c:v>
                </c:pt>
                <c:pt idx="4">
                  <c:v>Ejer</c:v>
                </c:pt>
              </c:strCache>
            </c:strRef>
          </c:cat>
          <c:val>
            <c:numRef>
              <c:f>Sheet1!$B$2:$B$6</c:f>
              <c:numCache>
                <c:formatCode>0%</c:formatCode>
                <c:ptCount val="5"/>
                <c:pt idx="0">
                  <c:v>0.127</c:v>
                </c:pt>
                <c:pt idx="1">
                  <c:v>0.19600000000000001</c:v>
                </c:pt>
                <c:pt idx="2">
                  <c:v>0.49</c:v>
                </c:pt>
                <c:pt idx="3">
                  <c:v>0.58799999999999997</c:v>
                </c:pt>
                <c:pt idx="4">
                  <c:v>0.71599999999999997</c:v>
                </c:pt>
              </c:numCache>
            </c:numRef>
          </c:val>
        </c:ser>
        <c:ser>
          <c:idx val="1"/>
          <c:order val="1"/>
          <c:tx>
            <c:strRef>
              <c:f>Sheet1!$C$1</c:f>
              <c:strCache>
                <c:ptCount val="1"/>
                <c:pt idx="0">
                  <c:v>2015</c:v>
                </c:pt>
              </c:strCache>
            </c:strRef>
          </c:tx>
          <c:invertIfNegative val="0"/>
          <c:dLbls>
            <c:spPr>
              <a:noFill/>
              <a:ln>
                <a:noFill/>
              </a:ln>
              <a:effectLst/>
            </c:spPr>
            <c:txPr>
              <a:bodyPr wrap="square" lIns="38100" tIns="19050" rIns="38100" bIns="19050" anchor="ctr">
                <a:spAutoFit/>
              </a:bodyPr>
              <a:lstStyle/>
              <a:p>
                <a:pPr>
                  <a:defRPr sz="8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Medarbejdere</c:v>
                </c:pt>
                <c:pt idx="1">
                  <c:v>Advokat</c:v>
                </c:pt>
                <c:pt idx="2">
                  <c:v>Ejers familie</c:v>
                </c:pt>
                <c:pt idx="3">
                  <c:v>Prof. bestyrelsesmedlem</c:v>
                </c:pt>
                <c:pt idx="4">
                  <c:v>Ejer</c:v>
                </c:pt>
              </c:strCache>
            </c:strRef>
          </c:cat>
          <c:val>
            <c:numRef>
              <c:f>Sheet1!$C$2:$C$6</c:f>
              <c:numCache>
                <c:formatCode>0%</c:formatCode>
                <c:ptCount val="5"/>
                <c:pt idx="0">
                  <c:v>7.9000000000000001E-2</c:v>
                </c:pt>
                <c:pt idx="1">
                  <c:v>0.218</c:v>
                </c:pt>
                <c:pt idx="2">
                  <c:v>0.42599999999999999</c:v>
                </c:pt>
                <c:pt idx="3">
                  <c:v>0.59399999999999997</c:v>
                </c:pt>
                <c:pt idx="4">
                  <c:v>0.78200000000000003</c:v>
                </c:pt>
              </c:numCache>
            </c:numRef>
          </c:val>
        </c:ser>
        <c:dLbls>
          <c:showLegendKey val="0"/>
          <c:showVal val="0"/>
          <c:showCatName val="0"/>
          <c:showSerName val="0"/>
          <c:showPercent val="0"/>
          <c:showBubbleSize val="0"/>
        </c:dLbls>
        <c:gapWidth val="100"/>
        <c:overlap val="-10"/>
        <c:axId val="299898024"/>
        <c:axId val="352879848"/>
      </c:barChart>
      <c:catAx>
        <c:axId val="299898024"/>
        <c:scaling>
          <c:orientation val="minMax"/>
        </c:scaling>
        <c:delete val="0"/>
        <c:axPos val="l"/>
        <c:numFmt formatCode="General" sourceLinked="0"/>
        <c:majorTickMark val="out"/>
        <c:minorTickMark val="none"/>
        <c:tickLblPos val="nextTo"/>
        <c:spPr>
          <a:ln>
            <a:noFill/>
          </a:ln>
        </c:spPr>
        <c:txPr>
          <a:bodyPr/>
          <a:lstStyle/>
          <a:p>
            <a:pPr>
              <a:defRPr sz="800"/>
            </a:pPr>
            <a:endParaRPr lang="en-US"/>
          </a:p>
        </c:txPr>
        <c:crossAx val="352879848"/>
        <c:crosses val="autoZero"/>
        <c:auto val="1"/>
        <c:lblAlgn val="ctr"/>
        <c:lblOffset val="100"/>
        <c:noMultiLvlLbl val="0"/>
      </c:catAx>
      <c:valAx>
        <c:axId val="352879848"/>
        <c:scaling>
          <c:orientation val="minMax"/>
        </c:scaling>
        <c:delete val="1"/>
        <c:axPos val="b"/>
        <c:numFmt formatCode="0%" sourceLinked="1"/>
        <c:majorTickMark val="out"/>
        <c:minorTickMark val="none"/>
        <c:tickLblPos val="nextTo"/>
        <c:crossAx val="299898024"/>
        <c:crosses val="autoZero"/>
        <c:crossBetween val="between"/>
        <c:majorUnit val="0.2"/>
      </c:valAx>
    </c:plotArea>
    <c:legend>
      <c:legendPos val="b"/>
      <c:overlay val="0"/>
      <c:txPr>
        <a:bodyPr/>
        <a:lstStyle/>
        <a:p>
          <a:pPr>
            <a:defRPr sz="1000"/>
          </a:pPr>
          <a:endParaRPr lang="en-US"/>
        </a:p>
      </c:txPr>
    </c:legend>
    <c:plotVisOnly val="1"/>
    <c:dispBlanksAs val="gap"/>
    <c:showDLblsOverMax val="0"/>
  </c:chart>
  <c:txPr>
    <a:bodyPr/>
    <a:lstStyle/>
    <a:p>
      <a:pPr>
        <a:defRPr sz="10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b="0"/>
            </a:pPr>
            <a:r>
              <a:rPr lang="da-DK" b="0" noProof="0" dirty="0" smtClean="0"/>
              <a:t>Hvor tit afholdes der møde i bestyrelsen?</a:t>
            </a:r>
            <a:endParaRPr lang="da-DK" b="0" noProof="0" dirty="0"/>
          </a:p>
        </c:rich>
      </c:tx>
      <c:overlay val="0"/>
    </c:title>
    <c:autoTitleDeleted val="0"/>
    <c:plotArea>
      <c:layout/>
      <c:barChart>
        <c:barDir val="bar"/>
        <c:grouping val="clustered"/>
        <c:varyColors val="0"/>
        <c:ser>
          <c:idx val="0"/>
          <c:order val="0"/>
          <c:tx>
            <c:strRef>
              <c:f>Sheet1!$B$1</c:f>
              <c:strCache>
                <c:ptCount val="1"/>
                <c:pt idx="0">
                  <c:v>2013</c:v>
                </c:pt>
              </c:strCache>
            </c:strRef>
          </c:tx>
          <c:invertIfNegative val="0"/>
          <c:dLbls>
            <c:spPr>
              <a:noFill/>
              <a:ln>
                <a:noFill/>
              </a:ln>
              <a:effectLst/>
            </c:spPr>
            <c:txPr>
              <a:bodyPr wrap="square" lIns="38100" tIns="19050" rIns="38100" bIns="19050" anchor="ctr">
                <a:spAutoFit/>
              </a:bodyPr>
              <a:lstStyle/>
              <a:p>
                <a:pPr>
                  <a:defRPr sz="8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1 gang årligt</c:v>
                </c:pt>
                <c:pt idx="1">
                  <c:v>2 gange årligt</c:v>
                </c:pt>
                <c:pt idx="2">
                  <c:v>3-4 gange årligt</c:v>
                </c:pt>
                <c:pt idx="3">
                  <c:v>&gt;4 gange årligt</c:v>
                </c:pt>
              </c:strCache>
            </c:strRef>
          </c:cat>
          <c:val>
            <c:numRef>
              <c:f>Sheet1!$B$2:$B$5</c:f>
              <c:numCache>
                <c:formatCode>0%</c:formatCode>
                <c:ptCount val="4"/>
                <c:pt idx="0">
                  <c:v>9.6000000000000002E-2</c:v>
                </c:pt>
                <c:pt idx="1">
                  <c:v>2.4E-2</c:v>
                </c:pt>
                <c:pt idx="2">
                  <c:v>0.54200000000000004</c:v>
                </c:pt>
                <c:pt idx="3">
                  <c:v>0.34899999999999998</c:v>
                </c:pt>
              </c:numCache>
            </c:numRef>
          </c:val>
        </c:ser>
        <c:ser>
          <c:idx val="1"/>
          <c:order val="1"/>
          <c:tx>
            <c:strRef>
              <c:f>Sheet1!$C$1</c:f>
              <c:strCache>
                <c:ptCount val="1"/>
                <c:pt idx="0">
                  <c:v>2014</c:v>
                </c:pt>
              </c:strCache>
            </c:strRef>
          </c:tx>
          <c:invertIfNegative val="0"/>
          <c:dLbls>
            <c:spPr>
              <a:noFill/>
              <a:ln>
                <a:noFill/>
              </a:ln>
              <a:effectLst/>
            </c:spPr>
            <c:txPr>
              <a:bodyPr wrap="square" lIns="38100" tIns="19050" rIns="38100" bIns="19050" anchor="ctr">
                <a:spAutoFit/>
              </a:bodyPr>
              <a:lstStyle/>
              <a:p>
                <a:pPr>
                  <a:defRPr sz="8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1 gang årligt</c:v>
                </c:pt>
                <c:pt idx="1">
                  <c:v>2 gange årligt</c:v>
                </c:pt>
                <c:pt idx="2">
                  <c:v>3-4 gange årligt</c:v>
                </c:pt>
                <c:pt idx="3">
                  <c:v>&gt;4 gange årligt</c:v>
                </c:pt>
              </c:strCache>
            </c:strRef>
          </c:cat>
          <c:val>
            <c:numRef>
              <c:f>Sheet1!$C$2:$C$5</c:f>
              <c:numCache>
                <c:formatCode>0%</c:formatCode>
                <c:ptCount val="4"/>
                <c:pt idx="0">
                  <c:v>0.19</c:v>
                </c:pt>
                <c:pt idx="1">
                  <c:v>0.03</c:v>
                </c:pt>
                <c:pt idx="2">
                  <c:v>0.48</c:v>
                </c:pt>
                <c:pt idx="3">
                  <c:v>0.32</c:v>
                </c:pt>
              </c:numCache>
            </c:numRef>
          </c:val>
        </c:ser>
        <c:ser>
          <c:idx val="2"/>
          <c:order val="2"/>
          <c:tx>
            <c:strRef>
              <c:f>Sheet1!$D$1</c:f>
              <c:strCache>
                <c:ptCount val="1"/>
                <c:pt idx="0">
                  <c:v>2015</c:v>
                </c:pt>
              </c:strCache>
            </c:strRef>
          </c:tx>
          <c:invertIfNegative val="0"/>
          <c:dLbls>
            <c:spPr>
              <a:noFill/>
              <a:ln>
                <a:noFill/>
              </a:ln>
              <a:effectLst/>
            </c:spPr>
            <c:txPr>
              <a:bodyPr wrap="square" lIns="38100" tIns="19050" rIns="38100" bIns="19050" anchor="ctr">
                <a:spAutoFit/>
              </a:bodyPr>
              <a:lstStyle/>
              <a:p>
                <a:pPr>
                  <a:defRPr sz="8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1 gang årligt</c:v>
                </c:pt>
                <c:pt idx="1">
                  <c:v>2 gange årligt</c:v>
                </c:pt>
                <c:pt idx="2">
                  <c:v>3-4 gange årligt</c:v>
                </c:pt>
                <c:pt idx="3">
                  <c:v>&gt;4 gange årligt</c:v>
                </c:pt>
              </c:strCache>
            </c:strRef>
          </c:cat>
          <c:val>
            <c:numRef>
              <c:f>Sheet1!$D$2:$D$5</c:f>
              <c:numCache>
                <c:formatCode>0%</c:formatCode>
                <c:ptCount val="4"/>
                <c:pt idx="0">
                  <c:v>0.13</c:v>
                </c:pt>
                <c:pt idx="1">
                  <c:v>0.06</c:v>
                </c:pt>
                <c:pt idx="2">
                  <c:v>0.36</c:v>
                </c:pt>
                <c:pt idx="3">
                  <c:v>0.43</c:v>
                </c:pt>
              </c:numCache>
            </c:numRef>
          </c:val>
        </c:ser>
        <c:dLbls>
          <c:showLegendKey val="0"/>
          <c:showVal val="0"/>
          <c:showCatName val="0"/>
          <c:showSerName val="0"/>
          <c:showPercent val="0"/>
          <c:showBubbleSize val="0"/>
        </c:dLbls>
        <c:gapWidth val="100"/>
        <c:overlap val="-10"/>
        <c:axId val="352880632"/>
        <c:axId val="352880240"/>
      </c:barChart>
      <c:valAx>
        <c:axId val="352880240"/>
        <c:scaling>
          <c:orientation val="minMax"/>
        </c:scaling>
        <c:delete val="1"/>
        <c:axPos val="b"/>
        <c:numFmt formatCode="0%" sourceLinked="1"/>
        <c:majorTickMark val="out"/>
        <c:minorTickMark val="none"/>
        <c:tickLblPos val="nextTo"/>
        <c:crossAx val="352880632"/>
        <c:crosses val="autoZero"/>
        <c:crossBetween val="between"/>
      </c:valAx>
      <c:catAx>
        <c:axId val="352880632"/>
        <c:scaling>
          <c:orientation val="minMax"/>
        </c:scaling>
        <c:delete val="0"/>
        <c:axPos val="l"/>
        <c:numFmt formatCode="General" sourceLinked="1"/>
        <c:majorTickMark val="out"/>
        <c:minorTickMark val="none"/>
        <c:tickLblPos val="nextTo"/>
        <c:spPr>
          <a:ln>
            <a:noFill/>
          </a:ln>
        </c:spPr>
        <c:txPr>
          <a:bodyPr/>
          <a:lstStyle/>
          <a:p>
            <a:pPr>
              <a:defRPr sz="800"/>
            </a:pPr>
            <a:endParaRPr lang="en-US"/>
          </a:p>
        </c:txPr>
        <c:crossAx val="352880240"/>
        <c:crosses val="autoZero"/>
        <c:auto val="1"/>
        <c:lblAlgn val="ctr"/>
        <c:lblOffset val="100"/>
        <c:noMultiLvlLbl val="0"/>
      </c:catAx>
    </c:plotArea>
    <c:legend>
      <c:legendPos val="b"/>
      <c:overlay val="0"/>
      <c:txPr>
        <a:bodyPr/>
        <a:lstStyle/>
        <a:p>
          <a:pPr>
            <a:defRPr sz="1000"/>
          </a:pPr>
          <a:endParaRPr lang="en-US"/>
        </a:p>
      </c:txPr>
    </c:legend>
    <c:plotVisOnly val="1"/>
    <c:dispBlanksAs val="gap"/>
    <c:showDLblsOverMax val="0"/>
  </c:chart>
  <c:txPr>
    <a:bodyPr/>
    <a:lstStyle/>
    <a:p>
      <a:pPr>
        <a:defRPr sz="10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b="0"/>
            </a:pPr>
            <a:r>
              <a:rPr lang="da-DK" b="0" dirty="0" smtClean="0"/>
              <a:t>Hvad er temaerne på bestyrelsesmøderne?</a:t>
            </a:r>
            <a:endParaRPr lang="da-DK" b="0" dirty="0"/>
          </a:p>
        </c:rich>
      </c:tx>
      <c:overlay val="0"/>
    </c:title>
    <c:autoTitleDeleted val="0"/>
    <c:plotArea>
      <c:layout/>
      <c:barChart>
        <c:barDir val="bar"/>
        <c:grouping val="clustered"/>
        <c:varyColors val="1"/>
        <c:ser>
          <c:idx val="0"/>
          <c:order val="0"/>
          <c:tx>
            <c:strRef>
              <c:f>Sheet1!$B$1</c:f>
              <c:strCache>
                <c:ptCount val="1"/>
                <c:pt idx="0">
                  <c:v>Series 1</c:v>
                </c:pt>
              </c:strCache>
            </c:strRef>
          </c:tx>
          <c:invertIfNegative val="0"/>
          <c:dLbls>
            <c:spPr>
              <a:noFill/>
              <a:ln>
                <a:noFill/>
              </a:ln>
              <a:effectLst/>
            </c:spPr>
            <c:txPr>
              <a:bodyPr wrap="square" lIns="38100" tIns="19050" rIns="38100" bIns="19050" anchor="ctr">
                <a:spAutoFit/>
              </a:bodyPr>
              <a:lstStyle/>
              <a:p>
                <a:pPr>
                  <a:defRPr sz="8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Sheet1!$A$2:$A$9</c:f>
              <c:strCache>
                <c:ptCount val="8"/>
                <c:pt idx="0">
                  <c:v>Logistik</c:v>
                </c:pt>
                <c:pt idx="1">
                  <c:v>CSR</c:v>
                </c:pt>
                <c:pt idx="2">
                  <c:v>Investeringsprojekter</c:v>
                </c:pt>
                <c:pt idx="3">
                  <c:v>Produktion</c:v>
                </c:pt>
                <c:pt idx="4">
                  <c:v>Innovation og udvikling</c:v>
                </c:pt>
                <c:pt idx="5">
                  <c:v>Salgspipeline</c:v>
                </c:pt>
                <c:pt idx="6">
                  <c:v>Strategiarbejde</c:v>
                </c:pt>
                <c:pt idx="7">
                  <c:v>Andet</c:v>
                </c:pt>
              </c:strCache>
            </c:strRef>
          </c:cat>
          <c:val>
            <c:numRef>
              <c:f>Sheet1!$B$2:$B$9</c:f>
              <c:numCache>
                <c:formatCode>0%</c:formatCode>
                <c:ptCount val="8"/>
                <c:pt idx="0">
                  <c:v>2.1000000000000001E-2</c:v>
                </c:pt>
                <c:pt idx="1">
                  <c:v>2.1000000000000001E-2</c:v>
                </c:pt>
                <c:pt idx="2">
                  <c:v>7.3999999999999996E-2</c:v>
                </c:pt>
                <c:pt idx="3">
                  <c:v>0.223</c:v>
                </c:pt>
                <c:pt idx="4">
                  <c:v>0.309</c:v>
                </c:pt>
                <c:pt idx="5">
                  <c:v>0.34</c:v>
                </c:pt>
                <c:pt idx="6">
                  <c:v>0.38300000000000001</c:v>
                </c:pt>
                <c:pt idx="7">
                  <c:v>0.42599999999999999</c:v>
                </c:pt>
              </c:numCache>
            </c:numRef>
          </c:val>
        </c:ser>
        <c:dLbls>
          <c:showLegendKey val="0"/>
          <c:showVal val="0"/>
          <c:showCatName val="0"/>
          <c:showSerName val="0"/>
          <c:showPercent val="0"/>
          <c:showBubbleSize val="0"/>
        </c:dLbls>
        <c:gapWidth val="100"/>
        <c:axId val="352881416"/>
        <c:axId val="389051480"/>
      </c:barChart>
      <c:catAx>
        <c:axId val="352881416"/>
        <c:scaling>
          <c:orientation val="minMax"/>
        </c:scaling>
        <c:delete val="0"/>
        <c:axPos val="l"/>
        <c:numFmt formatCode="General" sourceLinked="0"/>
        <c:majorTickMark val="out"/>
        <c:minorTickMark val="none"/>
        <c:tickLblPos val="nextTo"/>
        <c:spPr>
          <a:ln>
            <a:noFill/>
          </a:ln>
        </c:spPr>
        <c:txPr>
          <a:bodyPr/>
          <a:lstStyle/>
          <a:p>
            <a:pPr>
              <a:defRPr sz="800"/>
            </a:pPr>
            <a:endParaRPr lang="en-US"/>
          </a:p>
        </c:txPr>
        <c:crossAx val="389051480"/>
        <c:crosses val="autoZero"/>
        <c:auto val="1"/>
        <c:lblAlgn val="ctr"/>
        <c:lblOffset val="100"/>
        <c:noMultiLvlLbl val="0"/>
      </c:catAx>
      <c:valAx>
        <c:axId val="389051480"/>
        <c:scaling>
          <c:orientation val="minMax"/>
        </c:scaling>
        <c:delete val="1"/>
        <c:axPos val="b"/>
        <c:numFmt formatCode="0%" sourceLinked="1"/>
        <c:majorTickMark val="out"/>
        <c:minorTickMark val="none"/>
        <c:tickLblPos val="nextTo"/>
        <c:crossAx val="352881416"/>
        <c:crosses val="autoZero"/>
        <c:crossBetween val="between"/>
        <c:majorUnit val="0.2"/>
      </c:valAx>
    </c:plotArea>
    <c:plotVisOnly val="1"/>
    <c:dispBlanksAs val="gap"/>
    <c:showDLblsOverMax val="0"/>
  </c:chart>
  <c:txPr>
    <a:bodyPr/>
    <a:lstStyle/>
    <a:p>
      <a:pPr>
        <a:defRPr sz="10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b="0"/>
            </a:pPr>
            <a:r>
              <a:rPr lang="da-DK" b="0" noProof="0" dirty="0" smtClean="0"/>
              <a:t>Har virksomheden en forretningsplan?</a:t>
            </a:r>
            <a:endParaRPr lang="da-DK" b="0" noProof="0" dirty="0"/>
          </a:p>
        </c:rich>
      </c:tx>
      <c:overlay val="0"/>
    </c:title>
    <c:autoTitleDeleted val="0"/>
    <c:plotArea>
      <c:layout>
        <c:manualLayout>
          <c:layoutTarget val="inner"/>
          <c:xMode val="edge"/>
          <c:yMode val="edge"/>
          <c:x val="0.27426584898041589"/>
          <c:y val="0.14334419677902799"/>
          <c:w val="0.43518120331112459"/>
          <c:h val="0.82040202678592666"/>
        </c:manualLayout>
      </c:layout>
      <c:pieChart>
        <c:varyColors val="1"/>
        <c:ser>
          <c:idx val="0"/>
          <c:order val="0"/>
          <c:tx>
            <c:strRef>
              <c:f>Sheet1!$B$1</c:f>
              <c:strCache>
                <c:ptCount val="1"/>
                <c:pt idx="0">
                  <c:v>2015</c:v>
                </c:pt>
              </c:strCache>
            </c:strRef>
          </c:tx>
          <c:dLbls>
            <c:spPr>
              <a:noFill/>
              <a:ln>
                <a:noFill/>
              </a:ln>
              <a:effectLst/>
            </c:spPr>
            <c:txPr>
              <a:bodyPr wrap="square" lIns="38100" tIns="19050" rIns="38100" bIns="19050" anchor="ctr">
                <a:spAutoFit/>
              </a:bodyPr>
              <a:lstStyle/>
              <a:p>
                <a:pPr>
                  <a:defRPr sz="800">
                    <a:solidFill>
                      <a:schemeClr val="bg1"/>
                    </a:solidFill>
                  </a:defRPr>
                </a:pPr>
                <a:endParaRPr lang="en-US"/>
              </a:p>
            </c:txPr>
            <c:showLegendKey val="0"/>
            <c:showVal val="1"/>
            <c:showCatName val="1"/>
            <c:showSerName val="0"/>
            <c:showPercent val="0"/>
            <c:showBubbleSize val="0"/>
            <c:separator>
</c:separator>
            <c:showLeaderLines val="1"/>
            <c:extLst>
              <c:ext xmlns:c15="http://schemas.microsoft.com/office/drawing/2012/chart" uri="{CE6537A1-D6FC-4f65-9D91-7224C49458BB}"/>
            </c:extLst>
          </c:dLbls>
          <c:cat>
            <c:strRef>
              <c:f>Sheet1!$A$2:$A$3</c:f>
              <c:strCache>
                <c:ptCount val="2"/>
                <c:pt idx="0">
                  <c:v>Ja</c:v>
                </c:pt>
                <c:pt idx="1">
                  <c:v>Nej</c:v>
                </c:pt>
              </c:strCache>
            </c:strRef>
          </c:cat>
          <c:val>
            <c:numRef>
              <c:f>Sheet1!$B$2:$B$3</c:f>
              <c:numCache>
                <c:formatCode>0%</c:formatCode>
                <c:ptCount val="2"/>
                <c:pt idx="0">
                  <c:v>0.70799999999999996</c:v>
                </c:pt>
                <c:pt idx="1">
                  <c:v>0.29199999999999998</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0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100" b="0"/>
            </a:pPr>
            <a:r>
              <a:rPr lang="da-DK" sz="1100" b="0" noProof="0" dirty="0" smtClean="0"/>
              <a:t>Hvornår er forretningsplanen senest ajourført?</a:t>
            </a:r>
            <a:endParaRPr lang="da-DK" sz="1100" b="0" noProof="0" dirty="0"/>
          </a:p>
        </c:rich>
      </c:tx>
      <c:overlay val="0"/>
    </c:title>
    <c:autoTitleDeleted val="0"/>
    <c:plotArea>
      <c:layout>
        <c:manualLayout>
          <c:layoutTarget val="inner"/>
          <c:xMode val="edge"/>
          <c:yMode val="edge"/>
          <c:x val="0.27264612356147788"/>
          <c:y val="0.13680091348098103"/>
          <c:w val="0.43868236422370283"/>
          <c:h val="0.82700240264528868"/>
        </c:manualLayout>
      </c:layout>
      <c:pieChart>
        <c:varyColors val="1"/>
        <c:ser>
          <c:idx val="0"/>
          <c:order val="0"/>
          <c:tx>
            <c:strRef>
              <c:f>Sheet1!$B$1</c:f>
              <c:strCache>
                <c:ptCount val="1"/>
                <c:pt idx="0">
                  <c:v>Series 1</c:v>
                </c:pt>
              </c:strCache>
            </c:strRef>
          </c:tx>
          <c:dLbls>
            <c:dLbl>
              <c:idx val="2"/>
              <c:layout>
                <c:manualLayout>
                  <c:x val="-9.6153846153846159E-3"/>
                  <c:y val="7.2507552870090614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Lst>
            </c:dLbl>
            <c:dLbl>
              <c:idx val="3"/>
              <c:layout>
                <c:manualLayout>
                  <c:x val="3.2051282051282048E-2"/>
                  <c:y val="0.13897280966767372"/>
                </c:manualLayout>
              </c:layout>
              <c:spPr>
                <a:noFill/>
                <a:ln>
                  <a:noFill/>
                </a:ln>
                <a:effectLst/>
              </c:spPr>
              <c:txPr>
                <a:bodyPr wrap="square" lIns="38100" tIns="19050" rIns="38100" bIns="19050" anchor="ctr">
                  <a:spAutoFit/>
                </a:bodyPr>
                <a:lstStyle/>
                <a:p>
                  <a:pPr>
                    <a:defRPr sz="800">
                      <a:solidFill>
                        <a:schemeClr val="bg1"/>
                      </a:solidFill>
                    </a:defRPr>
                  </a:pPr>
                  <a:endParaRPr lang="en-US"/>
                </a:p>
              </c:txPr>
              <c:dLblPos val="bestFit"/>
              <c:showLegendKey val="0"/>
              <c:showVal val="1"/>
              <c:showCatName val="1"/>
              <c:showSerName val="0"/>
              <c:showPercent val="0"/>
              <c:showBubbleSize val="0"/>
              <c:separator>
</c:separator>
              <c:extLst>
                <c:ext xmlns:c15="http://schemas.microsoft.com/office/drawing/2012/chart" uri="{CE6537A1-D6FC-4f65-9D91-7224C49458BB}"/>
              </c:extLst>
            </c:dLbl>
            <c:spPr>
              <a:noFill/>
              <a:ln>
                <a:noFill/>
              </a:ln>
              <a:effectLst/>
            </c:spPr>
            <c:txPr>
              <a:bodyPr wrap="square" lIns="38100" tIns="19050" rIns="38100" bIns="19050" anchor="ctr">
                <a:spAutoFit/>
              </a:bodyPr>
              <a:lstStyle/>
              <a:p>
                <a:pPr>
                  <a:defRPr sz="800"/>
                </a:pPr>
                <a:endParaRPr lang="en-US"/>
              </a:p>
            </c:txPr>
            <c:dLblPos val="outEnd"/>
            <c:showLegendKey val="0"/>
            <c:showVal val="1"/>
            <c:showCatName val="1"/>
            <c:showSerName val="0"/>
            <c:showPercent val="0"/>
            <c:showBubbleSize val="0"/>
            <c:separator>
</c:separator>
            <c:showLeaderLines val="1"/>
            <c:extLst>
              <c:ext xmlns:c15="http://schemas.microsoft.com/office/drawing/2012/chart" uri="{CE6537A1-D6FC-4f65-9D91-7224C49458BB}"/>
            </c:extLst>
          </c:dLbls>
          <c:cat>
            <c:strRef>
              <c:f>Sheet1!$A$2:$A$5</c:f>
              <c:strCache>
                <c:ptCount val="4"/>
                <c:pt idx="0">
                  <c:v>0-12 mdr.</c:v>
                </c:pt>
                <c:pt idx="1">
                  <c:v>1-2 år</c:v>
                </c:pt>
                <c:pt idx="2">
                  <c:v>3-5 år</c:v>
                </c:pt>
                <c:pt idx="3">
                  <c:v>&gt;5 år</c:v>
                </c:pt>
              </c:strCache>
            </c:strRef>
          </c:cat>
          <c:val>
            <c:numRef>
              <c:f>Sheet1!$B$2:$B$5</c:f>
              <c:numCache>
                <c:formatCode>0%</c:formatCode>
                <c:ptCount val="4"/>
                <c:pt idx="0">
                  <c:v>0.70499999999999996</c:v>
                </c:pt>
                <c:pt idx="1">
                  <c:v>0.159</c:v>
                </c:pt>
                <c:pt idx="2">
                  <c:v>0.08</c:v>
                </c:pt>
                <c:pt idx="3">
                  <c:v>5.7000000000000002E-2</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0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b="0"/>
            </a:pPr>
            <a:r>
              <a:rPr lang="da-DK" b="0" dirty="0" smtClean="0"/>
              <a:t>Fokusområder i forretningsplanen</a:t>
            </a:r>
            <a:endParaRPr lang="da-DK" b="0" dirty="0"/>
          </a:p>
        </c:rich>
      </c:tx>
      <c:overlay val="0"/>
    </c:title>
    <c:autoTitleDeleted val="0"/>
    <c:plotArea>
      <c:layout/>
      <c:barChart>
        <c:barDir val="bar"/>
        <c:grouping val="clustered"/>
        <c:varyColors val="1"/>
        <c:ser>
          <c:idx val="0"/>
          <c:order val="0"/>
          <c:tx>
            <c:strRef>
              <c:f>Sheet1!$B$1</c:f>
              <c:strCache>
                <c:ptCount val="1"/>
                <c:pt idx="0">
                  <c:v>Series 1</c:v>
                </c:pt>
              </c:strCache>
            </c:strRef>
          </c:tx>
          <c:invertIfNegative val="0"/>
          <c:dLbls>
            <c:spPr>
              <a:noFill/>
              <a:ln>
                <a:noFill/>
              </a:ln>
              <a:effectLst/>
            </c:spPr>
            <c:txPr>
              <a:bodyPr wrap="square" lIns="38100" tIns="19050" rIns="38100" bIns="19050" anchor="ctr">
                <a:spAutoFit/>
              </a:bodyPr>
              <a:lstStyle/>
              <a:p>
                <a:pPr>
                  <a:defRPr sz="8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Sheet1!$A$2:$A$8</c:f>
              <c:strCache>
                <c:ptCount val="7"/>
                <c:pt idx="0">
                  <c:v>Optimering af betalingsstrømme</c:v>
                </c:pt>
                <c:pt idx="1">
                  <c:v>Optimering af værdikæden</c:v>
                </c:pt>
                <c:pt idx="2">
                  <c:v>Andet</c:v>
                </c:pt>
                <c:pt idx="3">
                  <c:v>Innovation og produktudvikling</c:v>
                </c:pt>
                <c:pt idx="4">
                  <c:v>Udvidelse af kundegrundlag</c:v>
                </c:pt>
                <c:pt idx="5">
                  <c:v>Optimering af processer og ressourcer</c:v>
                </c:pt>
                <c:pt idx="6">
                  <c:v>Udvikling af værdi for kunden</c:v>
                </c:pt>
              </c:strCache>
            </c:strRef>
          </c:cat>
          <c:val>
            <c:numRef>
              <c:f>Sheet1!$B$2:$B$8</c:f>
              <c:numCache>
                <c:formatCode>0%</c:formatCode>
                <c:ptCount val="7"/>
                <c:pt idx="0">
                  <c:v>3.2000000000000001E-2</c:v>
                </c:pt>
                <c:pt idx="1">
                  <c:v>0.26300000000000001</c:v>
                </c:pt>
                <c:pt idx="2">
                  <c:v>0.28399999999999997</c:v>
                </c:pt>
                <c:pt idx="3">
                  <c:v>0.45300000000000001</c:v>
                </c:pt>
                <c:pt idx="4">
                  <c:v>0.48399999999999999</c:v>
                </c:pt>
                <c:pt idx="5">
                  <c:v>0.495</c:v>
                </c:pt>
                <c:pt idx="6">
                  <c:v>0.495</c:v>
                </c:pt>
              </c:numCache>
            </c:numRef>
          </c:val>
        </c:ser>
        <c:dLbls>
          <c:showLegendKey val="0"/>
          <c:showVal val="0"/>
          <c:showCatName val="0"/>
          <c:showSerName val="0"/>
          <c:showPercent val="0"/>
          <c:showBubbleSize val="0"/>
        </c:dLbls>
        <c:gapWidth val="100"/>
        <c:axId val="389053048"/>
        <c:axId val="390119168"/>
      </c:barChart>
      <c:catAx>
        <c:axId val="389053048"/>
        <c:scaling>
          <c:orientation val="minMax"/>
        </c:scaling>
        <c:delete val="0"/>
        <c:axPos val="l"/>
        <c:numFmt formatCode="General" sourceLinked="0"/>
        <c:majorTickMark val="out"/>
        <c:minorTickMark val="none"/>
        <c:tickLblPos val="nextTo"/>
        <c:spPr>
          <a:ln>
            <a:noFill/>
          </a:ln>
        </c:spPr>
        <c:txPr>
          <a:bodyPr/>
          <a:lstStyle/>
          <a:p>
            <a:pPr>
              <a:defRPr sz="800"/>
            </a:pPr>
            <a:endParaRPr lang="en-US"/>
          </a:p>
        </c:txPr>
        <c:crossAx val="390119168"/>
        <c:crosses val="autoZero"/>
        <c:auto val="1"/>
        <c:lblAlgn val="ctr"/>
        <c:lblOffset val="100"/>
        <c:noMultiLvlLbl val="0"/>
      </c:catAx>
      <c:valAx>
        <c:axId val="390119168"/>
        <c:scaling>
          <c:orientation val="minMax"/>
        </c:scaling>
        <c:delete val="1"/>
        <c:axPos val="b"/>
        <c:numFmt formatCode="0%" sourceLinked="1"/>
        <c:majorTickMark val="out"/>
        <c:minorTickMark val="none"/>
        <c:tickLblPos val="nextTo"/>
        <c:crossAx val="389053048"/>
        <c:crosses val="autoZero"/>
        <c:crossBetween val="between"/>
        <c:majorUnit val="0.2"/>
      </c:valAx>
    </c:plotArea>
    <c:plotVisOnly val="1"/>
    <c:dispBlanksAs val="gap"/>
    <c:showDLblsOverMax val="0"/>
  </c:chart>
  <c:txPr>
    <a:bodyPr/>
    <a:lstStyle/>
    <a:p>
      <a:pPr>
        <a:defRPr sz="1000"/>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b="0"/>
            </a:pPr>
            <a:r>
              <a:rPr lang="da-DK" b="0" noProof="0" dirty="0" smtClean="0"/>
              <a:t>Målsætning om yderligere vækst</a:t>
            </a:r>
            <a:r>
              <a:rPr lang="da-DK" b="0" baseline="0" noProof="0" dirty="0" smtClean="0"/>
              <a:t>?</a:t>
            </a:r>
            <a:endParaRPr lang="da-DK" b="0" noProof="0" dirty="0"/>
          </a:p>
        </c:rich>
      </c:tx>
      <c:overlay val="0"/>
    </c:title>
    <c:autoTitleDeleted val="0"/>
    <c:plotArea>
      <c:layout/>
      <c:barChart>
        <c:barDir val="col"/>
        <c:grouping val="stacked"/>
        <c:varyColors val="0"/>
        <c:ser>
          <c:idx val="0"/>
          <c:order val="0"/>
          <c:tx>
            <c:strRef>
              <c:f>Sheet1!$A$2</c:f>
              <c:strCache>
                <c:ptCount val="1"/>
                <c:pt idx="0">
                  <c:v>Ja</c:v>
                </c:pt>
              </c:strCache>
            </c:strRef>
          </c:tx>
          <c:invertIfNegative val="0"/>
          <c:dLbls>
            <c:dLbl>
              <c:idx val="0"/>
              <c:showLegendKey val="0"/>
              <c:showVal val="1"/>
              <c:showCatName val="0"/>
              <c:showSerName val="0"/>
              <c:showPercent val="0"/>
              <c:showBubbleSize val="0"/>
              <c:extLst>
                <c:ext xmlns:c15="http://schemas.microsoft.com/office/drawing/2012/chart" uri="{CE6537A1-D6FC-4f65-9D91-7224C49458BB}"/>
              </c:extLst>
            </c:dLbl>
            <c:dLbl>
              <c:idx val="1"/>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wrap="square" lIns="38100" tIns="19050" rIns="38100" bIns="19050" anchor="ctr">
                <a:spAutoFit/>
              </a:bodyPr>
              <a:lstStyle/>
              <a:p>
                <a:pPr>
                  <a:defRPr sz="800">
                    <a:solidFill>
                      <a:schemeClr val="bg2"/>
                    </a:solidFill>
                  </a:defRPr>
                </a:pPr>
                <a:endParaRPr lang="en-US"/>
              </a:p>
            </c:txPr>
            <c:showLegendKey val="0"/>
            <c:showVal val="1"/>
            <c:showCatName val="0"/>
            <c:showSerName val="0"/>
            <c:showPercent val="0"/>
            <c:showBubbleSize val="0"/>
            <c:separator>
</c:separator>
            <c:showLeaderLines val="0"/>
            <c:extLst>
              <c:ext xmlns:c15="http://schemas.microsoft.com/office/drawing/2012/chart" uri="{CE6537A1-D6FC-4f65-9D91-7224C49458BB}">
                <c15:showLeaderLines val="1"/>
              </c:ext>
            </c:extLst>
          </c:dLbls>
          <c:cat>
            <c:strRef>
              <c:f>Sheet1!$B$1:$D$1</c:f>
              <c:strCache>
                <c:ptCount val="3"/>
                <c:pt idx="0">
                  <c:v>2013</c:v>
                </c:pt>
                <c:pt idx="1">
                  <c:v>2014</c:v>
                </c:pt>
                <c:pt idx="2">
                  <c:v>2015</c:v>
                </c:pt>
              </c:strCache>
            </c:strRef>
          </c:cat>
          <c:val>
            <c:numRef>
              <c:f>Sheet1!$B$2:$D$2</c:f>
              <c:numCache>
                <c:formatCode>0%</c:formatCode>
                <c:ptCount val="3"/>
                <c:pt idx="0">
                  <c:v>0.92</c:v>
                </c:pt>
                <c:pt idx="1">
                  <c:v>0.97</c:v>
                </c:pt>
                <c:pt idx="2">
                  <c:v>0.93</c:v>
                </c:pt>
              </c:numCache>
            </c:numRef>
          </c:val>
        </c:ser>
        <c:ser>
          <c:idx val="1"/>
          <c:order val="1"/>
          <c:tx>
            <c:strRef>
              <c:f>Sheet1!$A$3</c:f>
              <c:strCache>
                <c:ptCount val="1"/>
                <c:pt idx="0">
                  <c:v>Nej</c:v>
                </c:pt>
              </c:strCache>
            </c:strRef>
          </c:tx>
          <c:invertIfNegative val="0"/>
          <c:dLbls>
            <c:dLbl>
              <c:idx val="1"/>
              <c:layout>
                <c:manualLayout>
                  <c:x val="3.205128205128205E-3"/>
                  <c:y val="-4.1146244583645387E-2"/>
                </c:manualLayout>
              </c:layout>
              <c:spPr>
                <a:noFill/>
                <a:ln>
                  <a:noFill/>
                </a:ln>
                <a:effectLst/>
              </c:spPr>
              <c:txPr>
                <a:bodyPr wrap="square" lIns="38100" tIns="19050" rIns="38100" bIns="19050" anchor="ctr">
                  <a:spAutoFit/>
                </a:bodyPr>
                <a:lstStyle/>
                <a:p>
                  <a:pPr>
                    <a:defRPr sz="800">
                      <a:solidFill>
                        <a:schemeClr val="tx1"/>
                      </a:solidFill>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wrap="square" lIns="38100" tIns="19050" rIns="38100" bIns="19050" anchor="ctr">
                <a:spAutoFit/>
              </a:bodyPr>
              <a:lstStyle/>
              <a:p>
                <a:pPr>
                  <a:defRPr sz="800">
                    <a:solidFill>
                      <a:schemeClr val="bg2"/>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Sheet1!$B$1:$D$1</c:f>
              <c:strCache>
                <c:ptCount val="3"/>
                <c:pt idx="0">
                  <c:v>2013</c:v>
                </c:pt>
                <c:pt idx="1">
                  <c:v>2014</c:v>
                </c:pt>
                <c:pt idx="2">
                  <c:v>2015</c:v>
                </c:pt>
              </c:strCache>
            </c:strRef>
          </c:cat>
          <c:val>
            <c:numRef>
              <c:f>Sheet1!$B$3:$D$3</c:f>
              <c:numCache>
                <c:formatCode>0%</c:formatCode>
                <c:ptCount val="3"/>
                <c:pt idx="0">
                  <c:v>0.08</c:v>
                </c:pt>
                <c:pt idx="1">
                  <c:v>0.03</c:v>
                </c:pt>
                <c:pt idx="2">
                  <c:v>7.0000000000000007E-2</c:v>
                </c:pt>
              </c:numCache>
            </c:numRef>
          </c:val>
        </c:ser>
        <c:dLbls>
          <c:showLegendKey val="0"/>
          <c:showVal val="0"/>
          <c:showCatName val="0"/>
          <c:showSerName val="0"/>
          <c:showPercent val="0"/>
          <c:showBubbleSize val="0"/>
        </c:dLbls>
        <c:gapWidth val="100"/>
        <c:overlap val="100"/>
        <c:axId val="390119952"/>
        <c:axId val="390120344"/>
      </c:barChart>
      <c:catAx>
        <c:axId val="390119952"/>
        <c:scaling>
          <c:orientation val="minMax"/>
        </c:scaling>
        <c:delete val="0"/>
        <c:axPos val="b"/>
        <c:numFmt formatCode="General" sourceLinked="1"/>
        <c:majorTickMark val="out"/>
        <c:minorTickMark val="none"/>
        <c:tickLblPos val="nextTo"/>
        <c:spPr>
          <a:ln>
            <a:noFill/>
          </a:ln>
        </c:spPr>
        <c:txPr>
          <a:bodyPr/>
          <a:lstStyle/>
          <a:p>
            <a:pPr>
              <a:defRPr sz="1000"/>
            </a:pPr>
            <a:endParaRPr lang="en-US"/>
          </a:p>
        </c:txPr>
        <c:crossAx val="390120344"/>
        <c:crosses val="autoZero"/>
        <c:auto val="1"/>
        <c:lblAlgn val="ctr"/>
        <c:lblOffset val="100"/>
        <c:noMultiLvlLbl val="0"/>
      </c:catAx>
      <c:valAx>
        <c:axId val="390120344"/>
        <c:scaling>
          <c:orientation val="minMax"/>
          <c:max val="1"/>
          <c:min val="0"/>
        </c:scaling>
        <c:delete val="1"/>
        <c:axPos val="l"/>
        <c:numFmt formatCode="0%" sourceLinked="1"/>
        <c:majorTickMark val="out"/>
        <c:minorTickMark val="none"/>
        <c:tickLblPos val="nextTo"/>
        <c:crossAx val="390119952"/>
        <c:crosses val="autoZero"/>
        <c:crossBetween val="between"/>
      </c:valAx>
    </c:plotArea>
    <c:legend>
      <c:legendPos val="r"/>
      <c:overlay val="0"/>
      <c:txPr>
        <a:bodyPr/>
        <a:lstStyle/>
        <a:p>
          <a:pPr>
            <a:defRPr sz="800"/>
          </a:pPr>
          <a:endParaRPr lang="en-US"/>
        </a:p>
      </c:txPr>
    </c:legend>
    <c:plotVisOnly val="1"/>
    <c:dispBlanksAs val="gap"/>
    <c:showDLblsOverMax val="0"/>
  </c:chart>
  <c:txPr>
    <a:bodyPr/>
    <a:lstStyle/>
    <a:p>
      <a:pPr>
        <a:defRPr sz="1000"/>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50" b="0" i="0" u="none" strike="noStrike" kern="1200" spc="0" baseline="0">
                <a:solidFill>
                  <a:schemeClr val="tx1">
                    <a:lumMod val="65000"/>
                    <a:lumOff val="35000"/>
                  </a:schemeClr>
                </a:solidFill>
                <a:latin typeface="+mn-lt"/>
                <a:ea typeface="+mn-ea"/>
                <a:cs typeface="+mn-cs"/>
              </a:defRPr>
            </a:pPr>
            <a:r>
              <a:rPr lang="da-DK" sz="1200" b="0" noProof="0" dirty="0" smtClean="0">
                <a:solidFill>
                  <a:schemeClr val="tx1"/>
                </a:solidFill>
              </a:rPr>
              <a:t>Forventet</a:t>
            </a:r>
            <a:r>
              <a:rPr lang="da-DK" sz="1200" b="0" baseline="0" noProof="0" dirty="0" smtClean="0">
                <a:solidFill>
                  <a:schemeClr val="tx1"/>
                </a:solidFill>
              </a:rPr>
              <a:t> vækst i procent om tre år</a:t>
            </a:r>
            <a:endParaRPr lang="da-DK" sz="1200" b="0" noProof="0" dirty="0">
              <a:solidFill>
                <a:schemeClr val="tx1"/>
              </a:solidFill>
            </a:endParaRPr>
          </a:p>
        </c:rich>
      </c:tx>
      <c:layout>
        <c:manualLayout>
          <c:xMode val="edge"/>
          <c:yMode val="edge"/>
          <c:x val="0.22890766020957545"/>
          <c:y val="5.8608045084815536E-3"/>
        </c:manualLayout>
      </c:layout>
      <c:overlay val="0"/>
      <c:spPr>
        <a:noFill/>
        <a:ln>
          <a:noFill/>
        </a:ln>
        <a:effectLst/>
      </c:spPr>
      <c:txPr>
        <a:bodyPr rot="0" spcFirstLastPara="1" vertOverflow="ellipsis" vert="horz" wrap="square" anchor="ctr" anchorCtr="1"/>
        <a:lstStyle/>
        <a:p>
          <a:pPr>
            <a:defRPr sz="105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3.7484217310960008E-2"/>
          <c:y val="0.12423680961722369"/>
          <c:w val="0.92961998284416358"/>
          <c:h val="0.7201031598886708"/>
        </c:manualLayout>
      </c:layout>
      <c:barChart>
        <c:barDir val="col"/>
        <c:grouping val="clustered"/>
        <c:varyColors val="1"/>
        <c:ser>
          <c:idx val="0"/>
          <c:order val="0"/>
          <c:tx>
            <c:strRef>
              <c:f>Sheet1!$B$1</c:f>
              <c:strCache>
                <c:ptCount val="1"/>
                <c:pt idx="0">
                  <c:v>3 årig vækst</c:v>
                </c:pt>
              </c:strCache>
            </c:strRef>
          </c:tx>
          <c:spPr>
            <a:ln>
              <a:noFill/>
            </a:ln>
          </c:spPr>
          <c:invertIfNegative val="0"/>
          <c:dPt>
            <c:idx val="0"/>
            <c:invertIfNegative val="0"/>
            <c:bubble3D val="0"/>
            <c:spPr>
              <a:solidFill>
                <a:schemeClr val="accent1"/>
              </a:solidFill>
              <a:ln w="19050">
                <a:noFill/>
              </a:ln>
              <a:effectLst/>
            </c:spPr>
          </c:dPt>
          <c:dPt>
            <c:idx val="1"/>
            <c:invertIfNegative val="0"/>
            <c:bubble3D val="0"/>
            <c:spPr>
              <a:solidFill>
                <a:schemeClr val="accent2"/>
              </a:solidFill>
              <a:ln w="19050">
                <a:noFill/>
              </a:ln>
              <a:effectLst/>
            </c:spPr>
          </c:dPt>
          <c:dPt>
            <c:idx val="2"/>
            <c:invertIfNegative val="0"/>
            <c:bubble3D val="0"/>
            <c:spPr>
              <a:solidFill>
                <a:schemeClr val="accent3"/>
              </a:solidFill>
              <a:ln w="19050">
                <a:noFill/>
              </a:ln>
              <a:effectLst/>
            </c:spPr>
          </c:dPt>
          <c:dPt>
            <c:idx val="3"/>
            <c:invertIfNegative val="0"/>
            <c:bubble3D val="0"/>
            <c:spPr>
              <a:solidFill>
                <a:schemeClr val="accent4"/>
              </a:solidFill>
              <a:ln w="19050">
                <a:noFill/>
              </a:ln>
              <a:effectLst/>
            </c:spPr>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0-25%</c:v>
                </c:pt>
                <c:pt idx="1">
                  <c:v>25-50%</c:v>
                </c:pt>
                <c:pt idx="2">
                  <c:v>50-75%</c:v>
                </c:pt>
                <c:pt idx="3">
                  <c:v>&lt;75%</c:v>
                </c:pt>
              </c:strCache>
            </c:strRef>
          </c:cat>
          <c:val>
            <c:numRef>
              <c:f>Sheet1!$B$2:$B$5</c:f>
              <c:numCache>
                <c:formatCode>0%</c:formatCode>
                <c:ptCount val="4"/>
                <c:pt idx="0">
                  <c:v>0.35</c:v>
                </c:pt>
                <c:pt idx="1">
                  <c:v>0.23</c:v>
                </c:pt>
                <c:pt idx="2">
                  <c:v>0.18</c:v>
                </c:pt>
                <c:pt idx="3">
                  <c:v>0.25</c:v>
                </c:pt>
              </c:numCache>
            </c:numRef>
          </c:val>
        </c:ser>
        <c:dLbls>
          <c:showLegendKey val="0"/>
          <c:showVal val="0"/>
          <c:showCatName val="0"/>
          <c:showSerName val="0"/>
          <c:showPercent val="0"/>
          <c:showBubbleSize val="0"/>
        </c:dLbls>
        <c:gapWidth val="150"/>
        <c:axId val="388651296"/>
        <c:axId val="388651688"/>
      </c:barChart>
      <c:catAx>
        <c:axId val="388651296"/>
        <c:scaling>
          <c:orientation val="minMax"/>
        </c:scaling>
        <c:delete val="1"/>
        <c:axPos val="b"/>
        <c:numFmt formatCode="General" sourceLinked="1"/>
        <c:majorTickMark val="out"/>
        <c:minorTickMark val="none"/>
        <c:tickLblPos val="nextTo"/>
        <c:crossAx val="388651688"/>
        <c:crosses val="autoZero"/>
        <c:auto val="1"/>
        <c:lblAlgn val="ctr"/>
        <c:lblOffset val="100"/>
        <c:noMultiLvlLbl val="0"/>
      </c:catAx>
      <c:valAx>
        <c:axId val="388651688"/>
        <c:scaling>
          <c:orientation val="minMax"/>
        </c:scaling>
        <c:delete val="1"/>
        <c:axPos val="l"/>
        <c:numFmt formatCode="0%" sourceLinked="1"/>
        <c:majorTickMark val="out"/>
        <c:minorTickMark val="none"/>
        <c:tickLblPos val="nextTo"/>
        <c:crossAx val="388651296"/>
        <c:crosses val="autoZero"/>
        <c:crossBetween val="between"/>
      </c:valAx>
      <c:spPr>
        <a:noFill/>
        <a:ln>
          <a:noFill/>
        </a:ln>
        <a:effectLst/>
      </c:spPr>
    </c:plotArea>
    <c:legend>
      <c:legendPos val="b"/>
      <c:layout>
        <c:manualLayout>
          <c:xMode val="edge"/>
          <c:yMode val="edge"/>
          <c:x val="0.16326528554536326"/>
          <c:y val="0.88619527842062495"/>
          <c:w val="0.74780088441034565"/>
          <c:h val="6.0722088033898523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b="0"/>
            </a:pPr>
            <a:r>
              <a:rPr lang="da-DK" b="0" noProof="0" dirty="0" smtClean="0"/>
              <a:t>Hvorfra</a:t>
            </a:r>
            <a:r>
              <a:rPr lang="da-DK" b="0" baseline="0" noProof="0" dirty="0" smtClean="0"/>
              <a:t> forventes denne vækst at komme?</a:t>
            </a:r>
            <a:endParaRPr lang="da-DK" b="0" noProof="0" dirty="0"/>
          </a:p>
        </c:rich>
      </c:tx>
      <c:overlay val="0"/>
    </c:title>
    <c:autoTitleDeleted val="0"/>
    <c:plotArea>
      <c:layout/>
      <c:barChart>
        <c:barDir val="bar"/>
        <c:grouping val="clustered"/>
        <c:varyColors val="1"/>
        <c:ser>
          <c:idx val="0"/>
          <c:order val="0"/>
          <c:tx>
            <c:strRef>
              <c:f>Sheet1!$B$1</c:f>
              <c:strCache>
                <c:ptCount val="1"/>
                <c:pt idx="0">
                  <c:v>2013</c:v>
                </c:pt>
              </c:strCache>
            </c:strRef>
          </c:tx>
          <c:spPr>
            <a:ln>
              <a:noFill/>
            </a:ln>
          </c:spPr>
          <c:invertIfNegative val="0"/>
          <c:dLbls>
            <c:spPr>
              <a:noFill/>
              <a:ln>
                <a:noFill/>
              </a:ln>
              <a:effectLst/>
            </c:spPr>
            <c:txPr>
              <a:bodyPr wrap="square" lIns="38100" tIns="19050" rIns="38100" bIns="19050" anchor="ctr">
                <a:spAutoFit/>
              </a:bodyPr>
              <a:lstStyle/>
              <a:p>
                <a:pPr>
                  <a:defRPr sz="8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Nye produkter på
eksisterende marked</c:v>
                </c:pt>
                <c:pt idx="1">
                  <c:v>Eksisterende produkter på
eksisterende marked</c:v>
                </c:pt>
                <c:pt idx="2">
                  <c:v>Nye produkter på
nyt marked</c:v>
                </c:pt>
                <c:pt idx="3">
                  <c:v>Eksisterende produkter
på nyt marked</c:v>
                </c:pt>
              </c:strCache>
            </c:strRef>
          </c:cat>
          <c:val>
            <c:numRef>
              <c:f>Sheet1!$B$2:$B$5</c:f>
              <c:numCache>
                <c:formatCode>0%</c:formatCode>
                <c:ptCount val="4"/>
                <c:pt idx="0">
                  <c:v>0.19</c:v>
                </c:pt>
                <c:pt idx="1">
                  <c:v>0.36</c:v>
                </c:pt>
                <c:pt idx="2">
                  <c:v>0.17</c:v>
                </c:pt>
                <c:pt idx="3">
                  <c:v>0.28999999999999998</c:v>
                </c:pt>
              </c:numCache>
            </c:numRef>
          </c:val>
        </c:ser>
        <c:ser>
          <c:idx val="1"/>
          <c:order val="1"/>
          <c:tx>
            <c:strRef>
              <c:f>Sheet1!$C$1</c:f>
              <c:strCache>
                <c:ptCount val="1"/>
                <c:pt idx="0">
                  <c:v>2014</c:v>
                </c:pt>
              </c:strCache>
            </c:strRef>
          </c:tx>
          <c:invertIfNegative val="0"/>
          <c:dLbls>
            <c:spPr>
              <a:noFill/>
              <a:ln>
                <a:noFill/>
              </a:ln>
              <a:effectLst/>
            </c:spPr>
            <c:txPr>
              <a:bodyPr wrap="square" lIns="38100" tIns="19050" rIns="38100" bIns="19050" anchor="ctr">
                <a:spAutoFit/>
              </a:bodyPr>
              <a:lstStyle/>
              <a:p>
                <a:pPr>
                  <a:defRPr sz="8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Nye produkter på
eksisterende marked</c:v>
                </c:pt>
                <c:pt idx="1">
                  <c:v>Eksisterende produkter på
eksisterende marked</c:v>
                </c:pt>
                <c:pt idx="2">
                  <c:v>Nye produkter på
nyt marked</c:v>
                </c:pt>
                <c:pt idx="3">
                  <c:v>Eksisterende produkter
på nyt marked</c:v>
                </c:pt>
              </c:strCache>
            </c:strRef>
          </c:cat>
          <c:val>
            <c:numRef>
              <c:f>Sheet1!$C$2:$C$5</c:f>
              <c:numCache>
                <c:formatCode>0%</c:formatCode>
                <c:ptCount val="4"/>
                <c:pt idx="0">
                  <c:v>0.19</c:v>
                </c:pt>
                <c:pt idx="1">
                  <c:v>0.35</c:v>
                </c:pt>
                <c:pt idx="2">
                  <c:v>0.16</c:v>
                </c:pt>
                <c:pt idx="3">
                  <c:v>0.33</c:v>
                </c:pt>
              </c:numCache>
            </c:numRef>
          </c:val>
        </c:ser>
        <c:ser>
          <c:idx val="2"/>
          <c:order val="2"/>
          <c:tx>
            <c:strRef>
              <c:f>Sheet1!$D$1</c:f>
              <c:strCache>
                <c:ptCount val="1"/>
                <c:pt idx="0">
                  <c:v>2015</c:v>
                </c:pt>
              </c:strCache>
            </c:strRef>
          </c:tx>
          <c:invertIfNegative val="0"/>
          <c:dLbls>
            <c:spPr>
              <a:noFill/>
              <a:ln>
                <a:noFill/>
              </a:ln>
              <a:effectLst/>
            </c:spPr>
            <c:txPr>
              <a:bodyPr wrap="square" lIns="38100" tIns="19050" rIns="38100" bIns="19050" anchor="ctr">
                <a:spAutoFit/>
              </a:bodyPr>
              <a:lstStyle/>
              <a:p>
                <a:pPr>
                  <a:defRPr sz="8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Nye produkter på
eksisterende marked</c:v>
                </c:pt>
                <c:pt idx="1">
                  <c:v>Eksisterende produkter på
eksisterende marked</c:v>
                </c:pt>
                <c:pt idx="2">
                  <c:v>Nye produkter på
nyt marked</c:v>
                </c:pt>
                <c:pt idx="3">
                  <c:v>Eksisterende produkter
på nyt marked</c:v>
                </c:pt>
              </c:strCache>
            </c:strRef>
          </c:cat>
          <c:val>
            <c:numRef>
              <c:f>Sheet1!$D$2:$D$5</c:f>
              <c:numCache>
                <c:formatCode>0%</c:formatCode>
                <c:ptCount val="4"/>
                <c:pt idx="0">
                  <c:v>0.185</c:v>
                </c:pt>
                <c:pt idx="1">
                  <c:v>0.35799999999999998</c:v>
                </c:pt>
                <c:pt idx="2">
                  <c:v>0.14599999999999999</c:v>
                </c:pt>
                <c:pt idx="3">
                  <c:v>0.25600000000000001</c:v>
                </c:pt>
              </c:numCache>
            </c:numRef>
          </c:val>
        </c:ser>
        <c:dLbls>
          <c:showLegendKey val="0"/>
          <c:showVal val="0"/>
          <c:showCatName val="0"/>
          <c:showSerName val="0"/>
          <c:showPercent val="0"/>
          <c:showBubbleSize val="0"/>
        </c:dLbls>
        <c:gapWidth val="100"/>
        <c:overlap val="-10"/>
        <c:axId val="388652864"/>
        <c:axId val="388652472"/>
      </c:barChart>
      <c:valAx>
        <c:axId val="388652472"/>
        <c:scaling>
          <c:orientation val="minMax"/>
          <c:max val="0.4"/>
        </c:scaling>
        <c:delete val="1"/>
        <c:axPos val="b"/>
        <c:numFmt formatCode="0%" sourceLinked="1"/>
        <c:majorTickMark val="out"/>
        <c:minorTickMark val="none"/>
        <c:tickLblPos val="nextTo"/>
        <c:crossAx val="388652864"/>
        <c:crosses val="autoZero"/>
        <c:crossBetween val="between"/>
        <c:majorUnit val="0.2"/>
      </c:valAx>
      <c:catAx>
        <c:axId val="388652864"/>
        <c:scaling>
          <c:orientation val="minMax"/>
        </c:scaling>
        <c:delete val="0"/>
        <c:axPos val="l"/>
        <c:numFmt formatCode="General" sourceLinked="0"/>
        <c:majorTickMark val="out"/>
        <c:minorTickMark val="none"/>
        <c:tickLblPos val="nextTo"/>
        <c:spPr>
          <a:ln>
            <a:noFill/>
          </a:ln>
        </c:spPr>
        <c:txPr>
          <a:bodyPr/>
          <a:lstStyle/>
          <a:p>
            <a:pPr>
              <a:defRPr sz="800"/>
            </a:pPr>
            <a:endParaRPr lang="en-US"/>
          </a:p>
        </c:txPr>
        <c:crossAx val="388652472"/>
        <c:crosses val="autoZero"/>
        <c:auto val="1"/>
        <c:lblAlgn val="ctr"/>
        <c:lblOffset val="100"/>
        <c:noMultiLvlLbl val="0"/>
      </c:catAx>
    </c:plotArea>
    <c:legend>
      <c:legendPos val="b"/>
      <c:overlay val="0"/>
    </c:legend>
    <c:plotVisOnly val="1"/>
    <c:dispBlanksAs val="gap"/>
    <c:showDLblsOverMax val="0"/>
  </c:chart>
  <c:txPr>
    <a:bodyPr/>
    <a:lstStyle/>
    <a:p>
      <a:pPr>
        <a:defRPr sz="1000"/>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b="0"/>
            </a:pPr>
            <a:r>
              <a:rPr lang="da-DK" sz="1200" b="0" noProof="0" dirty="0" smtClean="0"/>
              <a:t>Fra hvilke markeder kommer </a:t>
            </a:r>
            <a:br>
              <a:rPr lang="da-DK" sz="1200" b="0" noProof="0" dirty="0" smtClean="0"/>
            </a:br>
            <a:r>
              <a:rPr lang="da-DK" sz="1200" b="0" noProof="0" dirty="0" smtClean="0"/>
              <a:t>væksten de næste tre år?</a:t>
            </a:r>
            <a:endParaRPr lang="da-DK" sz="1200" b="0" noProof="0" dirty="0"/>
          </a:p>
        </c:rich>
      </c:tx>
      <c:overlay val="0"/>
    </c:title>
    <c:autoTitleDeleted val="0"/>
    <c:plotArea>
      <c:layout/>
      <c:pieChart>
        <c:varyColors val="1"/>
        <c:ser>
          <c:idx val="0"/>
          <c:order val="0"/>
          <c:tx>
            <c:strRef>
              <c:f>Sheet1!$B$1</c:f>
              <c:strCache>
                <c:ptCount val="1"/>
                <c:pt idx="0">
                  <c:v>Series 1</c:v>
                </c:pt>
              </c:strCache>
            </c:strRef>
          </c:tx>
          <c:dLbls>
            <c:spPr>
              <a:noFill/>
              <a:ln>
                <a:noFill/>
              </a:ln>
              <a:effectLst/>
            </c:spPr>
            <c:txPr>
              <a:bodyPr wrap="square" lIns="38100" tIns="19050" rIns="38100" bIns="19050" anchor="ctr">
                <a:spAutoFit/>
              </a:bodyPr>
              <a:lstStyle/>
              <a:p>
                <a:pPr>
                  <a:defRPr sz="800"/>
                </a:pPr>
                <a:endParaRPr lang="en-US"/>
              </a:p>
            </c:txPr>
            <c:dLblPos val="outEnd"/>
            <c:showLegendKey val="0"/>
            <c:showVal val="1"/>
            <c:showCatName val="1"/>
            <c:showSerName val="0"/>
            <c:showPercent val="0"/>
            <c:showBubbleSize val="0"/>
            <c:separator>
</c:separator>
            <c:showLeaderLines val="1"/>
            <c:extLst>
              <c:ext xmlns:c15="http://schemas.microsoft.com/office/drawing/2012/chart" uri="{CE6537A1-D6FC-4f65-9D91-7224C49458BB}"/>
            </c:extLst>
          </c:dLbls>
          <c:cat>
            <c:strRef>
              <c:f>Sheet1!$A$2:$A$4</c:f>
              <c:strCache>
                <c:ptCount val="3"/>
                <c:pt idx="0">
                  <c:v>Danmark</c:v>
                </c:pt>
                <c:pt idx="1">
                  <c:v>Eksport - Europa</c:v>
                </c:pt>
                <c:pt idx="2">
                  <c:v>Eksport - Andet</c:v>
                </c:pt>
              </c:strCache>
            </c:strRef>
          </c:cat>
          <c:val>
            <c:numRef>
              <c:f>Sheet1!$B$2:$B$4</c:f>
              <c:numCache>
                <c:formatCode>0%</c:formatCode>
                <c:ptCount val="3"/>
                <c:pt idx="0">
                  <c:v>0.51400000000000001</c:v>
                </c:pt>
                <c:pt idx="1">
                  <c:v>0.27500000000000002</c:v>
                </c:pt>
                <c:pt idx="2">
                  <c:v>0.21099999999999999</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b="0"/>
            </a:pPr>
            <a:r>
              <a:rPr lang="da-DK" b="0" dirty="0" smtClean="0"/>
              <a:t>Forbrug af timer</a:t>
            </a:r>
            <a:endParaRPr lang="da-DK" b="0" dirty="0"/>
          </a:p>
        </c:rich>
      </c:tx>
      <c:overlay val="0"/>
    </c:title>
    <c:autoTitleDeleted val="0"/>
    <c:plotArea>
      <c:layout/>
      <c:barChart>
        <c:barDir val="col"/>
        <c:grouping val="clustered"/>
        <c:varyColors val="0"/>
        <c:ser>
          <c:idx val="0"/>
          <c:order val="0"/>
          <c:tx>
            <c:strRef>
              <c:f>Sheet1!$B$1</c:f>
              <c:strCache>
                <c:ptCount val="1"/>
                <c:pt idx="0">
                  <c:v>2014</c:v>
                </c:pt>
              </c:strCache>
            </c:strRef>
          </c:tx>
          <c:invertIfNegative val="0"/>
          <c:dLbls>
            <c:spPr>
              <a:noFill/>
              <a:ln>
                <a:noFill/>
              </a:ln>
              <a:effectLst/>
            </c:spPr>
            <c:txPr>
              <a:bodyPr wrap="square" lIns="38100" tIns="19050" rIns="38100" bIns="19050" anchor="ctr">
                <a:spAutoFit/>
              </a:bodyPr>
              <a:lstStyle/>
              <a:p>
                <a:pPr>
                  <a:defRPr sz="8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Under 1.500</c:v>
                </c:pt>
                <c:pt idx="1">
                  <c:v>1.500-2.000</c:v>
                </c:pt>
                <c:pt idx="2">
                  <c:v>2.000-2.500</c:v>
                </c:pt>
                <c:pt idx="3">
                  <c:v>2.500-3.000</c:v>
                </c:pt>
                <c:pt idx="4">
                  <c:v>Over 3.000</c:v>
                </c:pt>
              </c:strCache>
            </c:strRef>
          </c:cat>
          <c:val>
            <c:numRef>
              <c:f>Sheet1!$B$2:$B$6</c:f>
              <c:numCache>
                <c:formatCode>0%</c:formatCode>
                <c:ptCount val="5"/>
                <c:pt idx="0">
                  <c:v>0</c:v>
                </c:pt>
                <c:pt idx="1">
                  <c:v>9.7000000000000003E-2</c:v>
                </c:pt>
                <c:pt idx="2">
                  <c:v>0.31900000000000001</c:v>
                </c:pt>
                <c:pt idx="3">
                  <c:v>0.40699999999999997</c:v>
                </c:pt>
                <c:pt idx="4">
                  <c:v>0.17699999999999999</c:v>
                </c:pt>
              </c:numCache>
            </c:numRef>
          </c:val>
        </c:ser>
        <c:ser>
          <c:idx val="1"/>
          <c:order val="1"/>
          <c:tx>
            <c:strRef>
              <c:f>Sheet1!$C$1</c:f>
              <c:strCache>
                <c:ptCount val="1"/>
                <c:pt idx="0">
                  <c:v>2015</c:v>
                </c:pt>
              </c:strCache>
            </c:strRef>
          </c:tx>
          <c:invertIfNegative val="0"/>
          <c:dLbls>
            <c:spPr>
              <a:noFill/>
              <a:ln>
                <a:noFill/>
              </a:ln>
              <a:effectLst/>
            </c:spPr>
            <c:txPr>
              <a:bodyPr wrap="square" lIns="38100" tIns="19050" rIns="38100" bIns="19050" anchor="ctr">
                <a:spAutoFit/>
              </a:bodyPr>
              <a:lstStyle/>
              <a:p>
                <a:pPr>
                  <a:defRPr sz="8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Under 1.500</c:v>
                </c:pt>
                <c:pt idx="1">
                  <c:v>1.500-2.000</c:v>
                </c:pt>
                <c:pt idx="2">
                  <c:v>2.000-2.500</c:v>
                </c:pt>
                <c:pt idx="3">
                  <c:v>2.500-3.000</c:v>
                </c:pt>
                <c:pt idx="4">
                  <c:v>Over 3.000</c:v>
                </c:pt>
              </c:strCache>
            </c:strRef>
          </c:cat>
          <c:val>
            <c:numRef>
              <c:f>Sheet1!$C$2:$C$6</c:f>
              <c:numCache>
                <c:formatCode>0%</c:formatCode>
                <c:ptCount val="5"/>
                <c:pt idx="0">
                  <c:v>8.9999999999999993E-3</c:v>
                </c:pt>
                <c:pt idx="1">
                  <c:v>5.5E-2</c:v>
                </c:pt>
                <c:pt idx="2">
                  <c:v>0.36399999999999999</c:v>
                </c:pt>
                <c:pt idx="3">
                  <c:v>0.34499999999999997</c:v>
                </c:pt>
                <c:pt idx="4">
                  <c:v>0.22700000000000001</c:v>
                </c:pt>
              </c:numCache>
            </c:numRef>
          </c:val>
        </c:ser>
        <c:dLbls>
          <c:dLblPos val="outEnd"/>
          <c:showLegendKey val="0"/>
          <c:showVal val="1"/>
          <c:showCatName val="0"/>
          <c:showSerName val="0"/>
          <c:showPercent val="0"/>
          <c:showBubbleSize val="0"/>
        </c:dLbls>
        <c:gapWidth val="100"/>
        <c:overlap val="-10"/>
        <c:axId val="394404704"/>
        <c:axId val="394405488"/>
      </c:barChart>
      <c:catAx>
        <c:axId val="394404704"/>
        <c:scaling>
          <c:orientation val="minMax"/>
        </c:scaling>
        <c:delete val="0"/>
        <c:axPos val="b"/>
        <c:numFmt formatCode="General" sourceLinked="0"/>
        <c:majorTickMark val="out"/>
        <c:minorTickMark val="none"/>
        <c:tickLblPos val="nextTo"/>
        <c:spPr>
          <a:ln>
            <a:noFill/>
          </a:ln>
        </c:spPr>
        <c:txPr>
          <a:bodyPr/>
          <a:lstStyle/>
          <a:p>
            <a:pPr>
              <a:defRPr sz="800"/>
            </a:pPr>
            <a:endParaRPr lang="en-US"/>
          </a:p>
        </c:txPr>
        <c:crossAx val="394405488"/>
        <c:crosses val="autoZero"/>
        <c:auto val="1"/>
        <c:lblAlgn val="ctr"/>
        <c:lblOffset val="100"/>
        <c:noMultiLvlLbl val="0"/>
      </c:catAx>
      <c:valAx>
        <c:axId val="394405488"/>
        <c:scaling>
          <c:orientation val="minMax"/>
        </c:scaling>
        <c:delete val="1"/>
        <c:axPos val="l"/>
        <c:numFmt formatCode="0%" sourceLinked="1"/>
        <c:majorTickMark val="out"/>
        <c:minorTickMark val="none"/>
        <c:tickLblPos val="nextTo"/>
        <c:crossAx val="394404704"/>
        <c:crosses val="autoZero"/>
        <c:crossBetween val="between"/>
      </c:valAx>
    </c:plotArea>
    <c:legend>
      <c:legendPos val="b"/>
      <c:overlay val="0"/>
      <c:txPr>
        <a:bodyPr/>
        <a:lstStyle/>
        <a:p>
          <a:pPr>
            <a:defRPr sz="1000"/>
          </a:pPr>
          <a:endParaRPr lang="en-US"/>
        </a:p>
      </c:txPr>
    </c:legend>
    <c:plotVisOnly val="1"/>
    <c:dispBlanksAs val="gap"/>
    <c:showDLblsOverMax val="0"/>
  </c:chart>
  <c:txPr>
    <a:bodyPr/>
    <a:lstStyle/>
    <a:p>
      <a:pPr>
        <a:defRPr sz="10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b="0"/>
            </a:pPr>
            <a:r>
              <a:rPr lang="da-DK" sz="1200" b="0" dirty="0" smtClean="0"/>
              <a:t>Hvor forventes</a:t>
            </a:r>
            <a:r>
              <a:rPr lang="da-DK" sz="1200" b="0" baseline="0" dirty="0" smtClean="0"/>
              <a:t> der at blive investeret de næste tre år?</a:t>
            </a:r>
            <a:endParaRPr lang="da-DK" sz="1200" b="0" dirty="0"/>
          </a:p>
        </c:rich>
      </c:tx>
      <c:overlay val="0"/>
    </c:title>
    <c:autoTitleDeleted val="0"/>
    <c:plotArea>
      <c:layout/>
      <c:barChart>
        <c:barDir val="bar"/>
        <c:grouping val="clustered"/>
        <c:varyColors val="1"/>
        <c:ser>
          <c:idx val="0"/>
          <c:order val="0"/>
          <c:tx>
            <c:strRef>
              <c:f>Sheet1!$B$1</c:f>
              <c:strCache>
                <c:ptCount val="1"/>
                <c:pt idx="0">
                  <c:v>2014</c:v>
                </c:pt>
              </c:strCache>
            </c:strRef>
          </c:tx>
          <c:invertIfNegative val="0"/>
          <c:dLbls>
            <c:dLbl>
              <c:idx val="2"/>
              <c:delete val="1"/>
              <c:extLst>
                <c:ext xmlns:c15="http://schemas.microsoft.com/office/drawing/2012/chart" uri="{CE6537A1-D6FC-4f65-9D91-7224C49458BB}"/>
              </c:extLst>
            </c:dLbl>
            <c:dLbl>
              <c:idx val="5"/>
              <c:delete val="1"/>
              <c:extLst>
                <c:ext xmlns:c15="http://schemas.microsoft.com/office/drawing/2012/chart" uri="{CE6537A1-D6FC-4f65-9D91-7224C49458BB}"/>
              </c:extLst>
            </c:dLbl>
            <c:spPr>
              <a:noFill/>
              <a:ln>
                <a:noFill/>
              </a:ln>
              <a:effectLst/>
            </c:spPr>
            <c:txPr>
              <a:bodyPr wrap="square" lIns="38100" tIns="19050" rIns="38100" bIns="19050" anchor="ctr">
                <a:spAutoFit/>
              </a:bodyPr>
              <a:lstStyle/>
              <a:p>
                <a:pPr>
                  <a:defRPr sz="8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Sheet1!$A$2:$A$8</c:f>
              <c:strCache>
                <c:ptCount val="7"/>
                <c:pt idx="0">
                  <c:v>Etablering af
produktion i udlandet</c:v>
                </c:pt>
                <c:pt idx="1">
                  <c:v>Forskning og udvikling</c:v>
                </c:pt>
                <c:pt idx="2">
                  <c:v>Bygninger og ejendomme</c:v>
                </c:pt>
                <c:pt idx="3">
                  <c:v>Køb af aktiviteter/virksomheder</c:v>
                </c:pt>
                <c:pt idx="4">
                  <c:v>Andet</c:v>
                </c:pt>
                <c:pt idx="5">
                  <c:v>Rekruttering og 
udvikling af medarbejdere</c:v>
                </c:pt>
                <c:pt idx="6">
                  <c:v>Produktionsanlæg</c:v>
                </c:pt>
              </c:strCache>
            </c:strRef>
          </c:cat>
          <c:val>
            <c:numRef>
              <c:f>Sheet1!$B$2:$B$8</c:f>
              <c:numCache>
                <c:formatCode>0%</c:formatCode>
                <c:ptCount val="7"/>
                <c:pt idx="0">
                  <c:v>0.15</c:v>
                </c:pt>
                <c:pt idx="1">
                  <c:v>0.19</c:v>
                </c:pt>
                <c:pt idx="2">
                  <c:v>0</c:v>
                </c:pt>
                <c:pt idx="3">
                  <c:v>0.35</c:v>
                </c:pt>
                <c:pt idx="4">
                  <c:v>0.51</c:v>
                </c:pt>
                <c:pt idx="5">
                  <c:v>0</c:v>
                </c:pt>
                <c:pt idx="6">
                  <c:v>0.46</c:v>
                </c:pt>
              </c:numCache>
            </c:numRef>
          </c:val>
        </c:ser>
        <c:ser>
          <c:idx val="1"/>
          <c:order val="1"/>
          <c:tx>
            <c:strRef>
              <c:f>Sheet1!$C$1</c:f>
              <c:strCache>
                <c:ptCount val="1"/>
                <c:pt idx="0">
                  <c:v>2015</c:v>
                </c:pt>
              </c:strCache>
            </c:strRef>
          </c:tx>
          <c:invertIfNegative val="0"/>
          <c:dLbls>
            <c:spPr>
              <a:noFill/>
              <a:ln>
                <a:noFill/>
              </a:ln>
              <a:effectLst/>
            </c:spPr>
            <c:txPr>
              <a:bodyPr wrap="square" lIns="38100" tIns="19050" rIns="38100" bIns="19050" anchor="ctr">
                <a:spAutoFit/>
              </a:bodyPr>
              <a:lstStyle/>
              <a:p>
                <a:pPr>
                  <a:defRPr sz="8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Sheet1!$A$2:$A$8</c:f>
              <c:strCache>
                <c:ptCount val="7"/>
                <c:pt idx="0">
                  <c:v>Etablering af
produktion i udlandet</c:v>
                </c:pt>
                <c:pt idx="1">
                  <c:v>Forskning og udvikling</c:v>
                </c:pt>
                <c:pt idx="2">
                  <c:v>Bygninger og ejendomme</c:v>
                </c:pt>
                <c:pt idx="3">
                  <c:v>Køb af aktiviteter/virksomheder</c:v>
                </c:pt>
                <c:pt idx="4">
                  <c:v>Andet</c:v>
                </c:pt>
                <c:pt idx="5">
                  <c:v>Rekruttering og 
udvikling af medarbejdere</c:v>
                </c:pt>
                <c:pt idx="6">
                  <c:v>Produktionsanlæg</c:v>
                </c:pt>
              </c:strCache>
            </c:strRef>
          </c:cat>
          <c:val>
            <c:numRef>
              <c:f>Sheet1!$C$2:$C$8</c:f>
              <c:numCache>
                <c:formatCode>0%</c:formatCode>
                <c:ptCount val="7"/>
                <c:pt idx="0">
                  <c:v>0.09</c:v>
                </c:pt>
                <c:pt idx="1">
                  <c:v>0.14399999999999999</c:v>
                </c:pt>
                <c:pt idx="2">
                  <c:v>0.153</c:v>
                </c:pt>
                <c:pt idx="3">
                  <c:v>0.22500000000000001</c:v>
                </c:pt>
                <c:pt idx="4">
                  <c:v>0.23400000000000001</c:v>
                </c:pt>
                <c:pt idx="5">
                  <c:v>0.26100000000000001</c:v>
                </c:pt>
                <c:pt idx="6">
                  <c:v>0.47699999999999998</c:v>
                </c:pt>
              </c:numCache>
            </c:numRef>
          </c:val>
        </c:ser>
        <c:dLbls>
          <c:showLegendKey val="0"/>
          <c:showVal val="0"/>
          <c:showCatName val="0"/>
          <c:showSerName val="0"/>
          <c:showPercent val="0"/>
          <c:showBubbleSize val="0"/>
        </c:dLbls>
        <c:gapWidth val="100"/>
        <c:overlap val="-10"/>
        <c:axId val="395470984"/>
        <c:axId val="395471376"/>
      </c:barChart>
      <c:catAx>
        <c:axId val="395470984"/>
        <c:scaling>
          <c:orientation val="minMax"/>
        </c:scaling>
        <c:delete val="0"/>
        <c:axPos val="l"/>
        <c:numFmt formatCode="General" sourceLinked="0"/>
        <c:majorTickMark val="out"/>
        <c:minorTickMark val="none"/>
        <c:tickLblPos val="nextTo"/>
        <c:spPr>
          <a:ln>
            <a:noFill/>
          </a:ln>
        </c:spPr>
        <c:txPr>
          <a:bodyPr/>
          <a:lstStyle/>
          <a:p>
            <a:pPr>
              <a:defRPr sz="800"/>
            </a:pPr>
            <a:endParaRPr lang="en-US"/>
          </a:p>
        </c:txPr>
        <c:crossAx val="395471376"/>
        <c:crosses val="autoZero"/>
        <c:auto val="1"/>
        <c:lblAlgn val="ctr"/>
        <c:lblOffset val="100"/>
        <c:noMultiLvlLbl val="0"/>
      </c:catAx>
      <c:valAx>
        <c:axId val="395471376"/>
        <c:scaling>
          <c:orientation val="minMax"/>
        </c:scaling>
        <c:delete val="1"/>
        <c:axPos val="b"/>
        <c:numFmt formatCode="0%" sourceLinked="1"/>
        <c:majorTickMark val="out"/>
        <c:minorTickMark val="none"/>
        <c:tickLblPos val="nextTo"/>
        <c:crossAx val="395470984"/>
        <c:crosses val="autoZero"/>
        <c:crossBetween val="between"/>
        <c:majorUnit val="0.2"/>
      </c:valAx>
    </c:plotArea>
    <c:legend>
      <c:legendPos val="b"/>
      <c:overlay val="0"/>
      <c:txPr>
        <a:bodyPr/>
        <a:lstStyle/>
        <a:p>
          <a:pPr>
            <a:defRPr sz="1000"/>
          </a:pPr>
          <a:endParaRPr lang="en-US"/>
        </a:p>
      </c:txPr>
    </c:legend>
    <c:plotVisOnly val="1"/>
    <c:dispBlanksAs val="gap"/>
    <c:showDLblsOverMax val="0"/>
  </c:chart>
  <c:txPr>
    <a:bodyPr/>
    <a:lstStyle/>
    <a:p>
      <a:pPr>
        <a:defRPr sz="1000"/>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b="0"/>
            </a:pPr>
            <a:r>
              <a:rPr lang="da-DK" sz="1200" b="0" noProof="0" dirty="0" smtClean="0"/>
              <a:t>Investeringsbehov</a:t>
            </a:r>
            <a:r>
              <a:rPr lang="da-DK" sz="1200" b="0" baseline="0" noProof="0" dirty="0" smtClean="0"/>
              <a:t> de næste tre år</a:t>
            </a:r>
            <a:endParaRPr lang="da-DK" sz="1200" b="0" noProof="0" dirty="0"/>
          </a:p>
        </c:rich>
      </c:tx>
      <c:overlay val="0"/>
    </c:title>
    <c:autoTitleDeleted val="0"/>
    <c:plotArea>
      <c:layout/>
      <c:barChart>
        <c:barDir val="col"/>
        <c:grouping val="clustered"/>
        <c:varyColors val="0"/>
        <c:ser>
          <c:idx val="0"/>
          <c:order val="0"/>
          <c:tx>
            <c:strRef>
              <c:f>Sheet1!$B$1</c:f>
              <c:strCache>
                <c:ptCount val="1"/>
                <c:pt idx="0">
                  <c:v>2014</c:v>
                </c:pt>
              </c:strCache>
            </c:strRef>
          </c:tx>
          <c:invertIfNegative val="0"/>
          <c:dPt>
            <c:idx val="0"/>
            <c:invertIfNegative val="0"/>
            <c:bubble3D val="0"/>
            <c:spPr>
              <a:ln>
                <a:solidFill>
                  <a:schemeClr val="accent1"/>
                </a:solidFill>
              </a:ln>
            </c:spPr>
          </c:dPt>
          <c:dPt>
            <c:idx val="1"/>
            <c:invertIfNegative val="0"/>
            <c:bubble3D val="0"/>
            <c:spPr>
              <a:ln>
                <a:noFill/>
              </a:ln>
            </c:spPr>
          </c:dPt>
          <c:dPt>
            <c:idx val="2"/>
            <c:invertIfNegative val="0"/>
            <c:bubble3D val="0"/>
            <c:spPr>
              <a:ln>
                <a:noFill/>
              </a:ln>
            </c:spPr>
          </c:dPt>
          <c:dPt>
            <c:idx val="3"/>
            <c:invertIfNegative val="0"/>
            <c:bubble3D val="0"/>
            <c:spPr>
              <a:ln>
                <a:noFill/>
              </a:ln>
            </c:spPr>
          </c:dPt>
          <c:dLbls>
            <c:spPr>
              <a:noFill/>
              <a:ln>
                <a:noFill/>
              </a:ln>
              <a:effectLst/>
            </c:spPr>
            <c:txPr>
              <a:bodyPr wrap="square" lIns="38100" tIns="19050" rIns="38100" bIns="19050" anchor="ctr">
                <a:spAutoFit/>
              </a:bodyPr>
              <a:lstStyle/>
              <a:p>
                <a:pPr>
                  <a:defRPr sz="8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0-5 mio. kr.</c:v>
                </c:pt>
                <c:pt idx="1">
                  <c:v>5-10 mio. kr.</c:v>
                </c:pt>
                <c:pt idx="2">
                  <c:v>11-50 mio. kr.</c:v>
                </c:pt>
                <c:pt idx="3">
                  <c:v>Over 50 mio. kr.</c:v>
                </c:pt>
              </c:strCache>
            </c:strRef>
          </c:cat>
          <c:val>
            <c:numRef>
              <c:f>Sheet1!$B$2:$B$5</c:f>
              <c:numCache>
                <c:formatCode>0%</c:formatCode>
                <c:ptCount val="4"/>
                <c:pt idx="0">
                  <c:v>0.28000000000000003</c:v>
                </c:pt>
                <c:pt idx="1">
                  <c:v>0.24</c:v>
                </c:pt>
                <c:pt idx="2">
                  <c:v>0.36</c:v>
                </c:pt>
                <c:pt idx="3">
                  <c:v>0.12</c:v>
                </c:pt>
              </c:numCache>
            </c:numRef>
          </c:val>
        </c:ser>
        <c:ser>
          <c:idx val="1"/>
          <c:order val="1"/>
          <c:tx>
            <c:strRef>
              <c:f>Sheet1!$C$1</c:f>
              <c:strCache>
                <c:ptCount val="1"/>
                <c:pt idx="0">
                  <c:v>2015</c:v>
                </c:pt>
              </c:strCache>
            </c:strRef>
          </c:tx>
          <c:invertIfNegative val="0"/>
          <c:dLbls>
            <c:spPr>
              <a:noFill/>
              <a:ln>
                <a:noFill/>
              </a:ln>
              <a:effectLst/>
            </c:spPr>
            <c:txPr>
              <a:bodyPr wrap="square" lIns="38100" tIns="19050" rIns="38100" bIns="19050" anchor="ctr">
                <a:spAutoFit/>
              </a:bodyPr>
              <a:lstStyle/>
              <a:p>
                <a:pPr>
                  <a:defRPr sz="8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0-5 mio. kr.</c:v>
                </c:pt>
                <c:pt idx="1">
                  <c:v>5-10 mio. kr.</c:v>
                </c:pt>
                <c:pt idx="2">
                  <c:v>11-50 mio. kr.</c:v>
                </c:pt>
                <c:pt idx="3">
                  <c:v>Over 50 mio. kr.</c:v>
                </c:pt>
              </c:strCache>
            </c:strRef>
          </c:cat>
          <c:val>
            <c:numRef>
              <c:f>Sheet1!$C$2:$C$5</c:f>
              <c:numCache>
                <c:formatCode>0%</c:formatCode>
                <c:ptCount val="4"/>
                <c:pt idx="0">
                  <c:v>0.373</c:v>
                </c:pt>
                <c:pt idx="1">
                  <c:v>0.218</c:v>
                </c:pt>
                <c:pt idx="2">
                  <c:v>0.29099999999999998</c:v>
                </c:pt>
                <c:pt idx="3">
                  <c:v>0.11799999999999999</c:v>
                </c:pt>
              </c:numCache>
            </c:numRef>
          </c:val>
        </c:ser>
        <c:dLbls>
          <c:dLblPos val="outEnd"/>
          <c:showLegendKey val="0"/>
          <c:showVal val="1"/>
          <c:showCatName val="0"/>
          <c:showSerName val="0"/>
          <c:showPercent val="0"/>
          <c:showBubbleSize val="0"/>
        </c:dLbls>
        <c:gapWidth val="100"/>
        <c:overlap val="-10"/>
        <c:axId val="349363432"/>
        <c:axId val="349363824"/>
      </c:barChart>
      <c:catAx>
        <c:axId val="349363432"/>
        <c:scaling>
          <c:orientation val="minMax"/>
        </c:scaling>
        <c:delete val="0"/>
        <c:axPos val="b"/>
        <c:numFmt formatCode="General" sourceLinked="1"/>
        <c:majorTickMark val="out"/>
        <c:minorTickMark val="none"/>
        <c:tickLblPos val="nextTo"/>
        <c:spPr>
          <a:ln>
            <a:noFill/>
          </a:ln>
        </c:spPr>
        <c:txPr>
          <a:bodyPr/>
          <a:lstStyle/>
          <a:p>
            <a:pPr>
              <a:defRPr sz="800"/>
            </a:pPr>
            <a:endParaRPr lang="en-US"/>
          </a:p>
        </c:txPr>
        <c:crossAx val="349363824"/>
        <c:crosses val="autoZero"/>
        <c:auto val="1"/>
        <c:lblAlgn val="ctr"/>
        <c:lblOffset val="100"/>
        <c:noMultiLvlLbl val="0"/>
      </c:catAx>
      <c:valAx>
        <c:axId val="349363824"/>
        <c:scaling>
          <c:orientation val="minMax"/>
        </c:scaling>
        <c:delete val="1"/>
        <c:axPos val="l"/>
        <c:numFmt formatCode="0%" sourceLinked="1"/>
        <c:majorTickMark val="out"/>
        <c:minorTickMark val="none"/>
        <c:tickLblPos val="nextTo"/>
        <c:crossAx val="349363432"/>
        <c:crosses val="autoZero"/>
        <c:crossBetween val="between"/>
      </c:valAx>
      <c:spPr>
        <a:noFill/>
        <a:ln w="25400">
          <a:noFill/>
        </a:ln>
      </c:spPr>
    </c:plotArea>
    <c:legend>
      <c:legendPos val="b"/>
      <c:overlay val="0"/>
      <c:txPr>
        <a:bodyPr/>
        <a:lstStyle/>
        <a:p>
          <a:pPr>
            <a:defRPr sz="1000"/>
          </a:pPr>
          <a:endParaRPr lang="en-US"/>
        </a:p>
      </c:txPr>
    </c:legend>
    <c:plotVisOnly val="1"/>
    <c:dispBlanksAs val="gap"/>
    <c:showDLblsOverMax val="0"/>
  </c:chart>
  <c:txPr>
    <a:bodyPr/>
    <a:lstStyle/>
    <a:p>
      <a:pPr>
        <a:defRPr sz="1000"/>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da-DK" sz="1200" b="0" noProof="0" dirty="0" smtClean="0">
                <a:solidFill>
                  <a:schemeClr val="tx1"/>
                </a:solidFill>
              </a:rPr>
              <a:t>Årsager</a:t>
            </a:r>
            <a:r>
              <a:rPr lang="da-DK" sz="1200" b="0" baseline="0" noProof="0" dirty="0" smtClean="0">
                <a:solidFill>
                  <a:schemeClr val="tx1"/>
                </a:solidFill>
              </a:rPr>
              <a:t> til nyansættelser</a:t>
            </a:r>
            <a:endParaRPr lang="da-DK" sz="1200" b="0" noProof="0" dirty="0">
              <a:solidFill>
                <a:schemeClr val="tx1"/>
              </a:solidFill>
            </a:endParaRPr>
          </a:p>
        </c:rich>
      </c:tx>
      <c:layout>
        <c:manualLayout>
          <c:xMode val="edge"/>
          <c:yMode val="edge"/>
          <c:x val="0.29074832569269271"/>
          <c:y val="0"/>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2391869763471981"/>
          <c:y val="0.12423680961722369"/>
          <c:w val="0.84318541990838292"/>
          <c:h val="0.44245222118204186"/>
        </c:manualLayout>
      </c:layout>
      <c:barChart>
        <c:barDir val="col"/>
        <c:grouping val="clustered"/>
        <c:varyColors val="1"/>
        <c:ser>
          <c:idx val="0"/>
          <c:order val="0"/>
          <c:tx>
            <c:strRef>
              <c:f>Sheet1!$B$1</c:f>
              <c:strCache>
                <c:ptCount val="1"/>
                <c:pt idx="0">
                  <c:v>Sales</c:v>
                </c:pt>
              </c:strCache>
            </c:strRef>
          </c:tx>
          <c:spPr>
            <a:ln>
              <a:noFill/>
            </a:ln>
          </c:spPr>
          <c:invertIfNegative val="0"/>
          <c:dPt>
            <c:idx val="0"/>
            <c:invertIfNegative val="0"/>
            <c:bubble3D val="0"/>
            <c:spPr>
              <a:solidFill>
                <a:schemeClr val="accent1"/>
              </a:solidFill>
              <a:ln w="19050">
                <a:noFill/>
              </a:ln>
              <a:effectLst/>
            </c:spPr>
          </c:dPt>
          <c:dPt>
            <c:idx val="1"/>
            <c:invertIfNegative val="0"/>
            <c:bubble3D val="0"/>
            <c:spPr>
              <a:solidFill>
                <a:schemeClr val="accent2"/>
              </a:solidFill>
              <a:ln w="19050">
                <a:noFill/>
              </a:ln>
              <a:effectLst/>
            </c:spPr>
          </c:dPt>
          <c:dPt>
            <c:idx val="2"/>
            <c:invertIfNegative val="0"/>
            <c:bubble3D val="0"/>
            <c:spPr>
              <a:solidFill>
                <a:schemeClr val="accent3"/>
              </a:solidFill>
              <a:ln w="19050">
                <a:noFill/>
              </a:ln>
              <a:effectLst/>
            </c:spPr>
          </c:dPt>
          <c:dPt>
            <c:idx val="3"/>
            <c:invertIfNegative val="0"/>
            <c:bubble3D val="0"/>
            <c:spPr>
              <a:solidFill>
                <a:schemeClr val="accent4"/>
              </a:solidFill>
              <a:ln w="19050">
                <a:noFill/>
              </a:ln>
              <a:effectLst/>
            </c:spPr>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Vækst</c:v>
                </c:pt>
                <c:pt idx="1">
                  <c:v>Behov for nye typer kompetencer som følge af udvikling af forretningen</c:v>
                </c:pt>
                <c:pt idx="2">
                  <c:v>Kompetenceudvk. af medarb. ikke mulig</c:v>
                </c:pt>
                <c:pt idx="3">
                  <c:v>Kompetenceudvk. af medarb. for dyr/tidskrævende</c:v>
                </c:pt>
              </c:strCache>
            </c:strRef>
          </c:cat>
          <c:val>
            <c:numRef>
              <c:f>Sheet1!$B$2:$B$5</c:f>
              <c:numCache>
                <c:formatCode>0%</c:formatCode>
                <c:ptCount val="4"/>
                <c:pt idx="0">
                  <c:v>0.95</c:v>
                </c:pt>
                <c:pt idx="1">
                  <c:v>0.25</c:v>
                </c:pt>
                <c:pt idx="2">
                  <c:v>0.04</c:v>
                </c:pt>
                <c:pt idx="3">
                  <c:v>0</c:v>
                </c:pt>
              </c:numCache>
            </c:numRef>
          </c:val>
        </c:ser>
        <c:dLbls>
          <c:showLegendKey val="0"/>
          <c:showVal val="0"/>
          <c:showCatName val="0"/>
          <c:showSerName val="0"/>
          <c:showPercent val="0"/>
          <c:showBubbleSize val="0"/>
        </c:dLbls>
        <c:gapWidth val="150"/>
        <c:axId val="349364608"/>
        <c:axId val="349365000"/>
      </c:barChart>
      <c:catAx>
        <c:axId val="349364608"/>
        <c:scaling>
          <c:orientation val="minMax"/>
        </c:scaling>
        <c:delete val="1"/>
        <c:axPos val="b"/>
        <c:numFmt formatCode="General" sourceLinked="1"/>
        <c:majorTickMark val="out"/>
        <c:minorTickMark val="none"/>
        <c:tickLblPos val="nextTo"/>
        <c:crossAx val="349365000"/>
        <c:crosses val="autoZero"/>
        <c:auto val="1"/>
        <c:lblAlgn val="ctr"/>
        <c:lblOffset val="100"/>
        <c:noMultiLvlLbl val="0"/>
      </c:catAx>
      <c:valAx>
        <c:axId val="349365000"/>
        <c:scaling>
          <c:orientation val="minMax"/>
        </c:scaling>
        <c:delete val="1"/>
        <c:axPos val="l"/>
        <c:numFmt formatCode="0%" sourceLinked="1"/>
        <c:majorTickMark val="out"/>
        <c:minorTickMark val="none"/>
        <c:tickLblPos val="nextTo"/>
        <c:crossAx val="349364608"/>
        <c:crosses val="autoZero"/>
        <c:crossBetween val="between"/>
      </c:valAx>
      <c:spPr>
        <a:noFill/>
        <a:ln>
          <a:noFill/>
        </a:ln>
        <a:effectLst/>
      </c:spPr>
    </c:plotArea>
    <c:legend>
      <c:legendPos val="b"/>
      <c:legendEntry>
        <c:idx val="2"/>
        <c:txPr>
          <a:bodyPr rot="0" spcFirstLastPara="1" vertOverflow="ellipsis" vert="horz" wrap="square" anchor="ctr" anchorCtr="1"/>
          <a:lstStyle/>
          <a:p>
            <a:pPr>
              <a:defRPr lang="da-DK" sz="900" b="0" i="0" u="none" strike="noStrike" kern="1200" baseline="0">
                <a:solidFill>
                  <a:schemeClr val="tx1">
                    <a:lumMod val="65000"/>
                    <a:lumOff val="35000"/>
                  </a:schemeClr>
                </a:solidFill>
                <a:latin typeface="+mn-lt"/>
                <a:ea typeface="+mn-ea"/>
                <a:cs typeface="+mn-cs"/>
              </a:defRPr>
            </a:pPr>
            <a:endParaRPr lang="en-US"/>
          </a:p>
        </c:txPr>
      </c:legendEntry>
      <c:layout>
        <c:manualLayout>
          <c:xMode val="edge"/>
          <c:yMode val="edge"/>
          <c:x val="0"/>
          <c:y val="0.59542701785060625"/>
          <c:w val="0.97509177213036102"/>
          <c:h val="0.40457258513399669"/>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da-DK" sz="1200" b="0" noProof="0" dirty="0" smtClean="0">
                <a:solidFill>
                  <a:schemeClr val="tx1"/>
                </a:solidFill>
              </a:rPr>
              <a:t>N</a:t>
            </a:r>
            <a:r>
              <a:rPr lang="da-DK" sz="1200" b="0" baseline="0" noProof="0" dirty="0" smtClean="0">
                <a:solidFill>
                  <a:schemeClr val="tx1"/>
                </a:solidFill>
              </a:rPr>
              <a:t>yansættelser inden for tre år</a:t>
            </a:r>
            <a:endParaRPr lang="da-DK" sz="1200" b="0" noProof="0" dirty="0">
              <a:solidFill>
                <a:schemeClr val="tx1"/>
              </a:solidFill>
            </a:endParaRPr>
          </a:p>
        </c:rich>
      </c:tx>
      <c:layout>
        <c:manualLayout>
          <c:xMode val="edge"/>
          <c:yMode val="edge"/>
          <c:x val="0.23629455104315103"/>
          <c:y val="5.9104955508395693E-3"/>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2391869763471981"/>
          <c:y val="0.12423680961722369"/>
          <c:w val="0.84318541990838292"/>
          <c:h val="0.7452774375639728"/>
        </c:manualLayout>
      </c:layout>
      <c:barChart>
        <c:barDir val="col"/>
        <c:grouping val="clustered"/>
        <c:varyColors val="1"/>
        <c:ser>
          <c:idx val="0"/>
          <c:order val="0"/>
          <c:tx>
            <c:strRef>
              <c:f>Sheet1!$B$1</c:f>
              <c:strCache>
                <c:ptCount val="1"/>
                <c:pt idx="0">
                  <c:v>Sales</c:v>
                </c:pt>
              </c:strCache>
            </c:strRef>
          </c:tx>
          <c:spPr>
            <a:ln>
              <a:noFill/>
            </a:ln>
          </c:spPr>
          <c:invertIfNegative val="0"/>
          <c:dPt>
            <c:idx val="0"/>
            <c:invertIfNegative val="0"/>
            <c:bubble3D val="0"/>
            <c:spPr>
              <a:solidFill>
                <a:schemeClr val="accent1"/>
              </a:solidFill>
              <a:ln w="19050">
                <a:noFill/>
              </a:ln>
              <a:effectLst/>
            </c:spPr>
          </c:dPt>
          <c:dPt>
            <c:idx val="1"/>
            <c:invertIfNegative val="0"/>
            <c:bubble3D val="0"/>
            <c:spPr>
              <a:solidFill>
                <a:schemeClr val="accent2"/>
              </a:solidFill>
              <a:ln w="19050">
                <a:noFill/>
              </a:ln>
              <a:effectLst/>
            </c:spPr>
          </c:dPt>
          <c:dPt>
            <c:idx val="2"/>
            <c:invertIfNegative val="0"/>
            <c:bubble3D val="0"/>
            <c:spPr>
              <a:solidFill>
                <a:schemeClr val="accent3"/>
              </a:solidFill>
              <a:ln w="19050">
                <a:noFill/>
              </a:ln>
              <a:effectLst/>
            </c:spPr>
          </c:dPt>
          <c:dPt>
            <c:idx val="3"/>
            <c:invertIfNegative val="0"/>
            <c:bubble3D val="0"/>
            <c:spPr>
              <a:solidFill>
                <a:schemeClr val="accent4"/>
              </a:solidFill>
              <a:ln w="19050">
                <a:noFill/>
              </a:ln>
              <a:effectLst/>
            </c:spPr>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0-9</c:v>
                </c:pt>
                <c:pt idx="1">
                  <c:v>10-25</c:v>
                </c:pt>
                <c:pt idx="2">
                  <c:v>25-50</c:v>
                </c:pt>
                <c:pt idx="3">
                  <c:v>&gt;50</c:v>
                </c:pt>
              </c:strCache>
            </c:strRef>
          </c:cat>
          <c:val>
            <c:numRef>
              <c:f>Sheet1!$B$2:$B$5</c:f>
              <c:numCache>
                <c:formatCode>0%</c:formatCode>
                <c:ptCount val="4"/>
                <c:pt idx="0">
                  <c:v>0.54</c:v>
                </c:pt>
                <c:pt idx="1">
                  <c:v>0.24</c:v>
                </c:pt>
                <c:pt idx="2">
                  <c:v>0.11</c:v>
                </c:pt>
                <c:pt idx="3">
                  <c:v>0.11</c:v>
                </c:pt>
              </c:numCache>
            </c:numRef>
          </c:val>
        </c:ser>
        <c:dLbls>
          <c:showLegendKey val="0"/>
          <c:showVal val="0"/>
          <c:showCatName val="0"/>
          <c:showSerName val="0"/>
          <c:showPercent val="0"/>
          <c:showBubbleSize val="0"/>
        </c:dLbls>
        <c:gapWidth val="150"/>
        <c:axId val="396622984"/>
        <c:axId val="396623376"/>
      </c:barChart>
      <c:catAx>
        <c:axId val="396622984"/>
        <c:scaling>
          <c:orientation val="minMax"/>
        </c:scaling>
        <c:delete val="1"/>
        <c:axPos val="b"/>
        <c:numFmt formatCode="General" sourceLinked="1"/>
        <c:majorTickMark val="out"/>
        <c:minorTickMark val="none"/>
        <c:tickLblPos val="nextTo"/>
        <c:crossAx val="396623376"/>
        <c:crosses val="autoZero"/>
        <c:auto val="1"/>
        <c:lblAlgn val="ctr"/>
        <c:lblOffset val="100"/>
        <c:noMultiLvlLbl val="0"/>
      </c:catAx>
      <c:valAx>
        <c:axId val="396623376"/>
        <c:scaling>
          <c:orientation val="minMax"/>
        </c:scaling>
        <c:delete val="1"/>
        <c:axPos val="l"/>
        <c:numFmt formatCode="0%" sourceLinked="1"/>
        <c:majorTickMark val="out"/>
        <c:minorTickMark val="none"/>
        <c:tickLblPos val="nextTo"/>
        <c:crossAx val="396622984"/>
        <c:crosses val="autoZero"/>
        <c:crossBetween val="between"/>
      </c:valAx>
      <c:spPr>
        <a:noFill/>
        <a:ln>
          <a:noFill/>
        </a:ln>
        <a:effectLst/>
      </c:spPr>
    </c:plotArea>
    <c:legend>
      <c:legendPos val="b"/>
      <c:layout>
        <c:manualLayout>
          <c:xMode val="edge"/>
          <c:yMode val="edge"/>
          <c:x val="0.14398248824159735"/>
          <c:y val="0.90493175162371986"/>
          <c:w val="0.82783288712866099"/>
          <c:h val="9.0026110576306259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r>
              <a:rPr lang="da-DK" sz="1200" b="0" noProof="0" dirty="0" smtClean="0"/>
              <a:t>Efterspurgte kompetencer</a:t>
            </a:r>
            <a:endParaRPr lang="da-DK" sz="1200" b="0" noProof="0" dirty="0"/>
          </a:p>
        </c:rich>
      </c:tx>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title>
    <c:autoTitleDeleted val="0"/>
    <c:plotArea>
      <c:layout>
        <c:manualLayout>
          <c:layoutTarget val="inner"/>
          <c:xMode val="edge"/>
          <c:yMode val="edge"/>
          <c:x val="0.10117666666666666"/>
          <c:y val="0.11611097606360665"/>
          <c:w val="0.83687555555555559"/>
          <c:h val="0.80291277747780498"/>
        </c:manualLayout>
      </c:layout>
      <c:barChart>
        <c:barDir val="bar"/>
        <c:grouping val="clustered"/>
        <c:varyColors val="1"/>
        <c:ser>
          <c:idx val="0"/>
          <c:order val="0"/>
          <c:tx>
            <c:strRef>
              <c:f>Sheet1!$B$1</c:f>
              <c:strCache>
                <c:ptCount val="1"/>
                <c:pt idx="0">
                  <c:v>Series 1</c:v>
                </c:pt>
              </c:strCache>
            </c:strRef>
          </c:tx>
          <c:spPr>
            <a:ln>
              <a:noFill/>
            </a:ln>
          </c:spPr>
          <c:invertIfNegative val="0"/>
          <c:dPt>
            <c:idx val="0"/>
            <c:invertIfNegative val="0"/>
            <c:bubble3D val="0"/>
            <c:spPr>
              <a:solidFill>
                <a:schemeClr val="accent1"/>
              </a:solidFill>
              <a:ln>
                <a:noFill/>
              </a:ln>
              <a:effectLst/>
            </c:spPr>
          </c:dPt>
          <c:dPt>
            <c:idx val="1"/>
            <c:invertIfNegative val="0"/>
            <c:bubble3D val="0"/>
            <c:spPr>
              <a:solidFill>
                <a:schemeClr val="accent2"/>
              </a:solidFill>
              <a:ln>
                <a:noFill/>
              </a:ln>
              <a:effectLst/>
            </c:spPr>
          </c:dPt>
          <c:dPt>
            <c:idx val="2"/>
            <c:invertIfNegative val="0"/>
            <c:bubble3D val="0"/>
            <c:spPr>
              <a:solidFill>
                <a:schemeClr val="accent3"/>
              </a:solidFill>
              <a:ln>
                <a:noFill/>
              </a:ln>
              <a:effectLst/>
            </c:spPr>
          </c:dPt>
          <c:dPt>
            <c:idx val="3"/>
            <c:invertIfNegative val="0"/>
            <c:bubble3D val="0"/>
            <c:spPr>
              <a:solidFill>
                <a:schemeClr val="accent4"/>
              </a:solidFill>
              <a:ln>
                <a:noFill/>
              </a:ln>
              <a:effectLst/>
            </c:spPr>
          </c:dPt>
          <c:dPt>
            <c:idx val="4"/>
            <c:invertIfNegative val="0"/>
            <c:bubble3D val="0"/>
            <c:spPr>
              <a:solidFill>
                <a:schemeClr val="accent5"/>
              </a:solidFill>
              <a:ln>
                <a:noFill/>
              </a:ln>
              <a:effectLst/>
            </c:spPr>
          </c:dPt>
          <c:dPt>
            <c:idx val="5"/>
            <c:invertIfNegative val="0"/>
            <c:bubble3D val="0"/>
            <c:spPr>
              <a:solidFill>
                <a:schemeClr val="accent6"/>
              </a:solidFill>
              <a:ln>
                <a:noFill/>
              </a:ln>
              <a:effectLst/>
            </c:spPr>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shade val="95000"/>
                          <a:satMod val="105000"/>
                        </a:schemeClr>
                      </a:solidFill>
                      <a:prstDash val="solid"/>
                      <a:round/>
                    </a:ln>
                    <a:effectLst/>
                  </c:spPr>
                </c15:leaderLines>
              </c:ext>
            </c:extLst>
          </c:dLbls>
          <c:cat>
            <c:strRef>
              <c:f>Sheet1!$A$2:$A$7</c:f>
              <c:strCache>
                <c:ptCount val="6"/>
                <c:pt idx="0">
                  <c:v>HR</c:v>
                </c:pt>
                <c:pt idx="1">
                  <c:v>IT</c:v>
                </c:pt>
                <c:pt idx="2">
                  <c:v>R&amp;D</c:v>
                </c:pt>
                <c:pt idx="3">
                  <c:v>Ledelse</c:v>
                </c:pt>
                <c:pt idx="4">
                  <c:v>Salg og marketing</c:v>
                </c:pt>
                <c:pt idx="5">
                  <c:v>Produktion</c:v>
                </c:pt>
              </c:strCache>
            </c:strRef>
          </c:cat>
          <c:val>
            <c:numRef>
              <c:f>Sheet1!$B$2:$B$7</c:f>
              <c:numCache>
                <c:formatCode>0%</c:formatCode>
                <c:ptCount val="6"/>
                <c:pt idx="0">
                  <c:v>2.9000000000000001E-2</c:v>
                </c:pt>
                <c:pt idx="1">
                  <c:v>9.8000000000000004E-2</c:v>
                </c:pt>
                <c:pt idx="2">
                  <c:v>0.26500000000000001</c:v>
                </c:pt>
                <c:pt idx="3">
                  <c:v>0.28399999999999997</c:v>
                </c:pt>
                <c:pt idx="4">
                  <c:v>0.441</c:v>
                </c:pt>
                <c:pt idx="5">
                  <c:v>0.56899999999999995</c:v>
                </c:pt>
              </c:numCache>
            </c:numRef>
          </c:val>
        </c:ser>
        <c:dLbls>
          <c:showLegendKey val="0"/>
          <c:showVal val="0"/>
          <c:showCatName val="0"/>
          <c:showSerName val="0"/>
          <c:showPercent val="0"/>
          <c:showBubbleSize val="0"/>
        </c:dLbls>
        <c:gapWidth val="150"/>
        <c:axId val="396624160"/>
        <c:axId val="293556792"/>
      </c:barChart>
      <c:catAx>
        <c:axId val="396624160"/>
        <c:scaling>
          <c:orientation val="minMax"/>
        </c:scaling>
        <c:delete val="1"/>
        <c:axPos val="r"/>
        <c:numFmt formatCode="General" sourceLinked="0"/>
        <c:majorTickMark val="out"/>
        <c:minorTickMark val="none"/>
        <c:tickLblPos val="none"/>
        <c:crossAx val="293556792"/>
        <c:crosses val="autoZero"/>
        <c:auto val="1"/>
        <c:lblAlgn val="ctr"/>
        <c:lblOffset val="100"/>
        <c:noMultiLvlLbl val="0"/>
      </c:catAx>
      <c:valAx>
        <c:axId val="293556792"/>
        <c:scaling>
          <c:orientation val="maxMin"/>
          <c:max val="1"/>
        </c:scaling>
        <c:delete val="1"/>
        <c:axPos val="b"/>
        <c:numFmt formatCode="0%" sourceLinked="0"/>
        <c:majorTickMark val="out"/>
        <c:minorTickMark val="none"/>
        <c:tickLblPos val="nextTo"/>
        <c:crossAx val="396624160"/>
        <c:crosses val="autoZero"/>
        <c:crossBetween val="between"/>
      </c:valAx>
      <c:spPr>
        <a:noFill/>
        <a:ln>
          <a:noFill/>
        </a:ln>
        <a:effectLst/>
      </c:spPr>
    </c:plotArea>
    <c:plotVisOnly val="1"/>
    <c:dispBlanksAs val="gap"/>
    <c:showDLblsOverMax val="0"/>
  </c:chart>
  <c:spPr>
    <a:noFill/>
    <a:ln w="9525" cap="flat" cmpd="sng" algn="ctr">
      <a:noFill/>
      <a:prstDash val="solid"/>
    </a:ln>
    <a:effectLst/>
  </c:spPr>
  <c:txPr>
    <a:bodyPr/>
    <a:lstStyle/>
    <a:p>
      <a:pPr>
        <a:defRPr sz="1000"/>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r>
              <a:rPr lang="da-DK" sz="1200" b="0" noProof="0" dirty="0" smtClean="0"/>
              <a:t>Udfordringer</a:t>
            </a:r>
            <a:r>
              <a:rPr lang="da-DK" sz="1200" b="0" baseline="0" noProof="0" dirty="0" smtClean="0"/>
              <a:t> ved rekruttering</a:t>
            </a:r>
            <a:endParaRPr lang="da-DK" sz="1200" b="0" noProof="0" dirty="0"/>
          </a:p>
        </c:rich>
      </c:tx>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title>
    <c:autoTitleDeleted val="0"/>
    <c:plotArea>
      <c:layout>
        <c:manualLayout>
          <c:layoutTarget val="inner"/>
          <c:xMode val="edge"/>
          <c:yMode val="edge"/>
          <c:x val="9.7225555555555551E-2"/>
          <c:y val="0.11611097606360665"/>
          <c:w val="0.80159777777777774"/>
          <c:h val="0.80291277747780498"/>
        </c:manualLayout>
      </c:layout>
      <c:barChart>
        <c:barDir val="bar"/>
        <c:grouping val="clustered"/>
        <c:varyColors val="1"/>
        <c:ser>
          <c:idx val="0"/>
          <c:order val="0"/>
          <c:tx>
            <c:strRef>
              <c:f>Sheet1!$B$1</c:f>
              <c:strCache>
                <c:ptCount val="1"/>
                <c:pt idx="0">
                  <c:v>Series 1</c:v>
                </c:pt>
              </c:strCache>
            </c:strRef>
          </c:tx>
          <c:invertIfNegative val="0"/>
          <c:dPt>
            <c:idx val="0"/>
            <c:invertIfNegative val="0"/>
            <c:bubble3D val="0"/>
            <c:spPr>
              <a:solidFill>
                <a:schemeClr val="accent1"/>
              </a:solidFill>
              <a:ln>
                <a:noFill/>
              </a:ln>
              <a:effectLst/>
            </c:spPr>
          </c:dPt>
          <c:dPt>
            <c:idx val="1"/>
            <c:invertIfNegative val="0"/>
            <c:bubble3D val="0"/>
            <c:spPr>
              <a:solidFill>
                <a:schemeClr val="accent2"/>
              </a:solidFill>
              <a:ln>
                <a:noFill/>
              </a:ln>
              <a:effectLst/>
            </c:spPr>
          </c:dPt>
          <c:dPt>
            <c:idx val="2"/>
            <c:invertIfNegative val="0"/>
            <c:bubble3D val="0"/>
            <c:spPr>
              <a:solidFill>
                <a:schemeClr val="accent3"/>
              </a:solidFill>
              <a:ln>
                <a:noFill/>
              </a:ln>
              <a:effectLst/>
            </c:spPr>
          </c:dPt>
          <c:dPt>
            <c:idx val="3"/>
            <c:invertIfNegative val="0"/>
            <c:bubble3D val="0"/>
            <c:spPr>
              <a:solidFill>
                <a:schemeClr val="accent4"/>
              </a:solidFill>
              <a:ln>
                <a:noFill/>
              </a:ln>
              <a:effectLst/>
            </c:spPr>
          </c:dPt>
          <c:dPt>
            <c:idx val="4"/>
            <c:invertIfNegative val="0"/>
            <c:bubble3D val="0"/>
            <c:spPr>
              <a:solidFill>
                <a:schemeClr val="accent5"/>
              </a:solidFill>
              <a:ln>
                <a:noFill/>
              </a:ln>
              <a:effectLst/>
            </c:spPr>
          </c:dPt>
          <c:dPt>
            <c:idx val="5"/>
            <c:invertIfNegative val="0"/>
            <c:bubble3D val="0"/>
            <c:spPr>
              <a:solidFill>
                <a:schemeClr val="accent6"/>
              </a:solidFill>
              <a:ln>
                <a:noFill/>
              </a:ln>
              <a:effectLst/>
            </c:spPr>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shade val="95000"/>
                          <a:satMod val="105000"/>
                        </a:schemeClr>
                      </a:solidFill>
                      <a:prstDash val="solid"/>
                      <a:round/>
                    </a:ln>
                    <a:effectLst/>
                  </c:spPr>
                </c15:leaderLines>
              </c:ext>
            </c:extLst>
          </c:dLbls>
          <c:val>
            <c:numRef>
              <c:f>Sheet1!$B$2:$B$7</c:f>
              <c:numCache>
                <c:formatCode>0%</c:formatCode>
                <c:ptCount val="6"/>
                <c:pt idx="0">
                  <c:v>0</c:v>
                </c:pt>
                <c:pt idx="1">
                  <c:v>0.13800000000000001</c:v>
                </c:pt>
                <c:pt idx="2">
                  <c:v>0.15</c:v>
                </c:pt>
                <c:pt idx="3">
                  <c:v>0.17499999999999999</c:v>
                </c:pt>
                <c:pt idx="4">
                  <c:v>0.33800000000000002</c:v>
                </c:pt>
                <c:pt idx="5">
                  <c:v>0.5</c:v>
                </c:pt>
              </c:numCache>
            </c:numRef>
          </c:val>
          <c:extLst>
            <c:ext xmlns:c15="http://schemas.microsoft.com/office/drawing/2012/chart" uri="{02D57815-91ED-43cb-92C2-25804820EDAC}">
              <c15:filteredCategoryTitle>
                <c15:cat>
                  <c:multiLvlStrRef>
                    <c:extLst>
                      <c:ext uri="{02D57815-91ED-43cb-92C2-25804820EDAC}">
                        <c15:formulaRef>
                          <c15:sqref>Sheet1!#REF!</c15:sqref>
                        </c15:formulaRef>
                      </c:ext>
                    </c:extLst>
                  </c:multiLvlStrRef>
                </c15:cat>
              </c15:filteredCategoryTitle>
            </c:ext>
          </c:extLst>
        </c:ser>
        <c:dLbls>
          <c:showLegendKey val="0"/>
          <c:showVal val="0"/>
          <c:showCatName val="0"/>
          <c:showSerName val="0"/>
          <c:showPercent val="0"/>
          <c:showBubbleSize val="0"/>
        </c:dLbls>
        <c:gapWidth val="150"/>
        <c:axId val="293557576"/>
        <c:axId val="293557968"/>
      </c:barChart>
      <c:catAx>
        <c:axId val="293557576"/>
        <c:scaling>
          <c:orientation val="minMax"/>
        </c:scaling>
        <c:delete val="1"/>
        <c:axPos val="l"/>
        <c:numFmt formatCode="General" sourceLinked="0"/>
        <c:majorTickMark val="out"/>
        <c:minorTickMark val="none"/>
        <c:tickLblPos val="none"/>
        <c:crossAx val="293557968"/>
        <c:crosses val="autoZero"/>
        <c:auto val="1"/>
        <c:lblAlgn val="ctr"/>
        <c:lblOffset val="100"/>
        <c:noMultiLvlLbl val="0"/>
      </c:catAx>
      <c:valAx>
        <c:axId val="293557968"/>
        <c:scaling>
          <c:orientation val="minMax"/>
          <c:max val="1"/>
        </c:scaling>
        <c:delete val="1"/>
        <c:axPos val="b"/>
        <c:numFmt formatCode="0%" sourceLinked="0"/>
        <c:majorTickMark val="out"/>
        <c:minorTickMark val="none"/>
        <c:tickLblPos val="nextTo"/>
        <c:crossAx val="293557576"/>
        <c:crosses val="autoZero"/>
        <c:crossBetween val="between"/>
      </c:valAx>
      <c:spPr>
        <a:noFill/>
        <a:ln>
          <a:noFill/>
        </a:ln>
        <a:effectLst/>
      </c:spPr>
    </c:plotArea>
    <c:plotVisOnly val="1"/>
    <c:dispBlanksAs val="gap"/>
    <c:showDLblsOverMax val="0"/>
  </c:chart>
  <c:spPr>
    <a:noFill/>
    <a:ln w="9525" cap="flat" cmpd="sng" algn="ctr">
      <a:noFill/>
      <a:prstDash val="solid"/>
    </a:ln>
    <a:effectLst/>
  </c:spPr>
  <c:txPr>
    <a:bodyPr/>
    <a:lstStyle/>
    <a:p>
      <a:pPr>
        <a:defRPr sz="1000"/>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b="0"/>
            </a:pPr>
            <a:r>
              <a:rPr lang="da-DK" b="0" noProof="0" dirty="0" smtClean="0"/>
              <a:t>Rekrutteres der fra Danmark eller udlandet?</a:t>
            </a:r>
            <a:endParaRPr lang="da-DK" b="0" noProof="0" dirty="0"/>
          </a:p>
        </c:rich>
      </c:tx>
      <c:layout>
        <c:manualLayout>
          <c:xMode val="edge"/>
          <c:yMode val="edge"/>
          <c:x val="0.11517615586513223"/>
          <c:y val="1.1949213022007722E-2"/>
        </c:manualLayout>
      </c:layout>
      <c:overlay val="0"/>
    </c:title>
    <c:autoTitleDeleted val="0"/>
    <c:plotArea>
      <c:layout/>
      <c:barChart>
        <c:barDir val="col"/>
        <c:grouping val="clustered"/>
        <c:varyColors val="1"/>
        <c:ser>
          <c:idx val="0"/>
          <c:order val="0"/>
          <c:tx>
            <c:strRef>
              <c:f>Sheet1!$B$1</c:f>
              <c:strCache>
                <c:ptCount val="1"/>
                <c:pt idx="0">
                  <c:v>Series 1</c:v>
                </c:pt>
              </c:strCache>
            </c:strRef>
          </c:tx>
          <c:spPr>
            <a:ln>
              <a:noFill/>
            </a:ln>
          </c:spPr>
          <c:invertIfNegative val="0"/>
          <c:dLbls>
            <c:dLbl>
              <c:idx val="0"/>
              <c:layout>
                <c:manualLayout>
                  <c:x val="0"/>
                  <c:y val="5.9746065110038472E-3"/>
                </c:manualLayout>
              </c:layout>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wrap="square" lIns="38100" tIns="19050" rIns="38100" bIns="19050" anchor="ctr">
                <a:spAutoFit/>
              </a:bodyPr>
              <a:lstStyle/>
              <a:p>
                <a:pPr>
                  <a:defRPr sz="8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Sheet1!$A$2:$A$3</c:f>
              <c:strCache>
                <c:ptCount val="2"/>
                <c:pt idx="0">
                  <c:v>Danmark</c:v>
                </c:pt>
                <c:pt idx="1">
                  <c:v>Udlandet</c:v>
                </c:pt>
              </c:strCache>
            </c:strRef>
          </c:cat>
          <c:val>
            <c:numRef>
              <c:f>Sheet1!$B$2:$B$3</c:f>
              <c:numCache>
                <c:formatCode>0%</c:formatCode>
                <c:ptCount val="2"/>
                <c:pt idx="0">
                  <c:v>0.99099999999999999</c:v>
                </c:pt>
                <c:pt idx="1">
                  <c:v>0.191</c:v>
                </c:pt>
              </c:numCache>
            </c:numRef>
          </c:val>
        </c:ser>
        <c:dLbls>
          <c:showLegendKey val="0"/>
          <c:showVal val="0"/>
          <c:showCatName val="0"/>
          <c:showSerName val="0"/>
          <c:showPercent val="0"/>
          <c:showBubbleSize val="0"/>
        </c:dLbls>
        <c:gapWidth val="100"/>
        <c:axId val="395481616"/>
        <c:axId val="395482008"/>
      </c:barChart>
      <c:catAx>
        <c:axId val="395481616"/>
        <c:scaling>
          <c:orientation val="minMax"/>
        </c:scaling>
        <c:delete val="0"/>
        <c:axPos val="b"/>
        <c:numFmt formatCode="General" sourceLinked="0"/>
        <c:majorTickMark val="out"/>
        <c:minorTickMark val="none"/>
        <c:tickLblPos val="nextTo"/>
        <c:spPr>
          <a:ln>
            <a:noFill/>
          </a:ln>
        </c:spPr>
        <c:txPr>
          <a:bodyPr/>
          <a:lstStyle/>
          <a:p>
            <a:pPr>
              <a:defRPr sz="1000"/>
            </a:pPr>
            <a:endParaRPr lang="en-US"/>
          </a:p>
        </c:txPr>
        <c:crossAx val="395482008"/>
        <c:crosses val="autoZero"/>
        <c:auto val="1"/>
        <c:lblAlgn val="ctr"/>
        <c:lblOffset val="100"/>
        <c:noMultiLvlLbl val="0"/>
      </c:catAx>
      <c:valAx>
        <c:axId val="395482008"/>
        <c:scaling>
          <c:orientation val="minMax"/>
          <c:max val="1"/>
        </c:scaling>
        <c:delete val="1"/>
        <c:axPos val="l"/>
        <c:numFmt formatCode="0%" sourceLinked="1"/>
        <c:majorTickMark val="out"/>
        <c:minorTickMark val="none"/>
        <c:tickLblPos val="nextTo"/>
        <c:crossAx val="395481616"/>
        <c:crosses val="autoZero"/>
        <c:crossBetween val="between"/>
      </c:valAx>
    </c:plotArea>
    <c:plotVisOnly val="1"/>
    <c:dispBlanksAs val="gap"/>
    <c:showDLblsOverMax val="0"/>
  </c:chart>
  <c:txPr>
    <a:bodyPr/>
    <a:lstStyle/>
    <a:p>
      <a:pPr>
        <a:defRPr sz="1000"/>
      </a:pPr>
      <a:endParaRPr lang="en-US"/>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b="0"/>
            </a:pPr>
            <a:r>
              <a:rPr lang="da-DK" b="0" noProof="0" dirty="0" smtClean="0"/>
              <a:t>Kanaler, der anvendes ved rekruttering</a:t>
            </a:r>
            <a:endParaRPr lang="da-DK" b="0" noProof="0" dirty="0"/>
          </a:p>
        </c:rich>
      </c:tx>
      <c:overlay val="0"/>
    </c:title>
    <c:autoTitleDeleted val="0"/>
    <c:plotArea>
      <c:layout/>
      <c:barChart>
        <c:barDir val="bar"/>
        <c:grouping val="clustered"/>
        <c:varyColors val="1"/>
        <c:ser>
          <c:idx val="0"/>
          <c:order val="0"/>
          <c:tx>
            <c:strRef>
              <c:f>Sheet1!$B$1</c:f>
              <c:strCache>
                <c:ptCount val="1"/>
                <c:pt idx="0">
                  <c:v>Series 1</c:v>
                </c:pt>
              </c:strCache>
            </c:strRef>
          </c:tx>
          <c:spPr>
            <a:ln>
              <a:noFill/>
            </a:ln>
          </c:spPr>
          <c:invertIfNegative val="0"/>
          <c:dLbls>
            <c:spPr>
              <a:noFill/>
              <a:ln>
                <a:noFill/>
              </a:ln>
              <a:effectLst/>
            </c:spPr>
            <c:txPr>
              <a:bodyPr wrap="square" lIns="38100" tIns="19050" rIns="38100" bIns="19050" anchor="ctr">
                <a:spAutoFit/>
              </a:bodyPr>
              <a:lstStyle/>
              <a:p>
                <a:pPr>
                  <a:defRPr sz="8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LinkedIn</c:v>
                </c:pt>
                <c:pt idx="1">
                  <c:v>Headhuntere</c:v>
                </c:pt>
                <c:pt idx="2">
                  <c:v>Andre
sociale medier</c:v>
                </c:pt>
                <c:pt idx="3">
                  <c:v>Jobportaler</c:v>
                </c:pt>
                <c:pt idx="4">
                  <c:v>Netværk</c:v>
                </c:pt>
              </c:strCache>
            </c:strRef>
          </c:cat>
          <c:val>
            <c:numRef>
              <c:f>Sheet1!$B$2:$B$6</c:f>
              <c:numCache>
                <c:formatCode>0%</c:formatCode>
                <c:ptCount val="5"/>
                <c:pt idx="0">
                  <c:v>0.10100000000000001</c:v>
                </c:pt>
                <c:pt idx="1">
                  <c:v>0.20200000000000001</c:v>
                </c:pt>
                <c:pt idx="2">
                  <c:v>0.30299999999999999</c:v>
                </c:pt>
                <c:pt idx="3">
                  <c:v>0.35799999999999998</c:v>
                </c:pt>
                <c:pt idx="4">
                  <c:v>0.69699999999999995</c:v>
                </c:pt>
              </c:numCache>
            </c:numRef>
          </c:val>
        </c:ser>
        <c:dLbls>
          <c:showLegendKey val="0"/>
          <c:showVal val="0"/>
          <c:showCatName val="0"/>
          <c:showSerName val="0"/>
          <c:showPercent val="0"/>
          <c:showBubbleSize val="0"/>
        </c:dLbls>
        <c:gapWidth val="100"/>
        <c:axId val="350743912"/>
        <c:axId val="350743520"/>
      </c:barChart>
      <c:valAx>
        <c:axId val="350743520"/>
        <c:scaling>
          <c:orientation val="minMax"/>
          <c:max val="1"/>
        </c:scaling>
        <c:delete val="1"/>
        <c:axPos val="b"/>
        <c:numFmt formatCode="0%" sourceLinked="1"/>
        <c:majorTickMark val="out"/>
        <c:minorTickMark val="none"/>
        <c:tickLblPos val="nextTo"/>
        <c:crossAx val="350743912"/>
        <c:crosses val="autoZero"/>
        <c:crossBetween val="between"/>
        <c:majorUnit val="0.25"/>
      </c:valAx>
      <c:catAx>
        <c:axId val="350743912"/>
        <c:scaling>
          <c:orientation val="minMax"/>
        </c:scaling>
        <c:delete val="0"/>
        <c:axPos val="l"/>
        <c:numFmt formatCode="General" sourceLinked="0"/>
        <c:majorTickMark val="out"/>
        <c:minorTickMark val="none"/>
        <c:tickLblPos val="nextTo"/>
        <c:spPr>
          <a:ln>
            <a:noFill/>
          </a:ln>
        </c:spPr>
        <c:txPr>
          <a:bodyPr/>
          <a:lstStyle/>
          <a:p>
            <a:pPr>
              <a:defRPr sz="1000"/>
            </a:pPr>
            <a:endParaRPr lang="en-US"/>
          </a:p>
        </c:txPr>
        <c:crossAx val="350743520"/>
        <c:crosses val="autoZero"/>
        <c:auto val="1"/>
        <c:lblAlgn val="ctr"/>
        <c:lblOffset val="100"/>
        <c:noMultiLvlLbl val="0"/>
      </c:catAx>
    </c:plotArea>
    <c:plotVisOnly val="1"/>
    <c:dispBlanksAs val="gap"/>
    <c:showDLblsOverMax val="0"/>
  </c:chart>
  <c:txPr>
    <a:bodyPr/>
    <a:lstStyle/>
    <a:p>
      <a:pPr>
        <a:defRPr sz="1000"/>
      </a:pPr>
      <a:endParaRPr lang="en-US"/>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da-DK" sz="1200" b="0" noProof="0" dirty="0" smtClean="0">
                <a:solidFill>
                  <a:schemeClr val="tx1"/>
                </a:solidFill>
              </a:rPr>
              <a:t>Hvilke områder er afgørende for at fastholde og stimulere medarbejderne?</a:t>
            </a:r>
            <a:endParaRPr lang="da-DK" sz="1200" b="0" noProof="0" dirty="0">
              <a:solidFill>
                <a:schemeClr val="tx1"/>
              </a:solidFill>
            </a:endParaRPr>
          </a:p>
        </c:rich>
      </c:tx>
      <c:layout>
        <c:manualLayout>
          <c:xMode val="edge"/>
          <c:yMode val="edge"/>
          <c:x val="0.11397363808847784"/>
          <c:y val="5.7852162021194455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3.5214081196058747E-2"/>
          <c:y val="0.19673867384493343"/>
          <c:w val="0.92957183760788253"/>
          <c:h val="0.54394763240514998"/>
        </c:manualLayout>
      </c:layout>
      <c:barChart>
        <c:barDir val="col"/>
        <c:grouping val="clustered"/>
        <c:varyColors val="1"/>
        <c:ser>
          <c:idx val="0"/>
          <c:order val="0"/>
          <c:tx>
            <c:strRef>
              <c:f>Sheet1!$B$1</c:f>
              <c:strCache>
                <c:ptCount val="1"/>
                <c:pt idx="0">
                  <c:v>Sales</c:v>
                </c:pt>
              </c:strCache>
            </c:strRef>
          </c:tx>
          <c:spPr>
            <a:ln>
              <a:noFill/>
            </a:ln>
          </c:spPr>
          <c:invertIfNegative val="0"/>
          <c:dPt>
            <c:idx val="0"/>
            <c:invertIfNegative val="0"/>
            <c:bubble3D val="0"/>
            <c:spPr>
              <a:solidFill>
                <a:schemeClr val="accent1"/>
              </a:solidFill>
              <a:ln w="19050">
                <a:noFill/>
              </a:ln>
              <a:effectLst/>
            </c:spPr>
          </c:dPt>
          <c:dPt>
            <c:idx val="1"/>
            <c:invertIfNegative val="0"/>
            <c:bubble3D val="0"/>
            <c:spPr>
              <a:solidFill>
                <a:schemeClr val="accent2"/>
              </a:solidFill>
              <a:ln w="19050">
                <a:noFill/>
              </a:ln>
              <a:effectLst/>
            </c:spPr>
          </c:dPt>
          <c:dPt>
            <c:idx val="2"/>
            <c:invertIfNegative val="0"/>
            <c:bubble3D val="0"/>
            <c:spPr>
              <a:solidFill>
                <a:schemeClr val="accent3"/>
              </a:solidFill>
              <a:ln w="19050">
                <a:noFill/>
              </a:ln>
              <a:effectLst/>
            </c:spPr>
          </c:dPt>
          <c:dPt>
            <c:idx val="3"/>
            <c:invertIfNegative val="0"/>
            <c:bubble3D val="0"/>
            <c:spPr>
              <a:solidFill>
                <a:schemeClr val="accent4"/>
              </a:solidFill>
              <a:ln w="19050">
                <a:noFill/>
              </a:ln>
              <a:effectLst/>
            </c:spPr>
          </c:dPt>
          <c:dPt>
            <c:idx val="4"/>
            <c:invertIfNegative val="0"/>
            <c:bubble3D val="0"/>
            <c:spPr>
              <a:solidFill>
                <a:schemeClr val="accent5"/>
              </a:solidFill>
              <a:ln w="19050">
                <a:noFill/>
              </a:ln>
              <a:effectLst/>
            </c:spPr>
          </c:dPt>
          <c:dPt>
            <c:idx val="5"/>
            <c:invertIfNegative val="0"/>
            <c:bubble3D val="0"/>
            <c:spPr>
              <a:solidFill>
                <a:schemeClr val="accent6"/>
              </a:solidFill>
              <a:ln w="19050">
                <a:noFill/>
              </a:ln>
              <a:effectLst/>
            </c:spPr>
          </c:dPt>
          <c:dPt>
            <c:idx val="6"/>
            <c:invertIfNegative val="0"/>
            <c:bubble3D val="0"/>
            <c:spPr>
              <a:solidFill>
                <a:schemeClr val="accent1">
                  <a:lumMod val="60000"/>
                </a:schemeClr>
              </a:solidFill>
              <a:ln w="19050">
                <a:noFill/>
              </a:ln>
              <a:effectLst/>
            </c:spPr>
          </c:dPt>
          <c:dPt>
            <c:idx val="7"/>
            <c:invertIfNegative val="0"/>
            <c:bubble3D val="0"/>
            <c:spPr>
              <a:solidFill>
                <a:schemeClr val="accent2">
                  <a:lumMod val="60000"/>
                </a:schemeClr>
              </a:solidFill>
              <a:ln w="19050">
                <a:noFill/>
              </a:ln>
              <a:effectLst/>
            </c:spPr>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Udfordringer</c:v>
                </c:pt>
                <c:pt idx="1">
                  <c:v>Arbejdsmiljø</c:v>
                </c:pt>
                <c:pt idx="2">
                  <c:v>Fleksibilitet</c:v>
                </c:pt>
                <c:pt idx="3">
                  <c:v>Kompetenceudvikling</c:v>
                </c:pt>
                <c:pt idx="4">
                  <c:v>Løn</c:v>
                </c:pt>
                <c:pt idx="5">
                  <c:v>Personalegoder</c:v>
                </c:pt>
                <c:pt idx="6">
                  <c:v>Sundhedssikring</c:v>
                </c:pt>
                <c:pt idx="7">
                  <c:v>Pensionsordning</c:v>
                </c:pt>
              </c:strCache>
            </c:strRef>
          </c:cat>
          <c:val>
            <c:numRef>
              <c:f>Sheet1!$B$2:$B$9</c:f>
              <c:numCache>
                <c:formatCode>0%</c:formatCode>
                <c:ptCount val="8"/>
                <c:pt idx="0">
                  <c:v>0.54200000000000004</c:v>
                </c:pt>
                <c:pt idx="1">
                  <c:v>0.505</c:v>
                </c:pt>
                <c:pt idx="2">
                  <c:v>0.32700000000000001</c:v>
                </c:pt>
                <c:pt idx="3">
                  <c:v>0.23400000000000001</c:v>
                </c:pt>
                <c:pt idx="4">
                  <c:v>0.224</c:v>
                </c:pt>
                <c:pt idx="5">
                  <c:v>8.4000000000000005E-2</c:v>
                </c:pt>
                <c:pt idx="6">
                  <c:v>8.9999999999999993E-3</c:v>
                </c:pt>
                <c:pt idx="7">
                  <c:v>0</c:v>
                </c:pt>
              </c:numCache>
            </c:numRef>
          </c:val>
        </c:ser>
        <c:dLbls>
          <c:showLegendKey val="0"/>
          <c:showVal val="0"/>
          <c:showCatName val="0"/>
          <c:showSerName val="0"/>
          <c:showPercent val="0"/>
          <c:showBubbleSize val="0"/>
        </c:dLbls>
        <c:gapWidth val="150"/>
        <c:axId val="350744696"/>
        <c:axId val="350745088"/>
      </c:barChart>
      <c:catAx>
        <c:axId val="350744696"/>
        <c:scaling>
          <c:orientation val="minMax"/>
        </c:scaling>
        <c:delete val="1"/>
        <c:axPos val="b"/>
        <c:numFmt formatCode="General" sourceLinked="1"/>
        <c:majorTickMark val="out"/>
        <c:minorTickMark val="none"/>
        <c:tickLblPos val="nextTo"/>
        <c:crossAx val="350745088"/>
        <c:crosses val="autoZero"/>
        <c:auto val="1"/>
        <c:lblAlgn val="ctr"/>
        <c:lblOffset val="100"/>
        <c:noMultiLvlLbl val="0"/>
      </c:catAx>
      <c:valAx>
        <c:axId val="350745088"/>
        <c:scaling>
          <c:orientation val="minMax"/>
        </c:scaling>
        <c:delete val="1"/>
        <c:axPos val="l"/>
        <c:numFmt formatCode="0%" sourceLinked="0"/>
        <c:majorTickMark val="out"/>
        <c:minorTickMark val="none"/>
        <c:tickLblPos val="nextTo"/>
        <c:crossAx val="350744696"/>
        <c:crosses val="autoZero"/>
        <c:crossBetween val="between"/>
        <c:majorUnit val="0.1"/>
      </c:valAx>
      <c:spPr>
        <a:noFill/>
        <a:ln>
          <a:noFill/>
        </a:ln>
        <a:effectLst/>
      </c:spPr>
    </c:plotArea>
    <c:legend>
      <c:legendPos val="b"/>
      <c:layout>
        <c:manualLayout>
          <c:xMode val="edge"/>
          <c:yMode val="edge"/>
          <c:x val="3.8575173240928094E-2"/>
          <c:y val="0.79736548152163556"/>
          <c:w val="0.92284965351814374"/>
          <c:h val="0.17784073475499546"/>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b="0"/>
            </a:pPr>
            <a:r>
              <a:rPr lang="da-DK" sz="1200" b="0" dirty="0" smtClean="0"/>
              <a:t>Hvem ejer</a:t>
            </a:r>
            <a:r>
              <a:rPr lang="da-DK" sz="1200" b="0" baseline="0" dirty="0" smtClean="0"/>
              <a:t> virksomheden i dag?</a:t>
            </a:r>
            <a:endParaRPr lang="da-DK" sz="1200" b="0" dirty="0"/>
          </a:p>
        </c:rich>
      </c:tx>
      <c:overlay val="0"/>
    </c:title>
    <c:autoTitleDeleted val="0"/>
    <c:plotArea>
      <c:layout/>
      <c:barChart>
        <c:barDir val="bar"/>
        <c:grouping val="clustered"/>
        <c:varyColors val="1"/>
        <c:ser>
          <c:idx val="0"/>
          <c:order val="0"/>
          <c:tx>
            <c:strRef>
              <c:f>Sheet1!$B$1</c:f>
              <c:strCache>
                <c:ptCount val="1"/>
                <c:pt idx="0">
                  <c:v>2013</c:v>
                </c:pt>
              </c:strCache>
            </c:strRef>
          </c:tx>
          <c:invertIfNegative val="0"/>
          <c:dLbls>
            <c:spPr>
              <a:noFill/>
              <a:ln>
                <a:noFill/>
              </a:ln>
              <a:effectLst/>
            </c:spPr>
            <c:txPr>
              <a:bodyPr wrap="square" lIns="38100" tIns="19050" rIns="38100" bIns="19050" anchor="ctr">
                <a:spAutoFit/>
              </a:bodyPr>
              <a:lstStyle/>
              <a:p>
                <a:pPr>
                  <a:defRPr sz="8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Professionelle
investorer/kapitalfonde</c:v>
                </c:pt>
                <c:pt idx="1">
                  <c:v>Udenlandsk koncern</c:v>
                </c:pt>
                <c:pt idx="2">
                  <c:v>Andre private investorer</c:v>
                </c:pt>
                <c:pt idx="3">
                  <c:v>Øvrige medarbejdere</c:v>
                </c:pt>
                <c:pt idx="4">
                  <c:v>Ledelsen</c:v>
                </c:pt>
                <c:pt idx="5">
                  <c:v>Dig selv og/eller familien</c:v>
                </c:pt>
              </c:strCache>
            </c:strRef>
          </c:cat>
          <c:val>
            <c:numRef>
              <c:f>Sheet1!$B$2:$B$7</c:f>
              <c:numCache>
                <c:formatCode>0%</c:formatCode>
                <c:ptCount val="6"/>
                <c:pt idx="0">
                  <c:v>0.05</c:v>
                </c:pt>
                <c:pt idx="1">
                  <c:v>0.02</c:v>
                </c:pt>
                <c:pt idx="2">
                  <c:v>0.08</c:v>
                </c:pt>
                <c:pt idx="3">
                  <c:v>0.14000000000000001</c:v>
                </c:pt>
                <c:pt idx="4">
                  <c:v>0.27</c:v>
                </c:pt>
                <c:pt idx="5">
                  <c:v>0.87</c:v>
                </c:pt>
              </c:numCache>
            </c:numRef>
          </c:val>
        </c:ser>
        <c:ser>
          <c:idx val="1"/>
          <c:order val="1"/>
          <c:tx>
            <c:strRef>
              <c:f>Sheet1!$C$1</c:f>
              <c:strCache>
                <c:ptCount val="1"/>
                <c:pt idx="0">
                  <c:v>2014</c:v>
                </c:pt>
              </c:strCache>
            </c:strRef>
          </c:tx>
          <c:invertIfNegative val="0"/>
          <c:dLbls>
            <c:spPr>
              <a:noFill/>
              <a:ln>
                <a:noFill/>
              </a:ln>
              <a:effectLst/>
            </c:spPr>
            <c:txPr>
              <a:bodyPr wrap="square" lIns="38100" tIns="19050" rIns="38100" bIns="19050" anchor="ctr">
                <a:spAutoFit/>
              </a:bodyPr>
              <a:lstStyle/>
              <a:p>
                <a:pPr>
                  <a:defRPr sz="8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Professionelle
investorer/kapitalfonde</c:v>
                </c:pt>
                <c:pt idx="1">
                  <c:v>Udenlandsk koncern</c:v>
                </c:pt>
                <c:pt idx="2">
                  <c:v>Andre private investorer</c:v>
                </c:pt>
                <c:pt idx="3">
                  <c:v>Øvrige medarbejdere</c:v>
                </c:pt>
                <c:pt idx="4">
                  <c:v>Ledelsen</c:v>
                </c:pt>
                <c:pt idx="5">
                  <c:v>Dig selv og/eller familien</c:v>
                </c:pt>
              </c:strCache>
            </c:strRef>
          </c:cat>
          <c:val>
            <c:numRef>
              <c:f>Sheet1!$C$2:$C$7</c:f>
              <c:numCache>
                <c:formatCode>0%</c:formatCode>
                <c:ptCount val="6"/>
                <c:pt idx="0">
                  <c:v>0.03</c:v>
                </c:pt>
                <c:pt idx="1">
                  <c:v>0.01</c:v>
                </c:pt>
                <c:pt idx="2">
                  <c:v>0.08</c:v>
                </c:pt>
                <c:pt idx="3">
                  <c:v>0.15</c:v>
                </c:pt>
                <c:pt idx="4">
                  <c:v>0.26</c:v>
                </c:pt>
                <c:pt idx="5">
                  <c:v>0.95</c:v>
                </c:pt>
              </c:numCache>
            </c:numRef>
          </c:val>
        </c:ser>
        <c:ser>
          <c:idx val="2"/>
          <c:order val="2"/>
          <c:tx>
            <c:strRef>
              <c:f>Sheet1!$D$1</c:f>
              <c:strCache>
                <c:ptCount val="1"/>
                <c:pt idx="0">
                  <c:v>2015</c:v>
                </c:pt>
              </c:strCache>
            </c:strRef>
          </c:tx>
          <c:invertIfNegative val="0"/>
          <c:dLbls>
            <c:spPr>
              <a:noFill/>
              <a:ln>
                <a:noFill/>
              </a:ln>
              <a:effectLst/>
            </c:spPr>
            <c:txPr>
              <a:bodyPr wrap="square" lIns="38100" tIns="19050" rIns="38100" bIns="19050" anchor="ctr">
                <a:spAutoFit/>
              </a:bodyPr>
              <a:lstStyle/>
              <a:p>
                <a:pPr>
                  <a:defRPr sz="8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Professionelle
investorer/kapitalfonde</c:v>
                </c:pt>
                <c:pt idx="1">
                  <c:v>Udenlandsk koncern</c:v>
                </c:pt>
                <c:pt idx="2">
                  <c:v>Andre private investorer</c:v>
                </c:pt>
                <c:pt idx="3">
                  <c:v>Øvrige medarbejdere</c:v>
                </c:pt>
                <c:pt idx="4">
                  <c:v>Ledelsen</c:v>
                </c:pt>
                <c:pt idx="5">
                  <c:v>Dig selv og/eller familien</c:v>
                </c:pt>
              </c:strCache>
            </c:strRef>
          </c:cat>
          <c:val>
            <c:numRef>
              <c:f>Sheet1!$D$2:$D$7</c:f>
              <c:numCache>
                <c:formatCode>0%</c:formatCode>
                <c:ptCount val="6"/>
                <c:pt idx="0">
                  <c:v>8.9999999999999993E-3</c:v>
                </c:pt>
                <c:pt idx="1">
                  <c:v>1.7999999999999999E-2</c:v>
                </c:pt>
                <c:pt idx="2">
                  <c:v>5.5E-2</c:v>
                </c:pt>
                <c:pt idx="3">
                  <c:v>7.2999999999999995E-2</c:v>
                </c:pt>
                <c:pt idx="4">
                  <c:v>0.28199999999999997</c:v>
                </c:pt>
                <c:pt idx="5">
                  <c:v>0.93600000000000005</c:v>
                </c:pt>
              </c:numCache>
            </c:numRef>
          </c:val>
        </c:ser>
        <c:dLbls>
          <c:showLegendKey val="0"/>
          <c:showVal val="0"/>
          <c:showCatName val="0"/>
          <c:showSerName val="0"/>
          <c:showPercent val="0"/>
          <c:showBubbleSize val="0"/>
        </c:dLbls>
        <c:gapWidth val="100"/>
        <c:overlap val="-10"/>
        <c:axId val="350745872"/>
        <c:axId val="350746264"/>
      </c:barChart>
      <c:catAx>
        <c:axId val="350745872"/>
        <c:scaling>
          <c:orientation val="minMax"/>
        </c:scaling>
        <c:delete val="0"/>
        <c:axPos val="l"/>
        <c:numFmt formatCode="General" sourceLinked="0"/>
        <c:majorTickMark val="out"/>
        <c:minorTickMark val="none"/>
        <c:tickLblPos val="nextTo"/>
        <c:spPr>
          <a:ln>
            <a:noFill/>
          </a:ln>
        </c:spPr>
        <c:txPr>
          <a:bodyPr/>
          <a:lstStyle/>
          <a:p>
            <a:pPr>
              <a:defRPr sz="800"/>
            </a:pPr>
            <a:endParaRPr lang="en-US"/>
          </a:p>
        </c:txPr>
        <c:crossAx val="350746264"/>
        <c:crosses val="autoZero"/>
        <c:auto val="1"/>
        <c:lblAlgn val="ctr"/>
        <c:lblOffset val="100"/>
        <c:noMultiLvlLbl val="0"/>
      </c:catAx>
      <c:valAx>
        <c:axId val="350746264"/>
        <c:scaling>
          <c:orientation val="minMax"/>
        </c:scaling>
        <c:delete val="1"/>
        <c:axPos val="b"/>
        <c:numFmt formatCode="0%" sourceLinked="1"/>
        <c:majorTickMark val="out"/>
        <c:minorTickMark val="none"/>
        <c:tickLblPos val="nextTo"/>
        <c:crossAx val="350745872"/>
        <c:crosses val="autoZero"/>
        <c:crossBetween val="between"/>
        <c:majorUnit val="0.2"/>
      </c:valAx>
    </c:plotArea>
    <c:plotVisOnly val="1"/>
    <c:dispBlanksAs val="gap"/>
    <c:showDLblsOverMax val="0"/>
  </c:chart>
  <c:spPr>
    <a:ln>
      <a:noFill/>
    </a:ln>
  </c:spPr>
  <c:txPr>
    <a:bodyPr/>
    <a:lstStyle/>
    <a:p>
      <a:pPr>
        <a:defRPr sz="1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b="0"/>
            </a:pPr>
            <a:r>
              <a:rPr lang="da-DK" b="0" dirty="0" smtClean="0"/>
              <a:t>Fordeling af timer</a:t>
            </a:r>
            <a:endParaRPr lang="da-DK" b="0" dirty="0"/>
          </a:p>
        </c:rich>
      </c:tx>
      <c:overlay val="0"/>
    </c:title>
    <c:autoTitleDeleted val="0"/>
    <c:plotArea>
      <c:layout/>
      <c:barChart>
        <c:barDir val="bar"/>
        <c:grouping val="clustered"/>
        <c:varyColors val="0"/>
        <c:ser>
          <c:idx val="0"/>
          <c:order val="0"/>
          <c:tx>
            <c:strRef>
              <c:f>Sheet1!$B$1</c:f>
              <c:strCache>
                <c:ptCount val="1"/>
                <c:pt idx="0">
                  <c:v>Andel</c:v>
                </c:pt>
              </c:strCache>
            </c:strRef>
          </c:tx>
          <c:invertIfNegative val="0"/>
          <c:dLbls>
            <c:spPr>
              <a:noFill/>
              <a:ln>
                <a:noFill/>
              </a:ln>
              <a:effectLst/>
            </c:spPr>
            <c:txPr>
              <a:bodyPr wrap="square" lIns="38100" tIns="19050" rIns="38100" bIns="19050" anchor="ctr">
                <a:spAutoFit/>
              </a:bodyPr>
              <a:lstStyle/>
              <a:p>
                <a:pPr>
                  <a:defRPr sz="8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Sheet1!$A$2:$A$8</c:f>
              <c:strCache>
                <c:ptCount val="7"/>
                <c:pt idx="0">
                  <c:v>HR-opgaver </c:v>
                </c:pt>
                <c:pt idx="1">
                  <c:v>Ledelsesrapportering og økonomi</c:v>
                </c:pt>
                <c:pt idx="2">
                  <c:v>Udvikling af medarbejdere </c:v>
                </c:pt>
                <c:pt idx="3">
                  <c:v>Strategiarbejde</c:v>
                </c:pt>
                <c:pt idx="4">
                  <c:v>Udvikling af netværk til 
kunder og leverandører </c:v>
                </c:pt>
                <c:pt idx="5">
                  <c:v>Forretningsudvikling og innovation</c:v>
                </c:pt>
                <c:pt idx="6">
                  <c:v>Daglig ledelse </c:v>
                </c:pt>
              </c:strCache>
            </c:strRef>
          </c:cat>
          <c:val>
            <c:numRef>
              <c:f>Sheet1!$B$2:$B$8</c:f>
              <c:numCache>
                <c:formatCode>0%</c:formatCode>
                <c:ptCount val="7"/>
                <c:pt idx="0">
                  <c:v>4.8774509803921569E-2</c:v>
                </c:pt>
                <c:pt idx="1">
                  <c:v>9.2941176470588235E-2</c:v>
                </c:pt>
                <c:pt idx="2">
                  <c:v>9.9068627450980398E-2</c:v>
                </c:pt>
                <c:pt idx="3">
                  <c:v>0.11745098039215686</c:v>
                </c:pt>
                <c:pt idx="4">
                  <c:v>0.17926470588235294</c:v>
                </c:pt>
                <c:pt idx="5">
                  <c:v>0.20112745098039217</c:v>
                </c:pt>
                <c:pt idx="6">
                  <c:v>0.26137254901960782</c:v>
                </c:pt>
              </c:numCache>
            </c:numRef>
          </c:val>
        </c:ser>
        <c:dLbls>
          <c:dLblPos val="outEnd"/>
          <c:showLegendKey val="0"/>
          <c:showVal val="1"/>
          <c:showCatName val="0"/>
          <c:showSerName val="0"/>
          <c:showPercent val="0"/>
          <c:showBubbleSize val="0"/>
        </c:dLbls>
        <c:gapWidth val="100"/>
        <c:axId val="388683072"/>
        <c:axId val="388683464"/>
      </c:barChart>
      <c:catAx>
        <c:axId val="388683072"/>
        <c:scaling>
          <c:orientation val="minMax"/>
        </c:scaling>
        <c:delete val="0"/>
        <c:axPos val="l"/>
        <c:numFmt formatCode="General" sourceLinked="0"/>
        <c:majorTickMark val="out"/>
        <c:minorTickMark val="none"/>
        <c:tickLblPos val="nextTo"/>
        <c:spPr>
          <a:ln>
            <a:noFill/>
          </a:ln>
        </c:spPr>
        <c:txPr>
          <a:bodyPr/>
          <a:lstStyle/>
          <a:p>
            <a:pPr>
              <a:defRPr sz="800"/>
            </a:pPr>
            <a:endParaRPr lang="en-US"/>
          </a:p>
        </c:txPr>
        <c:crossAx val="388683464"/>
        <c:crosses val="autoZero"/>
        <c:auto val="1"/>
        <c:lblAlgn val="ctr"/>
        <c:lblOffset val="100"/>
        <c:noMultiLvlLbl val="0"/>
      </c:catAx>
      <c:valAx>
        <c:axId val="388683464"/>
        <c:scaling>
          <c:orientation val="minMax"/>
        </c:scaling>
        <c:delete val="1"/>
        <c:axPos val="b"/>
        <c:numFmt formatCode="0%" sourceLinked="1"/>
        <c:majorTickMark val="out"/>
        <c:minorTickMark val="none"/>
        <c:tickLblPos val="nextTo"/>
        <c:crossAx val="388683072"/>
        <c:crosses val="autoZero"/>
        <c:crossBetween val="between"/>
        <c:majorUnit val="0.1"/>
      </c:valAx>
    </c:plotArea>
    <c:plotVisOnly val="1"/>
    <c:dispBlanksAs val="gap"/>
    <c:showDLblsOverMax val="0"/>
  </c:chart>
  <c:txPr>
    <a:bodyPr/>
    <a:lstStyle/>
    <a:p>
      <a:pPr>
        <a:defRPr sz="1000"/>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b="0"/>
            </a:pPr>
            <a:r>
              <a:rPr lang="da-DK" sz="1200" b="0" noProof="0" dirty="0" smtClean="0"/>
              <a:t>Hvornår regner du med et eventuelt ejerskifte af din virksomhed?</a:t>
            </a:r>
            <a:endParaRPr lang="da-DK" sz="1200" b="0" noProof="0" dirty="0"/>
          </a:p>
        </c:rich>
      </c:tx>
      <c:layout>
        <c:manualLayout>
          <c:xMode val="edge"/>
          <c:yMode val="edge"/>
          <c:x val="0.1044629517464163"/>
          <c:y val="0"/>
        </c:manualLayout>
      </c:layout>
      <c:overlay val="0"/>
    </c:title>
    <c:autoTitleDeleted val="0"/>
    <c:plotArea>
      <c:layout>
        <c:manualLayout>
          <c:layoutTarget val="inner"/>
          <c:xMode val="edge"/>
          <c:yMode val="edge"/>
          <c:x val="3.5256410256410256E-2"/>
          <c:y val="0.20432613268676766"/>
          <c:w val="0.92948717948717952"/>
          <c:h val="0.52719884429200226"/>
        </c:manualLayout>
      </c:layout>
      <c:barChart>
        <c:barDir val="col"/>
        <c:grouping val="stacked"/>
        <c:varyColors val="0"/>
        <c:ser>
          <c:idx val="0"/>
          <c:order val="0"/>
          <c:tx>
            <c:strRef>
              <c:f>Sheet1!$A$2</c:f>
              <c:strCache>
                <c:ptCount val="1"/>
                <c:pt idx="0">
                  <c:v>Ikke inden for 10 år</c:v>
                </c:pt>
              </c:strCache>
            </c:strRef>
          </c:tx>
          <c:invertIfNegative val="0"/>
          <c:dLbls>
            <c:spPr>
              <a:noFill/>
              <a:ln>
                <a:noFill/>
              </a:ln>
              <a:effectLst/>
            </c:spPr>
            <c:txPr>
              <a:bodyPr wrap="square" lIns="38100" tIns="19050" rIns="38100" bIns="19050" anchor="ctr">
                <a:spAutoFit/>
              </a:bodyPr>
              <a:lstStyle/>
              <a:p>
                <a:pPr>
                  <a:defRPr sz="800">
                    <a:solidFill>
                      <a:schemeClr val="bg2"/>
                    </a:solidFill>
                  </a:defRPr>
                </a:pPr>
                <a:endParaRPr lang="en-US"/>
              </a:p>
            </c:txPr>
            <c:showLegendKey val="0"/>
            <c:showVal val="1"/>
            <c:showCatName val="0"/>
            <c:showSerName val="0"/>
            <c:showPercent val="0"/>
            <c:showBubbleSize val="0"/>
            <c:separator>
</c:separator>
            <c:showLeaderLines val="0"/>
            <c:extLst>
              <c:ext xmlns:c15="http://schemas.microsoft.com/office/drawing/2012/chart" uri="{CE6537A1-D6FC-4f65-9D91-7224C49458BB}">
                <c15:showLeaderLines val="1"/>
              </c:ext>
            </c:extLst>
          </c:dLbls>
          <c:cat>
            <c:strRef>
              <c:f>Sheet1!$B$1:$D$1</c:f>
              <c:strCache>
                <c:ptCount val="3"/>
                <c:pt idx="0">
                  <c:v>2013</c:v>
                </c:pt>
                <c:pt idx="1">
                  <c:v>2014</c:v>
                </c:pt>
                <c:pt idx="2">
                  <c:v>2015</c:v>
                </c:pt>
              </c:strCache>
            </c:strRef>
          </c:cat>
          <c:val>
            <c:numRef>
              <c:f>Sheet1!$B$2:$D$2</c:f>
              <c:numCache>
                <c:formatCode>0%</c:formatCode>
                <c:ptCount val="3"/>
                <c:pt idx="0">
                  <c:v>0.49</c:v>
                </c:pt>
                <c:pt idx="1">
                  <c:v>0.59</c:v>
                </c:pt>
                <c:pt idx="2">
                  <c:v>0.51</c:v>
                </c:pt>
              </c:numCache>
            </c:numRef>
          </c:val>
        </c:ser>
        <c:ser>
          <c:idx val="1"/>
          <c:order val="1"/>
          <c:tx>
            <c:strRef>
              <c:f>Sheet1!$A$3</c:f>
              <c:strCache>
                <c:ptCount val="1"/>
                <c:pt idx="0">
                  <c:v>Inden for 10 år</c:v>
                </c:pt>
              </c:strCache>
            </c:strRef>
          </c:tx>
          <c:invertIfNegative val="0"/>
          <c:dLbls>
            <c:spPr>
              <a:noFill/>
              <a:ln>
                <a:noFill/>
              </a:ln>
              <a:effectLst/>
            </c:spPr>
            <c:txPr>
              <a:bodyPr wrap="square" lIns="38100" tIns="19050" rIns="38100" bIns="19050" anchor="ctr">
                <a:spAutoFit/>
              </a:bodyPr>
              <a:lstStyle/>
              <a:p>
                <a:pPr>
                  <a:defRPr sz="800">
                    <a:solidFill>
                      <a:schemeClr val="bg2"/>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Sheet1!$B$1:$D$1</c:f>
              <c:strCache>
                <c:ptCount val="3"/>
                <c:pt idx="0">
                  <c:v>2013</c:v>
                </c:pt>
                <c:pt idx="1">
                  <c:v>2014</c:v>
                </c:pt>
                <c:pt idx="2">
                  <c:v>2015</c:v>
                </c:pt>
              </c:strCache>
            </c:strRef>
          </c:cat>
          <c:val>
            <c:numRef>
              <c:f>Sheet1!$B$3:$D$3</c:f>
              <c:numCache>
                <c:formatCode>0%</c:formatCode>
                <c:ptCount val="3"/>
                <c:pt idx="0">
                  <c:v>0.22</c:v>
                </c:pt>
                <c:pt idx="1">
                  <c:v>0.22</c:v>
                </c:pt>
                <c:pt idx="2">
                  <c:v>0.26</c:v>
                </c:pt>
              </c:numCache>
            </c:numRef>
          </c:val>
        </c:ser>
        <c:ser>
          <c:idx val="2"/>
          <c:order val="2"/>
          <c:tx>
            <c:strRef>
              <c:f>Sheet1!$A$4</c:f>
              <c:strCache>
                <c:ptCount val="1"/>
                <c:pt idx="0">
                  <c:v>Inden for 5 år</c:v>
                </c:pt>
              </c:strCache>
            </c:strRef>
          </c:tx>
          <c:invertIfNegative val="0"/>
          <c:dLbls>
            <c:spPr>
              <a:noFill/>
              <a:ln>
                <a:noFill/>
              </a:ln>
              <a:effectLst/>
            </c:spPr>
            <c:txPr>
              <a:bodyPr wrap="square" lIns="38100" tIns="19050" rIns="38100" bIns="19050" anchor="ctr">
                <a:spAutoFit/>
              </a:bodyPr>
              <a:lstStyle/>
              <a:p>
                <a:pPr>
                  <a:defRPr sz="8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Sheet1!$B$1:$D$1</c:f>
              <c:strCache>
                <c:ptCount val="3"/>
                <c:pt idx="0">
                  <c:v>2013</c:v>
                </c:pt>
                <c:pt idx="1">
                  <c:v>2014</c:v>
                </c:pt>
                <c:pt idx="2">
                  <c:v>2015</c:v>
                </c:pt>
              </c:strCache>
            </c:strRef>
          </c:cat>
          <c:val>
            <c:numRef>
              <c:f>Sheet1!$B$4:$D$4</c:f>
              <c:numCache>
                <c:formatCode>0%</c:formatCode>
                <c:ptCount val="3"/>
                <c:pt idx="0">
                  <c:v>0.23</c:v>
                </c:pt>
                <c:pt idx="1">
                  <c:v>0.15</c:v>
                </c:pt>
                <c:pt idx="2">
                  <c:v>0.20200000000000001</c:v>
                </c:pt>
              </c:numCache>
            </c:numRef>
          </c:val>
        </c:ser>
        <c:ser>
          <c:idx val="3"/>
          <c:order val="3"/>
          <c:tx>
            <c:strRef>
              <c:f>Sheet1!$A$5</c:f>
              <c:strCache>
                <c:ptCount val="1"/>
                <c:pt idx="0">
                  <c:v>Inden for 2 år</c:v>
                </c:pt>
              </c:strCache>
            </c:strRef>
          </c:tx>
          <c:invertIfNegative val="0"/>
          <c:dLbls>
            <c:dLbl>
              <c:idx val="0"/>
              <c:layout>
                <c:manualLayout>
                  <c:x val="-2.9380002480046135E-17"/>
                  <c:y val="-5.8438307552990204E-2"/>
                </c:manualLayout>
              </c:layout>
              <c:dLblPos val="ctr"/>
              <c:showLegendKey val="0"/>
              <c:showVal val="1"/>
              <c:showCatName val="0"/>
              <c:showSerName val="0"/>
              <c:showPercent val="0"/>
              <c:showBubbleSize val="0"/>
              <c:extLst>
                <c:ext xmlns:c15="http://schemas.microsoft.com/office/drawing/2012/chart" uri="{CE6537A1-D6FC-4f65-9D91-7224C49458BB}"/>
              </c:extLst>
            </c:dLbl>
            <c:dLbl>
              <c:idx val="1"/>
              <c:layout>
                <c:manualLayout>
                  <c:x val="0"/>
                  <c:y val="-5.2594476797691178E-2"/>
                </c:manualLayout>
              </c:layout>
              <c:dLblPos val="ctr"/>
              <c:showLegendKey val="0"/>
              <c:showVal val="1"/>
              <c:showCatName val="0"/>
              <c:showSerName val="0"/>
              <c:showPercent val="0"/>
              <c:showBubbleSize val="0"/>
              <c:extLst>
                <c:ext xmlns:c15="http://schemas.microsoft.com/office/drawing/2012/chart" uri="{CE6537A1-D6FC-4f65-9D91-7224C49458BB}"/>
              </c:extLst>
            </c:dLbl>
            <c:dLbl>
              <c:idx val="2"/>
              <c:layout>
                <c:manualLayout>
                  <c:x val="9.6153846153846159E-3"/>
                  <c:y val="-5.2594476797691178E-2"/>
                </c:manualLayout>
              </c:layout>
              <c:dLblPos val="ct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wrap="square" lIns="38100" tIns="19050" rIns="38100" bIns="19050" anchor="ctr">
                <a:spAutoFit/>
              </a:bodyPr>
              <a:lstStyle/>
              <a:p>
                <a:pPr>
                  <a:defRPr sz="800"/>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Sheet1!$B$1:$D$1</c:f>
              <c:strCache>
                <c:ptCount val="3"/>
                <c:pt idx="0">
                  <c:v>2013</c:v>
                </c:pt>
                <c:pt idx="1">
                  <c:v>2014</c:v>
                </c:pt>
                <c:pt idx="2">
                  <c:v>2015</c:v>
                </c:pt>
              </c:strCache>
            </c:strRef>
          </c:cat>
          <c:val>
            <c:numRef>
              <c:f>Sheet1!$B$5:$D$5</c:f>
              <c:numCache>
                <c:formatCode>0%</c:formatCode>
                <c:ptCount val="3"/>
                <c:pt idx="0">
                  <c:v>0.06</c:v>
                </c:pt>
                <c:pt idx="1">
                  <c:v>0.04</c:v>
                </c:pt>
                <c:pt idx="2">
                  <c:v>2.9000000000000001E-2</c:v>
                </c:pt>
              </c:numCache>
            </c:numRef>
          </c:val>
        </c:ser>
        <c:dLbls>
          <c:showLegendKey val="0"/>
          <c:showVal val="0"/>
          <c:showCatName val="0"/>
          <c:showSerName val="0"/>
          <c:showPercent val="0"/>
          <c:showBubbleSize val="0"/>
        </c:dLbls>
        <c:gapWidth val="100"/>
        <c:overlap val="100"/>
        <c:axId val="350746656"/>
        <c:axId val="396841416"/>
      </c:barChart>
      <c:catAx>
        <c:axId val="350746656"/>
        <c:scaling>
          <c:orientation val="minMax"/>
        </c:scaling>
        <c:delete val="0"/>
        <c:axPos val="b"/>
        <c:numFmt formatCode="General" sourceLinked="1"/>
        <c:majorTickMark val="out"/>
        <c:minorTickMark val="none"/>
        <c:tickLblPos val="nextTo"/>
        <c:spPr>
          <a:ln>
            <a:noFill/>
          </a:ln>
        </c:spPr>
        <c:txPr>
          <a:bodyPr/>
          <a:lstStyle/>
          <a:p>
            <a:pPr>
              <a:defRPr sz="1000"/>
            </a:pPr>
            <a:endParaRPr lang="en-US"/>
          </a:p>
        </c:txPr>
        <c:crossAx val="396841416"/>
        <c:crosses val="autoZero"/>
        <c:auto val="1"/>
        <c:lblAlgn val="ctr"/>
        <c:lblOffset val="100"/>
        <c:noMultiLvlLbl val="0"/>
      </c:catAx>
      <c:valAx>
        <c:axId val="396841416"/>
        <c:scaling>
          <c:orientation val="minMax"/>
          <c:max val="1"/>
        </c:scaling>
        <c:delete val="1"/>
        <c:axPos val="l"/>
        <c:numFmt formatCode="0%" sourceLinked="1"/>
        <c:majorTickMark val="out"/>
        <c:minorTickMark val="none"/>
        <c:tickLblPos val="nextTo"/>
        <c:crossAx val="350746656"/>
        <c:crosses val="autoZero"/>
        <c:crossBetween val="between"/>
      </c:valAx>
    </c:plotArea>
    <c:legend>
      <c:legendPos val="b"/>
      <c:layout>
        <c:manualLayout>
          <c:xMode val="edge"/>
          <c:yMode val="edge"/>
          <c:x val="0.10686705027256209"/>
          <c:y val="0.81126538175058016"/>
          <c:w val="0.77985564304461952"/>
          <c:h val="0.15941772494752199"/>
        </c:manualLayout>
      </c:layout>
      <c:overlay val="0"/>
      <c:txPr>
        <a:bodyPr/>
        <a:lstStyle/>
        <a:p>
          <a:pPr>
            <a:defRPr sz="800"/>
          </a:pPr>
          <a:endParaRPr lang="en-US"/>
        </a:p>
      </c:txPr>
    </c:legend>
    <c:plotVisOnly val="1"/>
    <c:dispBlanksAs val="gap"/>
    <c:showDLblsOverMax val="0"/>
  </c:chart>
  <c:txPr>
    <a:bodyPr/>
    <a:lstStyle/>
    <a:p>
      <a:pPr>
        <a:defRPr sz="1000"/>
      </a:pPr>
      <a:endParaRPr lang="en-US"/>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b="0"/>
            </a:pPr>
            <a:r>
              <a:rPr lang="da-DK" sz="1200" b="0" dirty="0" smtClean="0"/>
              <a:t>Muligheder for realisering af virksomhedens værdi</a:t>
            </a:r>
            <a:endParaRPr lang="da-DK" sz="1200" b="0" dirty="0"/>
          </a:p>
        </c:rich>
      </c:tx>
      <c:layout>
        <c:manualLayout>
          <c:xMode val="edge"/>
          <c:yMode val="edge"/>
          <c:x val="0.11138060120040444"/>
          <c:y val="0"/>
        </c:manualLayout>
      </c:layout>
      <c:overlay val="0"/>
    </c:title>
    <c:autoTitleDeleted val="0"/>
    <c:plotArea>
      <c:layout>
        <c:manualLayout>
          <c:layoutTarget val="inner"/>
          <c:xMode val="edge"/>
          <c:yMode val="edge"/>
          <c:x val="0.44522748372073445"/>
          <c:y val="9.2735960457231467E-2"/>
          <c:w val="0.50993064817351841"/>
          <c:h val="0.78841399796157685"/>
        </c:manualLayout>
      </c:layout>
      <c:barChart>
        <c:barDir val="bar"/>
        <c:grouping val="clustered"/>
        <c:varyColors val="1"/>
        <c:ser>
          <c:idx val="0"/>
          <c:order val="0"/>
          <c:tx>
            <c:strRef>
              <c:f>Sheet1!$B$1</c:f>
              <c:strCache>
                <c:ptCount val="1"/>
                <c:pt idx="0">
                  <c:v>2013</c:v>
                </c:pt>
              </c:strCache>
            </c:strRef>
          </c:tx>
          <c:invertIfNegative val="0"/>
          <c:dLbls>
            <c:spPr>
              <a:noFill/>
              <a:ln>
                <a:noFill/>
              </a:ln>
              <a:effectLst/>
            </c:spPr>
            <c:txPr>
              <a:bodyPr wrap="square" lIns="38100" tIns="19050" rIns="38100" bIns="19050" anchor="ctr">
                <a:spAutoFit/>
              </a:bodyPr>
              <a:lstStyle/>
              <a:p>
                <a:pPr>
                  <a:defRPr sz="8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Sheet1!$A$2:$A$8</c:f>
              <c:strCache>
                <c:ptCount val="7"/>
                <c:pt idx="0">
                  <c:v>Børsintroduktion</c:v>
                </c:pt>
                <c:pt idx="1">
                  <c:v>Andet</c:v>
                </c:pt>
                <c:pt idx="2">
                  <c:v>Salg til ledelse/ansatte i virksomheden</c:v>
                </c:pt>
                <c:pt idx="3">
                  <c:v>Salg/overdragelse til familiemedlem</c:v>
                </c:pt>
                <c:pt idx="4">
                  <c:v>Salg til kapitalfond eller lignende</c:v>
                </c:pt>
                <c:pt idx="5">
                  <c:v>Salg til konkurrent eller samarbejdspartner</c:v>
                </c:pt>
                <c:pt idx="6">
                  <c:v>Salg til anden dansk eller udenlandsk virksomhed,</c:v>
                </c:pt>
              </c:strCache>
            </c:strRef>
          </c:cat>
          <c:val>
            <c:numRef>
              <c:f>Sheet1!$B$2:$B$8</c:f>
              <c:numCache>
                <c:formatCode>0%</c:formatCode>
                <c:ptCount val="7"/>
                <c:pt idx="0">
                  <c:v>0.06</c:v>
                </c:pt>
                <c:pt idx="1">
                  <c:v>0.09</c:v>
                </c:pt>
                <c:pt idx="2">
                  <c:v>0.28000000000000003</c:v>
                </c:pt>
                <c:pt idx="3">
                  <c:v>0.24</c:v>
                </c:pt>
                <c:pt idx="4">
                  <c:v>0.38</c:v>
                </c:pt>
                <c:pt idx="5">
                  <c:v>0.49</c:v>
                </c:pt>
                <c:pt idx="6">
                  <c:v>0.46</c:v>
                </c:pt>
              </c:numCache>
            </c:numRef>
          </c:val>
        </c:ser>
        <c:ser>
          <c:idx val="1"/>
          <c:order val="1"/>
          <c:tx>
            <c:strRef>
              <c:f>Sheet1!$C$1</c:f>
              <c:strCache>
                <c:ptCount val="1"/>
                <c:pt idx="0">
                  <c:v>2014</c:v>
                </c:pt>
              </c:strCache>
            </c:strRef>
          </c:tx>
          <c:invertIfNegative val="0"/>
          <c:dLbls>
            <c:spPr>
              <a:noFill/>
              <a:ln>
                <a:noFill/>
              </a:ln>
              <a:effectLst/>
            </c:spPr>
            <c:txPr>
              <a:bodyPr wrap="square" lIns="38100" tIns="19050" rIns="38100" bIns="19050" anchor="ctr">
                <a:spAutoFit/>
              </a:bodyPr>
              <a:lstStyle/>
              <a:p>
                <a:pPr>
                  <a:defRPr sz="8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Sheet1!$A$2:$A$8</c:f>
              <c:strCache>
                <c:ptCount val="7"/>
                <c:pt idx="0">
                  <c:v>Børsintroduktion</c:v>
                </c:pt>
                <c:pt idx="1">
                  <c:v>Andet</c:v>
                </c:pt>
                <c:pt idx="2">
                  <c:v>Salg til ledelse/ansatte i virksomheden</c:v>
                </c:pt>
                <c:pt idx="3">
                  <c:v>Salg/overdragelse til familiemedlem</c:v>
                </c:pt>
                <c:pt idx="4">
                  <c:v>Salg til kapitalfond eller lignende</c:v>
                </c:pt>
                <c:pt idx="5">
                  <c:v>Salg til konkurrent eller samarbejdspartner</c:v>
                </c:pt>
                <c:pt idx="6">
                  <c:v>Salg til anden dansk eller udenlandsk virksomhed,</c:v>
                </c:pt>
              </c:strCache>
            </c:strRef>
          </c:cat>
          <c:val>
            <c:numRef>
              <c:f>Sheet1!$C$2:$C$8</c:f>
              <c:numCache>
                <c:formatCode>0%</c:formatCode>
                <c:ptCount val="7"/>
                <c:pt idx="0">
                  <c:v>0.06</c:v>
                </c:pt>
                <c:pt idx="1">
                  <c:v>0.09</c:v>
                </c:pt>
                <c:pt idx="2">
                  <c:v>0.25</c:v>
                </c:pt>
                <c:pt idx="3">
                  <c:v>0.28000000000000003</c:v>
                </c:pt>
                <c:pt idx="4">
                  <c:v>0.38</c:v>
                </c:pt>
                <c:pt idx="5">
                  <c:v>0.53</c:v>
                </c:pt>
                <c:pt idx="6">
                  <c:v>0.36</c:v>
                </c:pt>
              </c:numCache>
            </c:numRef>
          </c:val>
        </c:ser>
        <c:ser>
          <c:idx val="2"/>
          <c:order val="2"/>
          <c:tx>
            <c:strRef>
              <c:f>Sheet1!$D$1</c:f>
              <c:strCache>
                <c:ptCount val="1"/>
                <c:pt idx="0">
                  <c:v>2015</c:v>
                </c:pt>
              </c:strCache>
            </c:strRef>
          </c:tx>
          <c:invertIfNegative val="0"/>
          <c:dLbls>
            <c:spPr>
              <a:noFill/>
              <a:ln>
                <a:noFill/>
              </a:ln>
              <a:effectLst/>
            </c:spPr>
            <c:txPr>
              <a:bodyPr wrap="square" lIns="38100" tIns="19050" rIns="38100" bIns="19050" anchor="ctr">
                <a:spAutoFit/>
              </a:bodyPr>
              <a:lstStyle/>
              <a:p>
                <a:pPr>
                  <a:defRPr sz="8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Sheet1!$A$2:$A$8</c:f>
              <c:strCache>
                <c:ptCount val="7"/>
                <c:pt idx="0">
                  <c:v>Børsintroduktion</c:v>
                </c:pt>
                <c:pt idx="1">
                  <c:v>Andet</c:v>
                </c:pt>
                <c:pt idx="2">
                  <c:v>Salg til ledelse/ansatte i virksomheden</c:v>
                </c:pt>
                <c:pt idx="3">
                  <c:v>Salg/overdragelse til familiemedlem</c:v>
                </c:pt>
                <c:pt idx="4">
                  <c:v>Salg til kapitalfond eller lignende</c:v>
                </c:pt>
                <c:pt idx="5">
                  <c:v>Salg til konkurrent eller samarbejdspartner</c:v>
                </c:pt>
                <c:pt idx="6">
                  <c:v>Salg til anden dansk eller udenlandsk virksomhed,</c:v>
                </c:pt>
              </c:strCache>
            </c:strRef>
          </c:cat>
          <c:val>
            <c:numRef>
              <c:f>Sheet1!$D$2:$D$8</c:f>
              <c:numCache>
                <c:formatCode>0%</c:formatCode>
                <c:ptCount val="7"/>
                <c:pt idx="0">
                  <c:v>1.9E-2</c:v>
                </c:pt>
                <c:pt idx="1">
                  <c:v>9.6000000000000002E-2</c:v>
                </c:pt>
                <c:pt idx="2">
                  <c:v>0.192</c:v>
                </c:pt>
                <c:pt idx="3">
                  <c:v>0.23100000000000001</c:v>
                </c:pt>
                <c:pt idx="4">
                  <c:v>0.317</c:v>
                </c:pt>
                <c:pt idx="5">
                  <c:v>0.41299999999999998</c:v>
                </c:pt>
                <c:pt idx="6">
                  <c:v>0.48099999999999998</c:v>
                </c:pt>
              </c:numCache>
            </c:numRef>
          </c:val>
        </c:ser>
        <c:dLbls>
          <c:showLegendKey val="0"/>
          <c:showVal val="0"/>
          <c:showCatName val="0"/>
          <c:showSerName val="0"/>
          <c:showPercent val="0"/>
          <c:showBubbleSize val="0"/>
        </c:dLbls>
        <c:gapWidth val="100"/>
        <c:overlap val="-10"/>
        <c:axId val="396842200"/>
        <c:axId val="396842592"/>
      </c:barChart>
      <c:catAx>
        <c:axId val="396842200"/>
        <c:scaling>
          <c:orientation val="minMax"/>
        </c:scaling>
        <c:delete val="0"/>
        <c:axPos val="l"/>
        <c:numFmt formatCode="General" sourceLinked="0"/>
        <c:majorTickMark val="out"/>
        <c:minorTickMark val="none"/>
        <c:tickLblPos val="nextTo"/>
        <c:spPr>
          <a:ln>
            <a:noFill/>
          </a:ln>
        </c:spPr>
        <c:txPr>
          <a:bodyPr/>
          <a:lstStyle/>
          <a:p>
            <a:pPr>
              <a:defRPr sz="800"/>
            </a:pPr>
            <a:endParaRPr lang="en-US"/>
          </a:p>
        </c:txPr>
        <c:crossAx val="396842592"/>
        <c:crosses val="autoZero"/>
        <c:auto val="1"/>
        <c:lblAlgn val="ctr"/>
        <c:lblOffset val="100"/>
        <c:noMultiLvlLbl val="0"/>
      </c:catAx>
      <c:valAx>
        <c:axId val="396842592"/>
        <c:scaling>
          <c:orientation val="minMax"/>
        </c:scaling>
        <c:delete val="1"/>
        <c:axPos val="b"/>
        <c:numFmt formatCode="0%" sourceLinked="1"/>
        <c:majorTickMark val="out"/>
        <c:minorTickMark val="none"/>
        <c:tickLblPos val="nextTo"/>
        <c:crossAx val="396842200"/>
        <c:crosses val="autoZero"/>
        <c:crossBetween val="between"/>
        <c:majorUnit val="0.2"/>
      </c:valAx>
    </c:plotArea>
    <c:legend>
      <c:legendPos val="b"/>
      <c:overlay val="0"/>
      <c:txPr>
        <a:bodyPr/>
        <a:lstStyle/>
        <a:p>
          <a:pPr>
            <a:defRPr sz="1000"/>
          </a:pPr>
          <a:endParaRPr lang="en-US"/>
        </a:p>
      </c:txPr>
    </c:legend>
    <c:plotVisOnly val="1"/>
    <c:dispBlanksAs val="gap"/>
    <c:showDLblsOverMax val="0"/>
  </c:chart>
  <c:txPr>
    <a:bodyPr/>
    <a:lstStyle/>
    <a:p>
      <a:pPr>
        <a:defRPr sz="1000"/>
      </a:pPr>
      <a:endParaRPr lang="en-US"/>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2010</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Omsætning</c:v>
                </c:pt>
              </c:strCache>
            </c:strRef>
          </c:cat>
          <c:val>
            <c:numRef>
              <c:f>Sheet1!$B$2</c:f>
              <c:numCache>
                <c:formatCode>0</c:formatCode>
                <c:ptCount val="1"/>
                <c:pt idx="0">
                  <c:v>100</c:v>
                </c:pt>
              </c:numCache>
            </c:numRef>
          </c:val>
        </c:ser>
        <c:ser>
          <c:idx val="1"/>
          <c:order val="1"/>
          <c:tx>
            <c:strRef>
              <c:f>Sheet1!$C$1</c:f>
              <c:strCache>
                <c:ptCount val="1"/>
                <c:pt idx="0">
                  <c:v>2011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Omsætning</c:v>
                </c:pt>
              </c:strCache>
            </c:strRef>
          </c:cat>
          <c:val>
            <c:numRef>
              <c:f>Sheet1!$C$2</c:f>
              <c:numCache>
                <c:formatCode>0</c:formatCode>
                <c:ptCount val="1"/>
                <c:pt idx="0">
                  <c:v>110.28988805044597</c:v>
                </c:pt>
              </c:numCache>
            </c:numRef>
          </c:val>
        </c:ser>
        <c:ser>
          <c:idx val="2"/>
          <c:order val="2"/>
          <c:tx>
            <c:strRef>
              <c:f>Sheet1!$D$1</c:f>
              <c:strCache>
                <c:ptCount val="1"/>
                <c:pt idx="0">
                  <c:v>2012</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Omsætning</c:v>
                </c:pt>
              </c:strCache>
            </c:strRef>
          </c:cat>
          <c:val>
            <c:numRef>
              <c:f>Sheet1!$D$2</c:f>
              <c:numCache>
                <c:formatCode>0</c:formatCode>
                <c:ptCount val="1"/>
                <c:pt idx="0">
                  <c:v>110.81106349836529</c:v>
                </c:pt>
              </c:numCache>
            </c:numRef>
          </c:val>
        </c:ser>
        <c:ser>
          <c:idx val="3"/>
          <c:order val="3"/>
          <c:tx>
            <c:strRef>
              <c:f>Sheet1!$E$1</c:f>
              <c:strCache>
                <c:ptCount val="1"/>
                <c:pt idx="0">
                  <c:v>2013</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Omsætning</c:v>
                </c:pt>
              </c:strCache>
            </c:strRef>
          </c:cat>
          <c:val>
            <c:numRef>
              <c:f>Sheet1!$E$2</c:f>
              <c:numCache>
                <c:formatCode>0</c:formatCode>
                <c:ptCount val="1"/>
                <c:pt idx="0">
                  <c:v>143.86847220029878</c:v>
                </c:pt>
              </c:numCache>
            </c:numRef>
          </c:val>
        </c:ser>
        <c:ser>
          <c:idx val="4"/>
          <c:order val="4"/>
          <c:tx>
            <c:strRef>
              <c:f>Sheet1!$F$1</c:f>
              <c:strCache>
                <c:ptCount val="1"/>
                <c:pt idx="0">
                  <c:v>2014</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Omsætning</c:v>
                </c:pt>
              </c:strCache>
            </c:strRef>
          </c:cat>
          <c:val>
            <c:numRef>
              <c:f>Sheet1!$F$2</c:f>
              <c:numCache>
                <c:formatCode>0</c:formatCode>
                <c:ptCount val="1"/>
                <c:pt idx="0">
                  <c:v>157.78269318068706</c:v>
                </c:pt>
              </c:numCache>
            </c:numRef>
          </c:val>
        </c:ser>
        <c:dLbls>
          <c:dLblPos val="outEnd"/>
          <c:showLegendKey val="0"/>
          <c:showVal val="1"/>
          <c:showCatName val="0"/>
          <c:showSerName val="0"/>
          <c:showPercent val="0"/>
          <c:showBubbleSize val="0"/>
        </c:dLbls>
        <c:gapWidth val="106"/>
        <c:overlap val="-50"/>
        <c:axId val="396843376"/>
        <c:axId val="396843768"/>
      </c:barChart>
      <c:catAx>
        <c:axId val="396843376"/>
        <c:scaling>
          <c:orientation val="minMax"/>
        </c:scaling>
        <c:delete val="1"/>
        <c:axPos val="b"/>
        <c:numFmt formatCode="General" sourceLinked="1"/>
        <c:majorTickMark val="none"/>
        <c:minorTickMark val="none"/>
        <c:tickLblPos val="nextTo"/>
        <c:crossAx val="396843768"/>
        <c:crosses val="autoZero"/>
        <c:auto val="1"/>
        <c:lblAlgn val="ctr"/>
        <c:lblOffset val="100"/>
        <c:noMultiLvlLbl val="0"/>
      </c:catAx>
      <c:valAx>
        <c:axId val="396843768"/>
        <c:scaling>
          <c:orientation val="minMax"/>
        </c:scaling>
        <c:delete val="0"/>
        <c:axPos val="l"/>
        <c:majorGridlines>
          <c:spPr>
            <a:ln w="9525" cap="flat" cmpd="sng" algn="ctr">
              <a:solidFill>
                <a:schemeClr val="tx1">
                  <a:lumMod val="15000"/>
                  <a:lumOff val="85000"/>
                </a:schemeClr>
              </a:solidFill>
              <a:prstDash val="sysDot"/>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da-DK" dirty="0" smtClean="0"/>
                  <a:t>Index</a:t>
                </a:r>
                <a:endParaRPr lang="da-DK" dirty="0"/>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968433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2010</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DB</c:v>
                </c:pt>
              </c:strCache>
            </c:strRef>
          </c:cat>
          <c:val>
            <c:numRef>
              <c:f>Sheet1!$B$2</c:f>
              <c:numCache>
                <c:formatCode>0</c:formatCode>
                <c:ptCount val="1"/>
                <c:pt idx="0">
                  <c:v>100</c:v>
                </c:pt>
              </c:numCache>
            </c:numRef>
          </c:val>
        </c:ser>
        <c:ser>
          <c:idx val="1"/>
          <c:order val="1"/>
          <c:tx>
            <c:strRef>
              <c:f>Sheet1!$C$1</c:f>
              <c:strCache>
                <c:ptCount val="1"/>
                <c:pt idx="0">
                  <c:v>2011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DB</c:v>
                </c:pt>
              </c:strCache>
            </c:strRef>
          </c:cat>
          <c:val>
            <c:numRef>
              <c:f>Sheet1!$C$2</c:f>
              <c:numCache>
                <c:formatCode>0</c:formatCode>
                <c:ptCount val="1"/>
                <c:pt idx="0">
                  <c:v>115.23026059932901</c:v>
                </c:pt>
              </c:numCache>
            </c:numRef>
          </c:val>
        </c:ser>
        <c:ser>
          <c:idx val="2"/>
          <c:order val="2"/>
          <c:tx>
            <c:strRef>
              <c:f>Sheet1!$D$1</c:f>
              <c:strCache>
                <c:ptCount val="1"/>
                <c:pt idx="0">
                  <c:v>2012</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DB</c:v>
                </c:pt>
              </c:strCache>
            </c:strRef>
          </c:cat>
          <c:val>
            <c:numRef>
              <c:f>Sheet1!$D$2</c:f>
              <c:numCache>
                <c:formatCode>0</c:formatCode>
                <c:ptCount val="1"/>
                <c:pt idx="0">
                  <c:v>127.11384379071393</c:v>
                </c:pt>
              </c:numCache>
            </c:numRef>
          </c:val>
        </c:ser>
        <c:ser>
          <c:idx val="3"/>
          <c:order val="3"/>
          <c:tx>
            <c:strRef>
              <c:f>Sheet1!$E$1</c:f>
              <c:strCache>
                <c:ptCount val="1"/>
                <c:pt idx="0">
                  <c:v>2013</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DB</c:v>
                </c:pt>
              </c:strCache>
            </c:strRef>
          </c:cat>
          <c:val>
            <c:numRef>
              <c:f>Sheet1!$E$2</c:f>
              <c:numCache>
                <c:formatCode>0</c:formatCode>
                <c:ptCount val="1"/>
                <c:pt idx="0">
                  <c:v>146.71935780056288</c:v>
                </c:pt>
              </c:numCache>
            </c:numRef>
          </c:val>
        </c:ser>
        <c:ser>
          <c:idx val="4"/>
          <c:order val="4"/>
          <c:tx>
            <c:strRef>
              <c:f>Sheet1!$F$1</c:f>
              <c:strCache>
                <c:ptCount val="1"/>
                <c:pt idx="0">
                  <c:v>2014</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DB</c:v>
                </c:pt>
              </c:strCache>
            </c:strRef>
          </c:cat>
          <c:val>
            <c:numRef>
              <c:f>Sheet1!$F$2</c:f>
              <c:numCache>
                <c:formatCode>0</c:formatCode>
                <c:ptCount val="1"/>
                <c:pt idx="0">
                  <c:v>186.08727842024285</c:v>
                </c:pt>
              </c:numCache>
            </c:numRef>
          </c:val>
        </c:ser>
        <c:dLbls>
          <c:dLblPos val="outEnd"/>
          <c:showLegendKey val="0"/>
          <c:showVal val="1"/>
          <c:showCatName val="0"/>
          <c:showSerName val="0"/>
          <c:showPercent val="0"/>
          <c:showBubbleSize val="0"/>
        </c:dLbls>
        <c:gapWidth val="106"/>
        <c:overlap val="-50"/>
        <c:axId val="396844552"/>
        <c:axId val="396844944"/>
      </c:barChart>
      <c:catAx>
        <c:axId val="396844552"/>
        <c:scaling>
          <c:orientation val="minMax"/>
        </c:scaling>
        <c:delete val="1"/>
        <c:axPos val="b"/>
        <c:numFmt formatCode="General" sourceLinked="1"/>
        <c:majorTickMark val="none"/>
        <c:minorTickMark val="none"/>
        <c:tickLblPos val="nextTo"/>
        <c:crossAx val="396844944"/>
        <c:crosses val="autoZero"/>
        <c:auto val="1"/>
        <c:lblAlgn val="ctr"/>
        <c:lblOffset val="100"/>
        <c:noMultiLvlLbl val="0"/>
      </c:catAx>
      <c:valAx>
        <c:axId val="396844944"/>
        <c:scaling>
          <c:orientation val="minMax"/>
        </c:scaling>
        <c:delete val="0"/>
        <c:axPos val="l"/>
        <c:majorGridlines>
          <c:spPr>
            <a:ln w="9525" cap="flat" cmpd="sng" algn="ctr">
              <a:solidFill>
                <a:schemeClr val="tx1">
                  <a:lumMod val="15000"/>
                  <a:lumOff val="85000"/>
                </a:schemeClr>
              </a:solidFill>
              <a:prstDash val="sysDot"/>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da-DK" dirty="0" smtClean="0"/>
                  <a:t>Index</a:t>
                </a:r>
                <a:endParaRPr lang="da-DK" dirty="0"/>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968445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2010</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Årets res.</c:v>
                </c:pt>
              </c:strCache>
            </c:strRef>
          </c:cat>
          <c:val>
            <c:numRef>
              <c:f>Sheet1!$B$2</c:f>
              <c:numCache>
                <c:formatCode>0</c:formatCode>
                <c:ptCount val="1"/>
                <c:pt idx="0">
                  <c:v>100</c:v>
                </c:pt>
              </c:numCache>
            </c:numRef>
          </c:val>
        </c:ser>
        <c:ser>
          <c:idx val="1"/>
          <c:order val="1"/>
          <c:tx>
            <c:strRef>
              <c:f>Sheet1!$C$1</c:f>
              <c:strCache>
                <c:ptCount val="1"/>
                <c:pt idx="0">
                  <c:v>2011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Årets res.</c:v>
                </c:pt>
              </c:strCache>
            </c:strRef>
          </c:cat>
          <c:val>
            <c:numRef>
              <c:f>Sheet1!$C$2</c:f>
              <c:numCache>
                <c:formatCode>0</c:formatCode>
                <c:ptCount val="1"/>
                <c:pt idx="0">
                  <c:v>133.45715616795064</c:v>
                </c:pt>
              </c:numCache>
            </c:numRef>
          </c:val>
        </c:ser>
        <c:ser>
          <c:idx val="2"/>
          <c:order val="2"/>
          <c:tx>
            <c:strRef>
              <c:f>Sheet1!$D$1</c:f>
              <c:strCache>
                <c:ptCount val="1"/>
                <c:pt idx="0">
                  <c:v>2012</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Årets res.</c:v>
                </c:pt>
              </c:strCache>
            </c:strRef>
          </c:cat>
          <c:val>
            <c:numRef>
              <c:f>Sheet1!$D$2</c:f>
              <c:numCache>
                <c:formatCode>0</c:formatCode>
                <c:ptCount val="1"/>
                <c:pt idx="0">
                  <c:v>160.05911409081233</c:v>
                </c:pt>
              </c:numCache>
            </c:numRef>
          </c:val>
        </c:ser>
        <c:ser>
          <c:idx val="3"/>
          <c:order val="3"/>
          <c:tx>
            <c:strRef>
              <c:f>Sheet1!$E$1</c:f>
              <c:strCache>
                <c:ptCount val="1"/>
                <c:pt idx="0">
                  <c:v>2013</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Årets res.</c:v>
                </c:pt>
              </c:strCache>
            </c:strRef>
          </c:cat>
          <c:val>
            <c:numRef>
              <c:f>Sheet1!$E$2</c:f>
              <c:numCache>
                <c:formatCode>0</c:formatCode>
                <c:ptCount val="1"/>
                <c:pt idx="0">
                  <c:v>204.53043480943728</c:v>
                </c:pt>
              </c:numCache>
            </c:numRef>
          </c:val>
        </c:ser>
        <c:ser>
          <c:idx val="4"/>
          <c:order val="4"/>
          <c:tx>
            <c:strRef>
              <c:f>Sheet1!$F$1</c:f>
              <c:strCache>
                <c:ptCount val="1"/>
                <c:pt idx="0">
                  <c:v>2014</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Årets res.</c:v>
                </c:pt>
              </c:strCache>
            </c:strRef>
          </c:cat>
          <c:val>
            <c:numRef>
              <c:f>Sheet1!$F$2</c:f>
              <c:numCache>
                <c:formatCode>0</c:formatCode>
                <c:ptCount val="1"/>
                <c:pt idx="0">
                  <c:v>306.14033734523434</c:v>
                </c:pt>
              </c:numCache>
            </c:numRef>
          </c:val>
        </c:ser>
        <c:dLbls>
          <c:dLblPos val="outEnd"/>
          <c:showLegendKey val="0"/>
          <c:showVal val="1"/>
          <c:showCatName val="0"/>
          <c:showSerName val="0"/>
          <c:showPercent val="0"/>
          <c:showBubbleSize val="0"/>
        </c:dLbls>
        <c:gapWidth val="106"/>
        <c:overlap val="-50"/>
        <c:axId val="394089232"/>
        <c:axId val="394089624"/>
      </c:barChart>
      <c:catAx>
        <c:axId val="394089232"/>
        <c:scaling>
          <c:orientation val="minMax"/>
        </c:scaling>
        <c:delete val="1"/>
        <c:axPos val="b"/>
        <c:numFmt formatCode="General" sourceLinked="1"/>
        <c:majorTickMark val="none"/>
        <c:minorTickMark val="none"/>
        <c:tickLblPos val="nextTo"/>
        <c:crossAx val="394089624"/>
        <c:crosses val="autoZero"/>
        <c:auto val="1"/>
        <c:lblAlgn val="ctr"/>
        <c:lblOffset val="100"/>
        <c:noMultiLvlLbl val="0"/>
      </c:catAx>
      <c:valAx>
        <c:axId val="394089624"/>
        <c:scaling>
          <c:orientation val="minMax"/>
        </c:scaling>
        <c:delete val="0"/>
        <c:axPos val="l"/>
        <c:majorGridlines>
          <c:spPr>
            <a:ln w="9525" cap="flat" cmpd="sng" algn="ctr">
              <a:solidFill>
                <a:schemeClr val="tx1">
                  <a:lumMod val="15000"/>
                  <a:lumOff val="85000"/>
                </a:schemeClr>
              </a:solidFill>
              <a:prstDash val="sysDot"/>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da-DK" dirty="0" smtClean="0"/>
                  <a:t>Index</a:t>
                </a:r>
                <a:endParaRPr lang="da-DK" dirty="0"/>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940892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2010</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Aktiver</c:v>
                </c:pt>
              </c:strCache>
            </c:strRef>
          </c:cat>
          <c:val>
            <c:numRef>
              <c:f>Sheet1!$B$2</c:f>
              <c:numCache>
                <c:formatCode>0</c:formatCode>
                <c:ptCount val="1"/>
                <c:pt idx="0">
                  <c:v>100</c:v>
                </c:pt>
              </c:numCache>
            </c:numRef>
          </c:val>
        </c:ser>
        <c:ser>
          <c:idx val="1"/>
          <c:order val="1"/>
          <c:tx>
            <c:strRef>
              <c:f>Sheet1!$C$1</c:f>
              <c:strCache>
                <c:ptCount val="1"/>
                <c:pt idx="0">
                  <c:v>2011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Aktiver</c:v>
                </c:pt>
              </c:strCache>
            </c:strRef>
          </c:cat>
          <c:val>
            <c:numRef>
              <c:f>Sheet1!$C$2</c:f>
              <c:numCache>
                <c:formatCode>0</c:formatCode>
                <c:ptCount val="1"/>
                <c:pt idx="0">
                  <c:v>113.76924209045359</c:v>
                </c:pt>
              </c:numCache>
            </c:numRef>
          </c:val>
        </c:ser>
        <c:ser>
          <c:idx val="2"/>
          <c:order val="2"/>
          <c:tx>
            <c:strRef>
              <c:f>Sheet1!$D$1</c:f>
              <c:strCache>
                <c:ptCount val="1"/>
                <c:pt idx="0">
                  <c:v>2012</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Aktiver</c:v>
                </c:pt>
              </c:strCache>
            </c:strRef>
          </c:cat>
          <c:val>
            <c:numRef>
              <c:f>Sheet1!$D$2</c:f>
              <c:numCache>
                <c:formatCode>0</c:formatCode>
                <c:ptCount val="1"/>
                <c:pt idx="0">
                  <c:v>126.11110959045726</c:v>
                </c:pt>
              </c:numCache>
            </c:numRef>
          </c:val>
        </c:ser>
        <c:ser>
          <c:idx val="3"/>
          <c:order val="3"/>
          <c:tx>
            <c:strRef>
              <c:f>Sheet1!$E$1</c:f>
              <c:strCache>
                <c:ptCount val="1"/>
                <c:pt idx="0">
                  <c:v>2013</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Aktiver</c:v>
                </c:pt>
              </c:strCache>
            </c:strRef>
          </c:cat>
          <c:val>
            <c:numRef>
              <c:f>Sheet1!$E$2</c:f>
              <c:numCache>
                <c:formatCode>0</c:formatCode>
                <c:ptCount val="1"/>
                <c:pt idx="0">
                  <c:v>142.38242614517691</c:v>
                </c:pt>
              </c:numCache>
            </c:numRef>
          </c:val>
        </c:ser>
        <c:ser>
          <c:idx val="4"/>
          <c:order val="4"/>
          <c:tx>
            <c:strRef>
              <c:f>Sheet1!$F$1</c:f>
              <c:strCache>
                <c:ptCount val="1"/>
                <c:pt idx="0">
                  <c:v>2014</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Aktiver</c:v>
                </c:pt>
              </c:strCache>
            </c:strRef>
          </c:cat>
          <c:val>
            <c:numRef>
              <c:f>Sheet1!$F$2</c:f>
              <c:numCache>
                <c:formatCode>0</c:formatCode>
                <c:ptCount val="1"/>
                <c:pt idx="0">
                  <c:v>170.79343810263947</c:v>
                </c:pt>
              </c:numCache>
            </c:numRef>
          </c:val>
        </c:ser>
        <c:dLbls>
          <c:dLblPos val="outEnd"/>
          <c:showLegendKey val="0"/>
          <c:showVal val="1"/>
          <c:showCatName val="0"/>
          <c:showSerName val="0"/>
          <c:showPercent val="0"/>
          <c:showBubbleSize val="0"/>
        </c:dLbls>
        <c:gapWidth val="106"/>
        <c:overlap val="-50"/>
        <c:axId val="394090408"/>
        <c:axId val="394090800"/>
      </c:barChart>
      <c:catAx>
        <c:axId val="394090408"/>
        <c:scaling>
          <c:orientation val="minMax"/>
        </c:scaling>
        <c:delete val="1"/>
        <c:axPos val="b"/>
        <c:numFmt formatCode="General" sourceLinked="1"/>
        <c:majorTickMark val="none"/>
        <c:minorTickMark val="none"/>
        <c:tickLblPos val="nextTo"/>
        <c:crossAx val="394090800"/>
        <c:crosses val="autoZero"/>
        <c:auto val="1"/>
        <c:lblAlgn val="ctr"/>
        <c:lblOffset val="100"/>
        <c:noMultiLvlLbl val="0"/>
      </c:catAx>
      <c:valAx>
        <c:axId val="394090800"/>
        <c:scaling>
          <c:orientation val="minMax"/>
        </c:scaling>
        <c:delete val="0"/>
        <c:axPos val="l"/>
        <c:majorGridlines>
          <c:spPr>
            <a:ln w="9525" cap="flat" cmpd="sng" algn="ctr">
              <a:solidFill>
                <a:schemeClr val="tx1">
                  <a:lumMod val="15000"/>
                  <a:lumOff val="85000"/>
                </a:schemeClr>
              </a:solidFill>
              <a:prstDash val="sysDot"/>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da-DK" dirty="0" smtClean="0"/>
                  <a:t>Index</a:t>
                </a:r>
                <a:endParaRPr lang="da-DK" dirty="0"/>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940904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2010</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EK</c:v>
                </c:pt>
              </c:strCache>
            </c:strRef>
          </c:cat>
          <c:val>
            <c:numRef>
              <c:f>Sheet1!$B$2</c:f>
              <c:numCache>
                <c:formatCode>0</c:formatCode>
                <c:ptCount val="1"/>
                <c:pt idx="0">
                  <c:v>100</c:v>
                </c:pt>
              </c:numCache>
            </c:numRef>
          </c:val>
        </c:ser>
        <c:ser>
          <c:idx val="1"/>
          <c:order val="1"/>
          <c:tx>
            <c:strRef>
              <c:f>Sheet1!$C$1</c:f>
              <c:strCache>
                <c:ptCount val="1"/>
                <c:pt idx="0">
                  <c:v>2011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EK</c:v>
                </c:pt>
              </c:strCache>
            </c:strRef>
          </c:cat>
          <c:val>
            <c:numRef>
              <c:f>Sheet1!$C$2</c:f>
              <c:numCache>
                <c:formatCode>0</c:formatCode>
                <c:ptCount val="1"/>
                <c:pt idx="0">
                  <c:v>113.80724534847921</c:v>
                </c:pt>
              </c:numCache>
            </c:numRef>
          </c:val>
        </c:ser>
        <c:ser>
          <c:idx val="2"/>
          <c:order val="2"/>
          <c:tx>
            <c:strRef>
              <c:f>Sheet1!$D$1</c:f>
              <c:strCache>
                <c:ptCount val="1"/>
                <c:pt idx="0">
                  <c:v>2012</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EK</c:v>
                </c:pt>
              </c:strCache>
            </c:strRef>
          </c:cat>
          <c:val>
            <c:numRef>
              <c:f>Sheet1!$D$2</c:f>
              <c:numCache>
                <c:formatCode>0</c:formatCode>
                <c:ptCount val="1"/>
                <c:pt idx="0">
                  <c:v>124.81988150636334</c:v>
                </c:pt>
              </c:numCache>
            </c:numRef>
          </c:val>
        </c:ser>
        <c:ser>
          <c:idx val="3"/>
          <c:order val="3"/>
          <c:tx>
            <c:strRef>
              <c:f>Sheet1!$E$1</c:f>
              <c:strCache>
                <c:ptCount val="1"/>
                <c:pt idx="0">
                  <c:v>2013</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EK</c:v>
                </c:pt>
              </c:strCache>
            </c:strRef>
          </c:cat>
          <c:val>
            <c:numRef>
              <c:f>Sheet1!$E$2</c:f>
              <c:numCache>
                <c:formatCode>0</c:formatCode>
                <c:ptCount val="1"/>
                <c:pt idx="0">
                  <c:v>144.94007453026839</c:v>
                </c:pt>
              </c:numCache>
            </c:numRef>
          </c:val>
        </c:ser>
        <c:ser>
          <c:idx val="4"/>
          <c:order val="4"/>
          <c:tx>
            <c:strRef>
              <c:f>Sheet1!$F$1</c:f>
              <c:strCache>
                <c:ptCount val="1"/>
                <c:pt idx="0">
                  <c:v>2014</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EK</c:v>
                </c:pt>
              </c:strCache>
            </c:strRef>
          </c:cat>
          <c:val>
            <c:numRef>
              <c:f>Sheet1!$F$2</c:f>
              <c:numCache>
                <c:formatCode>0</c:formatCode>
                <c:ptCount val="1"/>
                <c:pt idx="0">
                  <c:v>176.87183640859888</c:v>
                </c:pt>
              </c:numCache>
            </c:numRef>
          </c:val>
        </c:ser>
        <c:dLbls>
          <c:dLblPos val="outEnd"/>
          <c:showLegendKey val="0"/>
          <c:showVal val="1"/>
          <c:showCatName val="0"/>
          <c:showSerName val="0"/>
          <c:showPercent val="0"/>
          <c:showBubbleSize val="0"/>
        </c:dLbls>
        <c:gapWidth val="106"/>
        <c:overlap val="-50"/>
        <c:axId val="394091584"/>
        <c:axId val="394091976"/>
      </c:barChart>
      <c:catAx>
        <c:axId val="394091584"/>
        <c:scaling>
          <c:orientation val="minMax"/>
        </c:scaling>
        <c:delete val="1"/>
        <c:axPos val="b"/>
        <c:numFmt formatCode="General" sourceLinked="1"/>
        <c:majorTickMark val="none"/>
        <c:minorTickMark val="none"/>
        <c:tickLblPos val="nextTo"/>
        <c:crossAx val="394091976"/>
        <c:crosses val="autoZero"/>
        <c:auto val="1"/>
        <c:lblAlgn val="ctr"/>
        <c:lblOffset val="100"/>
        <c:noMultiLvlLbl val="0"/>
      </c:catAx>
      <c:valAx>
        <c:axId val="394091976"/>
        <c:scaling>
          <c:orientation val="minMax"/>
        </c:scaling>
        <c:delete val="0"/>
        <c:axPos val="l"/>
        <c:majorGridlines>
          <c:spPr>
            <a:ln w="9525" cap="flat" cmpd="sng" algn="ctr">
              <a:solidFill>
                <a:schemeClr val="tx1">
                  <a:lumMod val="15000"/>
                  <a:lumOff val="85000"/>
                </a:schemeClr>
              </a:solidFill>
              <a:prstDash val="sysDot"/>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da-DK" dirty="0" smtClean="0"/>
                  <a:t>Index</a:t>
                </a:r>
                <a:endParaRPr lang="da-DK" dirty="0"/>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940915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2010</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Ansatte</c:v>
                </c:pt>
              </c:strCache>
            </c:strRef>
          </c:cat>
          <c:val>
            <c:numRef>
              <c:f>Sheet1!$B$2</c:f>
              <c:numCache>
                <c:formatCode>0</c:formatCode>
                <c:ptCount val="1"/>
                <c:pt idx="0">
                  <c:v>100</c:v>
                </c:pt>
              </c:numCache>
            </c:numRef>
          </c:val>
        </c:ser>
        <c:ser>
          <c:idx val="1"/>
          <c:order val="1"/>
          <c:tx>
            <c:strRef>
              <c:f>Sheet1!$C$1</c:f>
              <c:strCache>
                <c:ptCount val="1"/>
                <c:pt idx="0">
                  <c:v>2011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Ansatte</c:v>
                </c:pt>
              </c:strCache>
            </c:strRef>
          </c:cat>
          <c:val>
            <c:numRef>
              <c:f>Sheet1!$C$2</c:f>
              <c:numCache>
                <c:formatCode>0</c:formatCode>
                <c:ptCount val="1"/>
                <c:pt idx="0">
                  <c:v>86.339589543746285</c:v>
                </c:pt>
              </c:numCache>
            </c:numRef>
          </c:val>
        </c:ser>
        <c:ser>
          <c:idx val="2"/>
          <c:order val="2"/>
          <c:tx>
            <c:strRef>
              <c:f>Sheet1!$D$1</c:f>
              <c:strCache>
                <c:ptCount val="1"/>
                <c:pt idx="0">
                  <c:v>2012</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Ansatte</c:v>
                </c:pt>
              </c:strCache>
            </c:strRef>
          </c:cat>
          <c:val>
            <c:numRef>
              <c:f>Sheet1!$D$2</c:f>
              <c:numCache>
                <c:formatCode>0</c:formatCode>
                <c:ptCount val="1"/>
                <c:pt idx="0">
                  <c:v>93.118511967885027</c:v>
                </c:pt>
              </c:numCache>
            </c:numRef>
          </c:val>
        </c:ser>
        <c:ser>
          <c:idx val="3"/>
          <c:order val="3"/>
          <c:tx>
            <c:strRef>
              <c:f>Sheet1!$E$1</c:f>
              <c:strCache>
                <c:ptCount val="1"/>
                <c:pt idx="0">
                  <c:v>2013</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Ansatte</c:v>
                </c:pt>
              </c:strCache>
            </c:strRef>
          </c:cat>
          <c:val>
            <c:numRef>
              <c:f>Sheet1!$E$2</c:f>
              <c:numCache>
                <c:formatCode>0</c:formatCode>
                <c:ptCount val="1"/>
                <c:pt idx="0">
                  <c:v>97.310482494927001</c:v>
                </c:pt>
              </c:numCache>
            </c:numRef>
          </c:val>
        </c:ser>
        <c:ser>
          <c:idx val="4"/>
          <c:order val="4"/>
          <c:tx>
            <c:strRef>
              <c:f>Sheet1!$F$1</c:f>
              <c:strCache>
                <c:ptCount val="1"/>
                <c:pt idx="0">
                  <c:v>2014</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Ansatte</c:v>
                </c:pt>
              </c:strCache>
            </c:strRef>
          </c:cat>
          <c:val>
            <c:numRef>
              <c:f>Sheet1!$F$2</c:f>
              <c:numCache>
                <c:formatCode>0</c:formatCode>
                <c:ptCount val="1"/>
                <c:pt idx="0">
                  <c:v>110.93310240311756</c:v>
                </c:pt>
              </c:numCache>
            </c:numRef>
          </c:val>
        </c:ser>
        <c:dLbls>
          <c:dLblPos val="outEnd"/>
          <c:showLegendKey val="0"/>
          <c:showVal val="1"/>
          <c:showCatName val="0"/>
          <c:showSerName val="0"/>
          <c:showPercent val="0"/>
          <c:showBubbleSize val="0"/>
        </c:dLbls>
        <c:gapWidth val="106"/>
        <c:overlap val="-50"/>
        <c:axId val="396978640"/>
        <c:axId val="396979032"/>
      </c:barChart>
      <c:catAx>
        <c:axId val="396978640"/>
        <c:scaling>
          <c:orientation val="minMax"/>
        </c:scaling>
        <c:delete val="1"/>
        <c:axPos val="b"/>
        <c:numFmt formatCode="General" sourceLinked="1"/>
        <c:majorTickMark val="none"/>
        <c:minorTickMark val="none"/>
        <c:tickLblPos val="nextTo"/>
        <c:crossAx val="396979032"/>
        <c:crosses val="autoZero"/>
        <c:auto val="1"/>
        <c:lblAlgn val="ctr"/>
        <c:lblOffset val="100"/>
        <c:noMultiLvlLbl val="0"/>
      </c:catAx>
      <c:valAx>
        <c:axId val="396979032"/>
        <c:scaling>
          <c:orientation val="minMax"/>
        </c:scaling>
        <c:delete val="0"/>
        <c:axPos val="l"/>
        <c:majorGridlines>
          <c:spPr>
            <a:ln w="9525" cap="flat" cmpd="sng" algn="ctr">
              <a:solidFill>
                <a:schemeClr val="tx1">
                  <a:lumMod val="15000"/>
                  <a:lumOff val="85000"/>
                </a:schemeClr>
              </a:solidFill>
              <a:prstDash val="sysDot"/>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da-DK" dirty="0" smtClean="0"/>
                  <a:t>Index</a:t>
                </a:r>
                <a:endParaRPr lang="da-DK" dirty="0"/>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969786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da-DK" sz="1200" dirty="0" smtClean="0"/>
              <a:t>Gns</a:t>
            </a:r>
            <a:r>
              <a:rPr lang="da-DK" sz="1200" baseline="0" dirty="0" smtClean="0"/>
              <a:t>. dækningsbidrag</a:t>
            </a:r>
            <a:endParaRPr lang="da-DK" sz="1200" dirty="0"/>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2012</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DB</c:v>
                </c:pt>
              </c:strCache>
            </c:strRef>
          </c:cat>
          <c:val>
            <c:numRef>
              <c:f>Sheet1!$B$2</c:f>
              <c:numCache>
                <c:formatCode>#,##0</c:formatCode>
                <c:ptCount val="1"/>
                <c:pt idx="0">
                  <c:v>24723.420168067227</c:v>
                </c:pt>
              </c:numCache>
            </c:numRef>
          </c:val>
        </c:ser>
        <c:ser>
          <c:idx val="1"/>
          <c:order val="1"/>
          <c:tx>
            <c:strRef>
              <c:f>Sheet1!$C$1</c:f>
              <c:strCache>
                <c:ptCount val="1"/>
                <c:pt idx="0">
                  <c:v>2013</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DB</c:v>
                </c:pt>
              </c:strCache>
            </c:strRef>
          </c:cat>
          <c:val>
            <c:numRef>
              <c:f>Sheet1!$C$2</c:f>
              <c:numCache>
                <c:formatCode>#,##0</c:formatCode>
                <c:ptCount val="1"/>
                <c:pt idx="0">
                  <c:v>28536.658333333333</c:v>
                </c:pt>
              </c:numCache>
            </c:numRef>
          </c:val>
        </c:ser>
        <c:ser>
          <c:idx val="2"/>
          <c:order val="2"/>
          <c:tx>
            <c:strRef>
              <c:f>Sheet1!$D$1</c:f>
              <c:strCache>
                <c:ptCount val="1"/>
                <c:pt idx="0">
                  <c:v>2014</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DB</c:v>
                </c:pt>
              </c:strCache>
            </c:strRef>
          </c:cat>
          <c:val>
            <c:numRef>
              <c:f>Sheet1!$D$2</c:f>
              <c:numCache>
                <c:formatCode>#,##0</c:formatCode>
                <c:ptCount val="1"/>
                <c:pt idx="0">
                  <c:v>36193.65</c:v>
                </c:pt>
              </c:numCache>
            </c:numRef>
          </c:val>
        </c:ser>
        <c:dLbls>
          <c:dLblPos val="outEnd"/>
          <c:showLegendKey val="0"/>
          <c:showVal val="1"/>
          <c:showCatName val="0"/>
          <c:showSerName val="0"/>
          <c:showPercent val="0"/>
          <c:showBubbleSize val="0"/>
        </c:dLbls>
        <c:gapWidth val="149"/>
        <c:overlap val="-54"/>
        <c:axId val="396948304"/>
        <c:axId val="396948696"/>
      </c:barChart>
      <c:catAx>
        <c:axId val="396948304"/>
        <c:scaling>
          <c:orientation val="minMax"/>
        </c:scaling>
        <c:delete val="1"/>
        <c:axPos val="b"/>
        <c:numFmt formatCode="General" sourceLinked="1"/>
        <c:majorTickMark val="out"/>
        <c:minorTickMark val="none"/>
        <c:tickLblPos val="nextTo"/>
        <c:crossAx val="396948696"/>
        <c:crosses val="autoZero"/>
        <c:auto val="1"/>
        <c:lblAlgn val="ctr"/>
        <c:lblOffset val="100"/>
        <c:noMultiLvlLbl val="0"/>
      </c:catAx>
      <c:valAx>
        <c:axId val="396948696"/>
        <c:scaling>
          <c:orientation val="minMax"/>
          <c:min val="20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r>
                  <a:rPr lang="da-DK" sz="900" dirty="0" smtClean="0"/>
                  <a:t>1.000 kr.</a:t>
                </a:r>
                <a:endParaRPr lang="da-DK" sz="900" dirty="0"/>
              </a:p>
            </c:rich>
          </c:tx>
          <c:overlay val="0"/>
          <c:spPr>
            <a:noFill/>
            <a:ln>
              <a:noFill/>
            </a:ln>
            <a:effectLst/>
          </c:spPr>
          <c:txPr>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96948304"/>
        <c:crosses val="autoZero"/>
        <c:crossBetween val="between"/>
        <c:majorUnit val="5000"/>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da-DK" sz="1200" dirty="0" smtClean="0"/>
              <a:t>Gns</a:t>
            </a:r>
            <a:r>
              <a:rPr lang="da-DK" sz="1200" baseline="0" dirty="0" smtClean="0"/>
              <a:t>. egenkapital</a:t>
            </a:r>
            <a:endParaRPr lang="da-DK" sz="1200" dirty="0"/>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2012</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EK</c:v>
                </c:pt>
              </c:strCache>
            </c:strRef>
          </c:cat>
          <c:val>
            <c:numRef>
              <c:f>Sheet1!$B$2</c:f>
              <c:numCache>
                <c:formatCode>#,##0</c:formatCode>
                <c:ptCount val="1"/>
                <c:pt idx="0">
                  <c:v>18852.150000000001</c:v>
                </c:pt>
              </c:numCache>
            </c:numRef>
          </c:val>
        </c:ser>
        <c:ser>
          <c:idx val="1"/>
          <c:order val="1"/>
          <c:tx>
            <c:strRef>
              <c:f>Sheet1!$C$1</c:f>
              <c:strCache>
                <c:ptCount val="1"/>
                <c:pt idx="0">
                  <c:v>2013</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EK</c:v>
                </c:pt>
              </c:strCache>
            </c:strRef>
          </c:cat>
          <c:val>
            <c:numRef>
              <c:f>Sheet1!$C$2</c:f>
              <c:numCache>
                <c:formatCode>#,##0</c:formatCode>
                <c:ptCount val="1"/>
                <c:pt idx="0">
                  <c:v>21891</c:v>
                </c:pt>
              </c:numCache>
            </c:numRef>
          </c:val>
        </c:ser>
        <c:ser>
          <c:idx val="2"/>
          <c:order val="2"/>
          <c:tx>
            <c:strRef>
              <c:f>Sheet1!$D$1</c:f>
              <c:strCache>
                <c:ptCount val="1"/>
                <c:pt idx="0">
                  <c:v>2014</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EK</c:v>
                </c:pt>
              </c:strCache>
            </c:strRef>
          </c:cat>
          <c:val>
            <c:numRef>
              <c:f>Sheet1!$D$2</c:f>
              <c:numCache>
                <c:formatCode>#,##0</c:formatCode>
                <c:ptCount val="1"/>
                <c:pt idx="0">
                  <c:v>26713.808333333334</c:v>
                </c:pt>
              </c:numCache>
            </c:numRef>
          </c:val>
        </c:ser>
        <c:dLbls>
          <c:dLblPos val="outEnd"/>
          <c:showLegendKey val="0"/>
          <c:showVal val="1"/>
          <c:showCatName val="0"/>
          <c:showSerName val="0"/>
          <c:showPercent val="0"/>
          <c:showBubbleSize val="0"/>
        </c:dLbls>
        <c:gapWidth val="149"/>
        <c:overlap val="-54"/>
        <c:axId val="396949480"/>
        <c:axId val="396949872"/>
      </c:barChart>
      <c:catAx>
        <c:axId val="396949480"/>
        <c:scaling>
          <c:orientation val="minMax"/>
        </c:scaling>
        <c:delete val="1"/>
        <c:axPos val="b"/>
        <c:numFmt formatCode="General" sourceLinked="1"/>
        <c:majorTickMark val="out"/>
        <c:minorTickMark val="none"/>
        <c:tickLblPos val="nextTo"/>
        <c:crossAx val="396949872"/>
        <c:crosses val="autoZero"/>
        <c:auto val="1"/>
        <c:lblAlgn val="ctr"/>
        <c:lblOffset val="100"/>
        <c:noMultiLvlLbl val="0"/>
      </c:catAx>
      <c:valAx>
        <c:axId val="396949872"/>
        <c:scaling>
          <c:orientation val="minMax"/>
          <c:min val="15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r>
                  <a:rPr lang="da-DK" sz="900" dirty="0" smtClean="0"/>
                  <a:t>1.000 kr.</a:t>
                </a:r>
                <a:endParaRPr lang="da-DK" sz="900" dirty="0"/>
              </a:p>
            </c:rich>
          </c:tx>
          <c:overlay val="0"/>
          <c:spPr>
            <a:noFill/>
            <a:ln>
              <a:noFill/>
            </a:ln>
            <a:effectLst/>
          </c:spPr>
          <c:txPr>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96949480"/>
        <c:crosses val="autoZero"/>
        <c:crossBetween val="between"/>
        <c:majorUnit val="5000"/>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da-DK" sz="1200" dirty="0" smtClean="0">
                <a:solidFill>
                  <a:schemeClr val="tx1"/>
                </a:solidFill>
              </a:rPr>
              <a:t>Hvordan</a:t>
            </a:r>
            <a:r>
              <a:rPr lang="da-DK" sz="1200" baseline="0" dirty="0" smtClean="0">
                <a:solidFill>
                  <a:schemeClr val="tx1"/>
                </a:solidFill>
              </a:rPr>
              <a:t> er virksomheden etableret?</a:t>
            </a:r>
            <a:endParaRPr lang="da-DK" sz="1200" dirty="0">
              <a:solidFill>
                <a:schemeClr val="tx1"/>
              </a:solidFill>
            </a:endParaRP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2013</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Har selv startet virksomheden</c:v>
                </c:pt>
                <c:pt idx="1">
                  <c:v>Har startet den sammen med andre</c:v>
                </c:pt>
                <c:pt idx="2">
                  <c:v>Har overtaget en allerede eksisterende virksomhed</c:v>
                </c:pt>
                <c:pt idx="3">
                  <c:v>Har overtaget virksomheden fra et familiemedlem</c:v>
                </c:pt>
              </c:strCache>
            </c:strRef>
          </c:cat>
          <c:val>
            <c:numRef>
              <c:f>Sheet1!$B$2:$B$5</c:f>
              <c:numCache>
                <c:formatCode>0%</c:formatCode>
                <c:ptCount val="4"/>
                <c:pt idx="0">
                  <c:v>0.37</c:v>
                </c:pt>
                <c:pt idx="1">
                  <c:v>0.16</c:v>
                </c:pt>
                <c:pt idx="2">
                  <c:v>0.28999999999999998</c:v>
                </c:pt>
                <c:pt idx="3">
                  <c:v>0.24</c:v>
                </c:pt>
              </c:numCache>
            </c:numRef>
          </c:val>
        </c:ser>
        <c:ser>
          <c:idx val="1"/>
          <c:order val="1"/>
          <c:tx>
            <c:strRef>
              <c:f>Sheet1!$C$1</c:f>
              <c:strCache>
                <c:ptCount val="1"/>
                <c:pt idx="0">
                  <c:v>2014</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Har selv startet virksomheden</c:v>
                </c:pt>
                <c:pt idx="1">
                  <c:v>Har startet den sammen med andre</c:v>
                </c:pt>
                <c:pt idx="2">
                  <c:v>Har overtaget en allerede eksisterende virksomhed</c:v>
                </c:pt>
                <c:pt idx="3">
                  <c:v>Har overtaget virksomheden fra et familiemedlem</c:v>
                </c:pt>
              </c:strCache>
            </c:strRef>
          </c:cat>
          <c:val>
            <c:numRef>
              <c:f>Sheet1!$C$2:$C$5</c:f>
              <c:numCache>
                <c:formatCode>0%</c:formatCode>
                <c:ptCount val="4"/>
                <c:pt idx="0">
                  <c:v>0.33</c:v>
                </c:pt>
                <c:pt idx="1">
                  <c:v>0.22</c:v>
                </c:pt>
                <c:pt idx="2">
                  <c:v>0.27</c:v>
                </c:pt>
                <c:pt idx="3">
                  <c:v>0.3</c:v>
                </c:pt>
              </c:numCache>
            </c:numRef>
          </c:val>
        </c:ser>
        <c:ser>
          <c:idx val="2"/>
          <c:order val="2"/>
          <c:tx>
            <c:strRef>
              <c:f>Sheet1!$D$1</c:f>
              <c:strCache>
                <c:ptCount val="1"/>
                <c:pt idx="0">
                  <c:v>2015</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Har selv startet virksomheden</c:v>
                </c:pt>
                <c:pt idx="1">
                  <c:v>Har startet den sammen med andre</c:v>
                </c:pt>
                <c:pt idx="2">
                  <c:v>Har overtaget en allerede eksisterende virksomhed</c:v>
                </c:pt>
                <c:pt idx="3">
                  <c:v>Har overtaget virksomheden fra et familiemedlem</c:v>
                </c:pt>
              </c:strCache>
            </c:strRef>
          </c:cat>
          <c:val>
            <c:numRef>
              <c:f>Sheet1!$D$2:$D$5</c:f>
              <c:numCache>
                <c:formatCode>0%</c:formatCode>
                <c:ptCount val="4"/>
                <c:pt idx="0">
                  <c:v>0.26400000000000001</c:v>
                </c:pt>
                <c:pt idx="1">
                  <c:v>0.3</c:v>
                </c:pt>
                <c:pt idx="2">
                  <c:v>0.255</c:v>
                </c:pt>
                <c:pt idx="3">
                  <c:v>0.23599999999999999</c:v>
                </c:pt>
              </c:numCache>
            </c:numRef>
          </c:val>
        </c:ser>
        <c:dLbls>
          <c:dLblPos val="outEnd"/>
          <c:showLegendKey val="0"/>
          <c:showVal val="1"/>
          <c:showCatName val="0"/>
          <c:showSerName val="0"/>
          <c:showPercent val="0"/>
          <c:showBubbleSize val="0"/>
        </c:dLbls>
        <c:gapWidth val="219"/>
        <c:overlap val="-27"/>
        <c:axId val="388684248"/>
        <c:axId val="388679528"/>
      </c:barChart>
      <c:catAx>
        <c:axId val="388684248"/>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388679528"/>
        <c:crosses val="autoZero"/>
        <c:auto val="1"/>
        <c:lblAlgn val="ctr"/>
        <c:lblOffset val="100"/>
        <c:noMultiLvlLbl val="0"/>
      </c:catAx>
      <c:valAx>
        <c:axId val="388679528"/>
        <c:scaling>
          <c:orientation val="minMax"/>
        </c:scaling>
        <c:delete val="1"/>
        <c:axPos val="l"/>
        <c:numFmt formatCode="0%" sourceLinked="1"/>
        <c:majorTickMark val="none"/>
        <c:minorTickMark val="none"/>
        <c:tickLblPos val="nextTo"/>
        <c:crossAx val="388684248"/>
        <c:crosses val="autoZero"/>
        <c:crossBetween val="between"/>
        <c:majorUnit val="0.1"/>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da-DK" sz="1200" dirty="0" smtClean="0">
                <a:solidFill>
                  <a:schemeClr val="tx1"/>
                </a:solidFill>
              </a:rPr>
              <a:t>Virksomheden er etableret sammen</a:t>
            </a:r>
            <a:r>
              <a:rPr lang="da-DK" sz="1200" baseline="0" dirty="0" smtClean="0">
                <a:solidFill>
                  <a:schemeClr val="tx1"/>
                </a:solidFill>
              </a:rPr>
              <a:t> med</a:t>
            </a:r>
            <a:endParaRPr lang="da-DK" sz="1200" dirty="0">
              <a:solidFill>
                <a:schemeClr val="tx1"/>
              </a:solidFill>
            </a:endParaRP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2013</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Familien</c:v>
                </c:pt>
                <c:pt idx="1">
                  <c:v>Tidligere kolleger</c:v>
                </c:pt>
                <c:pt idx="2">
                  <c:v>Venner</c:v>
                </c:pt>
                <c:pt idx="3">
                  <c:v>Andre</c:v>
                </c:pt>
              </c:strCache>
            </c:strRef>
          </c:cat>
          <c:val>
            <c:numRef>
              <c:f>Sheet1!$B$2:$B$5</c:f>
              <c:numCache>
                <c:formatCode>0%</c:formatCode>
                <c:ptCount val="4"/>
                <c:pt idx="0">
                  <c:v>0.32</c:v>
                </c:pt>
                <c:pt idx="1">
                  <c:v>0.38</c:v>
                </c:pt>
                <c:pt idx="2">
                  <c:v>0.1</c:v>
                </c:pt>
                <c:pt idx="3">
                  <c:v>0.32</c:v>
                </c:pt>
              </c:numCache>
            </c:numRef>
          </c:val>
        </c:ser>
        <c:ser>
          <c:idx val="1"/>
          <c:order val="1"/>
          <c:tx>
            <c:strRef>
              <c:f>Sheet1!$C$1</c:f>
              <c:strCache>
                <c:ptCount val="1"/>
                <c:pt idx="0">
                  <c:v>2014</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Familien</c:v>
                </c:pt>
                <c:pt idx="1">
                  <c:v>Tidligere kolleger</c:v>
                </c:pt>
                <c:pt idx="2">
                  <c:v>Venner</c:v>
                </c:pt>
                <c:pt idx="3">
                  <c:v>Andre</c:v>
                </c:pt>
              </c:strCache>
            </c:strRef>
          </c:cat>
          <c:val>
            <c:numRef>
              <c:f>Sheet1!$C$2:$C$5</c:f>
              <c:numCache>
                <c:formatCode>0%</c:formatCode>
                <c:ptCount val="4"/>
                <c:pt idx="0">
                  <c:v>0.43</c:v>
                </c:pt>
                <c:pt idx="1">
                  <c:v>0.28999999999999998</c:v>
                </c:pt>
                <c:pt idx="2">
                  <c:v>0.1</c:v>
                </c:pt>
                <c:pt idx="3">
                  <c:v>0.31</c:v>
                </c:pt>
              </c:numCache>
            </c:numRef>
          </c:val>
        </c:ser>
        <c:ser>
          <c:idx val="2"/>
          <c:order val="2"/>
          <c:tx>
            <c:strRef>
              <c:f>Sheet1!$D$1</c:f>
              <c:strCache>
                <c:ptCount val="1"/>
                <c:pt idx="0">
                  <c:v>2015</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Familien</c:v>
                </c:pt>
                <c:pt idx="1">
                  <c:v>Tidligere kolleger</c:v>
                </c:pt>
                <c:pt idx="2">
                  <c:v>Venner</c:v>
                </c:pt>
                <c:pt idx="3">
                  <c:v>Andre</c:v>
                </c:pt>
              </c:strCache>
            </c:strRef>
          </c:cat>
          <c:val>
            <c:numRef>
              <c:f>Sheet1!$D$2:$D$5</c:f>
              <c:numCache>
                <c:formatCode>0%</c:formatCode>
                <c:ptCount val="4"/>
                <c:pt idx="0">
                  <c:v>0.30299999999999999</c:v>
                </c:pt>
                <c:pt idx="1">
                  <c:v>0.48499999999999999</c:v>
                </c:pt>
                <c:pt idx="2">
                  <c:v>0.182</c:v>
                </c:pt>
                <c:pt idx="3">
                  <c:v>0.152</c:v>
                </c:pt>
              </c:numCache>
            </c:numRef>
          </c:val>
        </c:ser>
        <c:dLbls>
          <c:dLblPos val="outEnd"/>
          <c:showLegendKey val="0"/>
          <c:showVal val="1"/>
          <c:showCatName val="0"/>
          <c:showSerName val="0"/>
          <c:showPercent val="0"/>
          <c:showBubbleSize val="0"/>
        </c:dLbls>
        <c:gapWidth val="219"/>
        <c:overlap val="-27"/>
        <c:axId val="388680312"/>
        <c:axId val="388680704"/>
      </c:barChart>
      <c:catAx>
        <c:axId val="388680312"/>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388680704"/>
        <c:crosses val="autoZero"/>
        <c:auto val="1"/>
        <c:lblAlgn val="ctr"/>
        <c:lblOffset val="100"/>
        <c:noMultiLvlLbl val="0"/>
      </c:catAx>
      <c:valAx>
        <c:axId val="388680704"/>
        <c:scaling>
          <c:orientation val="minMax"/>
        </c:scaling>
        <c:delete val="1"/>
        <c:axPos val="l"/>
        <c:numFmt formatCode="0%" sourceLinked="1"/>
        <c:majorTickMark val="none"/>
        <c:minorTickMark val="none"/>
        <c:tickLblPos val="nextTo"/>
        <c:crossAx val="388680312"/>
        <c:crosses val="autoZero"/>
        <c:crossBetween val="between"/>
        <c:majorUnit val="0.1"/>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b="0"/>
            </a:pPr>
            <a:r>
              <a:rPr lang="da-DK" b="0" noProof="0" dirty="0" smtClean="0"/>
              <a:t>Har virksomheden</a:t>
            </a:r>
            <a:r>
              <a:rPr lang="da-DK" b="0" baseline="0" noProof="0" dirty="0" smtClean="0"/>
              <a:t> en ledergruppe?</a:t>
            </a:r>
            <a:endParaRPr lang="da-DK" b="0" noProof="0" dirty="0"/>
          </a:p>
        </c:rich>
      </c:tx>
      <c:overlay val="0"/>
    </c:title>
    <c:autoTitleDeleted val="0"/>
    <c:plotArea>
      <c:layout/>
      <c:barChart>
        <c:barDir val="col"/>
        <c:grouping val="stacked"/>
        <c:varyColors val="0"/>
        <c:ser>
          <c:idx val="0"/>
          <c:order val="0"/>
          <c:tx>
            <c:strRef>
              <c:f>Sheet1!$A$2</c:f>
              <c:strCache>
                <c:ptCount val="1"/>
                <c:pt idx="0">
                  <c:v>Ja</c:v>
                </c:pt>
              </c:strCache>
            </c:strRef>
          </c:tx>
          <c:invertIfNegative val="0"/>
          <c:dLbls>
            <c:dLbl>
              <c:idx val="0"/>
              <c:showLegendKey val="0"/>
              <c:showVal val="1"/>
              <c:showCatName val="0"/>
              <c:showSerName val="0"/>
              <c:showPercent val="0"/>
              <c:showBubbleSize val="0"/>
              <c:extLst>
                <c:ext xmlns:c15="http://schemas.microsoft.com/office/drawing/2012/chart" uri="{CE6537A1-D6FC-4f65-9D91-7224C49458BB}"/>
              </c:extLst>
            </c:dLbl>
            <c:dLbl>
              <c:idx val="1"/>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wrap="square" lIns="38100" tIns="19050" rIns="38100" bIns="19050" anchor="ctr">
                <a:spAutoFit/>
              </a:bodyPr>
              <a:lstStyle/>
              <a:p>
                <a:pPr>
                  <a:defRPr sz="800">
                    <a:solidFill>
                      <a:schemeClr val="bg2"/>
                    </a:solidFill>
                  </a:defRPr>
                </a:pPr>
                <a:endParaRPr lang="en-US"/>
              </a:p>
            </c:txPr>
            <c:showLegendKey val="0"/>
            <c:showVal val="1"/>
            <c:showCatName val="0"/>
            <c:showSerName val="0"/>
            <c:showPercent val="0"/>
            <c:showBubbleSize val="0"/>
            <c:separator>
</c:separator>
            <c:showLeaderLines val="0"/>
            <c:extLst>
              <c:ext xmlns:c15="http://schemas.microsoft.com/office/drawing/2012/chart" uri="{CE6537A1-D6FC-4f65-9D91-7224C49458BB}">
                <c15:showLeaderLines val="1"/>
              </c:ext>
            </c:extLst>
          </c:dLbls>
          <c:cat>
            <c:strRef>
              <c:f>Sheet1!$B$1:$D$1</c:f>
              <c:strCache>
                <c:ptCount val="3"/>
                <c:pt idx="0">
                  <c:v>2013</c:v>
                </c:pt>
                <c:pt idx="1">
                  <c:v>2014</c:v>
                </c:pt>
                <c:pt idx="2">
                  <c:v>2015</c:v>
                </c:pt>
              </c:strCache>
            </c:strRef>
          </c:cat>
          <c:val>
            <c:numRef>
              <c:f>Sheet1!$B$2:$D$2</c:f>
              <c:numCache>
                <c:formatCode>0%</c:formatCode>
                <c:ptCount val="3"/>
                <c:pt idx="0">
                  <c:v>0.94</c:v>
                </c:pt>
                <c:pt idx="1">
                  <c:v>0.92</c:v>
                </c:pt>
                <c:pt idx="2">
                  <c:v>0.95599999999999996</c:v>
                </c:pt>
              </c:numCache>
            </c:numRef>
          </c:val>
        </c:ser>
        <c:ser>
          <c:idx val="1"/>
          <c:order val="1"/>
          <c:tx>
            <c:strRef>
              <c:f>Sheet1!$A$3</c:f>
              <c:strCache>
                <c:ptCount val="1"/>
                <c:pt idx="0">
                  <c:v>Nej</c:v>
                </c:pt>
              </c:strCache>
            </c:strRef>
          </c:tx>
          <c:invertIfNegative val="0"/>
          <c:dLbls>
            <c:dLbl>
              <c:idx val="2"/>
              <c:layout>
                <c:manualLayout>
                  <c:x val="6.4102564102562929E-3"/>
                  <c:y val="-3.6253776435045341E-2"/>
                </c:manualLayout>
              </c:layout>
              <c:spPr>
                <a:noFill/>
                <a:ln>
                  <a:noFill/>
                </a:ln>
                <a:effectLst/>
              </c:spPr>
              <c:txPr>
                <a:bodyPr wrap="square" lIns="38100" tIns="19050" rIns="38100" bIns="19050" anchor="ctr">
                  <a:spAutoFit/>
                </a:bodyPr>
                <a:lstStyle/>
                <a:p>
                  <a:pPr>
                    <a:defRPr sz="800">
                      <a:solidFill>
                        <a:schemeClr val="tx1"/>
                      </a:solidFill>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wrap="square" lIns="38100" tIns="19050" rIns="38100" bIns="19050" anchor="ctr">
                <a:spAutoFit/>
              </a:bodyPr>
              <a:lstStyle/>
              <a:p>
                <a:pPr>
                  <a:defRPr sz="800">
                    <a:solidFill>
                      <a:schemeClr val="bg2"/>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Sheet1!$B$1:$D$1</c:f>
              <c:strCache>
                <c:ptCount val="3"/>
                <c:pt idx="0">
                  <c:v>2013</c:v>
                </c:pt>
                <c:pt idx="1">
                  <c:v>2014</c:v>
                </c:pt>
                <c:pt idx="2">
                  <c:v>2015</c:v>
                </c:pt>
              </c:strCache>
            </c:strRef>
          </c:cat>
          <c:val>
            <c:numRef>
              <c:f>Sheet1!$B$3:$D$3</c:f>
              <c:numCache>
                <c:formatCode>0%</c:formatCode>
                <c:ptCount val="3"/>
                <c:pt idx="0">
                  <c:v>0.06</c:v>
                </c:pt>
                <c:pt idx="1">
                  <c:v>0.08</c:v>
                </c:pt>
                <c:pt idx="2">
                  <c:v>4.3999999999999997E-2</c:v>
                </c:pt>
              </c:numCache>
            </c:numRef>
          </c:val>
        </c:ser>
        <c:dLbls>
          <c:showLegendKey val="0"/>
          <c:showVal val="0"/>
          <c:showCatName val="0"/>
          <c:showSerName val="0"/>
          <c:showPercent val="0"/>
          <c:showBubbleSize val="0"/>
        </c:dLbls>
        <c:gapWidth val="100"/>
        <c:overlap val="100"/>
        <c:axId val="349369968"/>
        <c:axId val="349370360"/>
      </c:barChart>
      <c:catAx>
        <c:axId val="349369968"/>
        <c:scaling>
          <c:orientation val="minMax"/>
        </c:scaling>
        <c:delete val="0"/>
        <c:axPos val="b"/>
        <c:numFmt formatCode="General" sourceLinked="1"/>
        <c:majorTickMark val="out"/>
        <c:minorTickMark val="none"/>
        <c:tickLblPos val="nextTo"/>
        <c:spPr>
          <a:ln>
            <a:noFill/>
          </a:ln>
        </c:spPr>
        <c:txPr>
          <a:bodyPr/>
          <a:lstStyle/>
          <a:p>
            <a:pPr>
              <a:defRPr sz="1000"/>
            </a:pPr>
            <a:endParaRPr lang="en-US"/>
          </a:p>
        </c:txPr>
        <c:crossAx val="349370360"/>
        <c:crosses val="autoZero"/>
        <c:auto val="1"/>
        <c:lblAlgn val="ctr"/>
        <c:lblOffset val="100"/>
        <c:noMultiLvlLbl val="0"/>
      </c:catAx>
      <c:valAx>
        <c:axId val="349370360"/>
        <c:scaling>
          <c:orientation val="minMax"/>
          <c:max val="1"/>
          <c:min val="0"/>
        </c:scaling>
        <c:delete val="1"/>
        <c:axPos val="l"/>
        <c:numFmt formatCode="0%" sourceLinked="1"/>
        <c:majorTickMark val="out"/>
        <c:minorTickMark val="none"/>
        <c:tickLblPos val="nextTo"/>
        <c:crossAx val="349369968"/>
        <c:crosses val="autoZero"/>
        <c:crossBetween val="between"/>
      </c:valAx>
    </c:plotArea>
    <c:legend>
      <c:legendPos val="r"/>
      <c:overlay val="0"/>
      <c:txPr>
        <a:bodyPr/>
        <a:lstStyle/>
        <a:p>
          <a:pPr>
            <a:defRPr sz="800"/>
          </a:pPr>
          <a:endParaRPr lang="en-US"/>
        </a:p>
      </c:txPr>
    </c:legend>
    <c:plotVisOnly val="1"/>
    <c:dispBlanksAs val="gap"/>
    <c:showDLblsOverMax val="0"/>
  </c:chart>
  <c:txPr>
    <a:bodyPr/>
    <a:lstStyle/>
    <a:p>
      <a:pPr>
        <a:defRPr sz="10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b="0"/>
            </a:pPr>
            <a:r>
              <a:rPr lang="da-DK" b="0" dirty="0" smtClean="0"/>
              <a:t>Medlemmer i ledergruppen</a:t>
            </a:r>
            <a:endParaRPr lang="da-DK" b="0" dirty="0"/>
          </a:p>
        </c:rich>
      </c:tx>
      <c:overlay val="0"/>
    </c:title>
    <c:autoTitleDeleted val="0"/>
    <c:plotArea>
      <c:layout/>
      <c:barChart>
        <c:barDir val="bar"/>
        <c:grouping val="clustered"/>
        <c:varyColors val="1"/>
        <c:ser>
          <c:idx val="0"/>
          <c:order val="0"/>
          <c:tx>
            <c:strRef>
              <c:f>Sheet1!$B$1</c:f>
              <c:strCache>
                <c:ptCount val="1"/>
                <c:pt idx="0">
                  <c:v>2013</c:v>
                </c:pt>
              </c:strCache>
            </c:strRef>
          </c:tx>
          <c:invertIfNegative val="0"/>
          <c:dLbls>
            <c:spPr>
              <a:noFill/>
              <a:ln>
                <a:noFill/>
              </a:ln>
              <a:effectLst/>
            </c:spPr>
            <c:txPr>
              <a:bodyPr wrap="square" lIns="38100" tIns="19050" rIns="38100" bIns="19050" anchor="ctr">
                <a:spAutoFit/>
              </a:bodyPr>
              <a:lstStyle/>
              <a:p>
                <a:pPr>
                  <a:defRPr sz="8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Sheet1!$A$2:$A$9</c:f>
              <c:strCache>
                <c:ptCount val="8"/>
                <c:pt idx="0">
                  <c:v>It-chef</c:v>
                </c:pt>
                <c:pt idx="1">
                  <c:v>HR-chef</c:v>
                </c:pt>
                <c:pt idx="2">
                  <c:v>Administrationschef</c:v>
                </c:pt>
                <c:pt idx="3">
                  <c:v>Innovations-/udviklingschef</c:v>
                </c:pt>
                <c:pt idx="4">
                  <c:v>Fabrikschef</c:v>
                </c:pt>
                <c:pt idx="5">
                  <c:v>Andre</c:v>
                </c:pt>
                <c:pt idx="6">
                  <c:v>Salgschef</c:v>
                </c:pt>
                <c:pt idx="7">
                  <c:v>Økonomi-/regnskabschef</c:v>
                </c:pt>
              </c:strCache>
            </c:strRef>
          </c:cat>
          <c:val>
            <c:numRef>
              <c:f>Sheet1!$B$2:$B$9</c:f>
              <c:numCache>
                <c:formatCode>0%</c:formatCode>
                <c:ptCount val="8"/>
                <c:pt idx="0">
                  <c:v>0.08</c:v>
                </c:pt>
                <c:pt idx="1">
                  <c:v>0.1</c:v>
                </c:pt>
                <c:pt idx="2">
                  <c:v>0.14000000000000001</c:v>
                </c:pt>
                <c:pt idx="3">
                  <c:v>0.14000000000000001</c:v>
                </c:pt>
                <c:pt idx="4">
                  <c:v>0.36</c:v>
                </c:pt>
                <c:pt idx="5">
                  <c:v>0.74</c:v>
                </c:pt>
                <c:pt idx="6">
                  <c:v>0.63</c:v>
                </c:pt>
                <c:pt idx="7">
                  <c:v>0.71</c:v>
                </c:pt>
              </c:numCache>
            </c:numRef>
          </c:val>
        </c:ser>
        <c:ser>
          <c:idx val="1"/>
          <c:order val="1"/>
          <c:tx>
            <c:strRef>
              <c:f>Sheet1!$C$1</c:f>
              <c:strCache>
                <c:ptCount val="1"/>
                <c:pt idx="0">
                  <c:v>2014</c:v>
                </c:pt>
              </c:strCache>
            </c:strRef>
          </c:tx>
          <c:invertIfNegative val="0"/>
          <c:dLbls>
            <c:spPr>
              <a:noFill/>
              <a:ln>
                <a:noFill/>
              </a:ln>
              <a:effectLst/>
            </c:spPr>
            <c:txPr>
              <a:bodyPr wrap="square" lIns="38100" tIns="19050" rIns="38100" bIns="19050" anchor="ctr">
                <a:spAutoFit/>
              </a:bodyPr>
              <a:lstStyle/>
              <a:p>
                <a:pPr>
                  <a:defRPr sz="8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Sheet1!$A$2:$A$9</c:f>
              <c:strCache>
                <c:ptCount val="8"/>
                <c:pt idx="0">
                  <c:v>It-chef</c:v>
                </c:pt>
                <c:pt idx="1">
                  <c:v>HR-chef</c:v>
                </c:pt>
                <c:pt idx="2">
                  <c:v>Administrationschef</c:v>
                </c:pt>
                <c:pt idx="3">
                  <c:v>Innovations-/udviklingschef</c:v>
                </c:pt>
                <c:pt idx="4">
                  <c:v>Fabrikschef</c:v>
                </c:pt>
                <c:pt idx="5">
                  <c:v>Andre</c:v>
                </c:pt>
                <c:pt idx="6">
                  <c:v>Salgschef</c:v>
                </c:pt>
                <c:pt idx="7">
                  <c:v>Økonomi-/regnskabschef</c:v>
                </c:pt>
              </c:strCache>
            </c:strRef>
          </c:cat>
          <c:val>
            <c:numRef>
              <c:f>Sheet1!$C$2:$C$9</c:f>
              <c:numCache>
                <c:formatCode>0%</c:formatCode>
                <c:ptCount val="8"/>
                <c:pt idx="0">
                  <c:v>0.09</c:v>
                </c:pt>
                <c:pt idx="1">
                  <c:v>0.24</c:v>
                </c:pt>
                <c:pt idx="2">
                  <c:v>0.25</c:v>
                </c:pt>
                <c:pt idx="3">
                  <c:v>0.3</c:v>
                </c:pt>
                <c:pt idx="4">
                  <c:v>0.26</c:v>
                </c:pt>
                <c:pt idx="5">
                  <c:v>0.67</c:v>
                </c:pt>
                <c:pt idx="6">
                  <c:v>0.61</c:v>
                </c:pt>
                <c:pt idx="7">
                  <c:v>0.70499999999999996</c:v>
                </c:pt>
              </c:numCache>
            </c:numRef>
          </c:val>
        </c:ser>
        <c:ser>
          <c:idx val="2"/>
          <c:order val="2"/>
          <c:tx>
            <c:strRef>
              <c:f>Sheet1!$D$1</c:f>
              <c:strCache>
                <c:ptCount val="1"/>
                <c:pt idx="0">
                  <c:v>2015</c:v>
                </c:pt>
              </c:strCache>
            </c:strRef>
          </c:tx>
          <c:invertIfNegative val="0"/>
          <c:dLbls>
            <c:spPr>
              <a:noFill/>
              <a:ln>
                <a:noFill/>
              </a:ln>
              <a:effectLst/>
            </c:spPr>
            <c:txPr>
              <a:bodyPr wrap="square" lIns="38100" tIns="19050" rIns="38100" bIns="19050" anchor="ctr">
                <a:spAutoFit/>
              </a:bodyPr>
              <a:lstStyle/>
              <a:p>
                <a:pPr>
                  <a:defRPr sz="8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Sheet1!$A$2:$A$9</c:f>
              <c:strCache>
                <c:ptCount val="8"/>
                <c:pt idx="0">
                  <c:v>It-chef</c:v>
                </c:pt>
                <c:pt idx="1">
                  <c:v>HR-chef</c:v>
                </c:pt>
                <c:pt idx="2">
                  <c:v>Administrationschef</c:v>
                </c:pt>
                <c:pt idx="3">
                  <c:v>Innovations-/udviklingschef</c:v>
                </c:pt>
                <c:pt idx="4">
                  <c:v>Fabrikschef</c:v>
                </c:pt>
                <c:pt idx="5">
                  <c:v>Andre</c:v>
                </c:pt>
                <c:pt idx="6">
                  <c:v>Salgschef</c:v>
                </c:pt>
                <c:pt idx="7">
                  <c:v>Økonomi-/regnskabschef</c:v>
                </c:pt>
              </c:strCache>
            </c:strRef>
          </c:cat>
          <c:val>
            <c:numRef>
              <c:f>Sheet1!$D$2:$D$9</c:f>
              <c:numCache>
                <c:formatCode>0%</c:formatCode>
                <c:ptCount val="8"/>
                <c:pt idx="0">
                  <c:v>0.13300000000000001</c:v>
                </c:pt>
                <c:pt idx="1">
                  <c:v>0.20399999999999999</c:v>
                </c:pt>
                <c:pt idx="2">
                  <c:v>0.245</c:v>
                </c:pt>
                <c:pt idx="3">
                  <c:v>0.28599999999999998</c:v>
                </c:pt>
                <c:pt idx="4">
                  <c:v>0.30599999999999999</c:v>
                </c:pt>
                <c:pt idx="5">
                  <c:v>0.64300000000000002</c:v>
                </c:pt>
                <c:pt idx="6">
                  <c:v>0.65300000000000002</c:v>
                </c:pt>
                <c:pt idx="7">
                  <c:v>0.745</c:v>
                </c:pt>
              </c:numCache>
            </c:numRef>
          </c:val>
        </c:ser>
        <c:dLbls>
          <c:showLegendKey val="0"/>
          <c:showVal val="0"/>
          <c:showCatName val="0"/>
          <c:showSerName val="0"/>
          <c:showPercent val="0"/>
          <c:showBubbleSize val="0"/>
        </c:dLbls>
        <c:gapWidth val="100"/>
        <c:overlap val="-10"/>
        <c:axId val="349371144"/>
        <c:axId val="352877800"/>
      </c:barChart>
      <c:catAx>
        <c:axId val="349371144"/>
        <c:scaling>
          <c:orientation val="minMax"/>
        </c:scaling>
        <c:delete val="0"/>
        <c:axPos val="l"/>
        <c:numFmt formatCode="General" sourceLinked="0"/>
        <c:majorTickMark val="out"/>
        <c:minorTickMark val="none"/>
        <c:tickLblPos val="nextTo"/>
        <c:spPr>
          <a:ln>
            <a:noFill/>
          </a:ln>
        </c:spPr>
        <c:txPr>
          <a:bodyPr/>
          <a:lstStyle/>
          <a:p>
            <a:pPr>
              <a:defRPr sz="800"/>
            </a:pPr>
            <a:endParaRPr lang="en-US"/>
          </a:p>
        </c:txPr>
        <c:crossAx val="352877800"/>
        <c:crosses val="autoZero"/>
        <c:auto val="1"/>
        <c:lblAlgn val="ctr"/>
        <c:lblOffset val="100"/>
        <c:noMultiLvlLbl val="0"/>
      </c:catAx>
      <c:valAx>
        <c:axId val="352877800"/>
        <c:scaling>
          <c:orientation val="minMax"/>
        </c:scaling>
        <c:delete val="1"/>
        <c:axPos val="b"/>
        <c:numFmt formatCode="0%" sourceLinked="1"/>
        <c:majorTickMark val="out"/>
        <c:minorTickMark val="none"/>
        <c:tickLblPos val="nextTo"/>
        <c:crossAx val="349371144"/>
        <c:crosses val="autoZero"/>
        <c:crossBetween val="between"/>
        <c:majorUnit val="0.2"/>
      </c:valAx>
    </c:plotArea>
    <c:legend>
      <c:legendPos val="b"/>
      <c:overlay val="0"/>
      <c:txPr>
        <a:bodyPr/>
        <a:lstStyle/>
        <a:p>
          <a:pPr>
            <a:defRPr sz="1000"/>
          </a:pPr>
          <a:endParaRPr lang="en-US"/>
        </a:p>
      </c:txPr>
    </c:legend>
    <c:plotVisOnly val="1"/>
    <c:dispBlanksAs val="gap"/>
    <c:showDLblsOverMax val="0"/>
  </c:chart>
  <c:txPr>
    <a:bodyPr/>
    <a:lstStyle/>
    <a:p>
      <a:pPr>
        <a:defRPr sz="10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b="0"/>
            </a:pPr>
            <a:r>
              <a:rPr lang="da-DK" b="0" noProof="0" dirty="0" smtClean="0"/>
              <a:t>Hvor</a:t>
            </a:r>
            <a:r>
              <a:rPr lang="da-DK" b="0" baseline="0" noProof="0" dirty="0" smtClean="0"/>
              <a:t> tit afholdes der møde i ledergruppen?</a:t>
            </a:r>
            <a:endParaRPr lang="da-DK" b="0" noProof="0" dirty="0"/>
          </a:p>
        </c:rich>
      </c:tx>
      <c:overlay val="0"/>
    </c:title>
    <c:autoTitleDeleted val="0"/>
    <c:plotArea>
      <c:layout/>
      <c:barChart>
        <c:barDir val="bar"/>
        <c:grouping val="clustered"/>
        <c:varyColors val="0"/>
        <c:ser>
          <c:idx val="0"/>
          <c:order val="0"/>
          <c:tx>
            <c:strRef>
              <c:f>Sheet1!$B$1</c:f>
              <c:strCache>
                <c:ptCount val="1"/>
                <c:pt idx="0">
                  <c:v>2013</c:v>
                </c:pt>
              </c:strCache>
            </c:strRef>
          </c:tx>
          <c:invertIfNegative val="0"/>
          <c:dLbls>
            <c:spPr>
              <a:noFill/>
              <a:ln>
                <a:noFill/>
              </a:ln>
              <a:effectLst/>
            </c:spPr>
            <c:txPr>
              <a:bodyPr wrap="square" lIns="38100" tIns="19050" rIns="38100" bIns="19050" anchor="ctr">
                <a:spAutoFit/>
              </a:bodyPr>
              <a:lstStyle/>
              <a:p>
                <a:pPr>
                  <a:defRPr sz="8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Én gang årligt</c:v>
                </c:pt>
                <c:pt idx="1">
                  <c:v>Én gang hvert halve år</c:v>
                </c:pt>
                <c:pt idx="2">
                  <c:v>Én gang i kvartalet</c:v>
                </c:pt>
                <c:pt idx="3">
                  <c:v>To gange om måneden</c:v>
                </c:pt>
                <c:pt idx="4">
                  <c:v>Én gang om ugen</c:v>
                </c:pt>
              </c:strCache>
            </c:strRef>
          </c:cat>
          <c:val>
            <c:numRef>
              <c:f>Sheet1!$B$2:$B$6</c:f>
              <c:numCache>
                <c:formatCode>0%</c:formatCode>
                <c:ptCount val="5"/>
                <c:pt idx="0">
                  <c:v>0</c:v>
                </c:pt>
                <c:pt idx="1">
                  <c:v>1.4E-2</c:v>
                </c:pt>
                <c:pt idx="2">
                  <c:v>0.114</c:v>
                </c:pt>
                <c:pt idx="3">
                  <c:v>0.45700000000000002</c:v>
                </c:pt>
                <c:pt idx="4">
                  <c:v>0.45700000000000002</c:v>
                </c:pt>
              </c:numCache>
            </c:numRef>
          </c:val>
        </c:ser>
        <c:ser>
          <c:idx val="1"/>
          <c:order val="1"/>
          <c:tx>
            <c:strRef>
              <c:f>Sheet1!$C$1</c:f>
              <c:strCache>
                <c:ptCount val="1"/>
                <c:pt idx="0">
                  <c:v>2014</c:v>
                </c:pt>
              </c:strCache>
            </c:strRef>
          </c:tx>
          <c:invertIfNegative val="0"/>
          <c:dLbls>
            <c:spPr>
              <a:noFill/>
              <a:ln>
                <a:noFill/>
              </a:ln>
              <a:effectLst/>
            </c:spPr>
            <c:txPr>
              <a:bodyPr wrap="square" lIns="38100" tIns="19050" rIns="38100" bIns="19050" anchor="ctr">
                <a:spAutoFit/>
              </a:bodyPr>
              <a:lstStyle/>
              <a:p>
                <a:pPr>
                  <a:defRPr sz="8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Én gang årligt</c:v>
                </c:pt>
                <c:pt idx="1">
                  <c:v>Én gang hvert halve år</c:v>
                </c:pt>
                <c:pt idx="2">
                  <c:v>Én gang i kvartalet</c:v>
                </c:pt>
                <c:pt idx="3">
                  <c:v>To gange om måneden</c:v>
                </c:pt>
                <c:pt idx="4">
                  <c:v>Én gang om ugen</c:v>
                </c:pt>
              </c:strCache>
            </c:strRef>
          </c:cat>
          <c:val>
            <c:numRef>
              <c:f>Sheet1!$C$2:$C$6</c:f>
              <c:numCache>
                <c:formatCode>0%</c:formatCode>
                <c:ptCount val="5"/>
                <c:pt idx="0">
                  <c:v>0.01</c:v>
                </c:pt>
                <c:pt idx="1">
                  <c:v>0.02</c:v>
                </c:pt>
                <c:pt idx="2">
                  <c:v>0.14000000000000001</c:v>
                </c:pt>
                <c:pt idx="3">
                  <c:v>0.47</c:v>
                </c:pt>
                <c:pt idx="4">
                  <c:v>0.5</c:v>
                </c:pt>
              </c:numCache>
            </c:numRef>
          </c:val>
        </c:ser>
        <c:ser>
          <c:idx val="2"/>
          <c:order val="2"/>
          <c:tx>
            <c:strRef>
              <c:f>Sheet1!$D$1</c:f>
              <c:strCache>
                <c:ptCount val="1"/>
                <c:pt idx="0">
                  <c:v>2015</c:v>
                </c:pt>
              </c:strCache>
            </c:strRef>
          </c:tx>
          <c:invertIfNegative val="0"/>
          <c:dLbls>
            <c:spPr>
              <a:noFill/>
              <a:ln>
                <a:noFill/>
              </a:ln>
              <a:effectLst/>
            </c:spPr>
            <c:txPr>
              <a:bodyPr wrap="square" lIns="38100" tIns="19050" rIns="38100" bIns="19050" anchor="ctr">
                <a:spAutoFit/>
              </a:bodyPr>
              <a:lstStyle/>
              <a:p>
                <a:pPr>
                  <a:defRPr sz="8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Én gang årligt</c:v>
                </c:pt>
                <c:pt idx="1">
                  <c:v>Én gang hvert halve år</c:v>
                </c:pt>
                <c:pt idx="2">
                  <c:v>Én gang i kvartalet</c:v>
                </c:pt>
                <c:pt idx="3">
                  <c:v>To gange om måneden</c:v>
                </c:pt>
                <c:pt idx="4">
                  <c:v>Én gang om ugen</c:v>
                </c:pt>
              </c:strCache>
            </c:strRef>
          </c:cat>
          <c:val>
            <c:numRef>
              <c:f>Sheet1!$D$2:$D$6</c:f>
              <c:numCache>
                <c:formatCode>0%</c:formatCode>
                <c:ptCount val="5"/>
                <c:pt idx="0">
                  <c:v>1.0999999999999999E-2</c:v>
                </c:pt>
                <c:pt idx="1">
                  <c:v>1.0999999999999999E-2</c:v>
                </c:pt>
                <c:pt idx="2">
                  <c:v>0.112</c:v>
                </c:pt>
                <c:pt idx="3">
                  <c:v>0.40400000000000003</c:v>
                </c:pt>
                <c:pt idx="4">
                  <c:v>0.51700000000000002</c:v>
                </c:pt>
              </c:numCache>
            </c:numRef>
          </c:val>
        </c:ser>
        <c:dLbls>
          <c:dLblPos val="outEnd"/>
          <c:showLegendKey val="0"/>
          <c:showVal val="1"/>
          <c:showCatName val="0"/>
          <c:showSerName val="0"/>
          <c:showPercent val="0"/>
          <c:showBubbleSize val="0"/>
        </c:dLbls>
        <c:gapWidth val="100"/>
        <c:overlap val="-10"/>
        <c:axId val="352878584"/>
        <c:axId val="352878976"/>
      </c:barChart>
      <c:catAx>
        <c:axId val="352878584"/>
        <c:scaling>
          <c:orientation val="minMax"/>
        </c:scaling>
        <c:delete val="0"/>
        <c:axPos val="l"/>
        <c:numFmt formatCode="General" sourceLinked="1"/>
        <c:majorTickMark val="out"/>
        <c:minorTickMark val="none"/>
        <c:tickLblPos val="nextTo"/>
        <c:spPr>
          <a:ln>
            <a:noFill/>
          </a:ln>
        </c:spPr>
        <c:txPr>
          <a:bodyPr/>
          <a:lstStyle/>
          <a:p>
            <a:pPr>
              <a:defRPr sz="800"/>
            </a:pPr>
            <a:endParaRPr lang="en-US"/>
          </a:p>
        </c:txPr>
        <c:crossAx val="352878976"/>
        <c:crosses val="autoZero"/>
        <c:auto val="1"/>
        <c:lblAlgn val="ctr"/>
        <c:lblOffset val="100"/>
        <c:noMultiLvlLbl val="0"/>
      </c:catAx>
      <c:valAx>
        <c:axId val="352878976"/>
        <c:scaling>
          <c:orientation val="minMax"/>
        </c:scaling>
        <c:delete val="1"/>
        <c:axPos val="b"/>
        <c:numFmt formatCode="0%" sourceLinked="1"/>
        <c:majorTickMark val="out"/>
        <c:minorTickMark val="none"/>
        <c:tickLblPos val="nextTo"/>
        <c:crossAx val="352878584"/>
        <c:crosses val="autoZero"/>
        <c:crossBetween val="between"/>
      </c:valAx>
    </c:plotArea>
    <c:legend>
      <c:legendPos val="b"/>
      <c:overlay val="0"/>
    </c:legend>
    <c:plotVisOnly val="1"/>
    <c:dispBlanksAs val="gap"/>
    <c:showDLblsOverMax val="0"/>
  </c:chart>
  <c:txPr>
    <a:bodyPr/>
    <a:lstStyle/>
    <a:p>
      <a:pPr>
        <a:defRPr sz="10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b="0"/>
            </a:pPr>
            <a:r>
              <a:rPr lang="da-DK" b="0" noProof="0" dirty="0" smtClean="0"/>
              <a:t>Har virksomheden</a:t>
            </a:r>
            <a:r>
              <a:rPr lang="da-DK" b="0" baseline="0" noProof="0" dirty="0" smtClean="0"/>
              <a:t> en bestyrelse?</a:t>
            </a:r>
            <a:endParaRPr lang="da-DK" b="0" noProof="0" dirty="0"/>
          </a:p>
        </c:rich>
      </c:tx>
      <c:overlay val="0"/>
    </c:title>
    <c:autoTitleDeleted val="0"/>
    <c:plotArea>
      <c:layout/>
      <c:barChart>
        <c:barDir val="col"/>
        <c:grouping val="stacked"/>
        <c:varyColors val="0"/>
        <c:ser>
          <c:idx val="0"/>
          <c:order val="0"/>
          <c:tx>
            <c:strRef>
              <c:f>Sheet1!$A$2</c:f>
              <c:strCache>
                <c:ptCount val="1"/>
                <c:pt idx="0">
                  <c:v>Ja</c:v>
                </c:pt>
              </c:strCache>
            </c:strRef>
          </c:tx>
          <c:invertIfNegative val="0"/>
          <c:dLbls>
            <c:spPr>
              <a:noFill/>
              <a:ln>
                <a:noFill/>
              </a:ln>
              <a:effectLst/>
            </c:spPr>
            <c:txPr>
              <a:bodyPr wrap="square" lIns="38100" tIns="19050" rIns="38100" bIns="19050" anchor="ctr">
                <a:spAutoFit/>
              </a:bodyPr>
              <a:lstStyle/>
              <a:p>
                <a:pPr>
                  <a:defRPr sz="800">
                    <a:solidFill>
                      <a:schemeClr val="bg2"/>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Sheet1!$B$1:$D$1</c:f>
              <c:strCache>
                <c:ptCount val="3"/>
                <c:pt idx="0">
                  <c:v>2013</c:v>
                </c:pt>
                <c:pt idx="1">
                  <c:v>2014</c:v>
                </c:pt>
                <c:pt idx="2">
                  <c:v>2015</c:v>
                </c:pt>
              </c:strCache>
            </c:strRef>
          </c:cat>
          <c:val>
            <c:numRef>
              <c:f>Sheet1!$B$2:$D$2</c:f>
              <c:numCache>
                <c:formatCode>0%</c:formatCode>
                <c:ptCount val="3"/>
                <c:pt idx="0">
                  <c:v>0.95</c:v>
                </c:pt>
                <c:pt idx="1">
                  <c:v>0.9</c:v>
                </c:pt>
                <c:pt idx="2">
                  <c:v>0.88600000000000001</c:v>
                </c:pt>
              </c:numCache>
            </c:numRef>
          </c:val>
        </c:ser>
        <c:ser>
          <c:idx val="1"/>
          <c:order val="1"/>
          <c:tx>
            <c:strRef>
              <c:f>Sheet1!$A$3</c:f>
              <c:strCache>
                <c:ptCount val="1"/>
                <c:pt idx="0">
                  <c:v>Nej</c:v>
                </c:pt>
              </c:strCache>
            </c:strRef>
          </c:tx>
          <c:invertIfNegative val="0"/>
          <c:dLbls>
            <c:spPr>
              <a:noFill/>
              <a:ln>
                <a:noFill/>
              </a:ln>
              <a:effectLst/>
            </c:spPr>
            <c:txPr>
              <a:bodyPr wrap="square" lIns="38100" tIns="19050" rIns="38100" bIns="19050" anchor="ctr">
                <a:spAutoFit/>
              </a:bodyPr>
              <a:lstStyle/>
              <a:p>
                <a:pPr>
                  <a:defRPr sz="800">
                    <a:solidFill>
                      <a:schemeClr val="bg2"/>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Sheet1!$B$1:$D$1</c:f>
              <c:strCache>
                <c:ptCount val="3"/>
                <c:pt idx="0">
                  <c:v>2013</c:v>
                </c:pt>
                <c:pt idx="1">
                  <c:v>2014</c:v>
                </c:pt>
                <c:pt idx="2">
                  <c:v>2015</c:v>
                </c:pt>
              </c:strCache>
            </c:strRef>
          </c:cat>
          <c:val>
            <c:numRef>
              <c:f>Sheet1!$B$3:$D$3</c:f>
              <c:numCache>
                <c:formatCode>0%</c:formatCode>
                <c:ptCount val="3"/>
                <c:pt idx="0">
                  <c:v>0.05</c:v>
                </c:pt>
                <c:pt idx="1">
                  <c:v>0.1</c:v>
                </c:pt>
                <c:pt idx="2">
                  <c:v>0.114</c:v>
                </c:pt>
              </c:numCache>
            </c:numRef>
          </c:val>
        </c:ser>
        <c:dLbls>
          <c:showLegendKey val="0"/>
          <c:showVal val="0"/>
          <c:showCatName val="0"/>
          <c:showSerName val="0"/>
          <c:showPercent val="0"/>
          <c:showBubbleSize val="0"/>
        </c:dLbls>
        <c:gapWidth val="100"/>
        <c:overlap val="100"/>
        <c:axId val="299896848"/>
        <c:axId val="299897240"/>
      </c:barChart>
      <c:catAx>
        <c:axId val="299896848"/>
        <c:scaling>
          <c:orientation val="minMax"/>
        </c:scaling>
        <c:delete val="0"/>
        <c:axPos val="b"/>
        <c:numFmt formatCode="General" sourceLinked="1"/>
        <c:majorTickMark val="out"/>
        <c:minorTickMark val="none"/>
        <c:tickLblPos val="nextTo"/>
        <c:spPr>
          <a:ln>
            <a:noFill/>
          </a:ln>
        </c:spPr>
        <c:crossAx val="299897240"/>
        <c:crosses val="autoZero"/>
        <c:auto val="1"/>
        <c:lblAlgn val="ctr"/>
        <c:lblOffset val="100"/>
        <c:noMultiLvlLbl val="0"/>
      </c:catAx>
      <c:valAx>
        <c:axId val="299897240"/>
        <c:scaling>
          <c:orientation val="minMax"/>
          <c:max val="1"/>
          <c:min val="0"/>
        </c:scaling>
        <c:delete val="1"/>
        <c:axPos val="l"/>
        <c:numFmt formatCode="0%" sourceLinked="1"/>
        <c:majorTickMark val="out"/>
        <c:minorTickMark val="none"/>
        <c:tickLblPos val="nextTo"/>
        <c:crossAx val="299896848"/>
        <c:crosses val="autoZero"/>
        <c:crossBetween val="between"/>
      </c:valAx>
    </c:plotArea>
    <c:legend>
      <c:legendPos val="r"/>
      <c:overlay val="0"/>
    </c:legend>
    <c:plotVisOnly val="1"/>
    <c:dispBlanksAs val="gap"/>
    <c:showDLblsOverMax val="0"/>
  </c:chart>
  <c:txPr>
    <a:bodyPr/>
    <a:lstStyle/>
    <a:p>
      <a:pPr>
        <a:defRPr sz="10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7.xml><?xml version="1.0" encoding="utf-8"?>
<cs:chartStyle xmlns:cs="http://schemas.microsoft.com/office/drawing/2012/chartStyle" xmlns:a="http://schemas.openxmlformats.org/drawingml/2006/main" id="104">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mods="ignoreCSTransforms">
      <cs:styleClr val="0">
        <a:shade val="25000"/>
      </cs:styl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mods="ignoreCSTransforms">
      <cs:styleClr val="0">
        <a:tint val="25000"/>
      </cs:styl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da-DK" dirty="0">
              <a:latin typeface="Arial" pitchFamily="34" charset="0"/>
              <a:cs typeface="Arial" pitchFamily="34" charset="0"/>
            </a:endParaRPr>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35F05CFF-548C-4E04-B325-CF1209D66BDC}" type="datetimeFigureOut">
              <a:rPr lang="da-DK" smtClean="0">
                <a:latin typeface="Arial" pitchFamily="34" charset="0"/>
                <a:cs typeface="Arial" pitchFamily="34" charset="0"/>
              </a:rPr>
              <a:pPr/>
              <a:t>26-10-2015</a:t>
            </a:fld>
            <a:endParaRPr lang="da-DK" dirty="0">
              <a:latin typeface="Arial" pitchFamily="34" charset="0"/>
              <a:cs typeface="Arial" pitchFamily="34" charset="0"/>
            </a:endParaRPr>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da-DK" dirty="0">
              <a:latin typeface="Arial" pitchFamily="34" charset="0"/>
              <a:cs typeface="Arial" pitchFamily="34" charset="0"/>
            </a:endParaRPr>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4EE90EF7-3E10-491C-87C2-59674BB3AAF6}" type="slidenum">
              <a:rPr lang="da-DK" smtClean="0">
                <a:latin typeface="Arial" pitchFamily="34" charset="0"/>
                <a:cs typeface="Arial" pitchFamily="34" charset="0"/>
              </a:rPr>
              <a:pPr/>
              <a:t>‹#›</a:t>
            </a:fld>
            <a:endParaRPr lang="da-DK" dirty="0">
              <a:latin typeface="Arial" pitchFamily="34" charset="0"/>
              <a:cs typeface="Arial" pitchFamily="34" charset="0"/>
            </a:endParaRPr>
          </a:p>
        </p:txBody>
      </p:sp>
    </p:spTree>
    <p:extLst>
      <p:ext uri="{BB962C8B-B14F-4D97-AF65-F5344CB8AC3E}">
        <p14:creationId xmlns:p14="http://schemas.microsoft.com/office/powerpoint/2010/main" val="23375995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atin typeface="Arial" pitchFamily="34" charset="0"/>
                <a:cs typeface="Arial" pitchFamily="34" charset="0"/>
              </a:defRPr>
            </a:lvl1pPr>
          </a:lstStyle>
          <a:p>
            <a:endParaRPr lang="da-DK" dirty="0"/>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atin typeface="Arial" pitchFamily="34" charset="0"/>
                <a:cs typeface="Arial" pitchFamily="34" charset="0"/>
              </a:defRPr>
            </a:lvl1pPr>
          </a:lstStyle>
          <a:p>
            <a:fld id="{5EFB8DA3-BCA9-4B7D-B50D-14F47506B614}" type="datetimeFigureOut">
              <a:rPr lang="da-DK" smtClean="0"/>
              <a:pPr/>
              <a:t>26-10-2015</a:t>
            </a:fld>
            <a:endParaRPr lang="da-DK"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da-DK" dirty="0" err="1" smtClean="0"/>
              <a:t>Click</a:t>
            </a:r>
            <a:r>
              <a:rPr lang="da-DK" dirty="0" smtClean="0"/>
              <a:t> to </a:t>
            </a:r>
            <a:r>
              <a:rPr lang="da-DK" dirty="0" err="1" smtClean="0"/>
              <a:t>edit</a:t>
            </a:r>
            <a:r>
              <a:rPr lang="da-DK" dirty="0" smtClean="0"/>
              <a:t> Master </a:t>
            </a:r>
            <a:r>
              <a:rPr lang="da-DK" dirty="0" err="1" smtClean="0"/>
              <a:t>text</a:t>
            </a:r>
            <a:r>
              <a:rPr lang="da-DK" dirty="0" smtClean="0"/>
              <a:t> </a:t>
            </a:r>
            <a:r>
              <a:rPr lang="da-DK" dirty="0" err="1" smtClean="0"/>
              <a:t>styles</a:t>
            </a:r>
            <a:endParaRPr lang="da-DK" dirty="0" smtClean="0"/>
          </a:p>
          <a:p>
            <a:pPr lvl="1"/>
            <a:r>
              <a:rPr lang="da-DK" dirty="0" smtClean="0"/>
              <a:t>Second </a:t>
            </a:r>
            <a:r>
              <a:rPr lang="da-DK" dirty="0" err="1" smtClean="0"/>
              <a:t>level</a:t>
            </a:r>
            <a:endParaRPr lang="da-DK" dirty="0" smtClean="0"/>
          </a:p>
          <a:p>
            <a:pPr lvl="2"/>
            <a:r>
              <a:rPr lang="da-DK" dirty="0" smtClean="0"/>
              <a:t>Third </a:t>
            </a:r>
            <a:r>
              <a:rPr lang="da-DK" dirty="0" err="1" smtClean="0"/>
              <a:t>level</a:t>
            </a:r>
            <a:endParaRPr lang="da-DK" dirty="0" smtClean="0"/>
          </a:p>
          <a:p>
            <a:pPr lvl="3"/>
            <a:r>
              <a:rPr lang="da-DK" dirty="0" err="1" smtClean="0"/>
              <a:t>Fourth</a:t>
            </a:r>
            <a:r>
              <a:rPr lang="da-DK" dirty="0" smtClean="0"/>
              <a:t> </a:t>
            </a:r>
            <a:r>
              <a:rPr lang="da-DK" dirty="0" err="1" smtClean="0"/>
              <a:t>level</a:t>
            </a:r>
            <a:endParaRPr lang="da-DK" dirty="0" smtClean="0"/>
          </a:p>
          <a:p>
            <a:pPr lvl="4"/>
            <a:r>
              <a:rPr lang="da-DK" dirty="0" smtClean="0"/>
              <a:t>Fifth </a:t>
            </a:r>
            <a:r>
              <a:rPr lang="da-DK" dirty="0" err="1" smtClean="0"/>
              <a:t>level</a:t>
            </a:r>
            <a:endParaRPr lang="da-DK" dirty="0"/>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atin typeface="Arial" pitchFamily="34" charset="0"/>
                <a:cs typeface="Arial" pitchFamily="34" charset="0"/>
              </a:defRPr>
            </a:lvl1pPr>
          </a:lstStyle>
          <a:p>
            <a:endParaRPr lang="da-DK"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atin typeface="Arial" pitchFamily="34" charset="0"/>
                <a:cs typeface="Arial" pitchFamily="34" charset="0"/>
              </a:defRPr>
            </a:lvl1pPr>
          </a:lstStyle>
          <a:p>
            <a:fld id="{F07B8F03-BC93-4120-96CA-A36DF640BE24}" type="slidenum">
              <a:rPr lang="da-DK" smtClean="0"/>
              <a:pPr/>
              <a:t>‹#›</a:t>
            </a:fld>
            <a:endParaRPr lang="da-DK" dirty="0"/>
          </a:p>
        </p:txBody>
      </p:sp>
    </p:spTree>
    <p:extLst>
      <p:ext uri="{BB962C8B-B14F-4D97-AF65-F5344CB8AC3E}">
        <p14:creationId xmlns:p14="http://schemas.microsoft.com/office/powerpoint/2010/main" val="242598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Arial" pitchFamily="34" charset="0"/>
      </a:defRPr>
    </a:lvl1pPr>
    <a:lvl2pPr marL="457200" algn="l" defTabSz="914400" rtl="0" eaLnBrk="1" latinLnBrk="0" hangingPunct="1">
      <a:defRPr sz="1200" kern="1200">
        <a:solidFill>
          <a:schemeClr val="tx1"/>
        </a:solidFill>
        <a:latin typeface="Arial" pitchFamily="34" charset="0"/>
        <a:ea typeface="+mn-ea"/>
        <a:cs typeface="Arial" pitchFamily="34" charset="0"/>
      </a:defRPr>
    </a:lvl2pPr>
    <a:lvl3pPr marL="914400" algn="l" defTabSz="914400" rtl="0" eaLnBrk="1" latinLnBrk="0" hangingPunct="1">
      <a:defRPr sz="1200" kern="1200">
        <a:solidFill>
          <a:schemeClr val="tx1"/>
        </a:solidFill>
        <a:latin typeface="Arial" pitchFamily="34" charset="0"/>
        <a:ea typeface="+mn-ea"/>
        <a:cs typeface="Arial" pitchFamily="34" charset="0"/>
      </a:defRPr>
    </a:lvl3pPr>
    <a:lvl4pPr marL="1371600" algn="l" defTabSz="914400" rtl="0" eaLnBrk="1" latinLnBrk="0" hangingPunct="1">
      <a:defRPr sz="1200" kern="1200">
        <a:solidFill>
          <a:schemeClr val="tx1"/>
        </a:solidFill>
        <a:latin typeface="Arial" pitchFamily="34" charset="0"/>
        <a:ea typeface="+mn-ea"/>
        <a:cs typeface="Arial" pitchFamily="34" charset="0"/>
      </a:defRPr>
    </a:lvl4pPr>
    <a:lvl5pPr marL="1828800" algn="l" defTabSz="914400" rtl="0" eaLnBrk="1" latinLnBrk="0" hangingPunct="1">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da-DK" dirty="0"/>
          </a:p>
        </p:txBody>
      </p:sp>
      <p:sp>
        <p:nvSpPr>
          <p:cNvPr id="4" name="Slide Number Placeholder 3"/>
          <p:cNvSpPr>
            <a:spLocks noGrp="1"/>
          </p:cNvSpPr>
          <p:nvPr>
            <p:ph type="sldNum" sz="quarter" idx="10"/>
          </p:nvPr>
        </p:nvSpPr>
        <p:spPr/>
        <p:txBody>
          <a:bodyPr/>
          <a:lstStyle/>
          <a:p>
            <a:fld id="{F07B8F03-BC93-4120-96CA-A36DF640BE24}" type="slidenum">
              <a:rPr lang="da-DK" smtClean="0"/>
              <a:pPr/>
              <a:t>1</a:t>
            </a:fld>
            <a:endParaRPr lang="da-DK" dirty="0"/>
          </a:p>
        </p:txBody>
      </p:sp>
    </p:spTree>
    <p:extLst>
      <p:ext uri="{BB962C8B-B14F-4D97-AF65-F5344CB8AC3E}">
        <p14:creationId xmlns:p14="http://schemas.microsoft.com/office/powerpoint/2010/main" val="8671410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da-DK" dirty="0"/>
          </a:p>
        </p:txBody>
      </p:sp>
      <p:sp>
        <p:nvSpPr>
          <p:cNvPr id="4" name="Slide Number Placeholder 3"/>
          <p:cNvSpPr>
            <a:spLocks noGrp="1"/>
          </p:cNvSpPr>
          <p:nvPr>
            <p:ph type="sldNum" sz="quarter" idx="10"/>
          </p:nvPr>
        </p:nvSpPr>
        <p:spPr/>
        <p:txBody>
          <a:bodyPr/>
          <a:lstStyle/>
          <a:p>
            <a:fld id="{E6D5EE04-6622-4AD6-A6DC-40BC47304F9B}" type="slidenum">
              <a:rPr lang="da-DK" smtClean="0"/>
              <a:pPr/>
              <a:t>10</a:t>
            </a:fld>
            <a:endParaRPr lang="da-DK" dirty="0"/>
          </a:p>
        </p:txBody>
      </p:sp>
    </p:spTree>
    <p:extLst>
      <p:ext uri="{BB962C8B-B14F-4D97-AF65-F5344CB8AC3E}">
        <p14:creationId xmlns:p14="http://schemas.microsoft.com/office/powerpoint/2010/main" val="6905076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da-DK" dirty="0"/>
          </a:p>
        </p:txBody>
      </p:sp>
      <p:sp>
        <p:nvSpPr>
          <p:cNvPr id="4" name="Slide Number Placeholder 3"/>
          <p:cNvSpPr>
            <a:spLocks noGrp="1"/>
          </p:cNvSpPr>
          <p:nvPr>
            <p:ph type="sldNum" sz="quarter" idx="10"/>
          </p:nvPr>
        </p:nvSpPr>
        <p:spPr/>
        <p:txBody>
          <a:bodyPr/>
          <a:lstStyle/>
          <a:p>
            <a:fld id="{E6D5EE04-6622-4AD6-A6DC-40BC47304F9B}" type="slidenum">
              <a:rPr lang="da-DK" smtClean="0"/>
              <a:pPr/>
              <a:t>11</a:t>
            </a:fld>
            <a:endParaRPr lang="da-DK" dirty="0"/>
          </a:p>
        </p:txBody>
      </p:sp>
    </p:spTree>
    <p:extLst>
      <p:ext uri="{BB962C8B-B14F-4D97-AF65-F5344CB8AC3E}">
        <p14:creationId xmlns:p14="http://schemas.microsoft.com/office/powerpoint/2010/main" val="5736031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da-DK" dirty="0"/>
          </a:p>
        </p:txBody>
      </p:sp>
      <p:sp>
        <p:nvSpPr>
          <p:cNvPr id="4" name="Slide Number Placeholder 3"/>
          <p:cNvSpPr>
            <a:spLocks noGrp="1"/>
          </p:cNvSpPr>
          <p:nvPr>
            <p:ph type="sldNum" sz="quarter" idx="10"/>
          </p:nvPr>
        </p:nvSpPr>
        <p:spPr/>
        <p:txBody>
          <a:bodyPr/>
          <a:lstStyle/>
          <a:p>
            <a:fld id="{E6D5EE04-6622-4AD6-A6DC-40BC47304F9B}" type="slidenum">
              <a:rPr lang="da-DK" smtClean="0"/>
              <a:pPr/>
              <a:t>12</a:t>
            </a:fld>
            <a:endParaRPr lang="da-DK" dirty="0"/>
          </a:p>
        </p:txBody>
      </p:sp>
    </p:spTree>
    <p:extLst>
      <p:ext uri="{BB962C8B-B14F-4D97-AF65-F5344CB8AC3E}">
        <p14:creationId xmlns:p14="http://schemas.microsoft.com/office/powerpoint/2010/main" val="33139441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da-DK" dirty="0"/>
          </a:p>
        </p:txBody>
      </p:sp>
      <p:sp>
        <p:nvSpPr>
          <p:cNvPr id="4" name="Slide Number Placeholder 3"/>
          <p:cNvSpPr>
            <a:spLocks noGrp="1"/>
          </p:cNvSpPr>
          <p:nvPr>
            <p:ph type="sldNum" sz="quarter" idx="10"/>
          </p:nvPr>
        </p:nvSpPr>
        <p:spPr/>
        <p:txBody>
          <a:bodyPr/>
          <a:lstStyle/>
          <a:p>
            <a:fld id="{E6D5EE04-6622-4AD6-A6DC-40BC47304F9B}" type="slidenum">
              <a:rPr lang="da-DK" smtClean="0"/>
              <a:pPr/>
              <a:t>13</a:t>
            </a:fld>
            <a:endParaRPr lang="da-DK" dirty="0"/>
          </a:p>
        </p:txBody>
      </p:sp>
    </p:spTree>
    <p:extLst>
      <p:ext uri="{BB962C8B-B14F-4D97-AF65-F5344CB8AC3E}">
        <p14:creationId xmlns:p14="http://schemas.microsoft.com/office/powerpoint/2010/main" val="8568666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da-DK" dirty="0"/>
          </a:p>
        </p:txBody>
      </p:sp>
      <p:sp>
        <p:nvSpPr>
          <p:cNvPr id="4" name="Slide Number Placeholder 3"/>
          <p:cNvSpPr>
            <a:spLocks noGrp="1"/>
          </p:cNvSpPr>
          <p:nvPr>
            <p:ph type="sldNum" sz="quarter" idx="10"/>
          </p:nvPr>
        </p:nvSpPr>
        <p:spPr/>
        <p:txBody>
          <a:bodyPr/>
          <a:lstStyle/>
          <a:p>
            <a:fld id="{E6D5EE04-6622-4AD6-A6DC-40BC47304F9B}" type="slidenum">
              <a:rPr lang="da-DK" smtClean="0"/>
              <a:pPr/>
              <a:t>14</a:t>
            </a:fld>
            <a:endParaRPr lang="da-DK" dirty="0"/>
          </a:p>
        </p:txBody>
      </p:sp>
    </p:spTree>
    <p:extLst>
      <p:ext uri="{BB962C8B-B14F-4D97-AF65-F5344CB8AC3E}">
        <p14:creationId xmlns:p14="http://schemas.microsoft.com/office/powerpoint/2010/main" val="34239448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da-DK" dirty="0"/>
          </a:p>
        </p:txBody>
      </p:sp>
      <p:sp>
        <p:nvSpPr>
          <p:cNvPr id="4" name="Slide Number Placeholder 3"/>
          <p:cNvSpPr>
            <a:spLocks noGrp="1"/>
          </p:cNvSpPr>
          <p:nvPr>
            <p:ph type="sldNum" sz="quarter" idx="10"/>
          </p:nvPr>
        </p:nvSpPr>
        <p:spPr/>
        <p:txBody>
          <a:bodyPr/>
          <a:lstStyle/>
          <a:p>
            <a:fld id="{E6D5EE04-6622-4AD6-A6DC-40BC47304F9B}" type="slidenum">
              <a:rPr lang="da-DK" smtClean="0"/>
              <a:pPr/>
              <a:t>15</a:t>
            </a:fld>
            <a:endParaRPr lang="da-DK" dirty="0"/>
          </a:p>
        </p:txBody>
      </p:sp>
    </p:spTree>
    <p:extLst>
      <p:ext uri="{BB962C8B-B14F-4D97-AF65-F5344CB8AC3E}">
        <p14:creationId xmlns:p14="http://schemas.microsoft.com/office/powerpoint/2010/main" val="34579314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da-DK" dirty="0"/>
          </a:p>
        </p:txBody>
      </p:sp>
      <p:sp>
        <p:nvSpPr>
          <p:cNvPr id="4" name="Slide Number Placeholder 3"/>
          <p:cNvSpPr>
            <a:spLocks noGrp="1"/>
          </p:cNvSpPr>
          <p:nvPr>
            <p:ph type="sldNum" sz="quarter" idx="10"/>
          </p:nvPr>
        </p:nvSpPr>
        <p:spPr/>
        <p:txBody>
          <a:bodyPr/>
          <a:lstStyle/>
          <a:p>
            <a:fld id="{E6D5EE04-6622-4AD6-A6DC-40BC47304F9B}" type="slidenum">
              <a:rPr lang="da-DK" smtClean="0"/>
              <a:pPr/>
              <a:t>16</a:t>
            </a:fld>
            <a:endParaRPr lang="da-DK" dirty="0"/>
          </a:p>
        </p:txBody>
      </p:sp>
    </p:spTree>
    <p:extLst>
      <p:ext uri="{BB962C8B-B14F-4D97-AF65-F5344CB8AC3E}">
        <p14:creationId xmlns:p14="http://schemas.microsoft.com/office/powerpoint/2010/main" val="29031250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da-DK" dirty="0"/>
          </a:p>
        </p:txBody>
      </p:sp>
      <p:sp>
        <p:nvSpPr>
          <p:cNvPr id="4" name="Slide Number Placeholder 3"/>
          <p:cNvSpPr>
            <a:spLocks noGrp="1"/>
          </p:cNvSpPr>
          <p:nvPr>
            <p:ph type="sldNum" sz="quarter" idx="10"/>
          </p:nvPr>
        </p:nvSpPr>
        <p:spPr/>
        <p:txBody>
          <a:bodyPr/>
          <a:lstStyle/>
          <a:p>
            <a:fld id="{E6D5EE04-6622-4AD6-A6DC-40BC47304F9B}" type="slidenum">
              <a:rPr lang="da-DK" smtClean="0"/>
              <a:pPr/>
              <a:t>17</a:t>
            </a:fld>
            <a:endParaRPr lang="da-DK" dirty="0"/>
          </a:p>
        </p:txBody>
      </p:sp>
    </p:spTree>
    <p:extLst>
      <p:ext uri="{BB962C8B-B14F-4D97-AF65-F5344CB8AC3E}">
        <p14:creationId xmlns:p14="http://schemas.microsoft.com/office/powerpoint/2010/main" val="34629421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fld id="{F07B8F03-BC93-4120-96CA-A36DF640BE24}" type="slidenum">
              <a:rPr lang="da-DK" smtClean="0"/>
              <a:pPr/>
              <a:t>18</a:t>
            </a:fld>
            <a:endParaRPr lang="da-DK" dirty="0"/>
          </a:p>
        </p:txBody>
      </p:sp>
    </p:spTree>
    <p:extLst>
      <p:ext uri="{BB962C8B-B14F-4D97-AF65-F5344CB8AC3E}">
        <p14:creationId xmlns:p14="http://schemas.microsoft.com/office/powerpoint/2010/main" val="14397241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da-DK" dirty="0"/>
          </a:p>
        </p:txBody>
      </p:sp>
      <p:sp>
        <p:nvSpPr>
          <p:cNvPr id="4" name="Slide Number Placeholder 3"/>
          <p:cNvSpPr>
            <a:spLocks noGrp="1"/>
          </p:cNvSpPr>
          <p:nvPr>
            <p:ph type="sldNum" sz="quarter" idx="10"/>
          </p:nvPr>
        </p:nvSpPr>
        <p:spPr/>
        <p:txBody>
          <a:bodyPr/>
          <a:lstStyle/>
          <a:p>
            <a:fld id="{E6D5EE04-6622-4AD6-A6DC-40BC47304F9B}" type="slidenum">
              <a:rPr lang="da-DK" smtClean="0"/>
              <a:pPr/>
              <a:t>19</a:t>
            </a:fld>
            <a:endParaRPr lang="da-DK" dirty="0"/>
          </a:p>
        </p:txBody>
      </p:sp>
    </p:spTree>
    <p:extLst>
      <p:ext uri="{BB962C8B-B14F-4D97-AF65-F5344CB8AC3E}">
        <p14:creationId xmlns:p14="http://schemas.microsoft.com/office/powerpoint/2010/main" val="11947999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fld id="{F07B8F03-BC93-4120-96CA-A36DF640BE24}" type="slidenum">
              <a:rPr lang="da-DK" smtClean="0"/>
              <a:pPr/>
              <a:t>2</a:t>
            </a:fld>
            <a:endParaRPr lang="da-DK" dirty="0"/>
          </a:p>
        </p:txBody>
      </p:sp>
    </p:spTree>
    <p:extLst>
      <p:ext uri="{BB962C8B-B14F-4D97-AF65-F5344CB8AC3E}">
        <p14:creationId xmlns:p14="http://schemas.microsoft.com/office/powerpoint/2010/main" val="31726750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da-DK" dirty="0"/>
          </a:p>
        </p:txBody>
      </p:sp>
      <p:sp>
        <p:nvSpPr>
          <p:cNvPr id="4" name="Slide Number Placeholder 3"/>
          <p:cNvSpPr>
            <a:spLocks noGrp="1"/>
          </p:cNvSpPr>
          <p:nvPr>
            <p:ph type="sldNum" sz="quarter" idx="10"/>
          </p:nvPr>
        </p:nvSpPr>
        <p:spPr/>
        <p:txBody>
          <a:bodyPr/>
          <a:lstStyle/>
          <a:p>
            <a:fld id="{E6D5EE04-6622-4AD6-A6DC-40BC47304F9B}" type="slidenum">
              <a:rPr lang="da-DK" smtClean="0"/>
              <a:pPr/>
              <a:t>20</a:t>
            </a:fld>
            <a:endParaRPr lang="da-DK" dirty="0"/>
          </a:p>
        </p:txBody>
      </p:sp>
    </p:spTree>
    <p:extLst>
      <p:ext uri="{BB962C8B-B14F-4D97-AF65-F5344CB8AC3E}">
        <p14:creationId xmlns:p14="http://schemas.microsoft.com/office/powerpoint/2010/main" val="28036755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da-DK" dirty="0"/>
          </a:p>
        </p:txBody>
      </p:sp>
      <p:sp>
        <p:nvSpPr>
          <p:cNvPr id="4" name="Slide Number Placeholder 3"/>
          <p:cNvSpPr>
            <a:spLocks noGrp="1"/>
          </p:cNvSpPr>
          <p:nvPr>
            <p:ph type="sldNum" sz="quarter" idx="10"/>
          </p:nvPr>
        </p:nvSpPr>
        <p:spPr/>
        <p:txBody>
          <a:bodyPr/>
          <a:lstStyle/>
          <a:p>
            <a:fld id="{E6D5EE04-6622-4AD6-A6DC-40BC47304F9B}" type="slidenum">
              <a:rPr lang="da-DK" smtClean="0"/>
              <a:pPr/>
              <a:t>21</a:t>
            </a:fld>
            <a:endParaRPr lang="da-DK" dirty="0"/>
          </a:p>
        </p:txBody>
      </p:sp>
    </p:spTree>
    <p:extLst>
      <p:ext uri="{BB962C8B-B14F-4D97-AF65-F5344CB8AC3E}">
        <p14:creationId xmlns:p14="http://schemas.microsoft.com/office/powerpoint/2010/main" val="2686078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da-DK" dirty="0"/>
          </a:p>
        </p:txBody>
      </p:sp>
      <p:sp>
        <p:nvSpPr>
          <p:cNvPr id="4" name="Slide Number Placeholder 3"/>
          <p:cNvSpPr>
            <a:spLocks noGrp="1"/>
          </p:cNvSpPr>
          <p:nvPr>
            <p:ph type="sldNum" sz="quarter" idx="10"/>
          </p:nvPr>
        </p:nvSpPr>
        <p:spPr/>
        <p:txBody>
          <a:bodyPr/>
          <a:lstStyle/>
          <a:p>
            <a:fld id="{E6D5EE04-6622-4AD6-A6DC-40BC47304F9B}" type="slidenum">
              <a:rPr lang="da-DK" smtClean="0"/>
              <a:pPr/>
              <a:t>22</a:t>
            </a:fld>
            <a:endParaRPr lang="da-DK" dirty="0"/>
          </a:p>
        </p:txBody>
      </p:sp>
    </p:spTree>
    <p:extLst>
      <p:ext uri="{BB962C8B-B14F-4D97-AF65-F5344CB8AC3E}">
        <p14:creationId xmlns:p14="http://schemas.microsoft.com/office/powerpoint/2010/main" val="974706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fld id="{F07B8F03-BC93-4120-96CA-A36DF640BE24}" type="slidenum">
              <a:rPr lang="da-DK" smtClean="0"/>
              <a:pPr/>
              <a:t>23</a:t>
            </a:fld>
            <a:endParaRPr lang="da-DK" dirty="0"/>
          </a:p>
        </p:txBody>
      </p:sp>
    </p:spTree>
    <p:extLst>
      <p:ext uri="{BB962C8B-B14F-4D97-AF65-F5344CB8AC3E}">
        <p14:creationId xmlns:p14="http://schemas.microsoft.com/office/powerpoint/2010/main" val="34601941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da-DK" dirty="0"/>
          </a:p>
        </p:txBody>
      </p:sp>
      <p:sp>
        <p:nvSpPr>
          <p:cNvPr id="4" name="Slide Number Placeholder 3"/>
          <p:cNvSpPr>
            <a:spLocks noGrp="1"/>
          </p:cNvSpPr>
          <p:nvPr>
            <p:ph type="sldNum" sz="quarter" idx="10"/>
          </p:nvPr>
        </p:nvSpPr>
        <p:spPr/>
        <p:txBody>
          <a:bodyPr/>
          <a:lstStyle/>
          <a:p>
            <a:fld id="{E6D5EE04-6622-4AD6-A6DC-40BC47304F9B}" type="slidenum">
              <a:rPr lang="da-DK" smtClean="0"/>
              <a:pPr/>
              <a:t>24</a:t>
            </a:fld>
            <a:endParaRPr lang="da-DK" dirty="0"/>
          </a:p>
        </p:txBody>
      </p:sp>
    </p:spTree>
    <p:extLst>
      <p:ext uri="{BB962C8B-B14F-4D97-AF65-F5344CB8AC3E}">
        <p14:creationId xmlns:p14="http://schemas.microsoft.com/office/powerpoint/2010/main" val="11301382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fld id="{F07B8F03-BC93-4120-96CA-A36DF640BE24}" type="slidenum">
              <a:rPr lang="da-DK" smtClean="0"/>
              <a:pPr/>
              <a:t>25</a:t>
            </a:fld>
            <a:endParaRPr lang="da-DK" dirty="0"/>
          </a:p>
        </p:txBody>
      </p:sp>
    </p:spTree>
    <p:extLst>
      <p:ext uri="{BB962C8B-B14F-4D97-AF65-F5344CB8AC3E}">
        <p14:creationId xmlns:p14="http://schemas.microsoft.com/office/powerpoint/2010/main" val="42575437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2706" name="Rectangle 2"/>
          <p:cNvSpPr>
            <a:spLocks noGrp="1" noRot="1" noChangeAspect="1" noChangeArrowheads="1" noTextEdit="1"/>
          </p:cNvSpPr>
          <p:nvPr>
            <p:ph type="sldImg"/>
          </p:nvPr>
        </p:nvSpPr>
        <p:spPr>
          <a:ln/>
        </p:spPr>
      </p:sp>
      <p:sp>
        <p:nvSpPr>
          <p:cNvPr id="712707" name="Rectangle 3"/>
          <p:cNvSpPr>
            <a:spLocks noGrp="1" noChangeArrowheads="1"/>
          </p:cNvSpPr>
          <p:nvPr>
            <p:ph type="body" idx="1"/>
          </p:nvPr>
        </p:nvSpPr>
        <p:spPr/>
        <p:txBody>
          <a:bodyPr/>
          <a:lstStyle/>
          <a:p>
            <a:endParaRPr lang="da-DK" dirty="0"/>
          </a:p>
        </p:txBody>
      </p:sp>
      <p:sp>
        <p:nvSpPr>
          <p:cNvPr id="5" name="Slide Number Placeholder 4"/>
          <p:cNvSpPr>
            <a:spLocks noGrp="1"/>
          </p:cNvSpPr>
          <p:nvPr>
            <p:ph type="sldNum" sz="quarter" idx="10"/>
          </p:nvPr>
        </p:nvSpPr>
        <p:spPr/>
        <p:txBody>
          <a:bodyPr/>
          <a:lstStyle/>
          <a:p>
            <a:fld id="{9FCF9ABE-7DE0-443C-8124-B1DE4D2BE645}" type="slidenum">
              <a:rPr lang="da-DK" smtClean="0"/>
              <a:pPr/>
              <a:t>26</a:t>
            </a:fld>
            <a:endParaRPr lang="da-DK" dirty="0"/>
          </a:p>
        </p:txBody>
      </p:sp>
    </p:spTree>
    <p:extLst>
      <p:ext uri="{BB962C8B-B14F-4D97-AF65-F5344CB8AC3E}">
        <p14:creationId xmlns:p14="http://schemas.microsoft.com/office/powerpoint/2010/main" val="8098741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da-DK" dirty="0"/>
          </a:p>
        </p:txBody>
      </p:sp>
      <p:sp>
        <p:nvSpPr>
          <p:cNvPr id="4" name="Slide Number Placeholder 3"/>
          <p:cNvSpPr>
            <a:spLocks noGrp="1"/>
          </p:cNvSpPr>
          <p:nvPr>
            <p:ph type="sldNum" sz="quarter" idx="10"/>
          </p:nvPr>
        </p:nvSpPr>
        <p:spPr/>
        <p:txBody>
          <a:bodyPr/>
          <a:lstStyle/>
          <a:p>
            <a:fld id="{E6D5EE04-6622-4AD6-A6DC-40BC47304F9B}" type="slidenum">
              <a:rPr lang="da-DK" smtClean="0"/>
              <a:pPr/>
              <a:t>27</a:t>
            </a:fld>
            <a:endParaRPr lang="da-DK" dirty="0"/>
          </a:p>
        </p:txBody>
      </p:sp>
    </p:spTree>
    <p:extLst>
      <p:ext uri="{BB962C8B-B14F-4D97-AF65-F5344CB8AC3E}">
        <p14:creationId xmlns:p14="http://schemas.microsoft.com/office/powerpoint/2010/main" val="35251415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fld id="{F07B8F03-BC93-4120-96CA-A36DF640BE24}" type="slidenum">
              <a:rPr lang="da-DK" smtClean="0"/>
              <a:pPr/>
              <a:t>28</a:t>
            </a:fld>
            <a:endParaRPr lang="da-DK" dirty="0"/>
          </a:p>
        </p:txBody>
      </p:sp>
    </p:spTree>
    <p:extLst>
      <p:ext uri="{BB962C8B-B14F-4D97-AF65-F5344CB8AC3E}">
        <p14:creationId xmlns:p14="http://schemas.microsoft.com/office/powerpoint/2010/main" val="14891425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fld id="{F07B8F03-BC93-4120-96CA-A36DF640BE24}" type="slidenum">
              <a:rPr lang="da-DK" smtClean="0"/>
              <a:pPr/>
              <a:t>29</a:t>
            </a:fld>
            <a:endParaRPr lang="da-DK" dirty="0"/>
          </a:p>
        </p:txBody>
      </p:sp>
    </p:spTree>
    <p:extLst>
      <p:ext uri="{BB962C8B-B14F-4D97-AF65-F5344CB8AC3E}">
        <p14:creationId xmlns:p14="http://schemas.microsoft.com/office/powerpoint/2010/main" val="2412838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fld id="{F07B8F03-BC93-4120-96CA-A36DF640BE24}" type="slidenum">
              <a:rPr lang="da-DK" smtClean="0"/>
              <a:pPr/>
              <a:t>3</a:t>
            </a:fld>
            <a:endParaRPr lang="da-DK" dirty="0"/>
          </a:p>
        </p:txBody>
      </p:sp>
    </p:spTree>
    <p:extLst>
      <p:ext uri="{BB962C8B-B14F-4D97-AF65-F5344CB8AC3E}">
        <p14:creationId xmlns:p14="http://schemas.microsoft.com/office/powerpoint/2010/main" val="123034883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da-DK" dirty="0"/>
          </a:p>
        </p:txBody>
      </p:sp>
      <p:sp>
        <p:nvSpPr>
          <p:cNvPr id="4" name="Slide Number Placeholder 3"/>
          <p:cNvSpPr>
            <a:spLocks noGrp="1"/>
          </p:cNvSpPr>
          <p:nvPr>
            <p:ph type="sldNum" sz="quarter" idx="10"/>
          </p:nvPr>
        </p:nvSpPr>
        <p:spPr/>
        <p:txBody>
          <a:bodyPr/>
          <a:lstStyle/>
          <a:p>
            <a:fld id="{E6D5EE04-6622-4AD6-A6DC-40BC47304F9B}" type="slidenum">
              <a:rPr lang="da-DK" smtClean="0"/>
              <a:pPr/>
              <a:t>30</a:t>
            </a:fld>
            <a:endParaRPr lang="da-DK" dirty="0"/>
          </a:p>
        </p:txBody>
      </p:sp>
    </p:spTree>
    <p:extLst>
      <p:ext uri="{BB962C8B-B14F-4D97-AF65-F5344CB8AC3E}">
        <p14:creationId xmlns:p14="http://schemas.microsoft.com/office/powerpoint/2010/main" val="393229289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da-DK" dirty="0"/>
          </a:p>
        </p:txBody>
      </p:sp>
      <p:sp>
        <p:nvSpPr>
          <p:cNvPr id="4" name="Slide Number Placeholder 3"/>
          <p:cNvSpPr>
            <a:spLocks noGrp="1"/>
          </p:cNvSpPr>
          <p:nvPr>
            <p:ph type="sldNum" sz="quarter" idx="10"/>
          </p:nvPr>
        </p:nvSpPr>
        <p:spPr/>
        <p:txBody>
          <a:bodyPr/>
          <a:lstStyle/>
          <a:p>
            <a:fld id="{E6D5EE04-6622-4AD6-A6DC-40BC47304F9B}" type="slidenum">
              <a:rPr lang="da-DK" smtClean="0"/>
              <a:pPr/>
              <a:t>31</a:t>
            </a:fld>
            <a:endParaRPr lang="da-DK" dirty="0"/>
          </a:p>
        </p:txBody>
      </p:sp>
    </p:spTree>
    <p:extLst>
      <p:ext uri="{BB962C8B-B14F-4D97-AF65-F5344CB8AC3E}">
        <p14:creationId xmlns:p14="http://schemas.microsoft.com/office/powerpoint/2010/main" val="73256990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da-DK" dirty="0"/>
          </a:p>
        </p:txBody>
      </p:sp>
      <p:sp>
        <p:nvSpPr>
          <p:cNvPr id="4" name="Slide Number Placeholder 3"/>
          <p:cNvSpPr>
            <a:spLocks noGrp="1"/>
          </p:cNvSpPr>
          <p:nvPr>
            <p:ph type="sldNum" sz="quarter" idx="10"/>
          </p:nvPr>
        </p:nvSpPr>
        <p:spPr/>
        <p:txBody>
          <a:bodyPr/>
          <a:lstStyle/>
          <a:p>
            <a:fld id="{E6D5EE04-6622-4AD6-A6DC-40BC47304F9B}" type="slidenum">
              <a:rPr lang="da-DK" smtClean="0"/>
              <a:pPr/>
              <a:t>32</a:t>
            </a:fld>
            <a:endParaRPr lang="da-DK" dirty="0"/>
          </a:p>
        </p:txBody>
      </p:sp>
    </p:spTree>
    <p:extLst>
      <p:ext uri="{BB962C8B-B14F-4D97-AF65-F5344CB8AC3E}">
        <p14:creationId xmlns:p14="http://schemas.microsoft.com/office/powerpoint/2010/main" val="8509848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fld id="{F07B8F03-BC93-4120-96CA-A36DF640BE24}" type="slidenum">
              <a:rPr lang="da-DK" smtClean="0"/>
              <a:pPr/>
              <a:t>33</a:t>
            </a:fld>
            <a:endParaRPr lang="da-DK" dirty="0"/>
          </a:p>
        </p:txBody>
      </p:sp>
    </p:spTree>
    <p:extLst>
      <p:ext uri="{BB962C8B-B14F-4D97-AF65-F5344CB8AC3E}">
        <p14:creationId xmlns:p14="http://schemas.microsoft.com/office/powerpoint/2010/main" val="134603048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fld id="{F07B8F03-BC93-4120-96CA-A36DF640BE24}" type="slidenum">
              <a:rPr lang="da-DK" smtClean="0"/>
              <a:pPr/>
              <a:t>42</a:t>
            </a:fld>
            <a:endParaRPr lang="da-DK" dirty="0"/>
          </a:p>
        </p:txBody>
      </p:sp>
    </p:spTree>
    <p:extLst>
      <p:ext uri="{BB962C8B-B14F-4D97-AF65-F5344CB8AC3E}">
        <p14:creationId xmlns:p14="http://schemas.microsoft.com/office/powerpoint/2010/main" val="393829358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dirty="0" smtClean="0"/>
              <a:t>Closing slide</a:t>
            </a:r>
            <a:endParaRPr lang="da-DK" dirty="0"/>
          </a:p>
        </p:txBody>
      </p:sp>
      <p:sp>
        <p:nvSpPr>
          <p:cNvPr id="4" name="Slide Number Placeholder 3"/>
          <p:cNvSpPr>
            <a:spLocks noGrp="1"/>
          </p:cNvSpPr>
          <p:nvPr>
            <p:ph type="sldNum" sz="quarter" idx="10"/>
          </p:nvPr>
        </p:nvSpPr>
        <p:spPr/>
        <p:txBody>
          <a:bodyPr/>
          <a:lstStyle/>
          <a:p>
            <a:fld id="{F07B8F03-BC93-4120-96CA-A36DF640BE24}" type="slidenum">
              <a:rPr lang="da-DK" smtClean="0"/>
              <a:pPr/>
              <a:t>44</a:t>
            </a:fld>
            <a:endParaRPr lang="da-DK" dirty="0"/>
          </a:p>
        </p:txBody>
      </p:sp>
    </p:spTree>
    <p:extLst>
      <p:ext uri="{BB962C8B-B14F-4D97-AF65-F5344CB8AC3E}">
        <p14:creationId xmlns:p14="http://schemas.microsoft.com/office/powerpoint/2010/main" val="36571249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da-DK" dirty="0"/>
          </a:p>
        </p:txBody>
      </p:sp>
      <p:sp>
        <p:nvSpPr>
          <p:cNvPr id="4" name="Slide Number Placeholder 3"/>
          <p:cNvSpPr>
            <a:spLocks noGrp="1"/>
          </p:cNvSpPr>
          <p:nvPr>
            <p:ph type="sldNum" sz="quarter" idx="10"/>
          </p:nvPr>
        </p:nvSpPr>
        <p:spPr/>
        <p:txBody>
          <a:bodyPr/>
          <a:lstStyle/>
          <a:p>
            <a:fld id="{E6D5EE04-6622-4AD6-A6DC-40BC47304F9B}" type="slidenum">
              <a:rPr lang="da-DK" smtClean="0"/>
              <a:pPr/>
              <a:t>4</a:t>
            </a:fld>
            <a:endParaRPr lang="da-DK" dirty="0"/>
          </a:p>
        </p:txBody>
      </p:sp>
    </p:spTree>
    <p:extLst>
      <p:ext uri="{BB962C8B-B14F-4D97-AF65-F5344CB8AC3E}">
        <p14:creationId xmlns:p14="http://schemas.microsoft.com/office/powerpoint/2010/main" val="20849981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da-DK" dirty="0"/>
          </a:p>
        </p:txBody>
      </p:sp>
      <p:sp>
        <p:nvSpPr>
          <p:cNvPr id="4" name="Slide Number Placeholder 3"/>
          <p:cNvSpPr>
            <a:spLocks noGrp="1"/>
          </p:cNvSpPr>
          <p:nvPr>
            <p:ph type="sldNum" sz="quarter" idx="10"/>
          </p:nvPr>
        </p:nvSpPr>
        <p:spPr/>
        <p:txBody>
          <a:bodyPr/>
          <a:lstStyle/>
          <a:p>
            <a:fld id="{E6D5EE04-6622-4AD6-A6DC-40BC47304F9B}" type="slidenum">
              <a:rPr lang="da-DK" smtClean="0"/>
              <a:pPr/>
              <a:t>5</a:t>
            </a:fld>
            <a:endParaRPr lang="da-DK" dirty="0"/>
          </a:p>
        </p:txBody>
      </p:sp>
    </p:spTree>
    <p:extLst>
      <p:ext uri="{BB962C8B-B14F-4D97-AF65-F5344CB8AC3E}">
        <p14:creationId xmlns:p14="http://schemas.microsoft.com/office/powerpoint/2010/main" val="30713310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fld id="{F07B8F03-BC93-4120-96CA-A36DF640BE24}" type="slidenum">
              <a:rPr lang="da-DK" smtClean="0"/>
              <a:pPr/>
              <a:t>6</a:t>
            </a:fld>
            <a:endParaRPr lang="da-DK" dirty="0"/>
          </a:p>
        </p:txBody>
      </p:sp>
    </p:spTree>
    <p:extLst>
      <p:ext uri="{BB962C8B-B14F-4D97-AF65-F5344CB8AC3E}">
        <p14:creationId xmlns:p14="http://schemas.microsoft.com/office/powerpoint/2010/main" val="9487306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da-DK" dirty="0"/>
          </a:p>
        </p:txBody>
      </p:sp>
      <p:sp>
        <p:nvSpPr>
          <p:cNvPr id="4" name="Slide Number Placeholder 3"/>
          <p:cNvSpPr>
            <a:spLocks noGrp="1"/>
          </p:cNvSpPr>
          <p:nvPr>
            <p:ph type="sldNum" sz="quarter" idx="10"/>
          </p:nvPr>
        </p:nvSpPr>
        <p:spPr/>
        <p:txBody>
          <a:bodyPr/>
          <a:lstStyle/>
          <a:p>
            <a:fld id="{E6D5EE04-6622-4AD6-A6DC-40BC47304F9B}" type="slidenum">
              <a:rPr lang="da-DK" smtClean="0"/>
              <a:pPr/>
              <a:t>7</a:t>
            </a:fld>
            <a:endParaRPr lang="da-DK" dirty="0"/>
          </a:p>
        </p:txBody>
      </p:sp>
    </p:spTree>
    <p:extLst>
      <p:ext uri="{BB962C8B-B14F-4D97-AF65-F5344CB8AC3E}">
        <p14:creationId xmlns:p14="http://schemas.microsoft.com/office/powerpoint/2010/main" val="14255133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da-DK" dirty="0"/>
          </a:p>
        </p:txBody>
      </p:sp>
      <p:sp>
        <p:nvSpPr>
          <p:cNvPr id="4" name="Slide Number Placeholder 3"/>
          <p:cNvSpPr>
            <a:spLocks noGrp="1"/>
          </p:cNvSpPr>
          <p:nvPr>
            <p:ph type="sldNum" sz="quarter" idx="10"/>
          </p:nvPr>
        </p:nvSpPr>
        <p:spPr/>
        <p:txBody>
          <a:bodyPr/>
          <a:lstStyle/>
          <a:p>
            <a:fld id="{E6D5EE04-6622-4AD6-A6DC-40BC47304F9B}" type="slidenum">
              <a:rPr lang="da-DK" smtClean="0"/>
              <a:pPr/>
              <a:t>8</a:t>
            </a:fld>
            <a:endParaRPr lang="da-DK" dirty="0"/>
          </a:p>
        </p:txBody>
      </p:sp>
    </p:spTree>
    <p:extLst>
      <p:ext uri="{BB962C8B-B14F-4D97-AF65-F5344CB8AC3E}">
        <p14:creationId xmlns:p14="http://schemas.microsoft.com/office/powerpoint/2010/main" val="23395420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fld id="{F07B8F03-BC93-4120-96CA-A36DF640BE24}" type="slidenum">
              <a:rPr lang="da-DK" smtClean="0"/>
              <a:pPr/>
              <a:t>9</a:t>
            </a:fld>
            <a:endParaRPr lang="da-DK" dirty="0"/>
          </a:p>
        </p:txBody>
      </p:sp>
    </p:spTree>
    <p:extLst>
      <p:ext uri="{BB962C8B-B14F-4D97-AF65-F5344CB8AC3E}">
        <p14:creationId xmlns:p14="http://schemas.microsoft.com/office/powerpoint/2010/main" val="37008822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Cover Slide">
    <p:spTree>
      <p:nvGrpSpPr>
        <p:cNvPr id="1" name=""/>
        <p:cNvGrpSpPr/>
        <p:nvPr/>
      </p:nvGrpSpPr>
      <p:grpSpPr>
        <a:xfrm>
          <a:off x="0" y="0"/>
          <a:ext cx="0" cy="0"/>
          <a:chOff x="0" y="0"/>
          <a:chExt cx="0" cy="0"/>
        </a:xfrm>
      </p:grpSpPr>
      <p:grpSp>
        <p:nvGrpSpPr>
          <p:cNvPr id="19" name="Group 18"/>
          <p:cNvGrpSpPr/>
          <p:nvPr userDrawn="1"/>
        </p:nvGrpSpPr>
        <p:grpSpPr bwMode="gray">
          <a:xfrm>
            <a:off x="1752601" y="1"/>
            <a:ext cx="7391400" cy="6176009"/>
            <a:chOff x="19140488" y="13674"/>
            <a:chExt cx="7443798" cy="6145827"/>
          </a:xfrm>
        </p:grpSpPr>
        <p:sp>
          <p:nvSpPr>
            <p:cNvPr id="23" name="Rectangle 17"/>
            <p:cNvSpPr>
              <a:spLocks noChangeArrowheads="1"/>
            </p:cNvSpPr>
            <p:nvPr/>
          </p:nvSpPr>
          <p:spPr bwMode="gray">
            <a:xfrm>
              <a:off x="19140488" y="4188799"/>
              <a:ext cx="2302206" cy="1970702"/>
            </a:xfrm>
            <a:prstGeom prst="rect">
              <a:avLst/>
            </a:prstGeom>
            <a:solidFill>
              <a:srgbClr val="9A170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24" name="Rectangle 7"/>
            <p:cNvSpPr>
              <a:spLocks noChangeArrowheads="1"/>
            </p:cNvSpPr>
            <p:nvPr/>
          </p:nvSpPr>
          <p:spPr bwMode="gray">
            <a:xfrm>
              <a:off x="25663403" y="4032250"/>
              <a:ext cx="920883" cy="2127250"/>
            </a:xfrm>
            <a:prstGeom prst="rect">
              <a:avLst/>
            </a:prstGeom>
            <a:solidFill>
              <a:srgbClr val="F3BE2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28" name="Rectangle 8"/>
            <p:cNvSpPr>
              <a:spLocks noChangeArrowheads="1"/>
            </p:cNvSpPr>
            <p:nvPr/>
          </p:nvSpPr>
          <p:spPr bwMode="gray">
            <a:xfrm>
              <a:off x="25049482" y="2899477"/>
              <a:ext cx="734694" cy="1289321"/>
            </a:xfrm>
            <a:prstGeom prst="rect">
              <a:avLst/>
            </a:prstGeom>
            <a:solidFill>
              <a:srgbClr val="F3BC87"/>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33" name="Rectangle 9"/>
            <p:cNvSpPr>
              <a:spLocks noChangeArrowheads="1"/>
            </p:cNvSpPr>
            <p:nvPr/>
          </p:nvSpPr>
          <p:spPr bwMode="gray">
            <a:xfrm>
              <a:off x="25049482" y="4032250"/>
              <a:ext cx="734693" cy="2127250"/>
            </a:xfrm>
            <a:prstGeom prst="rect">
              <a:avLst/>
            </a:prstGeom>
            <a:solidFill>
              <a:srgbClr val="E88C1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34" name="Rectangle 11"/>
            <p:cNvSpPr>
              <a:spLocks noChangeArrowheads="1"/>
            </p:cNvSpPr>
            <p:nvPr/>
          </p:nvSpPr>
          <p:spPr bwMode="gray">
            <a:xfrm>
              <a:off x="24665780" y="706365"/>
              <a:ext cx="477045" cy="2263848"/>
            </a:xfrm>
            <a:prstGeom prst="rect">
              <a:avLst/>
            </a:prstGeom>
            <a:solidFill>
              <a:srgbClr val="E669A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35" name="Rectangle 12"/>
            <p:cNvSpPr>
              <a:spLocks noChangeArrowheads="1"/>
            </p:cNvSpPr>
            <p:nvPr/>
          </p:nvSpPr>
          <p:spPr bwMode="gray">
            <a:xfrm>
              <a:off x="24665780" y="2899478"/>
              <a:ext cx="477045" cy="1289321"/>
            </a:xfrm>
            <a:prstGeom prst="rect">
              <a:avLst/>
            </a:prstGeom>
            <a:solidFill>
              <a:srgbClr val="DB4D5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36" name="Rectangle 13"/>
            <p:cNvSpPr>
              <a:spLocks noChangeArrowheads="1"/>
            </p:cNvSpPr>
            <p:nvPr/>
          </p:nvSpPr>
          <p:spPr bwMode="gray">
            <a:xfrm>
              <a:off x="24665780" y="4032250"/>
              <a:ext cx="477045" cy="2127250"/>
            </a:xfrm>
            <a:prstGeom prst="rect">
              <a:avLst/>
            </a:prstGeom>
            <a:solidFill>
              <a:srgbClr val="D13A0D"/>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37" name="Rectangle 14"/>
            <p:cNvSpPr>
              <a:spLocks noChangeArrowheads="1"/>
            </p:cNvSpPr>
            <p:nvPr/>
          </p:nvSpPr>
          <p:spPr bwMode="gray">
            <a:xfrm>
              <a:off x="19140488" y="669925"/>
              <a:ext cx="5662612" cy="2300288"/>
            </a:xfrm>
            <a:prstGeom prst="rect">
              <a:avLst/>
            </a:prstGeom>
            <a:solidFill>
              <a:srgbClr val="D7402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38" name="Rectangle 15"/>
            <p:cNvSpPr>
              <a:spLocks noChangeArrowheads="1"/>
            </p:cNvSpPr>
            <p:nvPr/>
          </p:nvSpPr>
          <p:spPr bwMode="gray">
            <a:xfrm>
              <a:off x="19140488" y="2899478"/>
              <a:ext cx="5662612" cy="1289321"/>
            </a:xfrm>
            <a:prstGeom prst="rect">
              <a:avLst/>
            </a:prstGeom>
            <a:solidFill>
              <a:srgbClr val="CD2F1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39" name="Freeform 16"/>
            <p:cNvSpPr>
              <a:spLocks/>
            </p:cNvSpPr>
            <p:nvPr/>
          </p:nvSpPr>
          <p:spPr bwMode="gray">
            <a:xfrm>
              <a:off x="19140488" y="4032250"/>
              <a:ext cx="5662612" cy="2127250"/>
            </a:xfrm>
            <a:custGeom>
              <a:avLst/>
              <a:gdLst/>
              <a:ahLst/>
              <a:cxnLst>
                <a:cxn ang="0">
                  <a:pos x="0" y="0"/>
                </a:cxn>
                <a:cxn ang="0">
                  <a:pos x="3567" y="0"/>
                </a:cxn>
                <a:cxn ang="0">
                  <a:pos x="3567" y="1340"/>
                </a:cxn>
                <a:cxn ang="0">
                  <a:pos x="1372" y="1340"/>
                </a:cxn>
                <a:cxn ang="0">
                  <a:pos x="1372" y="181"/>
                </a:cxn>
                <a:cxn ang="0">
                  <a:pos x="0" y="181"/>
                </a:cxn>
                <a:cxn ang="0">
                  <a:pos x="0" y="0"/>
                </a:cxn>
              </a:cxnLst>
              <a:rect l="0" t="0" r="r" b="b"/>
              <a:pathLst>
                <a:path w="3567" h="1340">
                  <a:moveTo>
                    <a:pt x="0" y="0"/>
                  </a:moveTo>
                  <a:lnTo>
                    <a:pt x="3567" y="0"/>
                  </a:lnTo>
                  <a:lnTo>
                    <a:pt x="3567" y="1340"/>
                  </a:lnTo>
                  <a:lnTo>
                    <a:pt x="1372" y="1340"/>
                  </a:lnTo>
                  <a:lnTo>
                    <a:pt x="1372" y="181"/>
                  </a:lnTo>
                  <a:lnTo>
                    <a:pt x="0" y="181"/>
                  </a:lnTo>
                  <a:lnTo>
                    <a:pt x="0" y="0"/>
                  </a:lnTo>
                  <a:close/>
                </a:path>
              </a:pathLst>
            </a:custGeom>
            <a:solidFill>
              <a:srgbClr val="C4230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0" name="Rectangle 10"/>
            <p:cNvSpPr>
              <a:spLocks noChangeArrowheads="1"/>
            </p:cNvSpPr>
            <p:nvPr/>
          </p:nvSpPr>
          <p:spPr bwMode="gray">
            <a:xfrm>
              <a:off x="19140488" y="13674"/>
              <a:ext cx="5662612" cy="692692"/>
            </a:xfrm>
            <a:prstGeom prst="rect">
              <a:avLst/>
            </a:prstGeom>
            <a:solidFill>
              <a:srgbClr val="EE9C3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grpSp>
      <p:sp>
        <p:nvSpPr>
          <p:cNvPr id="15" name="Title 1"/>
          <p:cNvSpPr>
            <a:spLocks noGrp="1"/>
          </p:cNvSpPr>
          <p:nvPr>
            <p:ph type="ctrTitle" hasCustomPrompt="1"/>
          </p:nvPr>
        </p:nvSpPr>
        <p:spPr bwMode="white">
          <a:xfrm>
            <a:off x="1895475" y="838200"/>
            <a:ext cx="5343525" cy="914400"/>
          </a:xfrm>
        </p:spPr>
        <p:txBody>
          <a:bodyPr anchor="t" anchorCtr="0">
            <a:noAutofit/>
          </a:bodyPr>
          <a:lstStyle>
            <a:lvl1pPr>
              <a:lnSpc>
                <a:spcPct val="90000"/>
              </a:lnSpc>
              <a:defRPr sz="3200" b="1" i="1" baseline="0">
                <a:solidFill>
                  <a:schemeClr val="bg1"/>
                </a:solidFill>
              </a:defRPr>
            </a:lvl1pPr>
          </a:lstStyle>
          <a:p>
            <a:r>
              <a:rPr lang="da-DK" noProof="0" dirty="0" err="1" smtClean="0"/>
              <a:t>Click</a:t>
            </a:r>
            <a:r>
              <a:rPr lang="da-DK" noProof="0" dirty="0" smtClean="0"/>
              <a:t> to </a:t>
            </a:r>
            <a:r>
              <a:rPr lang="da-DK" noProof="0" dirty="0" err="1" smtClean="0"/>
              <a:t>add</a:t>
            </a:r>
            <a:r>
              <a:rPr lang="da-DK" noProof="0" dirty="0" smtClean="0"/>
              <a:t> the </a:t>
            </a:r>
            <a:r>
              <a:rPr lang="da-DK" noProof="0" dirty="0" err="1" smtClean="0"/>
              <a:t>presentation’s</a:t>
            </a:r>
            <a:r>
              <a:rPr lang="da-DK" noProof="0" dirty="0" smtClean="0"/>
              <a:t> </a:t>
            </a:r>
            <a:r>
              <a:rPr lang="da-DK" noProof="0" dirty="0" err="1" smtClean="0"/>
              <a:t>main</a:t>
            </a:r>
            <a:r>
              <a:rPr lang="da-DK" noProof="0" dirty="0" smtClean="0"/>
              <a:t> </a:t>
            </a:r>
            <a:r>
              <a:rPr lang="da-DK" noProof="0" dirty="0" err="1" smtClean="0"/>
              <a:t>title</a:t>
            </a:r>
            <a:endParaRPr lang="da-DK" noProof="0" dirty="0"/>
          </a:p>
        </p:txBody>
      </p:sp>
      <p:sp>
        <p:nvSpPr>
          <p:cNvPr id="18" name="Subtitle 2"/>
          <p:cNvSpPr>
            <a:spLocks noGrp="1"/>
          </p:cNvSpPr>
          <p:nvPr>
            <p:ph type="subTitle" idx="1" hasCustomPrompt="1"/>
          </p:nvPr>
        </p:nvSpPr>
        <p:spPr bwMode="white">
          <a:xfrm>
            <a:off x="1895475" y="1828799"/>
            <a:ext cx="5343525" cy="914401"/>
          </a:xfrm>
        </p:spPr>
        <p:txBody>
          <a:bodyPr>
            <a:noAutofit/>
          </a:bodyPr>
          <a:lstStyle>
            <a:lvl1pPr marL="0" indent="0" algn="l">
              <a:lnSpc>
                <a:spcPct val="90000"/>
              </a:lnSpc>
              <a:spcAft>
                <a:spcPts val="0"/>
              </a:spcAft>
              <a:buNone/>
              <a:defRPr sz="3200" baseline="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da-DK" noProof="0" dirty="0" err="1" smtClean="0"/>
              <a:t>Subtitle</a:t>
            </a:r>
            <a:r>
              <a:rPr lang="da-DK" noProof="0" dirty="0" smtClean="0"/>
              <a:t> and date (</a:t>
            </a:r>
            <a:r>
              <a:rPr lang="da-DK" noProof="0" dirty="0" err="1" smtClean="0"/>
              <a:t>move</a:t>
            </a:r>
            <a:r>
              <a:rPr lang="da-DK" noProof="0" dirty="0" smtClean="0"/>
              <a:t> </a:t>
            </a:r>
            <a:r>
              <a:rPr lang="da-DK" noProof="0" dirty="0" err="1" smtClean="0"/>
              <a:t>higher</a:t>
            </a:r>
            <a:r>
              <a:rPr lang="da-DK" noProof="0" dirty="0" smtClean="0"/>
              <a:t> if </a:t>
            </a:r>
            <a:r>
              <a:rPr lang="da-DK" noProof="0" dirty="0" err="1" smtClean="0"/>
              <a:t>title</a:t>
            </a:r>
            <a:r>
              <a:rPr lang="da-DK" noProof="0" dirty="0" smtClean="0"/>
              <a:t> is </a:t>
            </a:r>
            <a:r>
              <a:rPr lang="da-DK" noProof="0" dirty="0" err="1" smtClean="0"/>
              <a:t>only</a:t>
            </a:r>
            <a:r>
              <a:rPr lang="da-DK" noProof="0" dirty="0" smtClean="0"/>
              <a:t> </a:t>
            </a:r>
            <a:r>
              <a:rPr lang="da-DK" noProof="0" dirty="0" err="1" smtClean="0"/>
              <a:t>one</a:t>
            </a:r>
            <a:r>
              <a:rPr lang="da-DK" noProof="0" dirty="0" smtClean="0"/>
              <a:t> line)</a:t>
            </a:r>
          </a:p>
        </p:txBody>
      </p:sp>
      <p:sp>
        <p:nvSpPr>
          <p:cNvPr id="21" name="Text Placeholder 31"/>
          <p:cNvSpPr>
            <a:spLocks noGrp="1"/>
          </p:cNvSpPr>
          <p:nvPr>
            <p:ph type="body" sz="quarter" idx="10" hasCustomPrompt="1"/>
          </p:nvPr>
        </p:nvSpPr>
        <p:spPr bwMode="white">
          <a:xfrm>
            <a:off x="1895475" y="374904"/>
            <a:ext cx="4105656" cy="146304"/>
          </a:xfrm>
        </p:spPr>
        <p:txBody>
          <a:bodyPr/>
          <a:lstStyle>
            <a:lvl1pPr>
              <a:defRPr sz="1100">
                <a:solidFill>
                  <a:schemeClr val="bg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r>
              <a:rPr lang="da-DK" noProof="0" dirty="0" smtClean="0"/>
              <a:t>www.pwc.dk</a:t>
            </a:r>
            <a:endParaRPr lang="da-DK" noProof="0" dirty="0"/>
          </a:p>
        </p:txBody>
      </p:sp>
      <p:grpSp>
        <p:nvGrpSpPr>
          <p:cNvPr id="16" name="Group 32"/>
          <p:cNvGrpSpPr/>
          <p:nvPr userDrawn="1"/>
        </p:nvGrpSpPr>
        <p:grpSpPr>
          <a:xfrm>
            <a:off x="968592" y="6170991"/>
            <a:ext cx="914400" cy="533479"/>
            <a:chOff x="518032" y="978681"/>
            <a:chExt cx="4572000" cy="2667393"/>
          </a:xfrm>
        </p:grpSpPr>
        <p:sp>
          <p:nvSpPr>
            <p:cNvPr id="17" name="Rectangle 37"/>
            <p:cNvSpPr>
              <a:spLocks noChangeArrowheads="1"/>
            </p:cNvSpPr>
            <p:nvPr userDrawn="1"/>
          </p:nvSpPr>
          <p:spPr bwMode="black">
            <a:xfrm>
              <a:off x="3295650" y="978681"/>
              <a:ext cx="1143000" cy="263229"/>
            </a:xfrm>
            <a:prstGeom prst="rect">
              <a:avLst/>
            </a:prstGeom>
            <a:solidFill>
              <a:srgbClr val="A1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dirty="0"/>
            </a:p>
          </p:txBody>
        </p:sp>
        <p:sp>
          <p:nvSpPr>
            <p:cNvPr id="20" name="Freeform 7"/>
            <p:cNvSpPr>
              <a:spLocks noEditPoints="1"/>
            </p:cNvSpPr>
            <p:nvPr userDrawn="1"/>
          </p:nvSpPr>
          <p:spPr bwMode="black">
            <a:xfrm>
              <a:off x="518032" y="1922794"/>
              <a:ext cx="4572000" cy="1723280"/>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noProof="0" dirty="0"/>
            </a:p>
          </p:txBody>
        </p:sp>
      </p:grpSp>
      <p:sp>
        <p:nvSpPr>
          <p:cNvPr id="22" name="TextBox 21"/>
          <p:cNvSpPr txBox="1"/>
          <p:nvPr userDrawn="1"/>
        </p:nvSpPr>
        <p:spPr>
          <a:xfrm>
            <a:off x="5562600" y="6400800"/>
            <a:ext cx="3276600" cy="304800"/>
          </a:xfrm>
          <a:prstGeom prst="rect">
            <a:avLst/>
          </a:prstGeom>
          <a:noFill/>
        </p:spPr>
        <p:txBody>
          <a:bodyPr wrap="square" lIns="0" tIns="0" rIns="0" bIns="0" rtlCol="0">
            <a:noAutofit/>
          </a:bodyPr>
          <a:lstStyle/>
          <a:p>
            <a:pPr indent="-274320" algn="r">
              <a:spcAft>
                <a:spcPts val="900"/>
              </a:spcAft>
            </a:pPr>
            <a:r>
              <a:rPr lang="da-DK" sz="1600" i="1" dirty="0" smtClean="0">
                <a:latin typeface="Georgia" pitchFamily="18" charset="0"/>
              </a:rPr>
              <a:t>Revision. Skat. Rådgivning.</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mpty no Footer">
    <p:spTree>
      <p:nvGrpSpPr>
        <p:cNvPr id="1" name=""/>
        <p:cNvGrpSpPr/>
        <p:nvPr/>
      </p:nvGrpSpPr>
      <p:grpSpPr>
        <a:xfrm>
          <a:off x="0" y="0"/>
          <a:ext cx="0" cy="0"/>
          <a:chOff x="0" y="0"/>
          <a:chExt cx="0" cy="0"/>
        </a:xfrm>
      </p:grpSpPr>
      <p:sp>
        <p:nvSpPr>
          <p:cNvPr id="2" name="Text Placeholder 31"/>
          <p:cNvSpPr>
            <a:spLocks noGrp="1"/>
          </p:cNvSpPr>
          <p:nvPr>
            <p:ph type="body" sz="quarter" idx="10" hasCustomPrompt="1"/>
          </p:nvPr>
        </p:nvSpPr>
        <p:spPr bwMode="white">
          <a:xfrm>
            <a:off x="1895475" y="374904"/>
            <a:ext cx="4105656" cy="146304"/>
          </a:xfrm>
        </p:spPr>
        <p:txBody>
          <a:bodyPr/>
          <a:lstStyle>
            <a:lvl1pPr>
              <a:defRPr sz="1100">
                <a:solidFill>
                  <a:schemeClr val="bg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r>
              <a:rPr lang="da-DK" noProof="0" dirty="0" smtClean="0"/>
              <a:t>www.pwc.dk</a:t>
            </a:r>
            <a:endParaRPr lang="da-DK" noProof="0" dirty="0"/>
          </a:p>
        </p:txBody>
      </p:sp>
      <p:sp>
        <p:nvSpPr>
          <p:cNvPr id="3" name="TextBox 2"/>
          <p:cNvSpPr txBox="1"/>
          <p:nvPr userDrawn="1"/>
        </p:nvSpPr>
        <p:spPr>
          <a:xfrm>
            <a:off x="5562600" y="6400800"/>
            <a:ext cx="3276600" cy="304800"/>
          </a:xfrm>
          <a:prstGeom prst="rect">
            <a:avLst/>
          </a:prstGeom>
          <a:noFill/>
        </p:spPr>
        <p:txBody>
          <a:bodyPr wrap="square" lIns="0" tIns="0" rIns="0" bIns="0" rtlCol="0">
            <a:noAutofit/>
          </a:bodyPr>
          <a:lstStyle/>
          <a:p>
            <a:pPr indent="-274320" algn="r">
              <a:spcAft>
                <a:spcPts val="900"/>
              </a:spcAft>
            </a:pPr>
            <a:r>
              <a:rPr lang="da-DK" sz="1600" i="1" dirty="0" smtClean="0">
                <a:latin typeface="Georgia" pitchFamily="18" charset="0"/>
              </a:rPr>
              <a:t>Revision. Skat. Rådgivning.</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r>
              <a:rPr lang="da-DK" dirty="0" smtClean="0"/>
              <a:t>Oktober 2015</a:t>
            </a:r>
            <a:endParaRPr lang="da-DK" dirty="0"/>
          </a:p>
        </p:txBody>
      </p:sp>
      <p:sp>
        <p:nvSpPr>
          <p:cNvPr id="7" name="Footer Placeholder 6"/>
          <p:cNvSpPr>
            <a:spLocks noGrp="1"/>
          </p:cNvSpPr>
          <p:nvPr>
            <p:ph type="ftr" sz="quarter" idx="11"/>
          </p:nvPr>
        </p:nvSpPr>
        <p:spPr/>
        <p:txBody>
          <a:bodyPr/>
          <a:lstStyle/>
          <a:p>
            <a:r>
              <a:rPr lang="da-DK" dirty="0" smtClean="0"/>
              <a:t>Årets Ejerleder 2015</a:t>
            </a:r>
            <a:endParaRPr lang="da-DK" dirty="0"/>
          </a:p>
        </p:txBody>
      </p:sp>
      <p:sp>
        <p:nvSpPr>
          <p:cNvPr id="8" name="Slide Number Placeholder 7"/>
          <p:cNvSpPr>
            <a:spLocks noGrp="1"/>
          </p:cNvSpPr>
          <p:nvPr>
            <p:ph type="sldNum" sz="quarter" idx="12"/>
          </p:nvPr>
        </p:nvSpPr>
        <p:spPr/>
        <p:txBody>
          <a:bodyPr/>
          <a:lstStyle/>
          <a:p>
            <a:fld id="{209CEA1B-8A06-459D-B75C-C6CE3CFEC96A}" type="slidenum">
              <a:rPr lang="da-DK" smtClean="0"/>
              <a:pPr/>
              <a:t>‹#›</a:t>
            </a:fld>
            <a:endParaRPr lang="da-DK" dirty="0"/>
          </a:p>
        </p:txBody>
      </p:sp>
      <p:sp>
        <p:nvSpPr>
          <p:cNvPr id="9" name="PwCFirm"/>
          <p:cNvSpPr txBox="1"/>
          <p:nvPr userDrawn="1"/>
        </p:nvSpPr>
        <p:spPr>
          <a:xfrm>
            <a:off x="533400" y="6477000"/>
            <a:ext cx="2590800" cy="152401"/>
          </a:xfrm>
          <a:prstGeom prst="rect">
            <a:avLst/>
          </a:prstGeom>
          <a:noFill/>
        </p:spPr>
        <p:txBody>
          <a:bodyPr vert="horz" wrap="square" lIns="0" tIns="0" rIns="0" bIns="0" rtlCol="0">
            <a:noAutofit/>
          </a:bodyPr>
          <a:lstStyle/>
          <a:p>
            <a:pPr indent="-274320" algn="l">
              <a:lnSpc>
                <a:spcPct val="100000"/>
              </a:lnSpc>
              <a:spcBef>
                <a:spcPct val="0"/>
              </a:spcBef>
              <a:spcAft>
                <a:spcPct val="0"/>
              </a:spcAft>
            </a:pPr>
            <a:r>
              <a:rPr kumimoji="0" lang="da-DK" sz="1000" b="0" i="0" u="none" baseline="0" dirty="0" smtClean="0">
                <a:latin typeface="Arial" panose="020B0604020202020204" pitchFamily="34" charset="0"/>
              </a:rPr>
              <a:t>PwC</a:t>
            </a:r>
          </a:p>
        </p:txBody>
      </p:sp>
    </p:spTree>
  </p:cSld>
  <p:clrMapOvr>
    <a:masterClrMapping/>
  </p:clrMapOvr>
  <p:hf hdr="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Key poi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14400"/>
          </a:xfrm>
        </p:spPr>
        <p:txBody>
          <a:bodyPr/>
          <a:lstStyle>
            <a:lvl1pPr>
              <a:lnSpc>
                <a:spcPct val="100000"/>
              </a:lnSpc>
              <a:defRPr baseline="0">
                <a:solidFill>
                  <a:schemeClr val="tx1"/>
                </a:solidFill>
              </a:defRPr>
            </a:lvl1pPr>
          </a:lstStyle>
          <a:p>
            <a:r>
              <a:rPr lang="da-DK" noProof="0" dirty="0" err="1" smtClean="0"/>
              <a:t>Click</a:t>
            </a:r>
            <a:r>
              <a:rPr lang="da-DK" noProof="0" dirty="0" smtClean="0"/>
              <a:t> to </a:t>
            </a:r>
            <a:r>
              <a:rPr lang="da-DK" noProof="0" dirty="0" err="1" smtClean="0"/>
              <a:t>edit</a:t>
            </a:r>
            <a:r>
              <a:rPr lang="da-DK" noProof="0" dirty="0" smtClean="0"/>
              <a:t> Master </a:t>
            </a:r>
            <a:r>
              <a:rPr lang="da-DK" noProof="0" dirty="0" err="1" smtClean="0"/>
              <a:t>title</a:t>
            </a:r>
            <a:r>
              <a:rPr lang="da-DK" noProof="0" dirty="0" smtClean="0"/>
              <a:t> </a:t>
            </a:r>
            <a:r>
              <a:rPr lang="da-DK" noProof="0" dirty="0" err="1" smtClean="0"/>
              <a:t>style</a:t>
            </a:r>
            <a:endParaRPr lang="da-DK" noProof="0" dirty="0"/>
          </a:p>
        </p:txBody>
      </p:sp>
      <p:cxnSp>
        <p:nvCxnSpPr>
          <p:cNvPr id="11" name="Shape 10"/>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Content Placeholder 26"/>
          <p:cNvSpPr>
            <a:spLocks noGrp="1"/>
          </p:cNvSpPr>
          <p:nvPr>
            <p:ph sz="quarter" idx="15"/>
          </p:nvPr>
        </p:nvSpPr>
        <p:spPr>
          <a:xfrm>
            <a:off x="533400" y="1752600"/>
            <a:ext cx="8077200" cy="4419600"/>
          </a:xfrm>
        </p:spPr>
        <p:txBody>
          <a:bodyPr/>
          <a:lstStyle>
            <a:lvl1pPr>
              <a:defRPr sz="3200" baseline="0">
                <a:solidFill>
                  <a:schemeClr val="tx2"/>
                </a:solidFill>
              </a:defRPr>
            </a:lvl1pPr>
            <a:lvl2pPr>
              <a:buClr>
                <a:schemeClr val="tx2"/>
              </a:buClr>
              <a:defRPr sz="3200">
                <a:solidFill>
                  <a:schemeClr val="tx2"/>
                </a:solidFill>
              </a:defRPr>
            </a:lvl2pPr>
            <a:lvl3pPr>
              <a:buClr>
                <a:schemeClr val="tx2"/>
              </a:buClr>
              <a:defRPr sz="3200">
                <a:solidFill>
                  <a:schemeClr val="tx2"/>
                </a:solidFill>
              </a:defRPr>
            </a:lvl3pPr>
            <a:lvl4pPr>
              <a:buClr>
                <a:schemeClr val="tx2"/>
              </a:buClr>
              <a:defRPr sz="3200">
                <a:solidFill>
                  <a:schemeClr val="tx2"/>
                </a:solidFill>
              </a:defRPr>
            </a:lvl4pPr>
            <a:lvl5pPr>
              <a:buClr>
                <a:schemeClr val="tx2"/>
              </a:buClr>
              <a:defRPr sz="3200">
                <a:solidFill>
                  <a:schemeClr val="tx2"/>
                </a:solidFill>
              </a:defRPr>
            </a:lvl5pPr>
            <a:lvl6pPr>
              <a:buClr>
                <a:schemeClr val="tx2"/>
              </a:buClr>
              <a:defRPr sz="3200" baseline="0">
                <a:solidFill>
                  <a:schemeClr val="tx2"/>
                </a:solidFill>
              </a:defRPr>
            </a:lvl6pPr>
            <a:lvl7pPr>
              <a:buClr>
                <a:schemeClr val="tx2"/>
              </a:buClr>
              <a:buAutoNum type="alphaLcPeriod"/>
              <a:defRPr sz="3200" baseline="0">
                <a:solidFill>
                  <a:schemeClr val="tx2"/>
                </a:solidFill>
              </a:defRPr>
            </a:lvl7pPr>
            <a:lvl8pPr>
              <a:buClr>
                <a:schemeClr val="tx2"/>
              </a:buClr>
              <a:buNone/>
              <a:defRPr sz="3200">
                <a:solidFill>
                  <a:schemeClr val="tx2"/>
                </a:solidFill>
              </a:defRPr>
            </a:lvl8pPr>
            <a:lvl9pPr>
              <a:defRPr sz="3200"/>
            </a:lvl9pPr>
          </a:lstStyle>
          <a:p>
            <a:pPr lvl="0"/>
            <a:r>
              <a:rPr lang="da-DK" noProof="0" dirty="0" err="1" smtClean="0"/>
              <a:t>Click</a:t>
            </a:r>
            <a:r>
              <a:rPr lang="da-DK" noProof="0" dirty="0" smtClean="0"/>
              <a:t> to </a:t>
            </a:r>
            <a:r>
              <a:rPr lang="da-DK" noProof="0" dirty="0" err="1" smtClean="0"/>
              <a:t>edit</a:t>
            </a:r>
            <a:r>
              <a:rPr lang="da-DK" noProof="0" dirty="0" smtClean="0"/>
              <a:t> Master </a:t>
            </a:r>
            <a:r>
              <a:rPr lang="da-DK" noProof="0" dirty="0" err="1" smtClean="0"/>
              <a:t>text</a:t>
            </a:r>
            <a:r>
              <a:rPr lang="da-DK" noProof="0" dirty="0" smtClean="0"/>
              <a:t> </a:t>
            </a:r>
            <a:r>
              <a:rPr lang="da-DK" noProof="0" dirty="0" err="1" smtClean="0"/>
              <a:t>styles</a:t>
            </a:r>
            <a:endParaRPr lang="da-DK" noProof="0" dirty="0" smtClean="0"/>
          </a:p>
          <a:p>
            <a:pPr lvl="1"/>
            <a:r>
              <a:rPr lang="da-DK" noProof="0" dirty="0" smtClean="0"/>
              <a:t>Second </a:t>
            </a:r>
            <a:r>
              <a:rPr lang="da-DK" noProof="0" dirty="0" err="1" smtClean="0"/>
              <a:t>level</a:t>
            </a:r>
            <a:endParaRPr lang="da-DK" noProof="0" dirty="0" smtClean="0"/>
          </a:p>
          <a:p>
            <a:pPr lvl="2"/>
            <a:r>
              <a:rPr lang="da-DK" noProof="0" dirty="0" smtClean="0"/>
              <a:t>Third </a:t>
            </a:r>
            <a:r>
              <a:rPr lang="da-DK" noProof="0" dirty="0" err="1" smtClean="0"/>
              <a:t>level</a:t>
            </a:r>
            <a:endParaRPr lang="da-DK" noProof="0" dirty="0" smtClean="0"/>
          </a:p>
          <a:p>
            <a:pPr lvl="3"/>
            <a:r>
              <a:rPr lang="da-DK" noProof="0" dirty="0" err="1" smtClean="0"/>
              <a:t>Fourth</a:t>
            </a:r>
            <a:r>
              <a:rPr lang="da-DK" noProof="0" dirty="0" smtClean="0"/>
              <a:t> </a:t>
            </a:r>
            <a:r>
              <a:rPr lang="da-DK" noProof="0" dirty="0" err="1" smtClean="0"/>
              <a:t>level</a:t>
            </a:r>
            <a:endParaRPr lang="da-DK" noProof="0" dirty="0" smtClean="0"/>
          </a:p>
          <a:p>
            <a:pPr lvl="4"/>
            <a:r>
              <a:rPr lang="da-DK" noProof="0" dirty="0" smtClean="0"/>
              <a:t>Fifth </a:t>
            </a:r>
            <a:r>
              <a:rPr lang="da-DK" noProof="0" dirty="0" err="1" smtClean="0"/>
              <a:t>level</a:t>
            </a:r>
            <a:endParaRPr lang="da-DK" noProof="0" dirty="0"/>
          </a:p>
        </p:txBody>
      </p:sp>
      <p:sp>
        <p:nvSpPr>
          <p:cNvPr id="7" name="Date Placeholder 6"/>
          <p:cNvSpPr>
            <a:spLocks noGrp="1"/>
          </p:cNvSpPr>
          <p:nvPr>
            <p:ph type="dt" sz="half" idx="16"/>
          </p:nvPr>
        </p:nvSpPr>
        <p:spPr/>
        <p:txBody>
          <a:bodyPr/>
          <a:lstStyle/>
          <a:p>
            <a:r>
              <a:rPr lang="da-DK" dirty="0" smtClean="0"/>
              <a:t>Oktober 2015</a:t>
            </a:r>
            <a:endParaRPr lang="da-DK" dirty="0"/>
          </a:p>
        </p:txBody>
      </p:sp>
      <p:sp>
        <p:nvSpPr>
          <p:cNvPr id="8" name="Footer Placeholder 7"/>
          <p:cNvSpPr>
            <a:spLocks noGrp="1"/>
          </p:cNvSpPr>
          <p:nvPr>
            <p:ph type="ftr" sz="quarter" idx="17"/>
          </p:nvPr>
        </p:nvSpPr>
        <p:spPr/>
        <p:txBody>
          <a:bodyPr/>
          <a:lstStyle/>
          <a:p>
            <a:r>
              <a:rPr lang="da-DK" dirty="0" smtClean="0"/>
              <a:t>Årets Ejerleder 2015</a:t>
            </a:r>
            <a:endParaRPr lang="da-DK" dirty="0"/>
          </a:p>
        </p:txBody>
      </p:sp>
      <p:sp>
        <p:nvSpPr>
          <p:cNvPr id="9" name="Slide Number Placeholder 8"/>
          <p:cNvSpPr>
            <a:spLocks noGrp="1"/>
          </p:cNvSpPr>
          <p:nvPr>
            <p:ph type="sldNum" sz="quarter" idx="18"/>
          </p:nvPr>
        </p:nvSpPr>
        <p:spPr/>
        <p:txBody>
          <a:bodyPr/>
          <a:lstStyle/>
          <a:p>
            <a:fld id="{39E8C893-26EE-4E97-8B2B-A5E9BA8262A8}" type="slidenum">
              <a:rPr lang="da-DK" smtClean="0"/>
              <a:pPr/>
              <a:t>‹#›</a:t>
            </a:fld>
            <a:endParaRPr lang="da-DK" dirty="0"/>
          </a:p>
        </p:txBody>
      </p:sp>
      <p:sp>
        <p:nvSpPr>
          <p:cNvPr id="10" name="PwCFirm"/>
          <p:cNvSpPr txBox="1"/>
          <p:nvPr userDrawn="1"/>
        </p:nvSpPr>
        <p:spPr>
          <a:xfrm>
            <a:off x="533400" y="6477000"/>
            <a:ext cx="2590800" cy="152401"/>
          </a:xfrm>
          <a:prstGeom prst="rect">
            <a:avLst/>
          </a:prstGeom>
          <a:noFill/>
        </p:spPr>
        <p:txBody>
          <a:bodyPr vert="horz" wrap="square" lIns="0" tIns="0" rIns="0" bIns="0" rtlCol="0">
            <a:noAutofit/>
          </a:bodyPr>
          <a:lstStyle/>
          <a:p>
            <a:pPr indent="-274320" algn="l">
              <a:lnSpc>
                <a:spcPct val="100000"/>
              </a:lnSpc>
              <a:spcBef>
                <a:spcPct val="0"/>
              </a:spcBef>
              <a:spcAft>
                <a:spcPct val="0"/>
              </a:spcAft>
            </a:pPr>
            <a:r>
              <a:rPr kumimoji="0" lang="da-DK" sz="1000" b="0" i="0" u="none" baseline="0" dirty="0" smtClean="0">
                <a:latin typeface="Arial" panose="020B0604020202020204" pitchFamily="34" charset="0"/>
              </a:rPr>
              <a:t>PwC</a:t>
            </a:r>
          </a:p>
        </p:txBody>
      </p:sp>
    </p:spTree>
  </p:cSld>
  <p:clrMapOvr>
    <a:masterClrMapping/>
  </p:clrMapOvr>
  <p:hf hdr="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Key point: Colour">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14400"/>
          </a:xfrm>
        </p:spPr>
        <p:txBody>
          <a:bodyPr/>
          <a:lstStyle>
            <a:lvl1pPr>
              <a:lnSpc>
                <a:spcPct val="100000"/>
              </a:lnSpc>
              <a:defRPr baseline="0">
                <a:solidFill>
                  <a:schemeClr val="bg1"/>
                </a:solidFill>
              </a:defRPr>
            </a:lvl1pPr>
          </a:lstStyle>
          <a:p>
            <a:r>
              <a:rPr lang="da-DK" noProof="0" dirty="0" err="1" smtClean="0"/>
              <a:t>Click</a:t>
            </a:r>
            <a:r>
              <a:rPr lang="da-DK" noProof="0" dirty="0" smtClean="0"/>
              <a:t> to </a:t>
            </a:r>
            <a:r>
              <a:rPr lang="da-DK" noProof="0" dirty="0" err="1" smtClean="0"/>
              <a:t>edit</a:t>
            </a:r>
            <a:r>
              <a:rPr lang="da-DK" noProof="0" dirty="0" smtClean="0"/>
              <a:t> Master </a:t>
            </a:r>
            <a:r>
              <a:rPr lang="da-DK" noProof="0" dirty="0" err="1" smtClean="0"/>
              <a:t>title</a:t>
            </a:r>
            <a:r>
              <a:rPr lang="da-DK" noProof="0" dirty="0" smtClean="0"/>
              <a:t> </a:t>
            </a:r>
            <a:r>
              <a:rPr lang="da-DK" noProof="0" dirty="0" err="1" smtClean="0"/>
              <a:t>style</a:t>
            </a:r>
            <a:endParaRPr lang="da-DK" noProof="0" dirty="0"/>
          </a:p>
        </p:txBody>
      </p:sp>
      <p:sp>
        <p:nvSpPr>
          <p:cNvPr id="3" name="Content Placeholder 2"/>
          <p:cNvSpPr>
            <a:spLocks noGrp="1"/>
          </p:cNvSpPr>
          <p:nvPr>
            <p:ph idx="1"/>
          </p:nvPr>
        </p:nvSpPr>
        <p:spPr>
          <a:xfrm>
            <a:off x="533400" y="1752600"/>
            <a:ext cx="8077200" cy="4419600"/>
          </a:xfrm>
        </p:spPr>
        <p:txBody>
          <a:bodyPr>
            <a:noAutofit/>
          </a:bodyPr>
          <a:lstStyle>
            <a:lvl1pPr>
              <a:lnSpc>
                <a:spcPts val="3600"/>
              </a:lnSpc>
              <a:spcBef>
                <a:spcPts val="0"/>
              </a:spcBef>
              <a:spcAft>
                <a:spcPts val="600"/>
              </a:spcAft>
              <a:defRPr sz="3200" baseline="0">
                <a:solidFill>
                  <a:schemeClr val="bg1"/>
                </a:solidFill>
              </a:defRPr>
            </a:lvl1pPr>
            <a:lvl2pPr marL="444500" indent="-263525">
              <a:lnSpc>
                <a:spcPts val="3600"/>
              </a:lnSpc>
              <a:spcBef>
                <a:spcPts val="0"/>
              </a:spcBef>
              <a:spcAft>
                <a:spcPts val="600"/>
              </a:spcAft>
              <a:buClr>
                <a:schemeClr val="bg1"/>
              </a:buClr>
              <a:defRPr sz="3200">
                <a:solidFill>
                  <a:schemeClr val="bg1"/>
                </a:solidFill>
              </a:defRPr>
            </a:lvl2pPr>
            <a:lvl3pPr marL="714375" indent="-266700">
              <a:lnSpc>
                <a:spcPts val="3600"/>
              </a:lnSpc>
              <a:spcBef>
                <a:spcPts val="0"/>
              </a:spcBef>
              <a:spcAft>
                <a:spcPts val="600"/>
              </a:spcAft>
              <a:buClr>
                <a:schemeClr val="bg1"/>
              </a:buClr>
              <a:defRPr sz="3200">
                <a:solidFill>
                  <a:schemeClr val="bg1"/>
                </a:solidFill>
              </a:defRPr>
            </a:lvl3pPr>
            <a:lvl4pPr marL="984250" indent="-266700">
              <a:lnSpc>
                <a:spcPts val="3600"/>
              </a:lnSpc>
              <a:spcBef>
                <a:spcPts val="0"/>
              </a:spcBef>
              <a:spcAft>
                <a:spcPts val="600"/>
              </a:spcAft>
              <a:buClr>
                <a:schemeClr val="bg1"/>
              </a:buClr>
              <a:defRPr sz="3200">
                <a:solidFill>
                  <a:schemeClr val="bg1"/>
                </a:solidFill>
              </a:defRPr>
            </a:lvl4pPr>
            <a:lvl5pPr marL="1341438" indent="-266700">
              <a:lnSpc>
                <a:spcPts val="3600"/>
              </a:lnSpc>
              <a:spcBef>
                <a:spcPts val="0"/>
              </a:spcBef>
              <a:spcAft>
                <a:spcPts val="600"/>
              </a:spcAft>
              <a:buClr>
                <a:schemeClr val="bg1"/>
              </a:buClr>
              <a:defRPr sz="3200">
                <a:solidFill>
                  <a:schemeClr val="bg1"/>
                </a:solidFill>
              </a:defRPr>
            </a:lvl5pPr>
            <a:lvl6pPr marL="1611313" indent="-271463">
              <a:lnSpc>
                <a:spcPts val="3600"/>
              </a:lnSpc>
              <a:spcBef>
                <a:spcPts val="0"/>
              </a:spcBef>
              <a:spcAft>
                <a:spcPts val="60"/>
              </a:spcAft>
              <a:buClr>
                <a:schemeClr val="bg1"/>
              </a:buClr>
              <a:buFont typeface="Arial" pitchFamily="34" charset="0"/>
              <a:buNone/>
              <a:defRPr sz="2800">
                <a:solidFill>
                  <a:schemeClr val="bg1"/>
                </a:solidFill>
              </a:defRPr>
            </a:lvl6pPr>
            <a:lvl7pPr>
              <a:defRPr sz="2800">
                <a:solidFill>
                  <a:schemeClr val="bg1"/>
                </a:solidFill>
              </a:defRPr>
            </a:lvl7pPr>
            <a:lvl8pPr>
              <a:lnSpc>
                <a:spcPts val="3600"/>
              </a:lnSpc>
              <a:defRPr sz="2800">
                <a:solidFill>
                  <a:schemeClr val="bg1"/>
                </a:solidFill>
              </a:defRPr>
            </a:lvl8pPr>
            <a:lvl9pPr>
              <a:defRPr sz="2800">
                <a:solidFill>
                  <a:schemeClr val="bg1"/>
                </a:solidFill>
              </a:defRPr>
            </a:lvl9pPr>
          </a:lstStyle>
          <a:p>
            <a:pPr lvl="0"/>
            <a:r>
              <a:rPr lang="da-DK" noProof="0" dirty="0" err="1" smtClean="0"/>
              <a:t>Click</a:t>
            </a:r>
            <a:r>
              <a:rPr lang="da-DK" noProof="0" dirty="0" smtClean="0"/>
              <a:t> to </a:t>
            </a:r>
            <a:r>
              <a:rPr lang="da-DK" noProof="0" dirty="0" err="1" smtClean="0"/>
              <a:t>edit</a:t>
            </a:r>
            <a:r>
              <a:rPr lang="da-DK" noProof="0" dirty="0" smtClean="0"/>
              <a:t> Master </a:t>
            </a:r>
            <a:r>
              <a:rPr lang="da-DK" noProof="0" dirty="0" err="1" smtClean="0"/>
              <a:t>text</a:t>
            </a:r>
            <a:r>
              <a:rPr lang="da-DK" noProof="0" dirty="0" smtClean="0"/>
              <a:t> </a:t>
            </a:r>
            <a:r>
              <a:rPr lang="da-DK" noProof="0" dirty="0" err="1" smtClean="0"/>
              <a:t>styles</a:t>
            </a:r>
            <a:endParaRPr lang="da-DK" noProof="0" dirty="0" smtClean="0"/>
          </a:p>
          <a:p>
            <a:pPr lvl="1"/>
            <a:r>
              <a:rPr lang="da-DK" noProof="0" dirty="0" smtClean="0"/>
              <a:t>Second </a:t>
            </a:r>
            <a:r>
              <a:rPr lang="da-DK" noProof="0" dirty="0" err="1" smtClean="0"/>
              <a:t>level</a:t>
            </a:r>
            <a:endParaRPr lang="da-DK" noProof="0" dirty="0" smtClean="0"/>
          </a:p>
          <a:p>
            <a:pPr lvl="2"/>
            <a:r>
              <a:rPr lang="da-DK" noProof="0" dirty="0" smtClean="0"/>
              <a:t>Third </a:t>
            </a:r>
            <a:r>
              <a:rPr lang="da-DK" noProof="0" dirty="0" err="1" smtClean="0"/>
              <a:t>level</a:t>
            </a:r>
            <a:endParaRPr lang="da-DK" noProof="0" dirty="0" smtClean="0"/>
          </a:p>
          <a:p>
            <a:pPr lvl="3"/>
            <a:r>
              <a:rPr lang="da-DK" noProof="0" dirty="0" err="1" smtClean="0"/>
              <a:t>Fourth</a:t>
            </a:r>
            <a:r>
              <a:rPr lang="da-DK" noProof="0" dirty="0" smtClean="0"/>
              <a:t> </a:t>
            </a:r>
            <a:r>
              <a:rPr lang="da-DK" noProof="0" dirty="0" err="1" smtClean="0"/>
              <a:t>level</a:t>
            </a:r>
            <a:endParaRPr lang="da-DK" noProof="0" dirty="0" smtClean="0"/>
          </a:p>
          <a:p>
            <a:pPr lvl="4"/>
            <a:r>
              <a:rPr lang="da-DK" noProof="0" dirty="0" smtClean="0"/>
              <a:t>Fifth </a:t>
            </a:r>
            <a:r>
              <a:rPr lang="da-DK" noProof="0" dirty="0" err="1" smtClean="0"/>
              <a:t>level</a:t>
            </a:r>
            <a:endParaRPr lang="da-DK" noProof="0" dirty="0" smtClean="0"/>
          </a:p>
        </p:txBody>
      </p:sp>
      <p:cxnSp>
        <p:nvCxnSpPr>
          <p:cNvPr id="11" name="Shape 10"/>
          <p:cNvCxnSpPr/>
          <p:nvPr/>
        </p:nvCxnSpPr>
        <p:spPr>
          <a:xfrm rot="5400000" flipH="1" flipV="1">
            <a:off x="4419601" y="-3429000"/>
            <a:ext cx="152399" cy="8229600"/>
          </a:xfrm>
          <a:prstGeom prst="bentConnector2">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Date Placeholder 7"/>
          <p:cNvSpPr>
            <a:spLocks noGrp="1"/>
          </p:cNvSpPr>
          <p:nvPr>
            <p:ph type="dt" sz="half" idx="10"/>
          </p:nvPr>
        </p:nvSpPr>
        <p:spPr/>
        <p:txBody>
          <a:bodyPr/>
          <a:lstStyle>
            <a:lvl1pPr>
              <a:defRPr>
                <a:solidFill>
                  <a:schemeClr val="lt1"/>
                </a:solidFill>
              </a:defRPr>
            </a:lvl1pPr>
          </a:lstStyle>
          <a:p>
            <a:r>
              <a:rPr lang="da-DK" dirty="0" smtClean="0"/>
              <a:t>Oktober 2015</a:t>
            </a:r>
            <a:endParaRPr lang="da-DK" dirty="0"/>
          </a:p>
        </p:txBody>
      </p:sp>
      <p:sp>
        <p:nvSpPr>
          <p:cNvPr id="9" name="Footer Placeholder 8"/>
          <p:cNvSpPr>
            <a:spLocks noGrp="1"/>
          </p:cNvSpPr>
          <p:nvPr>
            <p:ph type="ftr" sz="quarter" idx="11"/>
          </p:nvPr>
        </p:nvSpPr>
        <p:spPr/>
        <p:txBody>
          <a:bodyPr/>
          <a:lstStyle>
            <a:lvl1pPr>
              <a:defRPr>
                <a:solidFill>
                  <a:schemeClr val="lt1"/>
                </a:solidFill>
              </a:defRPr>
            </a:lvl1pPr>
          </a:lstStyle>
          <a:p>
            <a:r>
              <a:rPr lang="da-DK" dirty="0" smtClean="0"/>
              <a:t>Årets Ejerleder 2015</a:t>
            </a:r>
            <a:endParaRPr lang="da-DK" dirty="0"/>
          </a:p>
        </p:txBody>
      </p:sp>
      <p:sp>
        <p:nvSpPr>
          <p:cNvPr id="10" name="Slide Number Placeholder 9"/>
          <p:cNvSpPr>
            <a:spLocks noGrp="1"/>
          </p:cNvSpPr>
          <p:nvPr>
            <p:ph type="sldNum" sz="quarter" idx="12"/>
          </p:nvPr>
        </p:nvSpPr>
        <p:spPr/>
        <p:txBody>
          <a:bodyPr/>
          <a:lstStyle>
            <a:lvl1pPr>
              <a:defRPr>
                <a:solidFill>
                  <a:schemeClr val="lt1"/>
                </a:solidFill>
              </a:defRPr>
            </a:lvl1pPr>
          </a:lstStyle>
          <a:p>
            <a:fld id="{BFD3FC22-7B46-490F-AFDE-D2540C9C1E9A}" type="slidenum">
              <a:rPr lang="da-DK" smtClean="0"/>
              <a:pPr/>
              <a:t>‹#›</a:t>
            </a:fld>
            <a:endParaRPr lang="da-DK" dirty="0"/>
          </a:p>
        </p:txBody>
      </p:sp>
      <p:sp>
        <p:nvSpPr>
          <p:cNvPr id="12" name="PwCFirm"/>
          <p:cNvSpPr txBox="1"/>
          <p:nvPr userDrawn="1"/>
        </p:nvSpPr>
        <p:spPr>
          <a:xfrm>
            <a:off x="533400" y="6477000"/>
            <a:ext cx="2590800" cy="152401"/>
          </a:xfrm>
          <a:prstGeom prst="rect">
            <a:avLst/>
          </a:prstGeom>
          <a:noFill/>
        </p:spPr>
        <p:txBody>
          <a:bodyPr vert="horz" wrap="square" lIns="0" tIns="0" rIns="0" bIns="0" rtlCol="0">
            <a:noAutofit/>
          </a:bodyPr>
          <a:lstStyle/>
          <a:p>
            <a:pPr indent="-274320" algn="l">
              <a:lnSpc>
                <a:spcPct val="100000"/>
              </a:lnSpc>
              <a:spcBef>
                <a:spcPct val="0"/>
              </a:spcBef>
              <a:spcAft>
                <a:spcPct val="0"/>
              </a:spcAft>
            </a:pPr>
            <a:r>
              <a:rPr kumimoji="0" lang="da-DK" sz="1000" b="0" i="0" u="none" baseline="0" dirty="0" smtClean="0">
                <a:solidFill>
                  <a:schemeClr val="lt1"/>
                </a:solidFill>
                <a:latin typeface="Arial" panose="020B0604020202020204" pitchFamily="34" charset="0"/>
              </a:rPr>
              <a:t>PwC</a:t>
            </a:r>
          </a:p>
        </p:txBody>
      </p:sp>
    </p:spTree>
  </p:cSld>
  <p:clrMapOvr>
    <a:masterClrMapping/>
  </p:clrMapOvr>
  <p:hf hdr="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ection Divider">
    <p:spTree>
      <p:nvGrpSpPr>
        <p:cNvPr id="1" name=""/>
        <p:cNvGrpSpPr/>
        <p:nvPr/>
      </p:nvGrpSpPr>
      <p:grpSpPr>
        <a:xfrm>
          <a:off x="0" y="0"/>
          <a:ext cx="0" cy="0"/>
          <a:chOff x="0" y="0"/>
          <a:chExt cx="0" cy="0"/>
        </a:xfrm>
      </p:grpSpPr>
      <p:sp>
        <p:nvSpPr>
          <p:cNvPr id="57" name="Title 1"/>
          <p:cNvSpPr>
            <a:spLocks noGrp="1"/>
          </p:cNvSpPr>
          <p:nvPr>
            <p:ph type="ctrTitle"/>
          </p:nvPr>
        </p:nvSpPr>
        <p:spPr bwMode="black">
          <a:xfrm>
            <a:off x="533400" y="685801"/>
            <a:ext cx="8077200" cy="1066799"/>
          </a:xfrm>
        </p:spPr>
        <p:txBody>
          <a:bodyPr anchor="t" anchorCtr="0">
            <a:noAutofit/>
          </a:bodyPr>
          <a:lstStyle>
            <a:lvl1pPr>
              <a:lnSpc>
                <a:spcPct val="90000"/>
              </a:lnSpc>
              <a:defRPr sz="3200">
                <a:solidFill>
                  <a:schemeClr val="tx1"/>
                </a:solidFill>
              </a:defRPr>
            </a:lvl1pPr>
          </a:lstStyle>
          <a:p>
            <a:r>
              <a:rPr lang="da-DK" noProof="0" dirty="0" err="1" smtClean="0"/>
              <a:t>Click</a:t>
            </a:r>
            <a:r>
              <a:rPr lang="da-DK" noProof="0" dirty="0" smtClean="0"/>
              <a:t> to </a:t>
            </a:r>
            <a:r>
              <a:rPr lang="da-DK" noProof="0" dirty="0" err="1" smtClean="0"/>
              <a:t>edit</a:t>
            </a:r>
            <a:r>
              <a:rPr lang="da-DK" noProof="0" dirty="0" smtClean="0"/>
              <a:t> Master </a:t>
            </a:r>
            <a:r>
              <a:rPr lang="da-DK" noProof="0" dirty="0" err="1" smtClean="0"/>
              <a:t>title</a:t>
            </a:r>
            <a:r>
              <a:rPr lang="da-DK" noProof="0" dirty="0" smtClean="0"/>
              <a:t> </a:t>
            </a:r>
            <a:r>
              <a:rPr lang="da-DK" noProof="0" dirty="0" err="1" smtClean="0"/>
              <a:t>style</a:t>
            </a:r>
            <a:endParaRPr lang="da-DK" noProof="0" dirty="0" smtClean="0"/>
          </a:p>
        </p:txBody>
      </p:sp>
      <p:sp>
        <p:nvSpPr>
          <p:cNvPr id="58" name="Subtitle 2"/>
          <p:cNvSpPr>
            <a:spLocks noGrp="1"/>
          </p:cNvSpPr>
          <p:nvPr>
            <p:ph type="subTitle" idx="1"/>
          </p:nvPr>
        </p:nvSpPr>
        <p:spPr bwMode="black">
          <a:xfrm>
            <a:off x="533400" y="1905001"/>
            <a:ext cx="8077200" cy="1371599"/>
          </a:xfrm>
        </p:spPr>
        <p:txBody>
          <a:bodyPr>
            <a:noAutofit/>
          </a:bodyPr>
          <a:lstStyle>
            <a:lvl1pPr marL="0" indent="0" algn="l">
              <a:lnSpc>
                <a:spcPct val="90000"/>
              </a:lnSpc>
              <a:buNone/>
              <a:defRPr sz="3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noProof="0" dirty="0" err="1" smtClean="0"/>
              <a:t>Click</a:t>
            </a:r>
            <a:r>
              <a:rPr lang="da-DK" noProof="0" dirty="0" smtClean="0"/>
              <a:t> to </a:t>
            </a:r>
            <a:r>
              <a:rPr lang="da-DK" noProof="0" dirty="0" err="1" smtClean="0"/>
              <a:t>edit</a:t>
            </a:r>
            <a:r>
              <a:rPr lang="da-DK" noProof="0" dirty="0" smtClean="0"/>
              <a:t> Master </a:t>
            </a:r>
            <a:r>
              <a:rPr lang="da-DK" noProof="0" dirty="0" err="1" smtClean="0"/>
              <a:t>subtitle</a:t>
            </a:r>
            <a:r>
              <a:rPr lang="da-DK" noProof="0" dirty="0" smtClean="0"/>
              <a:t> </a:t>
            </a:r>
            <a:r>
              <a:rPr lang="da-DK" noProof="0" dirty="0" err="1" smtClean="0"/>
              <a:t>style</a:t>
            </a:r>
            <a:endParaRPr lang="da-DK" noProof="0" dirty="0" smtClean="0"/>
          </a:p>
        </p:txBody>
      </p:sp>
      <p:cxnSp>
        <p:nvCxnSpPr>
          <p:cNvPr id="12" name="Shape 11"/>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6" name="Date Placeholder 5"/>
          <p:cNvSpPr>
            <a:spLocks noGrp="1"/>
          </p:cNvSpPr>
          <p:nvPr>
            <p:ph type="dt" sz="half" idx="10"/>
          </p:nvPr>
        </p:nvSpPr>
        <p:spPr/>
        <p:txBody>
          <a:bodyPr/>
          <a:lstStyle/>
          <a:p>
            <a:r>
              <a:rPr lang="da-DK" dirty="0" smtClean="0"/>
              <a:t>Oktober 2015</a:t>
            </a:r>
            <a:endParaRPr lang="da-DK" dirty="0"/>
          </a:p>
        </p:txBody>
      </p:sp>
      <p:sp>
        <p:nvSpPr>
          <p:cNvPr id="7" name="Footer Placeholder 6"/>
          <p:cNvSpPr>
            <a:spLocks noGrp="1"/>
          </p:cNvSpPr>
          <p:nvPr>
            <p:ph type="ftr" sz="quarter" idx="11"/>
          </p:nvPr>
        </p:nvSpPr>
        <p:spPr/>
        <p:txBody>
          <a:bodyPr/>
          <a:lstStyle/>
          <a:p>
            <a:r>
              <a:rPr lang="da-DK" dirty="0" smtClean="0"/>
              <a:t>Årets Ejerleder 2015</a:t>
            </a:r>
            <a:endParaRPr lang="da-DK" dirty="0"/>
          </a:p>
        </p:txBody>
      </p:sp>
      <p:sp>
        <p:nvSpPr>
          <p:cNvPr id="8" name="Slide Number Placeholder 7"/>
          <p:cNvSpPr>
            <a:spLocks noGrp="1"/>
          </p:cNvSpPr>
          <p:nvPr>
            <p:ph type="sldNum" sz="quarter" idx="12"/>
          </p:nvPr>
        </p:nvSpPr>
        <p:spPr/>
        <p:txBody>
          <a:bodyPr/>
          <a:lstStyle/>
          <a:p>
            <a:fld id="{0B82FB08-A7E1-4E48-B4BB-B1D34BAC1652}" type="slidenum">
              <a:rPr lang="da-DK" smtClean="0"/>
              <a:pPr/>
              <a:t>‹#›</a:t>
            </a:fld>
            <a:endParaRPr lang="da-DK" dirty="0"/>
          </a:p>
        </p:txBody>
      </p:sp>
      <p:sp>
        <p:nvSpPr>
          <p:cNvPr id="9" name="PwCFirm"/>
          <p:cNvSpPr txBox="1"/>
          <p:nvPr userDrawn="1"/>
        </p:nvSpPr>
        <p:spPr>
          <a:xfrm>
            <a:off x="533400" y="6477000"/>
            <a:ext cx="2590800" cy="152401"/>
          </a:xfrm>
          <a:prstGeom prst="rect">
            <a:avLst/>
          </a:prstGeom>
          <a:noFill/>
        </p:spPr>
        <p:txBody>
          <a:bodyPr vert="horz" wrap="square" lIns="0" tIns="0" rIns="0" bIns="0" rtlCol="0">
            <a:noAutofit/>
          </a:bodyPr>
          <a:lstStyle/>
          <a:p>
            <a:pPr indent="-274320" algn="l">
              <a:lnSpc>
                <a:spcPct val="100000"/>
              </a:lnSpc>
              <a:spcBef>
                <a:spcPct val="0"/>
              </a:spcBef>
              <a:spcAft>
                <a:spcPct val="0"/>
              </a:spcAft>
            </a:pPr>
            <a:r>
              <a:rPr kumimoji="0" lang="da-DK" sz="1000" b="0" i="0" u="none" baseline="0" dirty="0" smtClean="0">
                <a:latin typeface="Arial" panose="020B0604020202020204" pitchFamily="34" charset="0"/>
              </a:rPr>
              <a:t>PwC</a:t>
            </a:r>
          </a:p>
        </p:txBody>
      </p:sp>
    </p:spTree>
  </p:cSld>
  <p:clrMapOvr>
    <a:masterClrMapping/>
  </p:clrMapOvr>
  <p:hf hdr="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ection Divider: Colour">
    <p:bg>
      <p:bgPr>
        <a:solidFill>
          <a:schemeClr val="tx2"/>
        </a:solidFill>
        <a:effectLst/>
      </p:bgPr>
    </p:bg>
    <p:spTree>
      <p:nvGrpSpPr>
        <p:cNvPr id="1" name=""/>
        <p:cNvGrpSpPr/>
        <p:nvPr/>
      </p:nvGrpSpPr>
      <p:grpSpPr>
        <a:xfrm>
          <a:off x="0" y="0"/>
          <a:ext cx="0" cy="0"/>
          <a:chOff x="0" y="0"/>
          <a:chExt cx="0" cy="0"/>
        </a:xfrm>
      </p:grpSpPr>
      <p:sp>
        <p:nvSpPr>
          <p:cNvPr id="57" name="Title 1"/>
          <p:cNvSpPr>
            <a:spLocks noGrp="1"/>
          </p:cNvSpPr>
          <p:nvPr>
            <p:ph type="ctrTitle"/>
          </p:nvPr>
        </p:nvSpPr>
        <p:spPr bwMode="black">
          <a:xfrm>
            <a:off x="533400" y="685800"/>
            <a:ext cx="8077200" cy="1066800"/>
          </a:xfrm>
        </p:spPr>
        <p:txBody>
          <a:bodyPr anchor="t" anchorCtr="0">
            <a:noAutofit/>
          </a:bodyPr>
          <a:lstStyle>
            <a:lvl1pPr>
              <a:lnSpc>
                <a:spcPct val="90000"/>
              </a:lnSpc>
              <a:defRPr sz="3200" baseline="0">
                <a:solidFill>
                  <a:schemeClr val="bg1"/>
                </a:solidFill>
              </a:defRPr>
            </a:lvl1pPr>
          </a:lstStyle>
          <a:p>
            <a:r>
              <a:rPr lang="da-DK" noProof="0" dirty="0" err="1" smtClean="0"/>
              <a:t>Click</a:t>
            </a:r>
            <a:r>
              <a:rPr lang="da-DK" noProof="0" dirty="0" smtClean="0"/>
              <a:t> to </a:t>
            </a:r>
            <a:r>
              <a:rPr lang="da-DK" noProof="0" dirty="0" err="1" smtClean="0"/>
              <a:t>edit</a:t>
            </a:r>
            <a:r>
              <a:rPr lang="da-DK" noProof="0" dirty="0" smtClean="0"/>
              <a:t> Master </a:t>
            </a:r>
            <a:r>
              <a:rPr lang="da-DK" noProof="0" dirty="0" err="1" smtClean="0"/>
              <a:t>title</a:t>
            </a:r>
            <a:r>
              <a:rPr lang="da-DK" noProof="0" dirty="0" smtClean="0"/>
              <a:t> </a:t>
            </a:r>
            <a:r>
              <a:rPr lang="da-DK" noProof="0" dirty="0" err="1" smtClean="0"/>
              <a:t>style</a:t>
            </a:r>
            <a:endParaRPr lang="da-DK" noProof="0" dirty="0"/>
          </a:p>
        </p:txBody>
      </p:sp>
      <p:sp>
        <p:nvSpPr>
          <p:cNvPr id="22" name="Subtitle 2"/>
          <p:cNvSpPr>
            <a:spLocks noGrp="1"/>
          </p:cNvSpPr>
          <p:nvPr>
            <p:ph type="subTitle" idx="1"/>
          </p:nvPr>
        </p:nvSpPr>
        <p:spPr bwMode="black">
          <a:xfrm>
            <a:off x="533400" y="1905000"/>
            <a:ext cx="8077200" cy="1371600"/>
          </a:xfrm>
        </p:spPr>
        <p:txBody>
          <a:bodyPr>
            <a:noAutofit/>
          </a:bodyPr>
          <a:lstStyle>
            <a:lvl1pPr marL="0" indent="0" algn="l">
              <a:lnSpc>
                <a:spcPct val="90000"/>
              </a:lnSpc>
              <a:buNone/>
              <a:defRPr sz="3200" baseline="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da-DK" noProof="0" dirty="0" err="1" smtClean="0"/>
              <a:t>Click</a:t>
            </a:r>
            <a:r>
              <a:rPr lang="da-DK" noProof="0" dirty="0" smtClean="0"/>
              <a:t> to </a:t>
            </a:r>
            <a:r>
              <a:rPr lang="da-DK" noProof="0" dirty="0" err="1" smtClean="0"/>
              <a:t>edit</a:t>
            </a:r>
            <a:r>
              <a:rPr lang="da-DK" noProof="0" dirty="0" smtClean="0"/>
              <a:t> Master </a:t>
            </a:r>
            <a:r>
              <a:rPr lang="da-DK" noProof="0" dirty="0" err="1" smtClean="0"/>
              <a:t>subtitle</a:t>
            </a:r>
            <a:r>
              <a:rPr lang="da-DK" noProof="0" dirty="0" smtClean="0"/>
              <a:t> </a:t>
            </a:r>
            <a:r>
              <a:rPr lang="da-DK" noProof="0" dirty="0" err="1" smtClean="0"/>
              <a:t>style</a:t>
            </a:r>
            <a:endParaRPr lang="da-DK" noProof="0" dirty="0" smtClean="0"/>
          </a:p>
        </p:txBody>
      </p:sp>
      <p:cxnSp>
        <p:nvCxnSpPr>
          <p:cNvPr id="11" name="Shape 10"/>
          <p:cNvCxnSpPr/>
          <p:nvPr/>
        </p:nvCxnSpPr>
        <p:spPr>
          <a:xfrm rot="5400000" flipH="1" flipV="1">
            <a:off x="4419601" y="-3429000"/>
            <a:ext cx="152399" cy="8229600"/>
          </a:xfrm>
          <a:prstGeom prst="bentConnector2">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Date Placeholder 5"/>
          <p:cNvSpPr>
            <a:spLocks noGrp="1"/>
          </p:cNvSpPr>
          <p:nvPr>
            <p:ph type="dt" sz="half" idx="10"/>
          </p:nvPr>
        </p:nvSpPr>
        <p:spPr/>
        <p:txBody>
          <a:bodyPr/>
          <a:lstStyle>
            <a:lvl1pPr>
              <a:defRPr>
                <a:solidFill>
                  <a:schemeClr val="lt1"/>
                </a:solidFill>
              </a:defRPr>
            </a:lvl1pPr>
          </a:lstStyle>
          <a:p>
            <a:r>
              <a:rPr lang="da-DK" dirty="0" smtClean="0"/>
              <a:t>Oktober 2015</a:t>
            </a:r>
            <a:endParaRPr lang="da-DK" dirty="0"/>
          </a:p>
        </p:txBody>
      </p:sp>
      <p:sp>
        <p:nvSpPr>
          <p:cNvPr id="7" name="Footer Placeholder 6"/>
          <p:cNvSpPr>
            <a:spLocks noGrp="1"/>
          </p:cNvSpPr>
          <p:nvPr>
            <p:ph type="ftr" sz="quarter" idx="11"/>
          </p:nvPr>
        </p:nvSpPr>
        <p:spPr/>
        <p:txBody>
          <a:bodyPr/>
          <a:lstStyle>
            <a:lvl1pPr>
              <a:defRPr>
                <a:solidFill>
                  <a:schemeClr val="lt1"/>
                </a:solidFill>
              </a:defRPr>
            </a:lvl1pPr>
          </a:lstStyle>
          <a:p>
            <a:r>
              <a:rPr lang="da-DK" dirty="0" smtClean="0"/>
              <a:t>Årets Ejerleder 2015</a:t>
            </a:r>
            <a:endParaRPr lang="da-DK" dirty="0"/>
          </a:p>
        </p:txBody>
      </p:sp>
      <p:sp>
        <p:nvSpPr>
          <p:cNvPr id="8" name="Slide Number Placeholder 7"/>
          <p:cNvSpPr>
            <a:spLocks noGrp="1"/>
          </p:cNvSpPr>
          <p:nvPr>
            <p:ph type="sldNum" sz="quarter" idx="12"/>
          </p:nvPr>
        </p:nvSpPr>
        <p:spPr/>
        <p:txBody>
          <a:bodyPr/>
          <a:lstStyle>
            <a:lvl1pPr>
              <a:defRPr>
                <a:solidFill>
                  <a:schemeClr val="lt1"/>
                </a:solidFill>
              </a:defRPr>
            </a:lvl1pPr>
          </a:lstStyle>
          <a:p>
            <a:fld id="{31338FE8-5ED3-4C14-83F7-295D5FC1C01F}" type="slidenum">
              <a:rPr lang="da-DK" smtClean="0"/>
              <a:pPr/>
              <a:t>‹#›</a:t>
            </a:fld>
            <a:endParaRPr lang="da-DK" dirty="0"/>
          </a:p>
        </p:txBody>
      </p:sp>
      <p:sp>
        <p:nvSpPr>
          <p:cNvPr id="9" name="PwCFirm"/>
          <p:cNvSpPr txBox="1"/>
          <p:nvPr userDrawn="1"/>
        </p:nvSpPr>
        <p:spPr>
          <a:xfrm>
            <a:off x="533400" y="6477000"/>
            <a:ext cx="2590800" cy="152401"/>
          </a:xfrm>
          <a:prstGeom prst="rect">
            <a:avLst/>
          </a:prstGeom>
          <a:noFill/>
        </p:spPr>
        <p:txBody>
          <a:bodyPr vert="horz" wrap="square" lIns="0" tIns="0" rIns="0" bIns="0" rtlCol="0">
            <a:noAutofit/>
          </a:bodyPr>
          <a:lstStyle/>
          <a:p>
            <a:pPr indent="-274320" algn="l">
              <a:lnSpc>
                <a:spcPct val="100000"/>
              </a:lnSpc>
              <a:spcBef>
                <a:spcPct val="0"/>
              </a:spcBef>
              <a:spcAft>
                <a:spcPct val="0"/>
              </a:spcAft>
            </a:pPr>
            <a:r>
              <a:rPr kumimoji="0" lang="da-DK" sz="1000" b="0" i="0" u="none" baseline="0" dirty="0" smtClean="0">
                <a:solidFill>
                  <a:schemeClr val="lt1"/>
                </a:solidFill>
                <a:latin typeface="Arial" panose="020B0604020202020204" pitchFamily="34" charset="0"/>
              </a:rPr>
              <a:t>PwC</a:t>
            </a:r>
          </a:p>
        </p:txBody>
      </p:sp>
    </p:spTree>
  </p:cSld>
  <p:clrMapOvr>
    <a:masterClrMapping/>
  </p:clrMapOvr>
  <p:hf hdr="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Section Divider: Content">
    <p:bg>
      <p:bgPr>
        <a:solidFill>
          <a:schemeClr val="tx2"/>
        </a:solidFill>
        <a:effectLst/>
      </p:bgPr>
    </p:bg>
    <p:spTree>
      <p:nvGrpSpPr>
        <p:cNvPr id="1" name=""/>
        <p:cNvGrpSpPr/>
        <p:nvPr/>
      </p:nvGrpSpPr>
      <p:grpSpPr>
        <a:xfrm>
          <a:off x="0" y="0"/>
          <a:ext cx="0" cy="0"/>
          <a:chOff x="0" y="0"/>
          <a:chExt cx="0" cy="0"/>
        </a:xfrm>
      </p:grpSpPr>
      <p:sp>
        <p:nvSpPr>
          <p:cNvPr id="57" name="Title 1"/>
          <p:cNvSpPr>
            <a:spLocks noGrp="1"/>
          </p:cNvSpPr>
          <p:nvPr>
            <p:ph type="ctrTitle"/>
          </p:nvPr>
        </p:nvSpPr>
        <p:spPr bwMode="black">
          <a:xfrm>
            <a:off x="533400" y="685800"/>
            <a:ext cx="8077200" cy="1066800"/>
          </a:xfrm>
        </p:spPr>
        <p:txBody>
          <a:bodyPr anchor="t" anchorCtr="0">
            <a:noAutofit/>
          </a:bodyPr>
          <a:lstStyle>
            <a:lvl1pPr>
              <a:lnSpc>
                <a:spcPct val="90000"/>
              </a:lnSpc>
              <a:defRPr sz="3200">
                <a:solidFill>
                  <a:schemeClr val="bg1"/>
                </a:solidFill>
              </a:defRPr>
            </a:lvl1pPr>
          </a:lstStyle>
          <a:p>
            <a:r>
              <a:rPr lang="da-DK" noProof="0" dirty="0" err="1" smtClean="0"/>
              <a:t>Click</a:t>
            </a:r>
            <a:r>
              <a:rPr lang="da-DK" noProof="0" dirty="0" smtClean="0"/>
              <a:t> to </a:t>
            </a:r>
            <a:r>
              <a:rPr lang="da-DK" noProof="0" dirty="0" err="1" smtClean="0"/>
              <a:t>edit</a:t>
            </a:r>
            <a:r>
              <a:rPr lang="da-DK" noProof="0" dirty="0" smtClean="0"/>
              <a:t> Master </a:t>
            </a:r>
            <a:r>
              <a:rPr lang="da-DK" noProof="0" dirty="0" err="1" smtClean="0"/>
              <a:t>title</a:t>
            </a:r>
            <a:r>
              <a:rPr lang="da-DK" noProof="0" dirty="0" smtClean="0"/>
              <a:t> </a:t>
            </a:r>
            <a:r>
              <a:rPr lang="da-DK" noProof="0" dirty="0" err="1" smtClean="0"/>
              <a:t>style</a:t>
            </a:r>
            <a:endParaRPr lang="da-DK" noProof="0" dirty="0" smtClean="0"/>
          </a:p>
        </p:txBody>
      </p:sp>
      <p:sp>
        <p:nvSpPr>
          <p:cNvPr id="20" name="Content Placeholder 19"/>
          <p:cNvSpPr>
            <a:spLocks noGrp="1"/>
          </p:cNvSpPr>
          <p:nvPr>
            <p:ph sz="quarter" idx="13"/>
          </p:nvPr>
        </p:nvSpPr>
        <p:spPr>
          <a:xfrm>
            <a:off x="533401" y="2819400"/>
            <a:ext cx="3962399" cy="3352800"/>
          </a:xfr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da-DK" noProof="0" dirty="0" err="1" smtClean="0"/>
              <a:t>Click</a:t>
            </a:r>
            <a:r>
              <a:rPr lang="da-DK" noProof="0" dirty="0" smtClean="0"/>
              <a:t> to </a:t>
            </a:r>
            <a:r>
              <a:rPr lang="da-DK" noProof="0" dirty="0" err="1" smtClean="0"/>
              <a:t>edit</a:t>
            </a:r>
            <a:r>
              <a:rPr lang="da-DK" noProof="0" dirty="0" smtClean="0"/>
              <a:t> Master </a:t>
            </a:r>
            <a:r>
              <a:rPr lang="da-DK" noProof="0" dirty="0" err="1" smtClean="0"/>
              <a:t>text</a:t>
            </a:r>
            <a:r>
              <a:rPr lang="da-DK" noProof="0" dirty="0" smtClean="0"/>
              <a:t> </a:t>
            </a:r>
            <a:r>
              <a:rPr lang="da-DK" noProof="0" dirty="0" err="1" smtClean="0"/>
              <a:t>styles</a:t>
            </a:r>
            <a:endParaRPr lang="da-DK" noProof="0" dirty="0" smtClean="0"/>
          </a:p>
          <a:p>
            <a:pPr lvl="1"/>
            <a:r>
              <a:rPr lang="da-DK" noProof="0" dirty="0" smtClean="0"/>
              <a:t>Second </a:t>
            </a:r>
            <a:r>
              <a:rPr lang="da-DK" noProof="0" dirty="0" err="1" smtClean="0"/>
              <a:t>level</a:t>
            </a:r>
            <a:endParaRPr lang="da-DK" noProof="0" dirty="0" smtClean="0"/>
          </a:p>
          <a:p>
            <a:pPr lvl="2"/>
            <a:r>
              <a:rPr lang="da-DK" noProof="0" dirty="0" smtClean="0"/>
              <a:t>Third </a:t>
            </a:r>
            <a:r>
              <a:rPr lang="da-DK" noProof="0" dirty="0" err="1" smtClean="0"/>
              <a:t>level</a:t>
            </a:r>
            <a:endParaRPr lang="da-DK" noProof="0" dirty="0" smtClean="0"/>
          </a:p>
          <a:p>
            <a:pPr lvl="3"/>
            <a:r>
              <a:rPr lang="da-DK" noProof="0" dirty="0" err="1" smtClean="0"/>
              <a:t>Fourth</a:t>
            </a:r>
            <a:r>
              <a:rPr lang="da-DK" noProof="0" dirty="0" smtClean="0"/>
              <a:t> </a:t>
            </a:r>
            <a:r>
              <a:rPr lang="da-DK" noProof="0" dirty="0" err="1" smtClean="0"/>
              <a:t>level</a:t>
            </a:r>
            <a:endParaRPr lang="da-DK" noProof="0" dirty="0" smtClean="0"/>
          </a:p>
          <a:p>
            <a:pPr lvl="4"/>
            <a:r>
              <a:rPr lang="da-DK" noProof="0" dirty="0" smtClean="0"/>
              <a:t>Fifth </a:t>
            </a:r>
            <a:r>
              <a:rPr lang="da-DK" noProof="0" dirty="0" err="1" smtClean="0"/>
              <a:t>level</a:t>
            </a:r>
            <a:endParaRPr lang="da-DK" noProof="0" dirty="0" smtClean="0"/>
          </a:p>
        </p:txBody>
      </p:sp>
      <p:sp>
        <p:nvSpPr>
          <p:cNvPr id="33" name="Subtitle 2"/>
          <p:cNvSpPr>
            <a:spLocks noGrp="1"/>
          </p:cNvSpPr>
          <p:nvPr>
            <p:ph type="subTitle" idx="1"/>
          </p:nvPr>
        </p:nvSpPr>
        <p:spPr bwMode="black">
          <a:xfrm>
            <a:off x="533400" y="1905001"/>
            <a:ext cx="8077200" cy="762000"/>
          </a:xfrm>
        </p:spPr>
        <p:txBody>
          <a:bodyPr>
            <a:noAutofit/>
          </a:bodyPr>
          <a:lstStyle>
            <a:lvl1pPr marL="0" indent="0" algn="l">
              <a:lnSpc>
                <a:spcPct val="90000"/>
              </a:lnSpc>
              <a:buNone/>
              <a:defRPr sz="320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da-DK" noProof="0" dirty="0" err="1" smtClean="0"/>
              <a:t>Click</a:t>
            </a:r>
            <a:r>
              <a:rPr lang="da-DK" noProof="0" dirty="0" smtClean="0"/>
              <a:t> to </a:t>
            </a:r>
            <a:r>
              <a:rPr lang="da-DK" noProof="0" dirty="0" err="1" smtClean="0"/>
              <a:t>edit</a:t>
            </a:r>
            <a:r>
              <a:rPr lang="da-DK" noProof="0" dirty="0" smtClean="0"/>
              <a:t> Master </a:t>
            </a:r>
            <a:r>
              <a:rPr lang="da-DK" noProof="0" dirty="0" err="1" smtClean="0"/>
              <a:t>subtitle</a:t>
            </a:r>
            <a:r>
              <a:rPr lang="da-DK" noProof="0" dirty="0" smtClean="0"/>
              <a:t> </a:t>
            </a:r>
            <a:r>
              <a:rPr lang="da-DK" noProof="0" dirty="0" err="1" smtClean="0"/>
              <a:t>style</a:t>
            </a:r>
            <a:endParaRPr lang="da-DK" noProof="0" dirty="0" smtClean="0"/>
          </a:p>
        </p:txBody>
      </p:sp>
      <p:cxnSp>
        <p:nvCxnSpPr>
          <p:cNvPr id="12" name="Shape 11"/>
          <p:cNvCxnSpPr/>
          <p:nvPr/>
        </p:nvCxnSpPr>
        <p:spPr>
          <a:xfrm rot="5400000" flipH="1" flipV="1">
            <a:off x="4419601" y="-3429000"/>
            <a:ext cx="152399" cy="8229600"/>
          </a:xfrm>
          <a:prstGeom prst="bentConnector2">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Date Placeholder 5"/>
          <p:cNvSpPr>
            <a:spLocks noGrp="1"/>
          </p:cNvSpPr>
          <p:nvPr>
            <p:ph type="dt" sz="half" idx="14"/>
          </p:nvPr>
        </p:nvSpPr>
        <p:spPr/>
        <p:txBody>
          <a:bodyPr/>
          <a:lstStyle>
            <a:lvl1pPr>
              <a:defRPr>
                <a:solidFill>
                  <a:schemeClr val="lt1"/>
                </a:solidFill>
              </a:defRPr>
            </a:lvl1pPr>
          </a:lstStyle>
          <a:p>
            <a:r>
              <a:rPr lang="da-DK" dirty="0" smtClean="0"/>
              <a:t>Oktober 2015</a:t>
            </a:r>
            <a:endParaRPr lang="da-DK" dirty="0"/>
          </a:p>
        </p:txBody>
      </p:sp>
      <p:sp>
        <p:nvSpPr>
          <p:cNvPr id="7" name="Footer Placeholder 6"/>
          <p:cNvSpPr>
            <a:spLocks noGrp="1"/>
          </p:cNvSpPr>
          <p:nvPr>
            <p:ph type="ftr" sz="quarter" idx="15"/>
          </p:nvPr>
        </p:nvSpPr>
        <p:spPr/>
        <p:txBody>
          <a:bodyPr/>
          <a:lstStyle>
            <a:lvl1pPr>
              <a:defRPr>
                <a:solidFill>
                  <a:schemeClr val="lt1"/>
                </a:solidFill>
              </a:defRPr>
            </a:lvl1pPr>
          </a:lstStyle>
          <a:p>
            <a:r>
              <a:rPr lang="da-DK" dirty="0" smtClean="0"/>
              <a:t>Årets Ejerleder 2015</a:t>
            </a:r>
            <a:endParaRPr lang="da-DK" dirty="0"/>
          </a:p>
        </p:txBody>
      </p:sp>
      <p:sp>
        <p:nvSpPr>
          <p:cNvPr id="8" name="Slide Number Placeholder 7"/>
          <p:cNvSpPr>
            <a:spLocks noGrp="1"/>
          </p:cNvSpPr>
          <p:nvPr>
            <p:ph type="sldNum" sz="quarter" idx="16"/>
          </p:nvPr>
        </p:nvSpPr>
        <p:spPr/>
        <p:txBody>
          <a:bodyPr/>
          <a:lstStyle>
            <a:lvl1pPr>
              <a:defRPr>
                <a:solidFill>
                  <a:schemeClr val="lt1"/>
                </a:solidFill>
              </a:defRPr>
            </a:lvl1pPr>
          </a:lstStyle>
          <a:p>
            <a:fld id="{EA6853B6-89A3-40F4-94C6-79AC6DFEDA9C}" type="slidenum">
              <a:rPr lang="da-DK" smtClean="0"/>
              <a:pPr/>
              <a:t>‹#›</a:t>
            </a:fld>
            <a:endParaRPr lang="da-DK" dirty="0"/>
          </a:p>
        </p:txBody>
      </p:sp>
      <p:sp>
        <p:nvSpPr>
          <p:cNvPr id="9" name="PwCFirm"/>
          <p:cNvSpPr txBox="1"/>
          <p:nvPr userDrawn="1"/>
        </p:nvSpPr>
        <p:spPr>
          <a:xfrm>
            <a:off x="533400" y="6477000"/>
            <a:ext cx="2590800" cy="152401"/>
          </a:xfrm>
          <a:prstGeom prst="rect">
            <a:avLst/>
          </a:prstGeom>
          <a:noFill/>
        </p:spPr>
        <p:txBody>
          <a:bodyPr vert="horz" wrap="square" lIns="0" tIns="0" rIns="0" bIns="0" rtlCol="0">
            <a:noAutofit/>
          </a:bodyPr>
          <a:lstStyle/>
          <a:p>
            <a:pPr indent="-274320" algn="l">
              <a:lnSpc>
                <a:spcPct val="100000"/>
              </a:lnSpc>
              <a:spcBef>
                <a:spcPct val="0"/>
              </a:spcBef>
              <a:spcAft>
                <a:spcPct val="0"/>
              </a:spcAft>
            </a:pPr>
            <a:r>
              <a:rPr kumimoji="0" lang="da-DK" sz="1000" b="0" i="0" u="none" baseline="0" dirty="0" smtClean="0">
                <a:solidFill>
                  <a:schemeClr val="lt1"/>
                </a:solidFill>
                <a:latin typeface="Arial" panose="020B0604020202020204" pitchFamily="34" charset="0"/>
              </a:rPr>
              <a:t>PwC</a:t>
            </a:r>
          </a:p>
        </p:txBody>
      </p:sp>
    </p:spTree>
  </p:cSld>
  <p:clrMapOvr>
    <a:masterClrMapping/>
  </p:clrMapOvr>
  <p:hf hdr="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ver Slide: Fixed Logo">
    <p:spTree>
      <p:nvGrpSpPr>
        <p:cNvPr id="1" name=""/>
        <p:cNvGrpSpPr/>
        <p:nvPr/>
      </p:nvGrpSpPr>
      <p:grpSpPr>
        <a:xfrm>
          <a:off x="0" y="0"/>
          <a:ext cx="0" cy="0"/>
          <a:chOff x="0" y="0"/>
          <a:chExt cx="0" cy="0"/>
        </a:xfrm>
      </p:grpSpPr>
      <p:cxnSp>
        <p:nvCxnSpPr>
          <p:cNvPr id="141" name="Shape 140"/>
          <p:cNvCxnSpPr/>
          <p:nvPr/>
        </p:nvCxnSpPr>
        <p:spPr>
          <a:xfrm rot="5400000" flipH="1" flipV="1">
            <a:off x="5096257" y="-2734056"/>
            <a:ext cx="152399" cy="6839712"/>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42" name="Title 1"/>
          <p:cNvSpPr>
            <a:spLocks noGrp="1"/>
          </p:cNvSpPr>
          <p:nvPr>
            <p:ph type="ctrTitle" hasCustomPrompt="1"/>
          </p:nvPr>
        </p:nvSpPr>
        <p:spPr bwMode="black">
          <a:xfrm>
            <a:off x="1895475" y="838200"/>
            <a:ext cx="5343525" cy="914400"/>
          </a:xfrm>
        </p:spPr>
        <p:txBody>
          <a:bodyPr anchor="t" anchorCtr="0">
            <a:noAutofit/>
          </a:bodyPr>
          <a:lstStyle>
            <a:lvl1pPr>
              <a:lnSpc>
                <a:spcPct val="90000"/>
              </a:lnSpc>
              <a:defRPr sz="3200" b="1" i="1" baseline="0">
                <a:solidFill>
                  <a:schemeClr val="tx1"/>
                </a:solidFill>
              </a:defRPr>
            </a:lvl1pPr>
          </a:lstStyle>
          <a:p>
            <a:r>
              <a:rPr lang="da-DK" noProof="0" dirty="0" err="1" smtClean="0"/>
              <a:t>Click</a:t>
            </a:r>
            <a:r>
              <a:rPr lang="da-DK" noProof="0" dirty="0" smtClean="0"/>
              <a:t> to </a:t>
            </a:r>
            <a:r>
              <a:rPr lang="da-DK" noProof="0" dirty="0" err="1" smtClean="0"/>
              <a:t>add</a:t>
            </a:r>
            <a:r>
              <a:rPr lang="da-DK" noProof="0" dirty="0" smtClean="0"/>
              <a:t> the </a:t>
            </a:r>
            <a:r>
              <a:rPr lang="da-DK" noProof="0" dirty="0" err="1" smtClean="0"/>
              <a:t>presentation’s</a:t>
            </a:r>
            <a:r>
              <a:rPr lang="da-DK" noProof="0" dirty="0" smtClean="0"/>
              <a:t> </a:t>
            </a:r>
            <a:r>
              <a:rPr lang="da-DK" noProof="0" dirty="0" err="1" smtClean="0"/>
              <a:t>main</a:t>
            </a:r>
            <a:r>
              <a:rPr lang="da-DK" noProof="0" dirty="0" smtClean="0"/>
              <a:t> </a:t>
            </a:r>
            <a:r>
              <a:rPr lang="da-DK" noProof="0" dirty="0" err="1" smtClean="0"/>
              <a:t>title</a:t>
            </a:r>
            <a:endParaRPr lang="da-DK" noProof="0" dirty="0"/>
          </a:p>
        </p:txBody>
      </p:sp>
      <p:sp>
        <p:nvSpPr>
          <p:cNvPr id="143" name="Subtitle 2"/>
          <p:cNvSpPr>
            <a:spLocks noGrp="1"/>
          </p:cNvSpPr>
          <p:nvPr>
            <p:ph type="subTitle" idx="1" hasCustomPrompt="1"/>
          </p:nvPr>
        </p:nvSpPr>
        <p:spPr bwMode="black">
          <a:xfrm>
            <a:off x="1895475" y="1828799"/>
            <a:ext cx="5343525" cy="914401"/>
          </a:xfrm>
        </p:spPr>
        <p:txBody>
          <a:bodyPr>
            <a:noAutofit/>
          </a:bodyPr>
          <a:lstStyle>
            <a:lvl1pPr marL="0" indent="0" algn="l">
              <a:lnSpc>
                <a:spcPct val="90000"/>
              </a:lnSpc>
              <a:spcAft>
                <a:spcPts val="0"/>
              </a:spcAft>
              <a:buNone/>
              <a:defRPr sz="3200" baseline="0">
                <a:solidFill>
                  <a:schemeClr val="tx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da-DK" noProof="0" dirty="0" err="1" smtClean="0"/>
              <a:t>Subtitle</a:t>
            </a:r>
            <a:r>
              <a:rPr lang="da-DK" noProof="0" dirty="0" smtClean="0"/>
              <a:t> and date (</a:t>
            </a:r>
            <a:r>
              <a:rPr lang="da-DK" noProof="0" dirty="0" err="1" smtClean="0"/>
              <a:t>move</a:t>
            </a:r>
            <a:r>
              <a:rPr lang="da-DK" noProof="0" dirty="0" smtClean="0"/>
              <a:t> </a:t>
            </a:r>
            <a:r>
              <a:rPr lang="da-DK" noProof="0" dirty="0" err="1" smtClean="0"/>
              <a:t>higher</a:t>
            </a:r>
            <a:r>
              <a:rPr lang="da-DK" noProof="0" dirty="0" smtClean="0"/>
              <a:t> if </a:t>
            </a:r>
            <a:r>
              <a:rPr lang="da-DK" noProof="0" dirty="0" err="1" smtClean="0"/>
              <a:t>title</a:t>
            </a:r>
            <a:r>
              <a:rPr lang="da-DK" noProof="0" dirty="0" smtClean="0"/>
              <a:t> is </a:t>
            </a:r>
            <a:r>
              <a:rPr lang="da-DK" noProof="0" dirty="0" err="1" smtClean="0"/>
              <a:t>only</a:t>
            </a:r>
            <a:r>
              <a:rPr lang="da-DK" noProof="0" dirty="0" smtClean="0"/>
              <a:t> </a:t>
            </a:r>
            <a:r>
              <a:rPr lang="da-DK" noProof="0" dirty="0" err="1" smtClean="0"/>
              <a:t>one</a:t>
            </a:r>
            <a:r>
              <a:rPr lang="da-DK" noProof="0" dirty="0" smtClean="0"/>
              <a:t> line)</a:t>
            </a:r>
          </a:p>
        </p:txBody>
      </p:sp>
      <p:sp>
        <p:nvSpPr>
          <p:cNvPr id="144" name="Text Placeholder 31"/>
          <p:cNvSpPr>
            <a:spLocks noGrp="1"/>
          </p:cNvSpPr>
          <p:nvPr>
            <p:ph type="body" sz="quarter" idx="10" hasCustomPrompt="1"/>
          </p:nvPr>
        </p:nvSpPr>
        <p:spPr bwMode="black">
          <a:xfrm>
            <a:off x="1895475" y="374904"/>
            <a:ext cx="4105656" cy="146304"/>
          </a:xfrm>
        </p:spPr>
        <p:txBody>
          <a:bodyPr/>
          <a:lstStyle>
            <a:lvl1pPr>
              <a:defRPr sz="1100">
                <a:solidFill>
                  <a:schemeClr val="tx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r>
              <a:rPr lang="da-DK" noProof="0" dirty="0" smtClean="0"/>
              <a:t>www.pwc.dk</a:t>
            </a:r>
            <a:endParaRPr lang="da-DK" noProof="0" dirty="0"/>
          </a:p>
        </p:txBody>
      </p:sp>
      <p:grpSp>
        <p:nvGrpSpPr>
          <p:cNvPr id="102" name="Group 101"/>
          <p:cNvGrpSpPr>
            <a:grpSpLocks noChangeAspect="1"/>
          </p:cNvGrpSpPr>
          <p:nvPr userDrawn="1"/>
        </p:nvGrpSpPr>
        <p:grpSpPr>
          <a:xfrm>
            <a:off x="968592" y="5768681"/>
            <a:ext cx="1232283" cy="935789"/>
            <a:chOff x="518032" y="-1032869"/>
            <a:chExt cx="6161413" cy="4678943"/>
          </a:xfrm>
        </p:grpSpPr>
        <p:grpSp>
          <p:nvGrpSpPr>
            <p:cNvPr id="103" name="Group 73"/>
            <p:cNvGrpSpPr>
              <a:grpSpLocks noChangeAspect="1"/>
            </p:cNvGrpSpPr>
            <p:nvPr/>
          </p:nvGrpSpPr>
          <p:grpSpPr>
            <a:xfrm>
              <a:off x="4438637" y="-1032863"/>
              <a:ext cx="2240792" cy="2011550"/>
              <a:chOff x="1905000" y="5715000"/>
              <a:chExt cx="445770" cy="381000"/>
            </a:xfrm>
          </p:grpSpPr>
          <p:sp>
            <p:nvSpPr>
              <p:cNvPr id="107" name="Rectangle 25"/>
              <p:cNvSpPr>
                <a:spLocks noChangeArrowheads="1"/>
              </p:cNvSpPr>
              <p:nvPr userDrawn="1"/>
            </p:nvSpPr>
            <p:spPr bwMode="gray">
              <a:xfrm>
                <a:off x="2293620" y="5988118"/>
                <a:ext cx="57150" cy="107882"/>
              </a:xfrm>
              <a:prstGeom prst="rect">
                <a:avLst/>
              </a:prstGeom>
              <a:solidFill>
                <a:srgbClr val="F445F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dirty="0"/>
              </a:p>
            </p:txBody>
          </p:sp>
          <p:sp>
            <p:nvSpPr>
              <p:cNvPr id="108" name="Rectangle 26"/>
              <p:cNvSpPr>
                <a:spLocks noChangeArrowheads="1"/>
              </p:cNvSpPr>
              <p:nvPr userDrawn="1"/>
            </p:nvSpPr>
            <p:spPr bwMode="gray">
              <a:xfrm>
                <a:off x="2132171" y="5757333"/>
                <a:ext cx="44291" cy="66914"/>
              </a:xfrm>
              <a:prstGeom prst="rect">
                <a:avLst/>
              </a:prstGeom>
              <a:solidFill>
                <a:srgbClr val="F6B67F"/>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dirty="0"/>
              </a:p>
            </p:txBody>
          </p:sp>
          <p:sp>
            <p:nvSpPr>
              <p:cNvPr id="109" name="Rectangle 27"/>
              <p:cNvSpPr>
                <a:spLocks noChangeArrowheads="1"/>
              </p:cNvSpPr>
              <p:nvPr userDrawn="1"/>
            </p:nvSpPr>
            <p:spPr bwMode="gray">
              <a:xfrm>
                <a:off x="1905000" y="5715000"/>
                <a:ext cx="227171" cy="42333"/>
              </a:xfrm>
              <a:prstGeom prst="rect">
                <a:avLst/>
              </a:prstGeom>
              <a:solidFill>
                <a:srgbClr val="F48F17"/>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dirty="0"/>
              </a:p>
            </p:txBody>
          </p:sp>
          <p:sp>
            <p:nvSpPr>
              <p:cNvPr id="110" name="Rectangle 28"/>
              <p:cNvSpPr>
                <a:spLocks noChangeArrowheads="1"/>
              </p:cNvSpPr>
              <p:nvPr userDrawn="1"/>
            </p:nvSpPr>
            <p:spPr bwMode="gray">
              <a:xfrm>
                <a:off x="1905000" y="5757333"/>
                <a:ext cx="227171" cy="66914"/>
              </a:xfrm>
              <a:prstGeom prst="rect">
                <a:avLst/>
              </a:prstGeom>
              <a:solidFill>
                <a:srgbClr val="EB660B"/>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dirty="0"/>
              </a:p>
            </p:txBody>
          </p:sp>
          <p:sp>
            <p:nvSpPr>
              <p:cNvPr id="111" name="Rectangle 29"/>
              <p:cNvSpPr>
                <a:spLocks noChangeArrowheads="1"/>
              </p:cNvSpPr>
              <p:nvPr userDrawn="1"/>
            </p:nvSpPr>
            <p:spPr bwMode="gray">
              <a:xfrm>
                <a:off x="2176462" y="5824247"/>
                <a:ext cx="117158" cy="163871"/>
              </a:xfrm>
              <a:prstGeom prst="rect">
                <a:avLst/>
              </a:prstGeom>
              <a:solidFill>
                <a:srgbClr val="F3BF09"/>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dirty="0"/>
              </a:p>
            </p:txBody>
          </p:sp>
          <p:sp>
            <p:nvSpPr>
              <p:cNvPr id="112" name="Rectangle 30"/>
              <p:cNvSpPr>
                <a:spLocks noChangeArrowheads="1"/>
              </p:cNvSpPr>
              <p:nvPr userDrawn="1"/>
            </p:nvSpPr>
            <p:spPr bwMode="gray">
              <a:xfrm>
                <a:off x="2176462" y="5988118"/>
                <a:ext cx="117158" cy="107882"/>
              </a:xfrm>
              <a:prstGeom prst="rect">
                <a:avLst/>
              </a:prstGeom>
              <a:solidFill>
                <a:srgbClr val="E93409"/>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dirty="0"/>
              </a:p>
            </p:txBody>
          </p:sp>
          <p:sp>
            <p:nvSpPr>
              <p:cNvPr id="113" name="Rectangle 31"/>
              <p:cNvSpPr>
                <a:spLocks noChangeArrowheads="1"/>
              </p:cNvSpPr>
              <p:nvPr userDrawn="1"/>
            </p:nvSpPr>
            <p:spPr bwMode="gray">
              <a:xfrm>
                <a:off x="2132171" y="5824247"/>
                <a:ext cx="44291" cy="163871"/>
              </a:xfrm>
              <a:prstGeom prst="rect">
                <a:avLst/>
              </a:prstGeom>
              <a:solidFill>
                <a:srgbClr val="EA880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dirty="0"/>
              </a:p>
            </p:txBody>
          </p:sp>
          <p:sp>
            <p:nvSpPr>
              <p:cNvPr id="114" name="Rectangle 32"/>
              <p:cNvSpPr>
                <a:spLocks noChangeArrowheads="1"/>
              </p:cNvSpPr>
              <p:nvPr userDrawn="1"/>
            </p:nvSpPr>
            <p:spPr bwMode="gray">
              <a:xfrm>
                <a:off x="2132171" y="5988118"/>
                <a:ext cx="44291" cy="107882"/>
              </a:xfrm>
              <a:prstGeom prst="rect">
                <a:avLst/>
              </a:prstGeom>
              <a:solidFill>
                <a:srgbClr val="E0250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dirty="0"/>
              </a:p>
            </p:txBody>
          </p:sp>
          <p:sp>
            <p:nvSpPr>
              <p:cNvPr id="115" name="Freeform 33"/>
              <p:cNvSpPr>
                <a:spLocks/>
              </p:cNvSpPr>
              <p:nvPr userDrawn="1"/>
            </p:nvSpPr>
            <p:spPr bwMode="gray">
              <a:xfrm>
                <a:off x="1905000" y="5824247"/>
                <a:ext cx="227171" cy="163871"/>
              </a:xfrm>
              <a:custGeom>
                <a:avLst/>
                <a:gdLst/>
                <a:ahLst/>
                <a:cxnLst>
                  <a:cxn ang="0">
                    <a:pos x="0" y="0"/>
                  </a:cxn>
                  <a:cxn ang="0">
                    <a:pos x="159" y="0"/>
                  </a:cxn>
                  <a:cxn ang="0">
                    <a:pos x="159" y="120"/>
                  </a:cxn>
                  <a:cxn ang="0">
                    <a:pos x="99" y="120"/>
                  </a:cxn>
                  <a:cxn ang="0">
                    <a:pos x="99" y="80"/>
                  </a:cxn>
                  <a:cxn ang="0">
                    <a:pos x="0" y="80"/>
                  </a:cxn>
                  <a:cxn ang="0">
                    <a:pos x="0" y="0"/>
                  </a:cxn>
                </a:cxnLst>
                <a:rect l="0" t="0" r="r" b="b"/>
                <a:pathLst>
                  <a:path w="159" h="120">
                    <a:moveTo>
                      <a:pt x="0" y="0"/>
                    </a:moveTo>
                    <a:lnTo>
                      <a:pt x="159" y="0"/>
                    </a:lnTo>
                    <a:lnTo>
                      <a:pt x="159" y="120"/>
                    </a:lnTo>
                    <a:lnTo>
                      <a:pt x="99" y="120"/>
                    </a:lnTo>
                    <a:lnTo>
                      <a:pt x="99" y="80"/>
                    </a:lnTo>
                    <a:lnTo>
                      <a:pt x="0" y="80"/>
                    </a:lnTo>
                    <a:lnTo>
                      <a:pt x="0" y="0"/>
                    </a:lnTo>
                    <a:close/>
                  </a:path>
                </a:pathLst>
              </a:custGeom>
              <a:solidFill>
                <a:srgbClr val="E04C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noProof="0" dirty="0"/>
              </a:p>
            </p:txBody>
          </p:sp>
          <p:sp>
            <p:nvSpPr>
              <p:cNvPr id="116" name="Rectangle 34"/>
              <p:cNvSpPr>
                <a:spLocks noChangeArrowheads="1"/>
              </p:cNvSpPr>
              <p:nvPr userDrawn="1"/>
            </p:nvSpPr>
            <p:spPr bwMode="gray">
              <a:xfrm>
                <a:off x="2046446" y="5988118"/>
                <a:ext cx="85725" cy="107882"/>
              </a:xfrm>
              <a:prstGeom prst="rect">
                <a:avLst/>
              </a:prstGeom>
              <a:solidFill>
                <a:srgbClr val="D614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dirty="0"/>
              </a:p>
            </p:txBody>
          </p:sp>
          <p:sp>
            <p:nvSpPr>
              <p:cNvPr id="117" name="Rectangle 35"/>
              <p:cNvSpPr>
                <a:spLocks noChangeArrowheads="1"/>
              </p:cNvSpPr>
              <p:nvPr userDrawn="1"/>
            </p:nvSpPr>
            <p:spPr bwMode="gray">
              <a:xfrm>
                <a:off x="1905000" y="5933495"/>
                <a:ext cx="141446" cy="54624"/>
              </a:xfrm>
              <a:prstGeom prst="rect">
                <a:avLst/>
              </a:prstGeom>
              <a:solidFill>
                <a:srgbClr val="C93C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dirty="0"/>
              </a:p>
            </p:txBody>
          </p:sp>
          <p:sp>
            <p:nvSpPr>
              <p:cNvPr id="118" name="Rectangle 36"/>
              <p:cNvSpPr>
                <a:spLocks noChangeArrowheads="1"/>
              </p:cNvSpPr>
              <p:nvPr userDrawn="1"/>
            </p:nvSpPr>
            <p:spPr bwMode="gray">
              <a:xfrm>
                <a:off x="1905000" y="5988118"/>
                <a:ext cx="141446" cy="107882"/>
              </a:xfrm>
              <a:prstGeom prst="rect">
                <a:avLst/>
              </a:prstGeom>
              <a:solidFill>
                <a:srgbClr val="C01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dirty="0"/>
              </a:p>
            </p:txBody>
          </p:sp>
          <p:sp>
            <p:nvSpPr>
              <p:cNvPr id="119" name="Rectangle 25"/>
              <p:cNvSpPr>
                <a:spLocks noChangeArrowheads="1"/>
              </p:cNvSpPr>
              <p:nvPr/>
            </p:nvSpPr>
            <p:spPr bwMode="gray">
              <a:xfrm>
                <a:off x="2293620" y="5988118"/>
                <a:ext cx="57150" cy="107882"/>
              </a:xfrm>
              <a:prstGeom prst="rect">
                <a:avLst/>
              </a:prstGeom>
              <a:solidFill>
                <a:srgbClr val="F445F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dirty="0"/>
              </a:p>
            </p:txBody>
          </p:sp>
          <p:sp>
            <p:nvSpPr>
              <p:cNvPr id="120" name="Rectangle 26"/>
              <p:cNvSpPr>
                <a:spLocks noChangeArrowheads="1"/>
              </p:cNvSpPr>
              <p:nvPr/>
            </p:nvSpPr>
            <p:spPr bwMode="gray">
              <a:xfrm>
                <a:off x="2132171" y="5757333"/>
                <a:ext cx="44291" cy="66914"/>
              </a:xfrm>
              <a:prstGeom prst="rect">
                <a:avLst/>
              </a:prstGeom>
              <a:solidFill>
                <a:srgbClr val="F6B67F"/>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dirty="0"/>
              </a:p>
            </p:txBody>
          </p:sp>
          <p:sp>
            <p:nvSpPr>
              <p:cNvPr id="121" name="Rectangle 27"/>
              <p:cNvSpPr>
                <a:spLocks noChangeArrowheads="1"/>
              </p:cNvSpPr>
              <p:nvPr/>
            </p:nvSpPr>
            <p:spPr bwMode="gray">
              <a:xfrm>
                <a:off x="1905000" y="5715000"/>
                <a:ext cx="227171" cy="42333"/>
              </a:xfrm>
              <a:prstGeom prst="rect">
                <a:avLst/>
              </a:prstGeom>
              <a:solidFill>
                <a:srgbClr val="F48F17"/>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dirty="0"/>
              </a:p>
            </p:txBody>
          </p:sp>
          <p:sp>
            <p:nvSpPr>
              <p:cNvPr id="122" name="Rectangle 28"/>
              <p:cNvSpPr>
                <a:spLocks noChangeArrowheads="1"/>
              </p:cNvSpPr>
              <p:nvPr/>
            </p:nvSpPr>
            <p:spPr bwMode="gray">
              <a:xfrm>
                <a:off x="1905000" y="5757333"/>
                <a:ext cx="227171" cy="66914"/>
              </a:xfrm>
              <a:prstGeom prst="rect">
                <a:avLst/>
              </a:prstGeom>
              <a:solidFill>
                <a:srgbClr val="EB660B"/>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dirty="0"/>
              </a:p>
            </p:txBody>
          </p:sp>
          <p:sp>
            <p:nvSpPr>
              <p:cNvPr id="123" name="Rectangle 29"/>
              <p:cNvSpPr>
                <a:spLocks noChangeArrowheads="1"/>
              </p:cNvSpPr>
              <p:nvPr/>
            </p:nvSpPr>
            <p:spPr bwMode="gray">
              <a:xfrm>
                <a:off x="2176462" y="5824247"/>
                <a:ext cx="117158" cy="163871"/>
              </a:xfrm>
              <a:prstGeom prst="rect">
                <a:avLst/>
              </a:prstGeom>
              <a:solidFill>
                <a:srgbClr val="F3BF09"/>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dirty="0"/>
              </a:p>
            </p:txBody>
          </p:sp>
          <p:sp>
            <p:nvSpPr>
              <p:cNvPr id="124" name="Rectangle 30"/>
              <p:cNvSpPr>
                <a:spLocks noChangeArrowheads="1"/>
              </p:cNvSpPr>
              <p:nvPr/>
            </p:nvSpPr>
            <p:spPr bwMode="gray">
              <a:xfrm>
                <a:off x="2176462" y="5988118"/>
                <a:ext cx="117158" cy="107882"/>
              </a:xfrm>
              <a:prstGeom prst="rect">
                <a:avLst/>
              </a:prstGeom>
              <a:solidFill>
                <a:srgbClr val="E93409"/>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dirty="0"/>
              </a:p>
            </p:txBody>
          </p:sp>
          <p:sp>
            <p:nvSpPr>
              <p:cNvPr id="125" name="Rectangle 31"/>
              <p:cNvSpPr>
                <a:spLocks noChangeArrowheads="1"/>
              </p:cNvSpPr>
              <p:nvPr/>
            </p:nvSpPr>
            <p:spPr bwMode="gray">
              <a:xfrm>
                <a:off x="2132171" y="5824247"/>
                <a:ext cx="44291" cy="163871"/>
              </a:xfrm>
              <a:prstGeom prst="rect">
                <a:avLst/>
              </a:prstGeom>
              <a:solidFill>
                <a:srgbClr val="EA880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dirty="0"/>
              </a:p>
            </p:txBody>
          </p:sp>
          <p:sp>
            <p:nvSpPr>
              <p:cNvPr id="126" name="Rectangle 32"/>
              <p:cNvSpPr>
                <a:spLocks noChangeArrowheads="1"/>
              </p:cNvSpPr>
              <p:nvPr/>
            </p:nvSpPr>
            <p:spPr bwMode="gray">
              <a:xfrm>
                <a:off x="2132171" y="5988118"/>
                <a:ext cx="44291" cy="107882"/>
              </a:xfrm>
              <a:prstGeom prst="rect">
                <a:avLst/>
              </a:prstGeom>
              <a:solidFill>
                <a:srgbClr val="E0250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dirty="0"/>
              </a:p>
            </p:txBody>
          </p:sp>
          <p:sp>
            <p:nvSpPr>
              <p:cNvPr id="127" name="Freeform 33"/>
              <p:cNvSpPr>
                <a:spLocks/>
              </p:cNvSpPr>
              <p:nvPr/>
            </p:nvSpPr>
            <p:spPr bwMode="gray">
              <a:xfrm>
                <a:off x="1905000" y="5824247"/>
                <a:ext cx="227171" cy="163871"/>
              </a:xfrm>
              <a:custGeom>
                <a:avLst/>
                <a:gdLst/>
                <a:ahLst/>
                <a:cxnLst>
                  <a:cxn ang="0">
                    <a:pos x="0" y="0"/>
                  </a:cxn>
                  <a:cxn ang="0">
                    <a:pos x="159" y="0"/>
                  </a:cxn>
                  <a:cxn ang="0">
                    <a:pos x="159" y="120"/>
                  </a:cxn>
                  <a:cxn ang="0">
                    <a:pos x="99" y="120"/>
                  </a:cxn>
                  <a:cxn ang="0">
                    <a:pos x="99" y="80"/>
                  </a:cxn>
                  <a:cxn ang="0">
                    <a:pos x="0" y="80"/>
                  </a:cxn>
                  <a:cxn ang="0">
                    <a:pos x="0" y="0"/>
                  </a:cxn>
                </a:cxnLst>
                <a:rect l="0" t="0" r="r" b="b"/>
                <a:pathLst>
                  <a:path w="159" h="120">
                    <a:moveTo>
                      <a:pt x="0" y="0"/>
                    </a:moveTo>
                    <a:lnTo>
                      <a:pt x="159" y="0"/>
                    </a:lnTo>
                    <a:lnTo>
                      <a:pt x="159" y="120"/>
                    </a:lnTo>
                    <a:lnTo>
                      <a:pt x="99" y="120"/>
                    </a:lnTo>
                    <a:lnTo>
                      <a:pt x="99" y="80"/>
                    </a:lnTo>
                    <a:lnTo>
                      <a:pt x="0" y="80"/>
                    </a:lnTo>
                    <a:lnTo>
                      <a:pt x="0" y="0"/>
                    </a:lnTo>
                    <a:close/>
                  </a:path>
                </a:pathLst>
              </a:custGeom>
              <a:solidFill>
                <a:srgbClr val="E04C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noProof="0" dirty="0"/>
              </a:p>
            </p:txBody>
          </p:sp>
          <p:sp>
            <p:nvSpPr>
              <p:cNvPr id="128" name="Rectangle 34"/>
              <p:cNvSpPr>
                <a:spLocks noChangeArrowheads="1"/>
              </p:cNvSpPr>
              <p:nvPr/>
            </p:nvSpPr>
            <p:spPr bwMode="gray">
              <a:xfrm>
                <a:off x="2046446" y="5988118"/>
                <a:ext cx="85725" cy="107882"/>
              </a:xfrm>
              <a:prstGeom prst="rect">
                <a:avLst/>
              </a:prstGeom>
              <a:solidFill>
                <a:srgbClr val="D614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dirty="0"/>
              </a:p>
            </p:txBody>
          </p:sp>
          <p:sp>
            <p:nvSpPr>
              <p:cNvPr id="129" name="Rectangle 35"/>
              <p:cNvSpPr>
                <a:spLocks noChangeArrowheads="1"/>
              </p:cNvSpPr>
              <p:nvPr/>
            </p:nvSpPr>
            <p:spPr bwMode="gray">
              <a:xfrm>
                <a:off x="1905000" y="5933495"/>
                <a:ext cx="141446" cy="54624"/>
              </a:xfrm>
              <a:prstGeom prst="rect">
                <a:avLst/>
              </a:prstGeom>
              <a:solidFill>
                <a:srgbClr val="C93C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dirty="0"/>
              </a:p>
            </p:txBody>
          </p:sp>
          <p:sp>
            <p:nvSpPr>
              <p:cNvPr id="130" name="Rectangle 36"/>
              <p:cNvSpPr>
                <a:spLocks noChangeArrowheads="1"/>
              </p:cNvSpPr>
              <p:nvPr/>
            </p:nvSpPr>
            <p:spPr bwMode="gray">
              <a:xfrm>
                <a:off x="1905000" y="5988118"/>
                <a:ext cx="141446" cy="107882"/>
              </a:xfrm>
              <a:prstGeom prst="rect">
                <a:avLst/>
              </a:prstGeom>
              <a:solidFill>
                <a:srgbClr val="C01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dirty="0"/>
              </a:p>
            </p:txBody>
          </p:sp>
        </p:grpSp>
        <p:grpSp>
          <p:nvGrpSpPr>
            <p:cNvPr id="104" name="Group 32"/>
            <p:cNvGrpSpPr/>
            <p:nvPr/>
          </p:nvGrpSpPr>
          <p:grpSpPr>
            <a:xfrm>
              <a:off x="518032" y="978681"/>
              <a:ext cx="4572000" cy="2667393"/>
              <a:chOff x="518032" y="978681"/>
              <a:chExt cx="4572000" cy="2667393"/>
            </a:xfrm>
          </p:grpSpPr>
          <p:sp>
            <p:nvSpPr>
              <p:cNvPr id="105" name="Rectangle 37"/>
              <p:cNvSpPr>
                <a:spLocks noChangeArrowheads="1"/>
              </p:cNvSpPr>
              <p:nvPr userDrawn="1"/>
            </p:nvSpPr>
            <p:spPr bwMode="black">
              <a:xfrm>
                <a:off x="3295650" y="978681"/>
                <a:ext cx="1143000" cy="263229"/>
              </a:xfrm>
              <a:prstGeom prst="rect">
                <a:avLst/>
              </a:prstGeom>
              <a:solidFill>
                <a:srgbClr val="A1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dirty="0"/>
              </a:p>
            </p:txBody>
          </p:sp>
          <p:sp>
            <p:nvSpPr>
              <p:cNvPr id="106" name="Freeform 7"/>
              <p:cNvSpPr>
                <a:spLocks noEditPoints="1"/>
              </p:cNvSpPr>
              <p:nvPr userDrawn="1"/>
            </p:nvSpPr>
            <p:spPr bwMode="black">
              <a:xfrm>
                <a:off x="518032" y="1922794"/>
                <a:ext cx="4572000" cy="1723280"/>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noProof="0" dirty="0"/>
              </a:p>
            </p:txBody>
          </p:sp>
        </p:grpSp>
      </p:grpSp>
      <p:sp>
        <p:nvSpPr>
          <p:cNvPr id="35" name="TextBox 34"/>
          <p:cNvSpPr txBox="1"/>
          <p:nvPr userDrawn="1"/>
        </p:nvSpPr>
        <p:spPr>
          <a:xfrm>
            <a:off x="5562600" y="6400800"/>
            <a:ext cx="3276600" cy="304800"/>
          </a:xfrm>
          <a:prstGeom prst="rect">
            <a:avLst/>
          </a:prstGeom>
          <a:noFill/>
        </p:spPr>
        <p:txBody>
          <a:bodyPr wrap="square" lIns="0" tIns="0" rIns="0" bIns="0" rtlCol="0">
            <a:noAutofit/>
          </a:bodyPr>
          <a:lstStyle/>
          <a:p>
            <a:pPr indent="-274320" algn="r">
              <a:spcAft>
                <a:spcPts val="900"/>
              </a:spcAft>
            </a:pPr>
            <a:r>
              <a:rPr lang="da-DK" sz="1600" i="1" dirty="0" smtClean="0">
                <a:latin typeface="Georgia" pitchFamily="18" charset="0"/>
              </a:rPr>
              <a:t>Revision. Skat. Rådgivning.</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ver Slide: Client Logo">
    <p:spTree>
      <p:nvGrpSpPr>
        <p:cNvPr id="1" name=""/>
        <p:cNvGrpSpPr/>
        <p:nvPr/>
      </p:nvGrpSpPr>
      <p:grpSpPr>
        <a:xfrm>
          <a:off x="0" y="0"/>
          <a:ext cx="0" cy="0"/>
          <a:chOff x="0" y="0"/>
          <a:chExt cx="0" cy="0"/>
        </a:xfrm>
      </p:grpSpPr>
      <p:grpSp>
        <p:nvGrpSpPr>
          <p:cNvPr id="32" name="Group 31"/>
          <p:cNvGrpSpPr/>
          <p:nvPr userDrawn="1"/>
        </p:nvGrpSpPr>
        <p:grpSpPr bwMode="gray">
          <a:xfrm>
            <a:off x="1752601" y="1"/>
            <a:ext cx="7391400" cy="6176009"/>
            <a:chOff x="19140488" y="13674"/>
            <a:chExt cx="7443798" cy="6145827"/>
          </a:xfrm>
        </p:grpSpPr>
        <p:sp>
          <p:nvSpPr>
            <p:cNvPr id="35" name="Rectangle 17"/>
            <p:cNvSpPr>
              <a:spLocks noChangeArrowheads="1"/>
            </p:cNvSpPr>
            <p:nvPr/>
          </p:nvSpPr>
          <p:spPr bwMode="gray">
            <a:xfrm>
              <a:off x="19140488" y="4188799"/>
              <a:ext cx="2302206" cy="1970702"/>
            </a:xfrm>
            <a:prstGeom prst="rect">
              <a:avLst/>
            </a:prstGeom>
            <a:solidFill>
              <a:srgbClr val="9A170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36" name="Rectangle 7"/>
            <p:cNvSpPr>
              <a:spLocks noChangeArrowheads="1"/>
            </p:cNvSpPr>
            <p:nvPr/>
          </p:nvSpPr>
          <p:spPr bwMode="gray">
            <a:xfrm>
              <a:off x="25663403" y="4032250"/>
              <a:ext cx="920883" cy="2127250"/>
            </a:xfrm>
            <a:prstGeom prst="rect">
              <a:avLst/>
            </a:prstGeom>
            <a:solidFill>
              <a:srgbClr val="F3BE2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37" name="Rectangle 8"/>
            <p:cNvSpPr>
              <a:spLocks noChangeArrowheads="1"/>
            </p:cNvSpPr>
            <p:nvPr/>
          </p:nvSpPr>
          <p:spPr bwMode="gray">
            <a:xfrm>
              <a:off x="25049482" y="2899477"/>
              <a:ext cx="734694" cy="1289321"/>
            </a:xfrm>
            <a:prstGeom prst="rect">
              <a:avLst/>
            </a:prstGeom>
            <a:solidFill>
              <a:srgbClr val="F3BC87"/>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42" name="Rectangle 9"/>
            <p:cNvSpPr>
              <a:spLocks noChangeArrowheads="1"/>
            </p:cNvSpPr>
            <p:nvPr/>
          </p:nvSpPr>
          <p:spPr bwMode="gray">
            <a:xfrm>
              <a:off x="25049482" y="4032250"/>
              <a:ext cx="734693" cy="2127250"/>
            </a:xfrm>
            <a:prstGeom prst="rect">
              <a:avLst/>
            </a:prstGeom>
            <a:solidFill>
              <a:srgbClr val="E88C1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43" name="Rectangle 11"/>
            <p:cNvSpPr>
              <a:spLocks noChangeArrowheads="1"/>
            </p:cNvSpPr>
            <p:nvPr/>
          </p:nvSpPr>
          <p:spPr bwMode="gray">
            <a:xfrm>
              <a:off x="24665780" y="706365"/>
              <a:ext cx="477045" cy="2263848"/>
            </a:xfrm>
            <a:prstGeom prst="rect">
              <a:avLst/>
            </a:prstGeom>
            <a:solidFill>
              <a:srgbClr val="E669A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44" name="Rectangle 12"/>
            <p:cNvSpPr>
              <a:spLocks noChangeArrowheads="1"/>
            </p:cNvSpPr>
            <p:nvPr/>
          </p:nvSpPr>
          <p:spPr bwMode="gray">
            <a:xfrm>
              <a:off x="24665780" y="2899478"/>
              <a:ext cx="477045" cy="1289321"/>
            </a:xfrm>
            <a:prstGeom prst="rect">
              <a:avLst/>
            </a:prstGeom>
            <a:solidFill>
              <a:srgbClr val="DB4D5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48" name="Rectangle 13"/>
            <p:cNvSpPr>
              <a:spLocks noChangeArrowheads="1"/>
            </p:cNvSpPr>
            <p:nvPr/>
          </p:nvSpPr>
          <p:spPr bwMode="gray">
            <a:xfrm>
              <a:off x="24665780" y="4032250"/>
              <a:ext cx="477045" cy="2127250"/>
            </a:xfrm>
            <a:prstGeom prst="rect">
              <a:avLst/>
            </a:prstGeom>
            <a:solidFill>
              <a:srgbClr val="D13A0D"/>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49" name="Rectangle 14"/>
            <p:cNvSpPr>
              <a:spLocks noChangeArrowheads="1"/>
            </p:cNvSpPr>
            <p:nvPr/>
          </p:nvSpPr>
          <p:spPr bwMode="gray">
            <a:xfrm>
              <a:off x="19140488" y="669925"/>
              <a:ext cx="5662612" cy="2300288"/>
            </a:xfrm>
            <a:prstGeom prst="rect">
              <a:avLst/>
            </a:prstGeom>
            <a:solidFill>
              <a:srgbClr val="D7402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50" name="Rectangle 15"/>
            <p:cNvSpPr>
              <a:spLocks noChangeArrowheads="1"/>
            </p:cNvSpPr>
            <p:nvPr/>
          </p:nvSpPr>
          <p:spPr bwMode="gray">
            <a:xfrm>
              <a:off x="19140488" y="2899478"/>
              <a:ext cx="5662612" cy="1289321"/>
            </a:xfrm>
            <a:prstGeom prst="rect">
              <a:avLst/>
            </a:prstGeom>
            <a:solidFill>
              <a:srgbClr val="CD2F1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51" name="Freeform 16"/>
            <p:cNvSpPr>
              <a:spLocks/>
            </p:cNvSpPr>
            <p:nvPr/>
          </p:nvSpPr>
          <p:spPr bwMode="gray">
            <a:xfrm>
              <a:off x="19140488" y="4032250"/>
              <a:ext cx="5662612" cy="2127250"/>
            </a:xfrm>
            <a:custGeom>
              <a:avLst/>
              <a:gdLst/>
              <a:ahLst/>
              <a:cxnLst>
                <a:cxn ang="0">
                  <a:pos x="0" y="0"/>
                </a:cxn>
                <a:cxn ang="0">
                  <a:pos x="3567" y="0"/>
                </a:cxn>
                <a:cxn ang="0">
                  <a:pos x="3567" y="1340"/>
                </a:cxn>
                <a:cxn ang="0">
                  <a:pos x="1372" y="1340"/>
                </a:cxn>
                <a:cxn ang="0">
                  <a:pos x="1372" y="181"/>
                </a:cxn>
                <a:cxn ang="0">
                  <a:pos x="0" y="181"/>
                </a:cxn>
                <a:cxn ang="0">
                  <a:pos x="0" y="0"/>
                </a:cxn>
              </a:cxnLst>
              <a:rect l="0" t="0" r="r" b="b"/>
              <a:pathLst>
                <a:path w="3567" h="1340">
                  <a:moveTo>
                    <a:pt x="0" y="0"/>
                  </a:moveTo>
                  <a:lnTo>
                    <a:pt x="3567" y="0"/>
                  </a:lnTo>
                  <a:lnTo>
                    <a:pt x="3567" y="1340"/>
                  </a:lnTo>
                  <a:lnTo>
                    <a:pt x="1372" y="1340"/>
                  </a:lnTo>
                  <a:lnTo>
                    <a:pt x="1372" y="181"/>
                  </a:lnTo>
                  <a:lnTo>
                    <a:pt x="0" y="181"/>
                  </a:lnTo>
                  <a:lnTo>
                    <a:pt x="0" y="0"/>
                  </a:lnTo>
                  <a:close/>
                </a:path>
              </a:pathLst>
            </a:custGeom>
            <a:solidFill>
              <a:srgbClr val="C4230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2" name="Rectangle 10"/>
            <p:cNvSpPr>
              <a:spLocks noChangeArrowheads="1"/>
            </p:cNvSpPr>
            <p:nvPr/>
          </p:nvSpPr>
          <p:spPr bwMode="gray">
            <a:xfrm>
              <a:off x="19140488" y="13674"/>
              <a:ext cx="5662612" cy="692692"/>
            </a:xfrm>
            <a:prstGeom prst="rect">
              <a:avLst/>
            </a:prstGeom>
            <a:solidFill>
              <a:srgbClr val="EE9C3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grpSp>
      <p:sp>
        <p:nvSpPr>
          <p:cNvPr id="31" name="Picture Placeholder 76"/>
          <p:cNvSpPr>
            <a:spLocks noGrp="1"/>
          </p:cNvSpPr>
          <p:nvPr>
            <p:ph type="pic" sz="quarter" idx="13"/>
          </p:nvPr>
        </p:nvSpPr>
        <p:spPr>
          <a:xfrm>
            <a:off x="609601" y="3048000"/>
            <a:ext cx="914400" cy="762000"/>
          </a:xfrm>
        </p:spPr>
        <p:txBody>
          <a:bodyPr/>
          <a:lstStyle>
            <a:lvl1pPr>
              <a:defRPr sz="1400"/>
            </a:lvl1pPr>
          </a:lstStyle>
          <a:p>
            <a:r>
              <a:rPr lang="da-DK" noProof="0" dirty="0" smtClean="0"/>
              <a:t>Click icon to add picture</a:t>
            </a:r>
            <a:endParaRPr lang="da-DK" noProof="0" dirty="0"/>
          </a:p>
        </p:txBody>
      </p:sp>
      <p:grpSp>
        <p:nvGrpSpPr>
          <p:cNvPr id="3" name="Group 31"/>
          <p:cNvGrpSpPr/>
          <p:nvPr/>
        </p:nvGrpSpPr>
        <p:grpSpPr>
          <a:xfrm>
            <a:off x="489086" y="2901697"/>
            <a:ext cx="1209752" cy="151219"/>
            <a:chOff x="489087" y="2521685"/>
            <a:chExt cx="1209752" cy="151219"/>
          </a:xfrm>
        </p:grpSpPr>
        <p:cxnSp>
          <p:nvCxnSpPr>
            <p:cNvPr id="33" name="Straight Connector 32"/>
            <p:cNvCxnSpPr/>
            <p:nvPr userDrawn="1"/>
          </p:nvCxnSpPr>
          <p:spPr>
            <a:xfrm rot="10800000">
              <a:off x="489087" y="2521686"/>
              <a:ext cx="1209752" cy="0"/>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a:xfrm rot="5400000">
              <a:off x="413478" y="2597295"/>
              <a:ext cx="151219" cy="0"/>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sp>
        <p:nvSpPr>
          <p:cNvPr id="45" name="Title 1"/>
          <p:cNvSpPr>
            <a:spLocks noGrp="1"/>
          </p:cNvSpPr>
          <p:nvPr>
            <p:ph type="ctrTitle" hasCustomPrompt="1"/>
          </p:nvPr>
        </p:nvSpPr>
        <p:spPr bwMode="white">
          <a:xfrm>
            <a:off x="1895475" y="838200"/>
            <a:ext cx="5343525" cy="914400"/>
          </a:xfrm>
        </p:spPr>
        <p:txBody>
          <a:bodyPr anchor="t" anchorCtr="0">
            <a:noAutofit/>
          </a:bodyPr>
          <a:lstStyle>
            <a:lvl1pPr>
              <a:lnSpc>
                <a:spcPct val="90000"/>
              </a:lnSpc>
              <a:defRPr sz="3200" b="1" i="1" baseline="0">
                <a:solidFill>
                  <a:schemeClr val="bg1"/>
                </a:solidFill>
              </a:defRPr>
            </a:lvl1pPr>
          </a:lstStyle>
          <a:p>
            <a:r>
              <a:rPr lang="da-DK" noProof="0" dirty="0" err="1" smtClean="0"/>
              <a:t>Click</a:t>
            </a:r>
            <a:r>
              <a:rPr lang="da-DK" noProof="0" dirty="0" smtClean="0"/>
              <a:t> to </a:t>
            </a:r>
            <a:r>
              <a:rPr lang="da-DK" noProof="0" dirty="0" err="1" smtClean="0"/>
              <a:t>add</a:t>
            </a:r>
            <a:r>
              <a:rPr lang="da-DK" noProof="0" dirty="0" smtClean="0"/>
              <a:t> the </a:t>
            </a:r>
            <a:r>
              <a:rPr lang="da-DK" noProof="0" dirty="0" err="1" smtClean="0"/>
              <a:t>presentation’s</a:t>
            </a:r>
            <a:r>
              <a:rPr lang="da-DK" noProof="0" dirty="0" smtClean="0"/>
              <a:t> </a:t>
            </a:r>
            <a:r>
              <a:rPr lang="da-DK" noProof="0" dirty="0" err="1" smtClean="0"/>
              <a:t>main</a:t>
            </a:r>
            <a:r>
              <a:rPr lang="da-DK" noProof="0" dirty="0" smtClean="0"/>
              <a:t> </a:t>
            </a:r>
            <a:r>
              <a:rPr lang="da-DK" noProof="0" dirty="0" err="1" smtClean="0"/>
              <a:t>title</a:t>
            </a:r>
            <a:endParaRPr lang="da-DK" noProof="0" dirty="0"/>
          </a:p>
        </p:txBody>
      </p:sp>
      <p:sp>
        <p:nvSpPr>
          <p:cNvPr id="46" name="Subtitle 2"/>
          <p:cNvSpPr>
            <a:spLocks noGrp="1"/>
          </p:cNvSpPr>
          <p:nvPr>
            <p:ph type="subTitle" idx="1" hasCustomPrompt="1"/>
          </p:nvPr>
        </p:nvSpPr>
        <p:spPr bwMode="white">
          <a:xfrm>
            <a:off x="1895475" y="1828799"/>
            <a:ext cx="5343525" cy="914401"/>
          </a:xfrm>
        </p:spPr>
        <p:txBody>
          <a:bodyPr>
            <a:noAutofit/>
          </a:bodyPr>
          <a:lstStyle>
            <a:lvl1pPr marL="0" indent="0" algn="l">
              <a:lnSpc>
                <a:spcPct val="90000"/>
              </a:lnSpc>
              <a:spcAft>
                <a:spcPts val="0"/>
              </a:spcAft>
              <a:buNone/>
              <a:defRPr sz="3200" baseline="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da-DK" noProof="0" dirty="0" err="1" smtClean="0"/>
              <a:t>Subtitle</a:t>
            </a:r>
            <a:r>
              <a:rPr lang="da-DK" noProof="0" dirty="0" smtClean="0"/>
              <a:t> and date (</a:t>
            </a:r>
            <a:r>
              <a:rPr lang="da-DK" noProof="0" dirty="0" err="1" smtClean="0"/>
              <a:t>move</a:t>
            </a:r>
            <a:r>
              <a:rPr lang="da-DK" noProof="0" dirty="0" smtClean="0"/>
              <a:t> </a:t>
            </a:r>
            <a:r>
              <a:rPr lang="da-DK" noProof="0" dirty="0" err="1" smtClean="0"/>
              <a:t>higher</a:t>
            </a:r>
            <a:r>
              <a:rPr lang="da-DK" noProof="0" dirty="0" smtClean="0"/>
              <a:t> if </a:t>
            </a:r>
            <a:r>
              <a:rPr lang="da-DK" noProof="0" dirty="0" err="1" smtClean="0"/>
              <a:t>title</a:t>
            </a:r>
            <a:r>
              <a:rPr lang="da-DK" noProof="0" dirty="0" smtClean="0"/>
              <a:t> is </a:t>
            </a:r>
            <a:r>
              <a:rPr lang="da-DK" noProof="0" dirty="0" err="1" smtClean="0"/>
              <a:t>only</a:t>
            </a:r>
            <a:r>
              <a:rPr lang="da-DK" noProof="0" dirty="0" smtClean="0"/>
              <a:t> </a:t>
            </a:r>
            <a:r>
              <a:rPr lang="da-DK" noProof="0" dirty="0" err="1" smtClean="0"/>
              <a:t>one</a:t>
            </a:r>
            <a:r>
              <a:rPr lang="da-DK" noProof="0" dirty="0" smtClean="0"/>
              <a:t> line)</a:t>
            </a:r>
          </a:p>
        </p:txBody>
      </p:sp>
      <p:sp>
        <p:nvSpPr>
          <p:cNvPr id="47" name="Text Placeholder 31"/>
          <p:cNvSpPr>
            <a:spLocks noGrp="1"/>
          </p:cNvSpPr>
          <p:nvPr>
            <p:ph type="body" sz="quarter" idx="10" hasCustomPrompt="1"/>
          </p:nvPr>
        </p:nvSpPr>
        <p:spPr bwMode="white">
          <a:xfrm>
            <a:off x="1895475" y="374904"/>
            <a:ext cx="4105656" cy="146304"/>
          </a:xfrm>
        </p:spPr>
        <p:txBody>
          <a:bodyPr/>
          <a:lstStyle>
            <a:lvl1pPr>
              <a:defRPr sz="1100">
                <a:solidFill>
                  <a:schemeClr val="bg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r>
              <a:rPr lang="da-DK" noProof="0" dirty="0" smtClean="0"/>
              <a:t>www.pwc.dk</a:t>
            </a:r>
            <a:endParaRPr lang="da-DK" noProof="0" dirty="0"/>
          </a:p>
        </p:txBody>
      </p:sp>
      <p:grpSp>
        <p:nvGrpSpPr>
          <p:cNvPr id="96" name="Group 32"/>
          <p:cNvGrpSpPr/>
          <p:nvPr/>
        </p:nvGrpSpPr>
        <p:grpSpPr>
          <a:xfrm>
            <a:off x="968592" y="6170991"/>
            <a:ext cx="914400" cy="533479"/>
            <a:chOff x="518032" y="978681"/>
            <a:chExt cx="4572000" cy="2667393"/>
          </a:xfrm>
        </p:grpSpPr>
        <p:sp>
          <p:nvSpPr>
            <p:cNvPr id="97" name="Rectangle 37"/>
            <p:cNvSpPr>
              <a:spLocks noChangeArrowheads="1"/>
            </p:cNvSpPr>
            <p:nvPr userDrawn="1"/>
          </p:nvSpPr>
          <p:spPr bwMode="black">
            <a:xfrm>
              <a:off x="3295650" y="978681"/>
              <a:ext cx="1143000" cy="263229"/>
            </a:xfrm>
            <a:prstGeom prst="rect">
              <a:avLst/>
            </a:prstGeom>
            <a:solidFill>
              <a:srgbClr val="A1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dirty="0"/>
            </a:p>
          </p:txBody>
        </p:sp>
        <p:sp>
          <p:nvSpPr>
            <p:cNvPr id="98" name="Freeform 7"/>
            <p:cNvSpPr>
              <a:spLocks noEditPoints="1"/>
            </p:cNvSpPr>
            <p:nvPr userDrawn="1"/>
          </p:nvSpPr>
          <p:spPr bwMode="black">
            <a:xfrm>
              <a:off x="518032" y="1922794"/>
              <a:ext cx="4572000" cy="1723280"/>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noProof="0" dirty="0"/>
            </a:p>
          </p:txBody>
        </p:sp>
      </p:grpSp>
      <p:sp>
        <p:nvSpPr>
          <p:cNvPr id="24" name="TextBox 23"/>
          <p:cNvSpPr txBox="1"/>
          <p:nvPr userDrawn="1"/>
        </p:nvSpPr>
        <p:spPr>
          <a:xfrm>
            <a:off x="5562600" y="6400800"/>
            <a:ext cx="3276600" cy="304800"/>
          </a:xfrm>
          <a:prstGeom prst="rect">
            <a:avLst/>
          </a:prstGeom>
          <a:noFill/>
        </p:spPr>
        <p:txBody>
          <a:bodyPr wrap="square" lIns="0" tIns="0" rIns="0" bIns="0" rtlCol="0">
            <a:noAutofit/>
          </a:bodyPr>
          <a:lstStyle/>
          <a:p>
            <a:pPr indent="-274320" algn="r">
              <a:spcAft>
                <a:spcPts val="900"/>
              </a:spcAft>
            </a:pPr>
            <a:r>
              <a:rPr lang="da-DK" sz="1600" i="1" dirty="0" smtClean="0">
                <a:latin typeface="Georgia" pitchFamily="18" charset="0"/>
              </a:rPr>
              <a:t>Revision. Skat. Rådgivning.</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ver Slide: Picture">
    <p:spTree>
      <p:nvGrpSpPr>
        <p:cNvPr id="1" name=""/>
        <p:cNvGrpSpPr/>
        <p:nvPr/>
      </p:nvGrpSpPr>
      <p:grpSpPr>
        <a:xfrm>
          <a:off x="0" y="0"/>
          <a:ext cx="0" cy="0"/>
          <a:chOff x="0" y="0"/>
          <a:chExt cx="0" cy="0"/>
        </a:xfrm>
      </p:grpSpPr>
      <p:grpSp>
        <p:nvGrpSpPr>
          <p:cNvPr id="27" name="Group 26"/>
          <p:cNvGrpSpPr/>
          <p:nvPr userDrawn="1"/>
        </p:nvGrpSpPr>
        <p:grpSpPr bwMode="gray">
          <a:xfrm>
            <a:off x="1752601" y="1"/>
            <a:ext cx="7391400" cy="6176009"/>
            <a:chOff x="19140488" y="13674"/>
            <a:chExt cx="7443798" cy="6145827"/>
          </a:xfrm>
        </p:grpSpPr>
        <p:sp>
          <p:nvSpPr>
            <p:cNvPr id="28" name="Rectangle 17"/>
            <p:cNvSpPr>
              <a:spLocks noChangeArrowheads="1"/>
            </p:cNvSpPr>
            <p:nvPr/>
          </p:nvSpPr>
          <p:spPr bwMode="gray">
            <a:xfrm>
              <a:off x="19140488" y="4188799"/>
              <a:ext cx="2302206" cy="1970702"/>
            </a:xfrm>
            <a:prstGeom prst="rect">
              <a:avLst/>
            </a:prstGeom>
            <a:solidFill>
              <a:srgbClr val="9A170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29" name="Rectangle 7"/>
            <p:cNvSpPr>
              <a:spLocks noChangeArrowheads="1"/>
            </p:cNvSpPr>
            <p:nvPr/>
          </p:nvSpPr>
          <p:spPr bwMode="gray">
            <a:xfrm>
              <a:off x="25663403" y="4032250"/>
              <a:ext cx="920883" cy="2127250"/>
            </a:xfrm>
            <a:prstGeom prst="rect">
              <a:avLst/>
            </a:prstGeom>
            <a:solidFill>
              <a:srgbClr val="F3BE2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30" name="Rectangle 8"/>
            <p:cNvSpPr>
              <a:spLocks noChangeArrowheads="1"/>
            </p:cNvSpPr>
            <p:nvPr/>
          </p:nvSpPr>
          <p:spPr bwMode="gray">
            <a:xfrm>
              <a:off x="25049482" y="2899477"/>
              <a:ext cx="734694" cy="1289321"/>
            </a:xfrm>
            <a:prstGeom prst="rect">
              <a:avLst/>
            </a:prstGeom>
            <a:solidFill>
              <a:srgbClr val="F3BC87"/>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31" name="Rectangle 9"/>
            <p:cNvSpPr>
              <a:spLocks noChangeArrowheads="1"/>
            </p:cNvSpPr>
            <p:nvPr/>
          </p:nvSpPr>
          <p:spPr bwMode="gray">
            <a:xfrm>
              <a:off x="25049482" y="4032250"/>
              <a:ext cx="734693" cy="2127250"/>
            </a:xfrm>
            <a:prstGeom prst="rect">
              <a:avLst/>
            </a:prstGeom>
            <a:solidFill>
              <a:srgbClr val="E88C1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32" name="Rectangle 11"/>
            <p:cNvSpPr>
              <a:spLocks noChangeArrowheads="1"/>
            </p:cNvSpPr>
            <p:nvPr/>
          </p:nvSpPr>
          <p:spPr bwMode="gray">
            <a:xfrm>
              <a:off x="24665780" y="706365"/>
              <a:ext cx="477045" cy="2263848"/>
            </a:xfrm>
            <a:prstGeom prst="rect">
              <a:avLst/>
            </a:prstGeom>
            <a:solidFill>
              <a:srgbClr val="E669A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33" name="Rectangle 12"/>
            <p:cNvSpPr>
              <a:spLocks noChangeArrowheads="1"/>
            </p:cNvSpPr>
            <p:nvPr/>
          </p:nvSpPr>
          <p:spPr bwMode="gray">
            <a:xfrm>
              <a:off x="24665780" y="2899478"/>
              <a:ext cx="477045" cy="1289321"/>
            </a:xfrm>
            <a:prstGeom prst="rect">
              <a:avLst/>
            </a:prstGeom>
            <a:solidFill>
              <a:srgbClr val="DB4D5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40" name="Rectangle 13"/>
            <p:cNvSpPr>
              <a:spLocks noChangeArrowheads="1"/>
            </p:cNvSpPr>
            <p:nvPr/>
          </p:nvSpPr>
          <p:spPr bwMode="gray">
            <a:xfrm>
              <a:off x="24665780" y="4032250"/>
              <a:ext cx="477045" cy="2127250"/>
            </a:xfrm>
            <a:prstGeom prst="rect">
              <a:avLst/>
            </a:prstGeom>
            <a:solidFill>
              <a:srgbClr val="D13A0D"/>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41" name="Rectangle 14"/>
            <p:cNvSpPr>
              <a:spLocks noChangeArrowheads="1"/>
            </p:cNvSpPr>
            <p:nvPr/>
          </p:nvSpPr>
          <p:spPr bwMode="gray">
            <a:xfrm>
              <a:off x="19140488" y="669925"/>
              <a:ext cx="5662612" cy="2300288"/>
            </a:xfrm>
            <a:prstGeom prst="rect">
              <a:avLst/>
            </a:prstGeom>
            <a:solidFill>
              <a:srgbClr val="D7402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42" name="Rectangle 15"/>
            <p:cNvSpPr>
              <a:spLocks noChangeArrowheads="1"/>
            </p:cNvSpPr>
            <p:nvPr/>
          </p:nvSpPr>
          <p:spPr bwMode="gray">
            <a:xfrm>
              <a:off x="19140488" y="2899478"/>
              <a:ext cx="5662612" cy="1289321"/>
            </a:xfrm>
            <a:prstGeom prst="rect">
              <a:avLst/>
            </a:prstGeom>
            <a:solidFill>
              <a:srgbClr val="CD2F1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43" name="Freeform 16"/>
            <p:cNvSpPr>
              <a:spLocks/>
            </p:cNvSpPr>
            <p:nvPr/>
          </p:nvSpPr>
          <p:spPr bwMode="gray">
            <a:xfrm>
              <a:off x="19140488" y="4032250"/>
              <a:ext cx="5662612" cy="2127250"/>
            </a:xfrm>
            <a:custGeom>
              <a:avLst/>
              <a:gdLst/>
              <a:ahLst/>
              <a:cxnLst>
                <a:cxn ang="0">
                  <a:pos x="0" y="0"/>
                </a:cxn>
                <a:cxn ang="0">
                  <a:pos x="3567" y="0"/>
                </a:cxn>
                <a:cxn ang="0">
                  <a:pos x="3567" y="1340"/>
                </a:cxn>
                <a:cxn ang="0">
                  <a:pos x="1372" y="1340"/>
                </a:cxn>
                <a:cxn ang="0">
                  <a:pos x="1372" y="181"/>
                </a:cxn>
                <a:cxn ang="0">
                  <a:pos x="0" y="181"/>
                </a:cxn>
                <a:cxn ang="0">
                  <a:pos x="0" y="0"/>
                </a:cxn>
              </a:cxnLst>
              <a:rect l="0" t="0" r="r" b="b"/>
              <a:pathLst>
                <a:path w="3567" h="1340">
                  <a:moveTo>
                    <a:pt x="0" y="0"/>
                  </a:moveTo>
                  <a:lnTo>
                    <a:pt x="3567" y="0"/>
                  </a:lnTo>
                  <a:lnTo>
                    <a:pt x="3567" y="1340"/>
                  </a:lnTo>
                  <a:lnTo>
                    <a:pt x="1372" y="1340"/>
                  </a:lnTo>
                  <a:lnTo>
                    <a:pt x="1372" y="181"/>
                  </a:lnTo>
                  <a:lnTo>
                    <a:pt x="0" y="181"/>
                  </a:lnTo>
                  <a:lnTo>
                    <a:pt x="0" y="0"/>
                  </a:lnTo>
                  <a:close/>
                </a:path>
              </a:pathLst>
            </a:custGeom>
            <a:solidFill>
              <a:srgbClr val="C4230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4" name="Rectangle 10"/>
            <p:cNvSpPr>
              <a:spLocks noChangeArrowheads="1"/>
            </p:cNvSpPr>
            <p:nvPr/>
          </p:nvSpPr>
          <p:spPr bwMode="gray">
            <a:xfrm>
              <a:off x="19140488" y="13674"/>
              <a:ext cx="5662612" cy="692692"/>
            </a:xfrm>
            <a:prstGeom prst="rect">
              <a:avLst/>
            </a:prstGeom>
            <a:solidFill>
              <a:srgbClr val="EE9C3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grpSp>
      <p:sp>
        <p:nvSpPr>
          <p:cNvPr id="54" name="Title 1"/>
          <p:cNvSpPr>
            <a:spLocks noGrp="1"/>
          </p:cNvSpPr>
          <p:nvPr>
            <p:ph type="ctrTitle" hasCustomPrompt="1"/>
          </p:nvPr>
        </p:nvSpPr>
        <p:spPr bwMode="white">
          <a:xfrm>
            <a:off x="1895475" y="838200"/>
            <a:ext cx="5343525" cy="914400"/>
          </a:xfrm>
        </p:spPr>
        <p:txBody>
          <a:bodyPr anchor="t" anchorCtr="0">
            <a:noAutofit/>
          </a:bodyPr>
          <a:lstStyle>
            <a:lvl1pPr>
              <a:lnSpc>
                <a:spcPct val="90000"/>
              </a:lnSpc>
              <a:defRPr sz="3200" b="1" i="1" baseline="0">
                <a:solidFill>
                  <a:schemeClr val="bg1"/>
                </a:solidFill>
              </a:defRPr>
            </a:lvl1pPr>
          </a:lstStyle>
          <a:p>
            <a:r>
              <a:rPr lang="da-DK" noProof="0" dirty="0" err="1" smtClean="0"/>
              <a:t>Click</a:t>
            </a:r>
            <a:r>
              <a:rPr lang="da-DK" noProof="0" dirty="0" smtClean="0"/>
              <a:t> to </a:t>
            </a:r>
            <a:r>
              <a:rPr lang="da-DK" noProof="0" dirty="0" err="1" smtClean="0"/>
              <a:t>add</a:t>
            </a:r>
            <a:r>
              <a:rPr lang="da-DK" noProof="0" dirty="0" smtClean="0"/>
              <a:t> the </a:t>
            </a:r>
            <a:r>
              <a:rPr lang="da-DK" noProof="0" dirty="0" err="1" smtClean="0"/>
              <a:t>presentation’s</a:t>
            </a:r>
            <a:r>
              <a:rPr lang="da-DK" noProof="0" dirty="0" smtClean="0"/>
              <a:t> </a:t>
            </a:r>
            <a:r>
              <a:rPr lang="da-DK" noProof="0" dirty="0" err="1" smtClean="0"/>
              <a:t>main</a:t>
            </a:r>
            <a:r>
              <a:rPr lang="da-DK" noProof="0" dirty="0" smtClean="0"/>
              <a:t> </a:t>
            </a:r>
            <a:r>
              <a:rPr lang="da-DK" noProof="0" dirty="0" err="1" smtClean="0"/>
              <a:t>title</a:t>
            </a:r>
            <a:endParaRPr lang="da-DK" noProof="0" dirty="0"/>
          </a:p>
        </p:txBody>
      </p:sp>
      <p:sp>
        <p:nvSpPr>
          <p:cNvPr id="55" name="Subtitle 2"/>
          <p:cNvSpPr>
            <a:spLocks noGrp="1"/>
          </p:cNvSpPr>
          <p:nvPr>
            <p:ph type="subTitle" idx="1" hasCustomPrompt="1"/>
          </p:nvPr>
        </p:nvSpPr>
        <p:spPr bwMode="white">
          <a:xfrm>
            <a:off x="1895475" y="1828799"/>
            <a:ext cx="5343525" cy="914401"/>
          </a:xfrm>
        </p:spPr>
        <p:txBody>
          <a:bodyPr>
            <a:noAutofit/>
          </a:bodyPr>
          <a:lstStyle>
            <a:lvl1pPr marL="0" indent="0" algn="l">
              <a:lnSpc>
                <a:spcPct val="90000"/>
              </a:lnSpc>
              <a:spcAft>
                <a:spcPts val="0"/>
              </a:spcAft>
              <a:buNone/>
              <a:defRPr sz="3200" baseline="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da-DK" noProof="0" dirty="0" err="1" smtClean="0"/>
              <a:t>Subtitle</a:t>
            </a:r>
            <a:r>
              <a:rPr lang="da-DK" noProof="0" dirty="0" smtClean="0"/>
              <a:t> and date (</a:t>
            </a:r>
            <a:r>
              <a:rPr lang="da-DK" noProof="0" dirty="0" err="1" smtClean="0"/>
              <a:t>move</a:t>
            </a:r>
            <a:r>
              <a:rPr lang="da-DK" noProof="0" dirty="0" smtClean="0"/>
              <a:t> </a:t>
            </a:r>
            <a:r>
              <a:rPr lang="da-DK" noProof="0" dirty="0" err="1" smtClean="0"/>
              <a:t>higher</a:t>
            </a:r>
            <a:r>
              <a:rPr lang="da-DK" noProof="0" dirty="0" smtClean="0"/>
              <a:t> if </a:t>
            </a:r>
            <a:r>
              <a:rPr lang="da-DK" noProof="0" dirty="0" err="1" smtClean="0"/>
              <a:t>title</a:t>
            </a:r>
            <a:r>
              <a:rPr lang="da-DK" noProof="0" dirty="0" smtClean="0"/>
              <a:t> is </a:t>
            </a:r>
            <a:r>
              <a:rPr lang="da-DK" noProof="0" dirty="0" err="1" smtClean="0"/>
              <a:t>only</a:t>
            </a:r>
            <a:r>
              <a:rPr lang="da-DK" noProof="0" dirty="0" smtClean="0"/>
              <a:t> </a:t>
            </a:r>
            <a:r>
              <a:rPr lang="da-DK" noProof="0" dirty="0" err="1" smtClean="0"/>
              <a:t>one</a:t>
            </a:r>
            <a:r>
              <a:rPr lang="da-DK" noProof="0" dirty="0" smtClean="0"/>
              <a:t> line)</a:t>
            </a:r>
          </a:p>
        </p:txBody>
      </p:sp>
      <p:sp>
        <p:nvSpPr>
          <p:cNvPr id="56" name="Text Placeholder 31"/>
          <p:cNvSpPr>
            <a:spLocks noGrp="1"/>
          </p:cNvSpPr>
          <p:nvPr>
            <p:ph type="body" sz="quarter" idx="10" hasCustomPrompt="1"/>
          </p:nvPr>
        </p:nvSpPr>
        <p:spPr bwMode="white">
          <a:xfrm>
            <a:off x="1895475" y="374904"/>
            <a:ext cx="4105656" cy="146304"/>
          </a:xfrm>
        </p:spPr>
        <p:txBody>
          <a:bodyPr/>
          <a:lstStyle>
            <a:lvl1pPr>
              <a:defRPr sz="1100">
                <a:solidFill>
                  <a:schemeClr val="bg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r>
              <a:rPr lang="da-DK" noProof="0" dirty="0" smtClean="0"/>
              <a:t>www.pwc.dk</a:t>
            </a:r>
            <a:endParaRPr lang="da-DK" noProof="0" dirty="0"/>
          </a:p>
        </p:txBody>
      </p:sp>
      <p:sp>
        <p:nvSpPr>
          <p:cNvPr id="17" name="Picture Placeholder 76"/>
          <p:cNvSpPr>
            <a:spLocks noGrp="1"/>
          </p:cNvSpPr>
          <p:nvPr>
            <p:ph type="pic" sz="quarter" idx="13"/>
          </p:nvPr>
        </p:nvSpPr>
        <p:spPr>
          <a:xfrm>
            <a:off x="1752600" y="2899977"/>
            <a:ext cx="6324600" cy="3272223"/>
          </a:xfrm>
        </p:spPr>
        <p:txBody>
          <a:bodyPr/>
          <a:lstStyle>
            <a:lvl1pPr>
              <a:defRPr sz="1400"/>
            </a:lvl1pPr>
          </a:lstStyle>
          <a:p>
            <a:r>
              <a:rPr lang="da-DK" noProof="0" dirty="0" smtClean="0"/>
              <a:t>Click icon to add picture</a:t>
            </a:r>
            <a:endParaRPr lang="da-DK" noProof="0" dirty="0"/>
          </a:p>
        </p:txBody>
      </p:sp>
      <p:grpSp>
        <p:nvGrpSpPr>
          <p:cNvPr id="18" name="Group 32"/>
          <p:cNvGrpSpPr/>
          <p:nvPr userDrawn="1"/>
        </p:nvGrpSpPr>
        <p:grpSpPr>
          <a:xfrm>
            <a:off x="968592" y="6170991"/>
            <a:ext cx="914400" cy="533479"/>
            <a:chOff x="518032" y="978681"/>
            <a:chExt cx="4572000" cy="2667393"/>
          </a:xfrm>
        </p:grpSpPr>
        <p:sp>
          <p:nvSpPr>
            <p:cNvPr id="19" name="Rectangle 37"/>
            <p:cNvSpPr>
              <a:spLocks noChangeArrowheads="1"/>
            </p:cNvSpPr>
            <p:nvPr userDrawn="1"/>
          </p:nvSpPr>
          <p:spPr bwMode="black">
            <a:xfrm>
              <a:off x="3295650" y="978681"/>
              <a:ext cx="1143000" cy="263229"/>
            </a:xfrm>
            <a:prstGeom prst="rect">
              <a:avLst/>
            </a:prstGeom>
            <a:solidFill>
              <a:srgbClr val="A1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dirty="0"/>
            </a:p>
          </p:txBody>
        </p:sp>
        <p:sp>
          <p:nvSpPr>
            <p:cNvPr id="21" name="Freeform 7"/>
            <p:cNvSpPr>
              <a:spLocks noEditPoints="1"/>
            </p:cNvSpPr>
            <p:nvPr userDrawn="1"/>
          </p:nvSpPr>
          <p:spPr bwMode="black">
            <a:xfrm>
              <a:off x="518032" y="1922794"/>
              <a:ext cx="4572000" cy="1723280"/>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noProof="0" dirty="0"/>
            </a:p>
          </p:txBody>
        </p:sp>
      </p:grpSp>
      <p:sp>
        <p:nvSpPr>
          <p:cNvPr id="22" name="TextBox 21"/>
          <p:cNvSpPr txBox="1"/>
          <p:nvPr userDrawn="1"/>
        </p:nvSpPr>
        <p:spPr>
          <a:xfrm>
            <a:off x="5562600" y="6400800"/>
            <a:ext cx="3276600" cy="304800"/>
          </a:xfrm>
          <a:prstGeom prst="rect">
            <a:avLst/>
          </a:prstGeom>
          <a:noFill/>
        </p:spPr>
        <p:txBody>
          <a:bodyPr wrap="square" lIns="0" tIns="0" rIns="0" bIns="0" rtlCol="0">
            <a:noAutofit/>
          </a:bodyPr>
          <a:lstStyle/>
          <a:p>
            <a:pPr indent="-274320" algn="r">
              <a:spcAft>
                <a:spcPts val="900"/>
              </a:spcAft>
            </a:pPr>
            <a:r>
              <a:rPr lang="da-DK" sz="1600" i="1" dirty="0" smtClean="0">
                <a:latin typeface="Georgia" pitchFamily="18" charset="0"/>
              </a:rPr>
              <a:t>Revision. Skat. Rådgivning.</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ontent: One">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14400"/>
          </a:xfrm>
        </p:spPr>
        <p:txBody>
          <a:bodyPr/>
          <a:lstStyle>
            <a:lvl1pPr>
              <a:defRPr/>
            </a:lvl1pPr>
          </a:lstStyle>
          <a:p>
            <a:r>
              <a:rPr lang="da-DK" noProof="0" dirty="0" err="1" smtClean="0"/>
              <a:t>Click</a:t>
            </a:r>
            <a:r>
              <a:rPr lang="da-DK" noProof="0" dirty="0" smtClean="0"/>
              <a:t> to </a:t>
            </a:r>
            <a:r>
              <a:rPr lang="da-DK" noProof="0" dirty="0" err="1" smtClean="0"/>
              <a:t>edit</a:t>
            </a:r>
            <a:r>
              <a:rPr lang="da-DK" noProof="0" dirty="0" smtClean="0"/>
              <a:t> Master </a:t>
            </a:r>
            <a:r>
              <a:rPr lang="da-DK" noProof="0" dirty="0" err="1" smtClean="0"/>
              <a:t>title</a:t>
            </a:r>
            <a:r>
              <a:rPr lang="da-DK" noProof="0" dirty="0" smtClean="0"/>
              <a:t> </a:t>
            </a:r>
            <a:r>
              <a:rPr lang="da-DK" noProof="0" dirty="0" err="1" smtClean="0"/>
              <a:t>style</a:t>
            </a:r>
            <a:endParaRPr lang="da-DK" noProof="0" dirty="0"/>
          </a:p>
        </p:txBody>
      </p:sp>
      <p:sp>
        <p:nvSpPr>
          <p:cNvPr id="31" name="Content Placeholder 26"/>
          <p:cNvSpPr>
            <a:spLocks noGrp="1"/>
          </p:cNvSpPr>
          <p:nvPr>
            <p:ph sz="quarter" idx="15"/>
          </p:nvPr>
        </p:nvSpPr>
        <p:spPr>
          <a:xfrm>
            <a:off x="533400" y="1752600"/>
            <a:ext cx="8077200" cy="4419600"/>
          </a:xfrm>
        </p:spPr>
        <p:txBody>
          <a:bodyPr/>
          <a:lstStyle>
            <a:lvl1pPr>
              <a:defRPr baseline="0"/>
            </a:lvl1pPr>
          </a:lstStyle>
          <a:p>
            <a:pPr lvl="0"/>
            <a:r>
              <a:rPr lang="da-DK" noProof="0" dirty="0" err="1" smtClean="0"/>
              <a:t>Click</a:t>
            </a:r>
            <a:r>
              <a:rPr lang="da-DK" noProof="0" dirty="0" smtClean="0"/>
              <a:t> to </a:t>
            </a:r>
            <a:r>
              <a:rPr lang="da-DK" noProof="0" dirty="0" err="1" smtClean="0"/>
              <a:t>edit</a:t>
            </a:r>
            <a:r>
              <a:rPr lang="da-DK" noProof="0" dirty="0" smtClean="0"/>
              <a:t> Master </a:t>
            </a:r>
            <a:r>
              <a:rPr lang="da-DK" noProof="0" dirty="0" err="1" smtClean="0"/>
              <a:t>text</a:t>
            </a:r>
            <a:r>
              <a:rPr lang="da-DK" noProof="0" dirty="0" smtClean="0"/>
              <a:t> </a:t>
            </a:r>
            <a:r>
              <a:rPr lang="da-DK" noProof="0" dirty="0" err="1" smtClean="0"/>
              <a:t>styles</a:t>
            </a:r>
            <a:endParaRPr lang="da-DK" noProof="0" dirty="0" smtClean="0"/>
          </a:p>
          <a:p>
            <a:pPr lvl="1"/>
            <a:r>
              <a:rPr lang="da-DK" noProof="0" dirty="0" smtClean="0"/>
              <a:t>Second </a:t>
            </a:r>
            <a:r>
              <a:rPr lang="da-DK" noProof="0" dirty="0" err="1" smtClean="0"/>
              <a:t>level</a:t>
            </a:r>
            <a:endParaRPr lang="da-DK" noProof="0" dirty="0" smtClean="0"/>
          </a:p>
          <a:p>
            <a:pPr lvl="2"/>
            <a:r>
              <a:rPr lang="da-DK" noProof="0" dirty="0" smtClean="0"/>
              <a:t>Third </a:t>
            </a:r>
            <a:r>
              <a:rPr lang="da-DK" noProof="0" dirty="0" err="1" smtClean="0"/>
              <a:t>level</a:t>
            </a:r>
            <a:endParaRPr lang="da-DK" noProof="0" dirty="0" smtClean="0"/>
          </a:p>
          <a:p>
            <a:pPr lvl="3"/>
            <a:r>
              <a:rPr lang="da-DK" noProof="0" dirty="0" err="1" smtClean="0"/>
              <a:t>Fourth</a:t>
            </a:r>
            <a:r>
              <a:rPr lang="da-DK" noProof="0" dirty="0" smtClean="0"/>
              <a:t> </a:t>
            </a:r>
            <a:r>
              <a:rPr lang="da-DK" noProof="0" dirty="0" err="1" smtClean="0"/>
              <a:t>level</a:t>
            </a:r>
            <a:endParaRPr lang="da-DK" noProof="0" dirty="0" smtClean="0"/>
          </a:p>
          <a:p>
            <a:pPr lvl="4"/>
            <a:r>
              <a:rPr lang="da-DK" noProof="0" dirty="0" smtClean="0"/>
              <a:t>Fifth </a:t>
            </a:r>
            <a:r>
              <a:rPr lang="da-DK" noProof="0" dirty="0" err="1" smtClean="0"/>
              <a:t>level</a:t>
            </a:r>
            <a:endParaRPr lang="da-DK" noProof="0" dirty="0"/>
          </a:p>
        </p:txBody>
      </p:sp>
      <p:cxnSp>
        <p:nvCxnSpPr>
          <p:cNvPr id="15" name="Shape 14"/>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Date Placeholder 6"/>
          <p:cNvSpPr>
            <a:spLocks noGrp="1"/>
          </p:cNvSpPr>
          <p:nvPr>
            <p:ph type="dt" sz="half" idx="16"/>
          </p:nvPr>
        </p:nvSpPr>
        <p:spPr/>
        <p:txBody>
          <a:bodyPr/>
          <a:lstStyle/>
          <a:p>
            <a:r>
              <a:rPr lang="da-DK" dirty="0" smtClean="0"/>
              <a:t>Oktober 2015</a:t>
            </a:r>
            <a:endParaRPr lang="da-DK" dirty="0"/>
          </a:p>
        </p:txBody>
      </p:sp>
      <p:sp>
        <p:nvSpPr>
          <p:cNvPr id="8" name="Footer Placeholder 7"/>
          <p:cNvSpPr>
            <a:spLocks noGrp="1"/>
          </p:cNvSpPr>
          <p:nvPr>
            <p:ph type="ftr" sz="quarter" idx="17"/>
          </p:nvPr>
        </p:nvSpPr>
        <p:spPr/>
        <p:txBody>
          <a:bodyPr/>
          <a:lstStyle/>
          <a:p>
            <a:r>
              <a:rPr lang="da-DK" dirty="0" smtClean="0"/>
              <a:t>Årets Ejerleder 2015</a:t>
            </a:r>
            <a:endParaRPr lang="da-DK" dirty="0"/>
          </a:p>
        </p:txBody>
      </p:sp>
      <p:sp>
        <p:nvSpPr>
          <p:cNvPr id="9" name="Slide Number Placeholder 8"/>
          <p:cNvSpPr>
            <a:spLocks noGrp="1"/>
          </p:cNvSpPr>
          <p:nvPr>
            <p:ph type="sldNum" sz="quarter" idx="18"/>
          </p:nvPr>
        </p:nvSpPr>
        <p:spPr/>
        <p:txBody>
          <a:bodyPr/>
          <a:lstStyle/>
          <a:p>
            <a:fld id="{CA970EEB-1283-439B-9FCA-1D0D150941BB}" type="slidenum">
              <a:rPr lang="da-DK" smtClean="0"/>
              <a:pPr/>
              <a:t>‹#›</a:t>
            </a:fld>
            <a:endParaRPr lang="da-DK" dirty="0"/>
          </a:p>
        </p:txBody>
      </p:sp>
      <p:sp>
        <p:nvSpPr>
          <p:cNvPr id="10" name="PwCFirm"/>
          <p:cNvSpPr txBox="1"/>
          <p:nvPr userDrawn="1"/>
        </p:nvSpPr>
        <p:spPr>
          <a:xfrm>
            <a:off x="533400" y="6477000"/>
            <a:ext cx="2590800" cy="152401"/>
          </a:xfrm>
          <a:prstGeom prst="rect">
            <a:avLst/>
          </a:prstGeom>
          <a:noFill/>
        </p:spPr>
        <p:txBody>
          <a:bodyPr vert="horz" wrap="square" lIns="0" tIns="0" rIns="0" bIns="0" rtlCol="0">
            <a:noAutofit/>
          </a:bodyPr>
          <a:lstStyle/>
          <a:p>
            <a:pPr indent="-274320" algn="l">
              <a:lnSpc>
                <a:spcPct val="100000"/>
              </a:lnSpc>
              <a:spcBef>
                <a:spcPct val="0"/>
              </a:spcBef>
              <a:spcAft>
                <a:spcPct val="0"/>
              </a:spcAft>
            </a:pPr>
            <a:r>
              <a:rPr kumimoji="0" lang="da-DK" sz="1000" b="0" i="0" u="none" baseline="0" dirty="0" smtClean="0">
                <a:latin typeface="Arial" panose="020B0604020202020204" pitchFamily="34" charset="0"/>
              </a:rPr>
              <a:t>PwC</a:t>
            </a:r>
          </a:p>
        </p:txBody>
      </p:sp>
    </p:spTree>
  </p:cSld>
  <p:clrMapOvr>
    <a:masterClrMapping/>
  </p:clrMapOvr>
  <p:hf hdr="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over Slide: Colour">
    <p:spTree>
      <p:nvGrpSpPr>
        <p:cNvPr id="1" name=""/>
        <p:cNvGrpSpPr/>
        <p:nvPr/>
      </p:nvGrpSpPr>
      <p:grpSpPr>
        <a:xfrm>
          <a:off x="0" y="0"/>
          <a:ext cx="0" cy="0"/>
          <a:chOff x="0" y="0"/>
          <a:chExt cx="0" cy="0"/>
        </a:xfrm>
      </p:grpSpPr>
      <p:sp>
        <p:nvSpPr>
          <p:cNvPr id="82" name="Rectangle 649"/>
          <p:cNvSpPr>
            <a:spLocks noChangeArrowheads="1"/>
          </p:cNvSpPr>
          <p:nvPr/>
        </p:nvSpPr>
        <p:spPr bwMode="gray">
          <a:xfrm>
            <a:off x="7391400" y="685801"/>
            <a:ext cx="1752600" cy="5486399"/>
          </a:xfrm>
          <a:prstGeom prst="rect">
            <a:avLst/>
          </a:prstGeom>
          <a:solidFill>
            <a:schemeClr val="tx2">
              <a:lumMod val="40000"/>
              <a:lumOff val="60000"/>
            </a:schemeClr>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da-DK" noProof="0" dirty="0"/>
          </a:p>
        </p:txBody>
      </p:sp>
      <p:sp>
        <p:nvSpPr>
          <p:cNvPr id="81" name="Rectangle 648"/>
          <p:cNvSpPr>
            <a:spLocks noChangeArrowheads="1"/>
          </p:cNvSpPr>
          <p:nvPr/>
        </p:nvSpPr>
        <p:spPr bwMode="gray">
          <a:xfrm>
            <a:off x="1752600" y="0"/>
            <a:ext cx="5638800" cy="685800"/>
          </a:xfrm>
          <a:prstGeom prst="rect">
            <a:avLst/>
          </a:prstGeom>
          <a:solidFill>
            <a:schemeClr val="tx2">
              <a:lumMod val="60000"/>
              <a:lumOff val="40000"/>
            </a:schemeClr>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da-DK" noProof="0" dirty="0"/>
          </a:p>
        </p:txBody>
      </p:sp>
      <p:sp>
        <p:nvSpPr>
          <p:cNvPr id="83" name="Rectangle 650"/>
          <p:cNvSpPr>
            <a:spLocks noChangeArrowheads="1"/>
          </p:cNvSpPr>
          <p:nvPr/>
        </p:nvSpPr>
        <p:spPr bwMode="gray">
          <a:xfrm>
            <a:off x="1752600" y="685800"/>
            <a:ext cx="5638800" cy="5486400"/>
          </a:xfrm>
          <a:prstGeom prst="rect">
            <a:avLst/>
          </a:prstGeom>
          <a:solidFill>
            <a:schemeClr val="tx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da-DK" noProof="0" dirty="0"/>
          </a:p>
        </p:txBody>
      </p:sp>
      <p:sp>
        <p:nvSpPr>
          <p:cNvPr id="50" name="Title 1"/>
          <p:cNvSpPr>
            <a:spLocks noGrp="1"/>
          </p:cNvSpPr>
          <p:nvPr>
            <p:ph type="ctrTitle" hasCustomPrompt="1"/>
          </p:nvPr>
        </p:nvSpPr>
        <p:spPr bwMode="white">
          <a:xfrm>
            <a:off x="1895475" y="838200"/>
            <a:ext cx="5343525" cy="914400"/>
          </a:xfrm>
        </p:spPr>
        <p:txBody>
          <a:bodyPr anchor="t" anchorCtr="0">
            <a:noAutofit/>
          </a:bodyPr>
          <a:lstStyle>
            <a:lvl1pPr>
              <a:lnSpc>
                <a:spcPct val="90000"/>
              </a:lnSpc>
              <a:defRPr sz="3200" b="1" i="1" baseline="0">
                <a:solidFill>
                  <a:schemeClr val="bg1"/>
                </a:solidFill>
              </a:defRPr>
            </a:lvl1pPr>
          </a:lstStyle>
          <a:p>
            <a:r>
              <a:rPr lang="da-DK" noProof="0" dirty="0" err="1" smtClean="0"/>
              <a:t>Click</a:t>
            </a:r>
            <a:r>
              <a:rPr lang="da-DK" noProof="0" dirty="0" smtClean="0"/>
              <a:t> to </a:t>
            </a:r>
            <a:r>
              <a:rPr lang="da-DK" noProof="0" dirty="0" err="1" smtClean="0"/>
              <a:t>add</a:t>
            </a:r>
            <a:r>
              <a:rPr lang="da-DK" noProof="0" dirty="0" smtClean="0"/>
              <a:t> the </a:t>
            </a:r>
            <a:r>
              <a:rPr lang="da-DK" noProof="0" dirty="0" err="1" smtClean="0"/>
              <a:t>presentation’s</a:t>
            </a:r>
            <a:r>
              <a:rPr lang="da-DK" noProof="0" dirty="0" smtClean="0"/>
              <a:t> </a:t>
            </a:r>
            <a:r>
              <a:rPr lang="da-DK" noProof="0" dirty="0" err="1" smtClean="0"/>
              <a:t>main</a:t>
            </a:r>
            <a:r>
              <a:rPr lang="da-DK" noProof="0" dirty="0" smtClean="0"/>
              <a:t> </a:t>
            </a:r>
            <a:r>
              <a:rPr lang="da-DK" noProof="0" dirty="0" err="1" smtClean="0"/>
              <a:t>title</a:t>
            </a:r>
            <a:endParaRPr lang="da-DK" noProof="0" dirty="0"/>
          </a:p>
        </p:txBody>
      </p:sp>
      <p:sp>
        <p:nvSpPr>
          <p:cNvPr id="51" name="Subtitle 2"/>
          <p:cNvSpPr>
            <a:spLocks noGrp="1"/>
          </p:cNvSpPr>
          <p:nvPr>
            <p:ph type="subTitle" idx="1" hasCustomPrompt="1"/>
          </p:nvPr>
        </p:nvSpPr>
        <p:spPr bwMode="white">
          <a:xfrm>
            <a:off x="1895475" y="1828799"/>
            <a:ext cx="5343525" cy="914401"/>
          </a:xfrm>
        </p:spPr>
        <p:txBody>
          <a:bodyPr>
            <a:noAutofit/>
          </a:bodyPr>
          <a:lstStyle>
            <a:lvl1pPr marL="0" indent="0" algn="l">
              <a:lnSpc>
                <a:spcPct val="90000"/>
              </a:lnSpc>
              <a:spcAft>
                <a:spcPts val="0"/>
              </a:spcAft>
              <a:buNone/>
              <a:defRPr sz="3200" baseline="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da-DK" noProof="0" dirty="0" err="1" smtClean="0"/>
              <a:t>Subtitle</a:t>
            </a:r>
            <a:r>
              <a:rPr lang="da-DK" noProof="0" dirty="0" smtClean="0"/>
              <a:t> and date (</a:t>
            </a:r>
            <a:r>
              <a:rPr lang="da-DK" noProof="0" dirty="0" err="1" smtClean="0"/>
              <a:t>move</a:t>
            </a:r>
            <a:r>
              <a:rPr lang="da-DK" noProof="0" dirty="0" smtClean="0"/>
              <a:t> </a:t>
            </a:r>
            <a:r>
              <a:rPr lang="da-DK" noProof="0" dirty="0" err="1" smtClean="0"/>
              <a:t>higher</a:t>
            </a:r>
            <a:r>
              <a:rPr lang="da-DK" noProof="0" dirty="0" smtClean="0"/>
              <a:t> if </a:t>
            </a:r>
            <a:r>
              <a:rPr lang="da-DK" noProof="0" dirty="0" err="1" smtClean="0"/>
              <a:t>title</a:t>
            </a:r>
            <a:r>
              <a:rPr lang="da-DK" noProof="0" dirty="0" smtClean="0"/>
              <a:t> is </a:t>
            </a:r>
            <a:r>
              <a:rPr lang="da-DK" noProof="0" dirty="0" err="1" smtClean="0"/>
              <a:t>only</a:t>
            </a:r>
            <a:r>
              <a:rPr lang="da-DK" noProof="0" dirty="0" smtClean="0"/>
              <a:t> </a:t>
            </a:r>
            <a:r>
              <a:rPr lang="da-DK" noProof="0" dirty="0" err="1" smtClean="0"/>
              <a:t>one</a:t>
            </a:r>
            <a:r>
              <a:rPr lang="da-DK" noProof="0" dirty="0" smtClean="0"/>
              <a:t> line)</a:t>
            </a:r>
          </a:p>
        </p:txBody>
      </p:sp>
      <p:sp>
        <p:nvSpPr>
          <p:cNvPr id="52" name="Text Placeholder 31"/>
          <p:cNvSpPr>
            <a:spLocks noGrp="1"/>
          </p:cNvSpPr>
          <p:nvPr>
            <p:ph type="body" sz="quarter" idx="10" hasCustomPrompt="1"/>
          </p:nvPr>
        </p:nvSpPr>
        <p:spPr bwMode="white">
          <a:xfrm>
            <a:off x="1895475" y="374904"/>
            <a:ext cx="4105656" cy="146304"/>
          </a:xfrm>
        </p:spPr>
        <p:txBody>
          <a:bodyPr/>
          <a:lstStyle>
            <a:lvl1pPr>
              <a:defRPr sz="1100">
                <a:solidFill>
                  <a:schemeClr val="bg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r>
              <a:rPr lang="da-DK" noProof="0" dirty="0" smtClean="0"/>
              <a:t>www.pwc.dk</a:t>
            </a:r>
            <a:endParaRPr lang="da-DK" noProof="0" dirty="0"/>
          </a:p>
        </p:txBody>
      </p:sp>
      <p:grpSp>
        <p:nvGrpSpPr>
          <p:cNvPr id="11" name="Group 32"/>
          <p:cNvGrpSpPr/>
          <p:nvPr userDrawn="1"/>
        </p:nvGrpSpPr>
        <p:grpSpPr>
          <a:xfrm>
            <a:off x="968592" y="6170991"/>
            <a:ext cx="914400" cy="533479"/>
            <a:chOff x="518032" y="978681"/>
            <a:chExt cx="4572000" cy="2667393"/>
          </a:xfrm>
        </p:grpSpPr>
        <p:sp>
          <p:nvSpPr>
            <p:cNvPr id="12" name="Rectangle 37"/>
            <p:cNvSpPr>
              <a:spLocks noChangeArrowheads="1"/>
            </p:cNvSpPr>
            <p:nvPr userDrawn="1"/>
          </p:nvSpPr>
          <p:spPr bwMode="black">
            <a:xfrm>
              <a:off x="3295650" y="978681"/>
              <a:ext cx="1143000" cy="263229"/>
            </a:xfrm>
            <a:prstGeom prst="rect">
              <a:avLst/>
            </a:prstGeom>
            <a:solidFill>
              <a:schemeClr val="tx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dirty="0"/>
            </a:p>
          </p:txBody>
        </p:sp>
        <p:sp>
          <p:nvSpPr>
            <p:cNvPr id="13" name="Freeform 7"/>
            <p:cNvSpPr>
              <a:spLocks noEditPoints="1"/>
            </p:cNvSpPr>
            <p:nvPr userDrawn="1"/>
          </p:nvSpPr>
          <p:spPr bwMode="black">
            <a:xfrm>
              <a:off x="518032" y="1922794"/>
              <a:ext cx="4572000" cy="1723280"/>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noProof="0" dirty="0"/>
            </a:p>
          </p:txBody>
        </p:sp>
      </p:grpSp>
      <p:sp>
        <p:nvSpPr>
          <p:cNvPr id="14" name="TextBox 13"/>
          <p:cNvSpPr txBox="1"/>
          <p:nvPr userDrawn="1"/>
        </p:nvSpPr>
        <p:spPr>
          <a:xfrm>
            <a:off x="5562600" y="6400800"/>
            <a:ext cx="3276600" cy="304800"/>
          </a:xfrm>
          <a:prstGeom prst="rect">
            <a:avLst/>
          </a:prstGeom>
          <a:noFill/>
        </p:spPr>
        <p:txBody>
          <a:bodyPr wrap="square" lIns="0" tIns="0" rIns="0" bIns="0" rtlCol="0">
            <a:noAutofit/>
          </a:bodyPr>
          <a:lstStyle/>
          <a:p>
            <a:pPr indent="-274320" algn="r">
              <a:spcAft>
                <a:spcPts val="900"/>
              </a:spcAft>
            </a:pPr>
            <a:r>
              <a:rPr lang="da-DK" sz="1600" i="1" dirty="0" smtClean="0">
                <a:latin typeface="Georgia" pitchFamily="18" charset="0"/>
              </a:rPr>
              <a:t>Revision. Skat. Rådgivning.</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losing Statement">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14400"/>
          </a:xfrm>
        </p:spPr>
        <p:txBody>
          <a:bodyPr/>
          <a:lstStyle>
            <a:lvl1pPr>
              <a:defRPr sz="3200">
                <a:solidFill>
                  <a:schemeClr val="tx1"/>
                </a:solidFill>
              </a:defRPr>
            </a:lvl1pPr>
          </a:lstStyle>
          <a:p>
            <a:r>
              <a:rPr lang="da-DK" noProof="0" dirty="0" err="1" smtClean="0"/>
              <a:t>Click</a:t>
            </a:r>
            <a:r>
              <a:rPr lang="da-DK" noProof="0" dirty="0" smtClean="0"/>
              <a:t> to </a:t>
            </a:r>
            <a:r>
              <a:rPr lang="da-DK" noProof="0" dirty="0" err="1" smtClean="0"/>
              <a:t>edit</a:t>
            </a:r>
            <a:r>
              <a:rPr lang="da-DK" noProof="0" dirty="0" smtClean="0"/>
              <a:t> Master </a:t>
            </a:r>
            <a:r>
              <a:rPr lang="da-DK" noProof="0" dirty="0" err="1" smtClean="0"/>
              <a:t>title</a:t>
            </a:r>
            <a:r>
              <a:rPr lang="da-DK" noProof="0" dirty="0" smtClean="0"/>
              <a:t> </a:t>
            </a:r>
            <a:r>
              <a:rPr lang="da-DK" noProof="0" dirty="0" err="1" smtClean="0"/>
              <a:t>style</a:t>
            </a:r>
            <a:endParaRPr lang="da-DK" noProof="0" dirty="0"/>
          </a:p>
        </p:txBody>
      </p:sp>
      <p:sp>
        <p:nvSpPr>
          <p:cNvPr id="11" name="Text Placeholder 10"/>
          <p:cNvSpPr>
            <a:spLocks noGrp="1"/>
          </p:cNvSpPr>
          <p:nvPr>
            <p:ph type="body" sz="quarter" idx="10" hasCustomPrompt="1"/>
          </p:nvPr>
        </p:nvSpPr>
        <p:spPr>
          <a:xfrm>
            <a:off x="533400" y="5867400"/>
            <a:ext cx="4800600" cy="762000"/>
          </a:xfrm>
        </p:spPr>
        <p:txBody>
          <a:bodyPr anchor="b"/>
          <a:lstStyle>
            <a:lvl1pPr>
              <a:defRPr sz="900">
                <a:latin typeface="Arial" pitchFamily="34" charset="0"/>
                <a:cs typeface="Arial" pitchFamily="34" charset="0"/>
              </a:defRPr>
            </a:lvl1pPr>
          </a:lstStyle>
          <a:p>
            <a:pPr lvl="0"/>
            <a:r>
              <a:rPr lang="da-DK" noProof="0" dirty="0" err="1" smtClean="0"/>
              <a:t>Add</a:t>
            </a:r>
            <a:r>
              <a:rPr lang="da-DK" noProof="0" dirty="0" smtClean="0"/>
              <a:t> legal and copyright </a:t>
            </a:r>
            <a:r>
              <a:rPr lang="da-DK" noProof="0" dirty="0" err="1" smtClean="0"/>
              <a:t>disclaimers</a:t>
            </a:r>
            <a:r>
              <a:rPr lang="da-DK" noProof="0" dirty="0" smtClean="0"/>
              <a:t> </a:t>
            </a:r>
            <a:r>
              <a:rPr lang="da-DK" noProof="0" dirty="0" err="1" smtClean="0"/>
              <a:t>here</a:t>
            </a:r>
            <a:r>
              <a:rPr lang="da-DK" noProof="0" dirty="0" smtClean="0"/>
              <a:t>.</a:t>
            </a:r>
            <a:endParaRPr lang="da-DK" noProof="0" dirty="0"/>
          </a:p>
        </p:txBody>
      </p:sp>
      <p:cxnSp>
        <p:nvCxnSpPr>
          <p:cNvPr id="7" name="Shape 6"/>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2_Custom">
    <p:spTree>
      <p:nvGrpSpPr>
        <p:cNvPr id="1" name=""/>
        <p:cNvGrpSpPr/>
        <p:nvPr/>
      </p:nvGrpSpPr>
      <p:grpSpPr>
        <a:xfrm>
          <a:off x="0" y="0"/>
          <a:ext cx="0" cy="0"/>
          <a:chOff x="0" y="0"/>
          <a:chExt cx="0" cy="0"/>
        </a:xfrm>
      </p:grpSpPr>
      <p:sp>
        <p:nvSpPr>
          <p:cNvPr id="2" name="Title 1"/>
          <p:cNvSpPr>
            <a:spLocks noGrp="1"/>
          </p:cNvSpPr>
          <p:nvPr>
            <p:ph type="title"/>
          </p:nvPr>
        </p:nvSpPr>
        <p:spPr>
          <a:xfrm>
            <a:off x="533400" y="674255"/>
            <a:ext cx="8077200" cy="914400"/>
          </a:xfrm>
        </p:spPr>
        <p:txBody>
          <a:bodyPr/>
          <a:lstStyle>
            <a:lvl1pPr>
              <a:defRPr/>
            </a:lvl1pPr>
          </a:lstStyle>
          <a:p>
            <a:r>
              <a:rPr lang="da-DK" noProof="0" dirty="0" smtClean="0"/>
              <a:t>Click to </a:t>
            </a:r>
            <a:r>
              <a:rPr lang="da-DK" noProof="0" dirty="0" err="1" smtClean="0"/>
              <a:t>edit</a:t>
            </a:r>
            <a:r>
              <a:rPr lang="da-DK" noProof="0" dirty="0" smtClean="0"/>
              <a:t> Master </a:t>
            </a:r>
            <a:r>
              <a:rPr lang="da-DK" noProof="0" dirty="0" err="1" smtClean="0"/>
              <a:t>title</a:t>
            </a:r>
            <a:r>
              <a:rPr lang="da-DK" noProof="0" dirty="0" smtClean="0"/>
              <a:t> </a:t>
            </a:r>
            <a:r>
              <a:rPr lang="da-DK" noProof="0" dirty="0" err="1" smtClean="0"/>
              <a:t>style</a:t>
            </a:r>
            <a:endParaRPr lang="da-DK" noProof="0" dirty="0"/>
          </a:p>
        </p:txBody>
      </p:sp>
      <p:sp>
        <p:nvSpPr>
          <p:cNvPr id="31" name="Content Placeholder 26"/>
          <p:cNvSpPr>
            <a:spLocks noGrp="1"/>
          </p:cNvSpPr>
          <p:nvPr>
            <p:ph sz="quarter" idx="15"/>
          </p:nvPr>
        </p:nvSpPr>
        <p:spPr>
          <a:xfrm>
            <a:off x="533400" y="1752600"/>
            <a:ext cx="8077200" cy="4419600"/>
          </a:xfrm>
        </p:spPr>
        <p:txBody>
          <a:bodyPr/>
          <a:lstStyle>
            <a:lvl1pPr>
              <a:defRPr baseline="0"/>
            </a:lvl1pPr>
          </a:lstStyle>
          <a:p>
            <a:pPr lvl="0"/>
            <a:r>
              <a:rPr lang="da-DK" noProof="0" dirty="0" smtClean="0"/>
              <a:t>Click to </a:t>
            </a:r>
            <a:r>
              <a:rPr lang="da-DK" noProof="0" dirty="0" err="1" smtClean="0"/>
              <a:t>edit</a:t>
            </a:r>
            <a:r>
              <a:rPr lang="da-DK" noProof="0" dirty="0" smtClean="0"/>
              <a:t> Master </a:t>
            </a:r>
            <a:r>
              <a:rPr lang="da-DK" noProof="0" dirty="0" err="1" smtClean="0"/>
              <a:t>text</a:t>
            </a:r>
            <a:r>
              <a:rPr lang="da-DK" noProof="0" dirty="0" smtClean="0"/>
              <a:t> </a:t>
            </a:r>
            <a:r>
              <a:rPr lang="da-DK" noProof="0" dirty="0" err="1" smtClean="0"/>
              <a:t>styles</a:t>
            </a:r>
            <a:endParaRPr lang="da-DK" noProof="0" dirty="0" smtClean="0"/>
          </a:p>
          <a:p>
            <a:pPr lvl="1"/>
            <a:r>
              <a:rPr lang="da-DK" noProof="0" dirty="0" smtClean="0"/>
              <a:t>Second level</a:t>
            </a:r>
          </a:p>
          <a:p>
            <a:pPr lvl="2"/>
            <a:r>
              <a:rPr lang="da-DK" noProof="0" dirty="0" smtClean="0"/>
              <a:t>Third level</a:t>
            </a:r>
          </a:p>
          <a:p>
            <a:pPr lvl="3"/>
            <a:r>
              <a:rPr lang="da-DK" noProof="0" dirty="0" err="1" smtClean="0"/>
              <a:t>Fourth</a:t>
            </a:r>
            <a:r>
              <a:rPr lang="da-DK" noProof="0" dirty="0" smtClean="0"/>
              <a:t> level</a:t>
            </a:r>
          </a:p>
          <a:p>
            <a:pPr lvl="4"/>
            <a:r>
              <a:rPr lang="da-DK" noProof="0" dirty="0" smtClean="0"/>
              <a:t>Fifth level</a:t>
            </a:r>
            <a:endParaRPr lang="da-DK" noProof="0" dirty="0"/>
          </a:p>
        </p:txBody>
      </p:sp>
      <p:cxnSp>
        <p:nvCxnSpPr>
          <p:cNvPr id="15" name="Shape 14"/>
          <p:cNvCxnSpPr/>
          <p:nvPr userDrawn="1"/>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4" name="Footer Placeholder 3"/>
          <p:cNvSpPr>
            <a:spLocks noGrp="1"/>
          </p:cNvSpPr>
          <p:nvPr>
            <p:ph type="ftr" sz="quarter" idx="17"/>
          </p:nvPr>
        </p:nvSpPr>
        <p:spPr/>
        <p:txBody>
          <a:bodyPr/>
          <a:lstStyle/>
          <a:p>
            <a:r>
              <a:rPr lang="da-DK" dirty="0" smtClean="0"/>
              <a:t>Årets Ejerleder 2015</a:t>
            </a:r>
            <a:endParaRPr lang="da-DK" dirty="0"/>
          </a:p>
        </p:txBody>
      </p:sp>
      <p:sp>
        <p:nvSpPr>
          <p:cNvPr id="5" name="Slide Number Placeholder 4"/>
          <p:cNvSpPr>
            <a:spLocks noGrp="1"/>
          </p:cNvSpPr>
          <p:nvPr>
            <p:ph type="sldNum" sz="quarter" idx="18"/>
          </p:nvPr>
        </p:nvSpPr>
        <p:spPr/>
        <p:txBody>
          <a:bodyPr/>
          <a:lstStyle/>
          <a:p>
            <a:fld id="{2D3BCAE5-8F8E-4748-A401-A23C46B1DD9E}" type="slidenum">
              <a:rPr lang="da-DK" smtClean="0"/>
              <a:pPr/>
              <a:t>‹#›</a:t>
            </a:fld>
            <a:endParaRPr lang="da-DK" dirty="0"/>
          </a:p>
        </p:txBody>
      </p:sp>
      <p:sp>
        <p:nvSpPr>
          <p:cNvPr id="6" name="PwCFirm"/>
          <p:cNvSpPr txBox="1"/>
          <p:nvPr userDrawn="1"/>
        </p:nvSpPr>
        <p:spPr>
          <a:xfrm>
            <a:off x="533400" y="6477000"/>
            <a:ext cx="2590800" cy="152401"/>
          </a:xfrm>
          <a:prstGeom prst="rect">
            <a:avLst/>
          </a:prstGeom>
          <a:noFill/>
        </p:spPr>
        <p:txBody>
          <a:bodyPr vert="horz" wrap="square" lIns="0" tIns="0" rIns="0" bIns="0" rtlCol="0">
            <a:noAutofit/>
          </a:bodyPr>
          <a:lstStyle/>
          <a:p>
            <a:pPr indent="-274320" algn="l">
              <a:lnSpc>
                <a:spcPct val="100000"/>
              </a:lnSpc>
              <a:spcBef>
                <a:spcPct val="0"/>
              </a:spcBef>
              <a:spcAft>
                <a:spcPct val="0"/>
              </a:spcAft>
            </a:pPr>
            <a:r>
              <a:rPr kumimoji="0" lang="da-DK" sz="1000" b="0" i="0" u="none" baseline="0" dirty="0" smtClean="0">
                <a:latin typeface="Arial" panose="020B0604020202020204" pitchFamily="34" charset="0"/>
              </a:rPr>
              <a:t>PwC</a:t>
            </a:r>
          </a:p>
        </p:txBody>
      </p:sp>
    </p:spTree>
    <p:extLst>
      <p:ext uri="{BB962C8B-B14F-4D97-AF65-F5344CB8AC3E}">
        <p14:creationId xmlns:p14="http://schemas.microsoft.com/office/powerpoint/2010/main" val="60848093"/>
      </p:ext>
    </p:extLst>
  </p:cSld>
  <p:clrMapOvr>
    <a:masterClrMapping/>
  </p:clrMapOvr>
  <p:timing>
    <p:tnLst>
      <p:par>
        <p:cTn id="1" dur="indefinite" restart="never" nodeType="tmRoot"/>
      </p:par>
    </p:tnLst>
  </p:timing>
  <p:hf hdr="0"/>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2_Section Divider">
    <p:spTree>
      <p:nvGrpSpPr>
        <p:cNvPr id="1" name=""/>
        <p:cNvGrpSpPr/>
        <p:nvPr/>
      </p:nvGrpSpPr>
      <p:grpSpPr>
        <a:xfrm>
          <a:off x="0" y="0"/>
          <a:ext cx="0" cy="0"/>
          <a:chOff x="0" y="0"/>
          <a:chExt cx="0" cy="0"/>
        </a:xfrm>
      </p:grpSpPr>
      <p:sp>
        <p:nvSpPr>
          <p:cNvPr id="2" name="Rectangle 1"/>
          <p:cNvSpPr/>
          <p:nvPr userDrawn="1"/>
        </p:nvSpPr>
        <p:spPr bwMode="ltGray">
          <a:xfrm>
            <a:off x="0" y="3526589"/>
            <a:ext cx="9144000" cy="3331410"/>
          </a:xfrm>
          <a:prstGeom prst="rect">
            <a:avLst/>
          </a:prstGeom>
          <a:solidFill>
            <a:schemeClr val="tx2"/>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smtClean="0">
              <a:solidFill>
                <a:schemeClr val="bg1"/>
              </a:solidFill>
              <a:latin typeface="Georgia" pitchFamily="18" charset="0"/>
            </a:endParaRPr>
          </a:p>
        </p:txBody>
      </p:sp>
      <p:sp>
        <p:nvSpPr>
          <p:cNvPr id="57" name="Title 1"/>
          <p:cNvSpPr>
            <a:spLocks noGrp="1"/>
          </p:cNvSpPr>
          <p:nvPr>
            <p:ph type="ctrTitle"/>
          </p:nvPr>
        </p:nvSpPr>
        <p:spPr bwMode="black">
          <a:xfrm>
            <a:off x="533400" y="3954862"/>
            <a:ext cx="8077200" cy="1066799"/>
          </a:xfrm>
        </p:spPr>
        <p:txBody>
          <a:bodyPr anchor="t" anchorCtr="0">
            <a:noAutofit/>
          </a:bodyPr>
          <a:lstStyle>
            <a:lvl1pPr>
              <a:lnSpc>
                <a:spcPct val="90000"/>
              </a:lnSpc>
              <a:defRPr sz="3200">
                <a:solidFill>
                  <a:schemeClr val="bg1"/>
                </a:solidFill>
              </a:defRPr>
            </a:lvl1pPr>
          </a:lstStyle>
          <a:p>
            <a:r>
              <a:rPr lang="da-DK" noProof="0" dirty="0" smtClean="0"/>
              <a:t>Click to </a:t>
            </a:r>
            <a:r>
              <a:rPr lang="da-DK" noProof="0" dirty="0" err="1" smtClean="0"/>
              <a:t>edit</a:t>
            </a:r>
            <a:r>
              <a:rPr lang="da-DK" noProof="0" dirty="0" smtClean="0"/>
              <a:t> Master </a:t>
            </a:r>
            <a:r>
              <a:rPr lang="da-DK" noProof="0" dirty="0" err="1" smtClean="0"/>
              <a:t>title</a:t>
            </a:r>
            <a:r>
              <a:rPr lang="da-DK" noProof="0" dirty="0" smtClean="0"/>
              <a:t> </a:t>
            </a:r>
            <a:r>
              <a:rPr lang="da-DK" noProof="0" dirty="0" err="1" smtClean="0"/>
              <a:t>style</a:t>
            </a:r>
            <a:endParaRPr lang="da-DK" noProof="0" dirty="0" smtClean="0"/>
          </a:p>
        </p:txBody>
      </p:sp>
      <p:sp>
        <p:nvSpPr>
          <p:cNvPr id="58" name="Subtitle 2"/>
          <p:cNvSpPr>
            <a:spLocks noGrp="1"/>
          </p:cNvSpPr>
          <p:nvPr>
            <p:ph type="subTitle" idx="1"/>
          </p:nvPr>
        </p:nvSpPr>
        <p:spPr bwMode="black">
          <a:xfrm>
            <a:off x="533400" y="5161967"/>
            <a:ext cx="8077200" cy="1371599"/>
          </a:xfrm>
        </p:spPr>
        <p:txBody>
          <a:bodyPr>
            <a:noAutofit/>
          </a:bodyPr>
          <a:lstStyle>
            <a:lvl1pPr marL="0" indent="0" algn="l">
              <a:lnSpc>
                <a:spcPct val="90000"/>
              </a:lnSpc>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noProof="0" dirty="0" smtClean="0"/>
              <a:t>Click to </a:t>
            </a:r>
            <a:r>
              <a:rPr lang="da-DK" noProof="0" dirty="0" err="1" smtClean="0"/>
              <a:t>edit</a:t>
            </a:r>
            <a:r>
              <a:rPr lang="da-DK" noProof="0" dirty="0" smtClean="0"/>
              <a:t> Master </a:t>
            </a:r>
            <a:r>
              <a:rPr lang="da-DK" noProof="0" dirty="0" err="1" smtClean="0"/>
              <a:t>subtitle</a:t>
            </a:r>
            <a:r>
              <a:rPr lang="da-DK" noProof="0" dirty="0" smtClean="0"/>
              <a:t> </a:t>
            </a:r>
            <a:r>
              <a:rPr lang="da-DK" noProof="0" dirty="0" err="1" smtClean="0"/>
              <a:t>style</a:t>
            </a:r>
            <a:endParaRPr lang="da-DK" noProof="0" dirty="0" smtClean="0"/>
          </a:p>
        </p:txBody>
      </p:sp>
      <p:sp>
        <p:nvSpPr>
          <p:cNvPr id="33" name="Footer Placeholder 4"/>
          <p:cNvSpPr>
            <a:spLocks noGrp="1"/>
          </p:cNvSpPr>
          <p:nvPr>
            <p:ph type="ftr" sz="quarter" idx="3"/>
          </p:nvPr>
        </p:nvSpPr>
        <p:spPr>
          <a:xfrm>
            <a:off x="533400" y="6324600"/>
            <a:ext cx="5257800" cy="152400"/>
          </a:xfrm>
          <a:prstGeom prst="rect">
            <a:avLst/>
          </a:prstGeom>
        </p:spPr>
        <p:txBody>
          <a:bodyPr vert="horz" lIns="0" tIns="0" rIns="0" bIns="0" anchor="b" anchorCtr="0">
            <a:noAutofit/>
          </a:bodyPr>
          <a:lstStyle>
            <a:lvl1pPr algn="l">
              <a:defRPr sz="1000">
                <a:solidFill>
                  <a:schemeClr val="bg1"/>
                </a:solidFill>
                <a:latin typeface="Arial" pitchFamily="34" charset="0"/>
                <a:cs typeface="Arial" pitchFamily="34" charset="0"/>
              </a:defRPr>
            </a:lvl1pPr>
          </a:lstStyle>
          <a:p>
            <a:r>
              <a:rPr lang="da-DK" dirty="0" smtClean="0"/>
              <a:t>Title of presentation</a:t>
            </a:r>
            <a:endParaRPr lang="da-DK" dirty="0"/>
          </a:p>
        </p:txBody>
      </p:sp>
      <p:sp>
        <p:nvSpPr>
          <p:cNvPr id="34" name="TextBox 33"/>
          <p:cNvSpPr txBox="1"/>
          <p:nvPr userDrawn="1"/>
        </p:nvSpPr>
        <p:spPr>
          <a:xfrm>
            <a:off x="533400" y="6477001"/>
            <a:ext cx="2590800" cy="152399"/>
          </a:xfrm>
          <a:prstGeom prst="rect">
            <a:avLst/>
          </a:prstGeom>
          <a:noFill/>
        </p:spPr>
        <p:txBody>
          <a:bodyPr vert="horz" wrap="square" lIns="0" tIns="0" rIns="0" bIns="0" rtlCol="0" anchor="t" anchorCtr="0">
            <a:noAutofit/>
          </a:bodyPr>
          <a:lstStyle/>
          <a:p>
            <a:r>
              <a:rPr lang="da-DK" sz="1000" noProof="0" dirty="0" smtClean="0">
                <a:solidFill>
                  <a:schemeClr val="bg1"/>
                </a:solidFill>
                <a:latin typeface="Arial" pitchFamily="34" charset="0"/>
                <a:cs typeface="Arial" pitchFamily="34" charset="0"/>
              </a:rPr>
              <a:t>PwC</a:t>
            </a:r>
            <a:endParaRPr lang="da-DK" sz="1000" noProof="0" dirty="0">
              <a:solidFill>
                <a:schemeClr val="bg1"/>
              </a:solidFill>
              <a:latin typeface="Arial" pitchFamily="34" charset="0"/>
              <a:cs typeface="Arial" pitchFamily="34" charset="0"/>
            </a:endParaRPr>
          </a:p>
        </p:txBody>
      </p:sp>
      <p:cxnSp>
        <p:nvCxnSpPr>
          <p:cNvPr id="12" name="Shape 11"/>
          <p:cNvCxnSpPr/>
          <p:nvPr/>
        </p:nvCxnSpPr>
        <p:spPr>
          <a:xfrm rot="5400000" flipH="1" flipV="1">
            <a:off x="4419601" y="-172034"/>
            <a:ext cx="152399" cy="8229600"/>
          </a:xfrm>
          <a:prstGeom prst="bentConnector2">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970390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ntent: Two">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14400"/>
          </a:xfrm>
        </p:spPr>
        <p:txBody>
          <a:bodyPr/>
          <a:lstStyle/>
          <a:p>
            <a:r>
              <a:rPr lang="da-DK" noProof="0" dirty="0" err="1" smtClean="0"/>
              <a:t>Click</a:t>
            </a:r>
            <a:r>
              <a:rPr lang="da-DK" noProof="0" dirty="0" smtClean="0"/>
              <a:t> to </a:t>
            </a:r>
            <a:r>
              <a:rPr lang="da-DK" noProof="0" dirty="0" err="1" smtClean="0"/>
              <a:t>edit</a:t>
            </a:r>
            <a:r>
              <a:rPr lang="da-DK" noProof="0" dirty="0" smtClean="0"/>
              <a:t> Master </a:t>
            </a:r>
            <a:r>
              <a:rPr lang="da-DK" noProof="0" dirty="0" err="1" smtClean="0"/>
              <a:t>title</a:t>
            </a:r>
            <a:r>
              <a:rPr lang="da-DK" noProof="0" dirty="0" smtClean="0"/>
              <a:t> </a:t>
            </a:r>
            <a:r>
              <a:rPr lang="da-DK" noProof="0" dirty="0" err="1" smtClean="0"/>
              <a:t>style</a:t>
            </a:r>
            <a:endParaRPr lang="da-DK" noProof="0" dirty="0"/>
          </a:p>
        </p:txBody>
      </p:sp>
      <p:sp>
        <p:nvSpPr>
          <p:cNvPr id="28" name="Content Placeholder 26"/>
          <p:cNvSpPr>
            <a:spLocks noGrp="1"/>
          </p:cNvSpPr>
          <p:nvPr>
            <p:ph sz="quarter" idx="14"/>
          </p:nvPr>
        </p:nvSpPr>
        <p:spPr>
          <a:xfrm>
            <a:off x="533400" y="1752601"/>
            <a:ext cx="3962400" cy="4419599"/>
          </a:xfrm>
        </p:spPr>
        <p:txBody>
          <a:bodyPr/>
          <a:lstStyle/>
          <a:p>
            <a:pPr lvl="0"/>
            <a:r>
              <a:rPr lang="da-DK" noProof="0" dirty="0" err="1" smtClean="0"/>
              <a:t>Click</a:t>
            </a:r>
            <a:r>
              <a:rPr lang="da-DK" noProof="0" dirty="0" smtClean="0"/>
              <a:t> to </a:t>
            </a:r>
            <a:r>
              <a:rPr lang="da-DK" noProof="0" dirty="0" err="1" smtClean="0"/>
              <a:t>edit</a:t>
            </a:r>
            <a:r>
              <a:rPr lang="da-DK" noProof="0" dirty="0" smtClean="0"/>
              <a:t> Master </a:t>
            </a:r>
            <a:r>
              <a:rPr lang="da-DK" noProof="0" dirty="0" err="1" smtClean="0"/>
              <a:t>text</a:t>
            </a:r>
            <a:r>
              <a:rPr lang="da-DK" noProof="0" dirty="0" smtClean="0"/>
              <a:t> </a:t>
            </a:r>
            <a:r>
              <a:rPr lang="da-DK" noProof="0" dirty="0" err="1" smtClean="0"/>
              <a:t>styles</a:t>
            </a:r>
            <a:endParaRPr lang="da-DK" noProof="0" dirty="0" smtClean="0"/>
          </a:p>
          <a:p>
            <a:pPr lvl="1"/>
            <a:r>
              <a:rPr lang="da-DK" noProof="0" dirty="0" smtClean="0"/>
              <a:t>Second </a:t>
            </a:r>
            <a:r>
              <a:rPr lang="da-DK" noProof="0" dirty="0" err="1" smtClean="0"/>
              <a:t>level</a:t>
            </a:r>
            <a:endParaRPr lang="da-DK" noProof="0" dirty="0" smtClean="0"/>
          </a:p>
          <a:p>
            <a:pPr lvl="2"/>
            <a:r>
              <a:rPr lang="da-DK" noProof="0" dirty="0" smtClean="0"/>
              <a:t>Third </a:t>
            </a:r>
            <a:r>
              <a:rPr lang="da-DK" noProof="0" dirty="0" err="1" smtClean="0"/>
              <a:t>level</a:t>
            </a:r>
            <a:endParaRPr lang="da-DK" noProof="0" dirty="0" smtClean="0"/>
          </a:p>
          <a:p>
            <a:pPr lvl="3"/>
            <a:r>
              <a:rPr lang="da-DK" noProof="0" dirty="0" err="1" smtClean="0"/>
              <a:t>Fourth</a:t>
            </a:r>
            <a:r>
              <a:rPr lang="da-DK" noProof="0" dirty="0" smtClean="0"/>
              <a:t> </a:t>
            </a:r>
            <a:r>
              <a:rPr lang="da-DK" noProof="0" dirty="0" err="1" smtClean="0"/>
              <a:t>level</a:t>
            </a:r>
            <a:endParaRPr lang="da-DK" noProof="0" dirty="0" smtClean="0"/>
          </a:p>
          <a:p>
            <a:pPr lvl="4"/>
            <a:r>
              <a:rPr lang="da-DK" noProof="0" dirty="0" smtClean="0"/>
              <a:t>Fifth </a:t>
            </a:r>
            <a:r>
              <a:rPr lang="da-DK" noProof="0" dirty="0" err="1" smtClean="0"/>
              <a:t>level</a:t>
            </a:r>
            <a:endParaRPr lang="da-DK" noProof="0" dirty="0"/>
          </a:p>
        </p:txBody>
      </p:sp>
      <p:sp>
        <p:nvSpPr>
          <p:cNvPr id="31" name="Content Placeholder 26"/>
          <p:cNvSpPr>
            <a:spLocks noGrp="1"/>
          </p:cNvSpPr>
          <p:nvPr>
            <p:ph sz="quarter" idx="15"/>
          </p:nvPr>
        </p:nvSpPr>
        <p:spPr>
          <a:xfrm>
            <a:off x="4648201" y="1752600"/>
            <a:ext cx="3962399" cy="4419600"/>
          </a:xfrm>
        </p:spPr>
        <p:txBody>
          <a:bodyPr/>
          <a:lstStyle/>
          <a:p>
            <a:pPr lvl="0"/>
            <a:r>
              <a:rPr lang="da-DK" noProof="0" dirty="0" err="1" smtClean="0"/>
              <a:t>Click</a:t>
            </a:r>
            <a:r>
              <a:rPr lang="da-DK" noProof="0" dirty="0" smtClean="0"/>
              <a:t> to </a:t>
            </a:r>
            <a:r>
              <a:rPr lang="da-DK" noProof="0" dirty="0" err="1" smtClean="0"/>
              <a:t>edit</a:t>
            </a:r>
            <a:r>
              <a:rPr lang="da-DK" noProof="0" dirty="0" smtClean="0"/>
              <a:t> Master </a:t>
            </a:r>
            <a:r>
              <a:rPr lang="da-DK" noProof="0" dirty="0" err="1" smtClean="0"/>
              <a:t>text</a:t>
            </a:r>
            <a:r>
              <a:rPr lang="da-DK" noProof="0" dirty="0" smtClean="0"/>
              <a:t> </a:t>
            </a:r>
            <a:r>
              <a:rPr lang="da-DK" noProof="0" dirty="0" err="1" smtClean="0"/>
              <a:t>styles</a:t>
            </a:r>
            <a:endParaRPr lang="da-DK" noProof="0" dirty="0" smtClean="0"/>
          </a:p>
          <a:p>
            <a:pPr lvl="1"/>
            <a:r>
              <a:rPr lang="da-DK" noProof="0" dirty="0" smtClean="0"/>
              <a:t>Second </a:t>
            </a:r>
            <a:r>
              <a:rPr lang="da-DK" noProof="0" dirty="0" err="1" smtClean="0"/>
              <a:t>level</a:t>
            </a:r>
            <a:endParaRPr lang="da-DK" noProof="0" dirty="0" smtClean="0"/>
          </a:p>
          <a:p>
            <a:pPr lvl="2"/>
            <a:r>
              <a:rPr lang="da-DK" noProof="0" dirty="0" smtClean="0"/>
              <a:t>Third </a:t>
            </a:r>
            <a:r>
              <a:rPr lang="da-DK" noProof="0" dirty="0" err="1" smtClean="0"/>
              <a:t>level</a:t>
            </a:r>
            <a:endParaRPr lang="da-DK" noProof="0" dirty="0" smtClean="0"/>
          </a:p>
          <a:p>
            <a:pPr lvl="3"/>
            <a:r>
              <a:rPr lang="da-DK" noProof="0" dirty="0" err="1" smtClean="0"/>
              <a:t>Fourth</a:t>
            </a:r>
            <a:r>
              <a:rPr lang="da-DK" noProof="0" dirty="0" smtClean="0"/>
              <a:t> </a:t>
            </a:r>
            <a:r>
              <a:rPr lang="da-DK" noProof="0" dirty="0" err="1" smtClean="0"/>
              <a:t>level</a:t>
            </a:r>
            <a:endParaRPr lang="da-DK" noProof="0" dirty="0" smtClean="0"/>
          </a:p>
          <a:p>
            <a:pPr lvl="4"/>
            <a:r>
              <a:rPr lang="da-DK" noProof="0" dirty="0" smtClean="0"/>
              <a:t>Fifth </a:t>
            </a:r>
            <a:r>
              <a:rPr lang="da-DK" noProof="0" dirty="0" err="1" smtClean="0"/>
              <a:t>level</a:t>
            </a:r>
            <a:endParaRPr lang="da-DK" noProof="0" dirty="0"/>
          </a:p>
        </p:txBody>
      </p:sp>
      <p:cxnSp>
        <p:nvCxnSpPr>
          <p:cNvPr id="62" name="Shape 61"/>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Footer Placeholder 7"/>
          <p:cNvSpPr>
            <a:spLocks noGrp="1"/>
          </p:cNvSpPr>
          <p:nvPr>
            <p:ph type="ftr" sz="quarter" idx="17"/>
          </p:nvPr>
        </p:nvSpPr>
        <p:spPr/>
        <p:txBody>
          <a:bodyPr/>
          <a:lstStyle/>
          <a:p>
            <a:r>
              <a:rPr lang="da-DK" dirty="0" smtClean="0"/>
              <a:t>Årets Ejerleder 2015</a:t>
            </a:r>
            <a:endParaRPr lang="da-DK" dirty="0"/>
          </a:p>
        </p:txBody>
      </p:sp>
      <p:sp>
        <p:nvSpPr>
          <p:cNvPr id="9" name="Slide Number Placeholder 8"/>
          <p:cNvSpPr>
            <a:spLocks noGrp="1"/>
          </p:cNvSpPr>
          <p:nvPr>
            <p:ph type="sldNum" sz="quarter" idx="18"/>
          </p:nvPr>
        </p:nvSpPr>
        <p:spPr/>
        <p:txBody>
          <a:bodyPr/>
          <a:lstStyle/>
          <a:p>
            <a:fld id="{0670CB59-E73C-4387-BF1F-B2DC2254BC9B}" type="slidenum">
              <a:rPr lang="da-DK" smtClean="0"/>
              <a:pPr/>
              <a:t>‹#›</a:t>
            </a:fld>
            <a:endParaRPr lang="da-DK" dirty="0"/>
          </a:p>
        </p:txBody>
      </p:sp>
      <p:sp>
        <p:nvSpPr>
          <p:cNvPr id="10" name="PwCFirm"/>
          <p:cNvSpPr txBox="1"/>
          <p:nvPr userDrawn="1"/>
        </p:nvSpPr>
        <p:spPr>
          <a:xfrm>
            <a:off x="533400" y="6477000"/>
            <a:ext cx="2590800" cy="152401"/>
          </a:xfrm>
          <a:prstGeom prst="rect">
            <a:avLst/>
          </a:prstGeom>
          <a:noFill/>
        </p:spPr>
        <p:txBody>
          <a:bodyPr vert="horz" wrap="square" lIns="0" tIns="0" rIns="0" bIns="0" rtlCol="0">
            <a:noAutofit/>
          </a:bodyPr>
          <a:lstStyle/>
          <a:p>
            <a:pPr indent="-274320" algn="l">
              <a:lnSpc>
                <a:spcPct val="100000"/>
              </a:lnSpc>
              <a:spcBef>
                <a:spcPct val="0"/>
              </a:spcBef>
              <a:spcAft>
                <a:spcPct val="0"/>
              </a:spcAft>
            </a:pPr>
            <a:r>
              <a:rPr kumimoji="0" lang="da-DK" sz="1000" b="0" i="0" u="none" baseline="0" dirty="0" smtClean="0">
                <a:latin typeface="Arial" panose="020B0604020202020204" pitchFamily="34" charset="0"/>
              </a:rPr>
              <a:t>PwC</a:t>
            </a:r>
          </a:p>
        </p:txBody>
      </p:sp>
    </p:spTree>
  </p:cSld>
  <p:clrMapOvr>
    <a:masterClrMapping/>
  </p:clrMapOvr>
  <p:hf hdr="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ntent: Three">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1"/>
            <a:ext cx="8077200" cy="914400"/>
          </a:xfrm>
        </p:spPr>
        <p:txBody>
          <a:bodyPr/>
          <a:lstStyle/>
          <a:p>
            <a:r>
              <a:rPr lang="da-DK" noProof="0" dirty="0" err="1" smtClean="0"/>
              <a:t>Click</a:t>
            </a:r>
            <a:r>
              <a:rPr lang="da-DK" noProof="0" dirty="0" smtClean="0"/>
              <a:t> to </a:t>
            </a:r>
            <a:r>
              <a:rPr lang="da-DK" noProof="0" dirty="0" err="1" smtClean="0"/>
              <a:t>edit</a:t>
            </a:r>
            <a:r>
              <a:rPr lang="da-DK" noProof="0" dirty="0" smtClean="0"/>
              <a:t> Master </a:t>
            </a:r>
            <a:r>
              <a:rPr lang="da-DK" noProof="0" dirty="0" err="1" smtClean="0"/>
              <a:t>title</a:t>
            </a:r>
            <a:r>
              <a:rPr lang="da-DK" noProof="0" dirty="0" smtClean="0"/>
              <a:t> </a:t>
            </a:r>
            <a:r>
              <a:rPr lang="da-DK" noProof="0" dirty="0" err="1" smtClean="0"/>
              <a:t>style</a:t>
            </a:r>
            <a:endParaRPr lang="da-DK" noProof="0" dirty="0"/>
          </a:p>
        </p:txBody>
      </p:sp>
      <p:sp>
        <p:nvSpPr>
          <p:cNvPr id="27" name="Content Placeholder 26"/>
          <p:cNvSpPr>
            <a:spLocks noGrp="1"/>
          </p:cNvSpPr>
          <p:nvPr>
            <p:ph sz="quarter" idx="13"/>
          </p:nvPr>
        </p:nvSpPr>
        <p:spPr>
          <a:xfrm>
            <a:off x="533400" y="1752601"/>
            <a:ext cx="2590800" cy="4419599"/>
          </a:xfrm>
        </p:spPr>
        <p:txBody>
          <a:bodyPr/>
          <a:lstStyle/>
          <a:p>
            <a:pPr lvl="0"/>
            <a:r>
              <a:rPr lang="da-DK" noProof="0" dirty="0" err="1" smtClean="0"/>
              <a:t>Click</a:t>
            </a:r>
            <a:r>
              <a:rPr lang="da-DK" noProof="0" dirty="0" smtClean="0"/>
              <a:t> to </a:t>
            </a:r>
            <a:r>
              <a:rPr lang="da-DK" noProof="0" dirty="0" err="1" smtClean="0"/>
              <a:t>edit</a:t>
            </a:r>
            <a:r>
              <a:rPr lang="da-DK" noProof="0" dirty="0" smtClean="0"/>
              <a:t> Master </a:t>
            </a:r>
            <a:r>
              <a:rPr lang="da-DK" noProof="0" dirty="0" err="1" smtClean="0"/>
              <a:t>text</a:t>
            </a:r>
            <a:r>
              <a:rPr lang="da-DK" noProof="0" dirty="0" smtClean="0"/>
              <a:t> </a:t>
            </a:r>
            <a:r>
              <a:rPr lang="da-DK" noProof="0" dirty="0" err="1" smtClean="0"/>
              <a:t>styles</a:t>
            </a:r>
            <a:endParaRPr lang="da-DK" noProof="0" dirty="0" smtClean="0"/>
          </a:p>
          <a:p>
            <a:pPr lvl="1"/>
            <a:r>
              <a:rPr lang="da-DK" noProof="0" dirty="0" smtClean="0"/>
              <a:t>Second </a:t>
            </a:r>
            <a:r>
              <a:rPr lang="da-DK" noProof="0" dirty="0" err="1" smtClean="0"/>
              <a:t>level</a:t>
            </a:r>
            <a:endParaRPr lang="da-DK" noProof="0" dirty="0" smtClean="0"/>
          </a:p>
          <a:p>
            <a:pPr lvl="2"/>
            <a:r>
              <a:rPr lang="da-DK" noProof="0" dirty="0" smtClean="0"/>
              <a:t>Third </a:t>
            </a:r>
            <a:r>
              <a:rPr lang="da-DK" noProof="0" dirty="0" err="1" smtClean="0"/>
              <a:t>level</a:t>
            </a:r>
            <a:endParaRPr lang="da-DK" noProof="0" dirty="0" smtClean="0"/>
          </a:p>
          <a:p>
            <a:pPr lvl="3"/>
            <a:r>
              <a:rPr lang="da-DK" noProof="0" dirty="0" err="1" smtClean="0"/>
              <a:t>Fourth</a:t>
            </a:r>
            <a:r>
              <a:rPr lang="da-DK" noProof="0" dirty="0" smtClean="0"/>
              <a:t> </a:t>
            </a:r>
            <a:r>
              <a:rPr lang="da-DK" noProof="0" dirty="0" err="1" smtClean="0"/>
              <a:t>level</a:t>
            </a:r>
            <a:endParaRPr lang="da-DK" noProof="0" dirty="0" smtClean="0"/>
          </a:p>
          <a:p>
            <a:pPr lvl="4"/>
            <a:r>
              <a:rPr lang="da-DK" noProof="0" dirty="0" smtClean="0"/>
              <a:t>Fifth </a:t>
            </a:r>
            <a:r>
              <a:rPr lang="da-DK" noProof="0" dirty="0" err="1" smtClean="0"/>
              <a:t>level</a:t>
            </a:r>
            <a:endParaRPr lang="da-DK" noProof="0" dirty="0"/>
          </a:p>
        </p:txBody>
      </p:sp>
      <p:sp>
        <p:nvSpPr>
          <p:cNvPr id="28" name="Content Placeholder 26"/>
          <p:cNvSpPr>
            <a:spLocks noGrp="1"/>
          </p:cNvSpPr>
          <p:nvPr>
            <p:ph sz="quarter" idx="14"/>
          </p:nvPr>
        </p:nvSpPr>
        <p:spPr>
          <a:xfrm>
            <a:off x="3276601" y="1752601"/>
            <a:ext cx="2590799" cy="4419599"/>
          </a:xfrm>
        </p:spPr>
        <p:txBody>
          <a:bodyPr/>
          <a:lstStyle/>
          <a:p>
            <a:pPr lvl="0"/>
            <a:r>
              <a:rPr lang="da-DK" noProof="0" dirty="0" err="1" smtClean="0"/>
              <a:t>Click</a:t>
            </a:r>
            <a:r>
              <a:rPr lang="da-DK" noProof="0" dirty="0" smtClean="0"/>
              <a:t> to </a:t>
            </a:r>
            <a:r>
              <a:rPr lang="da-DK" noProof="0" dirty="0" err="1" smtClean="0"/>
              <a:t>edit</a:t>
            </a:r>
            <a:r>
              <a:rPr lang="da-DK" noProof="0" dirty="0" smtClean="0"/>
              <a:t> Master </a:t>
            </a:r>
            <a:r>
              <a:rPr lang="da-DK" noProof="0" dirty="0" err="1" smtClean="0"/>
              <a:t>text</a:t>
            </a:r>
            <a:r>
              <a:rPr lang="da-DK" noProof="0" dirty="0" smtClean="0"/>
              <a:t> </a:t>
            </a:r>
            <a:r>
              <a:rPr lang="da-DK" noProof="0" dirty="0" err="1" smtClean="0"/>
              <a:t>styles</a:t>
            </a:r>
            <a:endParaRPr lang="da-DK" noProof="0" dirty="0" smtClean="0"/>
          </a:p>
          <a:p>
            <a:pPr lvl="1"/>
            <a:r>
              <a:rPr lang="da-DK" noProof="0" dirty="0" smtClean="0"/>
              <a:t>Second </a:t>
            </a:r>
            <a:r>
              <a:rPr lang="da-DK" noProof="0" dirty="0" err="1" smtClean="0"/>
              <a:t>level</a:t>
            </a:r>
            <a:endParaRPr lang="da-DK" noProof="0" dirty="0" smtClean="0"/>
          </a:p>
          <a:p>
            <a:pPr lvl="2"/>
            <a:r>
              <a:rPr lang="da-DK" noProof="0" dirty="0" smtClean="0"/>
              <a:t>Third </a:t>
            </a:r>
            <a:r>
              <a:rPr lang="da-DK" noProof="0" dirty="0" err="1" smtClean="0"/>
              <a:t>level</a:t>
            </a:r>
            <a:endParaRPr lang="da-DK" noProof="0" dirty="0" smtClean="0"/>
          </a:p>
          <a:p>
            <a:pPr lvl="3"/>
            <a:r>
              <a:rPr lang="da-DK" noProof="0" dirty="0" err="1" smtClean="0"/>
              <a:t>Fourth</a:t>
            </a:r>
            <a:r>
              <a:rPr lang="da-DK" noProof="0" dirty="0" smtClean="0"/>
              <a:t> </a:t>
            </a:r>
            <a:r>
              <a:rPr lang="da-DK" noProof="0" dirty="0" err="1" smtClean="0"/>
              <a:t>level</a:t>
            </a:r>
            <a:endParaRPr lang="da-DK" noProof="0" dirty="0" smtClean="0"/>
          </a:p>
          <a:p>
            <a:pPr lvl="4"/>
            <a:r>
              <a:rPr lang="da-DK" noProof="0" dirty="0" smtClean="0"/>
              <a:t>Fifth </a:t>
            </a:r>
            <a:r>
              <a:rPr lang="da-DK" noProof="0" dirty="0" err="1" smtClean="0"/>
              <a:t>level</a:t>
            </a:r>
            <a:endParaRPr lang="da-DK" noProof="0" dirty="0"/>
          </a:p>
        </p:txBody>
      </p:sp>
      <p:sp>
        <p:nvSpPr>
          <p:cNvPr id="31" name="Content Placeholder 26"/>
          <p:cNvSpPr>
            <a:spLocks noGrp="1"/>
          </p:cNvSpPr>
          <p:nvPr>
            <p:ph sz="quarter" idx="15"/>
          </p:nvPr>
        </p:nvSpPr>
        <p:spPr>
          <a:xfrm>
            <a:off x="6019800" y="1752601"/>
            <a:ext cx="2590800" cy="4419599"/>
          </a:xfrm>
        </p:spPr>
        <p:txBody>
          <a:bodyPr/>
          <a:lstStyle/>
          <a:p>
            <a:pPr lvl="0"/>
            <a:r>
              <a:rPr lang="da-DK" noProof="0" dirty="0" err="1" smtClean="0"/>
              <a:t>Click</a:t>
            </a:r>
            <a:r>
              <a:rPr lang="da-DK" noProof="0" dirty="0" smtClean="0"/>
              <a:t> to </a:t>
            </a:r>
            <a:r>
              <a:rPr lang="da-DK" noProof="0" dirty="0" err="1" smtClean="0"/>
              <a:t>edit</a:t>
            </a:r>
            <a:r>
              <a:rPr lang="da-DK" noProof="0" dirty="0" smtClean="0"/>
              <a:t> Master </a:t>
            </a:r>
            <a:r>
              <a:rPr lang="da-DK" noProof="0" dirty="0" err="1" smtClean="0"/>
              <a:t>text</a:t>
            </a:r>
            <a:r>
              <a:rPr lang="da-DK" noProof="0" dirty="0" smtClean="0"/>
              <a:t> </a:t>
            </a:r>
            <a:r>
              <a:rPr lang="da-DK" noProof="0" dirty="0" err="1" smtClean="0"/>
              <a:t>styles</a:t>
            </a:r>
            <a:endParaRPr lang="da-DK" noProof="0" dirty="0" smtClean="0"/>
          </a:p>
          <a:p>
            <a:pPr lvl="1"/>
            <a:r>
              <a:rPr lang="da-DK" noProof="0" dirty="0" smtClean="0"/>
              <a:t>Second </a:t>
            </a:r>
            <a:r>
              <a:rPr lang="da-DK" noProof="0" dirty="0" err="1" smtClean="0"/>
              <a:t>level</a:t>
            </a:r>
            <a:endParaRPr lang="da-DK" noProof="0" dirty="0" smtClean="0"/>
          </a:p>
          <a:p>
            <a:pPr lvl="2"/>
            <a:r>
              <a:rPr lang="da-DK" noProof="0" dirty="0" smtClean="0"/>
              <a:t>Third </a:t>
            </a:r>
            <a:r>
              <a:rPr lang="da-DK" noProof="0" dirty="0" err="1" smtClean="0"/>
              <a:t>level</a:t>
            </a:r>
            <a:endParaRPr lang="da-DK" noProof="0" dirty="0" smtClean="0"/>
          </a:p>
          <a:p>
            <a:pPr lvl="3"/>
            <a:r>
              <a:rPr lang="da-DK" noProof="0" dirty="0" err="1" smtClean="0"/>
              <a:t>Fourth</a:t>
            </a:r>
            <a:r>
              <a:rPr lang="da-DK" noProof="0" dirty="0" smtClean="0"/>
              <a:t> </a:t>
            </a:r>
            <a:r>
              <a:rPr lang="da-DK" noProof="0" dirty="0" err="1" smtClean="0"/>
              <a:t>level</a:t>
            </a:r>
            <a:endParaRPr lang="da-DK" noProof="0" dirty="0" smtClean="0"/>
          </a:p>
          <a:p>
            <a:pPr lvl="4"/>
            <a:r>
              <a:rPr lang="da-DK" noProof="0" dirty="0" smtClean="0"/>
              <a:t>Fifth </a:t>
            </a:r>
            <a:r>
              <a:rPr lang="da-DK" noProof="0" dirty="0" err="1" smtClean="0"/>
              <a:t>level</a:t>
            </a:r>
            <a:endParaRPr lang="da-DK" noProof="0" dirty="0"/>
          </a:p>
        </p:txBody>
      </p:sp>
      <p:cxnSp>
        <p:nvCxnSpPr>
          <p:cNvPr id="19" name="Shape 18"/>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Date Placeholder 6"/>
          <p:cNvSpPr>
            <a:spLocks noGrp="1"/>
          </p:cNvSpPr>
          <p:nvPr>
            <p:ph type="dt" sz="half" idx="16"/>
          </p:nvPr>
        </p:nvSpPr>
        <p:spPr/>
        <p:txBody>
          <a:bodyPr/>
          <a:lstStyle/>
          <a:p>
            <a:r>
              <a:rPr lang="da-DK" dirty="0" smtClean="0"/>
              <a:t>Oktober 2015</a:t>
            </a:r>
            <a:endParaRPr lang="da-DK" dirty="0"/>
          </a:p>
        </p:txBody>
      </p:sp>
      <p:sp>
        <p:nvSpPr>
          <p:cNvPr id="8" name="Footer Placeholder 7"/>
          <p:cNvSpPr>
            <a:spLocks noGrp="1"/>
          </p:cNvSpPr>
          <p:nvPr>
            <p:ph type="ftr" sz="quarter" idx="17"/>
          </p:nvPr>
        </p:nvSpPr>
        <p:spPr/>
        <p:txBody>
          <a:bodyPr/>
          <a:lstStyle/>
          <a:p>
            <a:r>
              <a:rPr lang="da-DK" dirty="0" smtClean="0"/>
              <a:t>Årets Ejerleder 2015</a:t>
            </a:r>
            <a:endParaRPr lang="da-DK" dirty="0"/>
          </a:p>
        </p:txBody>
      </p:sp>
      <p:sp>
        <p:nvSpPr>
          <p:cNvPr id="9" name="Slide Number Placeholder 8"/>
          <p:cNvSpPr>
            <a:spLocks noGrp="1"/>
          </p:cNvSpPr>
          <p:nvPr>
            <p:ph type="sldNum" sz="quarter" idx="18"/>
          </p:nvPr>
        </p:nvSpPr>
        <p:spPr/>
        <p:txBody>
          <a:bodyPr/>
          <a:lstStyle/>
          <a:p>
            <a:fld id="{D42F22F1-97F8-4896-9A0C-95B34494086E}" type="slidenum">
              <a:rPr lang="da-DK" smtClean="0"/>
              <a:pPr/>
              <a:t>‹#›</a:t>
            </a:fld>
            <a:endParaRPr lang="da-DK" dirty="0"/>
          </a:p>
        </p:txBody>
      </p:sp>
      <p:sp>
        <p:nvSpPr>
          <p:cNvPr id="10" name="PwCFirm"/>
          <p:cNvSpPr txBox="1"/>
          <p:nvPr userDrawn="1"/>
        </p:nvSpPr>
        <p:spPr>
          <a:xfrm>
            <a:off x="533400" y="6477000"/>
            <a:ext cx="2590800" cy="152401"/>
          </a:xfrm>
          <a:prstGeom prst="rect">
            <a:avLst/>
          </a:prstGeom>
          <a:noFill/>
        </p:spPr>
        <p:txBody>
          <a:bodyPr vert="horz" wrap="square" lIns="0" tIns="0" rIns="0" bIns="0" rtlCol="0">
            <a:noAutofit/>
          </a:bodyPr>
          <a:lstStyle/>
          <a:p>
            <a:pPr indent="-274320" algn="l">
              <a:lnSpc>
                <a:spcPct val="100000"/>
              </a:lnSpc>
              <a:spcBef>
                <a:spcPct val="0"/>
              </a:spcBef>
              <a:spcAft>
                <a:spcPct val="0"/>
              </a:spcAft>
            </a:pPr>
            <a:r>
              <a:rPr kumimoji="0" lang="da-DK" sz="1000" b="0" i="0" u="none" baseline="0" dirty="0" smtClean="0">
                <a:latin typeface="Arial" panose="020B0604020202020204" pitchFamily="34" charset="0"/>
              </a:rPr>
              <a:t>PwC</a:t>
            </a:r>
          </a:p>
        </p:txBody>
      </p:sp>
    </p:spTree>
  </p:cSld>
  <p:clrMapOvr>
    <a:masterClrMapping/>
  </p:clrMapOvr>
  <p:hf hdr="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tent: Two under Text">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14400"/>
          </a:xfrm>
        </p:spPr>
        <p:txBody>
          <a:bodyPr/>
          <a:lstStyle/>
          <a:p>
            <a:r>
              <a:rPr lang="da-DK" noProof="0" dirty="0" err="1" smtClean="0"/>
              <a:t>Click</a:t>
            </a:r>
            <a:r>
              <a:rPr lang="da-DK" noProof="0" dirty="0" smtClean="0"/>
              <a:t> to </a:t>
            </a:r>
            <a:r>
              <a:rPr lang="da-DK" noProof="0" dirty="0" err="1" smtClean="0"/>
              <a:t>edit</a:t>
            </a:r>
            <a:r>
              <a:rPr lang="da-DK" noProof="0" dirty="0" smtClean="0"/>
              <a:t> Master </a:t>
            </a:r>
            <a:r>
              <a:rPr lang="da-DK" noProof="0" dirty="0" err="1" smtClean="0"/>
              <a:t>title</a:t>
            </a:r>
            <a:r>
              <a:rPr lang="da-DK" noProof="0" dirty="0" smtClean="0"/>
              <a:t> </a:t>
            </a:r>
            <a:r>
              <a:rPr lang="da-DK" noProof="0" dirty="0" err="1" smtClean="0"/>
              <a:t>style</a:t>
            </a:r>
            <a:endParaRPr lang="da-DK" noProof="0" dirty="0"/>
          </a:p>
        </p:txBody>
      </p:sp>
      <p:sp>
        <p:nvSpPr>
          <p:cNvPr id="28" name="Content Placeholder 26"/>
          <p:cNvSpPr>
            <a:spLocks noGrp="1"/>
          </p:cNvSpPr>
          <p:nvPr>
            <p:ph sz="quarter" idx="14"/>
          </p:nvPr>
        </p:nvSpPr>
        <p:spPr>
          <a:xfrm>
            <a:off x="533400" y="3352800"/>
            <a:ext cx="3962400" cy="2819400"/>
          </a:xfrm>
        </p:spPr>
        <p:txBody>
          <a:bodyPr/>
          <a:lstStyle/>
          <a:p>
            <a:pPr lvl="0"/>
            <a:r>
              <a:rPr lang="da-DK" noProof="0" dirty="0" err="1" smtClean="0"/>
              <a:t>Click</a:t>
            </a:r>
            <a:r>
              <a:rPr lang="da-DK" noProof="0" dirty="0" smtClean="0"/>
              <a:t> to </a:t>
            </a:r>
            <a:r>
              <a:rPr lang="da-DK" noProof="0" dirty="0" err="1" smtClean="0"/>
              <a:t>edit</a:t>
            </a:r>
            <a:r>
              <a:rPr lang="da-DK" noProof="0" dirty="0" smtClean="0"/>
              <a:t> Master </a:t>
            </a:r>
            <a:r>
              <a:rPr lang="da-DK" noProof="0" dirty="0" err="1" smtClean="0"/>
              <a:t>text</a:t>
            </a:r>
            <a:r>
              <a:rPr lang="da-DK" noProof="0" dirty="0" smtClean="0"/>
              <a:t> </a:t>
            </a:r>
            <a:r>
              <a:rPr lang="da-DK" noProof="0" dirty="0" err="1" smtClean="0"/>
              <a:t>styles</a:t>
            </a:r>
            <a:endParaRPr lang="da-DK" noProof="0" dirty="0" smtClean="0"/>
          </a:p>
          <a:p>
            <a:pPr lvl="1"/>
            <a:r>
              <a:rPr lang="da-DK" noProof="0" dirty="0" smtClean="0"/>
              <a:t>Second </a:t>
            </a:r>
            <a:r>
              <a:rPr lang="da-DK" noProof="0" dirty="0" err="1" smtClean="0"/>
              <a:t>level</a:t>
            </a:r>
            <a:endParaRPr lang="da-DK" noProof="0" dirty="0" smtClean="0"/>
          </a:p>
          <a:p>
            <a:pPr lvl="2"/>
            <a:r>
              <a:rPr lang="da-DK" noProof="0" dirty="0" smtClean="0"/>
              <a:t>Third </a:t>
            </a:r>
            <a:r>
              <a:rPr lang="da-DK" noProof="0" dirty="0" err="1" smtClean="0"/>
              <a:t>level</a:t>
            </a:r>
            <a:endParaRPr lang="da-DK" noProof="0" dirty="0" smtClean="0"/>
          </a:p>
          <a:p>
            <a:pPr lvl="3"/>
            <a:r>
              <a:rPr lang="da-DK" noProof="0" dirty="0" err="1" smtClean="0"/>
              <a:t>Fourth</a:t>
            </a:r>
            <a:r>
              <a:rPr lang="da-DK" noProof="0" dirty="0" smtClean="0"/>
              <a:t> </a:t>
            </a:r>
            <a:r>
              <a:rPr lang="da-DK" noProof="0" dirty="0" err="1" smtClean="0"/>
              <a:t>level</a:t>
            </a:r>
            <a:endParaRPr lang="da-DK" noProof="0" dirty="0" smtClean="0"/>
          </a:p>
          <a:p>
            <a:pPr lvl="4"/>
            <a:r>
              <a:rPr lang="da-DK" noProof="0" dirty="0" smtClean="0"/>
              <a:t>Fifth </a:t>
            </a:r>
            <a:r>
              <a:rPr lang="da-DK" noProof="0" dirty="0" err="1" smtClean="0"/>
              <a:t>level</a:t>
            </a:r>
            <a:endParaRPr lang="da-DK" noProof="0" dirty="0"/>
          </a:p>
        </p:txBody>
      </p:sp>
      <p:sp>
        <p:nvSpPr>
          <p:cNvPr id="31" name="Content Placeholder 26"/>
          <p:cNvSpPr>
            <a:spLocks noGrp="1"/>
          </p:cNvSpPr>
          <p:nvPr>
            <p:ph sz="quarter" idx="15"/>
          </p:nvPr>
        </p:nvSpPr>
        <p:spPr>
          <a:xfrm>
            <a:off x="4648199" y="3352800"/>
            <a:ext cx="3962401" cy="2819400"/>
          </a:xfrm>
        </p:spPr>
        <p:txBody>
          <a:bodyPr/>
          <a:lstStyle/>
          <a:p>
            <a:pPr lvl="0"/>
            <a:r>
              <a:rPr lang="da-DK" noProof="0" dirty="0" err="1" smtClean="0"/>
              <a:t>Click</a:t>
            </a:r>
            <a:r>
              <a:rPr lang="da-DK" noProof="0" dirty="0" smtClean="0"/>
              <a:t> to </a:t>
            </a:r>
            <a:r>
              <a:rPr lang="da-DK" noProof="0" dirty="0" err="1" smtClean="0"/>
              <a:t>edit</a:t>
            </a:r>
            <a:r>
              <a:rPr lang="da-DK" noProof="0" dirty="0" smtClean="0"/>
              <a:t> Master </a:t>
            </a:r>
            <a:r>
              <a:rPr lang="da-DK" noProof="0" dirty="0" err="1" smtClean="0"/>
              <a:t>text</a:t>
            </a:r>
            <a:r>
              <a:rPr lang="da-DK" noProof="0" dirty="0" smtClean="0"/>
              <a:t> </a:t>
            </a:r>
            <a:r>
              <a:rPr lang="da-DK" noProof="0" dirty="0" err="1" smtClean="0"/>
              <a:t>styles</a:t>
            </a:r>
            <a:endParaRPr lang="da-DK" noProof="0" dirty="0" smtClean="0"/>
          </a:p>
          <a:p>
            <a:pPr lvl="1"/>
            <a:r>
              <a:rPr lang="da-DK" noProof="0" dirty="0" smtClean="0"/>
              <a:t>Second </a:t>
            </a:r>
            <a:r>
              <a:rPr lang="da-DK" noProof="0" dirty="0" err="1" smtClean="0"/>
              <a:t>level</a:t>
            </a:r>
            <a:endParaRPr lang="da-DK" noProof="0" dirty="0" smtClean="0"/>
          </a:p>
          <a:p>
            <a:pPr lvl="2"/>
            <a:r>
              <a:rPr lang="da-DK" noProof="0" dirty="0" smtClean="0"/>
              <a:t>Third </a:t>
            </a:r>
            <a:r>
              <a:rPr lang="da-DK" noProof="0" dirty="0" err="1" smtClean="0"/>
              <a:t>level</a:t>
            </a:r>
            <a:endParaRPr lang="da-DK" noProof="0" dirty="0" smtClean="0"/>
          </a:p>
          <a:p>
            <a:pPr lvl="3"/>
            <a:r>
              <a:rPr lang="da-DK" noProof="0" dirty="0" err="1" smtClean="0"/>
              <a:t>Fourth</a:t>
            </a:r>
            <a:r>
              <a:rPr lang="da-DK" noProof="0" dirty="0" smtClean="0"/>
              <a:t> </a:t>
            </a:r>
            <a:r>
              <a:rPr lang="da-DK" noProof="0" dirty="0" err="1" smtClean="0"/>
              <a:t>level</a:t>
            </a:r>
            <a:endParaRPr lang="da-DK" noProof="0" dirty="0" smtClean="0"/>
          </a:p>
          <a:p>
            <a:pPr lvl="4"/>
            <a:r>
              <a:rPr lang="da-DK" noProof="0" dirty="0" smtClean="0"/>
              <a:t>Fifth </a:t>
            </a:r>
            <a:r>
              <a:rPr lang="da-DK" noProof="0" dirty="0" err="1" smtClean="0"/>
              <a:t>level</a:t>
            </a:r>
            <a:endParaRPr lang="da-DK" noProof="0" dirty="0"/>
          </a:p>
        </p:txBody>
      </p:sp>
      <p:sp>
        <p:nvSpPr>
          <p:cNvPr id="13" name="Text Placeholder 12"/>
          <p:cNvSpPr>
            <a:spLocks noGrp="1"/>
          </p:cNvSpPr>
          <p:nvPr>
            <p:ph type="body" sz="quarter" idx="16"/>
          </p:nvPr>
        </p:nvSpPr>
        <p:spPr>
          <a:xfrm>
            <a:off x="533400" y="1752600"/>
            <a:ext cx="8077200" cy="1447800"/>
          </a:xfrm>
        </p:spPr>
        <p:txBody>
          <a:bodyPr/>
          <a:lstStyle/>
          <a:p>
            <a:pPr lvl="0"/>
            <a:r>
              <a:rPr lang="da-DK" noProof="0" dirty="0" err="1" smtClean="0"/>
              <a:t>Click</a:t>
            </a:r>
            <a:r>
              <a:rPr lang="da-DK" noProof="0" dirty="0" smtClean="0"/>
              <a:t> to </a:t>
            </a:r>
            <a:r>
              <a:rPr lang="da-DK" noProof="0" dirty="0" err="1" smtClean="0"/>
              <a:t>edit</a:t>
            </a:r>
            <a:r>
              <a:rPr lang="da-DK" noProof="0" dirty="0" smtClean="0"/>
              <a:t> Master </a:t>
            </a:r>
            <a:r>
              <a:rPr lang="da-DK" noProof="0" dirty="0" err="1" smtClean="0"/>
              <a:t>text</a:t>
            </a:r>
            <a:r>
              <a:rPr lang="da-DK" noProof="0" dirty="0" smtClean="0"/>
              <a:t> </a:t>
            </a:r>
            <a:r>
              <a:rPr lang="da-DK" noProof="0" dirty="0" err="1" smtClean="0"/>
              <a:t>styles</a:t>
            </a:r>
            <a:endParaRPr lang="da-DK" noProof="0" dirty="0" smtClean="0"/>
          </a:p>
        </p:txBody>
      </p:sp>
      <p:cxnSp>
        <p:nvCxnSpPr>
          <p:cNvPr id="14" name="Shape 13"/>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Date Placeholder 6"/>
          <p:cNvSpPr>
            <a:spLocks noGrp="1"/>
          </p:cNvSpPr>
          <p:nvPr>
            <p:ph type="dt" sz="half" idx="17"/>
          </p:nvPr>
        </p:nvSpPr>
        <p:spPr/>
        <p:txBody>
          <a:bodyPr/>
          <a:lstStyle/>
          <a:p>
            <a:r>
              <a:rPr lang="da-DK" dirty="0" smtClean="0"/>
              <a:t>Oktober 2015</a:t>
            </a:r>
            <a:endParaRPr lang="da-DK" dirty="0"/>
          </a:p>
        </p:txBody>
      </p:sp>
      <p:sp>
        <p:nvSpPr>
          <p:cNvPr id="8" name="Footer Placeholder 7"/>
          <p:cNvSpPr>
            <a:spLocks noGrp="1"/>
          </p:cNvSpPr>
          <p:nvPr>
            <p:ph type="ftr" sz="quarter" idx="18"/>
          </p:nvPr>
        </p:nvSpPr>
        <p:spPr/>
        <p:txBody>
          <a:bodyPr/>
          <a:lstStyle/>
          <a:p>
            <a:r>
              <a:rPr lang="da-DK" dirty="0" smtClean="0"/>
              <a:t>Årets Ejerleder 2015</a:t>
            </a:r>
            <a:endParaRPr lang="da-DK" dirty="0"/>
          </a:p>
        </p:txBody>
      </p:sp>
      <p:sp>
        <p:nvSpPr>
          <p:cNvPr id="9" name="Slide Number Placeholder 8"/>
          <p:cNvSpPr>
            <a:spLocks noGrp="1"/>
          </p:cNvSpPr>
          <p:nvPr>
            <p:ph type="sldNum" sz="quarter" idx="19"/>
          </p:nvPr>
        </p:nvSpPr>
        <p:spPr/>
        <p:txBody>
          <a:bodyPr/>
          <a:lstStyle/>
          <a:p>
            <a:fld id="{D22633F1-05D1-4C75-81E0-F46E1E5CBF39}" type="slidenum">
              <a:rPr lang="da-DK" smtClean="0"/>
              <a:pPr/>
              <a:t>‹#›</a:t>
            </a:fld>
            <a:endParaRPr lang="da-DK" dirty="0"/>
          </a:p>
        </p:txBody>
      </p:sp>
      <p:sp>
        <p:nvSpPr>
          <p:cNvPr id="10" name="PwCFirm"/>
          <p:cNvSpPr txBox="1"/>
          <p:nvPr userDrawn="1"/>
        </p:nvSpPr>
        <p:spPr>
          <a:xfrm>
            <a:off x="533400" y="6477000"/>
            <a:ext cx="2590800" cy="152401"/>
          </a:xfrm>
          <a:prstGeom prst="rect">
            <a:avLst/>
          </a:prstGeom>
          <a:noFill/>
        </p:spPr>
        <p:txBody>
          <a:bodyPr vert="horz" wrap="square" lIns="0" tIns="0" rIns="0" bIns="0" rtlCol="0">
            <a:noAutofit/>
          </a:bodyPr>
          <a:lstStyle/>
          <a:p>
            <a:pPr indent="-274320" algn="l">
              <a:lnSpc>
                <a:spcPct val="100000"/>
              </a:lnSpc>
              <a:spcBef>
                <a:spcPct val="0"/>
              </a:spcBef>
              <a:spcAft>
                <a:spcPct val="0"/>
              </a:spcAft>
            </a:pPr>
            <a:r>
              <a:rPr kumimoji="0" lang="da-DK" sz="1000" b="0" i="0" u="none" baseline="0" dirty="0" smtClean="0">
                <a:latin typeface="Arial" panose="020B0604020202020204" pitchFamily="34" charset="0"/>
              </a:rPr>
              <a:t>PwC</a:t>
            </a:r>
          </a:p>
        </p:txBody>
      </p:sp>
    </p:spTree>
  </p:cSld>
  <p:clrMapOvr>
    <a:masterClrMapping/>
  </p:clrMapOvr>
  <p:hf hdr="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t: Two and Left Text">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14400"/>
          </a:xfrm>
        </p:spPr>
        <p:txBody>
          <a:bodyPr/>
          <a:lstStyle/>
          <a:p>
            <a:r>
              <a:rPr lang="da-DK" noProof="0" dirty="0" err="1" smtClean="0"/>
              <a:t>Click</a:t>
            </a:r>
            <a:r>
              <a:rPr lang="da-DK" noProof="0" dirty="0" smtClean="0"/>
              <a:t> to </a:t>
            </a:r>
            <a:r>
              <a:rPr lang="da-DK" noProof="0" dirty="0" err="1" smtClean="0"/>
              <a:t>edit</a:t>
            </a:r>
            <a:r>
              <a:rPr lang="da-DK" noProof="0" dirty="0" smtClean="0"/>
              <a:t> Master </a:t>
            </a:r>
            <a:r>
              <a:rPr lang="da-DK" noProof="0" dirty="0" err="1" smtClean="0"/>
              <a:t>title</a:t>
            </a:r>
            <a:r>
              <a:rPr lang="da-DK" noProof="0" dirty="0" smtClean="0"/>
              <a:t> </a:t>
            </a:r>
            <a:r>
              <a:rPr lang="da-DK" noProof="0" dirty="0" err="1" smtClean="0"/>
              <a:t>style</a:t>
            </a:r>
            <a:endParaRPr lang="da-DK" noProof="0" dirty="0"/>
          </a:p>
        </p:txBody>
      </p:sp>
      <p:sp>
        <p:nvSpPr>
          <p:cNvPr id="28" name="Content Placeholder 26"/>
          <p:cNvSpPr>
            <a:spLocks noGrp="1"/>
          </p:cNvSpPr>
          <p:nvPr>
            <p:ph sz="quarter" idx="14"/>
          </p:nvPr>
        </p:nvSpPr>
        <p:spPr>
          <a:xfrm>
            <a:off x="6019800" y="1752600"/>
            <a:ext cx="2590800" cy="2133600"/>
          </a:xfrm>
        </p:spPr>
        <p:txBody>
          <a:bodyPr/>
          <a:lstStyle/>
          <a:p>
            <a:pPr lvl="0"/>
            <a:r>
              <a:rPr lang="da-DK" noProof="0" dirty="0" err="1" smtClean="0"/>
              <a:t>Click</a:t>
            </a:r>
            <a:r>
              <a:rPr lang="da-DK" noProof="0" dirty="0" smtClean="0"/>
              <a:t> to </a:t>
            </a:r>
            <a:r>
              <a:rPr lang="da-DK" noProof="0" dirty="0" err="1" smtClean="0"/>
              <a:t>edit</a:t>
            </a:r>
            <a:r>
              <a:rPr lang="da-DK" noProof="0" dirty="0" smtClean="0"/>
              <a:t> Master </a:t>
            </a:r>
            <a:r>
              <a:rPr lang="da-DK" noProof="0" dirty="0" err="1" smtClean="0"/>
              <a:t>text</a:t>
            </a:r>
            <a:r>
              <a:rPr lang="da-DK" noProof="0" dirty="0" smtClean="0"/>
              <a:t> </a:t>
            </a:r>
            <a:r>
              <a:rPr lang="da-DK" noProof="0" dirty="0" err="1" smtClean="0"/>
              <a:t>styles</a:t>
            </a:r>
            <a:endParaRPr lang="da-DK" noProof="0" dirty="0" smtClean="0"/>
          </a:p>
        </p:txBody>
      </p:sp>
      <p:sp>
        <p:nvSpPr>
          <p:cNvPr id="31" name="Content Placeholder 26"/>
          <p:cNvSpPr>
            <a:spLocks noGrp="1"/>
          </p:cNvSpPr>
          <p:nvPr>
            <p:ph sz="quarter" idx="15"/>
          </p:nvPr>
        </p:nvSpPr>
        <p:spPr>
          <a:xfrm>
            <a:off x="6019800" y="4038600"/>
            <a:ext cx="2590800" cy="2133600"/>
          </a:xfrm>
        </p:spPr>
        <p:txBody>
          <a:bodyPr/>
          <a:lstStyle/>
          <a:p>
            <a:pPr lvl="0"/>
            <a:r>
              <a:rPr lang="da-DK" noProof="0" dirty="0" err="1" smtClean="0"/>
              <a:t>Click</a:t>
            </a:r>
            <a:r>
              <a:rPr lang="da-DK" noProof="0" dirty="0" smtClean="0"/>
              <a:t> to </a:t>
            </a:r>
            <a:r>
              <a:rPr lang="da-DK" noProof="0" dirty="0" err="1" smtClean="0"/>
              <a:t>edit</a:t>
            </a:r>
            <a:r>
              <a:rPr lang="da-DK" noProof="0" dirty="0" smtClean="0"/>
              <a:t> Master </a:t>
            </a:r>
            <a:r>
              <a:rPr lang="da-DK" noProof="0" dirty="0" err="1" smtClean="0"/>
              <a:t>text</a:t>
            </a:r>
            <a:r>
              <a:rPr lang="da-DK" noProof="0" dirty="0" smtClean="0"/>
              <a:t> </a:t>
            </a:r>
            <a:r>
              <a:rPr lang="da-DK" noProof="0" dirty="0" err="1" smtClean="0"/>
              <a:t>styles</a:t>
            </a:r>
            <a:endParaRPr lang="da-DK" noProof="0" dirty="0" smtClean="0"/>
          </a:p>
        </p:txBody>
      </p:sp>
      <p:sp>
        <p:nvSpPr>
          <p:cNvPr id="13" name="Text Placeholder 12"/>
          <p:cNvSpPr>
            <a:spLocks noGrp="1"/>
          </p:cNvSpPr>
          <p:nvPr>
            <p:ph type="body" sz="quarter" idx="16"/>
          </p:nvPr>
        </p:nvSpPr>
        <p:spPr>
          <a:xfrm>
            <a:off x="533400" y="1752600"/>
            <a:ext cx="5334000" cy="4419600"/>
          </a:xfrm>
        </p:spPr>
        <p:txBody>
          <a:bodyPr/>
          <a:lstStyle/>
          <a:p>
            <a:pPr lvl="0"/>
            <a:r>
              <a:rPr lang="da-DK" noProof="0" dirty="0" err="1" smtClean="0"/>
              <a:t>Click</a:t>
            </a:r>
            <a:r>
              <a:rPr lang="da-DK" noProof="0" dirty="0" smtClean="0"/>
              <a:t> to </a:t>
            </a:r>
            <a:r>
              <a:rPr lang="da-DK" noProof="0" dirty="0" err="1" smtClean="0"/>
              <a:t>edit</a:t>
            </a:r>
            <a:r>
              <a:rPr lang="da-DK" noProof="0" dirty="0" smtClean="0"/>
              <a:t> Master </a:t>
            </a:r>
            <a:r>
              <a:rPr lang="da-DK" noProof="0" dirty="0" err="1" smtClean="0"/>
              <a:t>text</a:t>
            </a:r>
            <a:r>
              <a:rPr lang="da-DK" noProof="0" dirty="0" smtClean="0"/>
              <a:t> </a:t>
            </a:r>
            <a:r>
              <a:rPr lang="da-DK" noProof="0" dirty="0" err="1" smtClean="0"/>
              <a:t>styles</a:t>
            </a:r>
            <a:endParaRPr lang="da-DK" noProof="0" dirty="0" smtClean="0"/>
          </a:p>
        </p:txBody>
      </p:sp>
      <p:cxnSp>
        <p:nvCxnSpPr>
          <p:cNvPr id="14" name="Shape 13"/>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Date Placeholder 6"/>
          <p:cNvSpPr>
            <a:spLocks noGrp="1"/>
          </p:cNvSpPr>
          <p:nvPr>
            <p:ph type="dt" sz="half" idx="17"/>
          </p:nvPr>
        </p:nvSpPr>
        <p:spPr/>
        <p:txBody>
          <a:bodyPr/>
          <a:lstStyle/>
          <a:p>
            <a:r>
              <a:rPr lang="da-DK" dirty="0" smtClean="0"/>
              <a:t>Oktober 2015</a:t>
            </a:r>
            <a:endParaRPr lang="da-DK" dirty="0"/>
          </a:p>
        </p:txBody>
      </p:sp>
      <p:sp>
        <p:nvSpPr>
          <p:cNvPr id="8" name="Footer Placeholder 7"/>
          <p:cNvSpPr>
            <a:spLocks noGrp="1"/>
          </p:cNvSpPr>
          <p:nvPr>
            <p:ph type="ftr" sz="quarter" idx="18"/>
          </p:nvPr>
        </p:nvSpPr>
        <p:spPr/>
        <p:txBody>
          <a:bodyPr/>
          <a:lstStyle/>
          <a:p>
            <a:r>
              <a:rPr lang="da-DK" dirty="0" smtClean="0"/>
              <a:t>Årets Ejerleder 2015</a:t>
            </a:r>
            <a:endParaRPr lang="da-DK" dirty="0"/>
          </a:p>
        </p:txBody>
      </p:sp>
      <p:sp>
        <p:nvSpPr>
          <p:cNvPr id="9" name="Slide Number Placeholder 8"/>
          <p:cNvSpPr>
            <a:spLocks noGrp="1"/>
          </p:cNvSpPr>
          <p:nvPr>
            <p:ph type="sldNum" sz="quarter" idx="19"/>
          </p:nvPr>
        </p:nvSpPr>
        <p:spPr/>
        <p:txBody>
          <a:bodyPr/>
          <a:lstStyle/>
          <a:p>
            <a:fld id="{CF0A19BF-E62F-4006-AC00-42E93FE808A8}" type="slidenum">
              <a:rPr lang="da-DK" smtClean="0"/>
              <a:pPr/>
              <a:t>‹#›</a:t>
            </a:fld>
            <a:endParaRPr lang="da-DK" dirty="0"/>
          </a:p>
        </p:txBody>
      </p:sp>
      <p:sp>
        <p:nvSpPr>
          <p:cNvPr id="10" name="PwCFirm"/>
          <p:cNvSpPr txBox="1"/>
          <p:nvPr userDrawn="1"/>
        </p:nvSpPr>
        <p:spPr>
          <a:xfrm>
            <a:off x="533400" y="6477000"/>
            <a:ext cx="2590800" cy="152401"/>
          </a:xfrm>
          <a:prstGeom prst="rect">
            <a:avLst/>
          </a:prstGeom>
          <a:noFill/>
        </p:spPr>
        <p:txBody>
          <a:bodyPr vert="horz" wrap="square" lIns="0" tIns="0" rIns="0" bIns="0" rtlCol="0">
            <a:noAutofit/>
          </a:bodyPr>
          <a:lstStyle/>
          <a:p>
            <a:pPr indent="-274320" algn="l">
              <a:lnSpc>
                <a:spcPct val="100000"/>
              </a:lnSpc>
              <a:spcBef>
                <a:spcPct val="0"/>
              </a:spcBef>
              <a:spcAft>
                <a:spcPct val="0"/>
              </a:spcAft>
            </a:pPr>
            <a:r>
              <a:rPr kumimoji="0" lang="da-DK" sz="1000" b="0" i="0" u="none" baseline="0" dirty="0" smtClean="0">
                <a:latin typeface="Arial" panose="020B0604020202020204" pitchFamily="34" charset="0"/>
              </a:rPr>
              <a:t>PwC</a:t>
            </a:r>
          </a:p>
        </p:txBody>
      </p:sp>
    </p:spTree>
  </p:cSld>
  <p:clrMapOvr>
    <a:masterClrMapping/>
  </p:clrMapOvr>
  <p:hf hdr="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ntent: Two and Right Text">
    <p:spTree>
      <p:nvGrpSpPr>
        <p:cNvPr id="1" name=""/>
        <p:cNvGrpSpPr/>
        <p:nvPr/>
      </p:nvGrpSpPr>
      <p:grpSpPr>
        <a:xfrm>
          <a:off x="0" y="0"/>
          <a:ext cx="0" cy="0"/>
          <a:chOff x="0" y="0"/>
          <a:chExt cx="0" cy="0"/>
        </a:xfrm>
      </p:grpSpPr>
      <p:sp>
        <p:nvSpPr>
          <p:cNvPr id="28" name="Content Placeholder 26"/>
          <p:cNvSpPr>
            <a:spLocks noGrp="1"/>
          </p:cNvSpPr>
          <p:nvPr>
            <p:ph sz="quarter" idx="14"/>
          </p:nvPr>
        </p:nvSpPr>
        <p:spPr>
          <a:xfrm>
            <a:off x="533400" y="1752600"/>
            <a:ext cx="2590800" cy="2133600"/>
          </a:xfrm>
        </p:spPr>
        <p:txBody>
          <a:bodyPr/>
          <a:lstStyle/>
          <a:p>
            <a:pPr lvl="0"/>
            <a:r>
              <a:rPr lang="da-DK" noProof="0" dirty="0" err="1" smtClean="0"/>
              <a:t>Click</a:t>
            </a:r>
            <a:r>
              <a:rPr lang="da-DK" noProof="0" dirty="0" smtClean="0"/>
              <a:t> to </a:t>
            </a:r>
            <a:r>
              <a:rPr lang="da-DK" noProof="0" dirty="0" err="1" smtClean="0"/>
              <a:t>edit</a:t>
            </a:r>
            <a:r>
              <a:rPr lang="da-DK" noProof="0" dirty="0" smtClean="0"/>
              <a:t> Master </a:t>
            </a:r>
            <a:r>
              <a:rPr lang="da-DK" noProof="0" dirty="0" err="1" smtClean="0"/>
              <a:t>text</a:t>
            </a:r>
            <a:r>
              <a:rPr lang="da-DK" noProof="0" dirty="0" smtClean="0"/>
              <a:t> </a:t>
            </a:r>
            <a:r>
              <a:rPr lang="da-DK" noProof="0" dirty="0" err="1" smtClean="0"/>
              <a:t>styles</a:t>
            </a:r>
            <a:endParaRPr lang="da-DK" noProof="0" dirty="0" smtClean="0"/>
          </a:p>
        </p:txBody>
      </p:sp>
      <p:sp>
        <p:nvSpPr>
          <p:cNvPr id="2" name="Title 1"/>
          <p:cNvSpPr>
            <a:spLocks noGrp="1"/>
          </p:cNvSpPr>
          <p:nvPr>
            <p:ph type="title"/>
          </p:nvPr>
        </p:nvSpPr>
        <p:spPr>
          <a:xfrm>
            <a:off x="533400" y="685800"/>
            <a:ext cx="8077200" cy="914400"/>
          </a:xfrm>
        </p:spPr>
        <p:txBody>
          <a:bodyPr/>
          <a:lstStyle/>
          <a:p>
            <a:r>
              <a:rPr lang="da-DK" noProof="0" dirty="0" err="1" smtClean="0"/>
              <a:t>Click</a:t>
            </a:r>
            <a:r>
              <a:rPr lang="da-DK" noProof="0" dirty="0" smtClean="0"/>
              <a:t> to </a:t>
            </a:r>
            <a:r>
              <a:rPr lang="da-DK" noProof="0" dirty="0" err="1" smtClean="0"/>
              <a:t>edit</a:t>
            </a:r>
            <a:r>
              <a:rPr lang="da-DK" noProof="0" dirty="0" smtClean="0"/>
              <a:t> Master </a:t>
            </a:r>
            <a:r>
              <a:rPr lang="da-DK" noProof="0" dirty="0" err="1" smtClean="0"/>
              <a:t>title</a:t>
            </a:r>
            <a:r>
              <a:rPr lang="da-DK" noProof="0" dirty="0" smtClean="0"/>
              <a:t> </a:t>
            </a:r>
            <a:r>
              <a:rPr lang="da-DK" noProof="0" dirty="0" err="1" smtClean="0"/>
              <a:t>style</a:t>
            </a:r>
            <a:endParaRPr lang="da-DK" noProof="0" dirty="0"/>
          </a:p>
        </p:txBody>
      </p:sp>
      <p:sp>
        <p:nvSpPr>
          <p:cNvPr id="31" name="Content Placeholder 26"/>
          <p:cNvSpPr>
            <a:spLocks noGrp="1"/>
          </p:cNvSpPr>
          <p:nvPr>
            <p:ph sz="quarter" idx="15"/>
          </p:nvPr>
        </p:nvSpPr>
        <p:spPr>
          <a:xfrm>
            <a:off x="533400" y="4038600"/>
            <a:ext cx="2590800" cy="2133600"/>
          </a:xfrm>
        </p:spPr>
        <p:txBody>
          <a:bodyPr/>
          <a:lstStyle/>
          <a:p>
            <a:pPr lvl="0"/>
            <a:r>
              <a:rPr lang="da-DK" noProof="0" dirty="0" err="1" smtClean="0"/>
              <a:t>Click</a:t>
            </a:r>
            <a:r>
              <a:rPr lang="da-DK" noProof="0" dirty="0" smtClean="0"/>
              <a:t> to </a:t>
            </a:r>
            <a:r>
              <a:rPr lang="da-DK" noProof="0" dirty="0" err="1" smtClean="0"/>
              <a:t>edit</a:t>
            </a:r>
            <a:r>
              <a:rPr lang="da-DK" noProof="0" dirty="0" smtClean="0"/>
              <a:t> Master </a:t>
            </a:r>
            <a:r>
              <a:rPr lang="da-DK" noProof="0" dirty="0" err="1" smtClean="0"/>
              <a:t>text</a:t>
            </a:r>
            <a:r>
              <a:rPr lang="da-DK" noProof="0" dirty="0" smtClean="0"/>
              <a:t> </a:t>
            </a:r>
            <a:r>
              <a:rPr lang="da-DK" noProof="0" dirty="0" err="1" smtClean="0"/>
              <a:t>styles</a:t>
            </a:r>
            <a:endParaRPr lang="da-DK" noProof="0" dirty="0" smtClean="0"/>
          </a:p>
        </p:txBody>
      </p:sp>
      <p:sp>
        <p:nvSpPr>
          <p:cNvPr id="13" name="Text Placeholder 12"/>
          <p:cNvSpPr>
            <a:spLocks noGrp="1"/>
          </p:cNvSpPr>
          <p:nvPr>
            <p:ph type="body" sz="quarter" idx="16"/>
          </p:nvPr>
        </p:nvSpPr>
        <p:spPr>
          <a:xfrm>
            <a:off x="3276600" y="1752600"/>
            <a:ext cx="5334000" cy="4419600"/>
          </a:xfrm>
        </p:spPr>
        <p:txBody>
          <a:bodyPr/>
          <a:lstStyle/>
          <a:p>
            <a:pPr lvl="0"/>
            <a:r>
              <a:rPr lang="da-DK" noProof="0" dirty="0" err="1" smtClean="0"/>
              <a:t>Click</a:t>
            </a:r>
            <a:r>
              <a:rPr lang="da-DK" noProof="0" dirty="0" smtClean="0"/>
              <a:t> to </a:t>
            </a:r>
            <a:r>
              <a:rPr lang="da-DK" noProof="0" dirty="0" err="1" smtClean="0"/>
              <a:t>edit</a:t>
            </a:r>
            <a:r>
              <a:rPr lang="da-DK" noProof="0" dirty="0" smtClean="0"/>
              <a:t> Master </a:t>
            </a:r>
            <a:r>
              <a:rPr lang="da-DK" noProof="0" dirty="0" err="1" smtClean="0"/>
              <a:t>text</a:t>
            </a:r>
            <a:r>
              <a:rPr lang="da-DK" noProof="0" dirty="0" smtClean="0"/>
              <a:t> </a:t>
            </a:r>
            <a:r>
              <a:rPr lang="da-DK" noProof="0" dirty="0" err="1" smtClean="0"/>
              <a:t>styles</a:t>
            </a:r>
            <a:endParaRPr lang="da-DK" noProof="0" dirty="0" smtClean="0"/>
          </a:p>
        </p:txBody>
      </p:sp>
      <p:cxnSp>
        <p:nvCxnSpPr>
          <p:cNvPr id="14" name="Shape 13"/>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Date Placeholder 6"/>
          <p:cNvSpPr>
            <a:spLocks noGrp="1"/>
          </p:cNvSpPr>
          <p:nvPr>
            <p:ph type="dt" sz="half" idx="17"/>
          </p:nvPr>
        </p:nvSpPr>
        <p:spPr/>
        <p:txBody>
          <a:bodyPr/>
          <a:lstStyle/>
          <a:p>
            <a:r>
              <a:rPr lang="da-DK" dirty="0" smtClean="0"/>
              <a:t>Oktober 2015</a:t>
            </a:r>
            <a:endParaRPr lang="da-DK" dirty="0"/>
          </a:p>
        </p:txBody>
      </p:sp>
      <p:sp>
        <p:nvSpPr>
          <p:cNvPr id="8" name="Footer Placeholder 7"/>
          <p:cNvSpPr>
            <a:spLocks noGrp="1"/>
          </p:cNvSpPr>
          <p:nvPr>
            <p:ph type="ftr" sz="quarter" idx="18"/>
          </p:nvPr>
        </p:nvSpPr>
        <p:spPr/>
        <p:txBody>
          <a:bodyPr/>
          <a:lstStyle/>
          <a:p>
            <a:r>
              <a:rPr lang="da-DK" dirty="0" smtClean="0"/>
              <a:t>Årets Ejerleder 2015</a:t>
            </a:r>
            <a:endParaRPr lang="da-DK" dirty="0"/>
          </a:p>
        </p:txBody>
      </p:sp>
      <p:sp>
        <p:nvSpPr>
          <p:cNvPr id="9" name="Slide Number Placeholder 8"/>
          <p:cNvSpPr>
            <a:spLocks noGrp="1"/>
          </p:cNvSpPr>
          <p:nvPr>
            <p:ph type="sldNum" sz="quarter" idx="19"/>
          </p:nvPr>
        </p:nvSpPr>
        <p:spPr/>
        <p:txBody>
          <a:bodyPr/>
          <a:lstStyle/>
          <a:p>
            <a:fld id="{89A3521E-CF13-4AD6-B944-F854FAE6AFEA}" type="slidenum">
              <a:rPr lang="da-DK" smtClean="0"/>
              <a:pPr/>
              <a:t>‹#›</a:t>
            </a:fld>
            <a:endParaRPr lang="da-DK" dirty="0"/>
          </a:p>
        </p:txBody>
      </p:sp>
      <p:sp>
        <p:nvSpPr>
          <p:cNvPr id="10" name="PwCFirm"/>
          <p:cNvSpPr txBox="1"/>
          <p:nvPr userDrawn="1"/>
        </p:nvSpPr>
        <p:spPr>
          <a:xfrm>
            <a:off x="533400" y="6477000"/>
            <a:ext cx="2590800" cy="152401"/>
          </a:xfrm>
          <a:prstGeom prst="rect">
            <a:avLst/>
          </a:prstGeom>
          <a:noFill/>
        </p:spPr>
        <p:txBody>
          <a:bodyPr vert="horz" wrap="square" lIns="0" tIns="0" rIns="0" bIns="0" rtlCol="0">
            <a:noAutofit/>
          </a:bodyPr>
          <a:lstStyle/>
          <a:p>
            <a:pPr indent="-274320" algn="l">
              <a:lnSpc>
                <a:spcPct val="100000"/>
              </a:lnSpc>
              <a:spcBef>
                <a:spcPct val="0"/>
              </a:spcBef>
              <a:spcAft>
                <a:spcPct val="0"/>
              </a:spcAft>
            </a:pPr>
            <a:r>
              <a:rPr kumimoji="0" lang="da-DK" sz="1000" b="0" i="0" u="none" baseline="0" dirty="0" smtClean="0">
                <a:latin typeface="Arial" panose="020B0604020202020204" pitchFamily="34" charset="0"/>
              </a:rPr>
              <a:t>PwC</a:t>
            </a:r>
          </a:p>
        </p:txBody>
      </p:sp>
    </p:spTree>
  </p:cSld>
  <p:clrMapOvr>
    <a:masterClrMapping/>
  </p:clrMapOvr>
  <p:hf hdr="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One with Impact">
    <p:spTree>
      <p:nvGrpSpPr>
        <p:cNvPr id="1" name=""/>
        <p:cNvGrpSpPr/>
        <p:nvPr/>
      </p:nvGrpSpPr>
      <p:grpSpPr>
        <a:xfrm>
          <a:off x="0" y="0"/>
          <a:ext cx="0" cy="0"/>
          <a:chOff x="0" y="0"/>
          <a:chExt cx="0" cy="0"/>
        </a:xfrm>
      </p:grpSpPr>
      <p:sp>
        <p:nvSpPr>
          <p:cNvPr id="2" name="Title 1"/>
          <p:cNvSpPr>
            <a:spLocks noGrp="1"/>
          </p:cNvSpPr>
          <p:nvPr>
            <p:ph type="title"/>
          </p:nvPr>
        </p:nvSpPr>
        <p:spPr>
          <a:xfrm>
            <a:off x="3276600" y="685800"/>
            <a:ext cx="5334000" cy="914400"/>
          </a:xfrm>
        </p:spPr>
        <p:txBody>
          <a:bodyPr/>
          <a:lstStyle>
            <a:lvl1pPr>
              <a:defRPr/>
            </a:lvl1pPr>
          </a:lstStyle>
          <a:p>
            <a:r>
              <a:rPr lang="da-DK" noProof="1" smtClean="0"/>
              <a:t>Click to edit Master title style</a:t>
            </a:r>
            <a:endParaRPr lang="da-DK" noProof="1"/>
          </a:p>
        </p:txBody>
      </p:sp>
      <p:sp>
        <p:nvSpPr>
          <p:cNvPr id="31" name="Content Placeholder 26"/>
          <p:cNvSpPr>
            <a:spLocks noGrp="1"/>
          </p:cNvSpPr>
          <p:nvPr>
            <p:ph sz="quarter" idx="15"/>
          </p:nvPr>
        </p:nvSpPr>
        <p:spPr>
          <a:xfrm>
            <a:off x="3276600" y="1752600"/>
            <a:ext cx="5334000" cy="4419600"/>
          </a:xfrm>
        </p:spPr>
        <p:txBody>
          <a:bodyPr/>
          <a:lstStyle>
            <a:lvl1pPr>
              <a:defRPr baseline="0"/>
            </a:lvl1pPr>
          </a:lstStyle>
          <a:p>
            <a:pPr lvl="0"/>
            <a:r>
              <a:rPr lang="da-DK" noProof="1" smtClean="0"/>
              <a:t>Click to edit Master text styles</a:t>
            </a:r>
          </a:p>
          <a:p>
            <a:pPr lvl="1"/>
            <a:r>
              <a:rPr lang="da-DK" noProof="1" smtClean="0"/>
              <a:t>Second level</a:t>
            </a:r>
          </a:p>
          <a:p>
            <a:pPr lvl="2"/>
            <a:r>
              <a:rPr lang="da-DK" noProof="1" smtClean="0"/>
              <a:t>Third level</a:t>
            </a:r>
          </a:p>
          <a:p>
            <a:pPr lvl="3"/>
            <a:r>
              <a:rPr lang="da-DK" noProof="1" smtClean="0"/>
              <a:t>Fourth level</a:t>
            </a:r>
          </a:p>
          <a:p>
            <a:pPr lvl="4"/>
            <a:r>
              <a:rPr lang="da-DK" noProof="1" smtClean="0"/>
              <a:t>Fifth level</a:t>
            </a:r>
            <a:endParaRPr lang="da-DK" noProof="1"/>
          </a:p>
        </p:txBody>
      </p:sp>
      <p:sp>
        <p:nvSpPr>
          <p:cNvPr id="12" name="Text Placeholder 11"/>
          <p:cNvSpPr>
            <a:spLocks noGrp="1"/>
          </p:cNvSpPr>
          <p:nvPr>
            <p:ph type="body" sz="quarter" idx="16"/>
          </p:nvPr>
        </p:nvSpPr>
        <p:spPr>
          <a:xfrm>
            <a:off x="533400" y="1752600"/>
            <a:ext cx="2590800" cy="2130552"/>
          </a:xfrm>
        </p:spPr>
        <p:txBody>
          <a:bodyPr/>
          <a:lstStyle>
            <a:lvl1pPr>
              <a:defRPr sz="2400" b="1" i="1" baseline="0">
                <a:solidFill>
                  <a:schemeClr val="tx2"/>
                </a:solidFill>
              </a:defRPr>
            </a:lvl1pPr>
          </a:lstStyle>
          <a:p>
            <a:pPr lvl="0"/>
            <a:r>
              <a:rPr lang="da-DK" noProof="1" smtClean="0"/>
              <a:t>Click to edit Master text styles</a:t>
            </a:r>
          </a:p>
        </p:txBody>
      </p:sp>
      <p:cxnSp>
        <p:nvCxnSpPr>
          <p:cNvPr id="30" name="Shape 29"/>
          <p:cNvCxnSpPr/>
          <p:nvPr/>
        </p:nvCxnSpPr>
        <p:spPr>
          <a:xfrm rot="5400000" flipH="1" flipV="1">
            <a:off x="5791201" y="-2057400"/>
            <a:ext cx="152399" cy="54864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Date Placeholder 6"/>
          <p:cNvSpPr>
            <a:spLocks noGrp="1"/>
          </p:cNvSpPr>
          <p:nvPr>
            <p:ph type="dt" sz="half" idx="17"/>
          </p:nvPr>
        </p:nvSpPr>
        <p:spPr/>
        <p:txBody>
          <a:bodyPr/>
          <a:lstStyle/>
          <a:p>
            <a:r>
              <a:rPr lang="da-DK" dirty="0" smtClean="0"/>
              <a:t>Oktober 2015</a:t>
            </a:r>
            <a:endParaRPr lang="da-DK" dirty="0"/>
          </a:p>
        </p:txBody>
      </p:sp>
      <p:sp>
        <p:nvSpPr>
          <p:cNvPr id="8" name="Footer Placeholder 7"/>
          <p:cNvSpPr>
            <a:spLocks noGrp="1"/>
          </p:cNvSpPr>
          <p:nvPr>
            <p:ph type="ftr" sz="quarter" idx="18"/>
          </p:nvPr>
        </p:nvSpPr>
        <p:spPr/>
        <p:txBody>
          <a:bodyPr/>
          <a:lstStyle/>
          <a:p>
            <a:r>
              <a:rPr lang="da-DK" dirty="0" smtClean="0"/>
              <a:t>Årets Ejerleder 2015</a:t>
            </a:r>
            <a:endParaRPr lang="da-DK" dirty="0"/>
          </a:p>
        </p:txBody>
      </p:sp>
      <p:sp>
        <p:nvSpPr>
          <p:cNvPr id="9" name="Slide Number Placeholder 8"/>
          <p:cNvSpPr>
            <a:spLocks noGrp="1"/>
          </p:cNvSpPr>
          <p:nvPr>
            <p:ph type="sldNum" sz="quarter" idx="19"/>
          </p:nvPr>
        </p:nvSpPr>
        <p:spPr/>
        <p:txBody>
          <a:bodyPr/>
          <a:lstStyle/>
          <a:p>
            <a:fld id="{CBB4A429-5817-403E-808B-D5D57B665C7C}" type="slidenum">
              <a:rPr lang="da-DK" smtClean="0"/>
              <a:pPr/>
              <a:t>‹#›</a:t>
            </a:fld>
            <a:endParaRPr lang="da-DK" dirty="0"/>
          </a:p>
        </p:txBody>
      </p:sp>
      <p:sp>
        <p:nvSpPr>
          <p:cNvPr id="10" name="PwCFirm"/>
          <p:cNvSpPr txBox="1"/>
          <p:nvPr userDrawn="1"/>
        </p:nvSpPr>
        <p:spPr>
          <a:xfrm>
            <a:off x="533400" y="6477000"/>
            <a:ext cx="2590800" cy="152401"/>
          </a:xfrm>
          <a:prstGeom prst="rect">
            <a:avLst/>
          </a:prstGeom>
          <a:noFill/>
        </p:spPr>
        <p:txBody>
          <a:bodyPr vert="horz" wrap="square" lIns="0" tIns="0" rIns="0" bIns="0" rtlCol="0">
            <a:noAutofit/>
          </a:bodyPr>
          <a:lstStyle/>
          <a:p>
            <a:pPr indent="-274320" algn="l">
              <a:lnSpc>
                <a:spcPct val="100000"/>
              </a:lnSpc>
              <a:spcBef>
                <a:spcPct val="0"/>
              </a:spcBef>
              <a:spcAft>
                <a:spcPct val="0"/>
              </a:spcAft>
            </a:pPr>
            <a:r>
              <a:rPr kumimoji="0" lang="da-DK" sz="1000" b="0" i="0" u="none" baseline="0" dirty="0" smtClean="0">
                <a:latin typeface="Arial" panose="020B0604020202020204" pitchFamily="34" charset="0"/>
              </a:rPr>
              <a:t>PwC</a:t>
            </a:r>
          </a:p>
        </p:txBody>
      </p:sp>
    </p:spTree>
  </p:cSld>
  <p:clrMapOvr>
    <a:masterClrMapping/>
  </p:clrMapOvr>
  <p:hf hdr="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ver Only">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14400"/>
          </a:xfrm>
        </p:spPr>
        <p:txBody>
          <a:bodyPr/>
          <a:lstStyle/>
          <a:p>
            <a:r>
              <a:rPr lang="da-DK" noProof="0" dirty="0" err="1" smtClean="0"/>
              <a:t>Click</a:t>
            </a:r>
            <a:r>
              <a:rPr lang="da-DK" noProof="0" dirty="0" smtClean="0"/>
              <a:t> to </a:t>
            </a:r>
            <a:r>
              <a:rPr lang="da-DK" noProof="0" dirty="0" err="1" smtClean="0"/>
              <a:t>edit</a:t>
            </a:r>
            <a:r>
              <a:rPr lang="da-DK" noProof="0" dirty="0" smtClean="0"/>
              <a:t> Master </a:t>
            </a:r>
            <a:r>
              <a:rPr lang="da-DK" noProof="0" dirty="0" err="1" smtClean="0"/>
              <a:t>title</a:t>
            </a:r>
            <a:r>
              <a:rPr lang="da-DK" noProof="0" dirty="0" smtClean="0"/>
              <a:t> </a:t>
            </a:r>
            <a:r>
              <a:rPr lang="da-DK" noProof="0" dirty="0" err="1" smtClean="0"/>
              <a:t>style</a:t>
            </a:r>
            <a:endParaRPr lang="da-DK" noProof="0" dirty="0"/>
          </a:p>
        </p:txBody>
      </p:sp>
      <p:cxnSp>
        <p:nvCxnSpPr>
          <p:cNvPr id="10" name="Shape 9"/>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Date Placeholder 6"/>
          <p:cNvSpPr>
            <a:spLocks noGrp="1"/>
          </p:cNvSpPr>
          <p:nvPr>
            <p:ph type="dt" sz="half" idx="10"/>
          </p:nvPr>
        </p:nvSpPr>
        <p:spPr/>
        <p:txBody>
          <a:bodyPr/>
          <a:lstStyle/>
          <a:p>
            <a:r>
              <a:rPr lang="da-DK" dirty="0" smtClean="0"/>
              <a:t>Oktober 2015</a:t>
            </a:r>
            <a:endParaRPr lang="da-DK" dirty="0"/>
          </a:p>
        </p:txBody>
      </p:sp>
      <p:sp>
        <p:nvSpPr>
          <p:cNvPr id="8" name="Footer Placeholder 7"/>
          <p:cNvSpPr>
            <a:spLocks noGrp="1"/>
          </p:cNvSpPr>
          <p:nvPr>
            <p:ph type="ftr" sz="quarter" idx="11"/>
          </p:nvPr>
        </p:nvSpPr>
        <p:spPr/>
        <p:txBody>
          <a:bodyPr/>
          <a:lstStyle/>
          <a:p>
            <a:r>
              <a:rPr lang="da-DK" dirty="0" smtClean="0"/>
              <a:t>Årets Ejerleder 2015</a:t>
            </a:r>
            <a:endParaRPr lang="da-DK" dirty="0"/>
          </a:p>
        </p:txBody>
      </p:sp>
      <p:sp>
        <p:nvSpPr>
          <p:cNvPr id="9" name="Slide Number Placeholder 8"/>
          <p:cNvSpPr>
            <a:spLocks noGrp="1"/>
          </p:cNvSpPr>
          <p:nvPr>
            <p:ph type="sldNum" sz="quarter" idx="12"/>
          </p:nvPr>
        </p:nvSpPr>
        <p:spPr/>
        <p:txBody>
          <a:bodyPr/>
          <a:lstStyle/>
          <a:p>
            <a:fld id="{F9653B52-9B48-4F3D-ADB5-F33453B87080}" type="slidenum">
              <a:rPr lang="da-DK" smtClean="0"/>
              <a:pPr/>
              <a:t>‹#›</a:t>
            </a:fld>
            <a:endParaRPr lang="da-DK" dirty="0"/>
          </a:p>
        </p:txBody>
      </p:sp>
      <p:sp>
        <p:nvSpPr>
          <p:cNvPr id="11" name="PwCFirm"/>
          <p:cNvSpPr txBox="1"/>
          <p:nvPr userDrawn="1"/>
        </p:nvSpPr>
        <p:spPr>
          <a:xfrm>
            <a:off x="533400" y="6477000"/>
            <a:ext cx="2590800" cy="152401"/>
          </a:xfrm>
          <a:prstGeom prst="rect">
            <a:avLst/>
          </a:prstGeom>
          <a:noFill/>
        </p:spPr>
        <p:txBody>
          <a:bodyPr vert="horz" wrap="square" lIns="0" tIns="0" rIns="0" bIns="0" rtlCol="0">
            <a:noAutofit/>
          </a:bodyPr>
          <a:lstStyle/>
          <a:p>
            <a:pPr indent="-274320" algn="l">
              <a:lnSpc>
                <a:spcPct val="100000"/>
              </a:lnSpc>
              <a:spcBef>
                <a:spcPct val="0"/>
              </a:spcBef>
              <a:spcAft>
                <a:spcPct val="0"/>
              </a:spcAft>
            </a:pPr>
            <a:r>
              <a:rPr kumimoji="0" lang="da-DK" sz="1000" b="0" i="0" u="none" baseline="0" dirty="0" smtClean="0">
                <a:latin typeface="Arial" panose="020B0604020202020204" pitchFamily="34" charset="0"/>
              </a:rPr>
              <a:t>PwC</a:t>
            </a:r>
          </a:p>
        </p:txBody>
      </p:sp>
    </p:spTree>
  </p:cSld>
  <p:clrMapOvr>
    <a:masterClrMapping/>
  </p:clrMapOvr>
  <p:hf hd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3400" y="685800"/>
            <a:ext cx="8077201" cy="914400"/>
          </a:xfrm>
          <a:prstGeom prst="rect">
            <a:avLst/>
          </a:prstGeom>
        </p:spPr>
        <p:txBody>
          <a:bodyPr vert="horz" lIns="0" tIns="0" rIns="0" bIns="0" rtlCol="0" anchor="t" anchorCtr="0">
            <a:noAutofit/>
          </a:bodyPr>
          <a:lstStyle/>
          <a:p>
            <a:r>
              <a:rPr lang="da-DK" noProof="0" dirty="0" err="1" smtClean="0"/>
              <a:t>Click</a:t>
            </a:r>
            <a:r>
              <a:rPr lang="da-DK" noProof="0" dirty="0" smtClean="0"/>
              <a:t> to </a:t>
            </a:r>
            <a:r>
              <a:rPr lang="da-DK" noProof="0" dirty="0" err="1" smtClean="0"/>
              <a:t>edit</a:t>
            </a:r>
            <a:r>
              <a:rPr lang="da-DK" noProof="0" dirty="0" smtClean="0"/>
              <a:t/>
            </a:r>
            <a:br>
              <a:rPr lang="da-DK" noProof="0" dirty="0" smtClean="0"/>
            </a:br>
            <a:r>
              <a:rPr lang="da-DK" noProof="0" dirty="0" smtClean="0"/>
              <a:t>Master </a:t>
            </a:r>
            <a:r>
              <a:rPr lang="da-DK" noProof="0" dirty="0" err="1" smtClean="0"/>
              <a:t>title</a:t>
            </a:r>
            <a:r>
              <a:rPr lang="da-DK" noProof="0" dirty="0" smtClean="0"/>
              <a:t> </a:t>
            </a:r>
            <a:r>
              <a:rPr lang="da-DK" noProof="0" dirty="0" err="1" smtClean="0"/>
              <a:t>style</a:t>
            </a:r>
            <a:endParaRPr lang="da-DK" noProof="0" dirty="0"/>
          </a:p>
        </p:txBody>
      </p:sp>
      <p:sp>
        <p:nvSpPr>
          <p:cNvPr id="3" name="Text Placeholder 2"/>
          <p:cNvSpPr>
            <a:spLocks noGrp="1"/>
          </p:cNvSpPr>
          <p:nvPr>
            <p:ph type="body" idx="1"/>
          </p:nvPr>
        </p:nvSpPr>
        <p:spPr>
          <a:xfrm>
            <a:off x="533401" y="1752600"/>
            <a:ext cx="8077199" cy="4419600"/>
          </a:xfrm>
          <a:prstGeom prst="rect">
            <a:avLst/>
          </a:prstGeom>
        </p:spPr>
        <p:txBody>
          <a:bodyPr vert="horz" lIns="0" tIns="0" rIns="0" bIns="0" rtlCol="0">
            <a:noAutofit/>
          </a:bodyPr>
          <a:lstStyle/>
          <a:p>
            <a:pPr lvl="0"/>
            <a:r>
              <a:rPr lang="da-DK" noProof="0" dirty="0" err="1" smtClean="0"/>
              <a:t>Click</a:t>
            </a:r>
            <a:r>
              <a:rPr lang="da-DK" noProof="0" dirty="0" smtClean="0"/>
              <a:t> to </a:t>
            </a:r>
            <a:r>
              <a:rPr lang="da-DK" noProof="0" dirty="0" err="1" smtClean="0"/>
              <a:t>edit</a:t>
            </a:r>
            <a:r>
              <a:rPr lang="da-DK" noProof="0" dirty="0" smtClean="0"/>
              <a:t> Master </a:t>
            </a:r>
            <a:r>
              <a:rPr lang="da-DK" noProof="0" dirty="0" err="1" smtClean="0"/>
              <a:t>text</a:t>
            </a:r>
            <a:r>
              <a:rPr lang="da-DK" noProof="0" dirty="0" smtClean="0"/>
              <a:t> </a:t>
            </a:r>
            <a:r>
              <a:rPr lang="da-DK" noProof="0" dirty="0" err="1" smtClean="0"/>
              <a:t>styles</a:t>
            </a:r>
            <a:endParaRPr lang="da-DK" noProof="0" dirty="0" smtClean="0"/>
          </a:p>
          <a:p>
            <a:pPr lvl="1"/>
            <a:r>
              <a:rPr lang="da-DK" noProof="0" dirty="0" smtClean="0"/>
              <a:t>Second </a:t>
            </a:r>
            <a:r>
              <a:rPr lang="da-DK" noProof="0" dirty="0" err="1" smtClean="0"/>
              <a:t>level</a:t>
            </a:r>
            <a:endParaRPr lang="da-DK" noProof="0" dirty="0" smtClean="0"/>
          </a:p>
          <a:p>
            <a:pPr lvl="2"/>
            <a:r>
              <a:rPr lang="da-DK" noProof="0" dirty="0" smtClean="0"/>
              <a:t>Third </a:t>
            </a:r>
            <a:r>
              <a:rPr lang="da-DK" noProof="0" dirty="0" err="1" smtClean="0"/>
              <a:t>level</a:t>
            </a:r>
            <a:endParaRPr lang="da-DK" noProof="0" dirty="0" smtClean="0"/>
          </a:p>
          <a:p>
            <a:pPr lvl="3"/>
            <a:r>
              <a:rPr lang="da-DK" noProof="0" dirty="0" err="1" smtClean="0"/>
              <a:t>Fourth</a:t>
            </a:r>
            <a:r>
              <a:rPr lang="da-DK" noProof="0" dirty="0" smtClean="0"/>
              <a:t> </a:t>
            </a:r>
            <a:r>
              <a:rPr lang="da-DK" noProof="0" dirty="0" err="1" smtClean="0"/>
              <a:t>level</a:t>
            </a:r>
            <a:endParaRPr lang="da-DK" noProof="0" dirty="0" smtClean="0"/>
          </a:p>
          <a:p>
            <a:pPr lvl="4"/>
            <a:r>
              <a:rPr lang="da-DK" noProof="0" dirty="0" smtClean="0"/>
              <a:t>Fifth </a:t>
            </a:r>
            <a:r>
              <a:rPr lang="da-DK" noProof="0" dirty="0" err="1" smtClean="0"/>
              <a:t>level</a:t>
            </a:r>
            <a:endParaRPr lang="da-DK" noProof="0" dirty="0" smtClean="0"/>
          </a:p>
        </p:txBody>
      </p:sp>
      <p:sp>
        <p:nvSpPr>
          <p:cNvPr id="51" name="Footer Placeholder 4"/>
          <p:cNvSpPr>
            <a:spLocks noGrp="1"/>
          </p:cNvSpPr>
          <p:nvPr>
            <p:ph type="ftr" sz="quarter" idx="3"/>
          </p:nvPr>
        </p:nvSpPr>
        <p:spPr>
          <a:xfrm>
            <a:off x="530352" y="6324600"/>
            <a:ext cx="5260848" cy="150876"/>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r>
              <a:rPr lang="da-DK" dirty="0" smtClean="0"/>
              <a:t>Årets Ejerleder 2015</a:t>
            </a:r>
            <a:endParaRPr lang="da-DK" dirty="0"/>
          </a:p>
        </p:txBody>
      </p:sp>
      <p:sp>
        <p:nvSpPr>
          <p:cNvPr id="52"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r>
              <a:rPr lang="da-DK" dirty="0" smtClean="0"/>
              <a:t>Oktober 2015</a:t>
            </a:r>
            <a:endParaRPr lang="da-DK" dirty="0"/>
          </a:p>
        </p:txBody>
      </p:sp>
      <p:sp>
        <p:nvSpPr>
          <p:cNvPr id="53"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6920A16F-0DFF-4ED7-AEE1-166F7A934D44}" type="slidenum">
              <a:rPr lang="da-DK" smtClean="0"/>
              <a:pPr/>
              <a:t>‹#›</a:t>
            </a:fld>
            <a:endParaRPr lang="da-DK" dirty="0"/>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 id="2147483671" r:id="rId21"/>
    <p:sldLayoutId id="2147483672" r:id="rId22"/>
    <p:sldLayoutId id="2147483673" r:id="rId23"/>
  </p:sldLayoutIdLst>
  <p:hf hdr="0"/>
  <p:txStyles>
    <p:titleStyle>
      <a:lvl1pPr algn="l" defTabSz="914400" rtl="0" eaLnBrk="1" latinLnBrk="0" hangingPunct="1">
        <a:lnSpc>
          <a:spcPct val="100000"/>
        </a:lnSpc>
        <a:spcBef>
          <a:spcPct val="0"/>
        </a:spcBef>
        <a:buNone/>
        <a:defRPr sz="2400" b="1" i="1" kern="1200">
          <a:solidFill>
            <a:schemeClr val="tx1"/>
          </a:solidFill>
          <a:latin typeface="+mj-lt"/>
          <a:ea typeface="+mj-ea"/>
          <a:cs typeface="+mj-cs"/>
        </a:defRPr>
      </a:lvl1pPr>
    </p:titleStyle>
    <p:bodyStyle>
      <a:lvl1pPr marL="0" marR="0" indent="-274320" algn="l" defTabSz="914400" rtl="0" eaLnBrk="1" fontAlgn="auto" latinLnBrk="0" hangingPunct="1">
        <a:lnSpc>
          <a:spcPct val="100000"/>
        </a:lnSpc>
        <a:spcBef>
          <a:spcPts val="0"/>
        </a:spcBef>
        <a:spcAft>
          <a:spcPts val="900"/>
        </a:spcAft>
        <a:buClr>
          <a:schemeClr val="tx1"/>
        </a:buClr>
        <a:buSzTx/>
        <a:buFontTx/>
        <a:buNone/>
        <a:tabLst/>
        <a:defRPr sz="2000" kern="1200">
          <a:solidFill>
            <a:schemeClr val="tx1"/>
          </a:solidFill>
          <a:latin typeface="Georgia" pitchFamily="18" charset="0"/>
          <a:ea typeface="+mn-ea"/>
          <a:cs typeface="+mn-cs"/>
        </a:defRPr>
      </a:lvl1pPr>
      <a:lvl2pPr marL="27432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2pPr>
      <a:lvl3pPr marL="54864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3pPr>
      <a:lvl4pPr marL="82296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4pPr>
      <a:lvl5pPr marL="109728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baseline="0">
          <a:solidFill>
            <a:schemeClr val="tx1"/>
          </a:solidFill>
          <a:latin typeface="Georgia" pitchFamily="18" charset="0"/>
          <a:ea typeface="+mn-ea"/>
          <a:cs typeface="+mn-cs"/>
        </a:defRPr>
      </a:lvl5pPr>
      <a:lvl6pPr marL="274320" marR="0" indent="-274320" algn="l" defTabSz="914400" rtl="0"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l" defTabSz="914400" rtl="0"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l" defTabSz="914400" rtl="0"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l" defTabSz="914400" rtl="0"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chart" Target="../charts/chart7.xml"/></Relationships>
</file>

<file path=ppt/slides/_rels/slide12.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chart" Target="../charts/chart10.xml"/></Relationships>
</file>

<file path=ppt/slides/_rels/slide14.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7.jpeg"/></Relationships>
</file>

<file path=ppt/slides/_rels/slide16.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chart" Target="../charts/chart14.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chart" Target="../charts/chart15.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chart" Target="../charts/chart17.xml"/></Relationships>
</file>

<file path=ppt/slides/_rels/slide21.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chart" Target="../charts/chart19.xml"/></Relationships>
</file>

<file path=ppt/slides/_rels/slide22.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chart" Target="../charts/chart21.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chart" Target="../charts/chart23.xml"/></Relationships>
</file>

<file path=ppt/slides/_rels/slide26.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chart" Target="../charts/chart25.xml"/></Relationships>
</file>

<file path=ppt/slides/_rels/slide27.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chart" Target="../charts/chart27.xml"/></Relationships>
</file>

<file path=ppt/slides/_rels/slide28.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image" Target="../media/image9.jpg"/></Relationships>
</file>

<file path=ppt/slides/_rels/slide32.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32.xml"/><Relationship Id="rId1" Type="http://schemas.openxmlformats.org/officeDocument/2006/relationships/slideLayout" Target="../slideLayouts/slideLayout3.xml"/><Relationship Id="rId4" Type="http://schemas.openxmlformats.org/officeDocument/2006/relationships/chart" Target="../charts/chart31.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23.xml"/></Relationships>
</file>

<file path=ppt/slides/_rels/slide34.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chart" Target="../charts/chart33.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chart" Target="../charts/chart34.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chart" Target="../charts/chart35.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chart" Target="../charts/chart36.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chart" Target="../charts/chart37.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chart" Target="../charts/chart38.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chart" Target="../charts/chart39.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4.xml"/><Relationship Id="rId1" Type="http://schemas.openxmlformats.org/officeDocument/2006/relationships/slideLayout" Target="../slideLayouts/slideLayout2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5.xml"/><Relationship Id="rId1" Type="http://schemas.openxmlformats.org/officeDocument/2006/relationships/slideLayout" Target="../slideLayouts/slideLayout2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chart" Target="../charts/chart3.xml"/></Relationships>
</file>

<file path=ppt/slides/_rels/slide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chart" Target="../charts/chart5.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da-DK" dirty="0" smtClean="0"/>
              <a:t>Årets Ejerleder 2015</a:t>
            </a:r>
            <a:endParaRPr lang="da-DK" dirty="0"/>
          </a:p>
        </p:txBody>
      </p:sp>
      <p:sp>
        <p:nvSpPr>
          <p:cNvPr id="5" name="Subtitle 4"/>
          <p:cNvSpPr>
            <a:spLocks noGrp="1"/>
          </p:cNvSpPr>
          <p:nvPr>
            <p:ph type="subTitle" idx="1"/>
          </p:nvPr>
        </p:nvSpPr>
        <p:spPr>
          <a:xfrm>
            <a:off x="1911999" y="1411887"/>
            <a:ext cx="5343525" cy="914401"/>
          </a:xfrm>
        </p:spPr>
        <p:txBody>
          <a:bodyPr/>
          <a:lstStyle/>
          <a:p>
            <a:r>
              <a:rPr lang="da-DK" dirty="0" smtClean="0"/>
              <a:t>Analysen</a:t>
            </a:r>
            <a:endParaRPr lang="da-DK" dirty="0"/>
          </a:p>
        </p:txBody>
      </p:sp>
      <p:sp>
        <p:nvSpPr>
          <p:cNvPr id="9" name="Text Placeholder 8"/>
          <p:cNvSpPr>
            <a:spLocks noGrp="1"/>
          </p:cNvSpPr>
          <p:nvPr>
            <p:ph type="body" sz="quarter" idx="10"/>
          </p:nvPr>
        </p:nvSpPr>
        <p:spPr/>
        <p:txBody>
          <a:bodyPr/>
          <a:lstStyle/>
          <a:p>
            <a:r>
              <a:rPr lang="da-DK" noProof="1" smtClean="0"/>
              <a:t>www.pwc.dk</a:t>
            </a:r>
            <a:endParaRPr lang="da-DK" noProof="1"/>
          </a:p>
        </p:txBody>
      </p:sp>
      <p:pic>
        <p:nvPicPr>
          <p:cNvPr id="6" name="Picture Placeholder 5"/>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t="11209" b="11209"/>
          <a:stretch>
            <a:fillRect/>
          </a:stretch>
        </p:blipFill>
        <p:spPr/>
      </p:pic>
    </p:spTree>
    <p:extLst>
      <p:ext uri="{BB962C8B-B14F-4D97-AF65-F5344CB8AC3E}">
        <p14:creationId xmlns:p14="http://schemas.microsoft.com/office/powerpoint/2010/main" val="27928675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Ledelsesfunktioner og forretningsplan</a:t>
            </a:r>
            <a:endParaRPr lang="da-DK" dirty="0"/>
          </a:p>
        </p:txBody>
      </p:sp>
      <p:sp>
        <p:nvSpPr>
          <p:cNvPr id="3" name="Content Placeholder 2"/>
          <p:cNvSpPr>
            <a:spLocks noGrp="1"/>
          </p:cNvSpPr>
          <p:nvPr>
            <p:ph sz="quarter" idx="14"/>
          </p:nvPr>
        </p:nvSpPr>
        <p:spPr>
          <a:xfrm>
            <a:off x="530352" y="1773238"/>
            <a:ext cx="8080248" cy="4398961"/>
          </a:xfrm>
        </p:spPr>
        <p:txBody>
          <a:bodyPr/>
          <a:lstStyle/>
          <a:p>
            <a:r>
              <a:rPr lang="da-DK" sz="1400" b="1" dirty="0" smtClean="0"/>
              <a:t>Indledning</a:t>
            </a:r>
            <a:endParaRPr lang="en-US" sz="1400" dirty="0"/>
          </a:p>
          <a:p>
            <a:r>
              <a:rPr lang="da-DK" sz="1200" dirty="0"/>
              <a:t>Over de senere år har </a:t>
            </a:r>
            <a:r>
              <a:rPr lang="da-DK" sz="1200" dirty="0" smtClean="0"/>
              <a:t>ejerledede </a:t>
            </a:r>
            <a:r>
              <a:rPr lang="da-DK" sz="1200" dirty="0"/>
              <a:t>virksomheder oplevet en gradvis større professionalisering af både ledelsesfunktionen og strategiarbejdet. Hvor man før kunne bruge ord som ”tantebestyrelse”, når man omtalte den øverste ledelsesfunktion i </a:t>
            </a:r>
            <a:r>
              <a:rPr lang="da-DK" sz="1200" dirty="0" smtClean="0"/>
              <a:t>ejerledede </a:t>
            </a:r>
            <a:r>
              <a:rPr lang="da-DK" sz="1200" dirty="0"/>
              <a:t>virksomheder, er der i dag en klar tendens til, at ledelsesarbejdet både i det daglige og i bestyrelserne er professionaliseret.</a:t>
            </a:r>
            <a:endParaRPr lang="en-US" sz="1200" dirty="0"/>
          </a:p>
          <a:p>
            <a:r>
              <a:rPr lang="da-DK" sz="1200" dirty="0" smtClean="0"/>
              <a:t> </a:t>
            </a:r>
            <a:endParaRPr lang="en-US" sz="1200" dirty="0" smtClean="0"/>
          </a:p>
          <a:p>
            <a:r>
              <a:rPr lang="da-DK" sz="1200" dirty="0" smtClean="0"/>
              <a:t>Denne </a:t>
            </a:r>
            <a:r>
              <a:rPr lang="da-DK" sz="1200" dirty="0"/>
              <a:t>professionalisering tydeliggøres blandt andet ved en mere strømlinet ledelsesstruktur, højere mødefrekvens og ved en fastere agenda samt inddragelsen af professionelle </a:t>
            </a:r>
            <a:r>
              <a:rPr lang="da-DK" sz="1200" dirty="0" smtClean="0"/>
              <a:t>bestyrelsesmedlemmer </a:t>
            </a:r>
            <a:r>
              <a:rPr lang="da-DK" sz="1200" dirty="0"/>
              <a:t>i form af fx revisorer eller andre med konkret viden og erfaring, som virksomheden kan bruge. De professionelle bestyrelsesmedlemmer spiller ofte en vigtig rolle som sparringspartner for ejerlederne i arbejdet med virksomhedens strategi. Endelig er det værd at nævne, at innovation samt produkt- og markedsudvikling igen har fået en mere central plads</a:t>
            </a:r>
            <a:r>
              <a:rPr lang="da-DK" sz="1200" dirty="0" smtClean="0"/>
              <a:t>.</a:t>
            </a:r>
          </a:p>
          <a:p>
            <a:endParaRPr lang="da-DK" sz="1200" dirty="0" smtClean="0"/>
          </a:p>
          <a:p>
            <a:endParaRPr lang="da-DK" sz="1200" dirty="0"/>
          </a:p>
          <a:p>
            <a:endParaRPr lang="da-DK" sz="1200" dirty="0" smtClean="0"/>
          </a:p>
          <a:p>
            <a:endParaRPr lang="da-DK" sz="1200" dirty="0"/>
          </a:p>
          <a:p>
            <a:endParaRPr lang="da-DK" sz="1200" dirty="0"/>
          </a:p>
          <a:p>
            <a:r>
              <a:rPr lang="da-DK" sz="1200" b="1" i="1" dirty="0" smtClean="0"/>
              <a:t>Resultater og findings fra denne del af årets ejerlederanalyse præsenteres på de følgende slides …</a:t>
            </a:r>
          </a:p>
          <a:p>
            <a:endParaRPr lang="en-US" sz="1200" dirty="0"/>
          </a:p>
          <a:p>
            <a:endParaRPr lang="en-US" sz="1200" dirty="0"/>
          </a:p>
          <a:p>
            <a:r>
              <a:rPr lang="da-DK" sz="1200" dirty="0"/>
              <a:t> </a:t>
            </a:r>
            <a:endParaRPr lang="en-US" sz="1200" dirty="0"/>
          </a:p>
        </p:txBody>
      </p:sp>
      <p:sp>
        <p:nvSpPr>
          <p:cNvPr id="4" name="Slide Number Placeholder 3"/>
          <p:cNvSpPr>
            <a:spLocks noGrp="1"/>
          </p:cNvSpPr>
          <p:nvPr>
            <p:ph type="sldNum" sz="quarter" idx="18"/>
          </p:nvPr>
        </p:nvSpPr>
        <p:spPr/>
        <p:txBody>
          <a:bodyPr/>
          <a:lstStyle/>
          <a:p>
            <a:fld id="{0670CB59-E73C-4387-BF1F-B2DC2254BC9B}" type="slidenum">
              <a:rPr lang="da-DK" smtClean="0"/>
              <a:pPr/>
              <a:t>10</a:t>
            </a:fld>
            <a:endParaRPr lang="da-DK" dirty="0"/>
          </a:p>
        </p:txBody>
      </p:sp>
      <p:sp>
        <p:nvSpPr>
          <p:cNvPr id="6" name="Footer Placeholder 5"/>
          <p:cNvSpPr>
            <a:spLocks noGrp="1"/>
          </p:cNvSpPr>
          <p:nvPr>
            <p:ph type="ftr" sz="quarter" idx="17"/>
          </p:nvPr>
        </p:nvSpPr>
        <p:spPr/>
        <p:txBody>
          <a:bodyPr/>
          <a:lstStyle/>
          <a:p>
            <a:r>
              <a:rPr lang="da-DK" dirty="0" smtClean="0"/>
              <a:t>Årets Ejerleder 2015</a:t>
            </a:r>
            <a:endParaRPr lang="da-DK" dirty="0"/>
          </a:p>
        </p:txBody>
      </p:sp>
    </p:spTree>
    <p:extLst>
      <p:ext uri="{BB962C8B-B14F-4D97-AF65-F5344CB8AC3E}">
        <p14:creationId xmlns:p14="http://schemas.microsoft.com/office/powerpoint/2010/main" val="35983131"/>
      </p:ext>
    </p:extLst>
  </p:cSld>
  <p:clrMapOvr>
    <a:masterClrMapping/>
  </p:clrMapOvr>
  <p:transition>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11455"/>
            <a:ext cx="8077200" cy="914400"/>
          </a:xfrm>
        </p:spPr>
        <p:txBody>
          <a:bodyPr/>
          <a:lstStyle/>
          <a:p>
            <a:r>
              <a:rPr lang="da-DK" i="1" dirty="0" smtClean="0"/>
              <a:t>Ledergruppen</a:t>
            </a:r>
            <a:r>
              <a:rPr lang="da-DK" dirty="0" smtClean="0"/>
              <a:t/>
            </a:r>
            <a:br>
              <a:rPr lang="da-DK" dirty="0" smtClean="0"/>
            </a:br>
            <a:endParaRPr lang="da-DK" dirty="0"/>
          </a:p>
        </p:txBody>
      </p:sp>
      <p:sp>
        <p:nvSpPr>
          <p:cNvPr id="3" name="Content Placeholder 2"/>
          <p:cNvSpPr>
            <a:spLocks noGrp="1"/>
          </p:cNvSpPr>
          <p:nvPr>
            <p:ph sz="quarter" idx="14"/>
          </p:nvPr>
        </p:nvSpPr>
        <p:spPr>
          <a:xfrm>
            <a:off x="533399" y="4005262"/>
            <a:ext cx="3967164" cy="2160587"/>
          </a:xfrm>
        </p:spPr>
        <p:txBody>
          <a:bodyPr/>
          <a:lstStyle/>
          <a:p>
            <a:r>
              <a:rPr lang="da-DK" sz="1200" dirty="0" smtClean="0"/>
              <a:t>Analysen viser, at 96 % af virksomhederne i 2015 har en ledergruppe. Dette er en lidt større andel sammenlignet med 2013 og 2014.</a:t>
            </a:r>
          </a:p>
          <a:p>
            <a:r>
              <a:rPr lang="da-DK" sz="1200" dirty="0"/>
              <a:t>Igen i år er </a:t>
            </a:r>
            <a:r>
              <a:rPr lang="da-DK" sz="1200" dirty="0" smtClean="0"/>
              <a:t>CFO’en </a:t>
            </a:r>
            <a:r>
              <a:rPr lang="da-DK" sz="1200" dirty="0"/>
              <a:t>sammen med salgschefen det mest almindelige medlem af ledergruppen. </a:t>
            </a:r>
            <a:r>
              <a:rPr lang="da-DK" sz="1200" dirty="0" smtClean="0"/>
              <a:t>Ligeledes synes tendensen fra 2014, </a:t>
            </a:r>
            <a:r>
              <a:rPr lang="da-DK" sz="1200" dirty="0"/>
              <a:t>hvor de øvrige funktionschefer i højere grad </a:t>
            </a:r>
            <a:r>
              <a:rPr lang="da-DK" sz="1200" dirty="0" smtClean="0"/>
              <a:t>er </a:t>
            </a:r>
            <a:r>
              <a:rPr lang="da-DK" sz="1200" dirty="0"/>
              <a:t>repræsenteret i gruppen, </a:t>
            </a:r>
            <a:r>
              <a:rPr lang="da-DK" sz="1200" dirty="0" smtClean="0"/>
              <a:t>at fortsætte </a:t>
            </a:r>
            <a:r>
              <a:rPr lang="da-DK" sz="1200" dirty="0"/>
              <a:t>i år.</a:t>
            </a:r>
          </a:p>
        </p:txBody>
      </p:sp>
      <p:graphicFrame>
        <p:nvGraphicFramePr>
          <p:cNvPr id="9" name="Content Placeholder 5"/>
          <p:cNvGraphicFramePr>
            <a:graphicFrameLocks/>
          </p:cNvGraphicFramePr>
          <p:nvPr>
            <p:extLst>
              <p:ext uri="{D42A27DB-BD31-4B8C-83A1-F6EECF244321}">
                <p14:modId xmlns:p14="http://schemas.microsoft.com/office/powerpoint/2010/main" val="1930635807"/>
              </p:ext>
            </p:extLst>
          </p:nvPr>
        </p:nvGraphicFramePr>
        <p:xfrm>
          <a:off x="533400" y="1758951"/>
          <a:ext cx="3962400" cy="21018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ontent Placeholder 5"/>
          <p:cNvGraphicFramePr>
            <a:graphicFrameLocks/>
          </p:cNvGraphicFramePr>
          <p:nvPr>
            <p:extLst>
              <p:ext uri="{D42A27DB-BD31-4B8C-83A1-F6EECF244321}">
                <p14:modId xmlns:p14="http://schemas.microsoft.com/office/powerpoint/2010/main" val="1244555817"/>
              </p:ext>
            </p:extLst>
          </p:nvPr>
        </p:nvGraphicFramePr>
        <p:xfrm>
          <a:off x="4648200" y="1773239"/>
          <a:ext cx="3962400" cy="4398962"/>
        </p:xfrm>
        <a:graphic>
          <a:graphicData uri="http://schemas.openxmlformats.org/drawingml/2006/chart">
            <c:chart xmlns:c="http://schemas.openxmlformats.org/drawingml/2006/chart" xmlns:r="http://schemas.openxmlformats.org/officeDocument/2006/relationships" r:id="rId4"/>
          </a:graphicData>
        </a:graphic>
      </p:graphicFrame>
      <p:sp>
        <p:nvSpPr>
          <p:cNvPr id="4" name="Slide Number Placeholder 3"/>
          <p:cNvSpPr>
            <a:spLocks noGrp="1"/>
          </p:cNvSpPr>
          <p:nvPr>
            <p:ph type="sldNum" sz="quarter" idx="18"/>
          </p:nvPr>
        </p:nvSpPr>
        <p:spPr/>
        <p:txBody>
          <a:bodyPr/>
          <a:lstStyle/>
          <a:p>
            <a:fld id="{0670CB59-E73C-4387-BF1F-B2DC2254BC9B}" type="slidenum">
              <a:rPr lang="da-DK" smtClean="0"/>
              <a:pPr/>
              <a:t>11</a:t>
            </a:fld>
            <a:endParaRPr lang="da-DK" dirty="0"/>
          </a:p>
        </p:txBody>
      </p:sp>
      <p:sp>
        <p:nvSpPr>
          <p:cNvPr id="6" name="Footer Placeholder 5"/>
          <p:cNvSpPr>
            <a:spLocks noGrp="1"/>
          </p:cNvSpPr>
          <p:nvPr>
            <p:ph type="ftr" sz="quarter" idx="17"/>
          </p:nvPr>
        </p:nvSpPr>
        <p:spPr/>
        <p:txBody>
          <a:bodyPr/>
          <a:lstStyle/>
          <a:p>
            <a:r>
              <a:rPr lang="da-DK" dirty="0" smtClean="0"/>
              <a:t>Årets Ejerleder 2015</a:t>
            </a:r>
            <a:endParaRPr lang="da-DK" dirty="0"/>
          </a:p>
        </p:txBody>
      </p:sp>
    </p:spTree>
    <p:extLst>
      <p:ext uri="{BB962C8B-B14F-4D97-AF65-F5344CB8AC3E}">
        <p14:creationId xmlns:p14="http://schemas.microsoft.com/office/powerpoint/2010/main" val="1231153900"/>
      </p:ext>
    </p:extLst>
  </p:cSld>
  <p:clrMapOvr>
    <a:masterClrMapping/>
  </p:clrMapOvr>
  <p:transition>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i="1" dirty="0" smtClean="0"/>
              <a:t>Ledergruppen</a:t>
            </a:r>
            <a:r>
              <a:rPr lang="da-DK" dirty="0" smtClean="0"/>
              <a:t/>
            </a:r>
            <a:br>
              <a:rPr lang="da-DK" dirty="0" smtClean="0"/>
            </a:br>
            <a:endParaRPr lang="da-DK" dirty="0"/>
          </a:p>
        </p:txBody>
      </p:sp>
      <p:sp>
        <p:nvSpPr>
          <p:cNvPr id="3" name="Content Placeholder 2"/>
          <p:cNvSpPr>
            <a:spLocks noGrp="1"/>
          </p:cNvSpPr>
          <p:nvPr>
            <p:ph sz="quarter" idx="14"/>
          </p:nvPr>
        </p:nvSpPr>
        <p:spPr>
          <a:xfrm>
            <a:off x="4648200" y="1773239"/>
            <a:ext cx="3962400" cy="1511746"/>
          </a:xfrm>
        </p:spPr>
        <p:txBody>
          <a:bodyPr/>
          <a:lstStyle/>
          <a:p>
            <a:r>
              <a:rPr lang="da-DK" sz="1200" dirty="0" smtClean="0"/>
              <a:t>Siden 2013 er der registeret en tendens til hyppigere afholdelse af møder i ledergruppen. Andelen, der afholder møde én gang om ugen, er med 52 % således større end andelen i både 2013 og 2014.</a:t>
            </a:r>
          </a:p>
          <a:p>
            <a:r>
              <a:rPr lang="da-DK" sz="1200" dirty="0" smtClean="0"/>
              <a:t>Som følge heraf ses det, at andelen af virksomheder, der afholder møder to gange om måneden eller én gang i kvartalet, er faldet.</a:t>
            </a:r>
            <a:endParaRPr lang="da-DK" sz="1200" dirty="0"/>
          </a:p>
        </p:txBody>
      </p:sp>
      <p:graphicFrame>
        <p:nvGraphicFramePr>
          <p:cNvPr id="9" name="Content Placeholder 5"/>
          <p:cNvGraphicFramePr>
            <a:graphicFrameLocks/>
          </p:cNvGraphicFramePr>
          <p:nvPr>
            <p:extLst>
              <p:ext uri="{D42A27DB-BD31-4B8C-83A1-F6EECF244321}">
                <p14:modId xmlns:p14="http://schemas.microsoft.com/office/powerpoint/2010/main" val="4090623145"/>
              </p:ext>
            </p:extLst>
          </p:nvPr>
        </p:nvGraphicFramePr>
        <p:xfrm>
          <a:off x="533400" y="1758950"/>
          <a:ext cx="3962400" cy="4406899"/>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8"/>
          </p:nvPr>
        </p:nvSpPr>
        <p:spPr/>
        <p:txBody>
          <a:bodyPr/>
          <a:lstStyle/>
          <a:p>
            <a:fld id="{0670CB59-E73C-4387-BF1F-B2DC2254BC9B}" type="slidenum">
              <a:rPr lang="da-DK" smtClean="0"/>
              <a:pPr/>
              <a:t>12</a:t>
            </a:fld>
            <a:endParaRPr lang="da-DK" dirty="0"/>
          </a:p>
        </p:txBody>
      </p:sp>
      <p:sp>
        <p:nvSpPr>
          <p:cNvPr id="6" name="Footer Placeholder 5"/>
          <p:cNvSpPr>
            <a:spLocks noGrp="1"/>
          </p:cNvSpPr>
          <p:nvPr>
            <p:ph type="ftr" sz="quarter" idx="17"/>
          </p:nvPr>
        </p:nvSpPr>
        <p:spPr/>
        <p:txBody>
          <a:bodyPr/>
          <a:lstStyle/>
          <a:p>
            <a:r>
              <a:rPr lang="da-DK" dirty="0" smtClean="0"/>
              <a:t>Årets Ejerleder 2015</a:t>
            </a:r>
            <a:endParaRPr lang="da-DK" dirty="0"/>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48200" y="3524515"/>
            <a:ext cx="3962400" cy="2641335"/>
          </a:xfrm>
          <a:prstGeom prst="rect">
            <a:avLst/>
          </a:prstGeom>
        </p:spPr>
      </p:pic>
    </p:spTree>
    <p:extLst>
      <p:ext uri="{BB962C8B-B14F-4D97-AF65-F5344CB8AC3E}">
        <p14:creationId xmlns:p14="http://schemas.microsoft.com/office/powerpoint/2010/main" val="2584819251"/>
      </p:ext>
    </p:extLst>
  </p:cSld>
  <p:clrMapOvr>
    <a:masterClrMapping/>
  </p:clrMapOvr>
  <p:transition>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i="1" dirty="0" smtClean="0"/>
              <a:t>Bestyrelse</a:t>
            </a:r>
            <a:r>
              <a:rPr lang="da-DK" dirty="0" smtClean="0"/>
              <a:t/>
            </a:r>
            <a:br>
              <a:rPr lang="da-DK" dirty="0" smtClean="0"/>
            </a:br>
            <a:endParaRPr lang="da-DK" dirty="0"/>
          </a:p>
        </p:txBody>
      </p:sp>
      <p:sp>
        <p:nvSpPr>
          <p:cNvPr id="3" name="Content Placeholder 2"/>
          <p:cNvSpPr>
            <a:spLocks noGrp="1"/>
          </p:cNvSpPr>
          <p:nvPr>
            <p:ph sz="quarter" idx="14"/>
          </p:nvPr>
        </p:nvSpPr>
        <p:spPr>
          <a:xfrm>
            <a:off x="538163" y="4005263"/>
            <a:ext cx="3962400" cy="2087563"/>
          </a:xfrm>
        </p:spPr>
        <p:txBody>
          <a:bodyPr/>
          <a:lstStyle/>
          <a:p>
            <a:r>
              <a:rPr lang="da-DK" sz="1200" dirty="0" smtClean="0"/>
              <a:t>Andelen af virksomheder, som har en bestyrelse, er i 2015 faldet til 89 %, hvilket er en anelse lavere end </a:t>
            </a:r>
            <a:r>
              <a:rPr lang="da-DK" sz="1200" dirty="0"/>
              <a:t>i 2013 og </a:t>
            </a:r>
            <a:r>
              <a:rPr lang="da-DK" sz="1200" dirty="0" smtClean="0"/>
              <a:t>2014.</a:t>
            </a:r>
          </a:p>
          <a:p>
            <a:r>
              <a:rPr lang="da-DK" sz="1200" dirty="0" smtClean="0"/>
              <a:t>Derimod angiver ejerlederne, at de i stigende grad selv er repræsenteret som medlem af bestyrelsen sammenlignet med 2014*. Modsat synes familien i mindre grad at sidde med i bestyrelsen.</a:t>
            </a:r>
          </a:p>
          <a:p>
            <a:endParaRPr lang="da-DK" sz="1200" dirty="0"/>
          </a:p>
        </p:txBody>
      </p:sp>
      <p:graphicFrame>
        <p:nvGraphicFramePr>
          <p:cNvPr id="9" name="Content Placeholder 5"/>
          <p:cNvGraphicFramePr>
            <a:graphicFrameLocks/>
          </p:cNvGraphicFramePr>
          <p:nvPr>
            <p:extLst>
              <p:ext uri="{D42A27DB-BD31-4B8C-83A1-F6EECF244321}">
                <p14:modId xmlns:p14="http://schemas.microsoft.com/office/powerpoint/2010/main" val="1156156535"/>
              </p:ext>
            </p:extLst>
          </p:nvPr>
        </p:nvGraphicFramePr>
        <p:xfrm>
          <a:off x="533400" y="1758951"/>
          <a:ext cx="3962400" cy="21018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ontent Placeholder 5"/>
          <p:cNvGraphicFramePr>
            <a:graphicFrameLocks/>
          </p:cNvGraphicFramePr>
          <p:nvPr>
            <p:extLst>
              <p:ext uri="{D42A27DB-BD31-4B8C-83A1-F6EECF244321}">
                <p14:modId xmlns:p14="http://schemas.microsoft.com/office/powerpoint/2010/main" val="3332627718"/>
              </p:ext>
            </p:extLst>
          </p:nvPr>
        </p:nvGraphicFramePr>
        <p:xfrm>
          <a:off x="4648200" y="1773238"/>
          <a:ext cx="3962400" cy="4392612"/>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p:cNvSpPr txBox="1"/>
          <p:nvPr/>
        </p:nvSpPr>
        <p:spPr>
          <a:xfrm>
            <a:off x="537876" y="5661248"/>
            <a:ext cx="2449947" cy="144016"/>
          </a:xfrm>
          <a:prstGeom prst="rect">
            <a:avLst/>
          </a:prstGeom>
          <a:noFill/>
        </p:spPr>
        <p:txBody>
          <a:bodyPr wrap="square" lIns="0" tIns="0" rIns="0" bIns="0" rtlCol="0">
            <a:noAutofit/>
          </a:bodyPr>
          <a:lstStyle/>
          <a:p>
            <a:pPr indent="-274320">
              <a:spcAft>
                <a:spcPts val="900"/>
              </a:spcAft>
            </a:pPr>
            <a:r>
              <a:rPr lang="da-DK" sz="1000" dirty="0" smtClean="0">
                <a:latin typeface="Georgia" pitchFamily="18" charset="0"/>
              </a:rPr>
              <a:t>*) Spørgsmålet blev ikke stillet i 2013.</a:t>
            </a:r>
          </a:p>
        </p:txBody>
      </p:sp>
      <p:sp>
        <p:nvSpPr>
          <p:cNvPr id="4" name="Slide Number Placeholder 3"/>
          <p:cNvSpPr>
            <a:spLocks noGrp="1"/>
          </p:cNvSpPr>
          <p:nvPr>
            <p:ph type="sldNum" sz="quarter" idx="18"/>
          </p:nvPr>
        </p:nvSpPr>
        <p:spPr/>
        <p:txBody>
          <a:bodyPr/>
          <a:lstStyle/>
          <a:p>
            <a:fld id="{0670CB59-E73C-4387-BF1F-B2DC2254BC9B}" type="slidenum">
              <a:rPr lang="da-DK" smtClean="0"/>
              <a:pPr/>
              <a:t>13</a:t>
            </a:fld>
            <a:endParaRPr lang="da-DK" dirty="0"/>
          </a:p>
        </p:txBody>
      </p:sp>
      <p:sp>
        <p:nvSpPr>
          <p:cNvPr id="6" name="Footer Placeholder 5"/>
          <p:cNvSpPr>
            <a:spLocks noGrp="1"/>
          </p:cNvSpPr>
          <p:nvPr>
            <p:ph type="ftr" sz="quarter" idx="17"/>
          </p:nvPr>
        </p:nvSpPr>
        <p:spPr/>
        <p:txBody>
          <a:bodyPr/>
          <a:lstStyle/>
          <a:p>
            <a:r>
              <a:rPr lang="da-DK" dirty="0" smtClean="0"/>
              <a:t>Årets Ejerleder 2015</a:t>
            </a:r>
            <a:endParaRPr lang="da-DK" dirty="0"/>
          </a:p>
        </p:txBody>
      </p:sp>
    </p:spTree>
    <p:extLst>
      <p:ext uri="{BB962C8B-B14F-4D97-AF65-F5344CB8AC3E}">
        <p14:creationId xmlns:p14="http://schemas.microsoft.com/office/powerpoint/2010/main" val="1664916970"/>
      </p:ext>
    </p:extLst>
  </p:cSld>
  <p:clrMapOvr>
    <a:masterClrMapping/>
  </p:clrMapOvr>
  <p:transition>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i="1" dirty="0" smtClean="0"/>
              <a:t>Bestyrelse</a:t>
            </a:r>
            <a:r>
              <a:rPr lang="da-DK" dirty="0" smtClean="0"/>
              <a:t/>
            </a:r>
            <a:br>
              <a:rPr lang="da-DK" dirty="0" smtClean="0"/>
            </a:br>
            <a:endParaRPr lang="da-DK" dirty="0"/>
          </a:p>
        </p:txBody>
      </p:sp>
      <p:sp>
        <p:nvSpPr>
          <p:cNvPr id="3" name="Content Placeholder 2"/>
          <p:cNvSpPr>
            <a:spLocks noGrp="1"/>
          </p:cNvSpPr>
          <p:nvPr>
            <p:ph sz="quarter" idx="14"/>
          </p:nvPr>
        </p:nvSpPr>
        <p:spPr>
          <a:xfrm>
            <a:off x="4648200" y="1773238"/>
            <a:ext cx="3962400" cy="4398961"/>
          </a:xfrm>
        </p:spPr>
        <p:txBody>
          <a:bodyPr/>
          <a:lstStyle/>
          <a:p>
            <a:r>
              <a:rPr lang="da-DK" sz="1200" dirty="0" smtClean="0"/>
              <a:t>Flere virksomheder (43 %) afholder bestyrelsesmøder mere end fire gange årligt. Dette er en stigning på over 11 procentpoint i forhold til 2014.</a:t>
            </a:r>
          </a:p>
          <a:p>
            <a:r>
              <a:rPr lang="da-DK" sz="1200" dirty="0" smtClean="0"/>
              <a:t>Også her synes en afledt effekt at være, at andelen af virksomheder, der afholder møder tre til fire gange årligt, er faldende.</a:t>
            </a:r>
          </a:p>
          <a:p>
            <a:r>
              <a:rPr lang="da-DK" sz="1200" dirty="0" smtClean="0"/>
              <a:t>Sammenholdt med at virksomhederne ligeledes afholder flere ledelsesmøder, kan det konstateres, at der i virksomhederne er et større fokus på at samle den interne ledelse og bestyrelsen til drøftelse af virksomhedernes udfordringer. Disse møder anvendes oftest til at tale strategi, salg og innovation – imens </a:t>
            </a:r>
            <a:r>
              <a:rPr lang="da-DK" sz="1200" dirty="0"/>
              <a:t>e</a:t>
            </a:r>
            <a:r>
              <a:rPr lang="da-DK" sz="1200" dirty="0" smtClean="0"/>
              <a:t>mner som CSR og logistik derimod sjældent er på agendaen.</a:t>
            </a:r>
          </a:p>
          <a:p>
            <a:r>
              <a:rPr lang="da-DK" sz="1200" dirty="0" smtClean="0"/>
              <a:t>De få virksomheder, der ikke har en bestyrelse, nævner netværk, advokat, bank og revisor som deres primære sparringspartnere.</a:t>
            </a:r>
          </a:p>
          <a:p>
            <a:endParaRPr lang="da-DK" sz="1200" dirty="0"/>
          </a:p>
        </p:txBody>
      </p:sp>
      <p:graphicFrame>
        <p:nvGraphicFramePr>
          <p:cNvPr id="9" name="Content Placeholder 5"/>
          <p:cNvGraphicFramePr>
            <a:graphicFrameLocks/>
          </p:cNvGraphicFramePr>
          <p:nvPr>
            <p:extLst>
              <p:ext uri="{D42A27DB-BD31-4B8C-83A1-F6EECF244321}">
                <p14:modId xmlns:p14="http://schemas.microsoft.com/office/powerpoint/2010/main" val="1295793673"/>
              </p:ext>
            </p:extLst>
          </p:nvPr>
        </p:nvGraphicFramePr>
        <p:xfrm>
          <a:off x="533400" y="1758950"/>
          <a:ext cx="3962400" cy="4406899"/>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8"/>
          </p:nvPr>
        </p:nvSpPr>
        <p:spPr/>
        <p:txBody>
          <a:bodyPr/>
          <a:lstStyle/>
          <a:p>
            <a:fld id="{0670CB59-E73C-4387-BF1F-B2DC2254BC9B}" type="slidenum">
              <a:rPr lang="da-DK" smtClean="0"/>
              <a:pPr/>
              <a:t>14</a:t>
            </a:fld>
            <a:endParaRPr lang="da-DK" dirty="0"/>
          </a:p>
        </p:txBody>
      </p:sp>
      <p:sp>
        <p:nvSpPr>
          <p:cNvPr id="6" name="Footer Placeholder 5"/>
          <p:cNvSpPr>
            <a:spLocks noGrp="1"/>
          </p:cNvSpPr>
          <p:nvPr>
            <p:ph type="ftr" sz="quarter" idx="17"/>
          </p:nvPr>
        </p:nvSpPr>
        <p:spPr/>
        <p:txBody>
          <a:bodyPr/>
          <a:lstStyle/>
          <a:p>
            <a:r>
              <a:rPr lang="da-DK" dirty="0" smtClean="0"/>
              <a:t>Årets Ejerleder 2015</a:t>
            </a:r>
            <a:endParaRPr lang="da-DK" dirty="0"/>
          </a:p>
        </p:txBody>
      </p:sp>
    </p:spTree>
    <p:extLst>
      <p:ext uri="{BB962C8B-B14F-4D97-AF65-F5344CB8AC3E}">
        <p14:creationId xmlns:p14="http://schemas.microsoft.com/office/powerpoint/2010/main" val="3888027473"/>
      </p:ext>
    </p:extLst>
  </p:cSld>
  <p:clrMapOvr>
    <a:masterClrMapping/>
  </p:clrMapOvr>
  <p:transition>
    <p:cu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i="1" dirty="0" smtClean="0"/>
              <a:t>Bestyrelse</a:t>
            </a:r>
            <a:r>
              <a:rPr lang="da-DK" dirty="0" smtClean="0"/>
              <a:t/>
            </a:r>
            <a:br>
              <a:rPr lang="da-DK" dirty="0" smtClean="0"/>
            </a:br>
            <a:endParaRPr lang="da-DK" dirty="0"/>
          </a:p>
        </p:txBody>
      </p:sp>
      <p:graphicFrame>
        <p:nvGraphicFramePr>
          <p:cNvPr id="12" name="Content Placeholder 5"/>
          <p:cNvGraphicFramePr>
            <a:graphicFrameLocks/>
          </p:cNvGraphicFramePr>
          <p:nvPr>
            <p:extLst>
              <p:ext uri="{D42A27DB-BD31-4B8C-83A1-F6EECF244321}">
                <p14:modId xmlns:p14="http://schemas.microsoft.com/office/powerpoint/2010/main" val="868876231"/>
              </p:ext>
            </p:extLst>
          </p:nvPr>
        </p:nvGraphicFramePr>
        <p:xfrm>
          <a:off x="533400" y="1773238"/>
          <a:ext cx="3962400" cy="4398963"/>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8"/>
          </p:nvPr>
        </p:nvSpPr>
        <p:spPr/>
        <p:txBody>
          <a:bodyPr/>
          <a:lstStyle/>
          <a:p>
            <a:fld id="{0670CB59-E73C-4387-BF1F-B2DC2254BC9B}" type="slidenum">
              <a:rPr lang="da-DK" smtClean="0"/>
              <a:pPr/>
              <a:t>15</a:t>
            </a:fld>
            <a:endParaRPr lang="da-DK" dirty="0"/>
          </a:p>
        </p:txBody>
      </p:sp>
      <p:sp>
        <p:nvSpPr>
          <p:cNvPr id="6" name="Footer Placeholder 5"/>
          <p:cNvSpPr>
            <a:spLocks noGrp="1"/>
          </p:cNvSpPr>
          <p:nvPr>
            <p:ph type="ftr" sz="quarter" idx="17"/>
          </p:nvPr>
        </p:nvSpPr>
        <p:spPr/>
        <p:txBody>
          <a:bodyPr/>
          <a:lstStyle/>
          <a:p>
            <a:r>
              <a:rPr lang="da-DK" dirty="0" smtClean="0"/>
              <a:t>Årets Ejerleder 2015</a:t>
            </a:r>
            <a:endParaRPr lang="da-DK" dirty="0"/>
          </a:p>
        </p:txBody>
      </p:sp>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l="37260"/>
          <a:stretch/>
        </p:blipFill>
        <p:spPr>
          <a:xfrm>
            <a:off x="4499992" y="1775454"/>
            <a:ext cx="4122506" cy="4380081"/>
          </a:xfrm>
          <a:prstGeom prst="rect">
            <a:avLst/>
          </a:prstGeom>
        </p:spPr>
      </p:pic>
    </p:spTree>
    <p:extLst>
      <p:ext uri="{BB962C8B-B14F-4D97-AF65-F5344CB8AC3E}">
        <p14:creationId xmlns:p14="http://schemas.microsoft.com/office/powerpoint/2010/main" val="3020028295"/>
      </p:ext>
    </p:extLst>
  </p:cSld>
  <p:clrMapOvr>
    <a:masterClrMapping/>
  </p:clrMapOvr>
  <p:transition>
    <p:cu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i="1" dirty="0" smtClean="0"/>
              <a:t>Forretningsplan</a:t>
            </a:r>
            <a:r>
              <a:rPr lang="da-DK" dirty="0" smtClean="0"/>
              <a:t/>
            </a:r>
            <a:br>
              <a:rPr lang="da-DK" dirty="0" smtClean="0"/>
            </a:br>
            <a:endParaRPr lang="da-DK" dirty="0"/>
          </a:p>
        </p:txBody>
      </p:sp>
      <p:sp>
        <p:nvSpPr>
          <p:cNvPr id="3" name="Content Placeholder 2"/>
          <p:cNvSpPr>
            <a:spLocks noGrp="1"/>
          </p:cNvSpPr>
          <p:nvPr>
            <p:ph sz="quarter" idx="14"/>
          </p:nvPr>
        </p:nvSpPr>
        <p:spPr>
          <a:xfrm>
            <a:off x="4648200" y="1773238"/>
            <a:ext cx="3962400" cy="4398961"/>
          </a:xfrm>
        </p:spPr>
        <p:txBody>
          <a:bodyPr/>
          <a:lstStyle/>
          <a:p>
            <a:r>
              <a:rPr lang="da-DK" sz="1200" dirty="0" smtClean="0"/>
              <a:t>Analysen viser, at 71 % af virksomhederne har en forretningsplan. Heraf har 71 % opdateret denne inden for det seneste år.</a:t>
            </a:r>
          </a:p>
          <a:p>
            <a:r>
              <a:rPr lang="da-DK" sz="1200" dirty="0" smtClean="0"/>
              <a:t>Fokusset i forretningsplanen spænder bredt blandt virksomhederne, men analysen viser, at det er disse fire områder, der tillægges størst vægt:</a:t>
            </a:r>
          </a:p>
          <a:p>
            <a:pPr lvl="2">
              <a:buFont typeface="Arial" panose="020B0604020202020204" pitchFamily="34" charset="0"/>
              <a:buChar char="•"/>
            </a:pPr>
            <a:r>
              <a:rPr lang="da-DK" sz="1200" dirty="0" smtClean="0"/>
              <a:t>Udvikling af værdi for kunden</a:t>
            </a:r>
          </a:p>
          <a:p>
            <a:pPr lvl="2">
              <a:buFont typeface="Arial" panose="020B0604020202020204" pitchFamily="34" charset="0"/>
              <a:buChar char="•"/>
            </a:pPr>
            <a:r>
              <a:rPr lang="da-DK" sz="1200" dirty="0" smtClean="0"/>
              <a:t>Optimering af processer og ressourcer</a:t>
            </a:r>
          </a:p>
          <a:p>
            <a:pPr lvl="2">
              <a:buFont typeface="Arial" panose="020B0604020202020204" pitchFamily="34" charset="0"/>
              <a:buChar char="•"/>
            </a:pPr>
            <a:r>
              <a:rPr lang="da-DK" sz="1200" dirty="0" smtClean="0"/>
              <a:t>Udvikling af kundegrundlag</a:t>
            </a:r>
          </a:p>
          <a:p>
            <a:pPr lvl="2">
              <a:buFont typeface="Arial" panose="020B0604020202020204" pitchFamily="34" charset="0"/>
              <a:buChar char="•"/>
            </a:pPr>
            <a:r>
              <a:rPr lang="da-DK" sz="1200" dirty="0" smtClean="0"/>
              <a:t>Innovation og produktudvikling.</a:t>
            </a:r>
          </a:p>
          <a:p>
            <a:pPr indent="0"/>
            <a:r>
              <a:rPr lang="da-DK" sz="1200" dirty="0" smtClean="0"/>
              <a:t>Bestyrelsesmøder er et af de konkrete tiltag, der nævnes, når der spørges ind til, hvad der gøres for at sikre, at der eksekveres på forretningsplanen. Et andet tiltag, der tillægges en central betydning, er, at planen forankres på ledermøderne.</a:t>
            </a:r>
          </a:p>
          <a:p>
            <a:pPr indent="0"/>
            <a:r>
              <a:rPr lang="da-DK" sz="1200" dirty="0" smtClean="0"/>
              <a:t>Herudover angives en løbende opfølgning som en meget udbredt metode til eksekvering af forretningsplanen – ofte på førnævnte bestyrelses- og ledelsesmøder.</a:t>
            </a:r>
          </a:p>
          <a:p>
            <a:endParaRPr lang="da-DK" sz="1200" dirty="0"/>
          </a:p>
        </p:txBody>
      </p:sp>
      <p:graphicFrame>
        <p:nvGraphicFramePr>
          <p:cNvPr id="9" name="Content Placeholder 5"/>
          <p:cNvGraphicFramePr>
            <a:graphicFrameLocks/>
          </p:cNvGraphicFramePr>
          <p:nvPr>
            <p:extLst>
              <p:ext uri="{D42A27DB-BD31-4B8C-83A1-F6EECF244321}">
                <p14:modId xmlns:p14="http://schemas.microsoft.com/office/powerpoint/2010/main" val="1087093446"/>
              </p:ext>
            </p:extLst>
          </p:nvPr>
        </p:nvGraphicFramePr>
        <p:xfrm>
          <a:off x="533400" y="1758951"/>
          <a:ext cx="3962400" cy="21018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ontent Placeholder 5"/>
          <p:cNvGraphicFramePr>
            <a:graphicFrameLocks/>
          </p:cNvGraphicFramePr>
          <p:nvPr>
            <p:extLst>
              <p:ext uri="{D42A27DB-BD31-4B8C-83A1-F6EECF244321}">
                <p14:modId xmlns:p14="http://schemas.microsoft.com/office/powerpoint/2010/main" val="2992703910"/>
              </p:ext>
            </p:extLst>
          </p:nvPr>
        </p:nvGraphicFramePr>
        <p:xfrm>
          <a:off x="538163" y="4061896"/>
          <a:ext cx="3962400" cy="2101850"/>
        </p:xfrm>
        <a:graphic>
          <a:graphicData uri="http://schemas.openxmlformats.org/drawingml/2006/chart">
            <c:chart xmlns:c="http://schemas.openxmlformats.org/drawingml/2006/chart" xmlns:r="http://schemas.openxmlformats.org/officeDocument/2006/relationships" r:id="rId4"/>
          </a:graphicData>
        </a:graphic>
      </p:graphicFrame>
      <p:sp>
        <p:nvSpPr>
          <p:cNvPr id="4" name="Slide Number Placeholder 3"/>
          <p:cNvSpPr>
            <a:spLocks noGrp="1"/>
          </p:cNvSpPr>
          <p:nvPr>
            <p:ph type="sldNum" sz="quarter" idx="18"/>
          </p:nvPr>
        </p:nvSpPr>
        <p:spPr/>
        <p:txBody>
          <a:bodyPr/>
          <a:lstStyle/>
          <a:p>
            <a:fld id="{0670CB59-E73C-4387-BF1F-B2DC2254BC9B}" type="slidenum">
              <a:rPr lang="da-DK" smtClean="0"/>
              <a:pPr/>
              <a:t>16</a:t>
            </a:fld>
            <a:endParaRPr lang="da-DK" dirty="0"/>
          </a:p>
        </p:txBody>
      </p:sp>
      <p:sp>
        <p:nvSpPr>
          <p:cNvPr id="6" name="Footer Placeholder 5"/>
          <p:cNvSpPr>
            <a:spLocks noGrp="1"/>
          </p:cNvSpPr>
          <p:nvPr>
            <p:ph type="ftr" sz="quarter" idx="17"/>
          </p:nvPr>
        </p:nvSpPr>
        <p:spPr/>
        <p:txBody>
          <a:bodyPr/>
          <a:lstStyle/>
          <a:p>
            <a:r>
              <a:rPr lang="da-DK" dirty="0" smtClean="0"/>
              <a:t>Årets Ejerleder 2015</a:t>
            </a:r>
            <a:endParaRPr lang="da-DK" dirty="0"/>
          </a:p>
        </p:txBody>
      </p:sp>
    </p:spTree>
    <p:extLst>
      <p:ext uri="{BB962C8B-B14F-4D97-AF65-F5344CB8AC3E}">
        <p14:creationId xmlns:p14="http://schemas.microsoft.com/office/powerpoint/2010/main" val="3652764707"/>
      </p:ext>
    </p:extLst>
  </p:cSld>
  <p:clrMapOvr>
    <a:masterClrMapping/>
  </p:clrMapOvr>
  <p:transition>
    <p:cu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a:t>Forretningsplan</a:t>
            </a:r>
            <a:r>
              <a:rPr lang="da-DK" dirty="0" smtClean="0"/>
              <a:t/>
            </a:r>
            <a:br>
              <a:rPr lang="da-DK" dirty="0" smtClean="0"/>
            </a:br>
            <a:endParaRPr lang="da-DK" dirty="0"/>
          </a:p>
        </p:txBody>
      </p:sp>
      <p:pic>
        <p:nvPicPr>
          <p:cNvPr id="7" name="Content Placeholder 6"/>
          <p:cNvPicPr>
            <a:picLocks noGrp="1" noChangeAspect="1"/>
          </p:cNvPicPr>
          <p:nvPr>
            <p:ph sz="quarter" idx="14"/>
          </p:nvPr>
        </p:nvPicPr>
        <p:blipFill rotWithShape="1">
          <a:blip r:embed="rId3" cstate="print">
            <a:extLst>
              <a:ext uri="{28A0092B-C50C-407E-A947-70E740481C1C}">
                <a14:useLocalDpi xmlns:a14="http://schemas.microsoft.com/office/drawing/2010/main" val="0"/>
              </a:ext>
            </a:extLst>
          </a:blip>
          <a:srcRect l="18461" r="29413"/>
          <a:stretch/>
        </p:blipFill>
        <p:spPr>
          <a:xfrm>
            <a:off x="5148064" y="1752600"/>
            <a:ext cx="3456384" cy="4426780"/>
          </a:xfrm>
        </p:spPr>
      </p:pic>
      <p:graphicFrame>
        <p:nvGraphicFramePr>
          <p:cNvPr id="12" name="Content Placeholder 5"/>
          <p:cNvGraphicFramePr>
            <a:graphicFrameLocks/>
          </p:cNvGraphicFramePr>
          <p:nvPr>
            <p:extLst>
              <p:ext uri="{D42A27DB-BD31-4B8C-83A1-F6EECF244321}">
                <p14:modId xmlns:p14="http://schemas.microsoft.com/office/powerpoint/2010/main" val="2188342904"/>
              </p:ext>
            </p:extLst>
          </p:nvPr>
        </p:nvGraphicFramePr>
        <p:xfrm>
          <a:off x="533400" y="1781170"/>
          <a:ext cx="3962400" cy="4384679"/>
        </p:xfrm>
        <a:graphic>
          <a:graphicData uri="http://schemas.openxmlformats.org/drawingml/2006/chart">
            <c:chart xmlns:c="http://schemas.openxmlformats.org/drawingml/2006/chart" xmlns:r="http://schemas.openxmlformats.org/officeDocument/2006/relationships" r:id="rId4"/>
          </a:graphicData>
        </a:graphic>
      </p:graphicFrame>
      <p:sp>
        <p:nvSpPr>
          <p:cNvPr id="4" name="Slide Number Placeholder 3"/>
          <p:cNvSpPr>
            <a:spLocks noGrp="1"/>
          </p:cNvSpPr>
          <p:nvPr>
            <p:ph type="sldNum" sz="quarter" idx="18"/>
          </p:nvPr>
        </p:nvSpPr>
        <p:spPr/>
        <p:txBody>
          <a:bodyPr/>
          <a:lstStyle/>
          <a:p>
            <a:fld id="{0670CB59-E73C-4387-BF1F-B2DC2254BC9B}" type="slidenum">
              <a:rPr lang="da-DK" smtClean="0"/>
              <a:pPr/>
              <a:t>17</a:t>
            </a:fld>
            <a:endParaRPr lang="da-DK" dirty="0"/>
          </a:p>
        </p:txBody>
      </p:sp>
      <p:sp>
        <p:nvSpPr>
          <p:cNvPr id="6" name="Footer Placeholder 5"/>
          <p:cNvSpPr>
            <a:spLocks noGrp="1"/>
          </p:cNvSpPr>
          <p:nvPr>
            <p:ph type="ftr" sz="quarter" idx="17"/>
          </p:nvPr>
        </p:nvSpPr>
        <p:spPr/>
        <p:txBody>
          <a:bodyPr/>
          <a:lstStyle/>
          <a:p>
            <a:r>
              <a:rPr lang="da-DK" dirty="0" smtClean="0"/>
              <a:t>Årets Ejerleder 2015</a:t>
            </a:r>
            <a:endParaRPr lang="da-DK" dirty="0"/>
          </a:p>
        </p:txBody>
      </p:sp>
    </p:spTree>
    <p:extLst>
      <p:ext uri="{BB962C8B-B14F-4D97-AF65-F5344CB8AC3E}">
        <p14:creationId xmlns:p14="http://schemas.microsoft.com/office/powerpoint/2010/main" val="3610145770"/>
      </p:ext>
    </p:extLst>
  </p:cSld>
  <p:clrMapOvr>
    <a:masterClrMapping/>
  </p:clrMapOvr>
  <p:transition>
    <p:cu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PwC_PC_France_Paris_MB_081.bmp"/>
          <p:cNvPicPr>
            <a:picLocks noChangeAspect="1"/>
          </p:cNvPicPr>
          <p:nvPr/>
        </p:nvPicPr>
        <p:blipFill rotWithShape="1">
          <a:blip r:embed="rId3">
            <a:extLst>
              <a:ext uri="{28A0092B-C50C-407E-A947-70E740481C1C}">
                <a14:useLocalDpi xmlns:a14="http://schemas.microsoft.com/office/drawing/2010/main" val="0"/>
              </a:ext>
            </a:extLst>
          </a:blip>
          <a:srcRect t="29797" b="12206"/>
          <a:stretch/>
        </p:blipFill>
        <p:spPr>
          <a:xfrm>
            <a:off x="0" y="0"/>
            <a:ext cx="9144000" cy="3526589"/>
          </a:xfrm>
          <a:prstGeom prst="rect">
            <a:avLst/>
          </a:prstGeom>
        </p:spPr>
      </p:pic>
      <p:sp>
        <p:nvSpPr>
          <p:cNvPr id="2" name="Title 1"/>
          <p:cNvSpPr>
            <a:spLocks noGrp="1"/>
          </p:cNvSpPr>
          <p:nvPr>
            <p:ph type="ctrTitle"/>
          </p:nvPr>
        </p:nvSpPr>
        <p:spPr/>
        <p:txBody>
          <a:bodyPr/>
          <a:lstStyle/>
          <a:p>
            <a:r>
              <a:rPr lang="da-DK" dirty="0" smtClean="0"/>
              <a:t>Vækstambitioner</a:t>
            </a:r>
            <a:endParaRPr lang="da-DK" dirty="0"/>
          </a:p>
        </p:txBody>
      </p:sp>
      <p:sp>
        <p:nvSpPr>
          <p:cNvPr id="8" name="TextBox 7"/>
          <p:cNvSpPr txBox="1"/>
          <p:nvPr/>
        </p:nvSpPr>
        <p:spPr>
          <a:xfrm>
            <a:off x="827584" y="-1506"/>
            <a:ext cx="2736304" cy="3384376"/>
          </a:xfrm>
          <a:prstGeom prst="rect">
            <a:avLst/>
          </a:prstGeom>
          <a:noFill/>
        </p:spPr>
        <p:txBody>
          <a:bodyPr vert="horz" wrap="none" lIns="0" tIns="0" rIns="0" bIns="0" rtlCol="0">
            <a:noAutofit/>
          </a:bodyPr>
          <a:lstStyle/>
          <a:p>
            <a:pPr indent="-274320"/>
            <a:r>
              <a:rPr lang="da-DK" sz="23900" i="1" dirty="0" smtClean="0">
                <a:solidFill>
                  <a:schemeClr val="bg1"/>
                </a:solidFill>
                <a:latin typeface="Georgia" pitchFamily="18" charset="0"/>
              </a:rPr>
              <a:t>3</a:t>
            </a:r>
          </a:p>
        </p:txBody>
      </p:sp>
    </p:spTree>
    <p:extLst>
      <p:ext uri="{BB962C8B-B14F-4D97-AF65-F5344CB8AC3E}">
        <p14:creationId xmlns:p14="http://schemas.microsoft.com/office/powerpoint/2010/main" val="38559490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Vækstambitioner</a:t>
            </a:r>
            <a:endParaRPr lang="da-DK" dirty="0"/>
          </a:p>
        </p:txBody>
      </p:sp>
      <p:sp>
        <p:nvSpPr>
          <p:cNvPr id="3" name="Content Placeholder 2"/>
          <p:cNvSpPr>
            <a:spLocks noGrp="1"/>
          </p:cNvSpPr>
          <p:nvPr>
            <p:ph sz="quarter" idx="14"/>
          </p:nvPr>
        </p:nvSpPr>
        <p:spPr>
          <a:xfrm>
            <a:off x="530352" y="1773238"/>
            <a:ext cx="8080248" cy="4398961"/>
          </a:xfrm>
        </p:spPr>
        <p:txBody>
          <a:bodyPr/>
          <a:lstStyle/>
          <a:p>
            <a:r>
              <a:rPr lang="da-DK" sz="1200" b="1" dirty="0" smtClean="0"/>
              <a:t>Indledning</a:t>
            </a:r>
            <a:endParaRPr lang="en-US" sz="1200" dirty="0"/>
          </a:p>
          <a:p>
            <a:r>
              <a:rPr lang="da-DK" sz="1200" dirty="0"/>
              <a:t>Mange ejerledede virksomheder har i dag et konstant øje på vækst. Ikke alene for vækstens skyld, men fordi vækst giver den enkelte virksomhed mulighed for at vokse, udleve strategien og fortsætte værdiskabelsen </a:t>
            </a:r>
            <a:r>
              <a:rPr lang="da-DK" sz="1200" dirty="0" smtClean="0"/>
              <a:t>– i </a:t>
            </a:r>
            <a:r>
              <a:rPr lang="da-DK" sz="1200" dirty="0"/>
              <a:t>forhold til både virksomhedens interessenter og ejerlederen selv.</a:t>
            </a:r>
            <a:endParaRPr lang="en-US" sz="1200" dirty="0"/>
          </a:p>
          <a:p>
            <a:r>
              <a:rPr lang="da-DK" sz="1200" dirty="0"/>
              <a:t> </a:t>
            </a:r>
            <a:endParaRPr lang="en-US" sz="1200" dirty="0"/>
          </a:p>
          <a:p>
            <a:r>
              <a:rPr lang="da-DK" sz="1200" dirty="0"/>
              <a:t>Vækst i sin grundform lyder enkel, men kan ofte være en vanskelig størrelse. For hvor og hvordan skal den realiseres? Skal den opnås gennem eksisterende produkter på eksisterende markeder eller gennem nye produkter på nye markeder? Svaret er ofte en kombination af de forskellige muligheder og kompliceres af, at eksekvering på hver af de enkelte elementer kræver tid, kapital og kompetencer.</a:t>
            </a:r>
            <a:endParaRPr lang="en-US" sz="1200" dirty="0"/>
          </a:p>
          <a:p>
            <a:r>
              <a:rPr lang="da-DK" sz="1200" dirty="0"/>
              <a:t> </a:t>
            </a:r>
            <a:endParaRPr lang="en-US" sz="1200" dirty="0"/>
          </a:p>
          <a:p>
            <a:r>
              <a:rPr lang="da-DK" sz="1200" dirty="0"/>
              <a:t>Stigende krav til hastigheden af virksomhedernes ageren i forhold til nye muligheder og implementering af nye tiltag betyder, at virksomhedens agilitet bliver afgørende. Blandt andet på den baggrund vil der ofte være mange overvejelser i spil, når man som ejerleder skal vurdere mulighederne og de strategiske sigtepunkter i relation til vækst</a:t>
            </a:r>
            <a:r>
              <a:rPr lang="da-DK" sz="1200" dirty="0" smtClean="0"/>
              <a:t>.</a:t>
            </a:r>
          </a:p>
          <a:p>
            <a:endParaRPr lang="da-DK" sz="1200" dirty="0"/>
          </a:p>
          <a:p>
            <a:endParaRPr lang="da-DK" sz="1200" dirty="0" smtClean="0"/>
          </a:p>
          <a:p>
            <a:endParaRPr lang="da-DK" sz="1200" dirty="0"/>
          </a:p>
          <a:p>
            <a:r>
              <a:rPr lang="da-DK" sz="1200" b="1" i="1" dirty="0" smtClean="0"/>
              <a:t>Resultater og findings fra denne del af årets ejerlederanalyse præsenteres på de følgende slides …</a:t>
            </a:r>
          </a:p>
          <a:p>
            <a:endParaRPr lang="da-DK" sz="1200" dirty="0" smtClean="0"/>
          </a:p>
          <a:p>
            <a:endParaRPr lang="en-US" sz="1200" dirty="0"/>
          </a:p>
          <a:p>
            <a:endParaRPr lang="en-US" sz="1200" dirty="0"/>
          </a:p>
          <a:p>
            <a:r>
              <a:rPr lang="da-DK" sz="1200" dirty="0"/>
              <a:t> </a:t>
            </a:r>
            <a:endParaRPr lang="en-US" sz="1200" dirty="0"/>
          </a:p>
        </p:txBody>
      </p:sp>
      <p:sp>
        <p:nvSpPr>
          <p:cNvPr id="4" name="Slide Number Placeholder 3"/>
          <p:cNvSpPr>
            <a:spLocks noGrp="1"/>
          </p:cNvSpPr>
          <p:nvPr>
            <p:ph type="sldNum" sz="quarter" idx="18"/>
          </p:nvPr>
        </p:nvSpPr>
        <p:spPr/>
        <p:txBody>
          <a:bodyPr/>
          <a:lstStyle/>
          <a:p>
            <a:fld id="{0670CB59-E73C-4387-BF1F-B2DC2254BC9B}" type="slidenum">
              <a:rPr lang="da-DK" smtClean="0"/>
              <a:pPr/>
              <a:t>19</a:t>
            </a:fld>
            <a:endParaRPr lang="da-DK" dirty="0"/>
          </a:p>
        </p:txBody>
      </p:sp>
      <p:sp>
        <p:nvSpPr>
          <p:cNvPr id="6" name="Footer Placeholder 5"/>
          <p:cNvSpPr>
            <a:spLocks noGrp="1"/>
          </p:cNvSpPr>
          <p:nvPr>
            <p:ph type="ftr" sz="quarter" idx="17"/>
          </p:nvPr>
        </p:nvSpPr>
        <p:spPr/>
        <p:txBody>
          <a:bodyPr/>
          <a:lstStyle/>
          <a:p>
            <a:r>
              <a:rPr lang="da-DK" dirty="0" smtClean="0"/>
              <a:t>Årets Ejerleder 2015</a:t>
            </a:r>
            <a:endParaRPr lang="da-DK" dirty="0"/>
          </a:p>
        </p:txBody>
      </p:sp>
    </p:spTree>
    <p:extLst>
      <p:ext uri="{BB962C8B-B14F-4D97-AF65-F5344CB8AC3E}">
        <p14:creationId xmlns:p14="http://schemas.microsoft.com/office/powerpoint/2010/main" val="1211467875"/>
      </p:ext>
    </p:extLst>
  </p:cSld>
  <p:clrMapOvr>
    <a:masterClrMapping/>
  </p:clrMapOvr>
  <p:transition>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p:cNvSpPr>
            <a:spLocks noGrp="1"/>
          </p:cNvSpPr>
          <p:nvPr>
            <p:ph type="title"/>
          </p:nvPr>
        </p:nvSpPr>
        <p:spPr>
          <a:noFill/>
        </p:spPr>
        <p:txBody>
          <a:bodyPr/>
          <a:lstStyle/>
          <a:p>
            <a:r>
              <a:rPr lang="da-DK" dirty="0" smtClean="0"/>
              <a:t>Indhold</a:t>
            </a:r>
            <a:endParaRPr lang="da-DK" dirty="0"/>
          </a:p>
        </p:txBody>
      </p:sp>
      <p:sp>
        <p:nvSpPr>
          <p:cNvPr id="11" name="Content Placeholder 7"/>
          <p:cNvSpPr>
            <a:spLocks noGrp="1"/>
          </p:cNvSpPr>
          <p:nvPr>
            <p:ph sz="quarter" idx="15"/>
          </p:nvPr>
        </p:nvSpPr>
        <p:spPr>
          <a:xfrm>
            <a:off x="1066441" y="1628800"/>
            <a:ext cx="4934703" cy="3580731"/>
          </a:xfrm>
        </p:spPr>
        <p:txBody>
          <a:bodyPr/>
          <a:lstStyle/>
          <a:p>
            <a:pPr>
              <a:lnSpc>
                <a:spcPct val="150000"/>
              </a:lnSpc>
              <a:spcAft>
                <a:spcPts val="1200"/>
              </a:spcAft>
            </a:pPr>
            <a:r>
              <a:rPr lang="da-DK" sz="1600" dirty="0" smtClean="0"/>
              <a:t>Ejerlederen og dennes virksomhed</a:t>
            </a:r>
          </a:p>
          <a:p>
            <a:pPr>
              <a:lnSpc>
                <a:spcPct val="150000"/>
              </a:lnSpc>
              <a:spcAft>
                <a:spcPts val="1200"/>
              </a:spcAft>
            </a:pPr>
            <a:r>
              <a:rPr lang="da-DK" sz="1600" dirty="0" smtClean="0"/>
              <a:t>Ledelsesfunktioner og forretningsplan</a:t>
            </a:r>
          </a:p>
          <a:p>
            <a:pPr>
              <a:lnSpc>
                <a:spcPct val="150000"/>
              </a:lnSpc>
              <a:spcAft>
                <a:spcPts val="1200"/>
              </a:spcAft>
            </a:pPr>
            <a:r>
              <a:rPr lang="da-DK" sz="1600" dirty="0" smtClean="0"/>
              <a:t>Vækstambitioner</a:t>
            </a:r>
          </a:p>
          <a:p>
            <a:pPr>
              <a:lnSpc>
                <a:spcPct val="150000"/>
              </a:lnSpc>
              <a:spcAft>
                <a:spcPts val="1200"/>
              </a:spcAft>
            </a:pPr>
            <a:r>
              <a:rPr lang="da-DK" sz="1600" dirty="0" smtClean="0"/>
              <a:t>Talent og kompetencer (årets tema)</a:t>
            </a:r>
          </a:p>
          <a:p>
            <a:pPr>
              <a:lnSpc>
                <a:spcPct val="150000"/>
              </a:lnSpc>
              <a:spcAft>
                <a:spcPts val="1200"/>
              </a:spcAft>
            </a:pPr>
            <a:r>
              <a:rPr lang="da-DK" sz="1600" dirty="0" smtClean="0"/>
              <a:t>Ejerskifte</a:t>
            </a:r>
          </a:p>
          <a:p>
            <a:pPr>
              <a:lnSpc>
                <a:spcPct val="150000"/>
              </a:lnSpc>
              <a:spcAft>
                <a:spcPts val="1200"/>
              </a:spcAft>
            </a:pPr>
            <a:r>
              <a:rPr lang="da-DK" sz="1600" dirty="0" smtClean="0"/>
              <a:t>Nøgletal</a:t>
            </a:r>
          </a:p>
          <a:p>
            <a:pPr>
              <a:lnSpc>
                <a:spcPct val="150000"/>
              </a:lnSpc>
              <a:spcAft>
                <a:spcPts val="1200"/>
              </a:spcAft>
            </a:pPr>
            <a:r>
              <a:rPr lang="da-DK" sz="1600" dirty="0" smtClean="0"/>
              <a:t>Metode</a:t>
            </a:r>
          </a:p>
          <a:p>
            <a:pPr>
              <a:lnSpc>
                <a:spcPct val="150000"/>
              </a:lnSpc>
              <a:spcAft>
                <a:spcPts val="1200"/>
              </a:spcAft>
            </a:pPr>
            <a:endParaRPr lang="da-DK" sz="1600" dirty="0" smtClean="0"/>
          </a:p>
          <a:p>
            <a:pPr>
              <a:lnSpc>
                <a:spcPct val="150000"/>
              </a:lnSpc>
              <a:spcAft>
                <a:spcPts val="1200"/>
              </a:spcAft>
            </a:pPr>
            <a:endParaRPr lang="da-DK" dirty="0">
              <a:solidFill>
                <a:schemeClr val="tx1">
                  <a:lumMod val="75000"/>
                  <a:lumOff val="25000"/>
                </a:schemeClr>
              </a:solidFill>
            </a:endParaRPr>
          </a:p>
        </p:txBody>
      </p:sp>
      <p:sp>
        <p:nvSpPr>
          <p:cNvPr id="24" name="Rectangle 23"/>
          <p:cNvSpPr/>
          <p:nvPr/>
        </p:nvSpPr>
        <p:spPr bwMode="ltGray">
          <a:xfrm>
            <a:off x="505048" y="3238368"/>
            <a:ext cx="279400" cy="342900"/>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60000"/>
              </a:lnSpc>
            </a:pPr>
            <a:r>
              <a:rPr lang="da-DK" sz="2400" b="1" i="1" dirty="0" smtClean="0">
                <a:solidFill>
                  <a:schemeClr val="tx2"/>
                </a:solidFill>
                <a:latin typeface="Georgia" pitchFamily="18" charset="0"/>
              </a:rPr>
              <a:t>4</a:t>
            </a:r>
            <a:endParaRPr lang="da-DK" sz="2400" i="1" dirty="0" smtClean="0">
              <a:solidFill>
                <a:schemeClr val="tx2"/>
              </a:solidFill>
              <a:latin typeface="Georgia" pitchFamily="18" charset="0"/>
            </a:endParaRPr>
          </a:p>
        </p:txBody>
      </p:sp>
      <p:sp>
        <p:nvSpPr>
          <p:cNvPr id="25" name="Rectangle 24"/>
          <p:cNvSpPr/>
          <p:nvPr/>
        </p:nvSpPr>
        <p:spPr bwMode="ltGray">
          <a:xfrm>
            <a:off x="505048" y="2727191"/>
            <a:ext cx="279400" cy="342900"/>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60000"/>
              </a:lnSpc>
            </a:pPr>
            <a:r>
              <a:rPr lang="da-DK" sz="2400" b="1" i="1" dirty="0" smtClean="0">
                <a:solidFill>
                  <a:schemeClr val="tx2"/>
                </a:solidFill>
                <a:latin typeface="Georgia" pitchFamily="18" charset="0"/>
              </a:rPr>
              <a:t>3</a:t>
            </a:r>
            <a:endParaRPr lang="da-DK" sz="2400" i="1" dirty="0" smtClean="0">
              <a:solidFill>
                <a:schemeClr val="tx2"/>
              </a:solidFill>
              <a:latin typeface="Georgia" pitchFamily="18" charset="0"/>
            </a:endParaRPr>
          </a:p>
        </p:txBody>
      </p:sp>
      <p:sp>
        <p:nvSpPr>
          <p:cNvPr id="26" name="Rectangle 25"/>
          <p:cNvSpPr/>
          <p:nvPr/>
        </p:nvSpPr>
        <p:spPr bwMode="ltGray">
          <a:xfrm>
            <a:off x="505048" y="2216014"/>
            <a:ext cx="279400" cy="342900"/>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60000"/>
              </a:lnSpc>
            </a:pPr>
            <a:r>
              <a:rPr lang="da-DK" sz="2400" b="1" i="1" dirty="0" smtClean="0">
                <a:solidFill>
                  <a:schemeClr val="tx2"/>
                </a:solidFill>
                <a:latin typeface="Georgia" pitchFamily="18" charset="0"/>
              </a:rPr>
              <a:t>2</a:t>
            </a:r>
            <a:endParaRPr lang="da-DK" sz="2400" i="1" dirty="0" smtClean="0">
              <a:solidFill>
                <a:schemeClr val="tx2"/>
              </a:solidFill>
              <a:latin typeface="Georgia" pitchFamily="18" charset="0"/>
            </a:endParaRPr>
          </a:p>
        </p:txBody>
      </p:sp>
      <p:sp>
        <p:nvSpPr>
          <p:cNvPr id="27" name="Rectangle 26"/>
          <p:cNvSpPr/>
          <p:nvPr/>
        </p:nvSpPr>
        <p:spPr bwMode="ltGray">
          <a:xfrm>
            <a:off x="505048" y="1704837"/>
            <a:ext cx="279400" cy="342900"/>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60000"/>
              </a:lnSpc>
            </a:pPr>
            <a:r>
              <a:rPr lang="da-DK" sz="2400" b="1" i="1" dirty="0" smtClean="0">
                <a:solidFill>
                  <a:schemeClr val="tx2"/>
                </a:solidFill>
                <a:latin typeface="Georgia" pitchFamily="18" charset="0"/>
              </a:rPr>
              <a:t>1</a:t>
            </a:r>
            <a:endParaRPr lang="da-DK" sz="2400" i="1" dirty="0" smtClean="0">
              <a:solidFill>
                <a:schemeClr val="tx2"/>
              </a:solidFill>
              <a:latin typeface="Georgia" pitchFamily="18" charset="0"/>
            </a:endParaRPr>
          </a:p>
        </p:txBody>
      </p:sp>
      <p:cxnSp>
        <p:nvCxnSpPr>
          <p:cNvPr id="38" name="Straight Connector 37"/>
          <p:cNvCxnSpPr/>
          <p:nvPr/>
        </p:nvCxnSpPr>
        <p:spPr>
          <a:xfrm>
            <a:off x="881596" y="1727352"/>
            <a:ext cx="17996" cy="3402998"/>
          </a:xfrm>
          <a:prstGeom prst="line">
            <a:avLst/>
          </a:prstGeom>
          <a:ln w="12700" cmpd="sng">
            <a:prstDash val="dot"/>
          </a:ln>
        </p:spPr>
        <p:style>
          <a:lnRef idx="2">
            <a:schemeClr val="accent1"/>
          </a:lnRef>
          <a:fillRef idx="0">
            <a:schemeClr val="accent1"/>
          </a:fillRef>
          <a:effectRef idx="1">
            <a:schemeClr val="accent1"/>
          </a:effectRef>
          <a:fontRef idx="minor">
            <a:schemeClr val="tx1"/>
          </a:fontRef>
        </p:style>
      </p:cxnSp>
      <p:sp>
        <p:nvSpPr>
          <p:cNvPr id="28" name="Rectangle 27"/>
          <p:cNvSpPr/>
          <p:nvPr/>
        </p:nvSpPr>
        <p:spPr>
          <a:xfrm>
            <a:off x="1900808" y="5661248"/>
            <a:ext cx="2743200" cy="492443"/>
          </a:xfrm>
          <a:prstGeom prst="rect">
            <a:avLst/>
          </a:prstGeom>
        </p:spPr>
        <p:txBody>
          <a:bodyPr wrap="square" lIns="0" tIns="0" rIns="0" bIns="0">
            <a:spAutoFit/>
          </a:bodyPr>
          <a:lstStyle/>
          <a:p>
            <a:pPr algn="r"/>
            <a:r>
              <a:rPr lang="da-DK" sz="3200" dirty="0" smtClean="0">
                <a:solidFill>
                  <a:schemeClr val="bg1"/>
                </a:solidFill>
                <a:latin typeface="Georgia" pitchFamily="18" charset="0"/>
              </a:rPr>
              <a:t>2015</a:t>
            </a:r>
            <a:endParaRPr lang="da-DK" sz="3200" dirty="0"/>
          </a:p>
        </p:txBody>
      </p:sp>
      <p:sp>
        <p:nvSpPr>
          <p:cNvPr id="29" name="Rectangle 28"/>
          <p:cNvSpPr/>
          <p:nvPr/>
        </p:nvSpPr>
        <p:spPr bwMode="ltGray">
          <a:xfrm>
            <a:off x="508156" y="3749547"/>
            <a:ext cx="279400" cy="342900"/>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60000"/>
              </a:lnSpc>
            </a:pPr>
            <a:r>
              <a:rPr lang="da-DK" sz="2400" b="1" i="1" dirty="0" smtClean="0">
                <a:solidFill>
                  <a:schemeClr val="tx2"/>
                </a:solidFill>
                <a:latin typeface="Georgia" pitchFamily="18" charset="0"/>
              </a:rPr>
              <a:t>5</a:t>
            </a:r>
            <a:endParaRPr lang="da-DK" sz="2400" i="1" dirty="0" smtClean="0">
              <a:solidFill>
                <a:schemeClr val="tx2"/>
              </a:solidFill>
              <a:latin typeface="Georgia" pitchFamily="18" charset="0"/>
            </a:endParaRPr>
          </a:p>
        </p:txBody>
      </p:sp>
      <p:pic>
        <p:nvPicPr>
          <p:cNvPr id="12"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t="20859"/>
          <a:stretch/>
        </p:blipFill>
        <p:spPr>
          <a:xfrm>
            <a:off x="4868571" y="1700808"/>
            <a:ext cx="3753130" cy="4454510"/>
          </a:xfrm>
          <a:prstGeom prst="rect">
            <a:avLst/>
          </a:prstGeom>
        </p:spPr>
      </p:pic>
      <p:sp>
        <p:nvSpPr>
          <p:cNvPr id="14" name="Slide Number Placeholder 13"/>
          <p:cNvSpPr>
            <a:spLocks noGrp="1"/>
          </p:cNvSpPr>
          <p:nvPr>
            <p:ph type="sldNum" sz="quarter" idx="18"/>
          </p:nvPr>
        </p:nvSpPr>
        <p:spPr/>
        <p:txBody>
          <a:bodyPr/>
          <a:lstStyle/>
          <a:p>
            <a:fld id="{2D3BCAE5-8F8E-4748-A401-A23C46B1DD9E}" type="slidenum">
              <a:rPr lang="da-DK" smtClean="0"/>
              <a:pPr/>
              <a:t>2</a:t>
            </a:fld>
            <a:endParaRPr lang="da-DK" dirty="0"/>
          </a:p>
        </p:txBody>
      </p:sp>
      <p:sp>
        <p:nvSpPr>
          <p:cNvPr id="20" name="Footer Placeholder 19"/>
          <p:cNvSpPr>
            <a:spLocks noGrp="1"/>
          </p:cNvSpPr>
          <p:nvPr>
            <p:ph type="ftr" sz="quarter" idx="17"/>
          </p:nvPr>
        </p:nvSpPr>
        <p:spPr/>
        <p:txBody>
          <a:bodyPr/>
          <a:lstStyle/>
          <a:p>
            <a:r>
              <a:rPr lang="da-DK" dirty="0" smtClean="0"/>
              <a:t>Årets Ejerleder 2015</a:t>
            </a:r>
            <a:endParaRPr lang="da-DK" dirty="0"/>
          </a:p>
        </p:txBody>
      </p:sp>
      <p:sp>
        <p:nvSpPr>
          <p:cNvPr id="19" name="Rectangle 18"/>
          <p:cNvSpPr/>
          <p:nvPr/>
        </p:nvSpPr>
        <p:spPr bwMode="ltGray">
          <a:xfrm>
            <a:off x="499912" y="4312696"/>
            <a:ext cx="279400" cy="342900"/>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60000"/>
              </a:lnSpc>
            </a:pPr>
            <a:r>
              <a:rPr lang="da-DK" sz="2400" b="1" i="1" dirty="0">
                <a:solidFill>
                  <a:schemeClr val="tx2"/>
                </a:solidFill>
                <a:latin typeface="Georgia" pitchFamily="18" charset="0"/>
              </a:rPr>
              <a:t>6</a:t>
            </a:r>
            <a:endParaRPr lang="da-DK" sz="2400" i="1" dirty="0" smtClean="0">
              <a:solidFill>
                <a:schemeClr val="tx2"/>
              </a:solidFill>
              <a:latin typeface="Georgia" pitchFamily="18" charset="0"/>
            </a:endParaRPr>
          </a:p>
        </p:txBody>
      </p:sp>
      <p:sp>
        <p:nvSpPr>
          <p:cNvPr id="21" name="Rectangle 20"/>
          <p:cNvSpPr/>
          <p:nvPr/>
        </p:nvSpPr>
        <p:spPr bwMode="ltGray">
          <a:xfrm>
            <a:off x="507184" y="4802208"/>
            <a:ext cx="279400" cy="342900"/>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60000"/>
              </a:lnSpc>
            </a:pPr>
            <a:r>
              <a:rPr lang="da-DK" sz="2400" b="1" i="1" dirty="0" smtClean="0">
                <a:solidFill>
                  <a:schemeClr val="tx2"/>
                </a:solidFill>
                <a:latin typeface="Georgia" pitchFamily="18" charset="0"/>
              </a:rPr>
              <a:t>7</a:t>
            </a:r>
            <a:endParaRPr lang="da-DK" sz="2400" i="1" dirty="0" smtClean="0">
              <a:solidFill>
                <a:schemeClr val="tx2"/>
              </a:solidFill>
              <a:latin typeface="Georgia" pitchFamily="18" charset="0"/>
            </a:endParaRPr>
          </a:p>
        </p:txBody>
      </p:sp>
      <p:pic>
        <p:nvPicPr>
          <p:cNvPr id="3" name="Picture 2"/>
          <p:cNvPicPr>
            <a:picLocks noChangeAspect="1"/>
          </p:cNvPicPr>
          <p:nvPr/>
        </p:nvPicPr>
        <p:blipFill>
          <a:blip r:embed="rId4"/>
          <a:stretch>
            <a:fillRect/>
          </a:stretch>
        </p:blipFill>
        <p:spPr>
          <a:xfrm>
            <a:off x="1908175" y="4870170"/>
            <a:ext cx="2793547" cy="1296757"/>
          </a:xfrm>
          <a:prstGeom prst="rect">
            <a:avLst/>
          </a:prstGeom>
        </p:spPr>
      </p:pic>
    </p:spTree>
    <p:extLst>
      <p:ext uri="{BB962C8B-B14F-4D97-AF65-F5344CB8AC3E}">
        <p14:creationId xmlns:p14="http://schemas.microsoft.com/office/powerpoint/2010/main" val="20448452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Vækstambitioner</a:t>
            </a:r>
            <a:br>
              <a:rPr lang="da-DK" dirty="0" smtClean="0"/>
            </a:br>
            <a:endParaRPr lang="da-DK" dirty="0"/>
          </a:p>
        </p:txBody>
      </p:sp>
      <p:sp>
        <p:nvSpPr>
          <p:cNvPr id="3" name="Content Placeholder 2"/>
          <p:cNvSpPr>
            <a:spLocks noGrp="1"/>
          </p:cNvSpPr>
          <p:nvPr>
            <p:ph sz="quarter" idx="14"/>
          </p:nvPr>
        </p:nvSpPr>
        <p:spPr>
          <a:xfrm>
            <a:off x="538163" y="1802793"/>
            <a:ext cx="3962400" cy="1439738"/>
          </a:xfrm>
        </p:spPr>
        <p:txBody>
          <a:bodyPr/>
          <a:lstStyle/>
          <a:p>
            <a:r>
              <a:rPr lang="da-DK" sz="1100" dirty="0" smtClean="0"/>
              <a:t>Analysen viser, at 93 % af </a:t>
            </a:r>
            <a:r>
              <a:rPr lang="da-DK" sz="1100" dirty="0" err="1" smtClean="0"/>
              <a:t>ejerlederne</a:t>
            </a:r>
            <a:r>
              <a:rPr lang="da-DK" sz="1100" dirty="0" smtClean="0"/>
              <a:t> i 2015 har målsætning om vækst – heraf 16 % via opkøb. Et fald i forhold til 2014, hvor 97 % havde planer om vækst. Den forventede omsætning om tre år er da også noget lavere sammenlignet med 2014. </a:t>
            </a:r>
          </a:p>
          <a:p>
            <a:r>
              <a:rPr lang="da-DK" sz="1100" dirty="0" smtClean="0"/>
              <a:t>Blandt de virksomheder, der har en nedskrevet forretningsplan, har 95 % planer om vækst. Sammenlignet hermed forventer kun 88 % af virksomheder uden en forretningsplan vækst.</a:t>
            </a:r>
          </a:p>
          <a:p>
            <a:endParaRPr lang="da-DK" sz="1000" dirty="0"/>
          </a:p>
        </p:txBody>
      </p:sp>
      <p:graphicFrame>
        <p:nvGraphicFramePr>
          <p:cNvPr id="9" name="Content Placeholder 7"/>
          <p:cNvGraphicFramePr>
            <a:graphicFrameLocks noGrp="1"/>
          </p:cNvGraphicFramePr>
          <p:nvPr>
            <p:ph sz="quarter" idx="14"/>
            <p:extLst>
              <p:ext uri="{D42A27DB-BD31-4B8C-83A1-F6EECF244321}">
                <p14:modId xmlns:p14="http://schemas.microsoft.com/office/powerpoint/2010/main" val="3534602645"/>
              </p:ext>
            </p:extLst>
          </p:nvPr>
        </p:nvGraphicFramePr>
        <p:xfrm>
          <a:off x="4666208" y="5160010"/>
          <a:ext cx="3967166" cy="1005840"/>
        </p:xfrm>
        <a:graphic>
          <a:graphicData uri="http://schemas.openxmlformats.org/drawingml/2006/table">
            <a:tbl>
              <a:tblPr firstRow="1" bandRow="1">
                <a:tableStyleId>{3B4B98B0-60AC-42C2-AFA5-B58CD77FA1E5}</a:tableStyleId>
              </a:tblPr>
              <a:tblGrid>
                <a:gridCol w="1086782"/>
                <a:gridCol w="960128"/>
                <a:gridCol w="960128"/>
                <a:gridCol w="960128"/>
              </a:tblGrid>
              <a:tr h="220085">
                <a:tc gridSpan="4">
                  <a:txBody>
                    <a:bodyPr/>
                    <a:lstStyle/>
                    <a:p>
                      <a:pPr algn="ctr"/>
                      <a:r>
                        <a:rPr lang="da-DK" sz="1200" b="0" dirty="0" smtClean="0"/>
                        <a:t>Omsætning</a:t>
                      </a:r>
                      <a:r>
                        <a:rPr lang="da-DK" sz="1200" b="0" baseline="0" dirty="0" smtClean="0"/>
                        <a:t> (gns. mio. kr.)</a:t>
                      </a:r>
                      <a:endParaRPr lang="da-DK" sz="1200" b="0" dirty="0"/>
                    </a:p>
                  </a:txBody>
                  <a:tcPr marL="45720" marR="45720" anchor="ctr"/>
                </a:tc>
                <a:tc hMerge="1">
                  <a:txBody>
                    <a:bodyPr/>
                    <a:lstStyle/>
                    <a:p>
                      <a:endParaRPr lang="da-DK" sz="1600" dirty="0"/>
                    </a:p>
                  </a:txBody>
                  <a:tcPr marL="59788" marR="59788"/>
                </a:tc>
                <a:tc hMerge="1">
                  <a:txBody>
                    <a:bodyPr/>
                    <a:lstStyle/>
                    <a:p>
                      <a:endParaRPr lang="da-DK" sz="1600" dirty="0"/>
                    </a:p>
                  </a:txBody>
                  <a:tcPr marL="59788" marR="59788"/>
                </a:tc>
                <a:tc hMerge="1">
                  <a:txBody>
                    <a:bodyPr/>
                    <a:lstStyle/>
                    <a:p>
                      <a:endParaRPr lang="da-DK" sz="1600" dirty="0"/>
                    </a:p>
                  </a:txBody>
                  <a:tcPr marL="59788" marR="59788"/>
                </a:tc>
              </a:tr>
              <a:tr h="195631">
                <a:tc>
                  <a:txBody>
                    <a:bodyPr/>
                    <a:lstStyle/>
                    <a:p>
                      <a:endParaRPr lang="da-DK" sz="1000" dirty="0"/>
                    </a:p>
                  </a:txBody>
                  <a:tcPr marL="45720" marR="45720" anchor="ctr"/>
                </a:tc>
                <a:tc>
                  <a:txBody>
                    <a:bodyPr/>
                    <a:lstStyle/>
                    <a:p>
                      <a:pPr algn="ctr"/>
                      <a:r>
                        <a:rPr lang="da-DK" sz="1000" b="1" dirty="0" smtClean="0"/>
                        <a:t>2013</a:t>
                      </a:r>
                      <a:endParaRPr lang="da-DK" sz="1000" b="1" dirty="0"/>
                    </a:p>
                  </a:txBody>
                  <a:tcPr marL="45720" marR="45720" anchor="ctr"/>
                </a:tc>
                <a:tc>
                  <a:txBody>
                    <a:bodyPr/>
                    <a:lstStyle/>
                    <a:p>
                      <a:pPr algn="ctr"/>
                      <a:r>
                        <a:rPr lang="da-DK" sz="1000" b="1" dirty="0" smtClean="0"/>
                        <a:t>2014</a:t>
                      </a:r>
                      <a:endParaRPr lang="da-DK" sz="1000" b="1" dirty="0"/>
                    </a:p>
                  </a:txBody>
                  <a:tcPr marL="45720" marR="45720" anchor="ctr"/>
                </a:tc>
                <a:tc>
                  <a:txBody>
                    <a:bodyPr/>
                    <a:lstStyle/>
                    <a:p>
                      <a:pPr algn="ctr"/>
                      <a:r>
                        <a:rPr lang="da-DK" sz="1000" b="1" dirty="0" smtClean="0"/>
                        <a:t>2015</a:t>
                      </a:r>
                      <a:endParaRPr lang="da-DK" sz="1000" b="1" dirty="0"/>
                    </a:p>
                  </a:txBody>
                  <a:tcPr marL="45720" marR="45720" anchor="ctr"/>
                </a:tc>
              </a:tr>
              <a:tr h="195631">
                <a:tc>
                  <a:txBody>
                    <a:bodyPr/>
                    <a:lstStyle/>
                    <a:p>
                      <a:r>
                        <a:rPr lang="da-DK" sz="1000" dirty="0" smtClean="0"/>
                        <a:t>Nuværende</a:t>
                      </a:r>
                      <a:endParaRPr lang="da-DK" sz="1000" dirty="0"/>
                    </a:p>
                  </a:txBody>
                  <a:tcPr marL="45720" marR="45720" anchor="ctr"/>
                </a:tc>
                <a:tc>
                  <a:txBody>
                    <a:bodyPr/>
                    <a:lstStyle/>
                    <a:p>
                      <a:pPr algn="ctr"/>
                      <a:r>
                        <a:rPr lang="da-DK" sz="1000" dirty="0" smtClean="0">
                          <a:latin typeface="+mn-lt"/>
                        </a:rPr>
                        <a:t>142</a:t>
                      </a:r>
                      <a:endParaRPr lang="da-DK" sz="1000" dirty="0">
                        <a:latin typeface="+mn-lt"/>
                      </a:endParaRPr>
                    </a:p>
                  </a:txBody>
                  <a:tcPr marL="90055" marR="90055" marT="40341" marB="40341" anchor="ctr"/>
                </a:tc>
                <a:tc>
                  <a:txBody>
                    <a:bodyPr/>
                    <a:lstStyle/>
                    <a:p>
                      <a:pPr algn="ctr"/>
                      <a:r>
                        <a:rPr lang="da-DK" sz="1000" dirty="0" smtClean="0">
                          <a:latin typeface="+mn-lt"/>
                        </a:rPr>
                        <a:t>218</a:t>
                      </a:r>
                      <a:endParaRPr lang="da-DK" sz="1000" dirty="0">
                        <a:latin typeface="+mn-lt"/>
                      </a:endParaRPr>
                    </a:p>
                  </a:txBody>
                  <a:tcPr marL="90055" marR="90055" marT="40341" marB="40341" anchor="ctr"/>
                </a:tc>
                <a:tc>
                  <a:txBody>
                    <a:bodyPr/>
                    <a:lstStyle/>
                    <a:p>
                      <a:pPr algn="ctr"/>
                      <a:r>
                        <a:rPr lang="da-DK" sz="1000" dirty="0" smtClean="0"/>
                        <a:t>149</a:t>
                      </a:r>
                      <a:endParaRPr lang="da-DK" sz="1000" dirty="0"/>
                    </a:p>
                  </a:txBody>
                  <a:tcPr marL="45720" marR="45720" anchor="ctr"/>
                </a:tc>
              </a:tr>
              <a:tr h="195631">
                <a:tc>
                  <a:txBody>
                    <a:bodyPr/>
                    <a:lstStyle/>
                    <a:p>
                      <a:r>
                        <a:rPr lang="da-DK" sz="1000" dirty="0" smtClean="0"/>
                        <a:t>Om</a:t>
                      </a:r>
                      <a:r>
                        <a:rPr lang="da-DK" sz="1000" baseline="0" dirty="0" smtClean="0"/>
                        <a:t> tre år</a:t>
                      </a:r>
                      <a:endParaRPr lang="da-DK" sz="1000" dirty="0"/>
                    </a:p>
                  </a:txBody>
                  <a:tcPr marL="45720" marR="45720" anchor="ctr"/>
                </a:tc>
                <a:tc>
                  <a:txBody>
                    <a:bodyPr/>
                    <a:lstStyle/>
                    <a:p>
                      <a:pPr algn="ctr"/>
                      <a:r>
                        <a:rPr lang="da-DK" sz="1000" dirty="0" smtClean="0">
                          <a:latin typeface="+mn-lt"/>
                        </a:rPr>
                        <a:t>222</a:t>
                      </a:r>
                      <a:endParaRPr lang="da-DK" sz="1000" dirty="0">
                        <a:latin typeface="+mn-lt"/>
                      </a:endParaRPr>
                    </a:p>
                  </a:txBody>
                  <a:tcPr marL="90055" marR="90055" marT="40341" marB="40341" anchor="ctr"/>
                </a:tc>
                <a:tc>
                  <a:txBody>
                    <a:bodyPr/>
                    <a:lstStyle/>
                    <a:p>
                      <a:pPr algn="ctr"/>
                      <a:r>
                        <a:rPr lang="da-DK" sz="1000" dirty="0" smtClean="0">
                          <a:latin typeface="+mn-lt"/>
                        </a:rPr>
                        <a:t>299</a:t>
                      </a:r>
                      <a:endParaRPr lang="da-DK" sz="1000" dirty="0">
                        <a:latin typeface="+mn-lt"/>
                      </a:endParaRPr>
                    </a:p>
                  </a:txBody>
                  <a:tcPr marL="90055" marR="90055" marT="40341" marB="40341" anchor="ctr"/>
                </a:tc>
                <a:tc>
                  <a:txBody>
                    <a:bodyPr/>
                    <a:lstStyle/>
                    <a:p>
                      <a:pPr algn="ctr"/>
                      <a:r>
                        <a:rPr lang="da-DK" sz="1000" dirty="0" smtClean="0"/>
                        <a:t>231</a:t>
                      </a:r>
                      <a:endParaRPr lang="da-DK" sz="1000" dirty="0"/>
                    </a:p>
                  </a:txBody>
                  <a:tcPr marL="45720" marR="45720" anchor="ctr"/>
                </a:tc>
              </a:tr>
            </a:tbl>
          </a:graphicData>
        </a:graphic>
      </p:graphicFrame>
      <p:graphicFrame>
        <p:nvGraphicFramePr>
          <p:cNvPr id="10" name="Content Placeholder 5"/>
          <p:cNvGraphicFramePr>
            <a:graphicFrameLocks/>
          </p:cNvGraphicFramePr>
          <p:nvPr>
            <p:extLst>
              <p:ext uri="{D42A27DB-BD31-4B8C-83A1-F6EECF244321}">
                <p14:modId xmlns:p14="http://schemas.microsoft.com/office/powerpoint/2010/main" val="2234909613"/>
              </p:ext>
            </p:extLst>
          </p:nvPr>
        </p:nvGraphicFramePr>
        <p:xfrm>
          <a:off x="584845" y="3445125"/>
          <a:ext cx="3962400" cy="27366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ontent Placeholder 14"/>
          <p:cNvGraphicFramePr>
            <a:graphicFrameLocks noGrp="1"/>
          </p:cNvGraphicFramePr>
          <p:nvPr>
            <p:ph sz="quarter" idx="15"/>
            <p:extLst>
              <p:ext uri="{D42A27DB-BD31-4B8C-83A1-F6EECF244321}">
                <p14:modId xmlns:p14="http://schemas.microsoft.com/office/powerpoint/2010/main" val="2876314917"/>
              </p:ext>
            </p:extLst>
          </p:nvPr>
        </p:nvGraphicFramePr>
        <p:xfrm>
          <a:off x="4659015" y="1773238"/>
          <a:ext cx="3967163" cy="2622087"/>
        </p:xfrm>
        <a:graphic>
          <a:graphicData uri="http://schemas.openxmlformats.org/drawingml/2006/chart">
            <c:chart xmlns:c="http://schemas.openxmlformats.org/drawingml/2006/chart" xmlns:r="http://schemas.openxmlformats.org/officeDocument/2006/relationships" r:id="rId4"/>
          </a:graphicData>
        </a:graphic>
      </p:graphicFrame>
      <p:sp>
        <p:nvSpPr>
          <p:cNvPr id="4" name="Slide Number Placeholder 3"/>
          <p:cNvSpPr>
            <a:spLocks noGrp="1"/>
          </p:cNvSpPr>
          <p:nvPr>
            <p:ph type="sldNum" sz="quarter" idx="18"/>
          </p:nvPr>
        </p:nvSpPr>
        <p:spPr/>
        <p:txBody>
          <a:bodyPr/>
          <a:lstStyle/>
          <a:p>
            <a:fld id="{0670CB59-E73C-4387-BF1F-B2DC2254BC9B}" type="slidenum">
              <a:rPr lang="da-DK" smtClean="0"/>
              <a:pPr/>
              <a:t>20</a:t>
            </a:fld>
            <a:endParaRPr lang="da-DK" dirty="0"/>
          </a:p>
        </p:txBody>
      </p:sp>
      <p:sp>
        <p:nvSpPr>
          <p:cNvPr id="6" name="Footer Placeholder 5"/>
          <p:cNvSpPr>
            <a:spLocks noGrp="1"/>
          </p:cNvSpPr>
          <p:nvPr>
            <p:ph type="ftr" sz="quarter" idx="17"/>
          </p:nvPr>
        </p:nvSpPr>
        <p:spPr/>
        <p:txBody>
          <a:bodyPr/>
          <a:lstStyle/>
          <a:p>
            <a:r>
              <a:rPr lang="da-DK" dirty="0" smtClean="0"/>
              <a:t>Årets Ejerleder 2015</a:t>
            </a:r>
            <a:endParaRPr lang="da-DK" dirty="0"/>
          </a:p>
        </p:txBody>
      </p:sp>
    </p:spTree>
    <p:extLst>
      <p:ext uri="{BB962C8B-B14F-4D97-AF65-F5344CB8AC3E}">
        <p14:creationId xmlns:p14="http://schemas.microsoft.com/office/powerpoint/2010/main" val="2661702604"/>
      </p:ext>
    </p:extLst>
  </p:cSld>
  <p:clrMapOvr>
    <a:masterClrMapping/>
  </p:clrMapOvr>
  <p:transition>
    <p:cu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Vækstambitioner</a:t>
            </a:r>
            <a:br>
              <a:rPr lang="da-DK" dirty="0" smtClean="0"/>
            </a:br>
            <a:endParaRPr lang="da-DK" dirty="0"/>
          </a:p>
        </p:txBody>
      </p:sp>
      <p:sp>
        <p:nvSpPr>
          <p:cNvPr id="3" name="Content Placeholder 2"/>
          <p:cNvSpPr>
            <a:spLocks noGrp="1"/>
          </p:cNvSpPr>
          <p:nvPr>
            <p:ph sz="quarter" idx="14"/>
          </p:nvPr>
        </p:nvSpPr>
        <p:spPr>
          <a:xfrm>
            <a:off x="4648200" y="1773239"/>
            <a:ext cx="3962400" cy="2087562"/>
          </a:xfrm>
        </p:spPr>
        <p:txBody>
          <a:bodyPr/>
          <a:lstStyle/>
          <a:p>
            <a:r>
              <a:rPr lang="da-DK" sz="1100" dirty="0" smtClean="0"/>
              <a:t>Som i de foregående år angiver ejerlederne eksisterende produkter som det, der primært skal drive væksten de kommende tre år.</a:t>
            </a:r>
          </a:p>
          <a:p>
            <a:r>
              <a:rPr lang="da-DK" sz="1100" dirty="0" smtClean="0"/>
              <a:t>Godt en tredjedel af ejerlederne forventer at vækste gennem eksisterende produkter på eksisterende markeder – dette er på samme niveau som set i de tidligere år.</a:t>
            </a:r>
          </a:p>
          <a:p>
            <a:r>
              <a:rPr lang="da-DK" sz="1100" dirty="0" smtClean="0"/>
              <a:t>79 % af virksomhederne forventer således også, at vækstmarkederne de kommende tre år er Danmark og nærområderne (Europa).</a:t>
            </a:r>
          </a:p>
          <a:p>
            <a:endParaRPr lang="da-DK" sz="1100" dirty="0"/>
          </a:p>
        </p:txBody>
      </p:sp>
      <p:graphicFrame>
        <p:nvGraphicFramePr>
          <p:cNvPr id="10" name="Content Placeholder 5"/>
          <p:cNvGraphicFramePr>
            <a:graphicFrameLocks/>
          </p:cNvGraphicFramePr>
          <p:nvPr>
            <p:extLst>
              <p:ext uri="{D42A27DB-BD31-4B8C-83A1-F6EECF244321}">
                <p14:modId xmlns:p14="http://schemas.microsoft.com/office/powerpoint/2010/main" val="3279856306"/>
              </p:ext>
            </p:extLst>
          </p:nvPr>
        </p:nvGraphicFramePr>
        <p:xfrm>
          <a:off x="538163" y="1773238"/>
          <a:ext cx="3962400" cy="439261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ontent Placeholder 5"/>
          <p:cNvGraphicFramePr>
            <a:graphicFrameLocks/>
          </p:cNvGraphicFramePr>
          <p:nvPr>
            <p:extLst>
              <p:ext uri="{D42A27DB-BD31-4B8C-83A1-F6EECF244321}">
                <p14:modId xmlns:p14="http://schemas.microsoft.com/office/powerpoint/2010/main" val="304324684"/>
              </p:ext>
            </p:extLst>
          </p:nvPr>
        </p:nvGraphicFramePr>
        <p:xfrm>
          <a:off x="4648200" y="4014998"/>
          <a:ext cx="3962400" cy="2150852"/>
        </p:xfrm>
        <a:graphic>
          <a:graphicData uri="http://schemas.openxmlformats.org/drawingml/2006/chart">
            <c:chart xmlns:c="http://schemas.openxmlformats.org/drawingml/2006/chart" xmlns:r="http://schemas.openxmlformats.org/officeDocument/2006/relationships" r:id="rId4"/>
          </a:graphicData>
        </a:graphic>
      </p:graphicFrame>
      <p:sp>
        <p:nvSpPr>
          <p:cNvPr id="4" name="Slide Number Placeholder 3"/>
          <p:cNvSpPr>
            <a:spLocks noGrp="1"/>
          </p:cNvSpPr>
          <p:nvPr>
            <p:ph type="sldNum" sz="quarter" idx="18"/>
          </p:nvPr>
        </p:nvSpPr>
        <p:spPr/>
        <p:txBody>
          <a:bodyPr/>
          <a:lstStyle/>
          <a:p>
            <a:fld id="{0670CB59-E73C-4387-BF1F-B2DC2254BC9B}" type="slidenum">
              <a:rPr lang="da-DK" smtClean="0"/>
              <a:pPr/>
              <a:t>21</a:t>
            </a:fld>
            <a:endParaRPr lang="da-DK" dirty="0"/>
          </a:p>
        </p:txBody>
      </p:sp>
      <p:sp>
        <p:nvSpPr>
          <p:cNvPr id="6" name="Footer Placeholder 5"/>
          <p:cNvSpPr>
            <a:spLocks noGrp="1"/>
          </p:cNvSpPr>
          <p:nvPr>
            <p:ph type="ftr" sz="quarter" idx="17"/>
          </p:nvPr>
        </p:nvSpPr>
        <p:spPr/>
        <p:txBody>
          <a:bodyPr/>
          <a:lstStyle/>
          <a:p>
            <a:r>
              <a:rPr lang="da-DK" dirty="0" smtClean="0"/>
              <a:t>Årets Ejerleder 2015</a:t>
            </a:r>
            <a:endParaRPr lang="da-DK" dirty="0"/>
          </a:p>
        </p:txBody>
      </p:sp>
    </p:spTree>
    <p:extLst>
      <p:ext uri="{BB962C8B-B14F-4D97-AF65-F5344CB8AC3E}">
        <p14:creationId xmlns:p14="http://schemas.microsoft.com/office/powerpoint/2010/main" val="3854057828"/>
      </p:ext>
    </p:extLst>
  </p:cSld>
  <p:clrMapOvr>
    <a:masterClrMapping/>
  </p:clrMapOvr>
  <p:transition>
    <p:cu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a:t>Vækstambitioner</a:t>
            </a:r>
            <a:r>
              <a:rPr lang="da-DK" dirty="0" smtClean="0"/>
              <a:t/>
            </a:r>
            <a:br>
              <a:rPr lang="da-DK" dirty="0" smtClean="0"/>
            </a:br>
            <a:endParaRPr lang="da-DK" dirty="0"/>
          </a:p>
        </p:txBody>
      </p:sp>
      <p:sp>
        <p:nvSpPr>
          <p:cNvPr id="3" name="Content Placeholder 2"/>
          <p:cNvSpPr>
            <a:spLocks noGrp="1"/>
          </p:cNvSpPr>
          <p:nvPr>
            <p:ph sz="quarter" idx="14"/>
          </p:nvPr>
        </p:nvSpPr>
        <p:spPr>
          <a:xfrm>
            <a:off x="538580" y="1774054"/>
            <a:ext cx="3962400" cy="2231729"/>
          </a:xfrm>
        </p:spPr>
        <p:txBody>
          <a:bodyPr/>
          <a:lstStyle/>
          <a:p>
            <a:r>
              <a:rPr lang="da-DK" sz="1100" dirty="0" smtClean="0"/>
              <a:t>Ejerlederne angiver </a:t>
            </a:r>
            <a:r>
              <a:rPr lang="da-DK" sz="1100" dirty="0"/>
              <a:t>b</a:t>
            </a:r>
            <a:r>
              <a:rPr lang="da-DK" sz="1100" dirty="0" smtClean="0"/>
              <a:t>ehovet for midler til investeringer de næste tre år som noget mindre end i 2014. 63 % forventer at investere mere end 5 mio. kr. mod 72 % i 2014.</a:t>
            </a:r>
          </a:p>
          <a:p>
            <a:r>
              <a:rPr lang="da-DK" sz="1100" dirty="0" smtClean="0"/>
              <a:t>Forventningen til investeringer i produktionsanlæg over de næste tre år udgør også i år den største post. Her forventer 48 % at investere. 26 % forventer at investere i rekruttering og udvikling af medarbejderne. Dette er et nyt område, der spørges ind til i år, og det kan være skyld i, at andelen, der har svaret ”Andet”, er faldet fra 51 til 23 %.</a:t>
            </a:r>
          </a:p>
          <a:p>
            <a:r>
              <a:rPr lang="da-DK" sz="1100" dirty="0" smtClean="0"/>
              <a:t>Ligeledes ses et betydeligt fald i andelen af virksomheder, der forventer at investere i køb af aktiviteter/virksomheder. </a:t>
            </a:r>
            <a:endParaRPr lang="da-DK" sz="1100" dirty="0" smtClean="0">
              <a:solidFill>
                <a:srgbClr val="00B0F0"/>
              </a:solidFill>
            </a:endParaRPr>
          </a:p>
          <a:p>
            <a:endParaRPr lang="da-DK" sz="1100" dirty="0"/>
          </a:p>
        </p:txBody>
      </p:sp>
      <p:graphicFrame>
        <p:nvGraphicFramePr>
          <p:cNvPr id="12" name="Content Placeholder 5"/>
          <p:cNvGraphicFramePr>
            <a:graphicFrameLocks/>
          </p:cNvGraphicFramePr>
          <p:nvPr>
            <p:extLst>
              <p:ext uri="{D42A27DB-BD31-4B8C-83A1-F6EECF244321}">
                <p14:modId xmlns:p14="http://schemas.microsoft.com/office/powerpoint/2010/main" val="3933915854"/>
              </p:ext>
            </p:extLst>
          </p:nvPr>
        </p:nvGraphicFramePr>
        <p:xfrm>
          <a:off x="4643438" y="1781170"/>
          <a:ext cx="3962400" cy="43846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ontent Placeholder 5"/>
          <p:cNvGraphicFramePr>
            <a:graphicFrameLocks/>
          </p:cNvGraphicFramePr>
          <p:nvPr>
            <p:extLst>
              <p:ext uri="{D42A27DB-BD31-4B8C-83A1-F6EECF244321}">
                <p14:modId xmlns:p14="http://schemas.microsoft.com/office/powerpoint/2010/main" val="1911330609"/>
              </p:ext>
            </p:extLst>
          </p:nvPr>
        </p:nvGraphicFramePr>
        <p:xfrm>
          <a:off x="538580" y="4005784"/>
          <a:ext cx="3962400" cy="2167232"/>
        </p:xfrm>
        <a:graphic>
          <a:graphicData uri="http://schemas.openxmlformats.org/drawingml/2006/chart">
            <c:chart xmlns:c="http://schemas.openxmlformats.org/drawingml/2006/chart" xmlns:r="http://schemas.openxmlformats.org/officeDocument/2006/relationships" r:id="rId4"/>
          </a:graphicData>
        </a:graphic>
      </p:graphicFrame>
      <p:sp>
        <p:nvSpPr>
          <p:cNvPr id="4" name="Slide Number Placeholder 3"/>
          <p:cNvSpPr>
            <a:spLocks noGrp="1"/>
          </p:cNvSpPr>
          <p:nvPr>
            <p:ph type="sldNum" sz="quarter" idx="18"/>
          </p:nvPr>
        </p:nvSpPr>
        <p:spPr/>
        <p:txBody>
          <a:bodyPr/>
          <a:lstStyle/>
          <a:p>
            <a:fld id="{0670CB59-E73C-4387-BF1F-B2DC2254BC9B}" type="slidenum">
              <a:rPr lang="da-DK" smtClean="0"/>
              <a:pPr/>
              <a:t>22</a:t>
            </a:fld>
            <a:endParaRPr lang="da-DK" dirty="0"/>
          </a:p>
        </p:txBody>
      </p:sp>
      <p:sp>
        <p:nvSpPr>
          <p:cNvPr id="6" name="Footer Placeholder 5"/>
          <p:cNvSpPr>
            <a:spLocks noGrp="1"/>
          </p:cNvSpPr>
          <p:nvPr>
            <p:ph type="ftr" sz="quarter" idx="17"/>
          </p:nvPr>
        </p:nvSpPr>
        <p:spPr/>
        <p:txBody>
          <a:bodyPr/>
          <a:lstStyle/>
          <a:p>
            <a:r>
              <a:rPr lang="da-DK" dirty="0" smtClean="0"/>
              <a:t>Årets Ejerleder 2015</a:t>
            </a:r>
            <a:endParaRPr lang="da-DK" dirty="0"/>
          </a:p>
        </p:txBody>
      </p:sp>
    </p:spTree>
    <p:extLst>
      <p:ext uri="{BB962C8B-B14F-4D97-AF65-F5344CB8AC3E}">
        <p14:creationId xmlns:p14="http://schemas.microsoft.com/office/powerpoint/2010/main" val="2488126464"/>
      </p:ext>
    </p:extLst>
  </p:cSld>
  <p:clrMapOvr>
    <a:masterClrMapping/>
  </p:clrMapOvr>
  <p:transition>
    <p:cu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PwC_PC_France_Paris_MB_081.bmp"/>
          <p:cNvPicPr>
            <a:picLocks noChangeAspect="1"/>
          </p:cNvPicPr>
          <p:nvPr/>
        </p:nvPicPr>
        <p:blipFill rotWithShape="1">
          <a:blip r:embed="rId3">
            <a:extLst>
              <a:ext uri="{28A0092B-C50C-407E-A947-70E740481C1C}">
                <a14:useLocalDpi xmlns:a14="http://schemas.microsoft.com/office/drawing/2010/main" val="0"/>
              </a:ext>
            </a:extLst>
          </a:blip>
          <a:srcRect t="29797" b="12206"/>
          <a:stretch/>
        </p:blipFill>
        <p:spPr>
          <a:xfrm>
            <a:off x="0" y="0"/>
            <a:ext cx="9144000" cy="3526589"/>
          </a:xfrm>
          <a:prstGeom prst="rect">
            <a:avLst/>
          </a:prstGeom>
        </p:spPr>
      </p:pic>
      <p:sp>
        <p:nvSpPr>
          <p:cNvPr id="2" name="Title 1"/>
          <p:cNvSpPr>
            <a:spLocks noGrp="1"/>
          </p:cNvSpPr>
          <p:nvPr>
            <p:ph type="ctrTitle"/>
          </p:nvPr>
        </p:nvSpPr>
        <p:spPr/>
        <p:txBody>
          <a:bodyPr/>
          <a:lstStyle/>
          <a:p>
            <a:r>
              <a:rPr lang="da-DK" dirty="0" smtClean="0"/>
              <a:t>Talent og kompetencer</a:t>
            </a:r>
            <a:endParaRPr lang="da-DK" dirty="0"/>
          </a:p>
        </p:txBody>
      </p:sp>
      <p:sp>
        <p:nvSpPr>
          <p:cNvPr id="8" name="TextBox 7"/>
          <p:cNvSpPr txBox="1"/>
          <p:nvPr/>
        </p:nvSpPr>
        <p:spPr>
          <a:xfrm>
            <a:off x="827584" y="-315416"/>
            <a:ext cx="2736304" cy="3384376"/>
          </a:xfrm>
          <a:prstGeom prst="rect">
            <a:avLst/>
          </a:prstGeom>
          <a:noFill/>
        </p:spPr>
        <p:txBody>
          <a:bodyPr vert="horz" wrap="none" lIns="0" tIns="0" rIns="0" bIns="0" rtlCol="0">
            <a:noAutofit/>
          </a:bodyPr>
          <a:lstStyle/>
          <a:p>
            <a:pPr indent="-274320"/>
            <a:r>
              <a:rPr lang="da-DK" sz="23900" i="1" dirty="0" smtClean="0">
                <a:solidFill>
                  <a:schemeClr val="bg1"/>
                </a:solidFill>
                <a:latin typeface="Georgia" pitchFamily="18" charset="0"/>
              </a:rPr>
              <a:t>4</a:t>
            </a:r>
          </a:p>
        </p:txBody>
      </p:sp>
    </p:spTree>
    <p:extLst>
      <p:ext uri="{BB962C8B-B14F-4D97-AF65-F5344CB8AC3E}">
        <p14:creationId xmlns:p14="http://schemas.microsoft.com/office/powerpoint/2010/main" val="100768965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Talent og kompetencer</a:t>
            </a:r>
            <a:endParaRPr lang="da-DK" dirty="0"/>
          </a:p>
        </p:txBody>
      </p:sp>
      <p:sp>
        <p:nvSpPr>
          <p:cNvPr id="3" name="Content Placeholder 2"/>
          <p:cNvSpPr>
            <a:spLocks noGrp="1"/>
          </p:cNvSpPr>
          <p:nvPr>
            <p:ph sz="quarter" idx="14"/>
          </p:nvPr>
        </p:nvSpPr>
        <p:spPr>
          <a:xfrm>
            <a:off x="530352" y="1773238"/>
            <a:ext cx="8080248" cy="4398961"/>
          </a:xfrm>
        </p:spPr>
        <p:txBody>
          <a:bodyPr/>
          <a:lstStyle/>
          <a:p>
            <a:r>
              <a:rPr lang="da-DK" sz="1200" b="1" dirty="0" smtClean="0"/>
              <a:t>Indledning</a:t>
            </a:r>
            <a:endParaRPr lang="en-US" sz="1200" dirty="0"/>
          </a:p>
          <a:p>
            <a:r>
              <a:rPr lang="da-DK" sz="1200" dirty="0"/>
              <a:t>Årets Ejerleder har i år et særligt fokus på talent og kompetencer. </a:t>
            </a:r>
            <a:r>
              <a:rPr lang="da-DK" sz="1200" dirty="0" smtClean="0"/>
              <a:t>Temaet </a:t>
            </a:r>
            <a:r>
              <a:rPr lang="da-DK" sz="1200" dirty="0"/>
              <a:t>er særligt vigtigt for ejerlederen, der ser det som en stadig større udfordring at tiltrække og rekruttere de rette talenter og kompetencer.</a:t>
            </a:r>
            <a:endParaRPr lang="en-US" sz="1200" dirty="0"/>
          </a:p>
          <a:p>
            <a:r>
              <a:rPr lang="da-DK" sz="1200" dirty="0"/>
              <a:t> </a:t>
            </a:r>
            <a:endParaRPr lang="en-US" sz="1200" dirty="0"/>
          </a:p>
          <a:p>
            <a:r>
              <a:rPr lang="da-DK" sz="1200" dirty="0"/>
              <a:t>Adgangen til de rette talenter er i dag alfa og omega for ejerledede virksomheder – og for dansk erhvervsliv generelt. I flere analyser, som PwC har foretaget, er begrænset adgang til kvalificeret arbejdskraft blandt </a:t>
            </a:r>
            <a:r>
              <a:rPr lang="da-DK" sz="1200" dirty="0" smtClean="0"/>
              <a:t>erhvervsledernes største bekymringer. </a:t>
            </a:r>
            <a:r>
              <a:rPr lang="da-DK" sz="1200" dirty="0"/>
              <a:t>Der bliver således også talt og skrevet meget om mangel på talent og arbejdskraft i disse år. Dette med god grund, da de rette talenter er helt afgørende for en virksomheds succes. </a:t>
            </a:r>
            <a:endParaRPr lang="en-US" sz="1200" dirty="0"/>
          </a:p>
          <a:p>
            <a:r>
              <a:rPr lang="da-DK" sz="1200" dirty="0"/>
              <a:t> </a:t>
            </a:r>
            <a:endParaRPr lang="en-US" sz="1200" dirty="0"/>
          </a:p>
          <a:p>
            <a:r>
              <a:rPr lang="da-DK" sz="1200" dirty="0"/>
              <a:t>Konkurrencen om de dygtigste talenter bliver intensiveret i de kommende år. I forlængelse af erhvervslivets positive vækstforventninger, som blandt andet indebærer flere jobs, kæmper virksomhederne for at finde de rette medarbejdere. Denne udvikling har i dag ført til, at mange virksomhedsledere – herunder også ejerlederne – i stigende grad vender blikket mod udlandet i jagten på nye talenter og kompetencer. </a:t>
            </a:r>
            <a:endParaRPr lang="en-US" sz="1200" dirty="0"/>
          </a:p>
          <a:p>
            <a:endParaRPr lang="da-DK" sz="1200" dirty="0" smtClean="0"/>
          </a:p>
          <a:p>
            <a:endParaRPr lang="da-DK" sz="1200" dirty="0"/>
          </a:p>
          <a:p>
            <a:endParaRPr lang="da-DK" sz="1200" dirty="0" smtClean="0"/>
          </a:p>
          <a:p>
            <a:r>
              <a:rPr lang="da-DK" sz="1200" dirty="0"/>
              <a:t> </a:t>
            </a:r>
            <a:r>
              <a:rPr lang="da-DK" sz="1200" b="1" i="1" dirty="0"/>
              <a:t>Resultater og </a:t>
            </a:r>
            <a:r>
              <a:rPr lang="da-DK" sz="1200" b="1" i="1" dirty="0" err="1"/>
              <a:t>findings</a:t>
            </a:r>
            <a:r>
              <a:rPr lang="da-DK" sz="1200" b="1" i="1" dirty="0"/>
              <a:t> fra denne del af årets </a:t>
            </a:r>
            <a:r>
              <a:rPr lang="da-DK" sz="1200" b="1" i="1" dirty="0" err="1"/>
              <a:t>ejerlederanalyse</a:t>
            </a:r>
            <a:r>
              <a:rPr lang="da-DK" sz="1200" b="1" i="1" dirty="0"/>
              <a:t> præsenteres på de følgende slides …</a:t>
            </a:r>
          </a:p>
          <a:p>
            <a:endParaRPr lang="en-US" sz="1200" dirty="0"/>
          </a:p>
        </p:txBody>
      </p:sp>
      <p:sp>
        <p:nvSpPr>
          <p:cNvPr id="4" name="Slide Number Placeholder 3"/>
          <p:cNvSpPr>
            <a:spLocks noGrp="1"/>
          </p:cNvSpPr>
          <p:nvPr>
            <p:ph type="sldNum" sz="quarter" idx="18"/>
          </p:nvPr>
        </p:nvSpPr>
        <p:spPr/>
        <p:txBody>
          <a:bodyPr/>
          <a:lstStyle/>
          <a:p>
            <a:fld id="{0670CB59-E73C-4387-BF1F-B2DC2254BC9B}" type="slidenum">
              <a:rPr lang="da-DK" smtClean="0"/>
              <a:pPr/>
              <a:t>24</a:t>
            </a:fld>
            <a:endParaRPr lang="da-DK" dirty="0"/>
          </a:p>
        </p:txBody>
      </p:sp>
      <p:sp>
        <p:nvSpPr>
          <p:cNvPr id="6" name="Footer Placeholder 5"/>
          <p:cNvSpPr>
            <a:spLocks noGrp="1"/>
          </p:cNvSpPr>
          <p:nvPr>
            <p:ph type="ftr" sz="quarter" idx="17"/>
          </p:nvPr>
        </p:nvSpPr>
        <p:spPr/>
        <p:txBody>
          <a:bodyPr/>
          <a:lstStyle/>
          <a:p>
            <a:r>
              <a:rPr lang="da-DK" dirty="0" smtClean="0"/>
              <a:t>Årets Ejerleder 2015</a:t>
            </a:r>
            <a:endParaRPr lang="da-DK" dirty="0"/>
          </a:p>
        </p:txBody>
      </p:sp>
    </p:spTree>
    <p:extLst>
      <p:ext uri="{BB962C8B-B14F-4D97-AF65-F5344CB8AC3E}">
        <p14:creationId xmlns:p14="http://schemas.microsoft.com/office/powerpoint/2010/main" val="3586886038"/>
      </p:ext>
    </p:extLst>
  </p:cSld>
  <p:clrMapOvr>
    <a:masterClrMapping/>
  </p:clrMapOvr>
  <p:transition>
    <p:cu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sz="quarter" idx="14"/>
            <p:extLst>
              <p:ext uri="{D42A27DB-BD31-4B8C-83A1-F6EECF244321}">
                <p14:modId xmlns:p14="http://schemas.microsoft.com/office/powerpoint/2010/main" val="3453090689"/>
              </p:ext>
            </p:extLst>
          </p:nvPr>
        </p:nvGraphicFramePr>
        <p:xfrm>
          <a:off x="533397" y="1773240"/>
          <a:ext cx="3967168" cy="1493520"/>
        </p:xfrm>
        <a:graphic>
          <a:graphicData uri="http://schemas.openxmlformats.org/drawingml/2006/table">
            <a:tbl>
              <a:tblPr firstRow="1" bandRow="1">
                <a:tableStyleId>{3B4B98B0-60AC-42C2-AFA5-B58CD77FA1E5}</a:tableStyleId>
              </a:tblPr>
              <a:tblGrid>
                <a:gridCol w="991792"/>
                <a:gridCol w="991792"/>
                <a:gridCol w="991792"/>
                <a:gridCol w="991792"/>
              </a:tblGrid>
              <a:tr h="239956">
                <a:tc gridSpan="4">
                  <a:txBody>
                    <a:bodyPr/>
                    <a:lstStyle/>
                    <a:p>
                      <a:pPr algn="ctr"/>
                      <a:r>
                        <a:rPr lang="da-DK" sz="1200" b="0" dirty="0" smtClean="0"/>
                        <a:t>Ansættelser</a:t>
                      </a:r>
                      <a:r>
                        <a:rPr lang="da-DK" sz="1200" b="0" baseline="0" dirty="0" smtClean="0"/>
                        <a:t> inden for de næste år (gns.)</a:t>
                      </a:r>
                      <a:endParaRPr lang="da-DK" sz="1200" b="0" dirty="0"/>
                    </a:p>
                  </a:txBody>
                  <a:tcPr marL="45720" marR="45720" anchor="ctr"/>
                </a:tc>
                <a:tc hMerge="1">
                  <a:txBody>
                    <a:bodyPr/>
                    <a:lstStyle/>
                    <a:p>
                      <a:endParaRPr lang="da-DK" sz="1600" dirty="0"/>
                    </a:p>
                  </a:txBody>
                  <a:tcPr marL="59788" marR="59788"/>
                </a:tc>
                <a:tc hMerge="1">
                  <a:txBody>
                    <a:bodyPr/>
                    <a:lstStyle/>
                    <a:p>
                      <a:endParaRPr lang="da-DK" sz="1600" dirty="0"/>
                    </a:p>
                  </a:txBody>
                  <a:tcPr marL="59788" marR="59788"/>
                </a:tc>
                <a:tc hMerge="1">
                  <a:txBody>
                    <a:bodyPr/>
                    <a:lstStyle/>
                    <a:p>
                      <a:endParaRPr lang="da-DK" sz="1600" dirty="0"/>
                    </a:p>
                  </a:txBody>
                  <a:tcPr marL="59788" marR="59788"/>
                </a:tc>
              </a:tr>
              <a:tr h="239956">
                <a:tc>
                  <a:txBody>
                    <a:bodyPr/>
                    <a:lstStyle/>
                    <a:p>
                      <a:endParaRPr lang="da-DK" sz="1000" dirty="0"/>
                    </a:p>
                  </a:txBody>
                  <a:tcPr marL="45720" marR="45720" anchor="ctr"/>
                </a:tc>
                <a:tc>
                  <a:txBody>
                    <a:bodyPr/>
                    <a:lstStyle/>
                    <a:p>
                      <a:pPr algn="ctr"/>
                      <a:r>
                        <a:rPr lang="da-DK" sz="1000" b="1" dirty="0" smtClean="0"/>
                        <a:t>2013</a:t>
                      </a:r>
                      <a:endParaRPr lang="da-DK" sz="1000" b="1" dirty="0"/>
                    </a:p>
                  </a:txBody>
                  <a:tcPr marL="45720" marR="45720" anchor="ctr"/>
                </a:tc>
                <a:tc>
                  <a:txBody>
                    <a:bodyPr/>
                    <a:lstStyle/>
                    <a:p>
                      <a:pPr algn="ctr"/>
                      <a:r>
                        <a:rPr lang="da-DK" sz="1000" b="1" dirty="0" smtClean="0"/>
                        <a:t>2014</a:t>
                      </a:r>
                      <a:endParaRPr lang="da-DK" sz="1000" b="1" dirty="0"/>
                    </a:p>
                  </a:txBody>
                  <a:tcPr marL="45720" marR="45720" anchor="ctr"/>
                </a:tc>
                <a:tc>
                  <a:txBody>
                    <a:bodyPr/>
                    <a:lstStyle/>
                    <a:p>
                      <a:pPr algn="ctr"/>
                      <a:r>
                        <a:rPr lang="da-DK" sz="1000" b="1" dirty="0" smtClean="0"/>
                        <a:t>2015</a:t>
                      </a:r>
                      <a:endParaRPr lang="da-DK" sz="1000" b="1" dirty="0"/>
                    </a:p>
                  </a:txBody>
                  <a:tcPr marL="45720" marR="45720" anchor="ctr"/>
                </a:tc>
              </a:tr>
              <a:tr h="239956">
                <a:tc>
                  <a:txBody>
                    <a:bodyPr/>
                    <a:lstStyle/>
                    <a:p>
                      <a:r>
                        <a:rPr lang="da-DK" sz="1000" dirty="0" smtClean="0"/>
                        <a:t>6 måneder</a:t>
                      </a:r>
                      <a:endParaRPr lang="da-DK" sz="1000" dirty="0"/>
                    </a:p>
                  </a:txBody>
                  <a:tcPr marL="45720" marR="45720" anchor="ctr"/>
                </a:tc>
                <a:tc>
                  <a:txBody>
                    <a:bodyPr/>
                    <a:lstStyle/>
                    <a:p>
                      <a:pPr algn="ctr"/>
                      <a:r>
                        <a:rPr lang="da-DK" sz="1000" dirty="0" smtClean="0"/>
                        <a:t>13</a:t>
                      </a:r>
                      <a:endParaRPr lang="da-DK" sz="1000" dirty="0">
                        <a:latin typeface="+mn-lt"/>
                      </a:endParaRPr>
                    </a:p>
                  </a:txBody>
                  <a:tcPr marL="90055" marR="90055" marT="40341" marB="40341" anchor="ctr"/>
                </a:tc>
                <a:tc>
                  <a:txBody>
                    <a:bodyPr/>
                    <a:lstStyle/>
                    <a:p>
                      <a:pPr algn="ctr"/>
                      <a:r>
                        <a:rPr lang="da-DK" sz="1000" dirty="0" smtClean="0">
                          <a:latin typeface="+mn-lt"/>
                        </a:rPr>
                        <a:t>23</a:t>
                      </a:r>
                      <a:endParaRPr lang="da-DK" sz="1000" dirty="0">
                        <a:latin typeface="+mn-lt"/>
                      </a:endParaRPr>
                    </a:p>
                  </a:txBody>
                  <a:tcPr marL="90055" marR="90055" marT="40341" marB="40341" anchor="ctr"/>
                </a:tc>
                <a:tc>
                  <a:txBody>
                    <a:bodyPr/>
                    <a:lstStyle/>
                    <a:p>
                      <a:pPr algn="ctr"/>
                      <a:r>
                        <a:rPr lang="da-DK" sz="1000" dirty="0" smtClean="0"/>
                        <a:t>5</a:t>
                      </a:r>
                      <a:endParaRPr lang="da-DK" sz="1000" dirty="0"/>
                    </a:p>
                  </a:txBody>
                  <a:tcPr marL="45720" marR="45720" anchor="ctr"/>
                </a:tc>
              </a:tr>
              <a:tr h="239956">
                <a:tc>
                  <a:txBody>
                    <a:bodyPr/>
                    <a:lstStyle/>
                    <a:p>
                      <a:r>
                        <a:rPr lang="da-DK" sz="1000" dirty="0" smtClean="0"/>
                        <a:t>1</a:t>
                      </a:r>
                      <a:r>
                        <a:rPr lang="da-DK" sz="1000" baseline="0" dirty="0" smtClean="0"/>
                        <a:t> år</a:t>
                      </a:r>
                      <a:endParaRPr lang="da-DK" sz="1000" dirty="0"/>
                    </a:p>
                  </a:txBody>
                  <a:tcPr marL="45720" marR="45720" anchor="ctr"/>
                </a:tc>
                <a:tc>
                  <a:txBody>
                    <a:bodyPr/>
                    <a:lstStyle/>
                    <a:p>
                      <a:pPr algn="ctr"/>
                      <a:r>
                        <a:rPr lang="da-DK" sz="1000" dirty="0" smtClean="0"/>
                        <a:t>18</a:t>
                      </a:r>
                      <a:endParaRPr lang="da-DK" sz="1000" dirty="0">
                        <a:latin typeface="+mn-lt"/>
                      </a:endParaRPr>
                    </a:p>
                  </a:txBody>
                  <a:tcPr marL="90055" marR="90055" marT="40341" marB="40341" anchor="ctr"/>
                </a:tc>
                <a:tc>
                  <a:txBody>
                    <a:bodyPr/>
                    <a:lstStyle/>
                    <a:p>
                      <a:pPr algn="ctr"/>
                      <a:r>
                        <a:rPr lang="da-DK" sz="1000" dirty="0" smtClean="0">
                          <a:latin typeface="+mn-lt"/>
                        </a:rPr>
                        <a:t>28</a:t>
                      </a:r>
                      <a:endParaRPr lang="da-DK" sz="1000" dirty="0">
                        <a:latin typeface="+mn-lt"/>
                      </a:endParaRPr>
                    </a:p>
                  </a:txBody>
                  <a:tcPr marL="90055" marR="90055" marT="40341" marB="40341" anchor="ctr"/>
                </a:tc>
                <a:tc>
                  <a:txBody>
                    <a:bodyPr/>
                    <a:lstStyle/>
                    <a:p>
                      <a:pPr algn="ctr"/>
                      <a:r>
                        <a:rPr lang="da-DK" sz="1000" dirty="0" smtClean="0"/>
                        <a:t>8</a:t>
                      </a:r>
                      <a:endParaRPr lang="da-DK" sz="1000" dirty="0"/>
                    </a:p>
                  </a:txBody>
                  <a:tcPr marL="45720" marR="45720" anchor="ctr"/>
                </a:tc>
              </a:tr>
              <a:tr h="239956">
                <a:tc>
                  <a:txBody>
                    <a:bodyPr/>
                    <a:lstStyle/>
                    <a:p>
                      <a:r>
                        <a:rPr lang="da-DK" sz="1000" dirty="0" smtClean="0"/>
                        <a:t>2 år</a:t>
                      </a:r>
                      <a:endParaRPr lang="da-DK" sz="1000" dirty="0"/>
                    </a:p>
                  </a:txBody>
                  <a:tcPr marL="45720" marR="45720" anchor="ctr"/>
                </a:tc>
                <a:tc>
                  <a:txBody>
                    <a:bodyPr/>
                    <a:lstStyle/>
                    <a:p>
                      <a:pPr algn="ctr"/>
                      <a:r>
                        <a:rPr lang="da-DK" sz="1000" dirty="0" smtClean="0"/>
                        <a:t>38</a:t>
                      </a:r>
                      <a:endParaRPr lang="da-DK" sz="1000" dirty="0">
                        <a:latin typeface="+mn-lt"/>
                      </a:endParaRPr>
                    </a:p>
                  </a:txBody>
                  <a:tcPr marL="90055" marR="90055" marT="40341" marB="40341" anchor="ctr"/>
                </a:tc>
                <a:tc>
                  <a:txBody>
                    <a:bodyPr/>
                    <a:lstStyle/>
                    <a:p>
                      <a:pPr algn="ctr"/>
                      <a:r>
                        <a:rPr lang="da-DK" sz="1000" dirty="0" smtClean="0">
                          <a:latin typeface="+mn-lt"/>
                        </a:rPr>
                        <a:t>44</a:t>
                      </a:r>
                      <a:endParaRPr lang="da-DK" sz="1000" dirty="0">
                        <a:latin typeface="+mn-lt"/>
                      </a:endParaRPr>
                    </a:p>
                  </a:txBody>
                  <a:tcPr marL="90055" marR="90055" marT="40341" marB="40341" anchor="ctr"/>
                </a:tc>
                <a:tc>
                  <a:txBody>
                    <a:bodyPr/>
                    <a:lstStyle/>
                    <a:p>
                      <a:pPr algn="ctr"/>
                      <a:r>
                        <a:rPr lang="da-DK" sz="1000" dirty="0" smtClean="0"/>
                        <a:t>16</a:t>
                      </a:r>
                      <a:endParaRPr lang="da-DK" sz="1000" dirty="0"/>
                    </a:p>
                  </a:txBody>
                  <a:tcPr marL="45720" marR="45720" anchor="ctr"/>
                </a:tc>
              </a:tr>
              <a:tr h="239956">
                <a:tc>
                  <a:txBody>
                    <a:bodyPr/>
                    <a:lstStyle/>
                    <a:p>
                      <a:r>
                        <a:rPr lang="da-DK" sz="1000" dirty="0" smtClean="0"/>
                        <a:t>3 år</a:t>
                      </a:r>
                      <a:endParaRPr lang="da-DK" sz="1000" dirty="0"/>
                    </a:p>
                  </a:txBody>
                  <a:tcPr marL="45720" marR="45720" anchor="ctr"/>
                </a:tc>
                <a:tc>
                  <a:txBody>
                    <a:bodyPr/>
                    <a:lstStyle/>
                    <a:p>
                      <a:pPr algn="ctr"/>
                      <a:r>
                        <a:rPr lang="da-DK" sz="1000" dirty="0" smtClean="0"/>
                        <a:t>33</a:t>
                      </a:r>
                      <a:endParaRPr lang="da-DK" sz="1000" dirty="0">
                        <a:latin typeface="+mn-lt"/>
                      </a:endParaRPr>
                    </a:p>
                  </a:txBody>
                  <a:tcPr marL="90055" marR="90055" marT="40341" marB="40341" anchor="ctr"/>
                </a:tc>
                <a:tc>
                  <a:txBody>
                    <a:bodyPr/>
                    <a:lstStyle/>
                    <a:p>
                      <a:pPr algn="ctr"/>
                      <a:r>
                        <a:rPr lang="da-DK" sz="1000" dirty="0" smtClean="0">
                          <a:latin typeface="+mn-lt"/>
                        </a:rPr>
                        <a:t>61</a:t>
                      </a:r>
                      <a:endParaRPr lang="da-DK" sz="1000" dirty="0">
                        <a:latin typeface="+mn-lt"/>
                      </a:endParaRPr>
                    </a:p>
                  </a:txBody>
                  <a:tcPr marL="90055" marR="90055" marT="40341" marB="40341" anchor="ctr"/>
                </a:tc>
                <a:tc>
                  <a:txBody>
                    <a:bodyPr/>
                    <a:lstStyle/>
                    <a:p>
                      <a:pPr algn="ctr"/>
                      <a:r>
                        <a:rPr lang="da-DK" sz="1000" dirty="0" smtClean="0"/>
                        <a:t>21</a:t>
                      </a:r>
                      <a:endParaRPr lang="da-DK" sz="1000" dirty="0"/>
                    </a:p>
                  </a:txBody>
                  <a:tcPr marL="45720" marR="45720" anchor="ctr"/>
                </a:tc>
              </a:tr>
            </a:tbl>
          </a:graphicData>
        </a:graphic>
      </p:graphicFrame>
      <p:sp>
        <p:nvSpPr>
          <p:cNvPr id="9" name="Title 8"/>
          <p:cNvSpPr>
            <a:spLocks noGrp="1"/>
          </p:cNvSpPr>
          <p:nvPr>
            <p:ph type="title"/>
          </p:nvPr>
        </p:nvSpPr>
        <p:spPr/>
        <p:txBody>
          <a:bodyPr/>
          <a:lstStyle/>
          <a:p>
            <a:r>
              <a:rPr lang="da-DK" dirty="0" smtClean="0"/>
              <a:t>Ansættelse af nye medarbejdere</a:t>
            </a:r>
            <a:endParaRPr lang="da-DK" dirty="0"/>
          </a:p>
        </p:txBody>
      </p:sp>
      <p:graphicFrame>
        <p:nvGraphicFramePr>
          <p:cNvPr id="15" name="Content Placeholder 14"/>
          <p:cNvGraphicFramePr>
            <a:graphicFrameLocks noGrp="1"/>
          </p:cNvGraphicFramePr>
          <p:nvPr>
            <p:ph sz="quarter" idx="15"/>
            <p:extLst>
              <p:ext uri="{D42A27DB-BD31-4B8C-83A1-F6EECF244321}">
                <p14:modId xmlns:p14="http://schemas.microsoft.com/office/powerpoint/2010/main" val="3797129223"/>
              </p:ext>
            </p:extLst>
          </p:nvPr>
        </p:nvGraphicFramePr>
        <p:xfrm>
          <a:off x="523093" y="3437378"/>
          <a:ext cx="3967163" cy="2734822"/>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 Placeholder 10"/>
          <p:cNvSpPr>
            <a:spLocks noGrp="1"/>
          </p:cNvSpPr>
          <p:nvPr>
            <p:ph type="body" sz="quarter" idx="16"/>
          </p:nvPr>
        </p:nvSpPr>
        <p:spPr>
          <a:xfrm>
            <a:off x="4648200" y="1773240"/>
            <a:ext cx="3962400" cy="4398960"/>
          </a:xfrm>
        </p:spPr>
        <p:txBody>
          <a:bodyPr/>
          <a:lstStyle/>
          <a:p>
            <a:r>
              <a:rPr lang="da-DK" sz="1200" dirty="0" smtClean="0"/>
              <a:t>Analysen viser, at ejerlederne over de kommende tre år i gennemsnit forventer at ansætte 21 nye medarbejdere. Det er noget under niveauet for både 2013 og 2014.</a:t>
            </a:r>
          </a:p>
          <a:p>
            <a:r>
              <a:rPr lang="da-DK" sz="1200" dirty="0" smtClean="0"/>
              <a:t>Årsagen til </a:t>
            </a:r>
            <a:r>
              <a:rPr lang="da-DK" sz="1200" dirty="0"/>
              <a:t>de forventede </a:t>
            </a:r>
            <a:r>
              <a:rPr lang="da-DK" sz="1200" dirty="0" smtClean="0"/>
              <a:t>nyansættelser skyldes primært virksomhedernes forventninger til vækst. 95 % angiver denne årsag. En fjerdedel angiver, at virksomhedens udvikling medfører, at der er behov for nye typer medarbejdere med et andet kompetencesæt.</a:t>
            </a:r>
          </a:p>
          <a:p>
            <a:r>
              <a:rPr lang="da-DK" sz="1200" dirty="0" smtClean="0"/>
              <a:t>Manglende eller for dyr kompetenceudvikling af medarbejdere påpeges ikke som værende en årsag til forventningsniveauet.</a:t>
            </a:r>
            <a:endParaRPr lang="da-DK" sz="1200" dirty="0"/>
          </a:p>
        </p:txBody>
      </p:sp>
      <p:graphicFrame>
        <p:nvGraphicFramePr>
          <p:cNvPr id="10" name="Content Placeholder 14"/>
          <p:cNvGraphicFramePr>
            <a:graphicFrameLocks/>
          </p:cNvGraphicFramePr>
          <p:nvPr>
            <p:extLst>
              <p:ext uri="{D42A27DB-BD31-4B8C-83A1-F6EECF244321}">
                <p14:modId xmlns:p14="http://schemas.microsoft.com/office/powerpoint/2010/main" val="3517182907"/>
              </p:ext>
            </p:extLst>
          </p:nvPr>
        </p:nvGraphicFramePr>
        <p:xfrm>
          <a:off x="4643437" y="4005263"/>
          <a:ext cx="3967163" cy="2148719"/>
        </p:xfrm>
        <a:graphic>
          <a:graphicData uri="http://schemas.openxmlformats.org/drawingml/2006/chart">
            <c:chart xmlns:c="http://schemas.openxmlformats.org/drawingml/2006/chart" xmlns:r="http://schemas.openxmlformats.org/officeDocument/2006/relationships" r:id="rId4"/>
          </a:graphicData>
        </a:graphic>
      </p:graphicFrame>
      <p:sp>
        <p:nvSpPr>
          <p:cNvPr id="5" name="Slide Number Placeholder 4"/>
          <p:cNvSpPr>
            <a:spLocks noGrp="1"/>
          </p:cNvSpPr>
          <p:nvPr>
            <p:ph type="sldNum" sz="quarter" idx="19"/>
          </p:nvPr>
        </p:nvSpPr>
        <p:spPr/>
        <p:txBody>
          <a:bodyPr/>
          <a:lstStyle/>
          <a:p>
            <a:fld id="{89A3521E-CF13-4AD6-B944-F854FAE6AFEA}" type="slidenum">
              <a:rPr lang="da-DK" smtClean="0"/>
              <a:pPr/>
              <a:t>25</a:t>
            </a:fld>
            <a:endParaRPr lang="da-DK" dirty="0"/>
          </a:p>
        </p:txBody>
      </p:sp>
      <p:sp>
        <p:nvSpPr>
          <p:cNvPr id="7" name="Footer Placeholder 6"/>
          <p:cNvSpPr>
            <a:spLocks noGrp="1"/>
          </p:cNvSpPr>
          <p:nvPr>
            <p:ph type="ftr" sz="quarter" idx="18"/>
          </p:nvPr>
        </p:nvSpPr>
        <p:spPr/>
        <p:txBody>
          <a:bodyPr/>
          <a:lstStyle/>
          <a:p>
            <a:r>
              <a:rPr lang="da-DK" dirty="0" smtClean="0"/>
              <a:t>Årets Ejerleder 2015</a:t>
            </a:r>
            <a:endParaRPr lang="da-DK" dirty="0"/>
          </a:p>
        </p:txBody>
      </p:sp>
    </p:spTree>
    <p:extLst>
      <p:ext uri="{BB962C8B-B14F-4D97-AF65-F5344CB8AC3E}">
        <p14:creationId xmlns:p14="http://schemas.microsoft.com/office/powerpoint/2010/main" val="110625705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1682" name="Rectangle 2"/>
          <p:cNvSpPr>
            <a:spLocks noGrp="1" noChangeArrowheads="1"/>
          </p:cNvSpPr>
          <p:nvPr>
            <p:ph type="title"/>
          </p:nvPr>
        </p:nvSpPr>
        <p:spPr/>
        <p:txBody>
          <a:bodyPr/>
          <a:lstStyle/>
          <a:p>
            <a:r>
              <a:rPr lang="da-DK" dirty="0"/>
              <a:t>Ansættelse af nye medarbejdere</a:t>
            </a:r>
          </a:p>
        </p:txBody>
      </p:sp>
      <p:sp>
        <p:nvSpPr>
          <p:cNvPr id="711690" name="Text Box 10"/>
          <p:cNvSpPr txBox="1">
            <a:spLocks noChangeArrowheads="1"/>
          </p:cNvSpPr>
          <p:nvPr/>
        </p:nvSpPr>
        <p:spPr bwMode="auto">
          <a:xfrm>
            <a:off x="2205477" y="3658583"/>
            <a:ext cx="491832" cy="123111"/>
          </a:xfrm>
          <a:prstGeom prst="rect">
            <a:avLst/>
          </a:prstGeom>
          <a:noFill/>
          <a:ln w="9525">
            <a:noFill/>
            <a:miter lim="800000"/>
            <a:headEnd/>
            <a:tailEnd/>
          </a:ln>
          <a:effectLst/>
        </p:spPr>
        <p:txBody>
          <a:bodyPr wrap="none" lIns="63500" tIns="0" rIns="64800" bIns="0" anchor="ctr">
            <a:spAutoFit/>
          </a:bodyPr>
          <a:lstStyle/>
          <a:p>
            <a:pPr algn="ctr">
              <a:spcBef>
                <a:spcPct val="0"/>
              </a:spcBef>
              <a:spcAft>
                <a:spcPct val="0"/>
              </a:spcAft>
            </a:pPr>
            <a:r>
              <a:rPr lang="da-DK" sz="800" dirty="0" smtClean="0"/>
              <a:t>Ledelse</a:t>
            </a:r>
            <a:endParaRPr lang="da-DK" sz="800" dirty="0"/>
          </a:p>
        </p:txBody>
      </p:sp>
      <p:sp>
        <p:nvSpPr>
          <p:cNvPr id="711691" name="Text Box 11"/>
          <p:cNvSpPr txBox="1">
            <a:spLocks noChangeArrowheads="1"/>
          </p:cNvSpPr>
          <p:nvPr/>
        </p:nvSpPr>
        <p:spPr bwMode="auto">
          <a:xfrm>
            <a:off x="2293035" y="4292648"/>
            <a:ext cx="345959" cy="123111"/>
          </a:xfrm>
          <a:prstGeom prst="rect">
            <a:avLst/>
          </a:prstGeom>
          <a:noFill/>
          <a:ln w="9525">
            <a:noFill/>
            <a:miter lim="800000"/>
            <a:headEnd/>
            <a:tailEnd/>
          </a:ln>
          <a:effectLst/>
        </p:spPr>
        <p:txBody>
          <a:bodyPr wrap="none" lIns="63500" tIns="0" rIns="64800" bIns="0" anchor="ctr">
            <a:spAutoFit/>
          </a:bodyPr>
          <a:lstStyle/>
          <a:p>
            <a:pPr algn="ctr">
              <a:spcBef>
                <a:spcPct val="0"/>
              </a:spcBef>
              <a:spcAft>
                <a:spcPct val="0"/>
              </a:spcAft>
            </a:pPr>
            <a:r>
              <a:rPr lang="da-DK" sz="800" dirty="0" smtClean="0"/>
              <a:t>R&amp;D</a:t>
            </a:r>
            <a:endParaRPr lang="da-DK" sz="800" dirty="0"/>
          </a:p>
        </p:txBody>
      </p:sp>
      <p:sp>
        <p:nvSpPr>
          <p:cNvPr id="711692" name="Text Box 12"/>
          <p:cNvSpPr txBox="1">
            <a:spLocks noChangeArrowheads="1"/>
          </p:cNvSpPr>
          <p:nvPr/>
        </p:nvSpPr>
        <p:spPr bwMode="auto">
          <a:xfrm>
            <a:off x="2327166" y="5447072"/>
            <a:ext cx="277029" cy="123111"/>
          </a:xfrm>
          <a:prstGeom prst="rect">
            <a:avLst/>
          </a:prstGeom>
          <a:noFill/>
          <a:ln w="9525">
            <a:noFill/>
            <a:miter lim="800000"/>
            <a:headEnd/>
            <a:tailEnd/>
          </a:ln>
          <a:effectLst/>
        </p:spPr>
        <p:txBody>
          <a:bodyPr wrap="none" lIns="63500" tIns="0" rIns="64800" bIns="0" anchor="ctr">
            <a:spAutoFit/>
          </a:bodyPr>
          <a:lstStyle/>
          <a:p>
            <a:pPr algn="ctr">
              <a:spcBef>
                <a:spcPct val="0"/>
              </a:spcBef>
              <a:spcAft>
                <a:spcPct val="0"/>
              </a:spcAft>
            </a:pPr>
            <a:r>
              <a:rPr lang="da-DK" sz="800" dirty="0" smtClean="0"/>
              <a:t>HR</a:t>
            </a:r>
            <a:endParaRPr lang="da-DK" sz="800" dirty="0"/>
          </a:p>
        </p:txBody>
      </p:sp>
      <p:sp>
        <p:nvSpPr>
          <p:cNvPr id="711693" name="Text Box 13"/>
          <p:cNvSpPr txBox="1">
            <a:spLocks noChangeArrowheads="1"/>
          </p:cNvSpPr>
          <p:nvPr/>
        </p:nvSpPr>
        <p:spPr bwMode="auto">
          <a:xfrm>
            <a:off x="2139753" y="2512914"/>
            <a:ext cx="623278" cy="123111"/>
          </a:xfrm>
          <a:prstGeom prst="rect">
            <a:avLst/>
          </a:prstGeom>
          <a:noFill/>
          <a:ln w="9525">
            <a:noFill/>
            <a:miter lim="800000"/>
            <a:headEnd/>
            <a:tailEnd/>
          </a:ln>
          <a:effectLst/>
        </p:spPr>
        <p:txBody>
          <a:bodyPr wrap="none" lIns="63500" tIns="0" rIns="64800" bIns="0" anchor="ctr">
            <a:spAutoFit/>
          </a:bodyPr>
          <a:lstStyle/>
          <a:p>
            <a:pPr algn="ctr">
              <a:spcBef>
                <a:spcPct val="0"/>
              </a:spcBef>
              <a:spcAft>
                <a:spcPct val="0"/>
              </a:spcAft>
            </a:pPr>
            <a:r>
              <a:rPr lang="da-DK" sz="800" dirty="0" smtClean="0"/>
              <a:t>Produktion</a:t>
            </a:r>
            <a:endParaRPr lang="da-DK" sz="800" dirty="0"/>
          </a:p>
        </p:txBody>
      </p:sp>
      <p:sp>
        <p:nvSpPr>
          <p:cNvPr id="711694" name="Text Box 14"/>
          <p:cNvSpPr txBox="1">
            <a:spLocks noChangeArrowheads="1"/>
          </p:cNvSpPr>
          <p:nvPr/>
        </p:nvSpPr>
        <p:spPr bwMode="auto">
          <a:xfrm>
            <a:off x="2329709" y="4861933"/>
            <a:ext cx="243367" cy="123111"/>
          </a:xfrm>
          <a:prstGeom prst="rect">
            <a:avLst/>
          </a:prstGeom>
          <a:noFill/>
          <a:ln w="9525">
            <a:noFill/>
            <a:miter lim="800000"/>
            <a:headEnd/>
            <a:tailEnd/>
          </a:ln>
          <a:effectLst/>
        </p:spPr>
        <p:txBody>
          <a:bodyPr wrap="square" lIns="63500" tIns="0" rIns="64800" bIns="0" anchor="ctr">
            <a:spAutoFit/>
          </a:bodyPr>
          <a:lstStyle/>
          <a:p>
            <a:pPr algn="ctr">
              <a:spcBef>
                <a:spcPct val="0"/>
              </a:spcBef>
              <a:spcAft>
                <a:spcPct val="0"/>
              </a:spcAft>
            </a:pPr>
            <a:r>
              <a:rPr lang="da-DK" sz="800" dirty="0" smtClean="0"/>
              <a:t>It</a:t>
            </a:r>
            <a:endParaRPr lang="da-DK" sz="800" dirty="0"/>
          </a:p>
        </p:txBody>
      </p:sp>
      <p:sp>
        <p:nvSpPr>
          <p:cNvPr id="711695" name="Text Box 15"/>
          <p:cNvSpPr txBox="1">
            <a:spLocks noChangeArrowheads="1"/>
          </p:cNvSpPr>
          <p:nvPr/>
        </p:nvSpPr>
        <p:spPr bwMode="auto">
          <a:xfrm>
            <a:off x="1984925" y="3070035"/>
            <a:ext cx="961512" cy="123111"/>
          </a:xfrm>
          <a:prstGeom prst="rect">
            <a:avLst/>
          </a:prstGeom>
          <a:noFill/>
          <a:ln w="9525">
            <a:noFill/>
            <a:miter lim="800000"/>
            <a:headEnd/>
            <a:tailEnd/>
          </a:ln>
          <a:effectLst/>
        </p:spPr>
        <p:txBody>
          <a:bodyPr wrap="none" lIns="63500" tIns="0" rIns="64800" bIns="0" anchor="ctr">
            <a:spAutoFit/>
          </a:bodyPr>
          <a:lstStyle/>
          <a:p>
            <a:pPr algn="ctr">
              <a:spcBef>
                <a:spcPct val="0"/>
              </a:spcBef>
              <a:spcAft>
                <a:spcPct val="0"/>
              </a:spcAft>
            </a:pPr>
            <a:r>
              <a:rPr lang="da-DK" sz="800" dirty="0" smtClean="0"/>
              <a:t>Salg og marketing</a:t>
            </a:r>
            <a:endParaRPr lang="da-DK" sz="800" dirty="0"/>
          </a:p>
        </p:txBody>
      </p:sp>
      <p:graphicFrame>
        <p:nvGraphicFramePr>
          <p:cNvPr id="16" name="Chart 15"/>
          <p:cNvGraphicFramePr/>
          <p:nvPr>
            <p:extLst>
              <p:ext uri="{D42A27DB-BD31-4B8C-83A1-F6EECF244321}">
                <p14:modId xmlns:p14="http://schemas.microsoft.com/office/powerpoint/2010/main" val="3608067720"/>
              </p:ext>
            </p:extLst>
          </p:nvPr>
        </p:nvGraphicFramePr>
        <p:xfrm>
          <a:off x="533400" y="1716172"/>
          <a:ext cx="1440000" cy="445602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hart 18"/>
          <p:cNvGraphicFramePr/>
          <p:nvPr>
            <p:extLst>
              <p:ext uri="{D42A27DB-BD31-4B8C-83A1-F6EECF244321}">
                <p14:modId xmlns:p14="http://schemas.microsoft.com/office/powerpoint/2010/main" val="1191283683"/>
              </p:ext>
            </p:extLst>
          </p:nvPr>
        </p:nvGraphicFramePr>
        <p:xfrm>
          <a:off x="2915816" y="1716171"/>
          <a:ext cx="1440000" cy="4456027"/>
        </p:xfrm>
        <a:graphic>
          <a:graphicData uri="http://schemas.openxmlformats.org/drawingml/2006/chart">
            <c:chart xmlns:c="http://schemas.openxmlformats.org/drawingml/2006/chart" xmlns:r="http://schemas.openxmlformats.org/officeDocument/2006/relationships" r:id="rId4"/>
          </a:graphicData>
        </a:graphic>
      </p:graphicFrame>
      <p:sp>
        <p:nvSpPr>
          <p:cNvPr id="24" name="Content Placeholder 2"/>
          <p:cNvSpPr>
            <a:spLocks noGrp="1"/>
          </p:cNvSpPr>
          <p:nvPr>
            <p:ph sz="quarter" idx="4294967295"/>
          </p:nvPr>
        </p:nvSpPr>
        <p:spPr>
          <a:xfrm>
            <a:off x="4648200" y="1773238"/>
            <a:ext cx="3962400" cy="4398961"/>
          </a:xfrm>
          <a:prstGeom prst="rect">
            <a:avLst/>
          </a:prstGeom>
        </p:spPr>
        <p:txBody>
          <a:bodyPr/>
          <a:lstStyle/>
          <a:p>
            <a:r>
              <a:rPr lang="da-DK" sz="1200" dirty="0" smtClean="0"/>
              <a:t>Det er hovedsageligt inden for fagområderne ”Produktion” og ”Salg og marketing”, at virksomhederne angiver at søge nye talenter/medarbejdere, hvilket også er de områder, hvor der opleves de største udfordringer med hensyn til rekruttering. </a:t>
            </a:r>
          </a:p>
          <a:p>
            <a:r>
              <a:rPr lang="da-DK" sz="1200" dirty="0"/>
              <a:t>Overordnet set oplever virksomhederne, at udfordringen med rekruttering inden for det enkelte fagområde bliver </a:t>
            </a:r>
            <a:r>
              <a:rPr lang="da-DK" sz="1200" dirty="0" smtClean="0"/>
              <a:t>større, </a:t>
            </a:r>
            <a:r>
              <a:rPr lang="da-DK" sz="1200" dirty="0"/>
              <a:t>i takt </a:t>
            </a:r>
            <a:r>
              <a:rPr lang="da-DK" sz="1200" dirty="0" smtClean="0"/>
              <a:t>med </a:t>
            </a:r>
            <a:r>
              <a:rPr lang="da-DK" sz="1200" dirty="0"/>
              <a:t>at efterspørgslen efter de tilsvarende kompetencer vokser</a:t>
            </a:r>
            <a:r>
              <a:rPr lang="da-DK" sz="1200" dirty="0" smtClean="0"/>
              <a:t>.</a:t>
            </a:r>
          </a:p>
          <a:p>
            <a:r>
              <a:rPr lang="da-DK" sz="1200" dirty="0" smtClean="0"/>
              <a:t>Dette er en udfordring, som virksomhederne vælger at håndtere på forskellig vis. De hyppigst nævnte fremgangsmåder er:</a:t>
            </a:r>
          </a:p>
          <a:p>
            <a:pPr lvl="1"/>
            <a:r>
              <a:rPr lang="da-DK" sz="1200" dirty="0" smtClean="0"/>
              <a:t>Rekruttering gennem eget netværk</a:t>
            </a:r>
          </a:p>
          <a:p>
            <a:pPr lvl="1"/>
            <a:r>
              <a:rPr lang="da-DK" sz="1200" dirty="0"/>
              <a:t>I</a:t>
            </a:r>
            <a:r>
              <a:rPr lang="da-DK" sz="1200" dirty="0" smtClean="0"/>
              <a:t>ntern uddannelse af medarbejdere</a:t>
            </a:r>
          </a:p>
          <a:p>
            <a:pPr lvl="1"/>
            <a:r>
              <a:rPr lang="da-DK" sz="1200" dirty="0"/>
              <a:t>A</a:t>
            </a:r>
            <a:r>
              <a:rPr lang="da-DK" sz="1200" dirty="0" smtClean="0"/>
              <a:t>nvendelse af rekrutteringsbureauer</a:t>
            </a:r>
          </a:p>
          <a:p>
            <a:pPr lvl="1"/>
            <a:r>
              <a:rPr lang="da-DK" sz="1200" dirty="0" smtClean="0"/>
              <a:t>Virksomheden ”brandes” som en god arbejdsplads/et godt arbejdsmiljø.</a:t>
            </a:r>
          </a:p>
          <a:p>
            <a:r>
              <a:rPr lang="da-DK" sz="1200" dirty="0" smtClean="0"/>
              <a:t>Ovenstående fremgangsmåder afspejles også i de kanaler, der anvendes til rekruttering.</a:t>
            </a:r>
          </a:p>
        </p:txBody>
      </p:sp>
      <p:sp>
        <p:nvSpPr>
          <p:cNvPr id="2" name="Slide Number Placeholder 1"/>
          <p:cNvSpPr>
            <a:spLocks noGrp="1"/>
          </p:cNvSpPr>
          <p:nvPr>
            <p:ph type="sldNum" sz="quarter" idx="18"/>
          </p:nvPr>
        </p:nvSpPr>
        <p:spPr/>
        <p:txBody>
          <a:bodyPr/>
          <a:lstStyle/>
          <a:p>
            <a:fld id="{CA970EEB-1283-439B-9FCA-1D0D150941BB}" type="slidenum">
              <a:rPr lang="da-DK" smtClean="0"/>
              <a:pPr/>
              <a:t>26</a:t>
            </a:fld>
            <a:endParaRPr lang="da-DK" dirty="0"/>
          </a:p>
        </p:txBody>
      </p:sp>
      <p:sp>
        <p:nvSpPr>
          <p:cNvPr id="4" name="Footer Placeholder 3"/>
          <p:cNvSpPr>
            <a:spLocks noGrp="1"/>
          </p:cNvSpPr>
          <p:nvPr>
            <p:ph type="ftr" sz="quarter" idx="17"/>
          </p:nvPr>
        </p:nvSpPr>
        <p:spPr/>
        <p:txBody>
          <a:bodyPr/>
          <a:lstStyle/>
          <a:p>
            <a:r>
              <a:rPr lang="da-DK" dirty="0" smtClean="0"/>
              <a:t>Årets Ejerleder 2015</a:t>
            </a:r>
            <a:endParaRPr lang="da-DK" dirty="0"/>
          </a:p>
        </p:txBody>
      </p:sp>
    </p:spTree>
    <p:extLst>
      <p:ext uri="{BB962C8B-B14F-4D97-AF65-F5344CB8AC3E}">
        <p14:creationId xmlns:p14="http://schemas.microsoft.com/office/powerpoint/2010/main" val="206345398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a:t>Ansættelse af nye medarbejdere</a:t>
            </a:r>
            <a:r>
              <a:rPr lang="da-DK" dirty="0" smtClean="0"/>
              <a:t/>
            </a:r>
            <a:br>
              <a:rPr lang="da-DK" dirty="0" smtClean="0"/>
            </a:br>
            <a:endParaRPr lang="da-DK" dirty="0"/>
          </a:p>
        </p:txBody>
      </p:sp>
      <p:sp>
        <p:nvSpPr>
          <p:cNvPr id="3" name="Content Placeholder 2"/>
          <p:cNvSpPr>
            <a:spLocks noGrp="1"/>
          </p:cNvSpPr>
          <p:nvPr>
            <p:ph sz="quarter" idx="14"/>
          </p:nvPr>
        </p:nvSpPr>
        <p:spPr>
          <a:xfrm>
            <a:off x="4648200" y="1773238"/>
            <a:ext cx="3962400" cy="4398961"/>
          </a:xfrm>
        </p:spPr>
        <p:txBody>
          <a:bodyPr/>
          <a:lstStyle/>
          <a:p>
            <a:r>
              <a:rPr lang="da-DK" sz="1200" dirty="0" smtClean="0"/>
              <a:t>Det er primært igennem virksomhedens eget netværk </a:t>
            </a:r>
            <a:br>
              <a:rPr lang="da-DK" sz="1200" dirty="0" smtClean="0"/>
            </a:br>
            <a:r>
              <a:rPr lang="da-DK" sz="1200" dirty="0" smtClean="0"/>
              <a:t>(70 %), at der rekrutteres nye talenter. Derudover foregår meget af rekrutteringen online (jobportaler, sociale medier, LinkedIn). 76 % af ejerlederne angiver, at deres virksomheder anvender en eller flere af disse kanaler.</a:t>
            </a:r>
          </a:p>
          <a:p>
            <a:r>
              <a:rPr lang="da-DK" sz="1200" dirty="0" smtClean="0"/>
              <a:t>Ses der på, hvad virksomhederne vil investere mest i over </a:t>
            </a:r>
            <a:r>
              <a:rPr lang="da-DK" sz="1200" dirty="0"/>
              <a:t>de næste tre år, </a:t>
            </a:r>
            <a:r>
              <a:rPr lang="da-DK" sz="1200" dirty="0" smtClean="0"/>
              <a:t>angiver 26 % (den næststørste post), at de vil investere i rekruttering og udvikling af medarbejdere.</a:t>
            </a:r>
          </a:p>
          <a:p>
            <a:r>
              <a:rPr lang="da-DK" sz="1200" dirty="0"/>
              <a:t>Kun </a:t>
            </a:r>
            <a:r>
              <a:rPr lang="da-DK" sz="1200" dirty="0" smtClean="0"/>
              <a:t>20 % </a:t>
            </a:r>
            <a:r>
              <a:rPr lang="da-DK" sz="1200" dirty="0"/>
              <a:t>anvender rekrutteringsbureauer.</a:t>
            </a:r>
          </a:p>
          <a:p>
            <a:r>
              <a:rPr lang="da-DK" sz="1200" dirty="0" smtClean="0"/>
              <a:t>Når en ny medarbejder er ansat, forventer 60 % af virksomhederne, at vedkommende er ”kørt ind” senest efter seks måneder.</a:t>
            </a:r>
          </a:p>
        </p:txBody>
      </p:sp>
      <p:graphicFrame>
        <p:nvGraphicFramePr>
          <p:cNvPr id="9" name="Content Placeholder 5"/>
          <p:cNvGraphicFramePr>
            <a:graphicFrameLocks/>
          </p:cNvGraphicFramePr>
          <p:nvPr>
            <p:extLst>
              <p:ext uri="{D42A27DB-BD31-4B8C-83A1-F6EECF244321}">
                <p14:modId xmlns:p14="http://schemas.microsoft.com/office/powerpoint/2010/main" val="2283972228"/>
              </p:ext>
            </p:extLst>
          </p:nvPr>
        </p:nvGraphicFramePr>
        <p:xfrm>
          <a:off x="533400" y="1758950"/>
          <a:ext cx="3962400" cy="212566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ontent Placeholder 5"/>
          <p:cNvGraphicFramePr>
            <a:graphicFrameLocks/>
          </p:cNvGraphicFramePr>
          <p:nvPr>
            <p:extLst>
              <p:ext uri="{D42A27DB-BD31-4B8C-83A1-F6EECF244321}">
                <p14:modId xmlns:p14="http://schemas.microsoft.com/office/powerpoint/2010/main" val="1899339944"/>
              </p:ext>
            </p:extLst>
          </p:nvPr>
        </p:nvGraphicFramePr>
        <p:xfrm>
          <a:off x="533400" y="4046537"/>
          <a:ext cx="3962400" cy="2125663"/>
        </p:xfrm>
        <a:graphic>
          <a:graphicData uri="http://schemas.openxmlformats.org/drawingml/2006/chart">
            <c:chart xmlns:c="http://schemas.openxmlformats.org/drawingml/2006/chart" xmlns:r="http://schemas.openxmlformats.org/officeDocument/2006/relationships" r:id="rId4"/>
          </a:graphicData>
        </a:graphic>
      </p:graphicFrame>
      <p:sp>
        <p:nvSpPr>
          <p:cNvPr id="4" name="Slide Number Placeholder 3"/>
          <p:cNvSpPr>
            <a:spLocks noGrp="1"/>
          </p:cNvSpPr>
          <p:nvPr>
            <p:ph type="sldNum" sz="quarter" idx="18"/>
          </p:nvPr>
        </p:nvSpPr>
        <p:spPr/>
        <p:txBody>
          <a:bodyPr/>
          <a:lstStyle/>
          <a:p>
            <a:fld id="{0670CB59-E73C-4387-BF1F-B2DC2254BC9B}" type="slidenum">
              <a:rPr lang="da-DK" smtClean="0"/>
              <a:pPr/>
              <a:t>27</a:t>
            </a:fld>
            <a:endParaRPr lang="da-DK" dirty="0"/>
          </a:p>
        </p:txBody>
      </p:sp>
      <p:sp>
        <p:nvSpPr>
          <p:cNvPr id="6" name="Footer Placeholder 5"/>
          <p:cNvSpPr>
            <a:spLocks noGrp="1"/>
          </p:cNvSpPr>
          <p:nvPr>
            <p:ph type="ftr" sz="quarter" idx="17"/>
          </p:nvPr>
        </p:nvSpPr>
        <p:spPr/>
        <p:txBody>
          <a:bodyPr/>
          <a:lstStyle/>
          <a:p>
            <a:r>
              <a:rPr lang="da-DK" dirty="0" smtClean="0"/>
              <a:t>Årets Ejerleder 2015</a:t>
            </a:r>
            <a:endParaRPr lang="da-DK" dirty="0"/>
          </a:p>
        </p:txBody>
      </p:sp>
    </p:spTree>
    <p:extLst>
      <p:ext uri="{BB962C8B-B14F-4D97-AF65-F5344CB8AC3E}">
        <p14:creationId xmlns:p14="http://schemas.microsoft.com/office/powerpoint/2010/main" val="1155415162"/>
      </p:ext>
    </p:extLst>
  </p:cSld>
  <p:clrMapOvr>
    <a:masterClrMapping/>
  </p:clrMapOvr>
  <p:transition>
    <p:cu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a:t>Ansættelse af nye medarbejdere</a:t>
            </a:r>
          </a:p>
        </p:txBody>
      </p:sp>
      <p:sp>
        <p:nvSpPr>
          <p:cNvPr id="4" name="Content Placeholder 3"/>
          <p:cNvSpPr>
            <a:spLocks noGrp="1"/>
          </p:cNvSpPr>
          <p:nvPr>
            <p:ph sz="quarter" idx="15"/>
          </p:nvPr>
        </p:nvSpPr>
        <p:spPr>
          <a:xfrm>
            <a:off x="4648201" y="1773238"/>
            <a:ext cx="3962399" cy="4398962"/>
          </a:xfrm>
        </p:spPr>
        <p:txBody>
          <a:bodyPr/>
          <a:lstStyle/>
          <a:p>
            <a:r>
              <a:rPr lang="da-DK" sz="1200" dirty="0" smtClean="0"/>
              <a:t>Analysen viser, at når der spørges til, hvilke tiltag virksomhederne bruger til at motivere og udvikle deres medarbejdere, nævner ejerlederne især fleksibilitet, uddannelse, løn (bonus), uddelegering og ”frihed under ansvar”.</a:t>
            </a:r>
          </a:p>
          <a:p>
            <a:r>
              <a:rPr lang="da-DK" sz="1200" dirty="0" smtClean="0"/>
              <a:t>Det er naturligvis også mange af disse tiltag, der nævnes som afgørende faktorer for at fastholde medarbejderne. Helt konkret tillægges områder som udfordrende opgaver og et godt arbejdsmiljø størst betydning for fastholdelsen af medarbejderne.</a:t>
            </a:r>
          </a:p>
          <a:p>
            <a:r>
              <a:rPr lang="da-DK" sz="1200" dirty="0" smtClean="0"/>
              <a:t>Sikring i form af sundhed og pension angiver ejerlederne ikke som områder, der er afgørende for fastholdelse af medarbejdere.</a:t>
            </a:r>
            <a:endParaRPr lang="da-DK" sz="1200" dirty="0"/>
          </a:p>
        </p:txBody>
      </p:sp>
      <p:graphicFrame>
        <p:nvGraphicFramePr>
          <p:cNvPr id="10" name="Content Placeholder 7"/>
          <p:cNvGraphicFramePr>
            <a:graphicFrameLocks noGrp="1"/>
          </p:cNvGraphicFramePr>
          <p:nvPr>
            <p:ph sz="quarter" idx="14"/>
            <p:extLst>
              <p:ext uri="{D42A27DB-BD31-4B8C-83A1-F6EECF244321}">
                <p14:modId xmlns:p14="http://schemas.microsoft.com/office/powerpoint/2010/main" val="61982522"/>
              </p:ext>
            </p:extLst>
          </p:nvPr>
        </p:nvGraphicFramePr>
        <p:xfrm>
          <a:off x="533397" y="1773238"/>
          <a:ext cx="3967166" cy="1152573"/>
        </p:xfrm>
        <a:graphic>
          <a:graphicData uri="http://schemas.openxmlformats.org/drawingml/2006/table">
            <a:tbl>
              <a:tblPr firstRow="1" bandRow="1">
                <a:tableStyleId>{3B4B98B0-60AC-42C2-AFA5-B58CD77FA1E5}</a:tableStyleId>
              </a:tblPr>
              <a:tblGrid>
                <a:gridCol w="1983583"/>
                <a:gridCol w="1983583"/>
              </a:tblGrid>
              <a:tr h="273452">
                <a:tc gridSpan="2">
                  <a:txBody>
                    <a:bodyPr/>
                    <a:lstStyle/>
                    <a:p>
                      <a:pPr algn="ctr"/>
                      <a:r>
                        <a:rPr lang="da-DK" sz="1200" b="0" dirty="0" smtClean="0"/>
                        <a:t>Optimal performance over</a:t>
                      </a:r>
                      <a:r>
                        <a:rPr lang="da-DK" sz="1200" b="0" baseline="0" dirty="0" smtClean="0"/>
                        <a:t> tid</a:t>
                      </a:r>
                      <a:endParaRPr lang="da-DK" sz="1200" b="0" dirty="0"/>
                    </a:p>
                  </a:txBody>
                  <a:tcPr marL="45720" marR="45720" anchor="ctr"/>
                </a:tc>
                <a:tc hMerge="1">
                  <a:txBody>
                    <a:bodyPr/>
                    <a:lstStyle/>
                    <a:p>
                      <a:endParaRPr lang="da-DK" sz="1600" dirty="0"/>
                    </a:p>
                  </a:txBody>
                  <a:tcPr marL="59788" marR="59788"/>
                </a:tc>
              </a:tr>
              <a:tr h="331349">
                <a:tc>
                  <a:txBody>
                    <a:bodyPr/>
                    <a:lstStyle/>
                    <a:p>
                      <a:r>
                        <a:rPr lang="da-DK" sz="1000" dirty="0" smtClean="0"/>
                        <a:t>0-3 måneder</a:t>
                      </a:r>
                      <a:endParaRPr lang="da-DK" sz="1000" dirty="0"/>
                    </a:p>
                  </a:txBody>
                  <a:tcPr marL="45720" marR="45720" anchor="ctr"/>
                </a:tc>
                <a:tc>
                  <a:txBody>
                    <a:bodyPr/>
                    <a:lstStyle/>
                    <a:p>
                      <a:pPr algn="ctr"/>
                      <a:r>
                        <a:rPr lang="da-DK" sz="1000" dirty="0" smtClean="0">
                          <a:latin typeface="+mn-lt"/>
                        </a:rPr>
                        <a:t>33 %</a:t>
                      </a:r>
                      <a:endParaRPr lang="da-DK" sz="1000" dirty="0">
                        <a:latin typeface="+mn-lt"/>
                      </a:endParaRPr>
                    </a:p>
                  </a:txBody>
                  <a:tcPr marL="90055" marR="90055" marT="40341" marB="40341" anchor="ctr"/>
                </a:tc>
              </a:tr>
              <a:tr h="273452">
                <a:tc>
                  <a:txBody>
                    <a:bodyPr/>
                    <a:lstStyle/>
                    <a:p>
                      <a:r>
                        <a:rPr lang="da-DK" sz="1000" dirty="0" smtClean="0"/>
                        <a:t>3-6</a:t>
                      </a:r>
                      <a:r>
                        <a:rPr lang="da-DK" sz="1000" baseline="0" dirty="0" smtClean="0"/>
                        <a:t> måneder</a:t>
                      </a:r>
                      <a:endParaRPr lang="da-DK" sz="1000" dirty="0"/>
                    </a:p>
                  </a:txBody>
                  <a:tcPr marL="45720" marR="45720" anchor="ctr"/>
                </a:tc>
                <a:tc>
                  <a:txBody>
                    <a:bodyPr/>
                    <a:lstStyle/>
                    <a:p>
                      <a:pPr algn="ctr"/>
                      <a:r>
                        <a:rPr lang="da-DK" sz="1000" dirty="0" smtClean="0">
                          <a:latin typeface="+mn-lt"/>
                        </a:rPr>
                        <a:t>27 %</a:t>
                      </a:r>
                      <a:endParaRPr lang="da-DK" sz="1000" dirty="0">
                        <a:latin typeface="+mn-lt"/>
                      </a:endParaRPr>
                    </a:p>
                  </a:txBody>
                  <a:tcPr marL="90055" marR="90055" marT="40341" marB="40341" anchor="ctr"/>
                </a:tc>
              </a:tr>
              <a:tr h="273452">
                <a:tc>
                  <a:txBody>
                    <a:bodyPr/>
                    <a:lstStyle/>
                    <a:p>
                      <a:r>
                        <a:rPr lang="da-DK" sz="1000" dirty="0" smtClean="0"/>
                        <a:t>Mere</a:t>
                      </a:r>
                      <a:r>
                        <a:rPr lang="da-DK" sz="1000" baseline="0" dirty="0" smtClean="0"/>
                        <a:t> end 6 måneder</a:t>
                      </a:r>
                      <a:endParaRPr lang="da-DK" sz="1000" dirty="0"/>
                    </a:p>
                  </a:txBody>
                  <a:tcPr marL="45720" marR="45720" anchor="ctr"/>
                </a:tc>
                <a:tc>
                  <a:txBody>
                    <a:bodyPr/>
                    <a:lstStyle/>
                    <a:p>
                      <a:pPr algn="ctr"/>
                      <a:r>
                        <a:rPr lang="da-DK" sz="1000" dirty="0" smtClean="0">
                          <a:latin typeface="+mn-lt"/>
                        </a:rPr>
                        <a:t>40 %</a:t>
                      </a:r>
                      <a:endParaRPr lang="da-DK" sz="1000" dirty="0">
                        <a:latin typeface="+mn-lt"/>
                      </a:endParaRPr>
                    </a:p>
                  </a:txBody>
                  <a:tcPr marL="90055" marR="90055" marT="40341" marB="40341" anchor="ctr"/>
                </a:tc>
              </a:tr>
            </a:tbl>
          </a:graphicData>
        </a:graphic>
      </p:graphicFrame>
      <p:graphicFrame>
        <p:nvGraphicFramePr>
          <p:cNvPr id="13" name="Content Placeholder 14"/>
          <p:cNvGraphicFramePr>
            <a:graphicFrameLocks/>
          </p:cNvGraphicFramePr>
          <p:nvPr>
            <p:extLst>
              <p:ext uri="{D42A27DB-BD31-4B8C-83A1-F6EECF244321}">
                <p14:modId xmlns:p14="http://schemas.microsoft.com/office/powerpoint/2010/main" val="1152814622"/>
              </p:ext>
            </p:extLst>
          </p:nvPr>
        </p:nvGraphicFramePr>
        <p:xfrm>
          <a:off x="533400" y="3098849"/>
          <a:ext cx="3967163" cy="3073351"/>
        </p:xfrm>
        <a:graphic>
          <a:graphicData uri="http://schemas.openxmlformats.org/drawingml/2006/chart">
            <c:chart xmlns:c="http://schemas.openxmlformats.org/drawingml/2006/chart" xmlns:r="http://schemas.openxmlformats.org/officeDocument/2006/relationships" r:id="rId3"/>
          </a:graphicData>
        </a:graphic>
      </p:graphicFrame>
      <p:sp>
        <p:nvSpPr>
          <p:cNvPr id="5" name="Slide Number Placeholder 4"/>
          <p:cNvSpPr>
            <a:spLocks noGrp="1"/>
          </p:cNvSpPr>
          <p:nvPr>
            <p:ph type="sldNum" sz="quarter" idx="18"/>
          </p:nvPr>
        </p:nvSpPr>
        <p:spPr/>
        <p:txBody>
          <a:bodyPr/>
          <a:lstStyle/>
          <a:p>
            <a:fld id="{0670CB59-E73C-4387-BF1F-B2DC2254BC9B}" type="slidenum">
              <a:rPr lang="da-DK" smtClean="0"/>
              <a:pPr/>
              <a:t>28</a:t>
            </a:fld>
            <a:endParaRPr lang="da-DK" dirty="0"/>
          </a:p>
        </p:txBody>
      </p:sp>
      <p:sp>
        <p:nvSpPr>
          <p:cNvPr id="7" name="Footer Placeholder 6"/>
          <p:cNvSpPr>
            <a:spLocks noGrp="1"/>
          </p:cNvSpPr>
          <p:nvPr>
            <p:ph type="ftr" sz="quarter" idx="17"/>
          </p:nvPr>
        </p:nvSpPr>
        <p:spPr/>
        <p:txBody>
          <a:bodyPr/>
          <a:lstStyle/>
          <a:p>
            <a:r>
              <a:rPr lang="da-DK" dirty="0" smtClean="0"/>
              <a:t>Årets Ejerleder 2015</a:t>
            </a:r>
            <a:endParaRPr lang="da-DK" dirty="0"/>
          </a:p>
        </p:txBody>
      </p:sp>
    </p:spTree>
    <p:extLst>
      <p:ext uri="{BB962C8B-B14F-4D97-AF65-F5344CB8AC3E}">
        <p14:creationId xmlns:p14="http://schemas.microsoft.com/office/powerpoint/2010/main" val="398299552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PwC_PC_France_Paris_MB_081.bmp"/>
          <p:cNvPicPr>
            <a:picLocks noChangeAspect="1"/>
          </p:cNvPicPr>
          <p:nvPr/>
        </p:nvPicPr>
        <p:blipFill rotWithShape="1">
          <a:blip r:embed="rId3">
            <a:extLst>
              <a:ext uri="{28A0092B-C50C-407E-A947-70E740481C1C}">
                <a14:useLocalDpi xmlns:a14="http://schemas.microsoft.com/office/drawing/2010/main" val="0"/>
              </a:ext>
            </a:extLst>
          </a:blip>
          <a:srcRect t="29797" b="12206"/>
          <a:stretch/>
        </p:blipFill>
        <p:spPr>
          <a:xfrm>
            <a:off x="0" y="0"/>
            <a:ext cx="9144000" cy="3526589"/>
          </a:xfrm>
          <a:prstGeom prst="rect">
            <a:avLst/>
          </a:prstGeom>
        </p:spPr>
      </p:pic>
      <p:sp>
        <p:nvSpPr>
          <p:cNvPr id="2" name="Title 1"/>
          <p:cNvSpPr>
            <a:spLocks noGrp="1"/>
          </p:cNvSpPr>
          <p:nvPr>
            <p:ph type="ctrTitle"/>
          </p:nvPr>
        </p:nvSpPr>
        <p:spPr/>
        <p:txBody>
          <a:bodyPr/>
          <a:lstStyle/>
          <a:p>
            <a:r>
              <a:rPr lang="da-DK" dirty="0" smtClean="0"/>
              <a:t>Ejerskifte</a:t>
            </a:r>
            <a:endParaRPr lang="da-DK" dirty="0"/>
          </a:p>
        </p:txBody>
      </p:sp>
      <p:sp>
        <p:nvSpPr>
          <p:cNvPr id="8" name="TextBox 7"/>
          <p:cNvSpPr txBox="1"/>
          <p:nvPr/>
        </p:nvSpPr>
        <p:spPr>
          <a:xfrm>
            <a:off x="827584" y="-1506"/>
            <a:ext cx="2736304" cy="3384376"/>
          </a:xfrm>
          <a:prstGeom prst="rect">
            <a:avLst/>
          </a:prstGeom>
          <a:noFill/>
        </p:spPr>
        <p:txBody>
          <a:bodyPr vert="horz" wrap="none" lIns="0" tIns="0" rIns="0" bIns="0" rtlCol="0">
            <a:noAutofit/>
          </a:bodyPr>
          <a:lstStyle/>
          <a:p>
            <a:pPr indent="-274320"/>
            <a:r>
              <a:rPr lang="da-DK" sz="23900" i="1" dirty="0" smtClean="0">
                <a:solidFill>
                  <a:schemeClr val="bg1"/>
                </a:solidFill>
                <a:latin typeface="Georgia" pitchFamily="18" charset="0"/>
              </a:rPr>
              <a:t>5</a:t>
            </a:r>
          </a:p>
        </p:txBody>
      </p:sp>
    </p:spTree>
    <p:extLst>
      <p:ext uri="{BB962C8B-B14F-4D97-AF65-F5344CB8AC3E}">
        <p14:creationId xmlns:p14="http://schemas.microsoft.com/office/powerpoint/2010/main" val="35552661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PwC_PC_France_Paris_MB_081.bmp"/>
          <p:cNvPicPr>
            <a:picLocks noChangeAspect="1"/>
          </p:cNvPicPr>
          <p:nvPr/>
        </p:nvPicPr>
        <p:blipFill rotWithShape="1">
          <a:blip r:embed="rId3">
            <a:extLst>
              <a:ext uri="{28A0092B-C50C-407E-A947-70E740481C1C}">
                <a14:useLocalDpi xmlns:a14="http://schemas.microsoft.com/office/drawing/2010/main" val="0"/>
              </a:ext>
            </a:extLst>
          </a:blip>
          <a:srcRect t="29797" b="12206"/>
          <a:stretch/>
        </p:blipFill>
        <p:spPr>
          <a:xfrm>
            <a:off x="0" y="0"/>
            <a:ext cx="9144000" cy="3526589"/>
          </a:xfrm>
          <a:prstGeom prst="rect">
            <a:avLst/>
          </a:prstGeom>
        </p:spPr>
      </p:pic>
      <p:sp>
        <p:nvSpPr>
          <p:cNvPr id="2" name="Title 1"/>
          <p:cNvSpPr>
            <a:spLocks noGrp="1"/>
          </p:cNvSpPr>
          <p:nvPr>
            <p:ph type="ctrTitle"/>
          </p:nvPr>
        </p:nvSpPr>
        <p:spPr/>
        <p:txBody>
          <a:bodyPr/>
          <a:lstStyle/>
          <a:p>
            <a:r>
              <a:rPr lang="da-DK" dirty="0" smtClean="0"/>
              <a:t>Ejerlederen og dennes virksomhed</a:t>
            </a:r>
            <a:endParaRPr lang="da-DK" dirty="0"/>
          </a:p>
        </p:txBody>
      </p:sp>
      <p:sp>
        <p:nvSpPr>
          <p:cNvPr id="6" name="TextBox 5"/>
          <p:cNvSpPr txBox="1"/>
          <p:nvPr/>
        </p:nvSpPr>
        <p:spPr>
          <a:xfrm>
            <a:off x="827584" y="-1506"/>
            <a:ext cx="2736304" cy="3384376"/>
          </a:xfrm>
          <a:prstGeom prst="rect">
            <a:avLst/>
          </a:prstGeom>
          <a:noFill/>
        </p:spPr>
        <p:txBody>
          <a:bodyPr vert="horz" wrap="none" lIns="0" tIns="0" rIns="0" bIns="0" rtlCol="0">
            <a:noAutofit/>
          </a:bodyPr>
          <a:lstStyle/>
          <a:p>
            <a:pPr indent="-274320"/>
            <a:r>
              <a:rPr lang="da-DK" sz="23900" i="1" dirty="0" smtClean="0">
                <a:solidFill>
                  <a:schemeClr val="bg1"/>
                </a:solidFill>
                <a:latin typeface="Georgia" pitchFamily="18" charset="0"/>
              </a:rPr>
              <a:t>1</a:t>
            </a:r>
          </a:p>
        </p:txBody>
      </p:sp>
    </p:spTree>
    <p:extLst>
      <p:ext uri="{BB962C8B-B14F-4D97-AF65-F5344CB8AC3E}">
        <p14:creationId xmlns:p14="http://schemas.microsoft.com/office/powerpoint/2010/main" val="343842741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Ejerskifte</a:t>
            </a:r>
            <a:endParaRPr lang="da-DK" dirty="0"/>
          </a:p>
        </p:txBody>
      </p:sp>
      <p:sp>
        <p:nvSpPr>
          <p:cNvPr id="3" name="Content Placeholder 2"/>
          <p:cNvSpPr>
            <a:spLocks noGrp="1"/>
          </p:cNvSpPr>
          <p:nvPr>
            <p:ph sz="quarter" idx="14"/>
          </p:nvPr>
        </p:nvSpPr>
        <p:spPr>
          <a:xfrm>
            <a:off x="530352" y="1773238"/>
            <a:ext cx="8080248" cy="4398961"/>
          </a:xfrm>
        </p:spPr>
        <p:txBody>
          <a:bodyPr/>
          <a:lstStyle/>
          <a:p>
            <a:r>
              <a:rPr lang="da-DK" sz="1200" b="1" dirty="0" smtClean="0"/>
              <a:t>Indledning</a:t>
            </a:r>
            <a:endParaRPr lang="en-US" sz="1200" dirty="0"/>
          </a:p>
          <a:p>
            <a:r>
              <a:rPr lang="da-DK" sz="1200" dirty="0"/>
              <a:t>Væksten i dansk erhvervsliv afhænger blandt andet af de små og mellemstore virksomheder. Mange af dem er ejerledede og familieejede virksomheder, som i de kommende år står over for at skulle gennem et </a:t>
            </a:r>
            <a:r>
              <a:rPr lang="da-DK" sz="1200" dirty="0" smtClean="0"/>
              <a:t>ejerskifte – </a:t>
            </a:r>
            <a:r>
              <a:rPr lang="da-DK" sz="1200" dirty="0"/>
              <a:t>enten i form af generationsskifte </a:t>
            </a:r>
            <a:r>
              <a:rPr lang="da-DK" sz="1200" dirty="0" smtClean="0"/>
              <a:t>eller </a:t>
            </a:r>
            <a:r>
              <a:rPr lang="da-DK" sz="1200" dirty="0"/>
              <a:t>salg til tredjemand.</a:t>
            </a:r>
            <a:endParaRPr lang="en-US" sz="1200" dirty="0"/>
          </a:p>
          <a:p>
            <a:r>
              <a:rPr lang="da-DK" sz="1200" dirty="0"/>
              <a:t> </a:t>
            </a:r>
            <a:endParaRPr lang="en-US" sz="1200" dirty="0"/>
          </a:p>
          <a:p>
            <a:r>
              <a:rPr lang="da-DK" sz="1200" dirty="0"/>
              <a:t>Netop et ejerskifte kan ofte være den rigtige vej til innovation og vækst, men mange virksomhedsejere har ikke en exit-strategi og kommer for sent i gang med et ejerskifte. En exit-strategi betyder ikke nødvendigvis et snarligt salg, men tjener ligeledes det formål, at virksomheden er parat, hvis tilfældet skulle opstå, at ejerlederen ikke er der i morgen.</a:t>
            </a:r>
            <a:endParaRPr lang="en-US" sz="1200" dirty="0"/>
          </a:p>
          <a:p>
            <a:r>
              <a:rPr lang="da-DK" sz="1200" dirty="0"/>
              <a:t> </a:t>
            </a:r>
            <a:endParaRPr lang="en-US" sz="1200" dirty="0"/>
          </a:p>
          <a:p>
            <a:r>
              <a:rPr lang="da-DK" sz="1200" dirty="0"/>
              <a:t>Mange virksomheder kan ofte med fordel nyde godt af et glidende generations-/ejerskifte. På denne måde sikres såvel en god overdragelse af faglige opgaver som en introduktion til værdifulde relationer. En ofte anvendt mellemløsning eller første skridt på vejen mod et ejerskifte er at lukke fremtidige ejere ind i ejerkredsen. Nyt input på ledelsesgangen kan være medvirkende til realiseringen af en ældre veldreven virksomheds uforløste potentiale. </a:t>
            </a:r>
            <a:endParaRPr lang="da-DK" sz="1200" dirty="0" smtClean="0"/>
          </a:p>
          <a:p>
            <a:endParaRPr lang="da-DK" sz="1200" dirty="0"/>
          </a:p>
          <a:p>
            <a:endParaRPr lang="da-DK" sz="1200" dirty="0" smtClean="0"/>
          </a:p>
          <a:p>
            <a:endParaRPr lang="da-DK" sz="1200" dirty="0"/>
          </a:p>
          <a:p>
            <a:r>
              <a:rPr lang="da-DK" sz="1200" b="1" i="1" dirty="0" smtClean="0"/>
              <a:t>Resultater og findings fra denne del af årets ejerlederanalyse præsenteres på de følgende slides </a:t>
            </a:r>
            <a:r>
              <a:rPr lang="en-US" sz="1200" b="1" i="1" dirty="0" smtClean="0"/>
              <a:t>…</a:t>
            </a:r>
            <a:endParaRPr lang="en-US" sz="1200" b="1" i="1" dirty="0"/>
          </a:p>
          <a:p>
            <a:endParaRPr lang="en-US" sz="1200" dirty="0"/>
          </a:p>
          <a:p>
            <a:r>
              <a:rPr lang="da-DK" sz="1200" dirty="0"/>
              <a:t> </a:t>
            </a:r>
            <a:endParaRPr lang="en-US" sz="1200" dirty="0"/>
          </a:p>
        </p:txBody>
      </p:sp>
      <p:sp>
        <p:nvSpPr>
          <p:cNvPr id="4" name="Slide Number Placeholder 3"/>
          <p:cNvSpPr>
            <a:spLocks noGrp="1"/>
          </p:cNvSpPr>
          <p:nvPr>
            <p:ph type="sldNum" sz="quarter" idx="18"/>
          </p:nvPr>
        </p:nvSpPr>
        <p:spPr/>
        <p:txBody>
          <a:bodyPr/>
          <a:lstStyle/>
          <a:p>
            <a:fld id="{0670CB59-E73C-4387-BF1F-B2DC2254BC9B}" type="slidenum">
              <a:rPr lang="da-DK" smtClean="0"/>
              <a:pPr/>
              <a:t>30</a:t>
            </a:fld>
            <a:endParaRPr lang="da-DK" dirty="0"/>
          </a:p>
        </p:txBody>
      </p:sp>
      <p:sp>
        <p:nvSpPr>
          <p:cNvPr id="6" name="Footer Placeholder 5"/>
          <p:cNvSpPr>
            <a:spLocks noGrp="1"/>
          </p:cNvSpPr>
          <p:nvPr>
            <p:ph type="ftr" sz="quarter" idx="17"/>
          </p:nvPr>
        </p:nvSpPr>
        <p:spPr/>
        <p:txBody>
          <a:bodyPr/>
          <a:lstStyle/>
          <a:p>
            <a:r>
              <a:rPr lang="da-DK" dirty="0" smtClean="0"/>
              <a:t>Årets Ejerleder 2015</a:t>
            </a:r>
            <a:endParaRPr lang="da-DK" dirty="0"/>
          </a:p>
        </p:txBody>
      </p:sp>
    </p:spTree>
    <p:extLst>
      <p:ext uri="{BB962C8B-B14F-4D97-AF65-F5344CB8AC3E}">
        <p14:creationId xmlns:p14="http://schemas.microsoft.com/office/powerpoint/2010/main" val="217530087"/>
      </p:ext>
    </p:extLst>
  </p:cSld>
  <p:clrMapOvr>
    <a:masterClrMapping/>
  </p:clrMapOvr>
  <p:transition>
    <p:cu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Ejerskifte</a:t>
            </a:r>
            <a:endParaRPr lang="da-DK" dirty="0"/>
          </a:p>
        </p:txBody>
      </p:sp>
      <p:sp>
        <p:nvSpPr>
          <p:cNvPr id="3" name="Content Placeholder 2"/>
          <p:cNvSpPr>
            <a:spLocks noGrp="1"/>
          </p:cNvSpPr>
          <p:nvPr>
            <p:ph sz="quarter" idx="14"/>
          </p:nvPr>
        </p:nvSpPr>
        <p:spPr>
          <a:xfrm>
            <a:off x="4648200" y="1773238"/>
            <a:ext cx="3962400" cy="4398961"/>
          </a:xfrm>
        </p:spPr>
        <p:txBody>
          <a:bodyPr anchor="t"/>
          <a:lstStyle/>
          <a:p>
            <a:r>
              <a:rPr lang="da-DK" sz="1200" dirty="0" smtClean="0"/>
              <a:t>Analysen viser, at ud over ejerlederen, er det – som i de tidligere </a:t>
            </a:r>
            <a:r>
              <a:rPr lang="da-DK" sz="1200" dirty="0"/>
              <a:t>år – </a:t>
            </a:r>
            <a:r>
              <a:rPr lang="da-DK" sz="1200" dirty="0" smtClean="0"/>
              <a:t>medlemmer af ledelsen, der oftest er medejere af virksomheden (28 % i 2015).</a:t>
            </a:r>
          </a:p>
          <a:p>
            <a:r>
              <a:rPr lang="da-DK" sz="1200" dirty="0" smtClean="0"/>
              <a:t>Andre ejere, såsom medarbejdere, investorer og udenlandske virksomheder, angives kun i mindre omfang at indgå som </a:t>
            </a:r>
            <a:r>
              <a:rPr lang="da-DK" sz="1200" dirty="0"/>
              <a:t>ejere.</a:t>
            </a:r>
            <a:endParaRPr lang="da-DK" sz="1200" dirty="0" smtClean="0"/>
          </a:p>
          <a:p>
            <a:endParaRPr lang="da-DK" sz="1200" dirty="0"/>
          </a:p>
        </p:txBody>
      </p:sp>
      <p:graphicFrame>
        <p:nvGraphicFramePr>
          <p:cNvPr id="12" name="Content Placeholder 5"/>
          <p:cNvGraphicFramePr>
            <a:graphicFrameLocks/>
          </p:cNvGraphicFramePr>
          <p:nvPr>
            <p:extLst>
              <p:ext uri="{D42A27DB-BD31-4B8C-83A1-F6EECF244321}">
                <p14:modId xmlns:p14="http://schemas.microsoft.com/office/powerpoint/2010/main" val="1084378946"/>
              </p:ext>
            </p:extLst>
          </p:nvPr>
        </p:nvGraphicFramePr>
        <p:xfrm>
          <a:off x="533400" y="1781170"/>
          <a:ext cx="3962400" cy="4391029"/>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8"/>
          </p:nvPr>
        </p:nvSpPr>
        <p:spPr/>
        <p:txBody>
          <a:bodyPr/>
          <a:lstStyle/>
          <a:p>
            <a:fld id="{0670CB59-E73C-4387-BF1F-B2DC2254BC9B}" type="slidenum">
              <a:rPr lang="da-DK" smtClean="0"/>
              <a:pPr/>
              <a:t>31</a:t>
            </a:fld>
            <a:endParaRPr lang="da-DK" dirty="0"/>
          </a:p>
        </p:txBody>
      </p:sp>
      <p:sp>
        <p:nvSpPr>
          <p:cNvPr id="6" name="Footer Placeholder 5"/>
          <p:cNvSpPr>
            <a:spLocks noGrp="1"/>
          </p:cNvSpPr>
          <p:nvPr>
            <p:ph type="ftr" sz="quarter" idx="17"/>
          </p:nvPr>
        </p:nvSpPr>
        <p:spPr/>
        <p:txBody>
          <a:bodyPr/>
          <a:lstStyle/>
          <a:p>
            <a:r>
              <a:rPr lang="da-DK" dirty="0" smtClean="0"/>
              <a:t>Årets Ejerleder 2015</a:t>
            </a:r>
            <a:endParaRPr lang="da-DK" dirty="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8200" y="3184922"/>
            <a:ext cx="3983037" cy="2987278"/>
          </a:xfrm>
          <a:prstGeom prst="rect">
            <a:avLst/>
          </a:prstGeom>
        </p:spPr>
      </p:pic>
    </p:spTree>
    <p:extLst>
      <p:ext uri="{BB962C8B-B14F-4D97-AF65-F5344CB8AC3E}">
        <p14:creationId xmlns:p14="http://schemas.microsoft.com/office/powerpoint/2010/main" val="804959618"/>
      </p:ext>
    </p:extLst>
  </p:cSld>
  <p:clrMapOvr>
    <a:masterClrMapping/>
  </p:clrMapOvr>
  <p:transition>
    <p:cu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a:t>Ejerskifte</a:t>
            </a:r>
            <a:r>
              <a:rPr lang="da-DK" dirty="0" smtClean="0"/>
              <a:t/>
            </a:r>
            <a:br>
              <a:rPr lang="da-DK" dirty="0" smtClean="0"/>
            </a:br>
            <a:endParaRPr lang="da-DK" dirty="0"/>
          </a:p>
        </p:txBody>
      </p:sp>
      <p:sp>
        <p:nvSpPr>
          <p:cNvPr id="3" name="Content Placeholder 2"/>
          <p:cNvSpPr>
            <a:spLocks noGrp="1"/>
          </p:cNvSpPr>
          <p:nvPr>
            <p:ph sz="quarter" idx="14"/>
          </p:nvPr>
        </p:nvSpPr>
        <p:spPr>
          <a:xfrm>
            <a:off x="4648200" y="1773238"/>
            <a:ext cx="3962400" cy="2087563"/>
          </a:xfrm>
        </p:spPr>
        <p:txBody>
          <a:bodyPr/>
          <a:lstStyle/>
          <a:p>
            <a:r>
              <a:rPr lang="da-DK" sz="1100" dirty="0"/>
              <a:t>Skal ejerlederen realisere værdien af sin virksomhed, er det i 2015 et salg til en anden virksomhed, </a:t>
            </a:r>
            <a:r>
              <a:rPr lang="da-DK" sz="1100" dirty="0" smtClean="0"/>
              <a:t>som ejerleder vurderer som den bedste mulighed for realisering af virksomhedens værdi. </a:t>
            </a:r>
            <a:r>
              <a:rPr lang="da-DK" sz="1100" dirty="0"/>
              <a:t>I 2014 var det et salg til en konkurrent eller </a:t>
            </a:r>
            <a:r>
              <a:rPr lang="da-DK" sz="1100" dirty="0" err="1" smtClean="0"/>
              <a:t>samarbejds-partner</a:t>
            </a:r>
            <a:r>
              <a:rPr lang="da-DK" sz="1100" dirty="0" smtClean="0"/>
              <a:t>.</a:t>
            </a:r>
            <a:endParaRPr lang="da-DK" sz="1100" dirty="0"/>
          </a:p>
          <a:p>
            <a:r>
              <a:rPr lang="da-DK" sz="1100" dirty="0" smtClean="0"/>
              <a:t>En </a:t>
            </a:r>
            <a:r>
              <a:rPr lang="da-DK" sz="1100" dirty="0"/>
              <a:t>børsintroduktion synes i 2015 ikke at være </a:t>
            </a:r>
            <a:r>
              <a:rPr lang="da-DK" sz="1100" dirty="0" smtClean="0"/>
              <a:t>en mulighed som overvejes </a:t>
            </a:r>
            <a:r>
              <a:rPr lang="da-DK" sz="1100" dirty="0"/>
              <a:t>i særlig høj grad af virksomhederne</a:t>
            </a:r>
            <a:r>
              <a:rPr lang="da-DK" sz="1100" dirty="0" smtClean="0"/>
              <a:t>.</a:t>
            </a:r>
          </a:p>
          <a:p>
            <a:endParaRPr lang="da-DK" sz="1100" dirty="0"/>
          </a:p>
        </p:txBody>
      </p:sp>
      <p:graphicFrame>
        <p:nvGraphicFramePr>
          <p:cNvPr id="8" name="Content Placeholder 5"/>
          <p:cNvGraphicFramePr>
            <a:graphicFrameLocks/>
          </p:cNvGraphicFramePr>
          <p:nvPr>
            <p:extLst>
              <p:ext uri="{D42A27DB-BD31-4B8C-83A1-F6EECF244321}">
                <p14:modId xmlns:p14="http://schemas.microsoft.com/office/powerpoint/2010/main" val="3423735574"/>
              </p:ext>
            </p:extLst>
          </p:nvPr>
        </p:nvGraphicFramePr>
        <p:xfrm>
          <a:off x="4648200" y="3212976"/>
          <a:ext cx="3962400" cy="29592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ontent Placeholder 5"/>
          <p:cNvGraphicFramePr>
            <a:graphicFrameLocks/>
          </p:cNvGraphicFramePr>
          <p:nvPr>
            <p:extLst>
              <p:ext uri="{D42A27DB-BD31-4B8C-83A1-F6EECF244321}">
                <p14:modId xmlns:p14="http://schemas.microsoft.com/office/powerpoint/2010/main" val="805509063"/>
              </p:ext>
            </p:extLst>
          </p:nvPr>
        </p:nvGraphicFramePr>
        <p:xfrm>
          <a:off x="533399" y="1773239"/>
          <a:ext cx="3967163" cy="4392611"/>
        </p:xfrm>
        <a:graphic>
          <a:graphicData uri="http://schemas.openxmlformats.org/drawingml/2006/chart">
            <c:chart xmlns:c="http://schemas.openxmlformats.org/drawingml/2006/chart" xmlns:r="http://schemas.openxmlformats.org/officeDocument/2006/relationships" r:id="rId4"/>
          </a:graphicData>
        </a:graphic>
      </p:graphicFrame>
      <p:sp>
        <p:nvSpPr>
          <p:cNvPr id="4" name="Slide Number Placeholder 3"/>
          <p:cNvSpPr>
            <a:spLocks noGrp="1"/>
          </p:cNvSpPr>
          <p:nvPr>
            <p:ph type="sldNum" sz="quarter" idx="18"/>
          </p:nvPr>
        </p:nvSpPr>
        <p:spPr/>
        <p:txBody>
          <a:bodyPr/>
          <a:lstStyle/>
          <a:p>
            <a:fld id="{0670CB59-E73C-4387-BF1F-B2DC2254BC9B}" type="slidenum">
              <a:rPr lang="da-DK" smtClean="0"/>
              <a:pPr/>
              <a:t>32</a:t>
            </a:fld>
            <a:endParaRPr lang="da-DK" dirty="0"/>
          </a:p>
        </p:txBody>
      </p:sp>
      <p:sp>
        <p:nvSpPr>
          <p:cNvPr id="6" name="Footer Placeholder 5"/>
          <p:cNvSpPr>
            <a:spLocks noGrp="1"/>
          </p:cNvSpPr>
          <p:nvPr>
            <p:ph type="ftr" sz="quarter" idx="17"/>
          </p:nvPr>
        </p:nvSpPr>
        <p:spPr/>
        <p:txBody>
          <a:bodyPr/>
          <a:lstStyle/>
          <a:p>
            <a:r>
              <a:rPr lang="da-DK" dirty="0" smtClean="0"/>
              <a:t>Årets Ejerleder 2015</a:t>
            </a:r>
            <a:endParaRPr lang="da-DK" dirty="0"/>
          </a:p>
        </p:txBody>
      </p:sp>
    </p:spTree>
    <p:extLst>
      <p:ext uri="{BB962C8B-B14F-4D97-AF65-F5344CB8AC3E}">
        <p14:creationId xmlns:p14="http://schemas.microsoft.com/office/powerpoint/2010/main" val="2377710246"/>
      </p:ext>
    </p:extLst>
  </p:cSld>
  <p:clrMapOvr>
    <a:masterClrMapping/>
  </p:clrMapOvr>
  <p:transition>
    <p:cut/>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PwC_PC_France_Paris_MB_081.bmp"/>
          <p:cNvPicPr>
            <a:picLocks noChangeAspect="1"/>
          </p:cNvPicPr>
          <p:nvPr/>
        </p:nvPicPr>
        <p:blipFill rotWithShape="1">
          <a:blip r:embed="rId3">
            <a:extLst>
              <a:ext uri="{28A0092B-C50C-407E-A947-70E740481C1C}">
                <a14:useLocalDpi xmlns:a14="http://schemas.microsoft.com/office/drawing/2010/main" val="0"/>
              </a:ext>
            </a:extLst>
          </a:blip>
          <a:srcRect t="29797" b="12206"/>
          <a:stretch/>
        </p:blipFill>
        <p:spPr>
          <a:xfrm>
            <a:off x="0" y="0"/>
            <a:ext cx="9144000" cy="3526589"/>
          </a:xfrm>
          <a:prstGeom prst="rect">
            <a:avLst/>
          </a:prstGeom>
        </p:spPr>
      </p:pic>
      <p:sp>
        <p:nvSpPr>
          <p:cNvPr id="2" name="Title 1"/>
          <p:cNvSpPr>
            <a:spLocks noGrp="1"/>
          </p:cNvSpPr>
          <p:nvPr>
            <p:ph type="ctrTitle"/>
          </p:nvPr>
        </p:nvSpPr>
        <p:spPr/>
        <p:txBody>
          <a:bodyPr/>
          <a:lstStyle/>
          <a:p>
            <a:r>
              <a:rPr lang="da-DK" dirty="0" smtClean="0"/>
              <a:t>Nøgletal</a:t>
            </a:r>
            <a:endParaRPr lang="da-DK" dirty="0"/>
          </a:p>
        </p:txBody>
      </p:sp>
      <p:sp>
        <p:nvSpPr>
          <p:cNvPr id="8" name="TextBox 7"/>
          <p:cNvSpPr txBox="1"/>
          <p:nvPr/>
        </p:nvSpPr>
        <p:spPr>
          <a:xfrm>
            <a:off x="827584" y="-1506"/>
            <a:ext cx="2736304" cy="3384376"/>
          </a:xfrm>
          <a:prstGeom prst="rect">
            <a:avLst/>
          </a:prstGeom>
          <a:noFill/>
        </p:spPr>
        <p:txBody>
          <a:bodyPr vert="horz" wrap="none" lIns="0" tIns="0" rIns="0" bIns="0" rtlCol="0">
            <a:noAutofit/>
          </a:bodyPr>
          <a:lstStyle/>
          <a:p>
            <a:pPr indent="-274320"/>
            <a:r>
              <a:rPr lang="da-DK" sz="23900" i="1" dirty="0">
                <a:solidFill>
                  <a:schemeClr val="bg1"/>
                </a:solidFill>
                <a:latin typeface="Georgia" pitchFamily="18" charset="0"/>
              </a:rPr>
              <a:t>6</a:t>
            </a:r>
            <a:endParaRPr lang="da-DK" sz="23900" i="1" dirty="0" smtClean="0">
              <a:solidFill>
                <a:schemeClr val="bg1"/>
              </a:solidFill>
              <a:latin typeface="Georgia" pitchFamily="18" charset="0"/>
            </a:endParaRPr>
          </a:p>
        </p:txBody>
      </p:sp>
    </p:spTree>
    <p:extLst>
      <p:ext uri="{BB962C8B-B14F-4D97-AF65-F5344CB8AC3E}">
        <p14:creationId xmlns:p14="http://schemas.microsoft.com/office/powerpoint/2010/main" val="274391690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Udvikling i omsætning – 2010 til 2014</a:t>
            </a:r>
            <a:br>
              <a:rPr lang="da-DK" dirty="0" smtClean="0"/>
            </a:br>
            <a:endParaRPr lang="da-DK" dirty="0"/>
          </a:p>
        </p:txBody>
      </p:sp>
      <p:graphicFrame>
        <p:nvGraphicFramePr>
          <p:cNvPr id="10" name="Content Placeholder 9"/>
          <p:cNvGraphicFramePr>
            <a:graphicFrameLocks noGrp="1"/>
          </p:cNvGraphicFramePr>
          <p:nvPr>
            <p:ph sz="quarter" idx="14"/>
            <p:extLst>
              <p:ext uri="{D42A27DB-BD31-4B8C-83A1-F6EECF244321}">
                <p14:modId xmlns:p14="http://schemas.microsoft.com/office/powerpoint/2010/main" val="1408327103"/>
              </p:ext>
            </p:extLst>
          </p:nvPr>
        </p:nvGraphicFramePr>
        <p:xfrm>
          <a:off x="533400" y="1773238"/>
          <a:ext cx="8077200" cy="4398962"/>
        </p:xfrm>
        <a:graphic>
          <a:graphicData uri="http://schemas.openxmlformats.org/drawingml/2006/chart">
            <c:chart xmlns:c="http://schemas.openxmlformats.org/drawingml/2006/chart" xmlns:r="http://schemas.openxmlformats.org/officeDocument/2006/relationships" r:id="rId2"/>
          </a:graphicData>
        </a:graphic>
      </p:graphicFrame>
      <p:sp>
        <p:nvSpPr>
          <p:cNvPr id="6" name="Footer Placeholder 5"/>
          <p:cNvSpPr>
            <a:spLocks noGrp="1"/>
          </p:cNvSpPr>
          <p:nvPr>
            <p:ph type="ftr" sz="quarter" idx="17"/>
          </p:nvPr>
        </p:nvSpPr>
        <p:spPr/>
        <p:txBody>
          <a:bodyPr/>
          <a:lstStyle/>
          <a:p>
            <a:r>
              <a:rPr lang="da-DK" dirty="0" smtClean="0"/>
              <a:t>Årets Ejerleder 2015</a:t>
            </a:r>
            <a:endParaRPr lang="da-DK" dirty="0"/>
          </a:p>
        </p:txBody>
      </p:sp>
      <p:sp>
        <p:nvSpPr>
          <p:cNvPr id="7" name="Slide Number Placeholder 6"/>
          <p:cNvSpPr>
            <a:spLocks noGrp="1"/>
          </p:cNvSpPr>
          <p:nvPr>
            <p:ph type="sldNum" sz="quarter" idx="18"/>
          </p:nvPr>
        </p:nvSpPr>
        <p:spPr/>
        <p:txBody>
          <a:bodyPr/>
          <a:lstStyle/>
          <a:p>
            <a:fld id="{0670CB59-E73C-4387-BF1F-B2DC2254BC9B}" type="slidenum">
              <a:rPr lang="da-DK" smtClean="0"/>
              <a:pPr/>
              <a:t>34</a:t>
            </a:fld>
            <a:endParaRPr lang="da-DK" dirty="0"/>
          </a:p>
        </p:txBody>
      </p:sp>
    </p:spTree>
    <p:extLst>
      <p:ext uri="{BB962C8B-B14F-4D97-AF65-F5344CB8AC3E}">
        <p14:creationId xmlns:p14="http://schemas.microsoft.com/office/powerpoint/2010/main" val="73679408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Udvikling i dækningsbidrag – 2010 til 2014</a:t>
            </a:r>
            <a:br>
              <a:rPr lang="da-DK" dirty="0" smtClean="0"/>
            </a:br>
            <a:endParaRPr lang="da-DK" dirty="0"/>
          </a:p>
        </p:txBody>
      </p:sp>
      <p:graphicFrame>
        <p:nvGraphicFramePr>
          <p:cNvPr id="10" name="Content Placeholder 9"/>
          <p:cNvGraphicFramePr>
            <a:graphicFrameLocks noGrp="1"/>
          </p:cNvGraphicFramePr>
          <p:nvPr>
            <p:ph sz="quarter" idx="14"/>
            <p:extLst>
              <p:ext uri="{D42A27DB-BD31-4B8C-83A1-F6EECF244321}">
                <p14:modId xmlns:p14="http://schemas.microsoft.com/office/powerpoint/2010/main" val="3580811182"/>
              </p:ext>
            </p:extLst>
          </p:nvPr>
        </p:nvGraphicFramePr>
        <p:xfrm>
          <a:off x="533400" y="1773238"/>
          <a:ext cx="8077200" cy="4398962"/>
        </p:xfrm>
        <a:graphic>
          <a:graphicData uri="http://schemas.openxmlformats.org/drawingml/2006/chart">
            <c:chart xmlns:c="http://schemas.openxmlformats.org/drawingml/2006/chart" xmlns:r="http://schemas.openxmlformats.org/officeDocument/2006/relationships" r:id="rId2"/>
          </a:graphicData>
        </a:graphic>
      </p:graphicFrame>
      <p:sp>
        <p:nvSpPr>
          <p:cNvPr id="6" name="Footer Placeholder 5"/>
          <p:cNvSpPr>
            <a:spLocks noGrp="1"/>
          </p:cNvSpPr>
          <p:nvPr>
            <p:ph type="ftr" sz="quarter" idx="17"/>
          </p:nvPr>
        </p:nvSpPr>
        <p:spPr/>
        <p:txBody>
          <a:bodyPr/>
          <a:lstStyle/>
          <a:p>
            <a:r>
              <a:rPr lang="da-DK" dirty="0" smtClean="0"/>
              <a:t>Årets Ejerleder 2015</a:t>
            </a:r>
            <a:endParaRPr lang="da-DK" dirty="0"/>
          </a:p>
        </p:txBody>
      </p:sp>
      <p:sp>
        <p:nvSpPr>
          <p:cNvPr id="7" name="Slide Number Placeholder 6"/>
          <p:cNvSpPr>
            <a:spLocks noGrp="1"/>
          </p:cNvSpPr>
          <p:nvPr>
            <p:ph type="sldNum" sz="quarter" idx="18"/>
          </p:nvPr>
        </p:nvSpPr>
        <p:spPr/>
        <p:txBody>
          <a:bodyPr/>
          <a:lstStyle/>
          <a:p>
            <a:fld id="{0670CB59-E73C-4387-BF1F-B2DC2254BC9B}" type="slidenum">
              <a:rPr lang="da-DK" smtClean="0"/>
              <a:pPr/>
              <a:t>35</a:t>
            </a:fld>
            <a:endParaRPr lang="da-DK" dirty="0"/>
          </a:p>
        </p:txBody>
      </p:sp>
    </p:spTree>
    <p:extLst>
      <p:ext uri="{BB962C8B-B14F-4D97-AF65-F5344CB8AC3E}">
        <p14:creationId xmlns:p14="http://schemas.microsoft.com/office/powerpoint/2010/main" val="346987066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Udvikling i årets resultat – 2010 til 2014</a:t>
            </a:r>
            <a:br>
              <a:rPr lang="da-DK" dirty="0" smtClean="0"/>
            </a:br>
            <a:endParaRPr lang="da-DK" dirty="0"/>
          </a:p>
        </p:txBody>
      </p:sp>
      <p:graphicFrame>
        <p:nvGraphicFramePr>
          <p:cNvPr id="10" name="Content Placeholder 9"/>
          <p:cNvGraphicFramePr>
            <a:graphicFrameLocks noGrp="1"/>
          </p:cNvGraphicFramePr>
          <p:nvPr>
            <p:ph sz="quarter" idx="14"/>
            <p:extLst>
              <p:ext uri="{D42A27DB-BD31-4B8C-83A1-F6EECF244321}">
                <p14:modId xmlns:p14="http://schemas.microsoft.com/office/powerpoint/2010/main" val="2043576001"/>
              </p:ext>
            </p:extLst>
          </p:nvPr>
        </p:nvGraphicFramePr>
        <p:xfrm>
          <a:off x="533400" y="1773238"/>
          <a:ext cx="8077200" cy="4398962"/>
        </p:xfrm>
        <a:graphic>
          <a:graphicData uri="http://schemas.openxmlformats.org/drawingml/2006/chart">
            <c:chart xmlns:c="http://schemas.openxmlformats.org/drawingml/2006/chart" xmlns:r="http://schemas.openxmlformats.org/officeDocument/2006/relationships" r:id="rId2"/>
          </a:graphicData>
        </a:graphic>
      </p:graphicFrame>
      <p:sp>
        <p:nvSpPr>
          <p:cNvPr id="6" name="Footer Placeholder 5"/>
          <p:cNvSpPr>
            <a:spLocks noGrp="1"/>
          </p:cNvSpPr>
          <p:nvPr>
            <p:ph type="ftr" sz="quarter" idx="17"/>
          </p:nvPr>
        </p:nvSpPr>
        <p:spPr/>
        <p:txBody>
          <a:bodyPr/>
          <a:lstStyle/>
          <a:p>
            <a:r>
              <a:rPr lang="da-DK" dirty="0" smtClean="0"/>
              <a:t>Årets Ejerleder 2015</a:t>
            </a:r>
            <a:endParaRPr lang="da-DK" dirty="0"/>
          </a:p>
        </p:txBody>
      </p:sp>
      <p:sp>
        <p:nvSpPr>
          <p:cNvPr id="7" name="Slide Number Placeholder 6"/>
          <p:cNvSpPr>
            <a:spLocks noGrp="1"/>
          </p:cNvSpPr>
          <p:nvPr>
            <p:ph type="sldNum" sz="quarter" idx="18"/>
          </p:nvPr>
        </p:nvSpPr>
        <p:spPr/>
        <p:txBody>
          <a:bodyPr/>
          <a:lstStyle/>
          <a:p>
            <a:fld id="{0670CB59-E73C-4387-BF1F-B2DC2254BC9B}" type="slidenum">
              <a:rPr lang="da-DK" smtClean="0"/>
              <a:pPr/>
              <a:t>36</a:t>
            </a:fld>
            <a:endParaRPr lang="da-DK" dirty="0"/>
          </a:p>
        </p:txBody>
      </p:sp>
    </p:spTree>
    <p:extLst>
      <p:ext uri="{BB962C8B-B14F-4D97-AF65-F5344CB8AC3E}">
        <p14:creationId xmlns:p14="http://schemas.microsoft.com/office/powerpoint/2010/main" val="28835440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Udvikling i årets aktiver – 2010 til 2014</a:t>
            </a:r>
            <a:br>
              <a:rPr lang="da-DK" dirty="0" smtClean="0"/>
            </a:br>
            <a:endParaRPr lang="da-DK" dirty="0"/>
          </a:p>
        </p:txBody>
      </p:sp>
      <p:graphicFrame>
        <p:nvGraphicFramePr>
          <p:cNvPr id="10" name="Content Placeholder 9"/>
          <p:cNvGraphicFramePr>
            <a:graphicFrameLocks noGrp="1"/>
          </p:cNvGraphicFramePr>
          <p:nvPr>
            <p:ph sz="quarter" idx="14"/>
            <p:extLst>
              <p:ext uri="{D42A27DB-BD31-4B8C-83A1-F6EECF244321}">
                <p14:modId xmlns:p14="http://schemas.microsoft.com/office/powerpoint/2010/main" val="2270705405"/>
              </p:ext>
            </p:extLst>
          </p:nvPr>
        </p:nvGraphicFramePr>
        <p:xfrm>
          <a:off x="533400" y="1773238"/>
          <a:ext cx="8077200" cy="4398962"/>
        </p:xfrm>
        <a:graphic>
          <a:graphicData uri="http://schemas.openxmlformats.org/drawingml/2006/chart">
            <c:chart xmlns:c="http://schemas.openxmlformats.org/drawingml/2006/chart" xmlns:r="http://schemas.openxmlformats.org/officeDocument/2006/relationships" r:id="rId2"/>
          </a:graphicData>
        </a:graphic>
      </p:graphicFrame>
      <p:sp>
        <p:nvSpPr>
          <p:cNvPr id="6" name="Footer Placeholder 5"/>
          <p:cNvSpPr>
            <a:spLocks noGrp="1"/>
          </p:cNvSpPr>
          <p:nvPr>
            <p:ph type="ftr" sz="quarter" idx="17"/>
          </p:nvPr>
        </p:nvSpPr>
        <p:spPr/>
        <p:txBody>
          <a:bodyPr/>
          <a:lstStyle/>
          <a:p>
            <a:r>
              <a:rPr lang="da-DK" dirty="0" smtClean="0"/>
              <a:t>Årets Ejerleder 2015</a:t>
            </a:r>
            <a:endParaRPr lang="da-DK" dirty="0"/>
          </a:p>
        </p:txBody>
      </p:sp>
      <p:sp>
        <p:nvSpPr>
          <p:cNvPr id="7" name="Slide Number Placeholder 6"/>
          <p:cNvSpPr>
            <a:spLocks noGrp="1"/>
          </p:cNvSpPr>
          <p:nvPr>
            <p:ph type="sldNum" sz="quarter" idx="18"/>
          </p:nvPr>
        </p:nvSpPr>
        <p:spPr/>
        <p:txBody>
          <a:bodyPr/>
          <a:lstStyle/>
          <a:p>
            <a:fld id="{0670CB59-E73C-4387-BF1F-B2DC2254BC9B}" type="slidenum">
              <a:rPr lang="da-DK" smtClean="0"/>
              <a:pPr/>
              <a:t>37</a:t>
            </a:fld>
            <a:endParaRPr lang="da-DK" dirty="0"/>
          </a:p>
        </p:txBody>
      </p:sp>
    </p:spTree>
    <p:extLst>
      <p:ext uri="{BB962C8B-B14F-4D97-AF65-F5344CB8AC3E}">
        <p14:creationId xmlns:p14="http://schemas.microsoft.com/office/powerpoint/2010/main" val="373774939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Udvikling i årets egenkapital – 2010 til 2014</a:t>
            </a:r>
            <a:br>
              <a:rPr lang="da-DK" dirty="0" smtClean="0"/>
            </a:br>
            <a:endParaRPr lang="da-DK" dirty="0"/>
          </a:p>
        </p:txBody>
      </p:sp>
      <p:graphicFrame>
        <p:nvGraphicFramePr>
          <p:cNvPr id="10" name="Content Placeholder 9"/>
          <p:cNvGraphicFramePr>
            <a:graphicFrameLocks noGrp="1"/>
          </p:cNvGraphicFramePr>
          <p:nvPr>
            <p:ph sz="quarter" idx="14"/>
            <p:extLst>
              <p:ext uri="{D42A27DB-BD31-4B8C-83A1-F6EECF244321}">
                <p14:modId xmlns:p14="http://schemas.microsoft.com/office/powerpoint/2010/main" val="1799117334"/>
              </p:ext>
            </p:extLst>
          </p:nvPr>
        </p:nvGraphicFramePr>
        <p:xfrm>
          <a:off x="533400" y="1773238"/>
          <a:ext cx="8077200" cy="4398962"/>
        </p:xfrm>
        <a:graphic>
          <a:graphicData uri="http://schemas.openxmlformats.org/drawingml/2006/chart">
            <c:chart xmlns:c="http://schemas.openxmlformats.org/drawingml/2006/chart" xmlns:r="http://schemas.openxmlformats.org/officeDocument/2006/relationships" r:id="rId2"/>
          </a:graphicData>
        </a:graphic>
      </p:graphicFrame>
      <p:sp>
        <p:nvSpPr>
          <p:cNvPr id="6" name="Footer Placeholder 5"/>
          <p:cNvSpPr>
            <a:spLocks noGrp="1"/>
          </p:cNvSpPr>
          <p:nvPr>
            <p:ph type="ftr" sz="quarter" idx="17"/>
          </p:nvPr>
        </p:nvSpPr>
        <p:spPr/>
        <p:txBody>
          <a:bodyPr/>
          <a:lstStyle/>
          <a:p>
            <a:r>
              <a:rPr lang="da-DK" dirty="0" smtClean="0"/>
              <a:t>Årets Ejerleder 2015</a:t>
            </a:r>
            <a:endParaRPr lang="da-DK" dirty="0"/>
          </a:p>
        </p:txBody>
      </p:sp>
      <p:sp>
        <p:nvSpPr>
          <p:cNvPr id="7" name="Slide Number Placeholder 6"/>
          <p:cNvSpPr>
            <a:spLocks noGrp="1"/>
          </p:cNvSpPr>
          <p:nvPr>
            <p:ph type="sldNum" sz="quarter" idx="18"/>
          </p:nvPr>
        </p:nvSpPr>
        <p:spPr/>
        <p:txBody>
          <a:bodyPr/>
          <a:lstStyle/>
          <a:p>
            <a:fld id="{0670CB59-E73C-4387-BF1F-B2DC2254BC9B}" type="slidenum">
              <a:rPr lang="da-DK" smtClean="0"/>
              <a:pPr/>
              <a:t>38</a:t>
            </a:fld>
            <a:endParaRPr lang="da-DK" dirty="0"/>
          </a:p>
        </p:txBody>
      </p:sp>
    </p:spTree>
    <p:extLst>
      <p:ext uri="{BB962C8B-B14F-4D97-AF65-F5344CB8AC3E}">
        <p14:creationId xmlns:p14="http://schemas.microsoft.com/office/powerpoint/2010/main" val="129803849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Udvikling i årets antal ansatte – 2010 til 2014</a:t>
            </a:r>
            <a:br>
              <a:rPr lang="da-DK" dirty="0" smtClean="0"/>
            </a:br>
            <a:endParaRPr lang="da-DK" dirty="0"/>
          </a:p>
        </p:txBody>
      </p:sp>
      <p:graphicFrame>
        <p:nvGraphicFramePr>
          <p:cNvPr id="10" name="Content Placeholder 9"/>
          <p:cNvGraphicFramePr>
            <a:graphicFrameLocks noGrp="1"/>
          </p:cNvGraphicFramePr>
          <p:nvPr>
            <p:ph sz="quarter" idx="14"/>
            <p:extLst>
              <p:ext uri="{D42A27DB-BD31-4B8C-83A1-F6EECF244321}">
                <p14:modId xmlns:p14="http://schemas.microsoft.com/office/powerpoint/2010/main" val="3347176062"/>
              </p:ext>
            </p:extLst>
          </p:nvPr>
        </p:nvGraphicFramePr>
        <p:xfrm>
          <a:off x="533400" y="1773238"/>
          <a:ext cx="8077200" cy="4398962"/>
        </p:xfrm>
        <a:graphic>
          <a:graphicData uri="http://schemas.openxmlformats.org/drawingml/2006/chart">
            <c:chart xmlns:c="http://schemas.openxmlformats.org/drawingml/2006/chart" xmlns:r="http://schemas.openxmlformats.org/officeDocument/2006/relationships" r:id="rId2"/>
          </a:graphicData>
        </a:graphic>
      </p:graphicFrame>
      <p:sp>
        <p:nvSpPr>
          <p:cNvPr id="6" name="Footer Placeholder 5"/>
          <p:cNvSpPr>
            <a:spLocks noGrp="1"/>
          </p:cNvSpPr>
          <p:nvPr>
            <p:ph type="ftr" sz="quarter" idx="17"/>
          </p:nvPr>
        </p:nvSpPr>
        <p:spPr/>
        <p:txBody>
          <a:bodyPr/>
          <a:lstStyle/>
          <a:p>
            <a:r>
              <a:rPr lang="da-DK" dirty="0" smtClean="0"/>
              <a:t>Årets Ejerleder 2015</a:t>
            </a:r>
            <a:endParaRPr lang="da-DK" dirty="0"/>
          </a:p>
        </p:txBody>
      </p:sp>
      <p:sp>
        <p:nvSpPr>
          <p:cNvPr id="7" name="Slide Number Placeholder 6"/>
          <p:cNvSpPr>
            <a:spLocks noGrp="1"/>
          </p:cNvSpPr>
          <p:nvPr>
            <p:ph type="sldNum" sz="quarter" idx="18"/>
          </p:nvPr>
        </p:nvSpPr>
        <p:spPr/>
        <p:txBody>
          <a:bodyPr/>
          <a:lstStyle/>
          <a:p>
            <a:fld id="{0670CB59-E73C-4387-BF1F-B2DC2254BC9B}" type="slidenum">
              <a:rPr lang="da-DK" smtClean="0"/>
              <a:pPr/>
              <a:t>39</a:t>
            </a:fld>
            <a:endParaRPr lang="da-DK" dirty="0"/>
          </a:p>
        </p:txBody>
      </p:sp>
    </p:spTree>
    <p:extLst>
      <p:ext uri="{BB962C8B-B14F-4D97-AF65-F5344CB8AC3E}">
        <p14:creationId xmlns:p14="http://schemas.microsoft.com/office/powerpoint/2010/main" val="26519160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Ejerlederen og dennes virksomhed</a:t>
            </a:r>
            <a:endParaRPr lang="da-DK" dirty="0"/>
          </a:p>
        </p:txBody>
      </p:sp>
      <p:sp>
        <p:nvSpPr>
          <p:cNvPr id="3" name="Content Placeholder 2"/>
          <p:cNvSpPr>
            <a:spLocks noGrp="1"/>
          </p:cNvSpPr>
          <p:nvPr>
            <p:ph sz="quarter" idx="14"/>
          </p:nvPr>
        </p:nvSpPr>
        <p:spPr>
          <a:xfrm>
            <a:off x="530352" y="1773238"/>
            <a:ext cx="8080248" cy="4398961"/>
          </a:xfrm>
        </p:spPr>
        <p:txBody>
          <a:bodyPr/>
          <a:lstStyle/>
          <a:p>
            <a:r>
              <a:rPr lang="da-DK" sz="1400" b="1" dirty="0" smtClean="0"/>
              <a:t>Indledning</a:t>
            </a:r>
            <a:endParaRPr lang="en-US" sz="1400" dirty="0"/>
          </a:p>
          <a:p>
            <a:r>
              <a:rPr lang="da-DK" sz="1200" dirty="0"/>
              <a:t>Lysten til at have foden under </a:t>
            </a:r>
            <a:r>
              <a:rPr lang="da-DK" sz="1200" dirty="0" smtClean="0"/>
              <a:t>eget </a:t>
            </a:r>
            <a:r>
              <a:rPr lang="da-DK" sz="1200" dirty="0"/>
              <a:t>bord er ofte det, der </a:t>
            </a:r>
            <a:r>
              <a:rPr lang="da-DK" sz="1200" dirty="0" smtClean="0"/>
              <a:t>indledningsvis </a:t>
            </a:r>
            <a:r>
              <a:rPr lang="da-DK" sz="1200" dirty="0"/>
              <a:t>er motivationen for at stifte egen virksomhed, og netop viljen og den brændende selvstændighedstrang er blandt de bærende elementer i ejerlederens </a:t>
            </a:r>
            <a:r>
              <a:rPr lang="da-DK" sz="1200" dirty="0" smtClean="0"/>
              <a:t>DNA.</a:t>
            </a:r>
            <a:endParaRPr lang="en-US" sz="1200" dirty="0" smtClean="0"/>
          </a:p>
          <a:p>
            <a:r>
              <a:rPr lang="da-DK" sz="1200" dirty="0" smtClean="0"/>
              <a:t> </a:t>
            </a:r>
            <a:endParaRPr lang="en-US" sz="1200" dirty="0" smtClean="0"/>
          </a:p>
          <a:p>
            <a:r>
              <a:rPr lang="da-DK" sz="1200" dirty="0" smtClean="0"/>
              <a:t>Hertil kommer, at personlige egenskaber, relevant/aktuel brancheerfaring og viljen til at gøre noget større og bedre er udslagsgivende for den særlige motivation, der driver ejerlederen.</a:t>
            </a:r>
            <a:r>
              <a:rPr lang="en-US" sz="1200" dirty="0"/>
              <a:t> </a:t>
            </a:r>
            <a:r>
              <a:rPr lang="da-DK" sz="1200" dirty="0" smtClean="0"/>
              <a:t>Ejerlederen </a:t>
            </a:r>
            <a:r>
              <a:rPr lang="da-DK" sz="1200" dirty="0"/>
              <a:t>har nemlig en helt særlig motivation for at drive </a:t>
            </a:r>
            <a:r>
              <a:rPr lang="da-DK" sz="1200" dirty="0" smtClean="0"/>
              <a:t>og udvikle sin virksomhed. </a:t>
            </a:r>
            <a:r>
              <a:rPr lang="da-DK" sz="1200" dirty="0"/>
              <a:t>De har ofte hele den personlige formue på spil, </a:t>
            </a:r>
            <a:r>
              <a:rPr lang="da-DK" sz="1200" dirty="0" smtClean="0"/>
              <a:t>så virksomheden er deres </a:t>
            </a:r>
            <a:r>
              <a:rPr lang="da-DK" sz="1200" dirty="0"/>
              <a:t>hjerteblod – på linje med </a:t>
            </a:r>
            <a:r>
              <a:rPr lang="da-DK" sz="1200" dirty="0" smtClean="0"/>
              <a:t>familien.</a:t>
            </a:r>
            <a:endParaRPr lang="en-US" sz="1200" dirty="0" smtClean="0"/>
          </a:p>
          <a:p>
            <a:r>
              <a:rPr lang="da-DK" sz="1200" dirty="0" smtClean="0"/>
              <a:t> </a:t>
            </a:r>
            <a:endParaRPr lang="en-US" sz="1200" dirty="0" smtClean="0"/>
          </a:p>
          <a:p>
            <a:r>
              <a:rPr lang="da-DK" sz="1200" dirty="0" smtClean="0"/>
              <a:t>Netop familien betyder meget for ejerlederen, da familiens værdier og erfaringer ofte er noget, ejerlederen tager med sig. Typisk har familien ejet virksomheden i flere generationer, hvorved ejerlederen bogstaveligt talt er født ind i familiens erfaringer/værdisæt. Familien gør det dog ikke alene, og da ejerlederen oftest hverken kan fyres fra eller opsige jobbet, stiller det særlige krav til ejerlederen om at have et team omkring sig, der kan udfordre.</a:t>
            </a:r>
            <a:endParaRPr lang="en-US" sz="1200" dirty="0" smtClean="0"/>
          </a:p>
          <a:p>
            <a:endParaRPr lang="en-US" sz="1200" dirty="0" smtClean="0"/>
          </a:p>
          <a:p>
            <a:endParaRPr lang="en-US" sz="1200" dirty="0" smtClean="0"/>
          </a:p>
          <a:p>
            <a:r>
              <a:rPr lang="da-DK" sz="1200" b="1" i="1" dirty="0" smtClean="0"/>
              <a:t>Resultater og findings fra denne del af årets </a:t>
            </a:r>
            <a:r>
              <a:rPr lang="da-DK" sz="1200" b="1" i="1" dirty="0"/>
              <a:t>e</a:t>
            </a:r>
            <a:r>
              <a:rPr lang="da-DK" sz="1200" b="1" i="1" dirty="0" smtClean="0"/>
              <a:t>jerlederanalyse præsenteres på de følgende slides …</a:t>
            </a:r>
          </a:p>
          <a:p>
            <a:r>
              <a:rPr lang="da-DK" sz="1200" dirty="0"/>
              <a:t> </a:t>
            </a:r>
            <a:endParaRPr lang="en-US" sz="1200" dirty="0"/>
          </a:p>
        </p:txBody>
      </p:sp>
      <p:sp>
        <p:nvSpPr>
          <p:cNvPr id="4" name="Slide Number Placeholder 3"/>
          <p:cNvSpPr>
            <a:spLocks noGrp="1"/>
          </p:cNvSpPr>
          <p:nvPr>
            <p:ph type="sldNum" sz="quarter" idx="18"/>
          </p:nvPr>
        </p:nvSpPr>
        <p:spPr/>
        <p:txBody>
          <a:bodyPr/>
          <a:lstStyle/>
          <a:p>
            <a:fld id="{0670CB59-E73C-4387-BF1F-B2DC2254BC9B}" type="slidenum">
              <a:rPr lang="da-DK" smtClean="0"/>
              <a:pPr/>
              <a:t>4</a:t>
            </a:fld>
            <a:endParaRPr lang="da-DK" dirty="0"/>
          </a:p>
        </p:txBody>
      </p:sp>
      <p:sp>
        <p:nvSpPr>
          <p:cNvPr id="6" name="Footer Placeholder 5"/>
          <p:cNvSpPr>
            <a:spLocks noGrp="1"/>
          </p:cNvSpPr>
          <p:nvPr>
            <p:ph type="ftr" sz="quarter" idx="17"/>
          </p:nvPr>
        </p:nvSpPr>
        <p:spPr/>
        <p:txBody>
          <a:bodyPr/>
          <a:lstStyle/>
          <a:p>
            <a:r>
              <a:rPr lang="da-DK" dirty="0" smtClean="0"/>
              <a:t>Årets Ejerleder 2015</a:t>
            </a:r>
            <a:endParaRPr lang="da-DK" dirty="0"/>
          </a:p>
        </p:txBody>
      </p:sp>
    </p:spTree>
    <p:extLst>
      <p:ext uri="{BB962C8B-B14F-4D97-AF65-F5344CB8AC3E}">
        <p14:creationId xmlns:p14="http://schemas.microsoft.com/office/powerpoint/2010/main" val="2615660726"/>
      </p:ext>
    </p:extLst>
  </p:cSld>
  <p:clrMapOvr>
    <a:masterClrMapping/>
  </p:clrMapOvr>
  <p:transition>
    <p:cut/>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a:t>Vækst i indkomstskabelse de seneste tre </a:t>
            </a:r>
            <a:r>
              <a:rPr lang="da-DK" dirty="0" smtClean="0"/>
              <a:t>år</a:t>
            </a:r>
            <a:br>
              <a:rPr lang="da-DK" dirty="0" smtClean="0"/>
            </a:br>
            <a:r>
              <a:rPr lang="da-DK" dirty="0" smtClean="0"/>
              <a:t>Dækningsbidrag</a:t>
            </a:r>
            <a:endParaRPr lang="da-DK" dirty="0"/>
          </a:p>
        </p:txBody>
      </p:sp>
      <p:graphicFrame>
        <p:nvGraphicFramePr>
          <p:cNvPr id="10" name="Content Placeholder 9"/>
          <p:cNvGraphicFramePr>
            <a:graphicFrameLocks noGrp="1"/>
          </p:cNvGraphicFramePr>
          <p:nvPr>
            <p:ph sz="quarter" idx="14"/>
            <p:extLst>
              <p:ext uri="{D42A27DB-BD31-4B8C-83A1-F6EECF244321}">
                <p14:modId xmlns:p14="http://schemas.microsoft.com/office/powerpoint/2010/main" val="2099720686"/>
              </p:ext>
            </p:extLst>
          </p:nvPr>
        </p:nvGraphicFramePr>
        <p:xfrm>
          <a:off x="533400" y="1773238"/>
          <a:ext cx="3962400" cy="439896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Content Placeholder 10"/>
          <p:cNvGraphicFramePr>
            <a:graphicFrameLocks noGrp="1"/>
          </p:cNvGraphicFramePr>
          <p:nvPr>
            <p:ph sz="quarter" idx="15"/>
            <p:extLst>
              <p:ext uri="{D42A27DB-BD31-4B8C-83A1-F6EECF244321}">
                <p14:modId xmlns:p14="http://schemas.microsoft.com/office/powerpoint/2010/main" val="2662645037"/>
              </p:ext>
            </p:extLst>
          </p:nvPr>
        </p:nvGraphicFramePr>
        <p:xfrm>
          <a:off x="4648200" y="1773238"/>
          <a:ext cx="3962400" cy="985520"/>
        </p:xfrm>
        <a:graphic>
          <a:graphicData uri="http://schemas.openxmlformats.org/drawingml/2006/table">
            <a:tbl>
              <a:tblPr firstRow="1" bandRow="1">
                <a:tableStyleId>{69C7853C-536D-4A76-A0AE-DD22124D55A5}</a:tableStyleId>
              </a:tblPr>
              <a:tblGrid>
                <a:gridCol w="1981200"/>
                <a:gridCol w="1981200"/>
              </a:tblGrid>
              <a:tr h="370840">
                <a:tc gridSpan="2">
                  <a:txBody>
                    <a:bodyPr/>
                    <a:lstStyle/>
                    <a:p>
                      <a:pPr algn="ctr"/>
                      <a:r>
                        <a:rPr lang="da-DK" sz="1200" dirty="0" smtClean="0"/>
                        <a:t>Gennemsnitlig vækst p.a. 2012-2014</a:t>
                      </a:r>
                      <a:endParaRPr lang="da-DK" sz="1200" dirty="0"/>
                    </a:p>
                  </a:txBody>
                  <a:tcPr/>
                </a:tc>
                <a:tc hMerge="1">
                  <a:txBody>
                    <a:bodyPr/>
                    <a:lstStyle/>
                    <a:p>
                      <a:endParaRPr lang="da-DK" dirty="0"/>
                    </a:p>
                  </a:txBody>
                  <a:tcPr/>
                </a:tc>
              </a:tr>
              <a:tr h="132794">
                <a:tc>
                  <a:txBody>
                    <a:bodyPr/>
                    <a:lstStyle/>
                    <a:p>
                      <a:pPr algn="ctr"/>
                      <a:r>
                        <a:rPr lang="da-DK" sz="1000" dirty="0" smtClean="0"/>
                        <a:t>(1.000 kr.)</a:t>
                      </a:r>
                      <a:endParaRPr lang="da-DK" sz="1000" dirty="0"/>
                    </a:p>
                  </a:txBody>
                  <a:tcPr/>
                </a:tc>
                <a:tc>
                  <a:txBody>
                    <a:bodyPr/>
                    <a:lstStyle/>
                    <a:p>
                      <a:pPr algn="ctr"/>
                      <a:r>
                        <a:rPr lang="da-DK" sz="1000" dirty="0" smtClean="0"/>
                        <a:t>(%)</a:t>
                      </a:r>
                      <a:endParaRPr lang="da-DK" sz="1000" dirty="0"/>
                    </a:p>
                  </a:txBody>
                  <a:tcPr/>
                </a:tc>
              </a:tr>
              <a:tr h="370840">
                <a:tc>
                  <a:txBody>
                    <a:bodyPr/>
                    <a:lstStyle/>
                    <a:p>
                      <a:pPr algn="ctr"/>
                      <a:r>
                        <a:rPr lang="da-DK" dirty="0" smtClean="0"/>
                        <a:t>4.594</a:t>
                      </a:r>
                      <a:endParaRPr lang="da-DK" dirty="0"/>
                    </a:p>
                  </a:txBody>
                  <a:tcPr/>
                </a:tc>
                <a:tc>
                  <a:txBody>
                    <a:bodyPr/>
                    <a:lstStyle/>
                    <a:p>
                      <a:pPr algn="ctr"/>
                      <a:r>
                        <a:rPr lang="da-DK" dirty="0" smtClean="0"/>
                        <a:t>18</a:t>
                      </a:r>
                      <a:endParaRPr lang="da-DK" dirty="0"/>
                    </a:p>
                  </a:txBody>
                  <a:tcPr/>
                </a:tc>
              </a:tr>
            </a:tbl>
          </a:graphicData>
        </a:graphic>
      </p:graphicFrame>
      <p:sp>
        <p:nvSpPr>
          <p:cNvPr id="6" name="Footer Placeholder 5"/>
          <p:cNvSpPr>
            <a:spLocks noGrp="1"/>
          </p:cNvSpPr>
          <p:nvPr>
            <p:ph type="ftr" sz="quarter" idx="17"/>
          </p:nvPr>
        </p:nvSpPr>
        <p:spPr/>
        <p:txBody>
          <a:bodyPr/>
          <a:lstStyle/>
          <a:p>
            <a:r>
              <a:rPr lang="da-DK" dirty="0" smtClean="0"/>
              <a:t>Årets Ejerleder 2015</a:t>
            </a:r>
            <a:endParaRPr lang="da-DK" dirty="0"/>
          </a:p>
        </p:txBody>
      </p:sp>
      <p:sp>
        <p:nvSpPr>
          <p:cNvPr id="7" name="Slide Number Placeholder 6"/>
          <p:cNvSpPr>
            <a:spLocks noGrp="1"/>
          </p:cNvSpPr>
          <p:nvPr>
            <p:ph type="sldNum" sz="quarter" idx="18"/>
          </p:nvPr>
        </p:nvSpPr>
        <p:spPr/>
        <p:txBody>
          <a:bodyPr/>
          <a:lstStyle/>
          <a:p>
            <a:fld id="{0670CB59-E73C-4387-BF1F-B2DC2254BC9B}" type="slidenum">
              <a:rPr lang="da-DK" smtClean="0"/>
              <a:pPr/>
              <a:t>40</a:t>
            </a:fld>
            <a:endParaRPr lang="da-DK" dirty="0"/>
          </a:p>
        </p:txBody>
      </p:sp>
    </p:spTree>
    <p:extLst>
      <p:ext uri="{BB962C8B-B14F-4D97-AF65-F5344CB8AC3E}">
        <p14:creationId xmlns:p14="http://schemas.microsoft.com/office/powerpoint/2010/main" val="349306968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a:t>Vækst i indkomstskabelse de seneste tre </a:t>
            </a:r>
            <a:r>
              <a:rPr lang="da-DK" dirty="0" smtClean="0"/>
              <a:t>år</a:t>
            </a:r>
            <a:r>
              <a:rPr lang="da-DK" dirty="0"/>
              <a:t> </a:t>
            </a:r>
            <a:r>
              <a:rPr lang="da-DK" dirty="0" smtClean="0"/>
              <a:t>–</a:t>
            </a:r>
            <a:br>
              <a:rPr lang="da-DK" dirty="0" smtClean="0"/>
            </a:br>
            <a:r>
              <a:rPr lang="da-DK" dirty="0" smtClean="0"/>
              <a:t>Egenkapital</a:t>
            </a:r>
            <a:endParaRPr lang="da-DK" dirty="0"/>
          </a:p>
        </p:txBody>
      </p:sp>
      <p:graphicFrame>
        <p:nvGraphicFramePr>
          <p:cNvPr id="10" name="Content Placeholder 9"/>
          <p:cNvGraphicFramePr>
            <a:graphicFrameLocks noGrp="1"/>
          </p:cNvGraphicFramePr>
          <p:nvPr>
            <p:ph sz="quarter" idx="14"/>
            <p:extLst>
              <p:ext uri="{D42A27DB-BD31-4B8C-83A1-F6EECF244321}">
                <p14:modId xmlns:p14="http://schemas.microsoft.com/office/powerpoint/2010/main" val="2669407329"/>
              </p:ext>
            </p:extLst>
          </p:nvPr>
        </p:nvGraphicFramePr>
        <p:xfrm>
          <a:off x="533400" y="1773238"/>
          <a:ext cx="3962400" cy="439896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Content Placeholder 10"/>
          <p:cNvGraphicFramePr>
            <a:graphicFrameLocks noGrp="1"/>
          </p:cNvGraphicFramePr>
          <p:nvPr>
            <p:ph sz="quarter" idx="15"/>
            <p:extLst>
              <p:ext uri="{D42A27DB-BD31-4B8C-83A1-F6EECF244321}">
                <p14:modId xmlns:p14="http://schemas.microsoft.com/office/powerpoint/2010/main" val="3944894582"/>
              </p:ext>
            </p:extLst>
          </p:nvPr>
        </p:nvGraphicFramePr>
        <p:xfrm>
          <a:off x="4648200" y="1773238"/>
          <a:ext cx="3962400" cy="985520"/>
        </p:xfrm>
        <a:graphic>
          <a:graphicData uri="http://schemas.openxmlformats.org/drawingml/2006/table">
            <a:tbl>
              <a:tblPr firstRow="1" bandRow="1">
                <a:tableStyleId>{69C7853C-536D-4A76-A0AE-DD22124D55A5}</a:tableStyleId>
              </a:tblPr>
              <a:tblGrid>
                <a:gridCol w="1981200"/>
                <a:gridCol w="1981200"/>
              </a:tblGrid>
              <a:tr h="370840">
                <a:tc gridSpan="2">
                  <a:txBody>
                    <a:bodyPr/>
                    <a:lstStyle/>
                    <a:p>
                      <a:pPr algn="ctr"/>
                      <a:r>
                        <a:rPr lang="da-DK" sz="1200" dirty="0" smtClean="0"/>
                        <a:t>Gennemsnitlig vækst p.a. 2012-2014</a:t>
                      </a:r>
                      <a:endParaRPr lang="da-DK" sz="1200" dirty="0"/>
                    </a:p>
                  </a:txBody>
                  <a:tcPr/>
                </a:tc>
                <a:tc hMerge="1">
                  <a:txBody>
                    <a:bodyPr/>
                    <a:lstStyle/>
                    <a:p>
                      <a:endParaRPr lang="da-DK" dirty="0"/>
                    </a:p>
                  </a:txBody>
                  <a:tcPr/>
                </a:tc>
              </a:tr>
              <a:tr h="132794">
                <a:tc>
                  <a:txBody>
                    <a:bodyPr/>
                    <a:lstStyle/>
                    <a:p>
                      <a:pPr algn="ctr"/>
                      <a:r>
                        <a:rPr lang="da-DK" sz="1000" dirty="0" smtClean="0"/>
                        <a:t>(1.000 kr.)</a:t>
                      </a:r>
                      <a:endParaRPr lang="da-DK" sz="1000" dirty="0"/>
                    </a:p>
                  </a:txBody>
                  <a:tcPr/>
                </a:tc>
                <a:tc>
                  <a:txBody>
                    <a:bodyPr/>
                    <a:lstStyle/>
                    <a:p>
                      <a:pPr algn="ctr"/>
                      <a:r>
                        <a:rPr lang="da-DK" sz="1000" dirty="0" smtClean="0"/>
                        <a:t>(%)</a:t>
                      </a:r>
                      <a:endParaRPr lang="da-DK" sz="1000" dirty="0"/>
                    </a:p>
                  </a:txBody>
                  <a:tcPr/>
                </a:tc>
              </a:tr>
              <a:tr h="370840">
                <a:tc>
                  <a:txBody>
                    <a:bodyPr/>
                    <a:lstStyle/>
                    <a:p>
                      <a:pPr algn="ctr"/>
                      <a:r>
                        <a:rPr lang="da-DK" dirty="0" smtClean="0"/>
                        <a:t>3.175</a:t>
                      </a:r>
                      <a:endParaRPr lang="da-DK" dirty="0"/>
                    </a:p>
                  </a:txBody>
                  <a:tcPr/>
                </a:tc>
                <a:tc>
                  <a:txBody>
                    <a:bodyPr/>
                    <a:lstStyle/>
                    <a:p>
                      <a:pPr algn="ctr"/>
                      <a:r>
                        <a:rPr lang="da-DK" dirty="0" smtClean="0"/>
                        <a:t>16</a:t>
                      </a:r>
                      <a:endParaRPr lang="da-DK" dirty="0"/>
                    </a:p>
                  </a:txBody>
                  <a:tcPr/>
                </a:tc>
              </a:tr>
            </a:tbl>
          </a:graphicData>
        </a:graphic>
      </p:graphicFrame>
      <p:sp>
        <p:nvSpPr>
          <p:cNvPr id="6" name="Footer Placeholder 5"/>
          <p:cNvSpPr>
            <a:spLocks noGrp="1"/>
          </p:cNvSpPr>
          <p:nvPr>
            <p:ph type="ftr" sz="quarter" idx="17"/>
          </p:nvPr>
        </p:nvSpPr>
        <p:spPr/>
        <p:txBody>
          <a:bodyPr/>
          <a:lstStyle/>
          <a:p>
            <a:r>
              <a:rPr lang="da-DK" dirty="0" smtClean="0"/>
              <a:t>Årets Ejerleder 2015</a:t>
            </a:r>
            <a:endParaRPr lang="da-DK" dirty="0"/>
          </a:p>
        </p:txBody>
      </p:sp>
      <p:sp>
        <p:nvSpPr>
          <p:cNvPr id="7" name="Slide Number Placeholder 6"/>
          <p:cNvSpPr>
            <a:spLocks noGrp="1"/>
          </p:cNvSpPr>
          <p:nvPr>
            <p:ph type="sldNum" sz="quarter" idx="18"/>
          </p:nvPr>
        </p:nvSpPr>
        <p:spPr/>
        <p:txBody>
          <a:bodyPr/>
          <a:lstStyle/>
          <a:p>
            <a:fld id="{0670CB59-E73C-4387-BF1F-B2DC2254BC9B}" type="slidenum">
              <a:rPr lang="da-DK" smtClean="0"/>
              <a:pPr/>
              <a:t>41</a:t>
            </a:fld>
            <a:endParaRPr lang="da-DK" dirty="0"/>
          </a:p>
        </p:txBody>
      </p:sp>
    </p:spTree>
    <p:extLst>
      <p:ext uri="{BB962C8B-B14F-4D97-AF65-F5344CB8AC3E}">
        <p14:creationId xmlns:p14="http://schemas.microsoft.com/office/powerpoint/2010/main" val="290648888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PwC_PC_France_Paris_MB_081.bmp"/>
          <p:cNvPicPr>
            <a:picLocks noChangeAspect="1"/>
          </p:cNvPicPr>
          <p:nvPr/>
        </p:nvPicPr>
        <p:blipFill rotWithShape="1">
          <a:blip r:embed="rId3">
            <a:extLst>
              <a:ext uri="{28A0092B-C50C-407E-A947-70E740481C1C}">
                <a14:useLocalDpi xmlns:a14="http://schemas.microsoft.com/office/drawing/2010/main" val="0"/>
              </a:ext>
            </a:extLst>
          </a:blip>
          <a:srcRect t="29797" b="12206"/>
          <a:stretch/>
        </p:blipFill>
        <p:spPr>
          <a:xfrm>
            <a:off x="0" y="0"/>
            <a:ext cx="9144000" cy="3526589"/>
          </a:xfrm>
          <a:prstGeom prst="rect">
            <a:avLst/>
          </a:prstGeom>
        </p:spPr>
      </p:pic>
      <p:sp>
        <p:nvSpPr>
          <p:cNvPr id="2" name="Title 1"/>
          <p:cNvSpPr>
            <a:spLocks noGrp="1"/>
          </p:cNvSpPr>
          <p:nvPr>
            <p:ph type="ctrTitle"/>
          </p:nvPr>
        </p:nvSpPr>
        <p:spPr/>
        <p:txBody>
          <a:bodyPr/>
          <a:lstStyle/>
          <a:p>
            <a:r>
              <a:rPr lang="da-DK" dirty="0" smtClean="0"/>
              <a:t>Metode</a:t>
            </a:r>
            <a:endParaRPr lang="da-DK" dirty="0"/>
          </a:p>
        </p:txBody>
      </p:sp>
      <p:sp>
        <p:nvSpPr>
          <p:cNvPr id="8" name="TextBox 7"/>
          <p:cNvSpPr txBox="1"/>
          <p:nvPr/>
        </p:nvSpPr>
        <p:spPr>
          <a:xfrm>
            <a:off x="827584" y="-1506"/>
            <a:ext cx="2736304" cy="3384376"/>
          </a:xfrm>
          <a:prstGeom prst="rect">
            <a:avLst/>
          </a:prstGeom>
          <a:noFill/>
        </p:spPr>
        <p:txBody>
          <a:bodyPr vert="horz" wrap="none" lIns="0" tIns="0" rIns="0" bIns="0" rtlCol="0">
            <a:noAutofit/>
          </a:bodyPr>
          <a:lstStyle/>
          <a:p>
            <a:pPr indent="-274320"/>
            <a:r>
              <a:rPr lang="da-DK" sz="23900" i="1" dirty="0" smtClean="0">
                <a:solidFill>
                  <a:schemeClr val="bg1"/>
                </a:solidFill>
                <a:latin typeface="Georgia" pitchFamily="18" charset="0"/>
              </a:rPr>
              <a:t>7</a:t>
            </a:r>
          </a:p>
        </p:txBody>
      </p:sp>
    </p:spTree>
    <p:extLst>
      <p:ext uri="{BB962C8B-B14F-4D97-AF65-F5344CB8AC3E}">
        <p14:creationId xmlns:p14="http://schemas.microsoft.com/office/powerpoint/2010/main" val="67222333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Metode</a:t>
            </a:r>
            <a:endParaRPr lang="da-DK" dirty="0"/>
          </a:p>
        </p:txBody>
      </p:sp>
      <p:sp>
        <p:nvSpPr>
          <p:cNvPr id="3" name="Content Placeholder 2"/>
          <p:cNvSpPr>
            <a:spLocks noGrp="1"/>
          </p:cNvSpPr>
          <p:nvPr>
            <p:ph sz="quarter" idx="14"/>
          </p:nvPr>
        </p:nvSpPr>
        <p:spPr/>
        <p:txBody>
          <a:bodyPr/>
          <a:lstStyle/>
          <a:p>
            <a:r>
              <a:rPr lang="da-DK" sz="1100" dirty="0"/>
              <a:t>Analysen blev gennemført i september </a:t>
            </a:r>
            <a:r>
              <a:rPr lang="da-DK" sz="1100" dirty="0" smtClean="0"/>
              <a:t>2015. </a:t>
            </a:r>
            <a:endParaRPr lang="da-DK" sz="1100" dirty="0"/>
          </a:p>
          <a:p>
            <a:r>
              <a:rPr lang="da-DK" sz="1100" dirty="0"/>
              <a:t>Analysen baserer sig på de ejerledere, der har indvilliget i at deltage i konkurrencen om kåringen af Årets Ejerleder </a:t>
            </a:r>
            <a:r>
              <a:rPr lang="da-DK" sz="1100" dirty="0" smtClean="0"/>
              <a:t>2015.</a:t>
            </a:r>
            <a:endParaRPr lang="da-DK" sz="1100" dirty="0"/>
          </a:p>
          <a:p>
            <a:r>
              <a:rPr lang="da-DK" sz="1100" dirty="0"/>
              <a:t>I analysen indgår svar fra </a:t>
            </a:r>
            <a:r>
              <a:rPr lang="da-DK" sz="1100" dirty="0" smtClean="0"/>
              <a:t>125 </a:t>
            </a:r>
            <a:r>
              <a:rPr lang="da-DK" sz="1100" dirty="0"/>
              <a:t>ejerledere. Ved tidsanalyser er populationen afhængig af den kvalitative udvælgelse af virksomhederne det pågældende år. Det påvirker både populationens størrelse og karakteristika.</a:t>
            </a:r>
          </a:p>
          <a:p>
            <a:r>
              <a:rPr lang="da-DK" sz="1100" dirty="0"/>
              <a:t>Der er med alle ejerlederne gennemført et kvalitativt interview med en konsulent fra PwC. Længden af interviewet har været ca. en til to timer.</a:t>
            </a:r>
          </a:p>
          <a:p>
            <a:r>
              <a:rPr lang="da-DK" sz="1100" dirty="0"/>
              <a:t>Virksomhederne er alle ejerledede virksomheder, der </a:t>
            </a:r>
            <a:r>
              <a:rPr lang="da-DK" sz="1100" dirty="0" smtClean="0"/>
              <a:t>er blevet </a:t>
            </a:r>
            <a:r>
              <a:rPr lang="da-DK" sz="1100" dirty="0"/>
              <a:t>udvalgt til Årets Ejerleder-konkurrence på basis af seneste års nøgletal mv.</a:t>
            </a:r>
          </a:p>
          <a:p>
            <a:endParaRPr lang="da-DK" sz="1100" dirty="0"/>
          </a:p>
        </p:txBody>
      </p:sp>
      <p:sp>
        <p:nvSpPr>
          <p:cNvPr id="4" name="Content Placeholder 3"/>
          <p:cNvSpPr>
            <a:spLocks noGrp="1"/>
          </p:cNvSpPr>
          <p:nvPr>
            <p:ph sz="quarter" idx="15"/>
          </p:nvPr>
        </p:nvSpPr>
        <p:spPr/>
        <p:txBody>
          <a:bodyPr/>
          <a:lstStyle/>
          <a:p>
            <a:r>
              <a:rPr lang="da-DK" sz="1100" b="1" dirty="0">
                <a:solidFill>
                  <a:schemeClr val="tx2"/>
                </a:solidFill>
              </a:rPr>
              <a:t>Udvælgelseskriterier</a:t>
            </a:r>
          </a:p>
          <a:p>
            <a:pPr marL="250725" indent="-250725">
              <a:buFont typeface="Arial" pitchFamily="34" charset="0"/>
              <a:buChar char="•"/>
            </a:pPr>
            <a:r>
              <a:rPr lang="da-DK" sz="1100" dirty="0"/>
              <a:t>Danske aktieselskaber og anpartsselskaber.</a:t>
            </a:r>
          </a:p>
          <a:p>
            <a:pPr marL="250725" indent="-250725">
              <a:buFont typeface="Arial" pitchFamily="34" charset="0"/>
              <a:buChar char="•"/>
            </a:pPr>
            <a:r>
              <a:rPr lang="da-DK" sz="1100" dirty="0"/>
              <a:t>Virksomheden har </a:t>
            </a:r>
            <a:r>
              <a:rPr lang="da-DK" sz="1100" dirty="0" smtClean="0"/>
              <a:t>eksisteret </a:t>
            </a:r>
            <a:r>
              <a:rPr lang="da-DK" sz="1100" dirty="0"/>
              <a:t>i minimum fem år.</a:t>
            </a:r>
          </a:p>
          <a:p>
            <a:pPr marL="250725" indent="-250725">
              <a:buFont typeface="Arial" pitchFamily="34" charset="0"/>
              <a:buChar char="•"/>
            </a:pPr>
            <a:r>
              <a:rPr lang="da-DK" sz="1100" dirty="0"/>
              <a:t>Virksomheden har minimum ti ansatte.</a:t>
            </a:r>
          </a:p>
          <a:p>
            <a:pPr marL="250725" indent="-250725">
              <a:buFont typeface="Arial" pitchFamily="34" charset="0"/>
              <a:buChar char="•"/>
            </a:pPr>
            <a:r>
              <a:rPr lang="da-DK" sz="1100" dirty="0"/>
              <a:t>Positiv egenkapital </a:t>
            </a:r>
            <a:r>
              <a:rPr lang="da-DK" sz="1100" dirty="0" smtClean="0"/>
              <a:t>i seneste regnskabsår.</a:t>
            </a:r>
            <a:endParaRPr lang="da-DK" sz="1100" dirty="0"/>
          </a:p>
          <a:p>
            <a:pPr marL="250725" indent="-250725">
              <a:buFont typeface="Arial" pitchFamily="34" charset="0"/>
              <a:buChar char="•"/>
            </a:pPr>
            <a:r>
              <a:rPr lang="da-DK" sz="1100" dirty="0"/>
              <a:t>Positiv resultat i seneste regnskabsår (</a:t>
            </a:r>
            <a:r>
              <a:rPr lang="da-DK" sz="1100" dirty="0" smtClean="0"/>
              <a:t>2014).</a:t>
            </a:r>
            <a:endParaRPr lang="da-DK" sz="1100" dirty="0"/>
          </a:p>
          <a:p>
            <a:pPr marL="250725" indent="-250725">
              <a:buFont typeface="Arial" pitchFamily="34" charset="0"/>
              <a:buChar char="•"/>
            </a:pPr>
            <a:r>
              <a:rPr lang="da-DK" sz="1100" dirty="0"/>
              <a:t>Vækst i dækningsbidrag i seneste regnskabsår (</a:t>
            </a:r>
            <a:r>
              <a:rPr lang="da-DK" sz="1100" dirty="0" smtClean="0"/>
              <a:t>2014).</a:t>
            </a:r>
            <a:endParaRPr lang="da-DK" sz="1100" dirty="0"/>
          </a:p>
          <a:p>
            <a:r>
              <a:rPr lang="da-DK" sz="1100" dirty="0"/>
              <a:t>Nøgletal, der er brugt i forbindelse med </a:t>
            </a:r>
            <a:r>
              <a:rPr lang="da-DK" sz="1100" dirty="0" smtClean="0"/>
              <a:t>analysen</a:t>
            </a:r>
            <a:r>
              <a:rPr lang="da-DK" sz="1100" dirty="0"/>
              <a:t>, er alle offentligt tilgængelige og er hentet fra Bisnode.</a:t>
            </a:r>
          </a:p>
          <a:p>
            <a:endParaRPr lang="da-DK" sz="1100" dirty="0"/>
          </a:p>
        </p:txBody>
      </p:sp>
      <p:sp>
        <p:nvSpPr>
          <p:cNvPr id="6" name="Footer Placeholder 5"/>
          <p:cNvSpPr>
            <a:spLocks noGrp="1"/>
          </p:cNvSpPr>
          <p:nvPr>
            <p:ph type="ftr" sz="quarter" idx="17"/>
          </p:nvPr>
        </p:nvSpPr>
        <p:spPr/>
        <p:txBody>
          <a:bodyPr/>
          <a:lstStyle/>
          <a:p>
            <a:r>
              <a:rPr lang="da-DK" dirty="0" smtClean="0"/>
              <a:t>Årets Ejerleder 2015</a:t>
            </a:r>
            <a:endParaRPr lang="da-DK" dirty="0"/>
          </a:p>
        </p:txBody>
      </p:sp>
      <p:sp>
        <p:nvSpPr>
          <p:cNvPr id="7" name="Slide Number Placeholder 6"/>
          <p:cNvSpPr>
            <a:spLocks noGrp="1"/>
          </p:cNvSpPr>
          <p:nvPr>
            <p:ph type="sldNum" sz="quarter" idx="18"/>
          </p:nvPr>
        </p:nvSpPr>
        <p:spPr/>
        <p:txBody>
          <a:bodyPr/>
          <a:lstStyle/>
          <a:p>
            <a:fld id="{0670CB59-E73C-4387-BF1F-B2DC2254BC9B}" type="slidenum">
              <a:rPr lang="da-DK" smtClean="0"/>
              <a:pPr/>
              <a:t>43</a:t>
            </a:fld>
            <a:endParaRPr lang="da-DK" dirty="0"/>
          </a:p>
        </p:txBody>
      </p:sp>
    </p:spTree>
    <p:extLst>
      <p:ext uri="{BB962C8B-B14F-4D97-AF65-F5344CB8AC3E}">
        <p14:creationId xmlns:p14="http://schemas.microsoft.com/office/powerpoint/2010/main" val="47714922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pPr>
              <a:spcAft>
                <a:spcPts val="0"/>
              </a:spcAft>
            </a:pPr>
            <a:r>
              <a:rPr lang="da-DK" dirty="0" smtClean="0"/>
              <a:t>Denne publikation er udarbejdet alene som en generel orientering om forhold, som måtte være af interesse, og gør det ikke ud for professionel rådgivning. Du bør ikke disponere på baggrund af de oplysninger, der er indeholdt i denne publikation, uden at indhente specifik professionel rådgivning. Vi afgiver ingen erklæringer eller garantier (udtrykkeligt eller underforstået) hvad angår nøjagtigheden og fuldstændigheden af de oplysninger, der findes i publikationen, og, i det omfang loven tillader, accepterer eller påtager PricewaterhouseCoopers Statsautoriseret Revisionspartnerselskab, dets aktionærer, medarbejdere og repræsentanter sig ikke nogen forpligtelse, ansvar eller agtpågivenhedspligt for eventuelle konsekvenser, som følger af, at du eller andre handler eller undlader at handle i tillid til de oplysninger, der findes i publikationen, eller for eventuelle beslutninger truffet på baggrund af publikationen. </a:t>
            </a:r>
            <a:br>
              <a:rPr lang="da-DK" dirty="0" smtClean="0"/>
            </a:br>
            <a:r>
              <a:rPr lang="da-DK" dirty="0" smtClean="0"/>
              <a:t/>
            </a:r>
            <a:br>
              <a:rPr lang="da-DK" dirty="0" smtClean="0"/>
            </a:br>
            <a:r>
              <a:rPr lang="da-DK" dirty="0" smtClean="0"/>
              <a:t>© 2015 PricewaterhouseCoopers Statsautoriseret Revisionspartnerselskab. Alle rettigheder forbeholdes. I dette dokument refererer “PwC” til PricewaterhouseCoopers Statsautoriseret  Revisionspartnerselskab, som er et medlemsfirma af PricewaterhouseCoopers International Limited, hvor hver enkelt virksomhed er en særskilt juridisk enhed. </a:t>
            </a:r>
          </a:p>
        </p:txBody>
      </p:sp>
      <p:sp>
        <p:nvSpPr>
          <p:cNvPr id="5" name="TextBox 4"/>
          <p:cNvSpPr txBox="1"/>
          <p:nvPr/>
        </p:nvSpPr>
        <p:spPr>
          <a:xfrm>
            <a:off x="5562600" y="6400800"/>
            <a:ext cx="3276600" cy="304800"/>
          </a:xfrm>
          <a:prstGeom prst="rect">
            <a:avLst/>
          </a:prstGeom>
          <a:noFill/>
        </p:spPr>
        <p:txBody>
          <a:bodyPr wrap="square" lIns="0" tIns="0" rIns="0" bIns="0" rtlCol="0">
            <a:noAutofit/>
          </a:bodyPr>
          <a:lstStyle/>
          <a:p>
            <a:pPr indent="-274320" algn="r">
              <a:spcAft>
                <a:spcPts val="900"/>
              </a:spcAft>
            </a:pPr>
            <a:r>
              <a:rPr lang="da-DK" sz="1600" i="1" noProof="0" dirty="0" smtClean="0">
                <a:latin typeface="Georgia" pitchFamily="18" charset="0"/>
              </a:rPr>
              <a:t>Succes</a:t>
            </a:r>
            <a:r>
              <a:rPr lang="da-DK" sz="1600" i="1" baseline="0" noProof="0" dirty="0" smtClean="0">
                <a:latin typeface="Georgia" pitchFamily="18" charset="0"/>
              </a:rPr>
              <a:t> skaber vi sammen …</a:t>
            </a:r>
            <a:endParaRPr lang="da-DK" sz="1600" i="1" noProof="0" dirty="0" smtClean="0">
              <a:latin typeface="Georgia" pitchFamily="18" charset="0"/>
            </a:endParaRPr>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b="32544"/>
          <a:stretch/>
        </p:blipFill>
        <p:spPr>
          <a:xfrm>
            <a:off x="533400" y="695103"/>
            <a:ext cx="8077200" cy="3814017"/>
          </a:xfrm>
          <a:prstGeom prst="rect">
            <a:avLst/>
          </a:prstGeom>
        </p:spPr>
      </p:pic>
      <p:pic>
        <p:nvPicPr>
          <p:cNvPr id="7" name="Picture 6"/>
          <p:cNvPicPr>
            <a:picLocks noChangeAspect="1"/>
          </p:cNvPicPr>
          <p:nvPr/>
        </p:nvPicPr>
        <p:blipFill>
          <a:blip r:embed="rId4"/>
          <a:stretch>
            <a:fillRect/>
          </a:stretch>
        </p:blipFill>
        <p:spPr>
          <a:xfrm>
            <a:off x="5867400" y="4903004"/>
            <a:ext cx="2719318" cy="1262300"/>
          </a:xfrm>
          <a:prstGeom prst="rect">
            <a:avLst/>
          </a:prstGeom>
        </p:spPr>
      </p:pic>
    </p:spTree>
    <p:extLst>
      <p:ext uri="{BB962C8B-B14F-4D97-AF65-F5344CB8AC3E}">
        <p14:creationId xmlns:p14="http://schemas.microsoft.com/office/powerpoint/2010/main" val="16436126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i="1" dirty="0" smtClean="0"/>
              <a:t>Baggrund som ejerleder</a:t>
            </a:r>
            <a:r>
              <a:rPr lang="da-DK" dirty="0" smtClean="0"/>
              <a:t/>
            </a:r>
            <a:br>
              <a:rPr lang="da-DK" dirty="0" smtClean="0"/>
            </a:br>
            <a:endParaRPr lang="da-DK" dirty="0"/>
          </a:p>
        </p:txBody>
      </p:sp>
      <p:sp>
        <p:nvSpPr>
          <p:cNvPr id="3" name="Content Placeholder 2"/>
          <p:cNvSpPr>
            <a:spLocks noGrp="1"/>
          </p:cNvSpPr>
          <p:nvPr>
            <p:ph sz="quarter" idx="14"/>
          </p:nvPr>
        </p:nvSpPr>
        <p:spPr>
          <a:xfrm>
            <a:off x="4648200" y="1773238"/>
            <a:ext cx="3962400" cy="4398961"/>
          </a:xfrm>
        </p:spPr>
        <p:txBody>
          <a:bodyPr/>
          <a:lstStyle/>
          <a:p>
            <a:r>
              <a:rPr lang="da-DK" sz="1200" dirty="0" smtClean="0"/>
              <a:t>Analysen viser i 2015 den største andel </a:t>
            </a:r>
            <a:r>
              <a:rPr lang="da-DK" sz="1200" dirty="0"/>
              <a:t>af </a:t>
            </a:r>
            <a:r>
              <a:rPr lang="da-DK" sz="1200" dirty="0" smtClean="0"/>
              <a:t>ejerledere med en håndværksmæssig uddannelse (36 %) siden 2013</a:t>
            </a:r>
            <a:r>
              <a:rPr lang="da-DK" sz="1200" dirty="0"/>
              <a:t>.</a:t>
            </a:r>
            <a:r>
              <a:rPr lang="da-DK" sz="1200" dirty="0" smtClean="0"/>
              <a:t> </a:t>
            </a:r>
          </a:p>
          <a:p>
            <a:r>
              <a:rPr lang="da-DK" sz="1200" dirty="0" smtClean="0"/>
              <a:t>39 % af ejerlederne har i 2015 en videregående uddan-nelse. Dette er en markant forskel fra årene 2013 og 2014, hvor andelen udgjorde mere end 50 %.</a:t>
            </a:r>
          </a:p>
          <a:p>
            <a:r>
              <a:rPr lang="da-DK" sz="1200" dirty="0" smtClean="0"/>
              <a:t>Ejerledernes erhvervsmæssige baggrund ligger typisk inden for den samme branche som deres nuværende virksomhed. En del har også udelukkende deres erfaring fra virksomheden (og dermed samme branche), som de enten selv har stiftet eller overtaget fra familien.</a:t>
            </a:r>
          </a:p>
          <a:p>
            <a:r>
              <a:rPr lang="da-DK" sz="1200" dirty="0"/>
              <a:t>Mange ejerledere </a:t>
            </a:r>
            <a:r>
              <a:rPr lang="da-DK" sz="1200" dirty="0" smtClean="0"/>
              <a:t>har været selvstændige, </a:t>
            </a:r>
            <a:r>
              <a:rPr lang="da-DK" sz="1200" dirty="0"/>
              <a:t>inden de etablerede deres nuværende </a:t>
            </a:r>
            <a:r>
              <a:rPr lang="da-DK" sz="1200" dirty="0" smtClean="0"/>
              <a:t>virksomhed. </a:t>
            </a:r>
          </a:p>
          <a:p>
            <a:r>
              <a:rPr lang="da-DK" sz="1200" dirty="0" smtClean="0"/>
              <a:t>Ejerlederne peger i vidt omfang på erfaringer – fagligt såvel som personligt – som medvirkende til at ruste</a:t>
            </a:r>
            <a:r>
              <a:rPr lang="da-DK" sz="1200" dirty="0"/>
              <a:t> </a:t>
            </a:r>
            <a:r>
              <a:rPr lang="da-DK" sz="1200" dirty="0" smtClean="0"/>
              <a:t>og forme dem som ledere. Herudover tillægger de også familien en betydende rolle i forhold til samarbejde om virksomheden og/eller som en stor støtte.</a:t>
            </a:r>
          </a:p>
          <a:p>
            <a:r>
              <a:rPr lang="da-DK" sz="1200" dirty="0" smtClean="0"/>
              <a:t>Ud over erfaring og familie nævner ejerlederne evnen til at skabe et godt netværk/relationer som et centralt element i  deres succes som ejerleder. </a:t>
            </a:r>
          </a:p>
        </p:txBody>
      </p:sp>
      <p:graphicFrame>
        <p:nvGraphicFramePr>
          <p:cNvPr id="9" name="Content Placeholder 5"/>
          <p:cNvGraphicFramePr>
            <a:graphicFrameLocks/>
          </p:cNvGraphicFramePr>
          <p:nvPr>
            <p:extLst>
              <p:ext uri="{D42A27DB-BD31-4B8C-83A1-F6EECF244321}">
                <p14:modId xmlns:p14="http://schemas.microsoft.com/office/powerpoint/2010/main" val="1207542666"/>
              </p:ext>
            </p:extLst>
          </p:nvPr>
        </p:nvGraphicFramePr>
        <p:xfrm>
          <a:off x="533400" y="1758950"/>
          <a:ext cx="3962400" cy="441325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8"/>
          </p:nvPr>
        </p:nvSpPr>
        <p:spPr/>
        <p:txBody>
          <a:bodyPr/>
          <a:lstStyle/>
          <a:p>
            <a:fld id="{0670CB59-E73C-4387-BF1F-B2DC2254BC9B}" type="slidenum">
              <a:rPr lang="da-DK" smtClean="0"/>
              <a:pPr/>
              <a:t>5</a:t>
            </a:fld>
            <a:endParaRPr lang="da-DK" dirty="0"/>
          </a:p>
        </p:txBody>
      </p:sp>
      <p:sp>
        <p:nvSpPr>
          <p:cNvPr id="6" name="Footer Placeholder 5"/>
          <p:cNvSpPr>
            <a:spLocks noGrp="1"/>
          </p:cNvSpPr>
          <p:nvPr>
            <p:ph type="ftr" sz="quarter" idx="17"/>
          </p:nvPr>
        </p:nvSpPr>
        <p:spPr/>
        <p:txBody>
          <a:bodyPr/>
          <a:lstStyle/>
          <a:p>
            <a:r>
              <a:rPr lang="da-DK" dirty="0" smtClean="0"/>
              <a:t>Årets Ejerleder 2015</a:t>
            </a:r>
            <a:endParaRPr lang="da-DK" dirty="0"/>
          </a:p>
        </p:txBody>
      </p:sp>
    </p:spTree>
    <p:extLst>
      <p:ext uri="{BB962C8B-B14F-4D97-AF65-F5344CB8AC3E}">
        <p14:creationId xmlns:p14="http://schemas.microsoft.com/office/powerpoint/2010/main" val="1797360372"/>
      </p:ext>
    </p:extLst>
  </p:cSld>
  <p:clrMapOvr>
    <a:masterClrMapping/>
  </p:clrMapOvr>
  <p:transition>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a:t>Baggrund som ejerleder</a:t>
            </a:r>
          </a:p>
        </p:txBody>
      </p:sp>
      <p:sp>
        <p:nvSpPr>
          <p:cNvPr id="3" name="Content Placeholder 2"/>
          <p:cNvSpPr>
            <a:spLocks noGrp="1"/>
          </p:cNvSpPr>
          <p:nvPr>
            <p:ph sz="quarter" idx="14"/>
          </p:nvPr>
        </p:nvSpPr>
        <p:spPr>
          <a:xfrm>
            <a:off x="533400" y="1773238"/>
            <a:ext cx="3962400" cy="4398962"/>
          </a:xfrm>
        </p:spPr>
        <p:txBody>
          <a:bodyPr/>
          <a:lstStyle/>
          <a:p>
            <a:r>
              <a:rPr lang="da-DK" sz="1200" dirty="0" smtClean="0"/>
              <a:t>Mange ejerledere giver ligeledes udtryk for, </a:t>
            </a:r>
            <a:r>
              <a:rPr lang="da-DK" sz="1200" dirty="0"/>
              <a:t>at især </a:t>
            </a:r>
            <a:r>
              <a:rPr lang="da-DK" sz="1200" dirty="0" smtClean="0"/>
              <a:t>karakteristika som </a:t>
            </a:r>
            <a:r>
              <a:rPr lang="da-DK" sz="1200" dirty="0"/>
              <a:t>evnen til at uddelegere og at have tillid til sine </a:t>
            </a:r>
            <a:r>
              <a:rPr lang="da-DK" sz="1200" dirty="0" smtClean="0"/>
              <a:t>medarbejdere </a:t>
            </a:r>
            <a:r>
              <a:rPr lang="da-DK" sz="1200" dirty="0"/>
              <a:t>har gjort dem til gode ejerledere</a:t>
            </a:r>
            <a:r>
              <a:rPr lang="da-DK" sz="1200" dirty="0" smtClean="0"/>
              <a:t>.</a:t>
            </a:r>
          </a:p>
          <a:p>
            <a:r>
              <a:rPr lang="da-DK" sz="1200" dirty="0" smtClean="0"/>
              <a:t>Andre gode evner, der nævnes som medvirkende til at skabe en god ejerleder, er:</a:t>
            </a:r>
          </a:p>
          <a:p>
            <a:pPr lvl="1"/>
            <a:r>
              <a:rPr lang="da-DK" sz="1200" dirty="0" smtClean="0"/>
              <a:t>At have en vision</a:t>
            </a:r>
          </a:p>
          <a:p>
            <a:pPr lvl="1"/>
            <a:r>
              <a:rPr lang="da-DK" sz="1200" dirty="0" smtClean="0"/>
              <a:t>At lytte til sine medarbejdere (lydhørhed)</a:t>
            </a:r>
          </a:p>
          <a:p>
            <a:pPr lvl="1"/>
            <a:r>
              <a:rPr lang="da-DK" sz="1200" dirty="0" smtClean="0"/>
              <a:t>At være idérig og innovativ</a:t>
            </a:r>
          </a:p>
          <a:p>
            <a:pPr lvl="1"/>
            <a:r>
              <a:rPr lang="da-DK" sz="1200" dirty="0" smtClean="0"/>
              <a:t>At være god til at kommunikere i øjenhøjde.</a:t>
            </a:r>
          </a:p>
          <a:p>
            <a:pPr marL="0" lvl="1" indent="0">
              <a:buNone/>
            </a:pPr>
            <a:r>
              <a:rPr lang="da-DK" sz="1200" dirty="0" smtClean="0"/>
              <a:t>Ejerlederne udvikler primært deres kompetencer gennem sparring med netværk (familie, kolleger, VL-grupper mv.) og bestyrelse.</a:t>
            </a:r>
          </a:p>
          <a:p>
            <a:pPr marL="0" lvl="1" indent="0">
              <a:buNone/>
            </a:pPr>
            <a:r>
              <a:rPr lang="da-DK" sz="1200" dirty="0" smtClean="0"/>
              <a:t>Endelig angives det, at learning-by-doing i 2015 anvendes i langt højere grad end tidligere.</a:t>
            </a:r>
          </a:p>
        </p:txBody>
      </p:sp>
      <p:pic>
        <p:nvPicPr>
          <p:cNvPr id="8" name="Content Placeholder 7"/>
          <p:cNvPicPr>
            <a:picLocks noGrp="1" noChangeAspect="1"/>
          </p:cNvPicPr>
          <p:nvPr>
            <p:ph sz="quarter" idx="15"/>
          </p:nvPr>
        </p:nvPicPr>
        <p:blipFill rotWithShape="1">
          <a:blip r:embed="rId3" cstate="print">
            <a:extLst>
              <a:ext uri="{28A0092B-C50C-407E-A947-70E740481C1C}">
                <a14:useLocalDpi xmlns:a14="http://schemas.microsoft.com/office/drawing/2010/main" val="0"/>
              </a:ext>
            </a:extLst>
          </a:blip>
          <a:srcRect b="15073"/>
          <a:stretch/>
        </p:blipFill>
        <p:spPr>
          <a:xfrm>
            <a:off x="5163226" y="1773238"/>
            <a:ext cx="3447374" cy="4392066"/>
          </a:xfrm>
        </p:spPr>
      </p:pic>
      <p:sp>
        <p:nvSpPr>
          <p:cNvPr id="5" name="Slide Number Placeholder 4"/>
          <p:cNvSpPr>
            <a:spLocks noGrp="1"/>
          </p:cNvSpPr>
          <p:nvPr>
            <p:ph type="sldNum" sz="quarter" idx="18"/>
          </p:nvPr>
        </p:nvSpPr>
        <p:spPr/>
        <p:txBody>
          <a:bodyPr/>
          <a:lstStyle/>
          <a:p>
            <a:fld id="{0670CB59-E73C-4387-BF1F-B2DC2254BC9B}" type="slidenum">
              <a:rPr lang="da-DK" smtClean="0"/>
              <a:pPr/>
              <a:t>6</a:t>
            </a:fld>
            <a:endParaRPr lang="da-DK" dirty="0"/>
          </a:p>
        </p:txBody>
      </p:sp>
      <p:sp>
        <p:nvSpPr>
          <p:cNvPr id="7" name="Footer Placeholder 6"/>
          <p:cNvSpPr>
            <a:spLocks noGrp="1"/>
          </p:cNvSpPr>
          <p:nvPr>
            <p:ph type="ftr" sz="quarter" idx="17"/>
          </p:nvPr>
        </p:nvSpPr>
        <p:spPr/>
        <p:txBody>
          <a:bodyPr/>
          <a:lstStyle/>
          <a:p>
            <a:r>
              <a:rPr lang="da-DK" dirty="0" smtClean="0"/>
              <a:t>Årets Ejerleder 2015</a:t>
            </a:r>
            <a:endParaRPr lang="da-DK" dirty="0"/>
          </a:p>
        </p:txBody>
      </p:sp>
    </p:spTree>
    <p:extLst>
      <p:ext uri="{BB962C8B-B14F-4D97-AF65-F5344CB8AC3E}">
        <p14:creationId xmlns:p14="http://schemas.microsoft.com/office/powerpoint/2010/main" val="41716705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i="1" dirty="0" smtClean="0"/>
              <a:t>Forbrug og fordeling af timer i virksomheden</a:t>
            </a:r>
            <a:endParaRPr lang="da-DK" dirty="0"/>
          </a:p>
        </p:txBody>
      </p:sp>
      <p:sp>
        <p:nvSpPr>
          <p:cNvPr id="3" name="Content Placeholder 2"/>
          <p:cNvSpPr>
            <a:spLocks noGrp="1"/>
          </p:cNvSpPr>
          <p:nvPr>
            <p:ph sz="quarter" idx="14"/>
          </p:nvPr>
        </p:nvSpPr>
        <p:spPr>
          <a:xfrm>
            <a:off x="537592" y="4005263"/>
            <a:ext cx="3962400" cy="2166936"/>
          </a:xfrm>
        </p:spPr>
        <p:txBody>
          <a:bodyPr/>
          <a:lstStyle/>
          <a:p>
            <a:r>
              <a:rPr lang="da-DK" sz="1200" dirty="0" smtClean="0"/>
              <a:t>Flere end halvdelen af ejerlederne </a:t>
            </a:r>
            <a:r>
              <a:rPr lang="da-DK" sz="1200" dirty="0"/>
              <a:t>(58 </a:t>
            </a:r>
            <a:r>
              <a:rPr lang="da-DK" sz="1200" dirty="0" smtClean="0"/>
              <a:t>%) bruger mere end 2.500 timer om året på virksomheden. Dette er samme niveau som i 2014, hvor 59 % brugte et lignende antal</a:t>
            </a:r>
            <a:r>
              <a:rPr lang="da-DK" sz="1200" dirty="0" smtClean="0">
                <a:solidFill>
                  <a:srgbClr val="00B0F0"/>
                </a:solidFill>
              </a:rPr>
              <a:t> </a:t>
            </a:r>
            <a:r>
              <a:rPr lang="da-DK" sz="1200" dirty="0" smtClean="0"/>
              <a:t>timer.</a:t>
            </a:r>
          </a:p>
          <a:p>
            <a:r>
              <a:rPr lang="da-DK" sz="1200" dirty="0" smtClean="0"/>
              <a:t>Størstedelen af timerne bliver brugt på den daglige ledelse, forretningsudvikling og innovation.</a:t>
            </a:r>
          </a:p>
          <a:p>
            <a:r>
              <a:rPr lang="da-DK" sz="1200" dirty="0" smtClean="0"/>
              <a:t>Kun 15 % af tiden anvendes medarbejderrelateret (udvikling af medarbejdere og HR).</a:t>
            </a:r>
            <a:endParaRPr lang="da-DK" sz="1200" dirty="0"/>
          </a:p>
        </p:txBody>
      </p:sp>
      <p:graphicFrame>
        <p:nvGraphicFramePr>
          <p:cNvPr id="9" name="Content Placeholder 5"/>
          <p:cNvGraphicFramePr>
            <a:graphicFrameLocks/>
          </p:cNvGraphicFramePr>
          <p:nvPr>
            <p:extLst>
              <p:ext uri="{D42A27DB-BD31-4B8C-83A1-F6EECF244321}">
                <p14:modId xmlns:p14="http://schemas.microsoft.com/office/powerpoint/2010/main" val="2679596340"/>
              </p:ext>
            </p:extLst>
          </p:nvPr>
        </p:nvGraphicFramePr>
        <p:xfrm>
          <a:off x="537592" y="1773238"/>
          <a:ext cx="3962400" cy="212566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ontent Placeholder 5"/>
          <p:cNvGraphicFramePr>
            <a:graphicFrameLocks/>
          </p:cNvGraphicFramePr>
          <p:nvPr>
            <p:extLst>
              <p:ext uri="{D42A27DB-BD31-4B8C-83A1-F6EECF244321}">
                <p14:modId xmlns:p14="http://schemas.microsoft.com/office/powerpoint/2010/main" val="2344868329"/>
              </p:ext>
            </p:extLst>
          </p:nvPr>
        </p:nvGraphicFramePr>
        <p:xfrm>
          <a:off x="4648200" y="1786863"/>
          <a:ext cx="3962400" cy="4398962"/>
        </p:xfrm>
        <a:graphic>
          <a:graphicData uri="http://schemas.openxmlformats.org/drawingml/2006/chart">
            <c:chart xmlns:c="http://schemas.openxmlformats.org/drawingml/2006/chart" xmlns:r="http://schemas.openxmlformats.org/officeDocument/2006/relationships" r:id="rId4"/>
          </a:graphicData>
        </a:graphic>
      </p:graphicFrame>
      <p:sp>
        <p:nvSpPr>
          <p:cNvPr id="4" name="Slide Number Placeholder 3"/>
          <p:cNvSpPr>
            <a:spLocks noGrp="1"/>
          </p:cNvSpPr>
          <p:nvPr>
            <p:ph type="sldNum" sz="quarter" idx="18"/>
          </p:nvPr>
        </p:nvSpPr>
        <p:spPr/>
        <p:txBody>
          <a:bodyPr/>
          <a:lstStyle/>
          <a:p>
            <a:fld id="{0670CB59-E73C-4387-BF1F-B2DC2254BC9B}" type="slidenum">
              <a:rPr lang="da-DK" smtClean="0"/>
              <a:pPr/>
              <a:t>7</a:t>
            </a:fld>
            <a:endParaRPr lang="da-DK" dirty="0"/>
          </a:p>
        </p:txBody>
      </p:sp>
      <p:sp>
        <p:nvSpPr>
          <p:cNvPr id="6" name="Footer Placeholder 5"/>
          <p:cNvSpPr>
            <a:spLocks noGrp="1"/>
          </p:cNvSpPr>
          <p:nvPr>
            <p:ph type="ftr" sz="quarter" idx="17"/>
          </p:nvPr>
        </p:nvSpPr>
        <p:spPr/>
        <p:txBody>
          <a:bodyPr/>
          <a:lstStyle/>
          <a:p>
            <a:r>
              <a:rPr lang="da-DK" dirty="0" smtClean="0"/>
              <a:t>Årets Ejerleder 2015</a:t>
            </a:r>
            <a:endParaRPr lang="da-DK" dirty="0"/>
          </a:p>
        </p:txBody>
      </p:sp>
    </p:spTree>
    <p:extLst>
      <p:ext uri="{BB962C8B-B14F-4D97-AF65-F5344CB8AC3E}">
        <p14:creationId xmlns:p14="http://schemas.microsoft.com/office/powerpoint/2010/main" val="1653185080"/>
      </p:ext>
    </p:extLst>
  </p:cSld>
  <p:clrMapOvr>
    <a:masterClrMapping/>
  </p:clrMapOvr>
  <p:transition>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i="1" dirty="0" smtClean="0"/>
              <a:t>Etablering af virksomheden</a:t>
            </a:r>
            <a:r>
              <a:rPr lang="da-DK" dirty="0" smtClean="0"/>
              <a:t/>
            </a:r>
            <a:br>
              <a:rPr lang="da-DK" dirty="0" smtClean="0"/>
            </a:br>
            <a:endParaRPr lang="da-DK" dirty="0"/>
          </a:p>
        </p:txBody>
      </p:sp>
      <p:sp>
        <p:nvSpPr>
          <p:cNvPr id="3" name="Content Placeholder 2"/>
          <p:cNvSpPr>
            <a:spLocks noGrp="1"/>
          </p:cNvSpPr>
          <p:nvPr>
            <p:ph sz="quarter" idx="14"/>
          </p:nvPr>
        </p:nvSpPr>
        <p:spPr>
          <a:xfrm>
            <a:off x="4648200" y="1773238"/>
            <a:ext cx="3962400" cy="4398961"/>
          </a:xfrm>
        </p:spPr>
        <p:txBody>
          <a:bodyPr/>
          <a:lstStyle/>
          <a:p>
            <a:r>
              <a:rPr lang="da-DK" sz="1100" dirty="0" smtClean="0"/>
              <a:t>Analysen viser, at 26 % af ejerlederne i 2015 selv har etableret deres virksomhed, hvilket er færre end både 2013 og 2014. Til gengæld etablerer flere deres virksomhed sammen med andre (30 %). Der er her tale om næsten en fordobling i forhold til 2013, hvor det var 16 %.</a:t>
            </a:r>
          </a:p>
          <a:p>
            <a:r>
              <a:rPr lang="da-DK" sz="1100" dirty="0" smtClean="0"/>
              <a:t>Når virksomheden etableres sammen med andre, er det i næsten halvdelen af tilfældene (49 %) sammen med tidligere kolleger. I 2015 ses også </a:t>
            </a:r>
            <a:r>
              <a:rPr lang="da-DK" sz="1100" dirty="0"/>
              <a:t>flere </a:t>
            </a:r>
            <a:r>
              <a:rPr lang="da-DK" sz="1100" dirty="0" smtClean="0"/>
              <a:t>end tidligere (18 </a:t>
            </a:r>
            <a:r>
              <a:rPr lang="da-DK" sz="1100" dirty="0"/>
              <a:t>%), der </a:t>
            </a:r>
            <a:r>
              <a:rPr lang="da-DK" sz="1100" dirty="0" smtClean="0"/>
              <a:t>har </a:t>
            </a:r>
            <a:r>
              <a:rPr lang="da-DK" sz="1100" dirty="0"/>
              <a:t>etableret virksomhed sammen med </a:t>
            </a:r>
            <a:r>
              <a:rPr lang="da-DK" sz="1100" dirty="0" smtClean="0"/>
              <a:t>venner.</a:t>
            </a:r>
          </a:p>
          <a:p>
            <a:r>
              <a:rPr lang="da-DK" sz="1100" dirty="0" smtClean="0"/>
              <a:t>Ejerlederen var i 2015 i gennemsnit 34 år gammel, da han/hun etablerede/overtog virksomheden.</a:t>
            </a:r>
          </a:p>
          <a:p>
            <a:r>
              <a:rPr lang="da-DK" sz="1100" dirty="0" smtClean="0"/>
              <a:t>Ejerlederne angiver familien som værende en central årsag til etablering af egen succesfuld virksomhed. Eksempelvis er mange vokset op med en ejerleder i familien, og de har dermed fået ”ejerleder-genet” med, eller familien har været en stor støtte i opstartsfasen.</a:t>
            </a:r>
          </a:p>
          <a:p>
            <a:r>
              <a:rPr lang="da-DK" sz="1100" dirty="0" smtClean="0"/>
              <a:t>Derudover udtrykker mange en ”selvstændighedstrang” som en årsag til opstarten af deres virksomhed. Dette er ofte kombineret med en lyst til at ”kunne gøre det bedre” og matche en efterspørgsel, der er på markedet.</a:t>
            </a:r>
          </a:p>
          <a:p>
            <a:r>
              <a:rPr lang="da-DK" sz="1100" dirty="0" smtClean="0"/>
              <a:t>Af andre årsager nævnes, at de gerne vil gøre brug af deres erfaringer, eller at de ser muligheder i at anvende </a:t>
            </a:r>
            <a:r>
              <a:rPr lang="da-DK" sz="1100" dirty="0"/>
              <a:t>deres netværk (leverandører, forhandlere </a:t>
            </a:r>
            <a:r>
              <a:rPr lang="da-DK" sz="1100" dirty="0" smtClean="0"/>
              <a:t>mv.) fra tidligere ansættelser.</a:t>
            </a:r>
            <a:endParaRPr lang="da-DK" sz="1100" dirty="0"/>
          </a:p>
          <a:p>
            <a:endParaRPr lang="da-DK" sz="1100" dirty="0" smtClean="0"/>
          </a:p>
          <a:p>
            <a:endParaRPr lang="da-DK" sz="1100" dirty="0"/>
          </a:p>
        </p:txBody>
      </p:sp>
      <p:graphicFrame>
        <p:nvGraphicFramePr>
          <p:cNvPr id="10" name="Chart 9"/>
          <p:cNvGraphicFramePr/>
          <p:nvPr>
            <p:extLst>
              <p:ext uri="{D42A27DB-BD31-4B8C-83A1-F6EECF244321}">
                <p14:modId xmlns:p14="http://schemas.microsoft.com/office/powerpoint/2010/main" val="3438321402"/>
              </p:ext>
            </p:extLst>
          </p:nvPr>
        </p:nvGraphicFramePr>
        <p:xfrm>
          <a:off x="533400" y="1773239"/>
          <a:ext cx="3962400" cy="208756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12"/>
          <p:cNvGraphicFramePr/>
          <p:nvPr>
            <p:extLst>
              <p:ext uri="{D42A27DB-BD31-4B8C-83A1-F6EECF244321}">
                <p14:modId xmlns:p14="http://schemas.microsoft.com/office/powerpoint/2010/main" val="1069160163"/>
              </p:ext>
            </p:extLst>
          </p:nvPr>
        </p:nvGraphicFramePr>
        <p:xfrm>
          <a:off x="533400" y="4013202"/>
          <a:ext cx="3962400" cy="2158997"/>
        </p:xfrm>
        <a:graphic>
          <a:graphicData uri="http://schemas.openxmlformats.org/drawingml/2006/chart">
            <c:chart xmlns:c="http://schemas.openxmlformats.org/drawingml/2006/chart" xmlns:r="http://schemas.openxmlformats.org/officeDocument/2006/relationships" r:id="rId4"/>
          </a:graphicData>
        </a:graphic>
      </p:graphicFrame>
      <p:sp>
        <p:nvSpPr>
          <p:cNvPr id="4" name="Slide Number Placeholder 3"/>
          <p:cNvSpPr>
            <a:spLocks noGrp="1"/>
          </p:cNvSpPr>
          <p:nvPr>
            <p:ph type="sldNum" sz="quarter" idx="18"/>
          </p:nvPr>
        </p:nvSpPr>
        <p:spPr/>
        <p:txBody>
          <a:bodyPr/>
          <a:lstStyle/>
          <a:p>
            <a:fld id="{0670CB59-E73C-4387-BF1F-B2DC2254BC9B}" type="slidenum">
              <a:rPr lang="da-DK" smtClean="0"/>
              <a:pPr/>
              <a:t>8</a:t>
            </a:fld>
            <a:endParaRPr lang="da-DK" dirty="0"/>
          </a:p>
        </p:txBody>
      </p:sp>
      <p:sp>
        <p:nvSpPr>
          <p:cNvPr id="6" name="Footer Placeholder 5"/>
          <p:cNvSpPr>
            <a:spLocks noGrp="1"/>
          </p:cNvSpPr>
          <p:nvPr>
            <p:ph type="ftr" sz="quarter" idx="17"/>
          </p:nvPr>
        </p:nvSpPr>
        <p:spPr/>
        <p:txBody>
          <a:bodyPr/>
          <a:lstStyle/>
          <a:p>
            <a:r>
              <a:rPr lang="da-DK" dirty="0" smtClean="0"/>
              <a:t>Årets Ejerleder 2015</a:t>
            </a:r>
            <a:endParaRPr lang="da-DK" dirty="0"/>
          </a:p>
        </p:txBody>
      </p:sp>
    </p:spTree>
    <p:extLst>
      <p:ext uri="{BB962C8B-B14F-4D97-AF65-F5344CB8AC3E}">
        <p14:creationId xmlns:p14="http://schemas.microsoft.com/office/powerpoint/2010/main" val="2215521941"/>
      </p:ext>
    </p:extLst>
  </p:cSld>
  <p:clrMapOvr>
    <a:masterClrMapping/>
  </p:clrMapOvr>
  <p:transition>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PwC_PC_France_Paris_MB_081.bmp"/>
          <p:cNvPicPr>
            <a:picLocks noChangeAspect="1"/>
          </p:cNvPicPr>
          <p:nvPr/>
        </p:nvPicPr>
        <p:blipFill rotWithShape="1">
          <a:blip r:embed="rId3">
            <a:extLst>
              <a:ext uri="{28A0092B-C50C-407E-A947-70E740481C1C}">
                <a14:useLocalDpi xmlns:a14="http://schemas.microsoft.com/office/drawing/2010/main" val="0"/>
              </a:ext>
            </a:extLst>
          </a:blip>
          <a:srcRect t="29797" b="12206"/>
          <a:stretch/>
        </p:blipFill>
        <p:spPr>
          <a:xfrm>
            <a:off x="0" y="0"/>
            <a:ext cx="9144000" cy="3526589"/>
          </a:xfrm>
          <a:prstGeom prst="rect">
            <a:avLst/>
          </a:prstGeom>
        </p:spPr>
      </p:pic>
      <p:sp>
        <p:nvSpPr>
          <p:cNvPr id="2" name="Title 1"/>
          <p:cNvSpPr>
            <a:spLocks noGrp="1"/>
          </p:cNvSpPr>
          <p:nvPr>
            <p:ph type="ctrTitle"/>
          </p:nvPr>
        </p:nvSpPr>
        <p:spPr/>
        <p:txBody>
          <a:bodyPr/>
          <a:lstStyle/>
          <a:p>
            <a:r>
              <a:rPr lang="da-DK" dirty="0" smtClean="0"/>
              <a:t>Ledelsesfunktioner og forretningsplan</a:t>
            </a:r>
            <a:endParaRPr lang="da-DK" dirty="0"/>
          </a:p>
        </p:txBody>
      </p:sp>
      <p:sp>
        <p:nvSpPr>
          <p:cNvPr id="8" name="TextBox 7"/>
          <p:cNvSpPr txBox="1"/>
          <p:nvPr/>
        </p:nvSpPr>
        <p:spPr>
          <a:xfrm>
            <a:off x="827584" y="-1506"/>
            <a:ext cx="2736304" cy="3384376"/>
          </a:xfrm>
          <a:prstGeom prst="rect">
            <a:avLst/>
          </a:prstGeom>
          <a:noFill/>
        </p:spPr>
        <p:txBody>
          <a:bodyPr vert="horz" wrap="none" lIns="0" tIns="0" rIns="0" bIns="0" rtlCol="0">
            <a:noAutofit/>
          </a:bodyPr>
          <a:lstStyle/>
          <a:p>
            <a:pPr indent="-274320"/>
            <a:r>
              <a:rPr lang="da-DK" sz="23900" i="1" dirty="0" smtClean="0">
                <a:solidFill>
                  <a:schemeClr val="bg1"/>
                </a:solidFill>
                <a:latin typeface="Georgia" pitchFamily="18" charset="0"/>
              </a:rPr>
              <a:t>2</a:t>
            </a:r>
          </a:p>
        </p:txBody>
      </p:sp>
    </p:spTree>
    <p:extLst>
      <p:ext uri="{BB962C8B-B14F-4D97-AF65-F5344CB8AC3E}">
        <p14:creationId xmlns:p14="http://schemas.microsoft.com/office/powerpoint/2010/main" val="4234702445"/>
      </p:ext>
    </p:extLst>
  </p:cSld>
  <p:clrMapOvr>
    <a:masterClrMapping/>
  </p:clrMapOvr>
  <p:timing>
    <p:tnLst>
      <p:par>
        <p:cTn id="1" dur="indefinite" restart="never" nodeType="tmRoot"/>
      </p:par>
    </p:tnLst>
  </p:timing>
</p:sld>
</file>

<file path=ppt/theme/theme1.xml><?xml version="1.0" encoding="utf-8"?>
<a:theme xmlns:a="http://schemas.openxmlformats.org/drawingml/2006/main" name="PwC">
  <a:themeElements>
    <a:clrScheme name="PwC Maroon">
      <a:dk1>
        <a:srgbClr val="000000"/>
      </a:dk1>
      <a:lt1>
        <a:srgbClr val="FFFFFF"/>
      </a:lt1>
      <a:dk2>
        <a:srgbClr val="602320"/>
      </a:dk2>
      <a:lt2>
        <a:srgbClr val="FFFFFF"/>
      </a:lt2>
      <a:accent1>
        <a:srgbClr val="602320"/>
      </a:accent1>
      <a:accent2>
        <a:srgbClr val="DB536A"/>
      </a:accent2>
      <a:accent3>
        <a:srgbClr val="A32020"/>
      </a:accent3>
      <a:accent4>
        <a:srgbClr val="E0301E"/>
      </a:accent4>
      <a:accent5>
        <a:srgbClr val="DC6900"/>
      </a:accent5>
      <a:accent6>
        <a:srgbClr val="FFB600"/>
      </a:accent6>
      <a:hlink>
        <a:srgbClr val="602320"/>
      </a:hlink>
      <a:folHlink>
        <a:srgbClr val="602320"/>
      </a:folHlink>
    </a:clrScheme>
    <a:fontScheme name="PwC">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ltGray">
        <a:solidFill>
          <a:schemeClr val="tx2"/>
        </a:solidFill>
        <a:ln w="3175"/>
      </a:spPr>
      <a:bodyPr rtlCol="0" anchor="ctr"/>
      <a:lstStyle>
        <a:defPPr algn="ctr">
          <a:defRPr dirty="0" err="1" smtClean="0">
            <a:solidFill>
              <a:schemeClr val="bg1"/>
            </a:solidFill>
            <a:latin typeface="Georgia" pitchFamily="18"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vert="horz" wrap="square" lIns="0" tIns="0" rIns="0" bIns="0" rtlCol="0">
        <a:noAutofit/>
      </a:bodyPr>
      <a:lstStyle>
        <a:defPPr indent="-274320">
          <a:spcAft>
            <a:spcPts val="900"/>
          </a:spcAft>
          <a:defRPr sz="2000" dirty="0" err="1" smtClean="0">
            <a:latin typeface="Georgia" pitchFamily="18"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PwC Maroon">
    <a:dk1>
      <a:srgbClr val="000000"/>
    </a:dk1>
    <a:lt1>
      <a:srgbClr val="FFFFFF"/>
    </a:lt1>
    <a:dk2>
      <a:srgbClr val="602320"/>
    </a:dk2>
    <a:lt2>
      <a:srgbClr val="FFFFFF"/>
    </a:lt2>
    <a:accent1>
      <a:srgbClr val="602320"/>
    </a:accent1>
    <a:accent2>
      <a:srgbClr val="DB536A"/>
    </a:accent2>
    <a:accent3>
      <a:srgbClr val="A32020"/>
    </a:accent3>
    <a:accent4>
      <a:srgbClr val="E0301E"/>
    </a:accent4>
    <a:accent5>
      <a:srgbClr val="DC6900"/>
    </a:accent5>
    <a:accent6>
      <a:srgbClr val="FFB600"/>
    </a:accent6>
    <a:hlink>
      <a:srgbClr val="602320"/>
    </a:hlink>
    <a:folHlink>
      <a:srgbClr val="602320"/>
    </a:folHlink>
  </a:clrScheme>
</a:themeOverride>
</file>

<file path=docProps/app.xml><?xml version="1.0" encoding="utf-8"?>
<Properties xmlns="http://schemas.openxmlformats.org/officeDocument/2006/extended-properties" xmlns:vt="http://schemas.openxmlformats.org/officeDocument/2006/docPropsVTypes">
  <Template>PwC Presentation</Template>
  <TotalTime>3301</TotalTime>
  <Words>2940</Words>
  <Application>Microsoft Office PowerPoint</Application>
  <PresentationFormat>On-screen Show (4:3)</PresentationFormat>
  <Paragraphs>415</Paragraphs>
  <Slides>44</Slides>
  <Notes>35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44</vt:i4>
      </vt:variant>
    </vt:vector>
  </HeadingPairs>
  <TitlesOfParts>
    <vt:vector size="47" baseType="lpstr">
      <vt:lpstr>Arial</vt:lpstr>
      <vt:lpstr>Georgia</vt:lpstr>
      <vt:lpstr>PwC</vt:lpstr>
      <vt:lpstr>Årets Ejerleder 2015</vt:lpstr>
      <vt:lpstr>Indhold</vt:lpstr>
      <vt:lpstr>Ejerlederen og dennes virksomhed</vt:lpstr>
      <vt:lpstr>Ejerlederen og dennes virksomhed</vt:lpstr>
      <vt:lpstr>Baggrund som ejerleder </vt:lpstr>
      <vt:lpstr>Baggrund som ejerleder</vt:lpstr>
      <vt:lpstr>Forbrug og fordeling af timer i virksomheden</vt:lpstr>
      <vt:lpstr>Etablering af virksomheden </vt:lpstr>
      <vt:lpstr>Ledelsesfunktioner og forretningsplan</vt:lpstr>
      <vt:lpstr>Ledelsesfunktioner og forretningsplan</vt:lpstr>
      <vt:lpstr>Ledergruppen </vt:lpstr>
      <vt:lpstr>Ledergruppen </vt:lpstr>
      <vt:lpstr>Bestyrelse </vt:lpstr>
      <vt:lpstr>Bestyrelse </vt:lpstr>
      <vt:lpstr>Bestyrelse </vt:lpstr>
      <vt:lpstr>Forretningsplan </vt:lpstr>
      <vt:lpstr>Forretningsplan </vt:lpstr>
      <vt:lpstr>Vækstambitioner</vt:lpstr>
      <vt:lpstr>Vækstambitioner</vt:lpstr>
      <vt:lpstr>Vækstambitioner </vt:lpstr>
      <vt:lpstr>Vækstambitioner </vt:lpstr>
      <vt:lpstr>Vækstambitioner </vt:lpstr>
      <vt:lpstr>Talent og kompetencer</vt:lpstr>
      <vt:lpstr>Talent og kompetencer</vt:lpstr>
      <vt:lpstr>Ansættelse af nye medarbejdere</vt:lpstr>
      <vt:lpstr>Ansættelse af nye medarbejdere</vt:lpstr>
      <vt:lpstr>Ansættelse af nye medarbejdere </vt:lpstr>
      <vt:lpstr>Ansættelse af nye medarbejdere</vt:lpstr>
      <vt:lpstr>Ejerskifte</vt:lpstr>
      <vt:lpstr>Ejerskifte</vt:lpstr>
      <vt:lpstr>Ejerskifte</vt:lpstr>
      <vt:lpstr>Ejerskifte </vt:lpstr>
      <vt:lpstr>Nøgletal</vt:lpstr>
      <vt:lpstr>Udvikling i omsætning – 2010 til 2014 </vt:lpstr>
      <vt:lpstr>Udvikling i dækningsbidrag – 2010 til 2014 </vt:lpstr>
      <vt:lpstr>Udvikling i årets resultat – 2010 til 2014 </vt:lpstr>
      <vt:lpstr>Udvikling i årets aktiver – 2010 til 2014 </vt:lpstr>
      <vt:lpstr>Udvikling i årets egenkapital – 2010 til 2014 </vt:lpstr>
      <vt:lpstr>Udvikling i årets antal ansatte – 2010 til 2014 </vt:lpstr>
      <vt:lpstr>Vækst i indkomstskabelse de seneste tre år Dækningsbidrag</vt:lpstr>
      <vt:lpstr>Vækst i indkomstskabelse de seneste tre år – Egenkapital</vt:lpstr>
      <vt:lpstr>Metode</vt:lpstr>
      <vt:lpstr>Metode</vt:lpstr>
      <vt:lpstr>PowerPoint Presentation</vt:lpstr>
    </vt:vector>
  </TitlesOfParts>
  <Company>PricewaterhouseCoopers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Årets Ejerleder 2015</dc:title>
  <dc:creator>Jakob Uldall</dc:creator>
  <cp:lastModifiedBy>DKMIU</cp:lastModifiedBy>
  <cp:revision>392</cp:revision>
  <cp:lastPrinted>2015-10-19T16:09:22Z</cp:lastPrinted>
  <dcterms:created xsi:type="dcterms:W3CDTF">2015-09-24T13:18:28Z</dcterms:created>
  <dcterms:modified xsi:type="dcterms:W3CDTF">2015-10-26T13:12:07Z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B template version">
    <vt:lpwstr>6</vt:lpwstr>
  </property>
  <property fmtid="{D5CDD505-2E9C-101B-9397-08002B2CF9AE}" pid="3" name="TB template type">
    <vt:lpwstr>Onscreen</vt:lpwstr>
  </property>
  <property fmtid="{D5CDD505-2E9C-101B-9397-08002B2CF9AE}" pid="4" name="Template created by">
    <vt:lpwstr>PwC</vt:lpwstr>
  </property>
  <property fmtid="{D5CDD505-2E9C-101B-9397-08002B2CF9AE}" pid="5" name="Template version">
    <vt:lpwstr>6</vt:lpwstr>
  </property>
  <property fmtid="{D5CDD505-2E9C-101B-9397-08002B2CF9AE}" pid="6" name="PwC Document Node Id">
    <vt:lpwstr>10443544</vt:lpwstr>
  </property>
  <property fmtid="{D5CDD505-2E9C-101B-9397-08002B2CF9AE}" pid="7" name="PwC Version Number">
    <vt:lpwstr>12</vt:lpwstr>
  </property>
</Properties>
</file>