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6" r:id="rId2"/>
    <p:sldId id="268" r:id="rId3"/>
    <p:sldId id="278" r:id="rId4"/>
    <p:sldId id="279" r:id="rId5"/>
    <p:sldId id="280" r:id="rId6"/>
    <p:sldId id="277" r:id="rId7"/>
    <p:sldId id="271" r:id="rId8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4" autoAdjust="0"/>
    <p:restoredTop sz="94660"/>
  </p:normalViewPr>
  <p:slideViewPr>
    <p:cSldViewPr snapToGrid="0" snapToObjects="1" showGuides="1">
      <p:cViewPr>
        <p:scale>
          <a:sx n="140" d="100"/>
          <a:sy n="140" d="100"/>
        </p:scale>
        <p:origin x="-1920" y="-384"/>
      </p:cViewPr>
      <p:guideLst>
        <p:guide orient="horz" pos="4469"/>
        <p:guide orient="horz" pos="905"/>
        <p:guide orient="horz" pos="290"/>
        <p:guide orient="horz" pos="3851"/>
        <p:guide orient="horz" pos="1003"/>
        <p:guide orient="horz" pos="1612"/>
        <p:guide orient="horz" pos="1716"/>
        <p:guide orient="horz" pos="2332"/>
        <p:guide orient="horz" pos="2430"/>
        <p:guide orient="horz" pos="3038"/>
        <p:guide orient="horz" pos="3137"/>
        <p:guide orient="horz" pos="3751"/>
        <p:guide pos="288"/>
        <p:guide pos="6441"/>
        <p:guide pos="6012"/>
        <p:guide pos="5923"/>
        <p:guide pos="5499"/>
        <p:guide pos="5401"/>
        <p:guide pos="4976"/>
        <p:guide pos="4883"/>
        <p:guide pos="4458"/>
        <p:guide pos="4360"/>
        <p:guide pos="3936"/>
        <p:guide pos="3838"/>
        <p:guide pos="3413"/>
        <p:guide pos="3319"/>
        <p:guide pos="2899"/>
        <p:guide pos="2797"/>
        <p:guide pos="2368"/>
        <p:guide pos="2274"/>
        <p:guide pos="1858"/>
        <p:guide pos="1752"/>
        <p:guide pos="1333"/>
        <p:guide pos="1235"/>
        <p:guide pos="814"/>
        <p:guide pos="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BCB38-810B-9F42-840B-735E581D6681}" type="datetimeFigureOut">
              <a:rPr lang="en-US" smtClean="0"/>
              <a:t>6/25/15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00392-9AF9-7444-B0F4-92052A3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7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00392-9AF9-7444-B0F4-92052A3F15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3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4_12x6GRI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5308" y="1591734"/>
            <a:ext cx="3102419" cy="32427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defRPr sz="1800" kern="600" baseline="0">
                <a:latin typeface="Arial"/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800"/>
              </a:spcAft>
              <a:defRPr sz="1200" kern="600" baseline="0">
                <a:latin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71836" y="466557"/>
            <a:ext cx="6446520" cy="6629400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5308" y="411591"/>
            <a:ext cx="3102419" cy="10667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 descr="Lowepro_TTO_2013_horiz_rgb cop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16" y="6335619"/>
            <a:ext cx="2541492" cy="7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0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leted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771836" y="466557"/>
            <a:ext cx="6446520" cy="6629400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5308" y="411591"/>
            <a:ext cx="3102419" cy="10667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8980" y="1619655"/>
            <a:ext cx="3198747" cy="4332412"/>
          </a:xfrm>
          <a:prstGeom prst="rect">
            <a:avLst/>
          </a:prstGeom>
        </p:spPr>
        <p:txBody>
          <a:bodyPr vert="horz" lIns="0" tIns="0" rIns="0" bIns="0"/>
          <a:lstStyle>
            <a:lvl1pPr marL="91440" indent="-91440">
              <a:lnSpc>
                <a:spcPts val="1300"/>
              </a:lnSpc>
              <a:spcBef>
                <a:spcPts val="0"/>
              </a:spcBef>
              <a:spcAft>
                <a:spcPts val="800"/>
              </a:spcAft>
              <a:defRPr sz="1100" kern="600" baseline="0">
                <a:latin typeface="Arial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4" descr="Lowepro_TTO_2013_horiz_rgb cop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16" y="6335619"/>
            <a:ext cx="2541492" cy="7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5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pecs-3 col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5308" y="411591"/>
            <a:ext cx="2340351" cy="10667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 b="1" i="0" kern="600" baseline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4018" y="1591328"/>
            <a:ext cx="2350046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68980" y="1602214"/>
            <a:ext cx="2405513" cy="1735137"/>
          </a:xfrm>
          <a:prstGeom prst="rect">
            <a:avLst/>
          </a:prstGeom>
        </p:spPr>
        <p:txBody>
          <a:bodyPr vert="horz" lIns="0" tIns="0" rIns="0" bIns="0"/>
          <a:lstStyle>
            <a:lvl1pPr marL="91440" indent="-9144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defRPr sz="1100" kern="600" baseline="0">
                <a:latin typeface="Arial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4018" y="3699522"/>
            <a:ext cx="2350046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5613" y="5342758"/>
            <a:ext cx="2350046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58795" y="6980053"/>
            <a:ext cx="279386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900" b="1" dirty="0">
                <a:latin typeface="Arial"/>
              </a:rPr>
              <a:t>Find out more at </a:t>
            </a:r>
            <a:r>
              <a:rPr lang="en-US" sz="900" b="1" dirty="0" err="1" smtClean="0">
                <a:latin typeface="Arial"/>
              </a:rPr>
              <a:t>lowepro.com</a:t>
            </a:r>
            <a:endParaRPr lang="en-US" sz="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77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5613" y="1588418"/>
            <a:ext cx="23368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/>
          <a:lstStyle>
            <a:lvl1pPr marL="0" indent="0" algn="ctr">
              <a:buNone/>
              <a:defRPr sz="12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35118" y="1588418"/>
            <a:ext cx="23368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/>
          <a:lstStyle>
            <a:lvl1pPr marL="0" indent="0" algn="ctr">
              <a:buNone/>
              <a:defRPr sz="1200" b="0" i="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16688" y="1588418"/>
            <a:ext cx="23368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/>
          <a:lstStyle>
            <a:lvl1pPr marL="0" indent="0" algn="ctr">
              <a:buNone/>
              <a:defRPr sz="12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908280" y="1588418"/>
            <a:ext cx="23368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/>
          <a:lstStyle>
            <a:lvl1pPr marL="0" indent="0" algn="ctr">
              <a:buNone/>
              <a:defRPr sz="1200" b="0" i="0" baseline="0">
                <a:latin typeface="Arial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5613" y="4495755"/>
            <a:ext cx="233680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935118" y="4495755"/>
            <a:ext cx="233680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416688" y="4495755"/>
            <a:ext cx="233680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908280" y="4495755"/>
            <a:ext cx="233680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5613" y="4507148"/>
            <a:ext cx="2336800" cy="1173778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kern="600" baseline="0">
                <a:latin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2935118" y="4507148"/>
            <a:ext cx="2336800" cy="1173778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kern="600" baseline="0">
                <a:latin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416688" y="4507148"/>
            <a:ext cx="2336800" cy="1173778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kern="600" baseline="0">
                <a:latin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7908280" y="4507148"/>
            <a:ext cx="2336800" cy="1173778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kern="600" baseline="0">
                <a:latin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455613" y="411929"/>
            <a:ext cx="3994150" cy="7556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b="1" i="0" kern="600" baseline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65308" y="6855007"/>
            <a:ext cx="2793862" cy="4176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900" b="1" dirty="0">
                <a:latin typeface="Arial"/>
              </a:rPr>
              <a:t>Find out more at </a:t>
            </a:r>
            <a:r>
              <a:rPr lang="en-US" sz="900" b="1" dirty="0" err="1">
                <a:latin typeface="Arial"/>
              </a:rPr>
              <a:t>lowepro.com</a:t>
            </a:r>
            <a:endParaRPr lang="en-US" sz="900" b="1" dirty="0">
              <a:latin typeface="Arial"/>
            </a:endParaRPr>
          </a:p>
          <a:p>
            <a:pPr>
              <a:lnSpc>
                <a:spcPts val="1100"/>
              </a:lnSpc>
            </a:pPr>
            <a:r>
              <a:rPr lang="en-US" sz="700" dirty="0" smtClean="0">
                <a:latin typeface="Arial"/>
              </a:rPr>
              <a:t>© 2015 </a:t>
            </a:r>
            <a:r>
              <a:rPr lang="en-US" sz="700" dirty="0" err="1">
                <a:latin typeface="Arial"/>
              </a:rPr>
              <a:t>DayMen</a:t>
            </a:r>
            <a:r>
              <a:rPr lang="en-US" sz="700" dirty="0">
                <a:latin typeface="Arial"/>
              </a:rPr>
              <a:t> Canada Acquisition ULC</a:t>
            </a:r>
          </a:p>
          <a:p>
            <a:pPr>
              <a:lnSpc>
                <a:spcPts val="1100"/>
              </a:lnSpc>
            </a:pPr>
            <a:endParaRPr lang="en-US" sz="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34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pecs-4 Col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5308" y="411591"/>
            <a:ext cx="3143390" cy="10667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4018" y="1602214"/>
            <a:ext cx="315468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68980" y="1602214"/>
            <a:ext cx="2436679" cy="1735137"/>
          </a:xfrm>
          <a:prstGeom prst="rect">
            <a:avLst/>
          </a:prstGeom>
        </p:spPr>
        <p:txBody>
          <a:bodyPr vert="horz" lIns="0" tIns="0" rIns="0" bIns="0"/>
          <a:lstStyle>
            <a:lvl1pPr marL="91440" indent="-91440">
              <a:lnSpc>
                <a:spcPts val="1300"/>
              </a:lnSpc>
              <a:spcBef>
                <a:spcPts val="0"/>
              </a:spcBef>
              <a:spcAft>
                <a:spcPts val="600"/>
              </a:spcAft>
              <a:defRPr sz="1100" baseline="0">
                <a:latin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5308" y="3706262"/>
            <a:ext cx="3144985" cy="1595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300"/>
              </a:lnSpc>
              <a:buFontTx/>
              <a:buNone/>
              <a:defRPr sz="1100" baseline="0">
                <a:latin typeface="Arial"/>
              </a:defRPr>
            </a:lvl1pPr>
            <a:lvl5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aseline="0"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4018" y="3706262"/>
            <a:ext cx="315468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5613" y="5342905"/>
            <a:ext cx="315468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58795" y="6980053"/>
            <a:ext cx="279386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900" b="1" dirty="0">
                <a:latin typeface="Arial"/>
              </a:rPr>
              <a:t>Find out more at </a:t>
            </a:r>
            <a:r>
              <a:rPr lang="en-US" sz="900" b="1" dirty="0" err="1" smtClean="0">
                <a:latin typeface="Arial"/>
              </a:rPr>
              <a:t>lowepro.com</a:t>
            </a:r>
            <a:endParaRPr lang="en-US" sz="800" dirty="0">
              <a:latin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68980" y="103814"/>
            <a:ext cx="596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smtClean="0">
                <a:solidFill>
                  <a:srgbClr val="FF0000"/>
                </a:solidFill>
                <a:latin typeface="Arial"/>
              </a:rPr>
              <a:t>4 column</a:t>
            </a:r>
            <a:r>
              <a:rPr lang="en-US" sz="1400" cap="all" baseline="0" smtClean="0">
                <a:solidFill>
                  <a:srgbClr val="FF0000"/>
                </a:solidFill>
                <a:latin typeface="Arial"/>
              </a:rPr>
              <a:t> format do not use for now</a:t>
            </a:r>
            <a:endParaRPr lang="en-US" sz="1400" cap="all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21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/Series 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wepro_TTO_2013_horiz_rgb cop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16" y="6335619"/>
            <a:ext cx="2541492" cy="7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0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4" r:id="rId3"/>
    <p:sldLayoutId id="2147483651" r:id="rId4"/>
    <p:sldLayoutId id="2147483650" r:id="rId5"/>
    <p:sldLayoutId id="2147483656" r:id="rId6"/>
    <p:sldLayoutId id="2147483652" r:id="rId7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DroneGuard</a:t>
            </a:r>
            <a:r>
              <a:rPr lang="en-US" b="0" baseline="20000">
                <a:solidFill>
                  <a:schemeClr val="tx1"/>
                </a:solidFill>
                <a:latin typeface="Arial" charset="0"/>
              </a:rPr>
              <a:t>™</a:t>
            </a:r>
            <a:r>
              <a:rPr lang="en-US">
                <a:solidFill>
                  <a:schemeClr val="tx1"/>
                </a:solidFill>
              </a:rPr>
              <a:t> Series</a:t>
            </a:r>
          </a:p>
          <a:p>
            <a:r>
              <a:rPr lang="en-US"/>
              <a:t>DroneGuard CS 300, CS 400</a:t>
            </a:r>
          </a:p>
          <a:p>
            <a:r>
              <a:rPr lang="en-US"/>
              <a:t>and DroneGuard Kit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47116" y="5300133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465308" y="1608668"/>
            <a:ext cx="3102419" cy="47019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 sz="1800" baseline="0">
                <a:latin typeface="Arial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defRPr sz="1400" baseline="0">
                <a:latin typeface="Arial"/>
              </a:defRPr>
            </a:lvl2pPr>
          </a:lstStyle>
          <a:p>
            <a:pPr lvl="0">
              <a:spcAft>
                <a:spcPts val="1400"/>
              </a:spcAft>
              <a:buNone/>
            </a:pPr>
            <a:r>
              <a:rPr lang="en-US" b="1" dirty="0"/>
              <a:t>Above &amp; Beyond</a:t>
            </a:r>
          </a:p>
          <a:p>
            <a:pPr lvl="0">
              <a:lnSpc>
                <a:spcPts val="1400"/>
              </a:lnSpc>
              <a:spcAft>
                <a:spcPts val="1400"/>
              </a:spcAft>
              <a:buNone/>
            </a:pPr>
            <a:r>
              <a:rPr lang="en-US" sz="1200" dirty="0"/>
              <a:t>Our DroneGuard series was designed </a:t>
            </a:r>
            <a:br>
              <a:rPr lang="en-US" sz="1200" dirty="0"/>
            </a:br>
            <a:r>
              <a:rPr lang="en-US" sz="1200" dirty="0"/>
              <a:t>by serious quadcopter pilots for serious quadcopter pilots. A patent-pending design and FormShell</a:t>
            </a:r>
            <a:r>
              <a:rPr lang="en-US" sz="1200" baseline="30000" dirty="0"/>
              <a:t>™</a:t>
            </a:r>
            <a:r>
              <a:rPr lang="en-US" sz="1200" dirty="0"/>
              <a:t> technology push the limits </a:t>
            </a:r>
            <a:br>
              <a:rPr lang="en-US" sz="1200" dirty="0"/>
            </a:br>
            <a:r>
              <a:rPr lang="en-US" sz="1200" dirty="0"/>
              <a:t>of flexibility and protection, so you can take your drone whever you want.</a:t>
            </a:r>
          </a:p>
          <a:p>
            <a:pPr lvl="0">
              <a:lnSpc>
                <a:spcPts val="1400"/>
              </a:lnSpc>
              <a:spcAft>
                <a:spcPts val="1400"/>
              </a:spcAft>
              <a:buNone/>
            </a:pPr>
            <a:r>
              <a:rPr lang="en-US" sz="1200" dirty="0"/>
              <a:t>The flexible cases are built with Lowepro’s FormShell technology to offer organized protection that’s really easy to transport </a:t>
            </a:r>
            <a:br>
              <a:rPr lang="en-US" sz="1200" dirty="0"/>
            </a:br>
            <a:r>
              <a:rPr lang="en-US" sz="1200" dirty="0"/>
              <a:t>(walk, hike, car, bike, travel).</a:t>
            </a:r>
          </a:p>
          <a:p>
            <a:pPr lvl="0">
              <a:lnSpc>
                <a:spcPts val="1400"/>
              </a:lnSpc>
              <a:spcAft>
                <a:spcPts val="1400"/>
              </a:spcAft>
              <a:buNone/>
            </a:pPr>
            <a:r>
              <a:rPr lang="en-US" sz="1200" dirty="0"/>
              <a:t>The DroneGuard Kit is a patent-pending system of dividers that helps manage all </a:t>
            </a:r>
            <a:br>
              <a:rPr lang="en-US" sz="1200" dirty="0"/>
            </a:br>
            <a:r>
              <a:rPr lang="en-US" sz="1200" dirty="0"/>
              <a:t>of your gear and goes way beyond the </a:t>
            </a:r>
            <a:br>
              <a:rPr lang="en-US" sz="1200" dirty="0"/>
            </a:br>
            <a:r>
              <a:rPr lang="en-US" sz="1200" dirty="0"/>
              <a:t>“pick-and-pluck” systems of the competition.</a:t>
            </a:r>
          </a:p>
          <a:p>
            <a:pPr lvl="0">
              <a:lnSpc>
                <a:spcPts val="1400"/>
              </a:lnSpc>
              <a:spcAft>
                <a:spcPts val="1400"/>
              </a:spcAft>
              <a:buNone/>
            </a:pPr>
            <a:r>
              <a:rPr lang="en-US" sz="1200" dirty="0"/>
              <a:t>Our unique and highly functional DroneGuard series gives you the perfect, out-of-the-box solutions. Happy flying!</a:t>
            </a:r>
          </a:p>
        </p:txBody>
      </p:sp>
      <p:pic>
        <p:nvPicPr>
          <p:cNvPr id="3" name="Picture Placeholder 2" descr="DroneGuard_CS300-400_Kit_Family_RGB.pn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03" t="-31280" r="-2493" b="-24333"/>
          <a:stretch/>
        </p:blipFill>
        <p:spPr/>
      </p:pic>
    </p:spTree>
    <p:extLst>
      <p:ext uri="{BB962C8B-B14F-4D97-AF65-F5344CB8AC3E}">
        <p14:creationId xmlns:p14="http://schemas.microsoft.com/office/powerpoint/2010/main" val="184538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DroneGuard</a:t>
            </a:r>
            <a:r>
              <a:rPr lang="en-US" b="0" baseline="20000">
                <a:solidFill>
                  <a:schemeClr val="tx1"/>
                </a:solidFill>
                <a:latin typeface="Arial" charset="0"/>
              </a:rPr>
              <a:t>™</a:t>
            </a:r>
            <a:r>
              <a:rPr lang="en-US">
                <a:solidFill>
                  <a:schemeClr val="tx1"/>
                </a:solidFill>
              </a:rPr>
              <a:t> Series</a:t>
            </a:r>
          </a:p>
          <a:p>
            <a:r>
              <a:rPr lang="en-US"/>
              <a:t>DroneGuard CS 300, CS 400</a:t>
            </a:r>
          </a:p>
          <a:p>
            <a:r>
              <a:rPr lang="en-US"/>
              <a:t>and DroneGuard Kit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b="1" dirty="0"/>
              <a:t>FormShell technology safeguards your fragile gear</a:t>
            </a:r>
            <a:r>
              <a:rPr lang="en-US" dirty="0"/>
              <a:t> via a molded design. Lightweight, </a:t>
            </a:r>
            <a:br>
              <a:rPr lang="en-US" dirty="0"/>
            </a:br>
            <a:r>
              <a:rPr lang="en-US" dirty="0"/>
              <a:t>yet sturdy composite-shell construction delivers superior impact protection.</a:t>
            </a:r>
          </a:p>
          <a:p>
            <a:r>
              <a:rPr lang="en-US" b="1" dirty="0"/>
              <a:t>Get flexible organization for your quadcopter and drone gear</a:t>
            </a:r>
            <a:r>
              <a:rPr lang="en-US" dirty="0"/>
              <a:t> with DroneGuard cases that fit the depth and form factors of top-selling brands. Case designs are built with adjustable dividers and compartments, plus a panel of accessory straps to keep blades, props, mounts, cables </a:t>
            </a:r>
            <a:br>
              <a:rPr lang="en-US" dirty="0"/>
            </a:br>
            <a:r>
              <a:rPr lang="en-US" dirty="0"/>
              <a:t>and batteries neat and secure.</a:t>
            </a:r>
          </a:p>
          <a:p>
            <a:r>
              <a:rPr lang="en-US" b="1" dirty="0"/>
              <a:t>Super-easy carry</a:t>
            </a:r>
            <a:r>
              <a:rPr lang="en-US" dirty="0"/>
              <a:t>. Store your DroneGuard case in the trunk of a car for transport, or garage, closet or workshop for an organized storage option. When you want to take your kit to a great flying and landing location, use the removable </a:t>
            </a:r>
            <a:br>
              <a:rPr lang="en-US" dirty="0"/>
            </a:br>
            <a:r>
              <a:rPr lang="en-US" dirty="0"/>
              <a:t>backpack straps to hike without a hassle.</a:t>
            </a:r>
          </a:p>
          <a:p>
            <a:pPr>
              <a:spcBef>
                <a:spcPts val="600"/>
              </a:spcBef>
              <a:buNone/>
            </a:pPr>
            <a:r>
              <a:rPr lang="en-US"/>
              <a:t>	</a:t>
            </a:r>
            <a:r>
              <a:rPr lang="en-US" b="1"/>
              <a:t>Materials: </a:t>
            </a:r>
            <a:r>
              <a:rPr lang="en-US"/>
              <a:t>600D polyester, tactical “fractal camo” in 600D polyester</a:t>
            </a:r>
          </a:p>
          <a:p>
            <a:pPr>
              <a:spcBef>
                <a:spcPts val="600"/>
              </a:spcBef>
              <a:buNone/>
            </a:pPr>
            <a:r>
              <a:rPr lang="en-US" sz="800"/>
              <a:t>	DroneGuard CS 400 shown on right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Placeholder 5" descr="DroneGuard_CS400_Equip_RGB.pn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043" r="-1748" b="-29411"/>
          <a:stretch/>
        </p:blipFill>
        <p:spPr/>
      </p:pic>
    </p:spTree>
    <p:extLst>
      <p:ext uri="{BB962C8B-B14F-4D97-AF65-F5344CB8AC3E}">
        <p14:creationId xmlns:p14="http://schemas.microsoft.com/office/powerpoint/2010/main" val="31960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14"/>
          <p:cNvSpPr>
            <a:spLocks noGrp="1"/>
          </p:cNvSpPr>
          <p:nvPr>
            <p:ph type="body" sz="quarter" idx="11"/>
          </p:nvPr>
        </p:nvSpPr>
        <p:spPr bwMode="auto">
          <a:xfrm>
            <a:off x="465138" y="377825"/>
            <a:ext cx="2339975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</a:rPr>
              <a:t>DroneGuard</a:t>
            </a:r>
            <a:r>
              <a:rPr lang="en-US" sz="1600" b="0" baseline="30000">
                <a:latin typeface="Arial" charset="0"/>
              </a:rPr>
              <a:t>™</a:t>
            </a:r>
            <a:r>
              <a:rPr lang="en-US">
                <a:latin typeface="Arial" charset="0"/>
              </a:rPr>
              <a:t> </a:t>
            </a:r>
            <a:br>
              <a:rPr lang="en-US">
                <a:latin typeface="Arial" charset="0"/>
              </a:rPr>
            </a:br>
            <a:r>
              <a:rPr lang="en-US">
                <a:solidFill>
                  <a:schemeClr val="accent1"/>
                </a:solidFill>
              </a:rPr>
              <a:t>CS 300</a:t>
            </a:r>
            <a:endParaRPr lang="en-US">
              <a:latin typeface="Arial" charset="0"/>
            </a:endParaRP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12"/>
          </p:nvPr>
        </p:nvSpPr>
        <p:spPr bwMode="auto">
          <a:xfrm>
            <a:off x="368300" y="1619250"/>
            <a:ext cx="2436813" cy="188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0488" indent="-90488">
              <a:spcBef>
                <a:spcPct val="0"/>
              </a:spcBef>
            </a:pPr>
            <a:r>
              <a:rPr lang="en-US">
                <a:latin typeface="Arial" charset="0"/>
              </a:rPr>
              <a:t>Parrot Bebop or similar drone, quadcopter or flying camera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form factor</a:t>
            </a:r>
          </a:p>
          <a:p>
            <a:pPr marL="90488" indent="-90488">
              <a:spcBef>
                <a:spcPct val="0"/>
              </a:spcBef>
            </a:pPr>
            <a:r>
              <a:rPr lang="en-US">
                <a:latin typeface="Arial" charset="0"/>
              </a:rPr>
              <a:t>RC/transmitter, blades, props, action video camera, batteries, cables, chargers, mounts, etc.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465138" y="3722688"/>
            <a:ext cx="23399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100" b="1">
                <a:latin typeface="Arial" charset="0"/>
              </a:rPr>
              <a:t>Exterior Dimensions (WxDxH)</a:t>
            </a:r>
          </a:p>
          <a:p>
            <a:pPr>
              <a:lnSpc>
                <a:spcPts val="1300"/>
              </a:lnSpc>
            </a:pPr>
            <a:r>
              <a:rPr lang="fr-FR" sz="1100">
                <a:latin typeface="Arial" charset="0"/>
              </a:rPr>
              <a:t>14.0 x 6.9 x 18.2 </a:t>
            </a:r>
            <a:r>
              <a:rPr lang="en-US" sz="1100">
                <a:latin typeface="Arial" charset="0"/>
              </a:rPr>
              <a:t>in.</a:t>
            </a:r>
          </a:p>
          <a:p>
            <a:pPr>
              <a:lnSpc>
                <a:spcPts val="1300"/>
              </a:lnSpc>
            </a:pPr>
            <a:r>
              <a:rPr lang="fr-FR" sz="1100">
                <a:latin typeface="Arial" charset="0"/>
              </a:rPr>
              <a:t>35.6 x 17.6 x 46.3 </a:t>
            </a:r>
            <a:r>
              <a:rPr lang="en-US" sz="1100">
                <a:latin typeface="Arial" charset="0"/>
              </a:rPr>
              <a:t>cm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100" b="1">
                <a:latin typeface="Arial" charset="0"/>
              </a:rPr>
              <a:t>Interior Dimensions (WxDxH)</a:t>
            </a:r>
          </a:p>
          <a:p>
            <a:pPr>
              <a:lnSpc>
                <a:spcPts val="1300"/>
              </a:lnSpc>
            </a:pPr>
            <a:r>
              <a:rPr lang="fr-FR" sz="1100">
                <a:latin typeface="Arial" charset="0"/>
              </a:rPr>
              <a:t>13.8 x 6.0 x 17.4 </a:t>
            </a:r>
            <a:r>
              <a:rPr lang="en-US" sz="1100">
                <a:latin typeface="Arial" charset="0"/>
              </a:rPr>
              <a:t>in. </a:t>
            </a:r>
          </a:p>
          <a:p>
            <a:pPr>
              <a:lnSpc>
                <a:spcPts val="1300"/>
              </a:lnSpc>
            </a:pPr>
            <a:r>
              <a:rPr lang="fr-FR" sz="1100">
                <a:latin typeface="Arial" charset="0"/>
              </a:rPr>
              <a:t>35 x 15.2 x 44.3 </a:t>
            </a:r>
            <a:r>
              <a:rPr lang="en-US" sz="1100">
                <a:latin typeface="Arial" charset="0"/>
              </a:rPr>
              <a:t>cm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100" b="1">
                <a:latin typeface="Arial" charset="0"/>
              </a:rPr>
              <a:t>Total Weight</a:t>
            </a:r>
          </a:p>
          <a:p>
            <a:pPr>
              <a:lnSpc>
                <a:spcPts val="1300"/>
              </a:lnSpc>
            </a:pPr>
            <a:r>
              <a:rPr lang="en-US" sz="1100">
                <a:latin typeface="Arial" charset="0"/>
              </a:rPr>
              <a:t>3.3 lbs.  |  1.5 kg</a:t>
            </a:r>
          </a:p>
        </p:txBody>
      </p:sp>
      <p:sp>
        <p:nvSpPr>
          <p:cNvPr id="62" name="TextBox 10"/>
          <p:cNvSpPr txBox="1">
            <a:spLocks noChangeArrowheads="1"/>
          </p:cNvSpPr>
          <p:nvPr/>
        </p:nvSpPr>
        <p:spPr bwMode="auto">
          <a:xfrm>
            <a:off x="455613" y="6424001"/>
            <a:ext cx="234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100">
                <a:latin typeface="Arial" charset="0"/>
              </a:rPr>
              <a:t>Available Color: Black</a:t>
            </a:r>
          </a:p>
          <a:p>
            <a:pPr eaLnBrk="1" hangingPunct="1"/>
            <a:r>
              <a:rPr lang="de-DE" sz="1100">
                <a:latin typeface="Arial" charset="0"/>
              </a:rPr>
              <a:t>Models may vary by locations.</a:t>
            </a:r>
            <a:endParaRPr lang="en-US" sz="1100">
              <a:latin typeface="Arial" charset="0"/>
            </a:endParaRPr>
          </a:p>
        </p:txBody>
      </p:sp>
      <p:pic>
        <p:nvPicPr>
          <p:cNvPr id="2" name="Picture 1" descr="DroneGuard_CS300_Stuffed_RGB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731" y="1159802"/>
            <a:ext cx="6073002" cy="613135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55613" y="6118726"/>
            <a:ext cx="320040" cy="3200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P_FormShell_onWhite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69" y="5310008"/>
            <a:ext cx="653486" cy="653486"/>
          </a:xfrm>
          <a:prstGeom prst="rect">
            <a:avLst/>
          </a:prstGeom>
        </p:spPr>
      </p:pic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8702441" y="1981665"/>
            <a:ext cx="14907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100">
                <a:latin typeface="Arial" charset="0"/>
              </a:rPr>
              <a:t>Dedicated storage </a:t>
            </a:r>
            <a:br>
              <a:rPr lang="en-US" sz="1100">
                <a:latin typeface="Arial" charset="0"/>
              </a:rPr>
            </a:br>
            <a:r>
              <a:rPr lang="en-US" sz="1100">
                <a:latin typeface="Arial" charset="0"/>
              </a:rPr>
              <a:t>and organization </a:t>
            </a:r>
            <a:br>
              <a:rPr lang="en-US" sz="1100">
                <a:latin typeface="Arial" charset="0"/>
              </a:rPr>
            </a:br>
            <a:r>
              <a:rPr lang="en-US" sz="1100">
                <a:latin typeface="Arial" charset="0"/>
              </a:rPr>
              <a:t>for drone-related accessories</a:t>
            </a:r>
          </a:p>
        </p:txBody>
      </p:sp>
      <p:sp>
        <p:nvSpPr>
          <p:cNvPr id="15" name="Oval 14"/>
          <p:cNvSpPr/>
          <p:nvPr/>
        </p:nvSpPr>
        <p:spPr>
          <a:xfrm rot="16200000">
            <a:off x="7160159" y="5088856"/>
            <a:ext cx="73025" cy="71438"/>
          </a:xfrm>
          <a:prstGeom prst="ellipse">
            <a:avLst/>
          </a:prstGeom>
          <a:solidFill>
            <a:schemeClr val="accent1"/>
          </a:solidFill>
          <a:ln w="3175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9290" tIns="39290" rIns="39290" bIns="39290" spcCol="38100" anchor="ctr">
            <a:spAutoFit/>
          </a:bodyPr>
          <a:lstStyle/>
          <a:p>
            <a:pPr defTabSz="521437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195878" y="4542004"/>
            <a:ext cx="1421082" cy="585498"/>
          </a:xfrm>
          <a:prstGeom prst="lin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8702441" y="4465928"/>
            <a:ext cx="14093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100">
                <a:latin typeface="Arial" charset="0"/>
              </a:rPr>
              <a:t>Flexible and protective divider system for multiple set-ups</a:t>
            </a:r>
          </a:p>
        </p:txBody>
      </p:sp>
      <p:sp>
        <p:nvSpPr>
          <p:cNvPr id="20" name="Oval 19"/>
          <p:cNvSpPr/>
          <p:nvPr/>
        </p:nvSpPr>
        <p:spPr>
          <a:xfrm rot="16200000">
            <a:off x="7160159" y="2616421"/>
            <a:ext cx="73025" cy="71438"/>
          </a:xfrm>
          <a:prstGeom prst="ellipse">
            <a:avLst/>
          </a:prstGeom>
          <a:solidFill>
            <a:schemeClr val="accent1"/>
          </a:solidFill>
          <a:ln w="3175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9290" tIns="39290" rIns="39290" bIns="39290" spcCol="38100" anchor="ctr">
            <a:spAutoFit/>
          </a:bodyPr>
          <a:lstStyle/>
          <a:p>
            <a:pPr defTabSz="521437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195878" y="2065955"/>
            <a:ext cx="1421082" cy="585498"/>
          </a:xfrm>
          <a:prstGeom prst="lin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Oval 17"/>
          <p:cNvSpPr/>
          <p:nvPr/>
        </p:nvSpPr>
        <p:spPr>
          <a:xfrm rot="16200000">
            <a:off x="4940908" y="4880774"/>
            <a:ext cx="73025" cy="71438"/>
          </a:xfrm>
          <a:prstGeom prst="ellipse">
            <a:avLst/>
          </a:prstGeom>
          <a:solidFill>
            <a:schemeClr val="accent1"/>
          </a:solidFill>
          <a:ln w="3175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9290" tIns="39290" rIns="39290" bIns="39290" spcCol="38100" anchor="ctr">
            <a:spAutoFit/>
          </a:bodyPr>
          <a:lstStyle/>
          <a:p>
            <a:pPr defTabSz="521437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976627" y="3409589"/>
            <a:ext cx="3640333" cy="1509831"/>
          </a:xfrm>
          <a:prstGeom prst="lin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8702441" y="3316035"/>
            <a:ext cx="13194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100">
                <a:latin typeface="Arial" charset="0"/>
              </a:rPr>
              <a:t>Moveable accessory box with two padded, adjustable dividers</a:t>
            </a:r>
          </a:p>
        </p:txBody>
      </p:sp>
    </p:spTree>
    <p:extLst>
      <p:ext uri="{BB962C8B-B14F-4D97-AF65-F5344CB8AC3E}">
        <p14:creationId xmlns:p14="http://schemas.microsoft.com/office/powerpoint/2010/main" val="300340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neGuard_CS400_Stuffed_RG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35"/>
          <a:stretch/>
        </p:blipFill>
        <p:spPr>
          <a:xfrm>
            <a:off x="2719171" y="1245066"/>
            <a:ext cx="6485061" cy="5798725"/>
          </a:xfrm>
          <a:prstGeom prst="rect">
            <a:avLst/>
          </a:prstGeom>
        </p:spPr>
      </p:pic>
      <p:sp>
        <p:nvSpPr>
          <p:cNvPr id="41" name="Text Placeholder 14"/>
          <p:cNvSpPr>
            <a:spLocks noGrp="1"/>
          </p:cNvSpPr>
          <p:nvPr>
            <p:ph type="body" sz="quarter" idx="11"/>
          </p:nvPr>
        </p:nvSpPr>
        <p:spPr bwMode="auto">
          <a:xfrm>
            <a:off x="465138" y="377825"/>
            <a:ext cx="2339975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</a:rPr>
              <a:t>DroneGuard</a:t>
            </a:r>
            <a:r>
              <a:rPr lang="en-US" sz="1600" b="0" baseline="30000">
                <a:latin typeface="Arial" charset="0"/>
              </a:rPr>
              <a:t>™</a:t>
            </a:r>
            <a:r>
              <a:rPr lang="en-US">
                <a:latin typeface="Arial" charset="0"/>
              </a:rPr>
              <a:t> </a:t>
            </a:r>
            <a:br>
              <a:rPr lang="en-US">
                <a:latin typeface="Arial" charset="0"/>
              </a:rPr>
            </a:br>
            <a:r>
              <a:rPr lang="en-US">
                <a:solidFill>
                  <a:schemeClr val="accent1"/>
                </a:solidFill>
              </a:rPr>
              <a:t>CS 400</a:t>
            </a:r>
            <a:endParaRPr lang="en-US">
              <a:latin typeface="Arial" charset="0"/>
            </a:endParaRP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12"/>
          </p:nvPr>
        </p:nvSpPr>
        <p:spPr bwMode="auto">
          <a:xfrm>
            <a:off x="368300" y="1619250"/>
            <a:ext cx="2633663" cy="188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0488" indent="-90488">
              <a:spcBef>
                <a:spcPct val="0"/>
              </a:spcBef>
            </a:pPr>
            <a:r>
              <a:rPr lang="en-US">
                <a:latin typeface="Arial" charset="0"/>
              </a:rPr>
              <a:t>DJI Phantom 1, 2 or 3, 3DR Solo or similar drone, quadcopter or flying camera form factor</a:t>
            </a:r>
          </a:p>
          <a:p>
            <a:pPr marL="90488" indent="-90488">
              <a:spcBef>
                <a:spcPct val="0"/>
              </a:spcBef>
            </a:pPr>
            <a:r>
              <a:rPr lang="en-US">
                <a:latin typeface="Arial" charset="0"/>
              </a:rPr>
              <a:t>RC/transmitter, blades, props, action video camera, batteries, cables, chargers, mounts, etc.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465138" y="3722688"/>
            <a:ext cx="23399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100" b="1">
                <a:latin typeface="Arial" charset="0"/>
              </a:rPr>
              <a:t>Exterior Dimensions (WxDxH)</a:t>
            </a:r>
          </a:p>
          <a:p>
            <a:pPr>
              <a:lnSpc>
                <a:spcPts val="1300"/>
              </a:lnSpc>
            </a:pPr>
            <a:r>
              <a:rPr lang="fr-FR" sz="1100">
                <a:latin typeface="Arial" charset="0"/>
              </a:rPr>
              <a:t>15.0 x 10.0 x 21.9 </a:t>
            </a:r>
            <a:r>
              <a:rPr lang="en-US" sz="1100">
                <a:latin typeface="Arial" charset="0"/>
              </a:rPr>
              <a:t>in.</a:t>
            </a:r>
          </a:p>
          <a:p>
            <a:pPr>
              <a:lnSpc>
                <a:spcPts val="1300"/>
              </a:lnSpc>
            </a:pPr>
            <a:r>
              <a:rPr lang="fr-FR" sz="1100">
                <a:latin typeface="Arial" charset="0"/>
              </a:rPr>
              <a:t>38.1 x 25.5 x 55.7 </a:t>
            </a:r>
            <a:r>
              <a:rPr lang="en-US" sz="1100">
                <a:latin typeface="Arial" charset="0"/>
              </a:rPr>
              <a:t>cm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100" b="1">
                <a:latin typeface="Arial" charset="0"/>
              </a:rPr>
              <a:t>Interior Dimensions (WxDxH)</a:t>
            </a:r>
          </a:p>
          <a:p>
            <a:pPr>
              <a:lnSpc>
                <a:spcPts val="1300"/>
              </a:lnSpc>
            </a:pPr>
            <a:r>
              <a:rPr lang="fr-FR" sz="1100">
                <a:latin typeface="Arial" charset="0"/>
              </a:rPr>
              <a:t>14.2 x 8.6 x 21.4 </a:t>
            </a:r>
            <a:r>
              <a:rPr lang="en-US" sz="1100">
                <a:latin typeface="Arial" charset="0"/>
              </a:rPr>
              <a:t>in. </a:t>
            </a:r>
          </a:p>
          <a:p>
            <a:pPr>
              <a:lnSpc>
                <a:spcPts val="1300"/>
              </a:lnSpc>
            </a:pPr>
            <a:r>
              <a:rPr lang="fr-FR" sz="1100">
                <a:latin typeface="Arial" charset="0"/>
              </a:rPr>
              <a:t>36 x 21.8 x 54.4 </a:t>
            </a:r>
            <a:r>
              <a:rPr lang="en-US" sz="1100">
                <a:latin typeface="Arial" charset="0"/>
              </a:rPr>
              <a:t>cm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100" b="1">
                <a:latin typeface="Arial" charset="0"/>
              </a:rPr>
              <a:t>Total Weight</a:t>
            </a:r>
          </a:p>
          <a:p>
            <a:pPr>
              <a:lnSpc>
                <a:spcPts val="1300"/>
              </a:lnSpc>
            </a:pPr>
            <a:r>
              <a:rPr lang="en-US" sz="1100">
                <a:latin typeface="Arial" charset="0"/>
              </a:rPr>
              <a:t>4.8 lbs.  |  2.2 kg</a:t>
            </a: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455613" y="6424001"/>
            <a:ext cx="234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100">
                <a:latin typeface="Arial" charset="0"/>
              </a:rPr>
              <a:t>Available Color: Black</a:t>
            </a:r>
          </a:p>
          <a:p>
            <a:pPr eaLnBrk="1" hangingPunct="1"/>
            <a:r>
              <a:rPr lang="de-DE" sz="1100">
                <a:latin typeface="Arial" charset="0"/>
              </a:rPr>
              <a:t>Models may vary by locations.</a:t>
            </a:r>
            <a:endParaRPr lang="en-US" sz="110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5613" y="6118726"/>
            <a:ext cx="320040" cy="3200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P_FormShell_onWhite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69" y="5310008"/>
            <a:ext cx="653486" cy="653486"/>
          </a:xfrm>
          <a:prstGeom prst="rect">
            <a:avLst/>
          </a:prstGeom>
        </p:spPr>
      </p:pic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8834258" y="2144278"/>
            <a:ext cx="14907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100">
                <a:latin typeface="Arial" charset="0"/>
              </a:rPr>
              <a:t>Dedicated storage </a:t>
            </a:r>
            <a:br>
              <a:rPr lang="en-US" sz="1100">
                <a:latin typeface="Arial" charset="0"/>
              </a:rPr>
            </a:br>
            <a:r>
              <a:rPr lang="en-US" sz="1100">
                <a:latin typeface="Arial" charset="0"/>
              </a:rPr>
              <a:t>and organization </a:t>
            </a:r>
            <a:br>
              <a:rPr lang="en-US" sz="1100">
                <a:latin typeface="Arial" charset="0"/>
              </a:rPr>
            </a:br>
            <a:r>
              <a:rPr lang="en-US" sz="1100">
                <a:latin typeface="Arial" charset="0"/>
              </a:rPr>
              <a:t>for drone-related accessories</a:t>
            </a:r>
          </a:p>
        </p:txBody>
      </p:sp>
      <p:sp>
        <p:nvSpPr>
          <p:cNvPr id="10" name="Oval 9"/>
          <p:cNvSpPr/>
          <p:nvPr/>
        </p:nvSpPr>
        <p:spPr>
          <a:xfrm rot="16200000">
            <a:off x="7331886" y="4899494"/>
            <a:ext cx="73025" cy="71438"/>
          </a:xfrm>
          <a:prstGeom prst="ellipse">
            <a:avLst/>
          </a:prstGeom>
          <a:solidFill>
            <a:schemeClr val="accent1"/>
          </a:solidFill>
          <a:ln w="3175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9290" tIns="39290" rIns="39290" bIns="39290" spcCol="38100" anchor="ctr">
            <a:spAutoFit/>
          </a:bodyPr>
          <a:lstStyle/>
          <a:p>
            <a:pPr defTabSz="521437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404118" y="4556172"/>
            <a:ext cx="1359601" cy="369042"/>
          </a:xfrm>
          <a:prstGeom prst="lin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8834258" y="4480663"/>
            <a:ext cx="14093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100">
                <a:latin typeface="Arial" charset="0"/>
              </a:rPr>
              <a:t>Flexible and protective divider system for multiple set-ups </a:t>
            </a:r>
          </a:p>
        </p:txBody>
      </p:sp>
      <p:sp>
        <p:nvSpPr>
          <p:cNvPr id="18" name="Oval 17"/>
          <p:cNvSpPr/>
          <p:nvPr/>
        </p:nvSpPr>
        <p:spPr>
          <a:xfrm rot="16200000">
            <a:off x="7628245" y="2474827"/>
            <a:ext cx="73025" cy="71438"/>
          </a:xfrm>
          <a:prstGeom prst="ellipse">
            <a:avLst/>
          </a:prstGeom>
          <a:solidFill>
            <a:schemeClr val="accent1"/>
          </a:solidFill>
          <a:ln w="3175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9290" tIns="39290" rIns="39290" bIns="39290" spcCol="38100" anchor="ctr">
            <a:spAutoFit/>
          </a:bodyPr>
          <a:lstStyle/>
          <a:p>
            <a:pPr defTabSz="521437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690015" y="2224564"/>
            <a:ext cx="1073704" cy="270746"/>
          </a:xfrm>
          <a:prstGeom prst="lin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454018" y="1591328"/>
            <a:ext cx="2350046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4018" y="3699522"/>
            <a:ext cx="2350046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5613" y="5342758"/>
            <a:ext cx="2350046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rot="16200000">
            <a:off x="4517105" y="4497016"/>
            <a:ext cx="73025" cy="71438"/>
          </a:xfrm>
          <a:prstGeom prst="ellipse">
            <a:avLst/>
          </a:prstGeom>
          <a:solidFill>
            <a:schemeClr val="accent1"/>
          </a:solidFill>
          <a:ln w="3175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9290" tIns="39290" rIns="39290" bIns="39290" spcCol="38100" anchor="ctr">
            <a:spAutoFit/>
          </a:bodyPr>
          <a:lstStyle/>
          <a:p>
            <a:pPr defTabSz="521437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552824" y="3441199"/>
            <a:ext cx="4210895" cy="1094464"/>
          </a:xfrm>
          <a:prstGeom prst="lin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8834258" y="3364229"/>
            <a:ext cx="131942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100">
                <a:latin typeface="Arial" charset="0"/>
              </a:rPr>
              <a:t>Moveable accessory box with two padded, adjustable dividers</a:t>
            </a:r>
          </a:p>
        </p:txBody>
      </p:sp>
    </p:spTree>
    <p:extLst>
      <p:ext uri="{BB962C8B-B14F-4D97-AF65-F5344CB8AC3E}">
        <p14:creationId xmlns:p14="http://schemas.microsoft.com/office/powerpoint/2010/main" val="220120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DroneGuard_CS400_Back_RGB.pn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73" t="-2040" r="-3616" b="-1274"/>
          <a:stretch/>
        </p:blipFill>
        <p:spPr>
          <a:xfrm>
            <a:off x="2935118" y="1588418"/>
            <a:ext cx="2336800" cy="2743200"/>
          </a:xfrm>
        </p:spPr>
      </p:pic>
      <p:pic>
        <p:nvPicPr>
          <p:cNvPr id="15" name="Picture Placeholder 14" descr="DroneGuard_CS400_Empty_v2_RGB.pn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07" b="-4800"/>
          <a:stretch/>
        </p:blipFill>
        <p:spPr>
          <a:xfrm>
            <a:off x="5420360" y="1588418"/>
            <a:ext cx="2336800" cy="2743200"/>
          </a:xfrm>
        </p:spPr>
      </p:pic>
      <p:pic>
        <p:nvPicPr>
          <p:cNvPr id="17" name="Picture Placeholder 16" descr="DroneGuard_CS400_Footprint_A_RGB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48" t="-1" r="-5632" b="-106948"/>
          <a:stretch/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420360" y="4507148"/>
            <a:ext cx="2336800" cy="1173778"/>
          </a:xfrm>
        </p:spPr>
        <p:txBody>
          <a:bodyPr/>
          <a:lstStyle/>
          <a:p>
            <a:r>
              <a:rPr lang="en-US"/>
              <a:t>Patent-pending DroneGuard system of organization with flexible dividers and compartments for all large and small accessories.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Lightly padded backpad includes removable backpad straps. Use for treks out to flying location, or detach and pack away for less bulk or </a:t>
            </a:r>
            <a:br>
              <a:rPr lang="en-US"/>
            </a:br>
            <a:r>
              <a:rPr lang="en-US"/>
              <a:t>long-distance travel.</a:t>
            </a:r>
          </a:p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5613" y="4507148"/>
            <a:ext cx="2336800" cy="1173778"/>
          </a:xfrm>
        </p:spPr>
        <p:txBody>
          <a:bodyPr/>
          <a:lstStyle/>
          <a:p>
            <a:r>
              <a:rPr lang="en-US"/>
              <a:t>FormShell</a:t>
            </a:r>
            <a:r>
              <a:rPr lang="en-US" baseline="20000"/>
              <a:t>™</a:t>
            </a:r>
            <a:r>
              <a:rPr lang="en-US"/>
              <a:t> construction offers superior protection for gear, without adding bulk or weight.</a:t>
            </a:r>
          </a:p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Easy to customize with removable dividers and compartments. Change your flight plan; change your set-up!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DroneGuard</a:t>
            </a:r>
            <a:r>
              <a:rPr lang="en-US" b="0" baseline="20000">
                <a:latin typeface="Arial" charset="0"/>
              </a:rPr>
              <a:t>™</a:t>
            </a:r>
            <a:r>
              <a:rPr lang="en-US"/>
              <a:t> Series</a:t>
            </a:r>
          </a:p>
          <a:p>
            <a:r>
              <a:rPr lang="en-US">
                <a:solidFill>
                  <a:schemeClr val="accent1"/>
                </a:solidFill>
              </a:rPr>
              <a:t>DroneGuard CS 300</a:t>
            </a:r>
          </a:p>
          <a:p>
            <a:r>
              <a:rPr lang="en-US">
                <a:solidFill>
                  <a:schemeClr val="accent1"/>
                </a:solidFill>
              </a:rPr>
              <a:t>and CS 400</a:t>
            </a:r>
          </a:p>
          <a:p>
            <a:endParaRPr lang="en-US"/>
          </a:p>
        </p:txBody>
      </p:sp>
      <p:pic>
        <p:nvPicPr>
          <p:cNvPr id="19" name="Picture 18" descr="DroneGuard_CS400_Footprint_B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944" y="2953317"/>
            <a:ext cx="2132689" cy="1361367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7908280" y="2953272"/>
            <a:ext cx="23368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P_FormShell_onWhite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09" y="5381000"/>
            <a:ext cx="653486" cy="65348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5613" y="5426566"/>
            <a:ext cx="233680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DroneGuard_FormShell_RGB.pn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00" r="-9510" b="-1"/>
          <a:stretch/>
        </p:blipFill>
        <p:spPr/>
      </p:pic>
    </p:spTree>
    <p:extLst>
      <p:ext uri="{BB962C8B-B14F-4D97-AF65-F5344CB8AC3E}">
        <p14:creationId xmlns:p14="http://schemas.microsoft.com/office/powerpoint/2010/main" val="196797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DroneGuard_Kit_Gimbal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552" y="1040343"/>
            <a:ext cx="7147366" cy="56093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45609" y="928736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11"/>
          </p:nvPr>
        </p:nvSpPr>
        <p:spPr bwMode="auto">
          <a:xfrm>
            <a:off x="465138" y="377825"/>
            <a:ext cx="2339975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DroneGuard</a:t>
            </a:r>
            <a:r>
              <a:rPr lang="en-US" sz="1600" b="0" baseline="30000">
                <a:latin typeface="Arial" charset="0"/>
              </a:rPr>
              <a:t>™</a:t>
            </a:r>
            <a:r>
              <a:rPr lang="en-US">
                <a:latin typeface="Arial" charset="0"/>
              </a:rPr>
              <a:t> </a:t>
            </a:r>
            <a:br>
              <a:rPr lang="en-US">
                <a:latin typeface="Arial" charset="0"/>
              </a:rPr>
            </a:br>
            <a:r>
              <a:rPr lang="en-US">
                <a:solidFill>
                  <a:schemeClr val="accent1"/>
                </a:solidFill>
                <a:latin typeface="Arial" charset="0"/>
              </a:rPr>
              <a:t>Kit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12"/>
          </p:nvPr>
        </p:nvSpPr>
        <p:spPr bwMode="auto">
          <a:xfrm>
            <a:off x="368300" y="1619250"/>
            <a:ext cx="2633663" cy="188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0488" indent="-90488"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Drone (such as DJI Phantom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1, 2 and 3)</a:t>
            </a:r>
          </a:p>
          <a:p>
            <a:pPr marL="90488" indent="-90488"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Multiple action video cameras</a:t>
            </a:r>
          </a:p>
          <a:p>
            <a:pPr marL="90488" indent="-90488"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Multiple props/blades</a:t>
            </a:r>
          </a:p>
          <a:p>
            <a:pPr marL="90488" indent="-90488"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Multiple batteries, chargers, cables, cords</a:t>
            </a:r>
          </a:p>
          <a:p>
            <a:pPr marL="90488" indent="-90488"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Transmitter</a:t>
            </a:r>
          </a:p>
          <a:p>
            <a:pPr marL="90488" indent="-90488"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Tools</a:t>
            </a:r>
          </a:p>
        </p:txBody>
      </p:sp>
      <p:sp>
        <p:nvSpPr>
          <p:cNvPr id="43" name="Oval 42"/>
          <p:cNvSpPr/>
          <p:nvPr/>
        </p:nvSpPr>
        <p:spPr>
          <a:xfrm rot="16200000">
            <a:off x="8257381" y="4631532"/>
            <a:ext cx="73025" cy="71438"/>
          </a:xfrm>
          <a:prstGeom prst="ellipse">
            <a:avLst/>
          </a:prstGeom>
          <a:solidFill>
            <a:schemeClr val="accent1"/>
          </a:solidFill>
          <a:ln w="3175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9290" tIns="39290" rIns="39290" bIns="39290" spcCol="38100" anchor="ctr">
            <a:spAutoFit/>
          </a:bodyPr>
          <a:lstStyle/>
          <a:p>
            <a:pPr defTabSz="521437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8272463" y="1246188"/>
            <a:ext cx="22225" cy="3421062"/>
          </a:xfrm>
          <a:prstGeom prst="lin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8272463" y="1223778"/>
            <a:ext cx="17478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100">
                <a:latin typeface="Arial" charset="0"/>
              </a:rPr>
              <a:t>Zippered sidewall pockets keep loose parts and manuals secured and within easy reach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465138" y="3722688"/>
            <a:ext cx="23399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100" b="1">
                <a:latin typeface="Arial" charset="0"/>
              </a:rPr>
              <a:t>Exterior Dimensions (WxDxH)</a:t>
            </a:r>
          </a:p>
          <a:p>
            <a:pPr>
              <a:lnSpc>
                <a:spcPts val="1300"/>
              </a:lnSpc>
            </a:pPr>
            <a:r>
              <a:rPr lang="en-US" sz="1100">
                <a:latin typeface="Arial" charset="0"/>
              </a:rPr>
              <a:t>17.5 x 11.6 x 6.1 in.</a:t>
            </a:r>
          </a:p>
          <a:p>
            <a:pPr>
              <a:lnSpc>
                <a:spcPts val="1300"/>
              </a:lnSpc>
            </a:pPr>
            <a:r>
              <a:rPr lang="en-US" sz="1100">
                <a:latin typeface="Arial" charset="0"/>
              </a:rPr>
              <a:t>44.5 x 29.5 x 15.5 cm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100" b="1">
                <a:latin typeface="Arial" charset="0"/>
              </a:rPr>
              <a:t>Interior Dimensions (WxDxH)</a:t>
            </a:r>
          </a:p>
          <a:p>
            <a:pPr>
              <a:lnSpc>
                <a:spcPts val="1300"/>
              </a:lnSpc>
            </a:pPr>
            <a:r>
              <a:rPr lang="en-US" sz="1100">
                <a:latin typeface="Arial" charset="0"/>
              </a:rPr>
              <a:t>17.5 x 10.4 x 6.1 in. </a:t>
            </a:r>
          </a:p>
          <a:p>
            <a:pPr>
              <a:lnSpc>
                <a:spcPts val="1300"/>
              </a:lnSpc>
            </a:pPr>
            <a:r>
              <a:rPr lang="en-US" sz="1100">
                <a:latin typeface="Arial" charset="0"/>
              </a:rPr>
              <a:t>44.5 x 26.5 x 15.5 cm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100" b="1">
                <a:latin typeface="Arial" charset="0"/>
              </a:rPr>
              <a:t>Total Weight</a:t>
            </a:r>
          </a:p>
          <a:p>
            <a:pPr>
              <a:lnSpc>
                <a:spcPts val="1300"/>
              </a:lnSpc>
            </a:pPr>
            <a:r>
              <a:rPr lang="en-US" sz="1100">
                <a:latin typeface="Arial" charset="0"/>
              </a:rPr>
              <a:t>1.5 lbs.  |  0.7 kg</a:t>
            </a:r>
          </a:p>
        </p:txBody>
      </p:sp>
      <p:sp>
        <p:nvSpPr>
          <p:cNvPr id="50" name="Oval 49"/>
          <p:cNvSpPr/>
          <p:nvPr/>
        </p:nvSpPr>
        <p:spPr>
          <a:xfrm rot="5400000">
            <a:off x="6504781" y="5345907"/>
            <a:ext cx="73025" cy="71438"/>
          </a:xfrm>
          <a:prstGeom prst="ellipse">
            <a:avLst/>
          </a:prstGeom>
          <a:solidFill>
            <a:schemeClr val="accent1"/>
          </a:solidFill>
          <a:ln w="3175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9290" tIns="39290" rIns="39290" bIns="39290" spcCol="38100" anchor="ctr">
            <a:spAutoFit/>
          </a:bodyPr>
          <a:lstStyle/>
          <a:p>
            <a:pPr defTabSz="521437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 flipV="1">
            <a:off x="5767388" y="6154737"/>
            <a:ext cx="1557338" cy="11113"/>
          </a:xfrm>
          <a:prstGeom prst="lin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TextBox 20"/>
          <p:cNvSpPr txBox="1">
            <a:spLocks noChangeArrowheads="1"/>
          </p:cNvSpPr>
          <p:nvPr/>
        </p:nvSpPr>
        <p:spPr bwMode="auto">
          <a:xfrm>
            <a:off x="6540500" y="6421438"/>
            <a:ext cx="1685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100">
                <a:latin typeface="Arial" charset="0"/>
              </a:rPr>
              <a:t>Hook/loop attachment system with velex for easy configuration</a:t>
            </a:r>
          </a:p>
        </p:txBody>
      </p:sp>
      <p:sp>
        <p:nvSpPr>
          <p:cNvPr id="53" name="Oval 52"/>
          <p:cNvSpPr/>
          <p:nvPr/>
        </p:nvSpPr>
        <p:spPr>
          <a:xfrm rot="16200000">
            <a:off x="4174331" y="3869532"/>
            <a:ext cx="73025" cy="71438"/>
          </a:xfrm>
          <a:prstGeom prst="ellipse">
            <a:avLst/>
          </a:prstGeom>
          <a:solidFill>
            <a:schemeClr val="accent1"/>
          </a:solidFill>
          <a:ln w="3175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9290" tIns="39290" rIns="39290" bIns="39290" spcCol="38100" anchor="ctr">
            <a:spAutoFit/>
          </a:bodyPr>
          <a:lstStyle/>
          <a:p>
            <a:pPr defTabSz="521437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10050" y="1543050"/>
            <a:ext cx="0" cy="2325688"/>
          </a:xfrm>
          <a:prstGeom prst="lin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4194175" y="1520640"/>
            <a:ext cx="1816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100">
                <a:latin typeface="Arial" charset="0"/>
              </a:rPr>
              <a:t>Detachable battery box includes 4 padded and removable dividers </a:t>
            </a:r>
          </a:p>
        </p:txBody>
      </p:sp>
      <p:sp>
        <p:nvSpPr>
          <p:cNvPr id="56" name="TextBox 28"/>
          <p:cNvSpPr txBox="1">
            <a:spLocks noChangeArrowheads="1"/>
          </p:cNvSpPr>
          <p:nvPr/>
        </p:nvSpPr>
        <p:spPr bwMode="auto">
          <a:xfrm>
            <a:off x="8734425" y="5522913"/>
            <a:ext cx="1489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100">
                <a:latin typeface="Arial" charset="0"/>
              </a:rPr>
              <a:t>Rigid and protective tray with honeycomb interior, plus comfortable carry straps</a:t>
            </a:r>
          </a:p>
        </p:txBody>
      </p:sp>
      <p:cxnSp>
        <p:nvCxnSpPr>
          <p:cNvPr id="57" name="Straight Connector 56"/>
          <p:cNvCxnSpPr>
            <a:endCxn id="59" idx="6"/>
          </p:cNvCxnSpPr>
          <p:nvPr/>
        </p:nvCxnSpPr>
        <p:spPr>
          <a:xfrm flipH="1" flipV="1">
            <a:off x="8723313" y="2770188"/>
            <a:ext cx="22225" cy="3595687"/>
          </a:xfrm>
          <a:prstGeom prst="lin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Oval 57"/>
          <p:cNvSpPr/>
          <p:nvPr/>
        </p:nvSpPr>
        <p:spPr>
          <a:xfrm rot="16200000">
            <a:off x="8697913" y="4975225"/>
            <a:ext cx="73025" cy="73025"/>
          </a:xfrm>
          <a:prstGeom prst="ellipse">
            <a:avLst/>
          </a:prstGeom>
          <a:solidFill>
            <a:schemeClr val="accent1"/>
          </a:solidFill>
          <a:ln w="3175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9290" tIns="39290" rIns="39290" bIns="39290" spcCol="38100" anchor="ctr">
            <a:spAutoFit/>
          </a:bodyPr>
          <a:lstStyle/>
          <a:p>
            <a:pPr defTabSz="521437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 rot="16200000">
            <a:off x="8686800" y="2770188"/>
            <a:ext cx="73025" cy="73025"/>
          </a:xfrm>
          <a:prstGeom prst="ellipse">
            <a:avLst/>
          </a:prstGeom>
          <a:solidFill>
            <a:schemeClr val="accent1"/>
          </a:solidFill>
          <a:ln w="3175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9290" tIns="39290" rIns="39290" bIns="39290" spcCol="38100" anchor="ctr">
            <a:spAutoFit/>
          </a:bodyPr>
          <a:lstStyle/>
          <a:p>
            <a:pPr defTabSz="521437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TextBox 10"/>
          <p:cNvSpPr txBox="1">
            <a:spLocks noChangeArrowheads="1"/>
          </p:cNvSpPr>
          <p:nvPr/>
        </p:nvSpPr>
        <p:spPr bwMode="auto">
          <a:xfrm>
            <a:off x="455613" y="6480175"/>
            <a:ext cx="234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100">
                <a:latin typeface="Arial" charset="0"/>
              </a:rPr>
              <a:t>Available Color: Mica/Black</a:t>
            </a:r>
          </a:p>
          <a:p>
            <a:pPr eaLnBrk="1" hangingPunct="1"/>
            <a:r>
              <a:rPr lang="de-DE" sz="1100">
                <a:latin typeface="Arial" charset="0"/>
              </a:rPr>
              <a:t>Models may vary by locations.</a:t>
            </a:r>
            <a:endParaRPr lang="en-US" sz="1100">
              <a:latin typeface="Arial" charset="0"/>
            </a:endParaRPr>
          </a:p>
        </p:txBody>
      </p:sp>
      <p:sp>
        <p:nvSpPr>
          <p:cNvPr id="63" name="Right Triangle 62"/>
          <p:cNvSpPr/>
          <p:nvPr/>
        </p:nvSpPr>
        <p:spPr>
          <a:xfrm>
            <a:off x="452438" y="6108700"/>
            <a:ext cx="379412" cy="377825"/>
          </a:xfrm>
          <a:prstGeom prst="rtTriangle">
            <a:avLst/>
          </a:prstGeom>
          <a:solidFill>
            <a:srgbClr val="7766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ight Triangle 63"/>
          <p:cNvSpPr/>
          <p:nvPr/>
        </p:nvSpPr>
        <p:spPr>
          <a:xfrm rot="10800000">
            <a:off x="452438" y="6108700"/>
            <a:ext cx="379412" cy="377825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7116" y="4919133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4" name="Picture Placeholder 11" descr="DroneGuard_Kit_Carry_RGB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80"/>
          <a:stretch>
            <a:fillRect/>
          </a:stretch>
        </p:blipFill>
        <p:spPr bwMode="auto">
          <a:xfrm>
            <a:off x="2943225" y="1589088"/>
            <a:ext cx="23368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55613" y="4506913"/>
            <a:ext cx="2336800" cy="117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300"/>
              </a:lnSpc>
              <a:spcBef>
                <a:spcPct val="0"/>
              </a:spcBef>
            </a:pPr>
            <a:r>
              <a:rPr lang="en-US" sz="1100">
                <a:latin typeface="Arial" charset="0"/>
              </a:rPr>
              <a:t>Built to fit and organize all your drone/quad components, including cameras, transmitters, cords, tools, spare parts, manuals, etc.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 bwMode="auto">
          <a:xfrm>
            <a:off x="2935288" y="4506913"/>
            <a:ext cx="2336800" cy="117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300"/>
              </a:lnSpc>
              <a:spcBef>
                <a:spcPct val="0"/>
              </a:spcBef>
            </a:pPr>
            <a:r>
              <a:rPr lang="en-US" sz="1100">
                <a:latin typeface="Arial" charset="0"/>
              </a:rPr>
              <a:t>Ultra-portable design keeps all equipment safe and within each for storage, transport, set-up and use on location–place it in car or larger bag for travel.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 bwMode="auto">
          <a:xfrm>
            <a:off x="5416550" y="4506913"/>
            <a:ext cx="2336800" cy="117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300"/>
              </a:lnSpc>
              <a:spcBef>
                <a:spcPct val="0"/>
              </a:spcBef>
            </a:pPr>
            <a:r>
              <a:rPr lang="en-US" sz="1100">
                <a:latin typeface="Arial" charset="0"/>
              </a:rPr>
              <a:t>Includes modular components for flexible use and easy customization: Battery Box with 4 dividers and outer loops, Sidewalls with pockets, plus Transmitter Divider.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/>
          </p:nvPr>
        </p:nvSpPr>
        <p:spPr bwMode="auto">
          <a:xfrm>
            <a:off x="7908925" y="4506913"/>
            <a:ext cx="2336800" cy="117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14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300"/>
              </a:lnSpc>
              <a:spcBef>
                <a:spcPct val="0"/>
              </a:spcBef>
            </a:pPr>
            <a:r>
              <a:rPr lang="en-US" sz="1100">
                <a:latin typeface="Arial" charset="0"/>
              </a:rPr>
              <a:t>Kit is built to secure and protect gear with retention straps, elastic loop system, rigid base, padded </a:t>
            </a:r>
            <a:br>
              <a:rPr lang="en-US" sz="1100">
                <a:latin typeface="Arial" charset="0"/>
              </a:rPr>
            </a:br>
            <a:r>
              <a:rPr lang="en-US" sz="1100">
                <a:latin typeface="Arial" charset="0"/>
              </a:rPr>
              <a:t>and adjustable dividers and durable materials that resist moisture </a:t>
            </a:r>
            <a:br>
              <a:rPr lang="en-US" sz="1100">
                <a:latin typeface="Arial" charset="0"/>
              </a:rPr>
            </a:br>
            <a:r>
              <a:rPr lang="en-US" sz="1100">
                <a:latin typeface="Arial" charset="0"/>
              </a:rPr>
              <a:t>and abrasion.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/>
          </p:nvPr>
        </p:nvSpPr>
        <p:spPr bwMode="auto">
          <a:xfrm>
            <a:off x="455613" y="377825"/>
            <a:ext cx="3994150" cy="75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DroneGuard</a:t>
            </a:r>
            <a:r>
              <a:rPr lang="en-US" b="0" baseline="30000">
                <a:latin typeface="Arial" charset="0"/>
              </a:rPr>
              <a:t>™</a:t>
            </a:r>
            <a:r>
              <a:rPr lang="en-US"/>
              <a:t> Series</a:t>
            </a:r>
          </a:p>
          <a:p>
            <a:r>
              <a:rPr lang="en-US">
                <a:solidFill>
                  <a:schemeClr val="accent1"/>
                </a:solidFill>
              </a:rPr>
              <a:t>DroneGuard Kit</a:t>
            </a:r>
          </a:p>
        </p:txBody>
      </p:sp>
      <p:pic>
        <p:nvPicPr>
          <p:cNvPr id="20" name="Picture Placeholder 31" descr="DroneGuard_Kit_4_RGB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45" r="-10056"/>
          <a:stretch>
            <a:fillRect/>
          </a:stretch>
        </p:blipFill>
        <p:spPr bwMode="auto">
          <a:xfrm>
            <a:off x="7908925" y="1589088"/>
            <a:ext cx="23368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Placeholder 33" descr="DroneGuard_Kit_3a_RGB.png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589088"/>
            <a:ext cx="23368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Placeholder 36" descr="DroneGuard_Kit_2_RGB.pn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88" r="-4601"/>
          <a:stretch>
            <a:fillRect/>
          </a:stretch>
        </p:blipFill>
        <p:spPr bwMode="auto">
          <a:xfrm>
            <a:off x="5416550" y="1589088"/>
            <a:ext cx="23368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33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wepro 2015 Color Palette">
      <a:dk1>
        <a:srgbClr val="000000"/>
      </a:dk1>
      <a:lt1>
        <a:srgbClr val="FFFFFF"/>
      </a:lt1>
      <a:dk2>
        <a:srgbClr val="8C8D8E"/>
      </a:dk2>
      <a:lt2>
        <a:srgbClr val="E1E6E7"/>
      </a:lt2>
      <a:accent1>
        <a:srgbClr val="F8971C"/>
      </a:accent1>
      <a:accent2>
        <a:srgbClr val="8D8E8C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563</Words>
  <Application>Microsoft Macintosh PowerPoint</Application>
  <PresentationFormat>Custom</PresentationFormat>
  <Paragraphs>83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Daymen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Davis</dc:creator>
  <cp:lastModifiedBy>Lesley Davis</cp:lastModifiedBy>
  <cp:revision>130</cp:revision>
  <cp:lastPrinted>2015-06-10T21:50:38Z</cp:lastPrinted>
  <dcterms:created xsi:type="dcterms:W3CDTF">2015-02-19T19:23:47Z</dcterms:created>
  <dcterms:modified xsi:type="dcterms:W3CDTF">2015-06-25T18:36:38Z</dcterms:modified>
</cp:coreProperties>
</file>