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6" r:id="rId2"/>
    <p:sldId id="337" r:id="rId3"/>
    <p:sldId id="397" r:id="rId4"/>
    <p:sldId id="412" r:id="rId5"/>
    <p:sldId id="442" r:id="rId6"/>
    <p:sldId id="443" r:id="rId7"/>
    <p:sldId id="444" r:id="rId8"/>
    <p:sldId id="448" r:id="rId9"/>
    <p:sldId id="460" r:id="rId10"/>
    <p:sldId id="269" r:id="rId11"/>
    <p:sldId id="449" r:id="rId12"/>
    <p:sldId id="450" r:id="rId13"/>
    <p:sldId id="451" r:id="rId14"/>
    <p:sldId id="452" r:id="rId15"/>
    <p:sldId id="455" r:id="rId16"/>
    <p:sldId id="264" r:id="rId17"/>
    <p:sldId id="295" r:id="rId18"/>
    <p:sldId id="327" r:id="rId19"/>
    <p:sldId id="456" r:id="rId20"/>
    <p:sldId id="326" r:id="rId21"/>
    <p:sldId id="457" r:id="rId22"/>
    <p:sldId id="459" r:id="rId23"/>
  </p:sldIdLst>
  <p:sldSz cx="9144000" cy="6858000" type="screen4x3"/>
  <p:notesSz cx="9144000" cy="6858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3C"/>
    <a:srgbClr val="152F62"/>
    <a:srgbClr val="CC6835"/>
    <a:srgbClr val="154080"/>
    <a:srgbClr val="153878"/>
    <a:srgbClr val="00447E"/>
    <a:srgbClr val="EAEDEF"/>
    <a:srgbClr val="27477A"/>
    <a:srgbClr val="EAEDF0"/>
    <a:srgbClr val="15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0844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59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12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3D9C372-35E9-F640-8EA7-A0CDA9B68F78}" type="datetime1">
              <a:rPr lang="sv-SE" altLang="sv-SE"/>
              <a:pPr>
                <a:defRPr/>
              </a:pPr>
              <a:t>2019-02-05</a:t>
            </a:fld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13AF6DD-C3F5-3D40-9ADD-D9A78F67AF2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371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FD7CA12-BF5F-154A-A421-19991C9565CA}" type="datetime1">
              <a:rPr lang="sv-SE" altLang="sv-SE"/>
              <a:pPr>
                <a:defRPr/>
              </a:pPr>
              <a:t>2019-02-05</a:t>
            </a:fld>
            <a:endParaRPr lang="sv-SE" alt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C26F27F-DC57-D84D-BB05-C5DAA2C40DF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822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F27F-DC57-D84D-BB05-C5DAA2C40DF0}" type="slidenum">
              <a:rPr kumimoji="0" lang="sv-SE" alt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526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331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329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0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860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7677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5640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F27F-DC57-D84D-BB05-C5DAA2C40DF0}" type="slidenum">
              <a:rPr kumimoji="0" lang="sv-SE" alt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010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504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0102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2815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F27F-DC57-D84D-BB05-C5DAA2C40DF0}" type="slidenum">
              <a:rPr lang="sv-SE" altLang="sv-SE" smtClean="0"/>
              <a:pPr>
                <a:defRPr/>
              </a:pPr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6820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 sektion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to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35317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Toning"/>
          <p:cNvSpPr>
            <a:spLocks noGrp="1"/>
          </p:cNvSpPr>
          <p:nvPr>
            <p:ph type="body" sz="quarter" idx="12"/>
          </p:nvPr>
        </p:nvSpPr>
        <p:spPr>
          <a:xfrm>
            <a:off x="0" y="2"/>
            <a:ext cx="9144000" cy="6353173"/>
          </a:xfrm>
          <a:prstGeom prst="rect">
            <a:avLst/>
          </a:prstGeom>
          <a:gradFill>
            <a:gsLst>
              <a:gs pos="22000">
                <a:srgbClr val="00447E">
                  <a:alpha val="91000"/>
                </a:srgbClr>
              </a:gs>
              <a:gs pos="100000">
                <a:srgbClr val="153878">
                  <a:alpha val="0"/>
                </a:srgbClr>
              </a:gs>
            </a:gsLst>
            <a:lin ang="0" scaled="0"/>
          </a:gradFill>
        </p:spPr>
        <p:txBody>
          <a:bodyPr wrap="none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2" name="Bröd"/>
          <p:cNvSpPr>
            <a:spLocks noGrp="1"/>
          </p:cNvSpPr>
          <p:nvPr>
            <p:ph type="body" sz="quarter" idx="11"/>
          </p:nvPr>
        </p:nvSpPr>
        <p:spPr>
          <a:xfrm>
            <a:off x="730251" y="3219452"/>
            <a:ext cx="7718425" cy="2266951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7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7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7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7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7" name="Rubrik"/>
          <p:cNvSpPr>
            <a:spLocks noGrp="1"/>
          </p:cNvSpPr>
          <p:nvPr>
            <p:ph type="title" hasCustomPrompt="1"/>
          </p:nvPr>
        </p:nvSpPr>
        <p:spPr>
          <a:xfrm>
            <a:off x="730251" y="2505078"/>
            <a:ext cx="7718400" cy="550800"/>
          </a:xfrm>
          <a:prstGeom prst="rect">
            <a:avLst/>
          </a:prstGeom>
          <a:ln w="44450" cmpd="sng">
            <a:noFill/>
          </a:ln>
        </p:spPr>
        <p:txBody>
          <a:bodyPr lIns="0" tIns="0" rIns="0" bIns="0"/>
          <a:lstStyle>
            <a:lvl1pPr algn="l">
              <a:defRPr sz="3200">
                <a:solidFill>
                  <a:srgbClr val="EAEDEF"/>
                </a:solidFill>
              </a:defRPr>
            </a:lvl1pPr>
          </a:lstStyle>
          <a:p>
            <a:r>
              <a:rPr lang="sv-SE" dirty="0"/>
              <a:t>Klicka här för att skriva</a:t>
            </a:r>
          </a:p>
        </p:txBody>
      </p:sp>
    </p:spTree>
    <p:extLst>
      <p:ext uri="{BB962C8B-B14F-4D97-AF65-F5344CB8AC3E}">
        <p14:creationId xmlns:p14="http://schemas.microsoft.com/office/powerpoint/2010/main" val="8539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och innehåll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ak 12"/>
          <p:cNvCxnSpPr/>
          <p:nvPr userDrawn="1"/>
        </p:nvCxnSpPr>
        <p:spPr>
          <a:xfrm>
            <a:off x="730800" y="657225"/>
            <a:ext cx="360000" cy="0"/>
          </a:xfrm>
          <a:prstGeom prst="line">
            <a:avLst/>
          </a:prstGeom>
          <a:ln w="38100">
            <a:solidFill>
              <a:srgbClr val="274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730800" y="1609727"/>
            <a:ext cx="7718400" cy="38099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93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rubrik och innehåll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ak 12"/>
          <p:cNvCxnSpPr/>
          <p:nvPr userDrawn="1"/>
        </p:nvCxnSpPr>
        <p:spPr>
          <a:xfrm>
            <a:off x="730800" y="657225"/>
            <a:ext cx="360000" cy="0"/>
          </a:xfrm>
          <a:prstGeom prst="line">
            <a:avLst/>
          </a:prstGeom>
          <a:ln w="38100">
            <a:solidFill>
              <a:srgbClr val="274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730800" y="1619252"/>
            <a:ext cx="7718400" cy="38099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8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ak 12"/>
          <p:cNvCxnSpPr/>
          <p:nvPr userDrawn="1"/>
        </p:nvCxnSpPr>
        <p:spPr>
          <a:xfrm>
            <a:off x="730800" y="657225"/>
            <a:ext cx="360000" cy="0"/>
          </a:xfrm>
          <a:prstGeom prst="line">
            <a:avLst/>
          </a:prstGeom>
          <a:ln w="38100">
            <a:solidFill>
              <a:srgbClr val="274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730250" y="1619249"/>
            <a:ext cx="7718425" cy="4238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84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ak 12"/>
          <p:cNvCxnSpPr/>
          <p:nvPr userDrawn="1"/>
        </p:nvCxnSpPr>
        <p:spPr>
          <a:xfrm>
            <a:off x="730800" y="657225"/>
            <a:ext cx="360000" cy="0"/>
          </a:xfrm>
          <a:prstGeom prst="line">
            <a:avLst/>
          </a:prstGeom>
          <a:ln w="38100">
            <a:solidFill>
              <a:srgbClr val="274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730250" y="1619249"/>
            <a:ext cx="3670300" cy="4238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1"/>
          </p:nvPr>
        </p:nvSpPr>
        <p:spPr>
          <a:xfrm>
            <a:off x="4778900" y="1619249"/>
            <a:ext cx="3670300" cy="4238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2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64320"/>
            <a:ext cx="9144000" cy="493682"/>
          </a:xfrm>
          <a:prstGeom prst="rect">
            <a:avLst/>
          </a:prstGeom>
          <a:solidFill>
            <a:srgbClr val="153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1" y="6536274"/>
            <a:ext cx="746124" cy="149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71" r:id="rId3"/>
    <p:sldLayoutId id="2147484469" r:id="rId4"/>
    <p:sldLayoutId id="214748447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i="0" kern="1200">
          <a:solidFill>
            <a:schemeClr val="tx1"/>
          </a:solidFill>
          <a:latin typeface="Roboto Slab" charset="0"/>
          <a:ea typeface="Roboto Slab" charset="0"/>
          <a:cs typeface="Roboto Slab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3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Rot="1" noMove="1" noResize="1"/>
          </p:cNvPicPr>
          <p:nvPr>
            <p:custDataLst>
              <p:tags r:id="rId1"/>
            </p:custDataLst>
          </p:nvPr>
        </p:nvPicPr>
        <p:blipFill rotWithShape="1">
          <a:blip r:embed="rId6"/>
          <a:srcRect l="4456"/>
          <a:stretch/>
        </p:blipFill>
        <p:spPr>
          <a:xfrm>
            <a:off x="0" y="-9940"/>
            <a:ext cx="9144000" cy="6378499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0"/>
            <a:ext cx="9068586" cy="6378499"/>
          </a:xfrm>
          <a:ln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5" name="Rubrik 4"/>
          <p:cNvSpPr>
            <a:spLocks noGrp="1" noRot="1" noMove="1" noResize="1"/>
          </p:cNvSpPr>
          <p:nvPr>
            <p:ph type="title"/>
            <p:custDataLst>
              <p:tags r:id="rId3"/>
            </p:custDataLst>
          </p:nvPr>
        </p:nvSpPr>
        <p:spPr>
          <a:xfrm>
            <a:off x="730251" y="2838593"/>
            <a:ext cx="7718400" cy="550800"/>
          </a:xfrm>
        </p:spPr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LKF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/>
          <p:cNvSpPr txBox="1">
            <a:spLocks noRot="1" noMove="1" noResize="1"/>
          </p:cNvSpPr>
          <p:nvPr>
            <p:custDataLst>
              <p:tags r:id="rId4"/>
            </p:custDataLst>
          </p:nvPr>
        </p:nvSpPr>
        <p:spPr>
          <a:xfrm>
            <a:off x="730251" y="3399333"/>
            <a:ext cx="305731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>
                <a:solidFill>
                  <a:schemeClr val="bg1"/>
                </a:solidFill>
              </a:rPr>
              <a:t>Hyresgäst</a:t>
            </a:r>
            <a:r>
              <a:rPr lang="sv-SE" kern="0" noProof="0" dirty="0">
                <a:solidFill>
                  <a:schemeClr val="bg1"/>
                </a:solidFill>
              </a:rPr>
              <a:t>undersökning </a:t>
            </a:r>
            <a:r>
              <a:rPr lang="sv-SE" kern="0" noProof="0" dirty="0" smtClean="0">
                <a:solidFill>
                  <a:schemeClr val="bg1"/>
                </a:solidFill>
              </a:rPr>
              <a:t>Bostäder </a:t>
            </a:r>
            <a:r>
              <a:rPr lang="sv-SE" kern="0" noProof="0" dirty="0" smtClean="0">
                <a:solidFill>
                  <a:schemeClr val="bg1"/>
                </a:solidFill>
              </a:rPr>
              <a:t>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7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Rot="1" noMove="1" noResize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/>
          <a:stretch/>
        </p:blipFill>
        <p:spPr>
          <a:xfrm>
            <a:off x="-1" y="0"/>
            <a:ext cx="9153729" cy="6375543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0"/>
            <a:ext cx="9068586" cy="637554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text 3"/>
          <p:cNvSpPr txBox="1">
            <a:spLocks noRot="1" noMove="1" noResize="1"/>
          </p:cNvSpPr>
          <p:nvPr>
            <p:custDataLst>
              <p:tags r:id="rId3"/>
            </p:custDataLst>
          </p:nvPr>
        </p:nvSpPr>
        <p:spPr>
          <a:xfrm>
            <a:off x="730250" y="3028949"/>
            <a:ext cx="7718425" cy="9342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rgbClr val="EAEDE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sv-SE" sz="1600" dirty="0"/>
              <a:t>Lägenheten</a:t>
            </a:r>
          </a:p>
          <a:p>
            <a:pPr>
              <a:buClr>
                <a:schemeClr val="bg1"/>
              </a:buClr>
            </a:pPr>
            <a:r>
              <a:rPr lang="sv-SE" sz="1600" dirty="0"/>
              <a:t>Allmänna utrymmen</a:t>
            </a:r>
          </a:p>
          <a:p>
            <a:pPr>
              <a:buClr>
                <a:schemeClr val="bg1"/>
              </a:buClr>
            </a:pPr>
            <a:r>
              <a:rPr lang="sv-SE" sz="1600" dirty="0"/>
              <a:t>Utemiljön</a:t>
            </a:r>
          </a:p>
        </p:txBody>
      </p:sp>
      <p:sp>
        <p:nvSpPr>
          <p:cNvPr id="9" name="Rubrik 4"/>
          <p:cNvSpPr txBox="1">
            <a:spLocks noRot="1" noMove="1" noResize="1"/>
          </p:cNvSpPr>
          <p:nvPr>
            <p:custDataLst>
              <p:tags r:id="rId4"/>
            </p:custDataLst>
          </p:nvPr>
        </p:nvSpPr>
        <p:spPr>
          <a:xfrm>
            <a:off x="730249" y="2314575"/>
            <a:ext cx="7718425" cy="550800"/>
          </a:xfrm>
          <a:prstGeom prst="rect">
            <a:avLst/>
          </a:prstGeom>
          <a:ln w="44450" cmpd="sng">
            <a:noFill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EAEDEF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Produktindex</a:t>
            </a:r>
          </a:p>
        </p:txBody>
      </p:sp>
    </p:spTree>
    <p:extLst>
      <p:ext uri="{BB962C8B-B14F-4D97-AF65-F5344CB8AC3E}">
        <p14:creationId xmlns:p14="http://schemas.microsoft.com/office/powerpoint/2010/main" val="41952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0" y="1466325"/>
            <a:ext cx="7718400" cy="4789913"/>
          </a:xfrm>
          <a:prstGeom prst="rect">
            <a:avLst/>
          </a:prstGeom>
        </p:spPr>
      </p:pic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Lägenheten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3" y="1466325"/>
            <a:ext cx="7652495" cy="4852512"/>
          </a:xfrm>
          <a:prstGeom prst="rect">
            <a:avLst/>
          </a:prstGeom>
        </p:spPr>
      </p:pic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Allmänna utrymmen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00" y="1469450"/>
            <a:ext cx="7634388" cy="4858247"/>
          </a:xfrm>
          <a:prstGeom prst="rect">
            <a:avLst/>
          </a:prstGeom>
        </p:spPr>
      </p:pic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Utemiljön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Produktindex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52" y="1467095"/>
            <a:ext cx="7652495" cy="4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Produktindex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353557" y="3701725"/>
            <a:ext cx="472886" cy="16158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050" b="1" dirty="0" smtClean="0">
                <a:solidFill>
                  <a:srgbClr val="00203C"/>
                </a:solidFill>
              </a:rPr>
              <a:t>(81,5%)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81" y="4523471"/>
            <a:ext cx="5095238" cy="13238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285" y="2431249"/>
            <a:ext cx="1741429" cy="12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Grp="1" noRot="1" noMove="1" noResiz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0" y="-19455"/>
            <a:ext cx="9144000" cy="6385883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0"/>
            <a:ext cx="9049732" cy="636642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Rubrik 4"/>
          <p:cNvSpPr txBox="1">
            <a:spLocks noGrp="1" noRot="1" noMove="1" noResize="1"/>
          </p:cNvSpPr>
          <p:nvPr>
            <p:custDataLst>
              <p:tags r:id="rId3"/>
            </p:custDataLst>
          </p:nvPr>
        </p:nvSpPr>
        <p:spPr>
          <a:xfrm>
            <a:off x="730249" y="2907814"/>
            <a:ext cx="7718425" cy="550800"/>
          </a:xfrm>
          <a:prstGeom prst="rect">
            <a:avLst/>
          </a:prstGeom>
          <a:ln w="44450" cmpd="sng">
            <a:noFill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EAEDEF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</a:p>
        </p:txBody>
      </p:sp>
    </p:spTree>
    <p:extLst>
      <p:ext uri="{BB962C8B-B14F-4D97-AF65-F5344CB8AC3E}">
        <p14:creationId xmlns:p14="http://schemas.microsoft.com/office/powerpoint/2010/main" val="11862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0" y="1501848"/>
            <a:ext cx="7718400" cy="4849194"/>
          </a:xfrm>
          <a:prstGeom prst="rect">
            <a:avLst/>
          </a:prstGeom>
        </p:spPr>
      </p:pic>
      <p:sp>
        <p:nvSpPr>
          <p:cNvPr id="3" name="Rubrik 2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</a:p>
        </p:txBody>
      </p:sp>
      <p:sp>
        <p:nvSpPr>
          <p:cNvPr id="7" name="Rektangel 6"/>
          <p:cNvSpPr/>
          <p:nvPr/>
        </p:nvSpPr>
        <p:spPr>
          <a:xfrm>
            <a:off x="842211" y="2628739"/>
            <a:ext cx="1106905" cy="21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sv-SE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ruta 15"/>
          <p:cNvSpPr txBox="1">
            <a:spLocks noChangeArrowheads="1"/>
          </p:cNvSpPr>
          <p:nvPr/>
        </p:nvSpPr>
        <p:spPr bwMode="auto">
          <a:xfrm>
            <a:off x="2907530" y="1302187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v-SE" altLang="sv-SE" sz="800" b="1" dirty="0" smtClean="0">
                <a:solidFill>
                  <a:srgbClr val="00203C"/>
                </a:solidFill>
              </a:rPr>
              <a:t>(85,5%)</a:t>
            </a:r>
            <a:endParaRPr lang="sv-SE" altLang="sv-SE" sz="800" b="1" dirty="0">
              <a:solidFill>
                <a:srgbClr val="00203C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820" y="207153"/>
            <a:ext cx="15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/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" y="-12059"/>
            <a:ext cx="9137904" cy="6352032"/>
          </a:xfrm>
          <a:prstGeom prst="rect">
            <a:avLst/>
          </a:prstGeom>
        </p:spPr>
      </p:pic>
      <p:pic>
        <p:nvPicPr>
          <p:cNvPr id="7" name="Bildobjekt 6"/>
          <p:cNvPicPr>
            <a:picLocks noGrp="1" noRot="1" noMove="1" noResize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493485"/>
            <a:ext cx="9144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-493484"/>
            <a:ext cx="9049732" cy="68599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Rubrik 4"/>
          <p:cNvSpPr txBox="1">
            <a:spLocks noGrp="1" noRot="1" noMove="1" noResize="1"/>
          </p:cNvSpPr>
          <p:nvPr>
            <p:custDataLst>
              <p:tags r:id="rId3"/>
            </p:custDataLst>
          </p:nvPr>
        </p:nvSpPr>
        <p:spPr>
          <a:xfrm>
            <a:off x="730249" y="2901188"/>
            <a:ext cx="7718425" cy="550800"/>
          </a:xfrm>
          <a:prstGeom prst="rect">
            <a:avLst/>
          </a:prstGeom>
          <a:ln w="44450" cmpd="sng">
            <a:noFill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EAEDEF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Attraktivitet</a:t>
            </a:r>
          </a:p>
        </p:txBody>
      </p:sp>
    </p:spTree>
    <p:extLst>
      <p:ext uri="{BB962C8B-B14F-4D97-AF65-F5344CB8AC3E}">
        <p14:creationId xmlns:p14="http://schemas.microsoft.com/office/powerpoint/2010/main" val="2477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7" y="1466325"/>
            <a:ext cx="7625335" cy="4852486"/>
          </a:xfrm>
          <a:prstGeom prst="rect">
            <a:avLst/>
          </a:prstGeom>
        </p:spPr>
      </p:pic>
      <p:sp>
        <p:nvSpPr>
          <p:cNvPr id="3" name="Rubrik 2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Attraktivitet</a:t>
            </a:r>
          </a:p>
        </p:txBody>
      </p:sp>
      <p:sp>
        <p:nvSpPr>
          <p:cNvPr id="9" name="textruta 15"/>
          <p:cNvSpPr txBox="1">
            <a:spLocks noChangeArrowheads="1"/>
          </p:cNvSpPr>
          <p:nvPr/>
        </p:nvSpPr>
        <p:spPr bwMode="auto">
          <a:xfrm>
            <a:off x="3686098" y="1250881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v-SE" altLang="sv-SE" sz="800" b="1" dirty="0" smtClean="0">
                <a:solidFill>
                  <a:srgbClr val="00203C"/>
                </a:solidFill>
              </a:rPr>
              <a:t>(89,1%)</a:t>
            </a:r>
            <a:endParaRPr lang="sv-SE" altLang="sv-SE" sz="800" b="1" dirty="0">
              <a:solidFill>
                <a:srgbClr val="00203C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626" y="165167"/>
            <a:ext cx="1514286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Rot="1" noMove="1" noResize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/>
          <a:stretch/>
        </p:blipFill>
        <p:spPr>
          <a:xfrm>
            <a:off x="-9728" y="0"/>
            <a:ext cx="9153728" cy="6364201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0"/>
            <a:ext cx="9059160" cy="636420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text 3"/>
          <p:cNvSpPr>
            <a:spLocks noGrp="1" noRot="1" noMove="1" noResize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730250" y="3028949"/>
            <a:ext cx="7718425" cy="137408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1600" dirty="0">
                <a:solidFill>
                  <a:schemeClr val="bg1"/>
                </a:solidFill>
              </a:rPr>
              <a:t>Ta kunden på allvar</a:t>
            </a:r>
          </a:p>
          <a:p>
            <a:pPr>
              <a:buClr>
                <a:schemeClr val="bg1"/>
              </a:buClr>
            </a:pPr>
            <a:r>
              <a:rPr lang="sv-SE" sz="1600" dirty="0">
                <a:solidFill>
                  <a:schemeClr val="bg1"/>
                </a:solidFill>
              </a:rPr>
              <a:t>Trygghet</a:t>
            </a:r>
          </a:p>
          <a:p>
            <a:pPr>
              <a:buClr>
                <a:schemeClr val="bg1"/>
              </a:buClr>
            </a:pPr>
            <a:r>
              <a:rPr lang="sv-SE" sz="1600" dirty="0">
                <a:solidFill>
                  <a:schemeClr val="bg1"/>
                </a:solidFill>
              </a:rPr>
              <a:t>Rent &amp; Snyggt</a:t>
            </a:r>
          </a:p>
          <a:p>
            <a:pPr>
              <a:buClr>
                <a:schemeClr val="bg1"/>
              </a:buClr>
            </a:pPr>
            <a:r>
              <a:rPr lang="sv-SE" sz="1600" dirty="0">
                <a:solidFill>
                  <a:schemeClr val="bg1"/>
                </a:solidFill>
              </a:rPr>
              <a:t>Hjälp när det behövs</a:t>
            </a:r>
          </a:p>
        </p:txBody>
      </p:sp>
      <p:sp>
        <p:nvSpPr>
          <p:cNvPr id="10" name="Rubrik 4"/>
          <p:cNvSpPr>
            <a:spLocks noGrp="1" noRot="1" noMove="1" noResize="1"/>
          </p:cNvSpPr>
          <p:nvPr>
            <p:ph type="title"/>
            <p:custDataLst>
              <p:tags r:id="rId4"/>
            </p:custDataLst>
          </p:nvPr>
        </p:nvSpPr>
        <p:spPr>
          <a:xfrm>
            <a:off x="730249" y="2314575"/>
            <a:ext cx="7718425" cy="5508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Serviceindex</a:t>
            </a:r>
          </a:p>
        </p:txBody>
      </p:sp>
    </p:spTree>
    <p:extLst>
      <p:ext uri="{BB962C8B-B14F-4D97-AF65-F5344CB8AC3E}">
        <p14:creationId xmlns:p14="http://schemas.microsoft.com/office/powerpoint/2010/main" val="2749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Grp="1" noRot="1" noMove="1" noResiz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>
          <a:xfrm>
            <a:off x="-9728" y="0"/>
            <a:ext cx="9165134" cy="6376156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 noRot="1" noMove="1" noResize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0" y="0"/>
            <a:ext cx="9059159" cy="637615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Rubrik 4"/>
          <p:cNvSpPr txBox="1">
            <a:spLocks noGrp="1" noRot="1" noMove="1" noResize="1"/>
          </p:cNvSpPr>
          <p:nvPr>
            <p:custDataLst>
              <p:tags r:id="rId3"/>
            </p:custDataLst>
          </p:nvPr>
        </p:nvSpPr>
        <p:spPr>
          <a:xfrm>
            <a:off x="712785" y="2907814"/>
            <a:ext cx="7718425" cy="550800"/>
          </a:xfrm>
          <a:prstGeom prst="rect">
            <a:avLst/>
          </a:prstGeom>
          <a:ln w="44450" cmpd="sng">
            <a:noFill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EAEDEF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Valuta för hyran</a:t>
            </a:r>
          </a:p>
        </p:txBody>
      </p:sp>
    </p:spTree>
    <p:extLst>
      <p:ext uri="{BB962C8B-B14F-4D97-AF65-F5344CB8AC3E}">
        <p14:creationId xmlns:p14="http://schemas.microsoft.com/office/powerpoint/2010/main" val="8218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4" y="1466325"/>
            <a:ext cx="7353731" cy="4853235"/>
          </a:xfrm>
          <a:prstGeom prst="rect">
            <a:avLst/>
          </a:prstGeom>
        </p:spPr>
      </p:pic>
      <p:sp>
        <p:nvSpPr>
          <p:cNvPr id="7" name="Rubrik 6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Valuta för hyran</a:t>
            </a:r>
          </a:p>
        </p:txBody>
      </p:sp>
      <p:sp>
        <p:nvSpPr>
          <p:cNvPr id="9" name="textruta 15"/>
          <p:cNvSpPr txBox="1">
            <a:spLocks noChangeArrowheads="1"/>
          </p:cNvSpPr>
          <p:nvPr/>
        </p:nvSpPr>
        <p:spPr bwMode="auto">
          <a:xfrm>
            <a:off x="850176" y="3016632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v-SE" altLang="sv-SE" sz="800" b="1" dirty="0" smtClean="0">
                <a:solidFill>
                  <a:srgbClr val="00203C"/>
                </a:solidFill>
              </a:rPr>
              <a:t>(81,3%)</a:t>
            </a:r>
            <a:endParaRPr lang="sv-SE" altLang="sv-SE" sz="800" b="1" dirty="0">
              <a:solidFill>
                <a:srgbClr val="00203C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19" y="1910343"/>
            <a:ext cx="154285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1" y="1515599"/>
            <a:ext cx="8693618" cy="4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 noRot="1" noMove="1" noResize="1"/>
          </p:cNvSpPr>
          <p:nvPr>
            <p:custDataLst>
              <p:tags r:id="rId1"/>
            </p:custDataLst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Serviceindex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13" y="1467095"/>
            <a:ext cx="7598174" cy="48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1" y="1520643"/>
            <a:ext cx="7718400" cy="4812234"/>
          </a:xfrm>
          <a:prstGeom prst="rect">
            <a:avLst/>
          </a:prstGeom>
        </p:spPr>
      </p:pic>
      <p:sp>
        <p:nvSpPr>
          <p:cNvPr id="7" name="Rubrik 1"/>
          <p:cNvSpPr txBox="1">
            <a:spLocks noRot="1" noMove="1" noResize="1"/>
          </p:cNvSpPr>
          <p:nvPr>
            <p:custDataLst>
              <p:tags r:id="rId1"/>
            </p:custDataLst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 kunden på allvar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1" y="1443231"/>
            <a:ext cx="7718400" cy="4886727"/>
          </a:xfrm>
          <a:prstGeom prst="rect">
            <a:avLst/>
          </a:prstGeom>
        </p:spPr>
      </p:pic>
      <p:sp>
        <p:nvSpPr>
          <p:cNvPr id="7" name="Rubrik 1"/>
          <p:cNvSpPr txBox="1">
            <a:spLocks noRot="1" noMove="1" noResize="1"/>
          </p:cNvSpPr>
          <p:nvPr>
            <p:custDataLst>
              <p:tags r:id="rId1"/>
            </p:custDataLst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Trygghet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6" y="1466325"/>
            <a:ext cx="7625336" cy="4815388"/>
          </a:xfrm>
          <a:prstGeom prst="rect">
            <a:avLst/>
          </a:prstGeom>
        </p:spPr>
      </p:pic>
      <p:sp>
        <p:nvSpPr>
          <p:cNvPr id="7" name="Rubrik 1"/>
          <p:cNvSpPr txBox="1">
            <a:spLocks noRot="1" noMove="1" noResize="1"/>
          </p:cNvSpPr>
          <p:nvPr>
            <p:custDataLst>
              <p:tags r:id="rId1"/>
            </p:custDataLst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Rent &amp; Snyggt</a:t>
            </a:r>
          </a:p>
        </p:txBody>
      </p:sp>
    </p:spTree>
    <p:extLst>
      <p:ext uri="{BB962C8B-B14F-4D97-AF65-F5344CB8AC3E}">
        <p14:creationId xmlns:p14="http://schemas.microsoft.com/office/powerpoint/2010/main" val="35991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59" y="1471856"/>
            <a:ext cx="7652495" cy="4831299"/>
          </a:xfrm>
          <a:prstGeom prst="rect">
            <a:avLst/>
          </a:prstGeom>
        </p:spPr>
      </p:pic>
      <p:sp>
        <p:nvSpPr>
          <p:cNvPr id="7" name="Rubrik 1"/>
          <p:cNvSpPr txBox="1">
            <a:spLocks noRot="1" noMove="1" noResize="1"/>
          </p:cNvSpPr>
          <p:nvPr>
            <p:custDataLst>
              <p:tags r:id="rId1"/>
            </p:custDataLst>
          </p:nvPr>
        </p:nvSpPr>
        <p:spPr>
          <a:xfrm>
            <a:off x="730800" y="915525"/>
            <a:ext cx="7718400" cy="550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Hjälp när det behövs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Serviceindex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benchmark</a:t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Hur grafen ska läsas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1575338" y="4492659"/>
            <a:ext cx="1239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 smtClean="0">
                <a:solidFill>
                  <a:srgbClr val="00203C"/>
                </a:solidFill>
                <a:latin typeface="Arial" panose="020B0604020202020204" pitchFamily="34" charset="0"/>
              </a:rPr>
              <a:t>(82,4%)</a:t>
            </a:r>
            <a:endParaRPr lang="sv-SE" altLang="sv-SE" sz="1100" b="1" dirty="0">
              <a:solidFill>
                <a:srgbClr val="00203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03" y="2531283"/>
            <a:ext cx="2360596" cy="185856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258529" y="1190925"/>
            <a:ext cx="3375497" cy="51706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sv-SE" sz="1400" i="1" dirty="0" smtClean="0">
                <a:solidFill>
                  <a:srgbClr val="00203C"/>
                </a:solidFill>
              </a:rPr>
              <a:t>Det röda fältet är de 25% av bolagen som har lägst resultat.</a:t>
            </a:r>
          </a:p>
          <a:p>
            <a:r>
              <a:rPr lang="sv-SE" sz="1400" i="1" dirty="0" smtClean="0">
                <a:solidFill>
                  <a:srgbClr val="00203C"/>
                </a:solidFill>
              </a:rPr>
              <a:t>Det blå fältet är de bolagen som har högst resultat.</a:t>
            </a:r>
            <a:endParaRPr lang="sv-SE" sz="1400" i="1" dirty="0" smtClean="0">
              <a:solidFill>
                <a:srgbClr val="00203C"/>
              </a:solidFill>
            </a:endParaRPr>
          </a:p>
          <a:p>
            <a:r>
              <a:rPr lang="sv-SE" sz="1400" i="1" dirty="0" smtClean="0">
                <a:solidFill>
                  <a:srgbClr val="00203C"/>
                </a:solidFill>
              </a:rPr>
              <a:t>Det gula fältet är resterande bolag.</a:t>
            </a:r>
          </a:p>
          <a:p>
            <a:endParaRPr lang="sv-SE" sz="1400" i="1" dirty="0">
              <a:solidFill>
                <a:srgbClr val="00203C"/>
              </a:solidFill>
            </a:endParaRPr>
          </a:p>
          <a:p>
            <a:r>
              <a:rPr lang="sv-SE" sz="1400" i="1" dirty="0" smtClean="0">
                <a:solidFill>
                  <a:srgbClr val="00203C"/>
                </a:solidFill>
              </a:rPr>
              <a:t>Skalan baseras på 2017 års hyresgästundersökning, där högsta siffra är det bolaget som hade högst resultat det året. </a:t>
            </a:r>
          </a:p>
          <a:p>
            <a:endParaRPr lang="sv-SE" sz="1400" i="1" dirty="0">
              <a:solidFill>
                <a:srgbClr val="00203C"/>
              </a:solidFill>
            </a:endParaRPr>
          </a:p>
          <a:p>
            <a:r>
              <a:rPr lang="sv-SE" sz="1400" i="1" dirty="0" smtClean="0">
                <a:solidFill>
                  <a:srgbClr val="00203C"/>
                </a:solidFill>
              </a:rPr>
              <a:t>83,4% är </a:t>
            </a:r>
            <a:r>
              <a:rPr lang="sv-SE" sz="1400" i="1" dirty="0" err="1" smtClean="0">
                <a:solidFill>
                  <a:srgbClr val="00203C"/>
                </a:solidFill>
              </a:rPr>
              <a:t>LKFs</a:t>
            </a:r>
            <a:r>
              <a:rPr lang="sv-SE" sz="1400" i="1" dirty="0" smtClean="0">
                <a:solidFill>
                  <a:srgbClr val="00203C"/>
                </a:solidFill>
              </a:rPr>
              <a:t> resultat i 2018 års hyresgästundersökning och siffran i parentes är 2017 års resultat.</a:t>
            </a:r>
          </a:p>
          <a:p>
            <a:endParaRPr lang="sv-SE" sz="1400" i="1" dirty="0">
              <a:solidFill>
                <a:srgbClr val="00203C"/>
              </a:solidFill>
            </a:endParaRPr>
          </a:p>
          <a:p>
            <a:r>
              <a:rPr lang="sv-SE" sz="1400" i="1" dirty="0" smtClean="0">
                <a:solidFill>
                  <a:srgbClr val="00203C"/>
                </a:solidFill>
              </a:rPr>
              <a:t>Den streckade linjen visar förra årets resultat. Den svarta pilen visar årets resultat.</a:t>
            </a:r>
          </a:p>
          <a:p>
            <a:endParaRPr lang="sv-SE" sz="1400" i="1" kern="0" dirty="0" smtClean="0">
              <a:solidFill>
                <a:srgbClr val="00203C"/>
              </a:solidFill>
            </a:endParaRPr>
          </a:p>
          <a:p>
            <a:r>
              <a:rPr lang="sv-SE" sz="1400" i="1" kern="0" dirty="0" smtClean="0">
                <a:solidFill>
                  <a:srgbClr val="00203C"/>
                </a:solidFill>
              </a:rPr>
              <a:t>Resultatet </a:t>
            </a:r>
            <a:r>
              <a:rPr lang="sv-SE" sz="1400" i="1" kern="0" dirty="0">
                <a:solidFill>
                  <a:srgbClr val="00203C"/>
                </a:solidFill>
              </a:rPr>
              <a:t>är baserat på de bostadsbolag som har 9000 lägenheter eller fler, av de företag som är med i </a:t>
            </a:r>
            <a:r>
              <a:rPr lang="sv-SE" sz="1400" i="1" kern="0" dirty="0" err="1">
                <a:solidFill>
                  <a:srgbClr val="00203C"/>
                </a:solidFill>
              </a:rPr>
              <a:t>AktivBo:s</a:t>
            </a:r>
            <a:r>
              <a:rPr lang="sv-SE" sz="1400" i="1" kern="0" dirty="0">
                <a:solidFill>
                  <a:srgbClr val="00203C"/>
                </a:solidFill>
              </a:rPr>
              <a:t> undersökning.</a:t>
            </a:r>
          </a:p>
          <a:p>
            <a:r>
              <a:rPr lang="sv-SE" sz="1400" dirty="0" smtClean="0">
                <a:solidFill>
                  <a:srgbClr val="00203C"/>
                </a:solidFill>
              </a:rPr>
              <a:t> </a:t>
            </a:r>
            <a:endParaRPr lang="sv-SE" sz="1400" dirty="0" smtClean="0">
              <a:solidFill>
                <a:srgbClr val="002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Serviceindex - benchmark</a:t>
            </a:r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4241882" y="3637385"/>
            <a:ext cx="676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 smtClean="0">
                <a:solidFill>
                  <a:srgbClr val="00203C"/>
                </a:solidFill>
                <a:latin typeface="Arial" panose="020B0604020202020204" pitchFamily="34" charset="0"/>
              </a:rPr>
              <a:t>(82,4%)</a:t>
            </a:r>
            <a:endParaRPr lang="sv-SE" altLang="sv-SE" sz="1100" b="1" dirty="0">
              <a:solidFill>
                <a:srgbClr val="00203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57" y="4441986"/>
            <a:ext cx="6914286" cy="132381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94" y="1980242"/>
            <a:ext cx="2104762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1"/>
</p:tagLst>
</file>

<file path=ppt/theme/theme1.xml><?xml version="1.0" encoding="utf-8"?>
<a:theme xmlns:a="http://schemas.openxmlformats.org/drawingml/2006/main" name="Office-tema">
  <a:themeElements>
    <a:clrScheme name="Anpassad 1">
      <a:dk1>
        <a:srgbClr val="1F487C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wrap="square" lIns="91440" tIns="45720" rIns="91440" bIns="45720">
        <a:spAutoFit/>
      </a:bodyPr>
      <a:lstStyle>
        <a:defPPr algn="ctr">
          <a:defRPr sz="54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ktivbo_pres_mall" id="{1411A73A-03B1-3642-B0E7-3E05D2E4149F}" vid="{0F33DF9D-AEB0-A343-9C3B-7716A25578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aktivbo_pres_mall_v2</Template>
  <TotalTime>10772</TotalTime>
  <Words>197</Words>
  <Application>Microsoft Office PowerPoint</Application>
  <PresentationFormat>Bildspel på skärmen (4:3)</PresentationFormat>
  <Paragraphs>60</Paragraphs>
  <Slides>22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Roboto Slab</vt:lpstr>
      <vt:lpstr>Office-tema</vt:lpstr>
      <vt:lpstr>LKF</vt:lpstr>
      <vt:lpstr>Serviceindex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Serviceindex – benchmark Hur grafen ska läsas</vt:lpstr>
      <vt:lpstr>Serviceindex - benchmark</vt:lpstr>
      <vt:lpstr>PowerPoint-presentation</vt:lpstr>
      <vt:lpstr>Lägenheten</vt:lpstr>
      <vt:lpstr>Allmänna utrymmen</vt:lpstr>
      <vt:lpstr>Utemiljön</vt:lpstr>
      <vt:lpstr>Produktindex</vt:lpstr>
      <vt:lpstr>Produktindex</vt:lpstr>
      <vt:lpstr>PowerPoint-presentation</vt:lpstr>
      <vt:lpstr>Profil</vt:lpstr>
      <vt:lpstr>PowerPoint-presentation</vt:lpstr>
      <vt:lpstr>Attraktivitet</vt:lpstr>
      <vt:lpstr>PowerPoint-presentation</vt:lpstr>
      <vt:lpstr>Valuta för hyran</vt:lpstr>
      <vt:lpstr>Sammanfattning</vt:lpstr>
    </vt:vector>
  </TitlesOfParts>
  <Company>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Kunddriven fastighetsförvaltning</dc:title>
  <dc:creator>Jon Svensson</dc:creator>
  <cp:lastModifiedBy>Linda Haddemo</cp:lastModifiedBy>
  <cp:revision>567</cp:revision>
  <cp:lastPrinted>2016-09-30T09:21:03Z</cp:lastPrinted>
  <dcterms:created xsi:type="dcterms:W3CDTF">2016-10-05T10:10:54Z</dcterms:created>
  <dcterms:modified xsi:type="dcterms:W3CDTF">2019-02-06T14:51:11Z</dcterms:modified>
</cp:coreProperties>
</file>