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4"/>
    <p:sldMasterId id="2147483764" r:id="rId5"/>
    <p:sldMasterId id="2147483682" r:id="rId6"/>
    <p:sldMasterId id="2147483690" r:id="rId7"/>
  </p:sldMasterIdLst>
  <p:notesMasterIdLst>
    <p:notesMasterId r:id="rId35"/>
  </p:notesMasterIdLst>
  <p:handoutMasterIdLst>
    <p:handoutMasterId r:id="rId36"/>
  </p:handoutMasterIdLst>
  <p:sldIdLst>
    <p:sldId id="316" r:id="rId8"/>
    <p:sldId id="352" r:id="rId9"/>
    <p:sldId id="323" r:id="rId10"/>
    <p:sldId id="330" r:id="rId11"/>
    <p:sldId id="360" r:id="rId12"/>
    <p:sldId id="361" r:id="rId13"/>
    <p:sldId id="344" r:id="rId14"/>
    <p:sldId id="345" r:id="rId15"/>
    <p:sldId id="359" r:id="rId16"/>
    <p:sldId id="362" r:id="rId17"/>
    <p:sldId id="328" r:id="rId18"/>
    <p:sldId id="363" r:id="rId19"/>
    <p:sldId id="327" r:id="rId20"/>
    <p:sldId id="353" r:id="rId21"/>
    <p:sldId id="348" r:id="rId22"/>
    <p:sldId id="333" r:id="rId23"/>
    <p:sldId id="369" r:id="rId24"/>
    <p:sldId id="368" r:id="rId25"/>
    <p:sldId id="349" r:id="rId26"/>
    <p:sldId id="365" r:id="rId27"/>
    <p:sldId id="370" r:id="rId28"/>
    <p:sldId id="371" r:id="rId29"/>
    <p:sldId id="342" r:id="rId30"/>
    <p:sldId id="350" r:id="rId31"/>
    <p:sldId id="351" r:id="rId32"/>
    <p:sldId id="355" r:id="rId33"/>
    <p:sldId id="322" r:id="rId34"/>
  </p:sldIdLst>
  <p:sldSz cx="7561263" cy="10693400"/>
  <p:notesSz cx="7010400" cy="9296400"/>
  <p:defaultTextStyle>
    <a:defPPr>
      <a:defRPr lang="en-US"/>
    </a:defPPr>
    <a:lvl1pPr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1pPr>
    <a:lvl2pPr marL="49784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2pPr>
    <a:lvl3pPr marL="99569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3pPr>
    <a:lvl4pPr marL="149353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4pPr>
    <a:lvl5pPr marL="199138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5pPr>
    <a:lvl6pPr marL="2489225" algn="l" defTabSz="995690" rtl="0" eaLnBrk="1" latinLnBrk="0" hangingPunct="1">
      <a:defRPr sz="2600" kern="1200">
        <a:solidFill>
          <a:schemeClr val="tx1"/>
        </a:solidFill>
        <a:latin typeface="Arial" pitchFamily="34" charset="0"/>
        <a:ea typeface="ヒラギノ角ゴ Pro W3"/>
        <a:cs typeface="ヒラギノ角ゴ Pro W3"/>
      </a:defRPr>
    </a:lvl6pPr>
    <a:lvl7pPr marL="2987070" algn="l" defTabSz="995690" rtl="0" eaLnBrk="1" latinLnBrk="0" hangingPunct="1">
      <a:defRPr sz="2600" kern="1200">
        <a:solidFill>
          <a:schemeClr val="tx1"/>
        </a:solidFill>
        <a:latin typeface="Arial" pitchFamily="34" charset="0"/>
        <a:ea typeface="ヒラギノ角ゴ Pro W3"/>
        <a:cs typeface="ヒラギノ角ゴ Pro W3"/>
      </a:defRPr>
    </a:lvl7pPr>
    <a:lvl8pPr marL="3484916" algn="l" defTabSz="995690" rtl="0" eaLnBrk="1" latinLnBrk="0" hangingPunct="1">
      <a:defRPr sz="2600" kern="1200">
        <a:solidFill>
          <a:schemeClr val="tx1"/>
        </a:solidFill>
        <a:latin typeface="Arial" pitchFamily="34" charset="0"/>
        <a:ea typeface="ヒラギノ角ゴ Pro W3"/>
        <a:cs typeface="ヒラギノ角ゴ Pro W3"/>
      </a:defRPr>
    </a:lvl8pPr>
    <a:lvl9pPr marL="3982761" algn="l" defTabSz="995690" rtl="0" eaLnBrk="1" latinLnBrk="0" hangingPunct="1">
      <a:defRPr sz="2600" kern="1200">
        <a:solidFill>
          <a:schemeClr val="tx1"/>
        </a:solidFill>
        <a:latin typeface="Arial"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6668">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847"/>
    <a:srgbClr val="425968"/>
    <a:srgbClr val="C81F28"/>
    <a:srgbClr val="B50E20"/>
    <a:srgbClr val="91A3B0"/>
    <a:srgbClr val="E68534"/>
    <a:srgbClr val="FF66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6265" autoAdjust="0"/>
  </p:normalViewPr>
  <p:slideViewPr>
    <p:cSldViewPr snapToGrid="0" snapToObjects="1">
      <p:cViewPr varScale="1">
        <p:scale>
          <a:sx n="69" d="100"/>
          <a:sy n="69" d="100"/>
        </p:scale>
        <p:origin x="3048" y="84"/>
      </p:cViewPr>
      <p:guideLst>
        <p:guide orient="horz" pos="6668"/>
        <p:guide/>
      </p:guideLst>
    </p:cSldViewPr>
  </p:slideViewPr>
  <p:outlineViewPr>
    <p:cViewPr>
      <p:scale>
        <a:sx n="33" d="100"/>
        <a:sy n="33" d="100"/>
      </p:scale>
      <p:origin x="0" y="-47760"/>
    </p:cViewPr>
  </p:outlineViewPr>
  <p:notesTextViewPr>
    <p:cViewPr>
      <p:scale>
        <a:sx n="100" d="100"/>
        <a:sy n="100" d="100"/>
      </p:scale>
      <p:origin x="0" y="0"/>
    </p:cViewPr>
  </p:notesTextViewPr>
  <p:sorterViewPr>
    <p:cViewPr>
      <p:scale>
        <a:sx n="65" d="100"/>
        <a:sy n="65" d="100"/>
      </p:scale>
      <p:origin x="0" y="-2448"/>
    </p:cViewPr>
  </p:sorterViewPr>
  <p:notesViewPr>
    <p:cSldViewPr snapToGrid="0" snapToObjects="1">
      <p:cViewPr>
        <p:scale>
          <a:sx n="110" d="100"/>
          <a:sy n="110" d="100"/>
        </p:scale>
        <p:origin x="-3264" y="-72"/>
      </p:cViewPr>
      <p:guideLst>
        <p:guide orient="horz" pos="2928"/>
        <p:guide pos="220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4820"/>
          </a:xfrm>
          <a:prstGeom prst="rect">
            <a:avLst/>
          </a:prstGeom>
        </p:spPr>
        <p:txBody>
          <a:bodyPr vert="horz" lIns="89133" tIns="44568" rIns="89133" bIns="44568" rtlCol="0"/>
          <a:lstStyle>
            <a:lvl1pPr algn="l">
              <a:defRPr sz="900" dirty="0">
                <a:solidFill>
                  <a:srgbClr val="425968"/>
                </a:solidFill>
                <a:latin typeface="Arial"/>
                <a:ea typeface="ヒラギノ角ゴ Pro W3" charset="0"/>
                <a:cs typeface="Arial"/>
              </a:defRPr>
            </a:lvl1pPr>
          </a:lstStyle>
          <a:p>
            <a:pPr>
              <a:defRPr/>
            </a:pPr>
            <a:endParaRPr lang="en-US"/>
          </a:p>
        </p:txBody>
      </p:sp>
      <p:sp>
        <p:nvSpPr>
          <p:cNvPr id="3" name="Date Placeholder 2"/>
          <p:cNvSpPr>
            <a:spLocks noGrp="1"/>
          </p:cNvSpPr>
          <p:nvPr>
            <p:ph type="dt" sz="quarter" idx="1"/>
          </p:nvPr>
        </p:nvSpPr>
        <p:spPr>
          <a:xfrm>
            <a:off x="3970161" y="1"/>
            <a:ext cx="3038604" cy="464820"/>
          </a:xfrm>
          <a:prstGeom prst="rect">
            <a:avLst/>
          </a:prstGeom>
        </p:spPr>
        <p:txBody>
          <a:bodyPr vert="horz" wrap="square" lIns="89133" tIns="44568" rIns="89133" bIns="44568" numCol="1" anchor="t" anchorCtr="0" compatLnSpc="1">
            <a:prstTxWarp prst="textNoShape">
              <a:avLst/>
            </a:prstTxWarp>
          </a:bodyPr>
          <a:lstStyle>
            <a:lvl1pPr algn="r">
              <a:defRPr sz="900">
                <a:solidFill>
                  <a:srgbClr val="425968"/>
                </a:solidFill>
                <a:latin typeface="Arial"/>
                <a:ea typeface="ヒラギノ角ゴ Pro W3" charset="-128"/>
                <a:cs typeface="+mn-cs"/>
              </a:defRPr>
            </a:lvl1pPr>
          </a:lstStyle>
          <a:p>
            <a:pPr>
              <a:defRPr/>
            </a:pPr>
            <a:fld id="{FEB20914-D169-4EED-9ACB-E283AA0BA36B}" type="datetimeFigureOut">
              <a:rPr lang="en-US"/>
              <a:pPr>
                <a:defRPr/>
              </a:pPr>
              <a:t>5/7/2019</a:t>
            </a:fld>
            <a:endParaRPr lang="en-US" dirty="0"/>
          </a:p>
        </p:txBody>
      </p:sp>
      <p:sp>
        <p:nvSpPr>
          <p:cNvPr id="4" name="Footer Placeholder 3"/>
          <p:cNvSpPr>
            <a:spLocks noGrp="1"/>
          </p:cNvSpPr>
          <p:nvPr>
            <p:ph type="ftr" sz="quarter" idx="2"/>
          </p:nvPr>
        </p:nvSpPr>
        <p:spPr>
          <a:xfrm>
            <a:off x="0" y="8830088"/>
            <a:ext cx="3038604" cy="464820"/>
          </a:xfrm>
          <a:prstGeom prst="rect">
            <a:avLst/>
          </a:prstGeom>
        </p:spPr>
        <p:txBody>
          <a:bodyPr vert="horz" lIns="89133" tIns="44568" rIns="89133" bIns="44568" rtlCol="0" anchor="b"/>
          <a:lstStyle>
            <a:lvl1pPr algn="l">
              <a:defRPr sz="900" dirty="0">
                <a:solidFill>
                  <a:srgbClr val="425968"/>
                </a:solidFill>
                <a:latin typeface="Arial"/>
                <a:ea typeface="ヒラギノ角ゴ Pro W3" charset="0"/>
                <a:cs typeface="Arial"/>
              </a:defRPr>
            </a:lvl1pPr>
          </a:lstStyle>
          <a:p>
            <a:pPr>
              <a:defRPr/>
            </a:pPr>
            <a:endParaRPr lang="en-US"/>
          </a:p>
        </p:txBody>
      </p:sp>
      <p:sp>
        <p:nvSpPr>
          <p:cNvPr id="5" name="Slide Number Placeholder 4"/>
          <p:cNvSpPr>
            <a:spLocks noGrp="1"/>
          </p:cNvSpPr>
          <p:nvPr>
            <p:ph type="sldNum" sz="quarter" idx="3"/>
          </p:nvPr>
        </p:nvSpPr>
        <p:spPr>
          <a:xfrm>
            <a:off x="3970161" y="8830088"/>
            <a:ext cx="3038604" cy="464820"/>
          </a:xfrm>
          <a:prstGeom prst="rect">
            <a:avLst/>
          </a:prstGeom>
        </p:spPr>
        <p:txBody>
          <a:bodyPr vert="horz" wrap="square" lIns="89133" tIns="44568" rIns="89133" bIns="44568" numCol="1" anchor="b" anchorCtr="0" compatLnSpc="1">
            <a:prstTxWarp prst="textNoShape">
              <a:avLst/>
            </a:prstTxWarp>
          </a:bodyPr>
          <a:lstStyle>
            <a:lvl1pPr algn="r">
              <a:defRPr sz="900">
                <a:solidFill>
                  <a:srgbClr val="425968"/>
                </a:solidFill>
                <a:latin typeface="Arial"/>
                <a:ea typeface="ヒラギノ角ゴ Pro W3" charset="-128"/>
                <a:cs typeface="+mn-cs"/>
              </a:defRPr>
            </a:lvl1pPr>
          </a:lstStyle>
          <a:p>
            <a:pPr>
              <a:defRPr/>
            </a:pPr>
            <a:fld id="{3C3427ED-C119-4B9F-8EC6-90A151E4B821}" type="slidenum">
              <a:rPr lang="en-US"/>
              <a:pPr>
                <a:defRPr/>
              </a:pPr>
              <a:t>‹Nr.›</a:t>
            </a:fld>
            <a:endParaRPr lang="en-US" dirty="0"/>
          </a:p>
        </p:txBody>
      </p:sp>
    </p:spTree>
    <p:extLst>
      <p:ext uri="{BB962C8B-B14F-4D97-AF65-F5344CB8AC3E}">
        <p14:creationId xmlns:p14="http://schemas.microsoft.com/office/powerpoint/2010/main" val="127111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4820"/>
          </a:xfrm>
          <a:prstGeom prst="rect">
            <a:avLst/>
          </a:prstGeom>
        </p:spPr>
        <p:txBody>
          <a:bodyPr vert="horz" lIns="89133" tIns="44568" rIns="89133" bIns="44568" rtlCol="0"/>
          <a:lstStyle>
            <a:lvl1pPr algn="l">
              <a:defRPr sz="900" b="0" i="0" dirty="0">
                <a:solidFill>
                  <a:srgbClr val="425968"/>
                </a:solidFill>
                <a:latin typeface="Arial"/>
                <a:ea typeface="ヒラギノ角ゴ Pro W3" charset="0"/>
                <a:cs typeface="Arial"/>
              </a:defRPr>
            </a:lvl1pPr>
          </a:lstStyle>
          <a:p>
            <a:pPr>
              <a:defRPr/>
            </a:pPr>
            <a:endParaRPr lang="en-US"/>
          </a:p>
        </p:txBody>
      </p:sp>
      <p:sp>
        <p:nvSpPr>
          <p:cNvPr id="3" name="Date Placeholder 2"/>
          <p:cNvSpPr>
            <a:spLocks noGrp="1"/>
          </p:cNvSpPr>
          <p:nvPr>
            <p:ph type="dt" idx="1"/>
          </p:nvPr>
        </p:nvSpPr>
        <p:spPr>
          <a:xfrm>
            <a:off x="3970161" y="1"/>
            <a:ext cx="3038604" cy="464820"/>
          </a:xfrm>
          <a:prstGeom prst="rect">
            <a:avLst/>
          </a:prstGeom>
        </p:spPr>
        <p:txBody>
          <a:bodyPr vert="horz" wrap="square" lIns="89133" tIns="44568" rIns="89133" bIns="44568" numCol="1" anchor="t" anchorCtr="0" compatLnSpc="1">
            <a:prstTxWarp prst="textNoShape">
              <a:avLst/>
            </a:prstTxWarp>
          </a:bodyPr>
          <a:lstStyle>
            <a:lvl1pPr algn="r">
              <a:defRPr sz="900" smtClean="0">
                <a:solidFill>
                  <a:srgbClr val="425968"/>
                </a:solidFill>
                <a:latin typeface="Arial"/>
                <a:ea typeface="ヒラギノ角ゴ Pro W3" charset="-128"/>
                <a:cs typeface="+mn-cs"/>
              </a:defRPr>
            </a:lvl1pPr>
          </a:lstStyle>
          <a:p>
            <a:pPr>
              <a:defRPr/>
            </a:pPr>
            <a:fld id="{45BF7A55-D4D3-42E0-A0B1-BC3EBB1701D3}" type="datetimeFigureOut">
              <a:rPr lang="en-US"/>
              <a:pPr>
                <a:defRPr/>
              </a:pPr>
              <a:t>5/7/2019</a:t>
            </a:fld>
            <a:endParaRPr lang="en-US" dirty="0"/>
          </a:p>
        </p:txBody>
      </p:sp>
      <p:sp>
        <p:nvSpPr>
          <p:cNvPr id="4" name="Slide Image Placeholder 3"/>
          <p:cNvSpPr>
            <a:spLocks noGrp="1" noRot="1" noChangeAspect="1"/>
          </p:cNvSpPr>
          <p:nvPr>
            <p:ph type="sldImg" idx="2"/>
          </p:nvPr>
        </p:nvSpPr>
        <p:spPr>
          <a:xfrm>
            <a:off x="2273300" y="696913"/>
            <a:ext cx="2463800" cy="3486150"/>
          </a:xfrm>
          <a:prstGeom prst="rect">
            <a:avLst/>
          </a:prstGeom>
          <a:noFill/>
          <a:ln w="12700">
            <a:solidFill>
              <a:srgbClr val="425968"/>
            </a:solidFill>
          </a:ln>
        </p:spPr>
        <p:txBody>
          <a:bodyPr vert="horz" lIns="89133" tIns="44568" rIns="89133" bIns="44568" rtlCol="0" anchor="ctr"/>
          <a:lstStyle/>
          <a:p>
            <a:pPr lvl="0"/>
            <a:endParaRPr lang="en-US" noProof="0" dirty="0" smtClean="0"/>
          </a:p>
        </p:txBody>
      </p:sp>
      <p:sp>
        <p:nvSpPr>
          <p:cNvPr id="5" name="Notes Placeholder 4"/>
          <p:cNvSpPr>
            <a:spLocks noGrp="1"/>
          </p:cNvSpPr>
          <p:nvPr>
            <p:ph type="body" sz="quarter" idx="3"/>
          </p:nvPr>
        </p:nvSpPr>
        <p:spPr>
          <a:xfrm>
            <a:off x="700714" y="4416540"/>
            <a:ext cx="5608975" cy="4181885"/>
          </a:xfrm>
          <a:prstGeom prst="rect">
            <a:avLst/>
          </a:prstGeom>
        </p:spPr>
        <p:txBody>
          <a:bodyPr vert="horz" lIns="89133" tIns="44568" rIns="89133" bIns="44568"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7" name="Slide Number Placeholder 6"/>
          <p:cNvSpPr>
            <a:spLocks noGrp="1"/>
          </p:cNvSpPr>
          <p:nvPr>
            <p:ph type="sldNum" sz="quarter" idx="5"/>
          </p:nvPr>
        </p:nvSpPr>
        <p:spPr>
          <a:xfrm>
            <a:off x="3970161" y="8830088"/>
            <a:ext cx="3038604" cy="464820"/>
          </a:xfrm>
          <a:prstGeom prst="rect">
            <a:avLst/>
          </a:prstGeom>
        </p:spPr>
        <p:txBody>
          <a:bodyPr vert="horz" wrap="square" lIns="89133" tIns="44568" rIns="89133" bIns="44568" numCol="1" anchor="b" anchorCtr="0" compatLnSpc="1">
            <a:prstTxWarp prst="textNoShape">
              <a:avLst/>
            </a:prstTxWarp>
          </a:bodyPr>
          <a:lstStyle>
            <a:lvl1pPr algn="r">
              <a:defRPr sz="900" smtClean="0">
                <a:solidFill>
                  <a:srgbClr val="425968"/>
                </a:solidFill>
                <a:latin typeface="Arial"/>
                <a:ea typeface="ヒラギノ角ゴ Pro W3" charset="-128"/>
                <a:cs typeface="+mn-cs"/>
              </a:defRPr>
            </a:lvl1pPr>
          </a:lstStyle>
          <a:p>
            <a:pPr>
              <a:defRPr/>
            </a:pPr>
            <a:fld id="{E61BB838-990B-4A29-A547-51AFBE9FE5EF}" type="slidenum">
              <a:rPr lang="en-US"/>
              <a:pPr>
                <a:defRPr/>
              </a:pPr>
              <a:t>‹Nr.›</a:t>
            </a:fld>
            <a:endParaRPr lang="en-US" dirty="0"/>
          </a:p>
        </p:txBody>
      </p:sp>
    </p:spTree>
    <p:extLst>
      <p:ext uri="{BB962C8B-B14F-4D97-AF65-F5344CB8AC3E}">
        <p14:creationId xmlns:p14="http://schemas.microsoft.com/office/powerpoint/2010/main" val="1238811492"/>
      </p:ext>
    </p:extLst>
  </p:cSld>
  <p:clrMap bg1="lt1" tx1="dk1" bg2="lt2" tx2="dk2" accent1="accent1" accent2="accent2" accent3="accent3" accent4="accent4" accent5="accent5" accent6="accent6" hlink="hlink" folHlink="folHlink"/>
  <p:hf hdr="0" ftr="0" dt="0"/>
  <p:notesStyle>
    <a:lvl1pPr marL="186692"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1pPr>
    <a:lvl2pPr marL="684537"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2pPr>
    <a:lvl3pPr marL="1182382"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3pPr>
    <a:lvl4pPr marL="1680227"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4pPr>
    <a:lvl5pPr marL="2178072" indent="-186692" algn="l" defTabSz="497845" rtl="0" eaLnBrk="0" fontAlgn="base" hangingPunct="0">
      <a:spcBef>
        <a:spcPct val="0"/>
      </a:spcBef>
      <a:spcAft>
        <a:spcPts val="653"/>
      </a:spcAft>
      <a:buFont typeface="Arial" pitchFamily="34" charset="0"/>
      <a:buChar char="•"/>
      <a:defRPr sz="1100" kern="1200">
        <a:solidFill>
          <a:srgbClr val="425968"/>
        </a:solidFill>
        <a:latin typeface="Arial"/>
        <a:ea typeface="MS PGothic" pitchFamily="34" charset="-128"/>
        <a:cs typeface="Arial"/>
      </a:defRPr>
    </a:lvl5pPr>
    <a:lvl6pPr marL="2489225" algn="l" defTabSz="497845" rtl="0" eaLnBrk="1" latinLnBrk="0" hangingPunct="1">
      <a:defRPr sz="1300" kern="1200">
        <a:solidFill>
          <a:schemeClr val="tx1"/>
        </a:solidFill>
        <a:latin typeface="+mn-lt"/>
        <a:ea typeface="+mn-ea"/>
        <a:cs typeface="+mn-cs"/>
      </a:defRPr>
    </a:lvl6pPr>
    <a:lvl7pPr marL="2987070" algn="l" defTabSz="497845" rtl="0" eaLnBrk="1" latinLnBrk="0" hangingPunct="1">
      <a:defRPr sz="1300" kern="1200">
        <a:solidFill>
          <a:schemeClr val="tx1"/>
        </a:solidFill>
        <a:latin typeface="+mn-lt"/>
        <a:ea typeface="+mn-ea"/>
        <a:cs typeface="+mn-cs"/>
      </a:defRPr>
    </a:lvl7pPr>
    <a:lvl8pPr marL="3484916" algn="l" defTabSz="497845" rtl="0" eaLnBrk="1" latinLnBrk="0" hangingPunct="1">
      <a:defRPr sz="1300" kern="1200">
        <a:solidFill>
          <a:schemeClr val="tx1"/>
        </a:solidFill>
        <a:latin typeface="+mn-lt"/>
        <a:ea typeface="+mn-ea"/>
        <a:cs typeface="+mn-cs"/>
      </a:defRPr>
    </a:lvl8pPr>
    <a:lvl9pPr marL="3982761" algn="l" defTabSz="49784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baseline="0" dirty="0" err="1" smtClean="0">
                <a:solidFill>
                  <a:srgbClr val="000000"/>
                </a:solidFill>
              </a:rPr>
              <a:t>uf</a:t>
            </a:r>
            <a:r>
              <a:rPr lang="de-DE" baseline="0" dirty="0" smtClean="0">
                <a:solidFill>
                  <a:srgbClr val="000000"/>
                </a:solidFill>
              </a:rPr>
              <a:t> den ersten Final Drive</a:t>
            </a: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a:t>
            </a:fld>
            <a:endParaRPr lang="en-US" dirty="0"/>
          </a:p>
        </p:txBody>
      </p:sp>
    </p:spTree>
    <p:extLst>
      <p:ext uri="{BB962C8B-B14F-4D97-AF65-F5344CB8AC3E}">
        <p14:creationId xmlns:p14="http://schemas.microsoft.com/office/powerpoint/2010/main" val="2498044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baseline="0" dirty="0" smtClean="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11</a:t>
            </a:fld>
            <a:endParaRPr lang="en-US" dirty="0"/>
          </a:p>
        </p:txBody>
      </p:sp>
    </p:spTree>
    <p:extLst>
      <p:ext uri="{BB962C8B-B14F-4D97-AF65-F5344CB8AC3E}">
        <p14:creationId xmlns:p14="http://schemas.microsoft.com/office/powerpoint/2010/main" val="115496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12</a:t>
            </a:fld>
            <a:endParaRPr lang="en-US" dirty="0"/>
          </a:p>
        </p:txBody>
      </p:sp>
    </p:spTree>
    <p:extLst>
      <p:ext uri="{BB962C8B-B14F-4D97-AF65-F5344CB8AC3E}">
        <p14:creationId xmlns:p14="http://schemas.microsoft.com/office/powerpoint/2010/main" val="3304092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dirty="0" smtClean="0"/>
              <a:t>3.2</a:t>
            </a:r>
            <a:r>
              <a:rPr lang="de-DE" baseline="0" dirty="0" smtClean="0"/>
              <a:t> aus der PPI</a:t>
            </a:r>
            <a:endParaRPr lang="de-DE" dirty="0" smtClean="0"/>
          </a:p>
          <a:p>
            <a:pPr marL="0" indent="0">
              <a:buNone/>
            </a:pPr>
            <a:endParaRPr lang="de-DE" dirty="0" smtClean="0"/>
          </a:p>
          <a:p>
            <a:pPr marL="0" indent="0">
              <a:buNone/>
            </a:pPr>
            <a:r>
              <a:rPr lang="de-DE" dirty="0" smtClean="0"/>
              <a:t>Body </a:t>
            </a:r>
            <a:r>
              <a:rPr lang="de-DE" dirty="0" err="1" smtClean="0"/>
              <a:t>Structure</a:t>
            </a:r>
            <a:r>
              <a:rPr lang="de-DE" dirty="0" smtClean="0"/>
              <a:t>: Philip</a:t>
            </a:r>
            <a:r>
              <a:rPr lang="de-DE" baseline="0" dirty="0" smtClean="0"/>
              <a:t> </a:t>
            </a:r>
            <a:r>
              <a:rPr lang="de-DE" baseline="0" dirty="0" err="1" smtClean="0"/>
              <a:t>Csiba</a:t>
            </a:r>
            <a:r>
              <a:rPr lang="de-DE" baseline="0" dirty="0" smtClean="0"/>
              <a:t>, 7038255 </a:t>
            </a:r>
          </a:p>
          <a:p>
            <a:pPr marL="0" indent="0">
              <a:buNone/>
            </a:pPr>
            <a:r>
              <a:rPr lang="de-DE" baseline="0" dirty="0" err="1" smtClean="0"/>
              <a:t>Vehicle</a:t>
            </a:r>
            <a:r>
              <a:rPr lang="de-DE" baseline="0" dirty="0" smtClean="0"/>
              <a:t> Dynamics: Jürgen </a:t>
            </a:r>
            <a:r>
              <a:rPr lang="de-DE" baseline="0" dirty="0" err="1" smtClean="0"/>
              <a:t>Pützschler</a:t>
            </a:r>
            <a:r>
              <a:rPr lang="de-DE" baseline="0" dirty="0" smtClean="0"/>
              <a:t>, 7037808</a:t>
            </a:r>
          </a:p>
          <a:p>
            <a:pPr marL="0" indent="0">
              <a:buNone/>
            </a:pPr>
            <a:r>
              <a:rPr lang="de-DE" dirty="0" smtClean="0"/>
              <a:t>Chassis: Waldemar </a:t>
            </a:r>
            <a:r>
              <a:rPr lang="de-DE" dirty="0" err="1" smtClean="0"/>
              <a:t>Alef</a:t>
            </a:r>
            <a:r>
              <a:rPr lang="de-DE" dirty="0" smtClean="0"/>
              <a:t>, 7038265</a:t>
            </a:r>
          </a:p>
          <a:p>
            <a:pPr marL="0" indent="0">
              <a:buNone/>
            </a:pPr>
            <a:r>
              <a:rPr lang="de-DE" dirty="0" smtClean="0"/>
              <a:t>Brakes:</a:t>
            </a:r>
            <a:r>
              <a:rPr lang="de-DE" baseline="0" dirty="0" smtClean="0"/>
              <a:t> Peter </a:t>
            </a:r>
            <a:r>
              <a:rPr lang="de-DE" baseline="0" dirty="0" err="1" smtClean="0"/>
              <a:t>Allrath</a:t>
            </a:r>
            <a:r>
              <a:rPr lang="de-DE" baseline="0" dirty="0" smtClean="0"/>
              <a:t>, 7037576</a:t>
            </a: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13</a:t>
            </a:fld>
            <a:endParaRPr lang="en-US" dirty="0"/>
          </a:p>
        </p:txBody>
      </p:sp>
    </p:spTree>
    <p:extLst>
      <p:ext uri="{BB962C8B-B14F-4D97-AF65-F5344CB8AC3E}">
        <p14:creationId xmlns:p14="http://schemas.microsoft.com/office/powerpoint/2010/main" val="7440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baseline="0" dirty="0" smtClean="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14</a:t>
            </a:fld>
            <a:endParaRPr lang="en-US" dirty="0"/>
          </a:p>
        </p:txBody>
      </p:sp>
    </p:spTree>
    <p:extLst>
      <p:ext uri="{BB962C8B-B14F-4D97-AF65-F5344CB8AC3E}">
        <p14:creationId xmlns:p14="http://schemas.microsoft.com/office/powerpoint/2010/main" val="2115933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468288">
              <a:buNone/>
              <a:defRPr/>
            </a:pPr>
            <a:endParaRPr lang="de-DE" baseline="0"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15</a:t>
            </a:fld>
            <a:endParaRPr lang="en-US" sz="9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smtClean="0"/>
              <a:t>27.02.19 laut PPI ok</a:t>
            </a:r>
          </a:p>
          <a:p>
            <a:pPr marL="0" indent="0">
              <a:buNone/>
            </a:pPr>
            <a:r>
              <a:rPr lang="de-DE" dirty="0" smtClean="0"/>
              <a:t>P/T-Integration: Roland Ernst, 7039182</a:t>
            </a:r>
          </a:p>
          <a:p>
            <a:pPr marL="0" indent="0">
              <a:buNone/>
            </a:pPr>
            <a:r>
              <a:rPr lang="de-DE" dirty="0" smtClean="0"/>
              <a:t>C1</a:t>
            </a:r>
            <a:r>
              <a:rPr lang="de-DE" baseline="0" dirty="0" smtClean="0"/>
              <a:t> PTIM</a:t>
            </a:r>
            <a:r>
              <a:rPr lang="de-DE" dirty="0" smtClean="0"/>
              <a:t>: Armin </a:t>
            </a:r>
            <a:r>
              <a:rPr lang="de-DE" dirty="0" err="1" smtClean="0"/>
              <a:t>Gundert</a:t>
            </a:r>
            <a:r>
              <a:rPr lang="de-DE" dirty="0" smtClean="0"/>
              <a:t>, 7036411</a:t>
            </a:r>
          </a:p>
          <a:p>
            <a:pPr marL="0" indent="0">
              <a:buNone/>
            </a:pPr>
            <a:r>
              <a:rPr lang="de-DE" dirty="0" smtClean="0"/>
              <a:t>C1 PTAE: Martin </a:t>
            </a:r>
            <a:r>
              <a:rPr lang="de-DE" dirty="0" err="1" smtClean="0"/>
              <a:t>Lodewick</a:t>
            </a:r>
            <a:r>
              <a:rPr lang="de-DE" dirty="0" smtClean="0"/>
              <a:t>, 7034406</a:t>
            </a:r>
          </a:p>
          <a:p>
            <a:pPr marL="0" indent="0">
              <a:buNone/>
            </a:pPr>
            <a:r>
              <a:rPr lang="de-DE" dirty="0" smtClean="0"/>
              <a:t>iB5 Transmission: </a:t>
            </a:r>
            <a:r>
              <a:rPr lang="de-DE" dirty="0" err="1" smtClean="0"/>
              <a:t>Yorick</a:t>
            </a:r>
            <a:r>
              <a:rPr lang="de-DE" dirty="0" smtClean="0"/>
              <a:t> </a:t>
            </a:r>
            <a:r>
              <a:rPr lang="de-DE" dirty="0" err="1" smtClean="0"/>
              <a:t>Bouveret</a:t>
            </a:r>
            <a:r>
              <a:rPr lang="de-DE" dirty="0" smtClean="0"/>
              <a:t>, 7381648</a:t>
            </a:r>
          </a:p>
          <a:p>
            <a:pPr marL="0" indent="0">
              <a:buNone/>
            </a:pPr>
            <a:r>
              <a:rPr lang="de-DE" dirty="0" smtClean="0"/>
              <a:t>B6 Transmission: Philippe </a:t>
            </a:r>
            <a:r>
              <a:rPr lang="de-DE" dirty="0" err="1" smtClean="0"/>
              <a:t>Echardour</a:t>
            </a:r>
            <a:r>
              <a:rPr lang="de-DE" dirty="0" smtClean="0"/>
              <a:t>, 7384768</a:t>
            </a:r>
          </a:p>
          <a:p>
            <a:pPr marL="0" indent="0">
              <a:buNone/>
            </a:pPr>
            <a:r>
              <a:rPr lang="de-DE" dirty="0" smtClean="0"/>
              <a:t>MMT6 Transmission: Daniel Jaggard; 7382107</a:t>
            </a:r>
          </a:p>
          <a:p>
            <a:pPr marL="0" indent="0" defTabSz="468288">
              <a:buNone/>
              <a:defRPr/>
            </a:pPr>
            <a:r>
              <a:rPr lang="de-DE" dirty="0" smtClean="0"/>
              <a:t>MPS6 Transmission: </a:t>
            </a:r>
            <a:r>
              <a:rPr lang="de-DE" baseline="0" dirty="0" smtClean="0"/>
              <a:t>Joseph </a:t>
            </a:r>
            <a:r>
              <a:rPr lang="de-DE" baseline="0" dirty="0" err="1" smtClean="0"/>
              <a:t>Neme</a:t>
            </a:r>
            <a:r>
              <a:rPr lang="de-DE" baseline="0" dirty="0" smtClean="0"/>
              <a:t>, 7385761</a:t>
            </a:r>
            <a:endParaRPr lang="de-DE" dirty="0" smtClean="0"/>
          </a:p>
          <a:p>
            <a:pPr marL="0" indent="0" defTabSz="468288">
              <a:buNone/>
              <a:defRPr/>
            </a:pPr>
            <a:r>
              <a:rPr lang="de-DE" dirty="0" smtClean="0"/>
              <a:t>DPS6</a:t>
            </a:r>
            <a:r>
              <a:rPr lang="de-DE" baseline="0" dirty="0" smtClean="0"/>
              <a:t> Transmission: Scott Lister, 7384979</a:t>
            </a:r>
          </a:p>
          <a:p>
            <a:pPr marL="0" indent="0" defTabSz="468288">
              <a:buNone/>
              <a:defRPr/>
            </a:pPr>
            <a:r>
              <a:rPr lang="de-DE" baseline="0" dirty="0" smtClean="0"/>
              <a:t>6F35 Transmission: Scott Lister, 7384979</a:t>
            </a:r>
          </a:p>
          <a:p>
            <a:pPr marL="0" indent="0" defTabSz="468288">
              <a:buNone/>
              <a:defRPr/>
            </a:pPr>
            <a:r>
              <a:rPr lang="de-DE" baseline="0" dirty="0" smtClean="0"/>
              <a:t>AWF Transmission: Scott Lister, 7384979</a:t>
            </a:r>
          </a:p>
          <a:p>
            <a:pPr marL="0" indent="0">
              <a:buNone/>
            </a:pPr>
            <a:endParaRPr lang="de-DE" baseline="0" dirty="0" smtClean="0"/>
          </a:p>
          <a:p>
            <a:pPr marL="0" indent="0">
              <a:buNone/>
            </a:pPr>
            <a:r>
              <a:rPr lang="de-DE" baseline="0" dirty="0" smtClean="0"/>
              <a:t>Manual Trans Manager: Dirk Borrmanns</a:t>
            </a:r>
          </a:p>
          <a:p>
            <a:pPr marL="0" indent="0">
              <a:buNone/>
            </a:pPr>
            <a:r>
              <a:rPr lang="de-DE" baseline="0" dirty="0" smtClean="0"/>
              <a:t>Autotrans Manager: Bryant </a:t>
            </a:r>
            <a:r>
              <a:rPr lang="de-DE" baseline="0" dirty="0" err="1" smtClean="0"/>
              <a:t>Grytzelius</a:t>
            </a:r>
            <a:r>
              <a:rPr lang="de-DE" baseline="0" dirty="0" smtClean="0"/>
              <a:t>, 7383108</a:t>
            </a:r>
          </a:p>
          <a:p>
            <a:pPr marL="0" indent="0">
              <a:buNone/>
            </a:pPr>
            <a:r>
              <a:rPr lang="de-DE" baseline="0" dirty="0" smtClean="0"/>
              <a:t>Transmission Systems: Johann </a:t>
            </a:r>
            <a:r>
              <a:rPr lang="de-DE" baseline="0" dirty="0" err="1" smtClean="0"/>
              <a:t>Kirchhoffer</a:t>
            </a:r>
            <a:r>
              <a:rPr lang="de-DE" baseline="0" dirty="0" smtClean="0"/>
              <a:t>, 7032192</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16</a:t>
            </a:fld>
            <a:endParaRPr lang="en-US" sz="9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17</a:t>
            </a:fld>
            <a:endParaRPr lang="en-US" dirty="0"/>
          </a:p>
        </p:txBody>
      </p:sp>
    </p:spTree>
    <p:extLst>
      <p:ext uri="{BB962C8B-B14F-4D97-AF65-F5344CB8AC3E}">
        <p14:creationId xmlns:p14="http://schemas.microsoft.com/office/powerpoint/2010/main" val="2174384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18</a:t>
            </a:fld>
            <a:endParaRPr lang="en-US" dirty="0"/>
          </a:p>
        </p:txBody>
      </p:sp>
    </p:spTree>
    <p:extLst>
      <p:ext uri="{BB962C8B-B14F-4D97-AF65-F5344CB8AC3E}">
        <p14:creationId xmlns:p14="http://schemas.microsoft.com/office/powerpoint/2010/main" val="1757719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468288">
              <a:buNone/>
            </a:pPr>
            <a:r>
              <a:rPr lang="de-DE" dirty="0" smtClean="0">
                <a:latin typeface="Arial" pitchFamily="34" charset="0"/>
                <a:cs typeface="Arial" pitchFamily="34" charset="0"/>
              </a:rPr>
              <a:t>Ok</a:t>
            </a:r>
            <a:r>
              <a:rPr lang="de-DE" baseline="0" dirty="0" smtClean="0">
                <a:latin typeface="Arial" pitchFamily="34" charset="0"/>
                <a:cs typeface="Arial" pitchFamily="34" charset="0"/>
              </a:rPr>
              <a:t> 7.1.19</a:t>
            </a:r>
            <a:endParaRPr lang="de-DE" dirty="0" smtClean="0">
              <a:latin typeface="Arial" pitchFamily="34" charset="0"/>
              <a:cs typeface="Arial" pitchFamily="34" charset="0"/>
            </a:endParaRPr>
          </a:p>
          <a:p>
            <a:pPr marL="0" indent="0" defTabSz="468288">
              <a:buNone/>
            </a:pPr>
            <a:endParaRPr lang="de-DE" dirty="0" smtClean="0">
              <a:latin typeface="Arial" pitchFamily="34" charset="0"/>
              <a:cs typeface="Arial" pitchFamily="34" charset="0"/>
            </a:endParaRPr>
          </a:p>
          <a:p>
            <a:pPr marL="0" indent="0" defTabSz="468288">
              <a:buNone/>
            </a:pPr>
            <a:r>
              <a:rPr lang="de-DE" dirty="0" smtClean="0">
                <a:latin typeface="Arial" pitchFamily="34" charset="0"/>
                <a:cs typeface="Arial" pitchFamily="34" charset="0"/>
              </a:rPr>
              <a:t>Chassis: Andy </a:t>
            </a:r>
            <a:r>
              <a:rPr lang="de-DE" dirty="0" err="1" smtClean="0">
                <a:latin typeface="Arial" pitchFamily="34" charset="0"/>
                <a:cs typeface="Arial" pitchFamily="34" charset="0"/>
              </a:rPr>
              <a:t>Kingate</a:t>
            </a:r>
            <a:r>
              <a:rPr lang="de-DE" dirty="0" smtClean="0">
                <a:latin typeface="Arial" pitchFamily="34" charset="0"/>
                <a:cs typeface="Arial" pitchFamily="34" charset="0"/>
              </a:rPr>
              <a:t>,</a:t>
            </a:r>
            <a:r>
              <a:rPr lang="de-DE" baseline="0" dirty="0" smtClean="0">
                <a:latin typeface="Arial" pitchFamily="34" charset="0"/>
                <a:cs typeface="Arial" pitchFamily="34" charset="0"/>
              </a:rPr>
              <a:t> 7035735</a:t>
            </a:r>
            <a:endParaRPr lang="de-DE"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19</a:t>
            </a:fld>
            <a:endParaRPr lang="en-US" sz="9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20</a:t>
            </a:fld>
            <a:endParaRPr lang="en-US" dirty="0"/>
          </a:p>
        </p:txBody>
      </p:sp>
    </p:spTree>
    <p:extLst>
      <p:ext uri="{BB962C8B-B14F-4D97-AF65-F5344CB8AC3E}">
        <p14:creationId xmlns:p14="http://schemas.microsoft.com/office/powerpoint/2010/main" val="381050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defTabSz="468288">
              <a:buNone/>
            </a:pPr>
            <a:r>
              <a:rPr lang="de-DE" smtClean="0"/>
              <a:t>Vehicle Engineering Manager: Stefan Presser, 7039181</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C75B1FF6-4665-4077-8608-EB95E6C3FB46}" type="slidenum">
              <a:rPr lang="en-US" sz="900"/>
              <a:pPr eaLnBrk="1" hangingPunct="1"/>
              <a:t>3</a:t>
            </a:fld>
            <a:endParaRPr lang="en-US" sz="9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de-DE"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23</a:t>
            </a:fld>
            <a:endParaRPr lang="en-US" sz="9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defTabSz="468288">
              <a:buNone/>
              <a:defRPr/>
            </a:pPr>
            <a:r>
              <a:rPr lang="de-DE" baseline="0" dirty="0" smtClean="0">
                <a:latin typeface="Arial" pitchFamily="34" charset="0"/>
                <a:cs typeface="Arial" pitchFamily="34" charset="0"/>
              </a:rPr>
              <a:t>09.04. aktualisiert</a:t>
            </a: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24</a:t>
            </a:fld>
            <a:endParaRPr lang="en-US" dirty="0"/>
          </a:p>
        </p:txBody>
      </p:sp>
    </p:spTree>
    <p:extLst>
      <p:ext uri="{BB962C8B-B14F-4D97-AF65-F5344CB8AC3E}">
        <p14:creationId xmlns:p14="http://schemas.microsoft.com/office/powerpoint/2010/main" val="3619169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defTabSz="468288">
              <a:buNone/>
              <a:defRPr/>
            </a:pPr>
            <a:r>
              <a:rPr lang="de-DE" dirty="0" smtClean="0"/>
              <a:t>09.04. aktualisiert</a:t>
            </a: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25</a:t>
            </a:fld>
            <a:endParaRPr lang="en-US" dirty="0"/>
          </a:p>
        </p:txBody>
      </p:sp>
    </p:spTree>
    <p:extLst>
      <p:ext uri="{BB962C8B-B14F-4D97-AF65-F5344CB8AC3E}">
        <p14:creationId xmlns:p14="http://schemas.microsoft.com/office/powerpoint/2010/main" val="2385382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27</a:t>
            </a:fld>
            <a:endParaRPr lang="en-US" dirty="0"/>
          </a:p>
        </p:txBody>
      </p:sp>
    </p:spTree>
    <p:extLst>
      <p:ext uri="{BB962C8B-B14F-4D97-AF65-F5344CB8AC3E}">
        <p14:creationId xmlns:p14="http://schemas.microsoft.com/office/powerpoint/2010/main" val="4041681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de-DE" dirty="0" smtClean="0">
                <a:latin typeface="Arial" pitchFamily="34" charset="0"/>
                <a:cs typeface="Arial" pitchFamily="34" charset="0"/>
              </a:rPr>
              <a:t>22.01.19 laut Preisliste</a:t>
            </a:r>
          </a:p>
          <a:p>
            <a:pPr marL="0" indent="0">
              <a:buNone/>
            </a:pPr>
            <a:endParaRPr lang="de-DE" dirty="0" smtClean="0">
              <a:latin typeface="Arial" pitchFamily="34" charset="0"/>
              <a:cs typeface="Arial" pitchFamily="34" charset="0"/>
            </a:endParaRPr>
          </a:p>
          <a:p>
            <a:pPr marL="0" indent="0">
              <a:buNone/>
            </a:pPr>
            <a:r>
              <a:rPr lang="de-DE" dirty="0" smtClean="0">
                <a:latin typeface="Arial" pitchFamily="34" charset="0"/>
                <a:cs typeface="Arial" pitchFamily="34" charset="0"/>
              </a:rPr>
              <a:t>C-Car Marketing: Patrick </a:t>
            </a:r>
            <a:r>
              <a:rPr lang="de-DE" dirty="0" err="1" smtClean="0">
                <a:latin typeface="Arial" pitchFamily="34" charset="0"/>
                <a:cs typeface="Arial" pitchFamily="34" charset="0"/>
              </a:rPr>
              <a:t>Begaud</a:t>
            </a:r>
            <a:r>
              <a:rPr lang="de-DE" dirty="0" smtClean="0">
                <a:latin typeface="Arial" pitchFamily="34" charset="0"/>
                <a:cs typeface="Arial" pitchFamily="34" charset="0"/>
              </a:rPr>
              <a:t>,</a:t>
            </a:r>
            <a:r>
              <a:rPr lang="de-DE" baseline="0" dirty="0" smtClean="0">
                <a:latin typeface="Arial" pitchFamily="34" charset="0"/>
                <a:cs typeface="Arial" pitchFamily="34" charset="0"/>
              </a:rPr>
              <a:t> 7038139</a:t>
            </a:r>
            <a:endParaRPr lang="de-DE" dirty="0" smtClean="0">
              <a:latin typeface="Arial" pitchFamily="34" charset="0"/>
              <a:cs typeface="Arial" pitchFamily="34" charset="0"/>
            </a:endParaRPr>
          </a:p>
          <a:p>
            <a:pPr marL="0" indent="0">
              <a:buNone/>
            </a:pPr>
            <a:r>
              <a:rPr lang="de-DE" dirty="0" smtClean="0">
                <a:latin typeface="Arial" pitchFamily="34" charset="0"/>
                <a:cs typeface="Arial" pitchFamily="34" charset="0"/>
              </a:rPr>
              <a:t>C520 Marketing: Olaf </a:t>
            </a:r>
            <a:r>
              <a:rPr lang="de-DE" dirty="0" err="1" smtClean="0">
                <a:latin typeface="Arial" pitchFamily="34" charset="0"/>
                <a:cs typeface="Arial" pitchFamily="34" charset="0"/>
              </a:rPr>
              <a:t>Reilbach</a:t>
            </a:r>
            <a:r>
              <a:rPr lang="de-DE" baseline="0" dirty="0" smtClean="0">
                <a:latin typeface="Arial" pitchFamily="34" charset="0"/>
                <a:cs typeface="Arial" pitchFamily="34" charset="0"/>
              </a:rPr>
              <a:t>, 7036415</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4</a:t>
            </a:fld>
            <a:endParaRPr lang="en-US" sz="9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de-DE" baseline="0"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5</a:t>
            </a:fld>
            <a:endParaRPr lang="en-US" sz="900"/>
          </a:p>
        </p:txBody>
      </p:sp>
    </p:spTree>
    <p:extLst>
      <p:ext uri="{BB962C8B-B14F-4D97-AF65-F5344CB8AC3E}">
        <p14:creationId xmlns:p14="http://schemas.microsoft.com/office/powerpoint/2010/main" val="1835758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2273300" y="696913"/>
            <a:ext cx="24638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endParaRPr lang="de-DE" baseline="0" dirty="0" smtClean="0">
              <a:latin typeface="Arial" pitchFamily="34" charset="0"/>
              <a:cs typeface="Arial" pitchFamily="34" charset="0"/>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24209" indent="-278542" eaLnBrk="0" hangingPunct="0">
              <a:defRPr sz="2400">
                <a:solidFill>
                  <a:schemeClr val="tx1"/>
                </a:solidFill>
                <a:latin typeface="Arial" pitchFamily="34" charset="0"/>
                <a:ea typeface="ヒラギノ角ゴ Pro W3"/>
                <a:cs typeface="ヒラギノ角ゴ Pro W3"/>
              </a:defRPr>
            </a:lvl2pPr>
            <a:lvl3pPr marL="1114168" indent="-222834" eaLnBrk="0" hangingPunct="0">
              <a:defRPr sz="2400">
                <a:solidFill>
                  <a:schemeClr val="tx1"/>
                </a:solidFill>
                <a:latin typeface="Arial" pitchFamily="34" charset="0"/>
                <a:ea typeface="ヒラギノ角ゴ Pro W3"/>
                <a:cs typeface="ヒラギノ角ゴ Pro W3"/>
              </a:defRPr>
            </a:lvl3pPr>
            <a:lvl4pPr marL="1559835" indent="-222834" eaLnBrk="0" hangingPunct="0">
              <a:defRPr sz="2400">
                <a:solidFill>
                  <a:schemeClr val="tx1"/>
                </a:solidFill>
                <a:latin typeface="Arial" pitchFamily="34" charset="0"/>
                <a:ea typeface="ヒラギノ角ゴ Pro W3"/>
                <a:cs typeface="ヒラギノ角ゴ Pro W3"/>
              </a:defRPr>
            </a:lvl4pPr>
            <a:lvl5pPr marL="2005503" indent="-222834" eaLnBrk="0" hangingPunct="0">
              <a:defRPr sz="2400">
                <a:solidFill>
                  <a:schemeClr val="tx1"/>
                </a:solidFill>
                <a:latin typeface="Arial" pitchFamily="34" charset="0"/>
                <a:ea typeface="ヒラギノ角ゴ Pro W3"/>
                <a:cs typeface="ヒラギノ角ゴ Pro W3"/>
              </a:defRPr>
            </a:lvl5pPr>
            <a:lvl6pPr marL="2451170"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896836"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342504"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788172" indent="-222834" defTabSz="445667"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eaLnBrk="1" hangingPunct="1"/>
            <a:fld id="{15BAF806-0255-4961-86B6-4993C3D0AA7B}" type="slidenum">
              <a:rPr lang="en-US" sz="900"/>
              <a:pPr eaLnBrk="1" hangingPunct="1"/>
              <a:t>6</a:t>
            </a:fld>
            <a:endParaRPr lang="en-US" sz="900"/>
          </a:p>
        </p:txBody>
      </p:sp>
    </p:spTree>
    <p:extLst>
      <p:ext uri="{BB962C8B-B14F-4D97-AF65-F5344CB8AC3E}">
        <p14:creationId xmlns:p14="http://schemas.microsoft.com/office/powerpoint/2010/main" val="300610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baseline="0" dirty="0" smtClean="0">
              <a:latin typeface="Arial"/>
              <a:cs typeface="Arial"/>
            </a:endParaRP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7</a:t>
            </a:fld>
            <a:endParaRPr lang="en-US" dirty="0"/>
          </a:p>
        </p:txBody>
      </p:sp>
    </p:spTree>
    <p:extLst>
      <p:ext uri="{BB962C8B-B14F-4D97-AF65-F5344CB8AC3E}">
        <p14:creationId xmlns:p14="http://schemas.microsoft.com/office/powerpoint/2010/main" val="82829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baseline="0" dirty="0" smtClean="0">
              <a:latin typeface="Arial"/>
              <a:cs typeface="Arial"/>
            </a:endParaRP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8</a:t>
            </a:fld>
            <a:endParaRPr lang="en-US" dirty="0"/>
          </a:p>
        </p:txBody>
      </p:sp>
    </p:spTree>
    <p:extLst>
      <p:ext uri="{BB962C8B-B14F-4D97-AF65-F5344CB8AC3E}">
        <p14:creationId xmlns:p14="http://schemas.microsoft.com/office/powerpoint/2010/main" val="1460853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baseline="0" dirty="0" smtClean="0">
              <a:latin typeface="Arial"/>
              <a:cs typeface="Arial"/>
            </a:endParaRP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9</a:t>
            </a:fld>
            <a:endParaRPr lang="en-US" dirty="0"/>
          </a:p>
        </p:txBody>
      </p:sp>
    </p:spTree>
    <p:extLst>
      <p:ext uri="{BB962C8B-B14F-4D97-AF65-F5344CB8AC3E}">
        <p14:creationId xmlns:p14="http://schemas.microsoft.com/office/powerpoint/2010/main" val="146085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baseline="0" dirty="0" smtClean="0">
              <a:latin typeface="Arial"/>
              <a:cs typeface="Arial"/>
            </a:endParaRPr>
          </a:p>
        </p:txBody>
      </p:sp>
      <p:sp>
        <p:nvSpPr>
          <p:cNvPr id="4" name="Foliennummernplatzhalter 3"/>
          <p:cNvSpPr>
            <a:spLocks noGrp="1"/>
          </p:cNvSpPr>
          <p:nvPr>
            <p:ph type="sldNum" sz="quarter" idx="10"/>
          </p:nvPr>
        </p:nvSpPr>
        <p:spPr/>
        <p:txBody>
          <a:bodyPr/>
          <a:lstStyle/>
          <a:p>
            <a:pPr>
              <a:defRPr/>
            </a:pPr>
            <a:fld id="{E61BB838-990B-4A29-A547-51AFBE9FE5EF}" type="slidenum">
              <a:rPr lang="en-US" smtClean="0"/>
              <a:pPr>
                <a:defRPr/>
              </a:pPr>
              <a:t>10</a:t>
            </a:fld>
            <a:endParaRPr lang="en-US" dirty="0"/>
          </a:p>
        </p:txBody>
      </p:sp>
    </p:spTree>
    <p:extLst>
      <p:ext uri="{BB962C8B-B14F-4D97-AF65-F5344CB8AC3E}">
        <p14:creationId xmlns:p14="http://schemas.microsoft.com/office/powerpoint/2010/main" val="3807324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ext Full Page">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20000" y="1440000"/>
            <a:ext cx="6480000" cy="810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 name="Title 5"/>
          <p:cNvSpPr>
            <a:spLocks noGrp="1"/>
          </p:cNvSpPr>
          <p:nvPr>
            <p:ph type="title"/>
          </p:nvPr>
        </p:nvSpPr>
        <p:spPr/>
        <p:txBody>
          <a:bodyPr/>
          <a:lstStyle>
            <a:lvl1pPr>
              <a:defRPr cap="all"/>
            </a:lvl1pPr>
          </a:lstStyle>
          <a:p>
            <a:r>
              <a:rPr lang="de-DE" smtClean="0"/>
              <a:t>Titelmasterformat durch Klicken bearbeiten</a:t>
            </a:r>
            <a:endParaRPr lang="en-US" dirty="0"/>
          </a:p>
        </p:txBody>
      </p:sp>
      <p:sp>
        <p:nvSpPr>
          <p:cNvPr id="4" name="Slide Number Placeholder 4"/>
          <p:cNvSpPr>
            <a:spLocks noGrp="1"/>
          </p:cNvSpPr>
          <p:nvPr>
            <p:ph type="sldNum" sz="quarter" idx="11"/>
          </p:nvPr>
        </p:nvSpPr>
        <p:spPr>
          <a:xfrm>
            <a:off x="728954" y="10065489"/>
            <a:ext cx="379376" cy="393768"/>
          </a:xfrm>
          <a:prstGeom prst="rect">
            <a:avLst/>
          </a:prstGeom>
        </p:spPr>
        <p:txBody>
          <a:bodyPr/>
          <a:lstStyle>
            <a:lvl1pPr>
              <a:defRPr/>
            </a:lvl1pPr>
          </a:lstStyle>
          <a:p>
            <a:pPr>
              <a:defRPr/>
            </a:pPr>
            <a:fld id="{75DAA85F-063A-48B9-B298-BAA77919E86C}" type="slidenum">
              <a:rPr lang="en-US"/>
              <a:pPr>
                <a:defRPr/>
              </a:pPr>
              <a:t>‹Nr.›</a:t>
            </a:fld>
            <a:endParaRPr lang="en-US"/>
          </a:p>
        </p:txBody>
      </p:sp>
    </p:spTree>
    <p:extLst>
      <p:ext uri="{BB962C8B-B14F-4D97-AF65-F5344CB8AC3E}">
        <p14:creationId xmlns:p14="http://schemas.microsoft.com/office/powerpoint/2010/main" val="1844670387"/>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566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4" name="Title 3"/>
          <p:cNvSpPr>
            <a:spLocks noGrp="1"/>
          </p:cNvSpPr>
          <p:nvPr>
            <p:ph type="title"/>
          </p:nvPr>
        </p:nvSpPr>
        <p:spPr>
          <a:xfrm>
            <a:off x="3999670" y="4819159"/>
            <a:ext cx="2457574" cy="1084929"/>
          </a:xfrm>
          <a:prstGeom prst="rect">
            <a:avLst/>
          </a:prstGeom>
        </p:spPr>
        <p:txBody>
          <a:bodyPr lIns="99569" tIns="49785" rIns="99569" bIns="49785"/>
          <a:lstStyle>
            <a:lvl1pPr>
              <a:defRPr sz="2000" b="1" i="0" cap="all">
                <a:solidFill>
                  <a:schemeClr val="bg1"/>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66622879"/>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Section">
    <p:spTree>
      <p:nvGrpSpPr>
        <p:cNvPr id="1" name=""/>
        <p:cNvGrpSpPr/>
        <p:nvPr/>
      </p:nvGrpSpPr>
      <p:grpSpPr>
        <a:xfrm>
          <a:off x="0" y="0"/>
          <a:ext cx="0" cy="0"/>
          <a:chOff x="0" y="0"/>
          <a:chExt cx="0" cy="0"/>
        </a:xfrm>
      </p:grpSpPr>
      <p:sp>
        <p:nvSpPr>
          <p:cNvPr id="7" name="Title 3"/>
          <p:cNvSpPr>
            <a:spLocks noGrp="1"/>
          </p:cNvSpPr>
          <p:nvPr>
            <p:ph type="title"/>
          </p:nvPr>
        </p:nvSpPr>
        <p:spPr>
          <a:xfrm>
            <a:off x="3753489" y="4738816"/>
            <a:ext cx="2432822" cy="1210428"/>
          </a:xfrm>
          <a:prstGeom prst="rect">
            <a:avLst/>
          </a:prstGeom>
        </p:spPr>
        <p:txBody>
          <a:bodyPr lIns="99569" tIns="49785" rIns="99569" bIns="49785"/>
          <a:lstStyle>
            <a:lvl1pPr>
              <a:defRPr sz="2000" b="1" i="0" cap="all">
                <a:solidFill>
                  <a:srgbClr val="474847"/>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45054260"/>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newsroom.ford.at/" TargetMode="External"/><Relationship Id="rId5" Type="http://schemas.openxmlformats.org/officeDocument/2006/relationships/hyperlink" Target="https://www.youtube.com/channel/UCOs-HQDG3kC7GH4TNBdX0lQ" TargetMode="External"/><Relationship Id="rId4" Type="http://schemas.openxmlformats.org/officeDocument/2006/relationships/hyperlink" Target="https://de-de.facebook.com/FordAustria/" TargetMode="Externa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sz="2000" dirty="0"/>
          </a:p>
        </p:txBody>
      </p:sp>
      <p:sp>
        <p:nvSpPr>
          <p:cNvPr id="1028" name="Text Placeholder 11"/>
          <p:cNvSpPr>
            <a:spLocks noGrp="1"/>
          </p:cNvSpPr>
          <p:nvPr>
            <p:ph type="body" idx="1"/>
          </p:nvPr>
        </p:nvSpPr>
        <p:spPr bwMode="auto">
          <a:xfrm>
            <a:off x="720000" y="1440000"/>
            <a:ext cx="6480000" cy="81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9785" rIns="99569" bIns="49785" numCol="1" anchor="t" anchorCtr="0" compatLnSpc="1">
            <a:prstTxWarp prst="textNoShape">
              <a:avLst/>
            </a:prstTxWarp>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9" name="Title Placeholder 13"/>
          <p:cNvSpPr>
            <a:spLocks noGrp="1"/>
          </p:cNvSpPr>
          <p:nvPr>
            <p:ph type="title"/>
          </p:nvPr>
        </p:nvSpPr>
        <p:spPr bwMode="auto">
          <a:xfrm>
            <a:off x="720000" y="288000"/>
            <a:ext cx="648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9785" rIns="99569" bIns="49785" numCol="1" anchor="b" anchorCtr="0" compatLnSpc="1">
            <a:prstTxWarp prst="textNoShape">
              <a:avLst/>
            </a:prstTxWarp>
          </a:bodyPr>
          <a:lstStyle/>
          <a:p>
            <a:pPr lvl="0"/>
            <a:r>
              <a:rPr lang="de-DE" smtClean="0"/>
              <a:t>Titelmasterformat durch Klicken bearbeiten</a:t>
            </a:r>
            <a:endParaRPr lang="en-US" dirty="0" smtClean="0"/>
          </a:p>
        </p:txBody>
      </p:sp>
      <p:sp>
        <p:nvSpPr>
          <p:cNvPr id="9" name="Rectangle 8"/>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sz="2000" dirty="0"/>
          </a:p>
        </p:txBody>
      </p:sp>
      <p:cxnSp>
        <p:nvCxnSpPr>
          <p:cNvPr id="14" name="Straight Connector 13"/>
          <p:cNvCxnSpPr/>
          <p:nvPr/>
        </p:nvCxnSpPr>
        <p:spPr>
          <a:xfrm>
            <a:off x="720000" y="1044000"/>
            <a:ext cx="6480000" cy="0"/>
          </a:xfrm>
          <a:prstGeom prst="line">
            <a:avLst/>
          </a:prstGeom>
          <a:ln w="12700" cmpd="sng">
            <a:solidFill>
              <a:srgbClr val="A6A6A6"/>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4"/>
          <p:cNvSpPr>
            <a:spLocks noGrp="1"/>
          </p:cNvSpPr>
          <p:nvPr>
            <p:ph type="sldNum" sz="quarter" idx="4"/>
          </p:nvPr>
        </p:nvSpPr>
        <p:spPr>
          <a:xfrm>
            <a:off x="728954" y="10065489"/>
            <a:ext cx="379376" cy="393768"/>
          </a:xfrm>
          <a:prstGeom prst="rect">
            <a:avLst/>
          </a:prstGeom>
        </p:spPr>
        <p:txBody>
          <a:bodyPr vert="horz" wrap="square" lIns="0" tIns="49785" rIns="99569" bIns="49785" numCol="1" anchor="ctr" anchorCtr="0" compatLnSpc="1">
            <a:prstTxWarp prst="textNoShape">
              <a:avLst/>
            </a:prstTxWarp>
          </a:bodyPr>
          <a:lstStyle>
            <a:lvl1pPr>
              <a:defRPr sz="900" smtClean="0">
                <a:solidFill>
                  <a:srgbClr val="474847"/>
                </a:solidFill>
                <a:latin typeface="Arial"/>
                <a:ea typeface="ヒラギノ角ゴ Pro W3" charset="-128"/>
                <a:cs typeface="+mn-cs"/>
              </a:defRPr>
            </a:lvl1pPr>
          </a:lstStyle>
          <a:p>
            <a:pPr>
              <a:defRPr/>
            </a:pPr>
            <a:fld id="{FE3D8E08-5811-47F4-B79C-812AC7257AD9}" type="slidenum">
              <a:rPr lang="en-US"/>
              <a:pPr>
                <a:defRPr/>
              </a:pPr>
              <a:t>‹Nr.›</a:t>
            </a:fld>
            <a:endParaRPr lang="en-US" dirty="0"/>
          </a:p>
        </p:txBody>
      </p:sp>
      <p:cxnSp>
        <p:nvCxnSpPr>
          <p:cNvPr id="16" name="Straight Connector 14"/>
          <p:cNvCxnSpPr/>
          <p:nvPr/>
        </p:nvCxnSpPr>
        <p:spPr>
          <a:xfrm>
            <a:off x="720000" y="9900000"/>
            <a:ext cx="5400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pic>
        <p:nvPicPr>
          <p:cNvPr id="19" name="Bild 11" descr="FGBR_12EineIdeeweiter_4C_VtHt_R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000" y="9600711"/>
            <a:ext cx="1270712" cy="81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hteck 11"/>
          <p:cNvSpPr/>
          <p:nvPr userDrawn="1"/>
        </p:nvSpPr>
        <p:spPr>
          <a:xfrm>
            <a:off x="1338043" y="10008320"/>
            <a:ext cx="4424940" cy="507831"/>
          </a:xfrm>
          <a:prstGeom prst="rect">
            <a:avLst/>
          </a:prstGeom>
        </p:spPr>
        <p:txBody>
          <a:bodyPr wrap="square">
            <a:spAutoFit/>
          </a:bodyPr>
          <a:lstStyle/>
          <a:p>
            <a:pPr algn="ctr"/>
            <a:r>
              <a:rPr lang="en-GB" sz="900" dirty="0" err="1" smtClean="0"/>
              <a:t>Besuchen</a:t>
            </a:r>
            <a:r>
              <a:rPr lang="en-GB" sz="900" dirty="0" smtClean="0"/>
              <a:t> </a:t>
            </a:r>
            <a:r>
              <a:rPr lang="en-GB" sz="900" dirty="0" err="1" smtClean="0"/>
              <a:t>Sie</a:t>
            </a:r>
            <a:r>
              <a:rPr lang="en-GB" sz="900" dirty="0" smtClean="0"/>
              <a:t> Ford auf </a:t>
            </a:r>
            <a:r>
              <a:rPr lang="fr-FR" sz="900" dirty="0" smtClean="0">
                <a:hlinkClick r:id="rId4"/>
              </a:rPr>
              <a:t>https://de-de.facebook.com/FordAustria/</a:t>
            </a:r>
            <a:endParaRPr lang="fr-FR" sz="900" dirty="0" smtClean="0"/>
          </a:p>
          <a:p>
            <a:pPr algn="ctr"/>
            <a:r>
              <a:rPr lang="fr-FR" sz="900" dirty="0" smtClean="0"/>
              <a:t> </a:t>
            </a:r>
            <a:r>
              <a:rPr lang="de-DE" sz="900" dirty="0" smtClean="0">
                <a:hlinkClick r:id="rId5"/>
              </a:rPr>
              <a:t>https://www.youtube.com/channel/UCOs-HQDG3kC7GH4TNBdX0lQ</a:t>
            </a:r>
            <a:endParaRPr lang="de-DE" sz="900" dirty="0" smtClean="0"/>
          </a:p>
          <a:p>
            <a:pPr algn="ctr"/>
            <a:r>
              <a:rPr lang="de-DE" sz="900" dirty="0" smtClean="0"/>
              <a:t>oder auf dem Ford-Presseportal </a:t>
            </a:r>
            <a:r>
              <a:rPr lang="de-DE" sz="900" dirty="0" smtClean="0">
                <a:hlinkClick r:id="rId6"/>
              </a:rPr>
              <a:t>http://newsroom.ford.at/</a:t>
            </a:r>
            <a:r>
              <a:rPr lang="de-DE" sz="900" dirty="0" smtClean="0"/>
              <a:t>.</a:t>
            </a:r>
            <a:endParaRPr lang="de-DE" sz="900" baseline="0" dirty="0" smtClean="0"/>
          </a:p>
        </p:txBody>
      </p:sp>
    </p:spTree>
  </p:cSld>
  <p:clrMap bg1="lt1" tx1="dk1" bg2="lt2" tx2="dk2" accent1="accent1" accent2="accent2" accent3="accent3" accent4="accent4" accent5="accent5" accent6="accent6" hlink="hlink" folHlink="folHlink"/>
  <p:sldLayoutIdLst>
    <p:sldLayoutId id="2147483748" r:id="rId1"/>
  </p:sldLayoutIdLst>
  <p:transition spd="med">
    <p:fade/>
  </p:transition>
  <p:timing>
    <p:tnLst>
      <p:par>
        <p:cTn id="1" dur="indefinite" restart="never" nodeType="tmRoot"/>
      </p:par>
    </p:tnLst>
  </p:timing>
  <p:hf hdr="0" ftr="0"/>
  <p:txStyles>
    <p:titleStyle>
      <a:lvl1pPr algn="l" defTabSz="497845" rtl="0" eaLnBrk="1" fontAlgn="base" hangingPunct="1">
        <a:spcBef>
          <a:spcPct val="0"/>
        </a:spcBef>
        <a:spcAft>
          <a:spcPct val="0"/>
        </a:spcAft>
        <a:defRPr b="1" kern="1200">
          <a:solidFill>
            <a:srgbClr val="474847"/>
          </a:solidFill>
          <a:latin typeface="Arial"/>
          <a:ea typeface="ヒラギノ角ゴ Pro W3" pitchFamily="-108" charset="-128"/>
          <a:cs typeface="Arial"/>
        </a:defRPr>
      </a:lvl1pPr>
      <a:lvl2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2pPr>
      <a:lvl3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3pPr>
      <a:lvl4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4pPr>
      <a:lvl5pPr algn="l" defTabSz="497845" rtl="0" eaLnBrk="1" fontAlgn="base" hangingPunct="1">
        <a:spcBef>
          <a:spcPct val="0"/>
        </a:spcBef>
        <a:spcAft>
          <a:spcPct val="0"/>
        </a:spcAft>
        <a:defRPr b="1">
          <a:solidFill>
            <a:srgbClr val="474847"/>
          </a:solidFill>
          <a:latin typeface="Arial" pitchFamily="34" charset="0"/>
          <a:ea typeface="ヒラギノ角ゴ Pro W3" pitchFamily="-108" charset="-128"/>
          <a:cs typeface="Arial" pitchFamily="34"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1pPr>
      <a:lvl2pPr marL="68799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2pPr>
      <a:lvl3pPr marL="118583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3pPr>
      <a:lvl4pPr marL="168368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4pPr>
      <a:lvl5pPr marL="218152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153225"/>
      </p:ext>
    </p:extLst>
  </p:cSld>
  <p:clrMap bg1="lt1" tx1="dk1" bg2="lt2" tx2="dk2" accent1="accent1" accent2="accent2" accent3="accent3" accent4="accent4" accent5="accent5" accent6="accent6" hlink="hlink" folHlink="folHlink"/>
  <p:sldLayoutIdLst>
    <p:sldLayoutId id="2147483765" r:id="rId1"/>
  </p:sldLayoutIdLst>
  <p:hf hdr="0" ftr="0"/>
  <p:txStyles>
    <p:titleStyle>
      <a:lvl1pPr algn="l" defTabSz="914400" rtl="0" eaLnBrk="1" latinLnBrk="0" hangingPunct="1">
        <a:spcBef>
          <a:spcPct val="0"/>
        </a:spcBef>
        <a:buNone/>
        <a:defRPr sz="1800" b="1" i="0" kern="1200" baseline="0">
          <a:solidFill>
            <a:srgbClr val="474847"/>
          </a:solidFill>
          <a:latin typeface="Arial" pitchFamily="34" charset="0"/>
          <a:ea typeface="+mj-ea"/>
          <a:cs typeface="+mj-cs"/>
        </a:defRPr>
      </a:lvl1pPr>
    </p:titleStyle>
    <p:bodyStyle>
      <a:lvl1pPr marL="342900" indent="-342900" algn="l" defTabSz="914400" rtl="0" eaLnBrk="1" latinLnBrk="0" hangingPunct="1">
        <a:spcBef>
          <a:spcPct val="20000"/>
        </a:spcBef>
        <a:buFont typeface="Wingdings" pitchFamily="2" charset="2"/>
        <a:buChar char="§"/>
        <a:defRPr sz="1700" kern="1200" baseline="0">
          <a:solidFill>
            <a:srgbClr val="474847"/>
          </a:solidFill>
          <a:latin typeface="Arial" pitchFamily="34" charset="0"/>
          <a:ea typeface="+mn-ea"/>
          <a:cs typeface="+mn-cs"/>
        </a:defRPr>
      </a:lvl1pPr>
      <a:lvl2pPr marL="742950" indent="-285750" algn="l" defTabSz="914400" rtl="0" eaLnBrk="1" latinLnBrk="0" hangingPunct="1">
        <a:spcBef>
          <a:spcPct val="20000"/>
        </a:spcBef>
        <a:buFont typeface="Wingdings" pitchFamily="2" charset="2"/>
        <a:buChar char="§"/>
        <a:defRPr sz="1700" kern="1200" baseline="0">
          <a:solidFill>
            <a:srgbClr val="474847"/>
          </a:solidFill>
          <a:latin typeface="Arial" pitchFamily="34" charset="0"/>
          <a:ea typeface="+mn-ea"/>
          <a:cs typeface="+mn-cs"/>
        </a:defRPr>
      </a:lvl2pPr>
      <a:lvl3pPr marL="1143000" indent="-228600" algn="l" defTabSz="914400" rtl="0" eaLnBrk="1" latinLnBrk="0" hangingPunct="1">
        <a:spcBef>
          <a:spcPct val="20000"/>
        </a:spcBef>
        <a:buFont typeface="Wingdings" pitchFamily="2" charset="2"/>
        <a:buChar char="§"/>
        <a:defRPr sz="1700" kern="1200" baseline="0">
          <a:solidFill>
            <a:srgbClr val="474847"/>
          </a:solidFill>
          <a:latin typeface="Arial" pitchFamily="34" charset="0"/>
          <a:ea typeface="+mn-ea"/>
          <a:cs typeface="+mn-cs"/>
        </a:defRPr>
      </a:lvl3pPr>
      <a:lvl4pPr marL="1600200" indent="-228600" algn="l" defTabSz="914400" rtl="0" eaLnBrk="1" latinLnBrk="0" hangingPunct="1">
        <a:spcBef>
          <a:spcPct val="20000"/>
        </a:spcBef>
        <a:buFont typeface="Wingdings" pitchFamily="2" charset="2"/>
        <a:buChar char="§"/>
        <a:defRPr sz="1700" kern="1200" baseline="0">
          <a:solidFill>
            <a:srgbClr val="474847"/>
          </a:solidFill>
          <a:latin typeface="Arial" pitchFamily="34" charset="0"/>
          <a:ea typeface="+mn-ea"/>
          <a:cs typeface="+mn-cs"/>
        </a:defRPr>
      </a:lvl4pPr>
      <a:lvl5pPr marL="2057400" indent="-228600" algn="l" defTabSz="914400" rtl="0" eaLnBrk="1" latinLnBrk="0" hangingPunct="1">
        <a:spcBef>
          <a:spcPct val="20000"/>
        </a:spcBef>
        <a:buFont typeface="Wingdings" pitchFamily="2" charset="2"/>
        <a:buChar char="§"/>
        <a:defRPr sz="1700" kern="1200" baseline="0">
          <a:solidFill>
            <a:srgbClr val="474847"/>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1080000"/>
            <a:ext cx="7561263" cy="88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a:defRPr/>
            </a:pPr>
            <a:endParaRPr lang="en-US" dirty="0"/>
          </a:p>
        </p:txBody>
      </p:sp>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dirty="0"/>
          </a:p>
        </p:txBody>
      </p:sp>
      <p:pic>
        <p:nvPicPr>
          <p:cNvPr id="10" name="Bild 11" descr="FGBR_12EineIdeeweiter_4C_VtHt_R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000" y="9600711"/>
            <a:ext cx="1270712" cy="81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Lst>
  <p:transition spd="med">
    <p:fade/>
  </p:transition>
  <p:timing>
    <p:tnLst>
      <p:par>
        <p:cTn id="1" dur="indefinite" restart="never" nodeType="tmRoot"/>
      </p:par>
    </p:tnLst>
  </p:timing>
  <p:hf hdr="0" ftr="0"/>
  <p:txStyles>
    <p:titleStyle>
      <a:lvl1pPr algn="l" defTabSz="497845" rtl="0" eaLnBrk="0" fontAlgn="base" hangingPunct="0">
        <a:spcBef>
          <a:spcPct val="0"/>
        </a:spcBef>
        <a:spcAft>
          <a:spcPct val="0"/>
        </a:spcAft>
        <a:defRPr sz="1500" b="1" kern="1200">
          <a:solidFill>
            <a:schemeClr val="tx1"/>
          </a:solidFill>
          <a:latin typeface="Ford Antenna Medium"/>
          <a:ea typeface="ヒラギノ角ゴ Pro W3" pitchFamily="-108" charset="-128"/>
          <a:cs typeface="Ford Antenna Medium"/>
        </a:defRPr>
      </a:lvl1pPr>
      <a:lvl2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2pPr>
      <a:lvl3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3pPr>
      <a:lvl4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4pPr>
      <a:lvl5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1pPr>
      <a:lvl2pPr marL="68799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2pPr>
      <a:lvl3pPr marL="118583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3pPr>
      <a:lvl4pPr marL="168368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4pPr>
      <a:lvl5pPr marL="218152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1080000"/>
            <a:ext cx="7560000" cy="8820000"/>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a:defRPr/>
            </a:pPr>
            <a:endParaRPr lang="en-US" dirty="0">
              <a:solidFill>
                <a:schemeClr val="accent5"/>
              </a:solidFill>
            </a:endParaRPr>
          </a:p>
        </p:txBody>
      </p:sp>
      <p:sp>
        <p:nvSpPr>
          <p:cNvPr id="11" name="Rectangle 10"/>
          <p:cNvSpPr/>
          <p:nvPr/>
        </p:nvSpPr>
        <p:spPr>
          <a:xfrm>
            <a:off x="0" y="0"/>
            <a:ext cx="7561263" cy="10693400"/>
          </a:xfrm>
          <a:prstGeom prst="rect">
            <a:avLst/>
          </a:prstGeom>
          <a:noFill/>
          <a:ln w="3175"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9569" tIns="49785" rIns="99569" bIns="49785" anchor="ctr"/>
          <a:lstStyle/>
          <a:p>
            <a:pPr algn="ctr" fontAlgn="auto">
              <a:spcBef>
                <a:spcPts val="0"/>
              </a:spcBef>
              <a:spcAft>
                <a:spcPts val="0"/>
              </a:spcAft>
              <a:defRPr/>
            </a:pPr>
            <a:endParaRPr lang="en-US" dirty="0"/>
          </a:p>
        </p:txBody>
      </p:sp>
      <p:pic>
        <p:nvPicPr>
          <p:cNvPr id="17" name="Bild 11" descr="FGBR_12EineIdeeweiter_4C_VtHt_R01.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000" y="9600711"/>
            <a:ext cx="1270712" cy="81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2" r:id="rId1"/>
  </p:sldLayoutIdLst>
  <p:transition spd="med">
    <p:fade/>
  </p:transition>
  <p:timing>
    <p:tnLst>
      <p:par>
        <p:cTn id="1" dur="indefinite" restart="never" nodeType="tmRoot"/>
      </p:par>
    </p:tnLst>
  </p:timing>
  <p:hf hdr="0" ftr="0"/>
  <p:txStyles>
    <p:titleStyle>
      <a:lvl1pPr algn="l" defTabSz="497845" rtl="0" eaLnBrk="0" fontAlgn="base" hangingPunct="0">
        <a:spcBef>
          <a:spcPct val="0"/>
        </a:spcBef>
        <a:spcAft>
          <a:spcPct val="0"/>
        </a:spcAft>
        <a:defRPr sz="1500" b="1" kern="1200">
          <a:solidFill>
            <a:schemeClr val="tx1"/>
          </a:solidFill>
          <a:latin typeface="Ford Antenna Medium"/>
          <a:ea typeface="ヒラギノ角ゴ Pro W3" pitchFamily="-108" charset="-128"/>
          <a:cs typeface="Ford Antenna Medium"/>
        </a:defRPr>
      </a:lvl1pPr>
      <a:lvl2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2pPr>
      <a:lvl3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3pPr>
      <a:lvl4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4pPr>
      <a:lvl5pPr algn="l" defTabSz="497845" rtl="0" eaLnBrk="0" fontAlgn="base" hangingPunct="0">
        <a:spcBef>
          <a:spcPct val="0"/>
        </a:spcBef>
        <a:spcAft>
          <a:spcPct val="0"/>
        </a:spcAft>
        <a:defRPr sz="1500" b="1">
          <a:solidFill>
            <a:schemeClr val="tx1"/>
          </a:solidFill>
          <a:latin typeface="Ford Antenna Medium" charset="0"/>
          <a:ea typeface="ヒラギノ角ゴ Pro W3" pitchFamily="-108" charset="-128"/>
          <a:cs typeface="Ford Antenna Medium" pitchFamily="50" charset="0"/>
        </a:defRPr>
      </a:lvl5pPr>
      <a:lvl6pPr marL="49784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6pPr>
      <a:lvl7pPr marL="99569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7pPr>
      <a:lvl8pPr marL="1493535"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8pPr>
      <a:lvl9pPr marL="1991380" algn="l" defTabSz="497845" rtl="0" eaLnBrk="1" fontAlgn="base" hangingPunct="1">
        <a:spcBef>
          <a:spcPct val="0"/>
        </a:spcBef>
        <a:spcAft>
          <a:spcPct val="0"/>
        </a:spcAft>
        <a:defRPr>
          <a:solidFill>
            <a:schemeClr val="tx1"/>
          </a:solidFill>
          <a:latin typeface="Antenna Regular" pitchFamily="47" charset="0"/>
          <a:ea typeface="ヒラギノ角ゴ Pro W3" pitchFamily="-108" charset="-128"/>
        </a:defRPr>
      </a:lvl9pPr>
    </p:titleStyle>
    <p:bodyStyle>
      <a:lvl1pPr marL="19014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1pPr>
      <a:lvl2pPr marL="68799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2pPr>
      <a:lvl3pPr marL="118583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3pPr>
      <a:lvl4pPr marL="1683684"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4pPr>
      <a:lvl5pPr marL="2181529" indent="-190149" algn="l" defTabSz="497845" rtl="0" eaLnBrk="0" fontAlgn="base" hangingPunct="0">
        <a:spcBef>
          <a:spcPct val="0"/>
        </a:spcBef>
        <a:spcAft>
          <a:spcPts val="653"/>
        </a:spcAft>
        <a:buFont typeface="Arial" pitchFamily="34" charset="0"/>
        <a:buChar char="•"/>
        <a:defRPr sz="1300" kern="1200">
          <a:solidFill>
            <a:schemeClr val="tx1"/>
          </a:solidFill>
          <a:latin typeface="Ford Antenna Regular"/>
          <a:ea typeface="ヒラギノ角ゴ Pro W3" pitchFamily="-108" charset="-128"/>
          <a:cs typeface="Ford Antenna Regular"/>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3562067" y="4819159"/>
            <a:ext cx="3706834" cy="1415386"/>
          </a:xfrm>
        </p:spPr>
        <p:txBody>
          <a:bodyPr/>
          <a:lstStyle/>
          <a:p>
            <a:r>
              <a:rPr lang="de-DE" dirty="0" smtClean="0"/>
              <a:t>Der Ford Ranger</a:t>
            </a:r>
            <a:br>
              <a:rPr lang="de-DE" dirty="0" smtClean="0"/>
            </a:br>
            <a:r>
              <a:rPr lang="de-DE" sz="1600" dirty="0"/>
              <a:t/>
            </a:r>
            <a:br>
              <a:rPr lang="de-DE" sz="1600" dirty="0"/>
            </a:br>
            <a:r>
              <a:rPr lang="de-DE" sz="1600" dirty="0" smtClean="0"/>
              <a:t>Lieferprogramm</a:t>
            </a:r>
            <a:br>
              <a:rPr lang="de-DE" sz="1600" dirty="0" smtClean="0"/>
            </a:br>
            <a:r>
              <a:rPr lang="de-DE" sz="1600" dirty="0" smtClean="0"/>
              <a:t>AUSSTATTUNG</a:t>
            </a:r>
            <a:br>
              <a:rPr lang="de-DE" sz="1600" dirty="0" smtClean="0"/>
            </a:br>
            <a:r>
              <a:rPr lang="de-DE" sz="1600" dirty="0" smtClean="0"/>
              <a:t>Technische Daten</a:t>
            </a:r>
            <a:endParaRPr lang="de-DE" sz="1600" dirty="0"/>
          </a:p>
        </p:txBody>
      </p:sp>
    </p:spTree>
    <p:extLst>
      <p:ext uri="{BB962C8B-B14F-4D97-AF65-F5344CB8AC3E}">
        <p14:creationId xmlns:p14="http://schemas.microsoft.com/office/powerpoint/2010/main" val="3495050971"/>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720000" y="1329103"/>
            <a:ext cx="6480000" cy="8389165"/>
          </a:xfrm>
        </p:spPr>
        <p:txBody>
          <a:bodyPr/>
          <a:lstStyle/>
          <a:p>
            <a:pPr marL="0" indent="0" fontAlgn="b">
              <a:buNone/>
            </a:pPr>
            <a:r>
              <a:rPr lang="de-DE" sz="1400" b="1" u="sng" dirty="0" err="1" smtClean="0"/>
              <a:t>Raptor</a:t>
            </a:r>
            <a:endParaRPr lang="de-DE" sz="1400" b="1" u="sng" dirty="0" smtClean="0"/>
          </a:p>
          <a:p>
            <a:pPr marL="0" indent="0" fontAlgn="b">
              <a:buNone/>
            </a:pPr>
            <a:r>
              <a:rPr lang="de-DE" sz="1100" b="1" dirty="0"/>
              <a:t>z</a:t>
            </a:r>
            <a:r>
              <a:rPr lang="de-DE" sz="1100" b="1" dirty="0" smtClean="0"/>
              <a:t>usätzlich zur / abweichend von der Limited-Ausstattung</a:t>
            </a:r>
          </a:p>
          <a:p>
            <a:pPr marL="0" indent="0" fontAlgn="b">
              <a:buNone/>
            </a:pPr>
            <a:endParaRPr lang="de-DE" sz="1100" b="1" dirty="0"/>
          </a:p>
          <a:p>
            <a:pPr fontAlgn="b"/>
            <a:r>
              <a:rPr lang="de-DE" sz="1100" dirty="0" smtClean="0"/>
              <a:t>Audiosystem 129: Ford Navigationssystem inkl. Ford SYNC 3 mit </a:t>
            </a:r>
            <a:r>
              <a:rPr lang="de-DE" sz="1100" dirty="0" err="1" smtClean="0"/>
              <a:t>AppLink</a:t>
            </a:r>
            <a:r>
              <a:rPr lang="de-DE" sz="1100" dirty="0" smtClean="0"/>
              <a:t> und Touchscreen</a:t>
            </a:r>
          </a:p>
          <a:p>
            <a:pPr fontAlgn="b"/>
            <a:r>
              <a:rPr lang="de-DE" sz="1100" dirty="0" smtClean="0"/>
              <a:t>Anhängevorrichtung</a:t>
            </a:r>
          </a:p>
          <a:p>
            <a:pPr fontAlgn="b"/>
            <a:r>
              <a:rPr lang="de-DE" sz="1100" dirty="0" smtClean="0"/>
              <a:t>Außenspiegel, schwarz lackiert</a:t>
            </a:r>
          </a:p>
          <a:p>
            <a:pPr fontAlgn="b"/>
            <a:r>
              <a:rPr lang="de-DE" sz="1100" dirty="0" smtClean="0"/>
              <a:t>Dachhimmel, schwarz</a:t>
            </a:r>
          </a:p>
          <a:p>
            <a:pPr fontAlgn="b"/>
            <a:r>
              <a:rPr lang="de-DE" sz="1100" dirty="0" smtClean="0"/>
              <a:t>Diebstahl-Alarmanlage mit Innenraumüberwachung</a:t>
            </a:r>
          </a:p>
          <a:p>
            <a:pPr fontAlgn="b"/>
            <a:r>
              <a:rPr lang="de-DE" sz="1100" dirty="0" smtClean="0"/>
              <a:t>Fahrersitz 8fach elektrisch einstellbar</a:t>
            </a:r>
          </a:p>
          <a:p>
            <a:pPr fontAlgn="b"/>
            <a:r>
              <a:rPr lang="de-DE" sz="1100" dirty="0" smtClean="0"/>
              <a:t>Kühlergrill, schwarz</a:t>
            </a:r>
          </a:p>
          <a:p>
            <a:pPr fontAlgn="b"/>
            <a:r>
              <a:rPr lang="de-DE" sz="1100" dirty="0" smtClean="0"/>
              <a:t>Laderaumrollo, abschließbar</a:t>
            </a:r>
          </a:p>
          <a:p>
            <a:pPr fontAlgn="b"/>
            <a:r>
              <a:rPr lang="de-DE" sz="1100" dirty="0" smtClean="0"/>
              <a:t>Leder-Sitzbezüge</a:t>
            </a:r>
          </a:p>
          <a:p>
            <a:pPr fontAlgn="b"/>
            <a:r>
              <a:rPr lang="de-DE" sz="1100" dirty="0" smtClean="0"/>
              <a:t>„Performance“-Radaufhängung</a:t>
            </a:r>
          </a:p>
          <a:p>
            <a:pPr fontAlgn="b"/>
            <a:r>
              <a:rPr lang="de-DE" sz="1100" dirty="0" smtClean="0"/>
              <a:t>Premium-Teppichfußmatten</a:t>
            </a:r>
          </a:p>
          <a:p>
            <a:pPr fontAlgn="b"/>
            <a:r>
              <a:rPr lang="de-DE" sz="1100" dirty="0" smtClean="0"/>
              <a:t>Sperrdifferential hinten inklusive Unterbodenschutz</a:t>
            </a:r>
          </a:p>
          <a:p>
            <a:pPr fontAlgn="b"/>
            <a:r>
              <a:rPr lang="de-DE" sz="1100" dirty="0" smtClean="0"/>
              <a:t>Sportbügel (mit integrierter dritter Bremsleuchte) auf Ladepritsche, aerodynamisch</a:t>
            </a:r>
          </a:p>
          <a:p>
            <a:pPr fontAlgn="b"/>
            <a:r>
              <a:rPr lang="de-DE" sz="1100" dirty="0" smtClean="0"/>
              <a:t>Stoßfänger, schwarz lackiert, hinten mit Farb-Akzent</a:t>
            </a:r>
          </a:p>
          <a:p>
            <a:pPr fontAlgn="b"/>
            <a:r>
              <a:rPr lang="de-DE" sz="1100" dirty="0" smtClean="0"/>
              <a:t>Trittstufen, schwarz</a:t>
            </a:r>
          </a:p>
          <a:p>
            <a:pPr fontAlgn="b"/>
            <a:r>
              <a:rPr lang="de-DE" sz="1100" dirty="0" smtClean="0"/>
              <a:t>17,5-Zoll-Leichtmetallräder „Style 2“ mit 285/70 R 17-Reifen (BF Goodrich All-Terrain)</a:t>
            </a:r>
          </a:p>
          <a:p>
            <a:pPr marL="0" indent="0" fontAlgn="b">
              <a:buNone/>
            </a:pPr>
            <a:endParaRPr lang="de-DE" sz="1100" b="1" dirty="0" smtClean="0"/>
          </a:p>
          <a:p>
            <a:pPr fontAlgn="b"/>
            <a:endParaRPr lang="de-DE" sz="1100" dirty="0" smtClean="0"/>
          </a:p>
          <a:p>
            <a:pPr fontAlgn="b"/>
            <a:endParaRPr lang="de-DE" sz="1100" dirty="0" smtClean="0"/>
          </a:p>
          <a:p>
            <a:pPr marL="0" indent="0" fontAlgn="b">
              <a:buNone/>
            </a:pPr>
            <a:endParaRPr lang="de-DE" sz="1100" b="1" u="sng" dirty="0"/>
          </a:p>
          <a:p>
            <a:pPr marL="497845" lvl="1" indent="0" fontAlgn="b">
              <a:buNone/>
            </a:pPr>
            <a:endParaRPr lang="de-DE" sz="1100" dirty="0"/>
          </a:p>
          <a:p>
            <a:pPr marL="497845" lvl="1" indent="0" fontAlgn="b">
              <a:buNone/>
            </a:pPr>
            <a:endParaRPr lang="de-DE" sz="1100" dirty="0" smtClean="0"/>
          </a:p>
          <a:p>
            <a:pPr marL="497845" lvl="1" indent="0" fontAlgn="b">
              <a:buNone/>
            </a:pPr>
            <a:r>
              <a:rPr lang="de-DE" sz="1100" dirty="0"/>
              <a:t>	</a:t>
            </a:r>
            <a:endParaRPr lang="de-DE" sz="1100" dirty="0" smtClean="0"/>
          </a:p>
          <a:p>
            <a:pPr fontAlgn="b"/>
            <a:endParaRPr lang="de-DE" sz="1100" b="1" u="sng" dirty="0"/>
          </a:p>
          <a:p>
            <a:endParaRPr lang="de-DE" sz="1100" dirty="0"/>
          </a:p>
        </p:txBody>
      </p:sp>
      <p:sp>
        <p:nvSpPr>
          <p:cNvPr id="7" name="Title 4"/>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SERIENAUSSTATTUNG</a:t>
            </a:r>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10</a:t>
            </a:fld>
            <a:endParaRPr lang="en-US"/>
          </a:p>
        </p:txBody>
      </p:sp>
    </p:spTree>
    <p:extLst>
      <p:ext uri="{BB962C8B-B14F-4D97-AF65-F5344CB8AC3E}">
        <p14:creationId xmlns:p14="http://schemas.microsoft.com/office/powerpoint/2010/main" val="390313796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r>
              <a:rPr lang="de-DE" dirty="0" smtClean="0"/>
              <a:t>RANGER – </a:t>
            </a:r>
            <a:r>
              <a:rPr lang="de-DE" dirty="0" err="1" smtClean="0"/>
              <a:t>SicherheiT</a:t>
            </a:r>
            <a:r>
              <a:rPr lang="de-DE" dirty="0" smtClean="0"/>
              <a:t> und Komfort</a:t>
            </a:r>
            <a:endParaRPr lang="de-DE" dirty="0"/>
          </a:p>
        </p:txBody>
      </p:sp>
      <p:sp>
        <p:nvSpPr>
          <p:cNvPr id="4" name="Foliennummernplatzhalter 3"/>
          <p:cNvSpPr>
            <a:spLocks noGrp="1"/>
          </p:cNvSpPr>
          <p:nvPr>
            <p:ph type="sldNum" sz="quarter" idx="11"/>
          </p:nvPr>
        </p:nvSpPr>
        <p:spPr>
          <a:xfrm>
            <a:off x="728954" y="10077064"/>
            <a:ext cx="379376" cy="393768"/>
          </a:xfrm>
          <a:prstGeom prst="rect">
            <a:avLst/>
          </a:prstGeom>
        </p:spPr>
        <p:txBody>
          <a:bodyPr/>
          <a:lstStyle/>
          <a:p>
            <a:pPr>
              <a:defRPr/>
            </a:pPr>
            <a:fld id="{75DAA85F-063A-48B9-B298-BAA77919E86C}" type="slidenum">
              <a:rPr lang="en-US" smtClean="0">
                <a:solidFill>
                  <a:srgbClr val="425968"/>
                </a:solidFill>
              </a:rPr>
              <a:pPr>
                <a:defRPr/>
              </a:pPr>
              <a:t>11</a:t>
            </a:fld>
            <a:endParaRPr lang="en-US">
              <a:solidFill>
                <a:srgbClr val="425968"/>
              </a:solidFill>
            </a:endParaRPr>
          </a:p>
        </p:txBody>
      </p:sp>
      <p:sp>
        <p:nvSpPr>
          <p:cNvPr id="6" name="Text Placeholder 5"/>
          <p:cNvSpPr>
            <a:spLocks noGrp="1"/>
          </p:cNvSpPr>
          <p:nvPr>
            <p:ph type="body" sz="quarter" idx="10"/>
          </p:nvPr>
        </p:nvSpPr>
        <p:spPr>
          <a:xfrm>
            <a:off x="568533" y="1500831"/>
            <a:ext cx="6480000" cy="8773117"/>
          </a:xfrm>
        </p:spPr>
        <p:txBody>
          <a:bodyPr/>
          <a:lstStyle/>
          <a:p>
            <a:pPr marL="0" indent="0">
              <a:buNone/>
              <a:tabLst>
                <a:tab pos="1703388" algn="l"/>
              </a:tabLst>
            </a:pPr>
            <a:r>
              <a:rPr lang="en-US" sz="1400" b="1" u="sng" dirty="0" err="1" smtClean="0">
                <a:solidFill>
                  <a:schemeClr val="tx1"/>
                </a:solidFill>
                <a:latin typeface="Arial" pitchFamily="34" charset="0"/>
                <a:ea typeface="ヒラギノ角ゴ Pro W3"/>
                <a:cs typeface="Arial" pitchFamily="34" charset="0"/>
              </a:rPr>
              <a:t>Sicherheitsausstattung</a:t>
            </a:r>
            <a:r>
              <a:rPr lang="en-US" sz="1400" b="1" u="sng" dirty="0" smtClean="0">
                <a:solidFill>
                  <a:schemeClr val="tx1"/>
                </a:solidFill>
                <a:latin typeface="Arial" pitchFamily="34" charset="0"/>
                <a:ea typeface="ヒラギノ角ゴ Pro W3"/>
                <a:cs typeface="Arial" pitchFamily="34" charset="0"/>
              </a:rPr>
              <a:t> </a:t>
            </a:r>
          </a:p>
          <a:p>
            <a:pPr marL="0" indent="0">
              <a:buNone/>
              <a:tabLst>
                <a:tab pos="1703388" algn="l"/>
              </a:tabLst>
            </a:pPr>
            <a:endParaRPr lang="de-DE" sz="1100" dirty="0" smtClean="0">
              <a:solidFill>
                <a:schemeClr val="tx1"/>
              </a:solidFill>
            </a:endParaRPr>
          </a:p>
          <a:p>
            <a:pPr>
              <a:tabLst>
                <a:tab pos="1703388" algn="l"/>
              </a:tabLst>
            </a:pPr>
            <a:r>
              <a:rPr lang="de-DE" sz="1100" dirty="0">
                <a:solidFill>
                  <a:schemeClr val="tx1"/>
                </a:solidFill>
                <a:latin typeface="Arial" pitchFamily="34" charset="0"/>
                <a:ea typeface="ヒラギノ角ゴ Pro W3"/>
                <a:cs typeface="Arial" pitchFamily="34" charset="0"/>
              </a:rPr>
              <a:t>Antiblockier-Bremssystem (ABS) mit elektronischer Bremskraftverteilung (EBD)</a:t>
            </a:r>
          </a:p>
          <a:p>
            <a:pPr>
              <a:tabLst>
                <a:tab pos="1703388" algn="l"/>
              </a:tabLst>
            </a:pPr>
            <a:r>
              <a:rPr lang="de-DE" sz="1100" dirty="0" smtClean="0">
                <a:solidFill>
                  <a:schemeClr val="tx1"/>
                </a:solidFill>
              </a:rPr>
              <a:t>Dritte </a:t>
            </a:r>
            <a:r>
              <a:rPr lang="de-DE" sz="1100" dirty="0">
                <a:solidFill>
                  <a:schemeClr val="tx1"/>
                </a:solidFill>
              </a:rPr>
              <a:t>Bremsleuchte (bei Limited, </a:t>
            </a:r>
            <a:r>
              <a:rPr lang="de-DE" sz="1100" dirty="0" err="1">
                <a:solidFill>
                  <a:schemeClr val="tx1"/>
                </a:solidFill>
              </a:rPr>
              <a:t>Wildtrak</a:t>
            </a:r>
            <a:r>
              <a:rPr lang="de-DE" sz="1100" dirty="0">
                <a:solidFill>
                  <a:schemeClr val="tx1"/>
                </a:solidFill>
              </a:rPr>
              <a:t> und </a:t>
            </a:r>
            <a:r>
              <a:rPr lang="de-DE" sz="1100" dirty="0" err="1">
                <a:solidFill>
                  <a:schemeClr val="tx1"/>
                </a:solidFill>
              </a:rPr>
              <a:t>Raptor</a:t>
            </a:r>
            <a:r>
              <a:rPr lang="de-DE" sz="1100" dirty="0">
                <a:solidFill>
                  <a:schemeClr val="tx1"/>
                </a:solidFill>
              </a:rPr>
              <a:t> in den Sportbügel integriert</a:t>
            </a:r>
            <a:r>
              <a:rPr lang="de-DE" sz="1100" dirty="0" smtClean="0">
                <a:solidFill>
                  <a:schemeClr val="tx1"/>
                </a:solidFill>
              </a:rPr>
              <a:t>)</a:t>
            </a:r>
          </a:p>
          <a:p>
            <a:pPr>
              <a:tabLst>
                <a:tab pos="1703388" algn="l"/>
              </a:tabLst>
            </a:pPr>
            <a:r>
              <a:rPr lang="de-DE" sz="1100" dirty="0">
                <a:solidFill>
                  <a:schemeClr val="tx1"/>
                </a:solidFill>
                <a:latin typeface="Arial" pitchFamily="34" charset="0"/>
                <a:ea typeface="ヒラギノ角ゴ Pro W3"/>
                <a:cs typeface="Arial" pitchFamily="34" charset="0"/>
              </a:rPr>
              <a:t>Elektronisches Sicherheits- und Stabilitätsprogramm (ESP) mit Berganfahr-Assistent, Überrollschutz, Traktionskontrolle, Bergabfahrkontrolle und adaptiver Lastkontrolle sowie Anhängerstabilisierung</a:t>
            </a:r>
          </a:p>
          <a:p>
            <a:pPr>
              <a:tabLst>
                <a:tab pos="1703388" algn="l"/>
              </a:tabLst>
            </a:pPr>
            <a:r>
              <a:rPr lang="de-DE" sz="1100" dirty="0">
                <a:solidFill>
                  <a:schemeClr val="tx1"/>
                </a:solidFill>
              </a:rPr>
              <a:t>Ford Easy Fuel (Komfort-Tankverschluss und </a:t>
            </a:r>
            <a:r>
              <a:rPr lang="de-DE" sz="1100" dirty="0" smtClean="0">
                <a:solidFill>
                  <a:schemeClr val="tx1"/>
                </a:solidFill>
              </a:rPr>
              <a:t>Fehlbetankungsschutz)</a:t>
            </a:r>
            <a:endParaRPr lang="de-DE" sz="1100" dirty="0">
              <a:solidFill>
                <a:schemeClr val="tx1"/>
              </a:solidFill>
            </a:endParaRPr>
          </a:p>
          <a:p>
            <a:pPr>
              <a:tabLst>
                <a:tab pos="1703388" algn="l"/>
              </a:tabLst>
            </a:pPr>
            <a:r>
              <a:rPr lang="de-DE" sz="1100" dirty="0" smtClean="0">
                <a:solidFill>
                  <a:schemeClr val="tx1"/>
                </a:solidFill>
              </a:rPr>
              <a:t>Ford Intelligentes Sicherheits-System (IPS Intelligent </a:t>
            </a:r>
            <a:r>
              <a:rPr lang="de-DE" sz="1100" dirty="0" err="1" smtClean="0">
                <a:solidFill>
                  <a:schemeClr val="tx1"/>
                </a:solidFill>
              </a:rPr>
              <a:t>Protection</a:t>
            </a:r>
            <a:r>
              <a:rPr lang="de-DE" sz="1100" dirty="0" smtClean="0">
                <a:solidFill>
                  <a:schemeClr val="tx1"/>
                </a:solidFill>
              </a:rPr>
              <a:t> System)</a:t>
            </a:r>
          </a:p>
          <a:p>
            <a:pPr lvl="1" hangingPunct="0">
              <a:spcAft>
                <a:spcPts val="300"/>
              </a:spcAft>
            </a:pPr>
            <a:r>
              <a:rPr lang="de-DE" sz="1100" dirty="0" smtClean="0">
                <a:solidFill>
                  <a:schemeClr val="tx1"/>
                </a:solidFill>
              </a:rPr>
              <a:t>Front- und Seiten-Airbag </a:t>
            </a:r>
            <a:r>
              <a:rPr lang="de-DE" sz="1100" dirty="0">
                <a:solidFill>
                  <a:schemeClr val="tx1"/>
                </a:solidFill>
              </a:rPr>
              <a:t>für Fahrer und Beifahrer </a:t>
            </a:r>
          </a:p>
          <a:p>
            <a:pPr lvl="1" fontAlgn="auto">
              <a:spcAft>
                <a:spcPts val="300"/>
              </a:spcAft>
            </a:pPr>
            <a:r>
              <a:rPr lang="de-DE" sz="1100" dirty="0" smtClean="0">
                <a:solidFill>
                  <a:schemeClr val="tx1"/>
                </a:solidFill>
              </a:rPr>
              <a:t>Knie-Airbag </a:t>
            </a:r>
            <a:r>
              <a:rPr lang="de-DE" sz="1100" dirty="0">
                <a:solidFill>
                  <a:schemeClr val="tx1"/>
                </a:solidFill>
              </a:rPr>
              <a:t>für Fahrer</a:t>
            </a:r>
          </a:p>
          <a:p>
            <a:pPr lvl="1" fontAlgn="auto">
              <a:spcAft>
                <a:spcPts val="300"/>
              </a:spcAft>
            </a:pPr>
            <a:r>
              <a:rPr lang="de-DE" sz="1100" dirty="0" smtClean="0">
                <a:solidFill>
                  <a:schemeClr val="tx1"/>
                </a:solidFill>
              </a:rPr>
              <a:t>Kopf-Airbags, oberhalb der Seitenfenster (bei Extra- und Doppelkabine auch für die beiden äußeren Fondsitze)</a:t>
            </a:r>
            <a:endParaRPr lang="de-DE" sz="1100" dirty="0">
              <a:solidFill>
                <a:schemeClr val="tx1"/>
              </a:solidFill>
            </a:endParaRPr>
          </a:p>
          <a:p>
            <a:pPr lvl="1" fontAlgn="auto">
              <a:spcAft>
                <a:spcPts val="300"/>
              </a:spcAft>
            </a:pPr>
            <a:r>
              <a:rPr lang="de-DE" sz="1100" dirty="0" smtClean="0">
                <a:solidFill>
                  <a:schemeClr val="tx1"/>
                </a:solidFill>
              </a:rPr>
              <a:t>Sicherheitsgurtstraffer </a:t>
            </a:r>
            <a:r>
              <a:rPr lang="de-DE" sz="1100" dirty="0">
                <a:solidFill>
                  <a:schemeClr val="tx1"/>
                </a:solidFill>
              </a:rPr>
              <a:t>und </a:t>
            </a:r>
            <a:r>
              <a:rPr lang="de-DE" sz="1100" dirty="0" smtClean="0">
                <a:solidFill>
                  <a:schemeClr val="tx1"/>
                </a:solidFill>
              </a:rPr>
              <a:t>-</a:t>
            </a:r>
            <a:r>
              <a:rPr lang="de-DE" sz="1100" dirty="0" err="1" smtClean="0">
                <a:solidFill>
                  <a:schemeClr val="tx1"/>
                </a:solidFill>
              </a:rPr>
              <a:t>gurtkraftbegrenzer</a:t>
            </a:r>
            <a:r>
              <a:rPr lang="de-DE" sz="1100" dirty="0" smtClean="0">
                <a:solidFill>
                  <a:schemeClr val="tx1"/>
                </a:solidFill>
              </a:rPr>
              <a:t> vorne</a:t>
            </a:r>
            <a:endParaRPr lang="de-DE" sz="1100" dirty="0">
              <a:solidFill>
                <a:schemeClr val="tx1"/>
              </a:solidFill>
            </a:endParaRPr>
          </a:p>
          <a:p>
            <a:pPr lvl="1" fontAlgn="auto">
              <a:spcAft>
                <a:spcPts val="300"/>
              </a:spcAft>
            </a:pPr>
            <a:r>
              <a:rPr lang="de-DE" sz="1100" dirty="0">
                <a:solidFill>
                  <a:schemeClr val="tx1"/>
                </a:solidFill>
              </a:rPr>
              <a:t>3-Punkt-Sicherheitsgurte </a:t>
            </a:r>
            <a:r>
              <a:rPr lang="de-DE" sz="1100" dirty="0" smtClean="0">
                <a:solidFill>
                  <a:schemeClr val="tx1"/>
                </a:solidFill>
              </a:rPr>
              <a:t>auf allen Plätzen (bei Doppelkabine vorne höhenverstellbar)</a:t>
            </a:r>
          </a:p>
          <a:p>
            <a:r>
              <a:rPr lang="de-DE" sz="1100" dirty="0">
                <a:solidFill>
                  <a:schemeClr val="tx1"/>
                </a:solidFill>
              </a:rPr>
              <a:t>Freilaufnaben, fernbetätigt</a:t>
            </a:r>
          </a:p>
          <a:p>
            <a:r>
              <a:rPr lang="de-DE" sz="1100" dirty="0" smtClean="0">
                <a:solidFill>
                  <a:schemeClr val="tx1"/>
                </a:solidFill>
                <a:latin typeface="Arial" pitchFamily="34" charset="0"/>
                <a:ea typeface="ヒラギノ角ゴ Pro W3"/>
                <a:cs typeface="Arial" pitchFamily="34" charset="0"/>
              </a:rPr>
              <a:t>Tempomat, </a:t>
            </a:r>
            <a:r>
              <a:rPr lang="de-DE" sz="1100" dirty="0">
                <a:solidFill>
                  <a:schemeClr val="tx1"/>
                </a:solidFill>
                <a:latin typeface="Arial" pitchFamily="34" charset="0"/>
                <a:ea typeface="ヒラギノ角ゴ Pro W3"/>
                <a:cs typeface="Arial" pitchFamily="34" charset="0"/>
              </a:rPr>
              <a:t>inklusive Auffahrwarn-Assistent, intelligenter </a:t>
            </a:r>
            <a:r>
              <a:rPr lang="de-DE" sz="1100" dirty="0" smtClean="0">
                <a:solidFill>
                  <a:schemeClr val="tx1"/>
                </a:solidFill>
                <a:latin typeface="Arial" pitchFamily="34" charset="0"/>
                <a:ea typeface="ヒラギノ角ゴ Pro W3"/>
                <a:cs typeface="Arial" pitchFamily="34" charset="0"/>
              </a:rPr>
              <a:t>Geschwindigkeits-Assistent </a:t>
            </a:r>
            <a:r>
              <a:rPr lang="de-DE" sz="1100" dirty="0">
                <a:solidFill>
                  <a:schemeClr val="tx1"/>
                </a:solidFill>
                <a:latin typeface="Arial" pitchFamily="34" charset="0"/>
                <a:ea typeface="ヒラギノ角ゴ Pro W3"/>
                <a:cs typeface="Arial" pitchFamily="34" charset="0"/>
              </a:rPr>
              <a:t>mit einstellbarem Geschwindigkeitsbegrenzer, Fahrspurhalte-Assistent und Verkehrsschild-Erkennungssystem</a:t>
            </a:r>
          </a:p>
          <a:p>
            <a:pPr lvl="0"/>
            <a:r>
              <a:rPr lang="de-DE" sz="1100" dirty="0" smtClean="0">
                <a:solidFill>
                  <a:schemeClr val="tx1"/>
                </a:solidFill>
              </a:rPr>
              <a:t>ISOFIX-Halterungen im Fond (Doppelkabine)</a:t>
            </a:r>
            <a:endParaRPr lang="de-DE" sz="1100" dirty="0">
              <a:solidFill>
                <a:schemeClr val="tx1"/>
              </a:solidFill>
            </a:endParaRPr>
          </a:p>
          <a:p>
            <a:r>
              <a:rPr lang="de-DE" sz="1100" dirty="0">
                <a:solidFill>
                  <a:schemeClr val="tx1"/>
                </a:solidFill>
                <a:latin typeface="Arial" pitchFamily="34" charset="0"/>
                <a:ea typeface="ヒラギノ角ゴ Pro W3"/>
                <a:cs typeface="Arial" pitchFamily="34" charset="0"/>
              </a:rPr>
              <a:t>Nebelscheinwerfer</a:t>
            </a:r>
          </a:p>
          <a:p>
            <a:r>
              <a:rPr lang="de-DE" sz="1100" dirty="0" smtClean="0">
                <a:solidFill>
                  <a:schemeClr val="tx1"/>
                </a:solidFill>
              </a:rPr>
              <a:t>Notbremslicht (pulsierendes </a:t>
            </a:r>
            <a:r>
              <a:rPr lang="de-DE" sz="1100" dirty="0">
                <a:solidFill>
                  <a:schemeClr val="tx1"/>
                </a:solidFill>
              </a:rPr>
              <a:t>Aufleuchten der Bremsleuchten bei starkem </a:t>
            </a:r>
            <a:r>
              <a:rPr lang="de-DE" sz="1100" dirty="0" smtClean="0">
                <a:solidFill>
                  <a:schemeClr val="tx1"/>
                </a:solidFill>
              </a:rPr>
              <a:t>Bremsen)</a:t>
            </a:r>
          </a:p>
          <a:p>
            <a:r>
              <a:rPr lang="de-DE" sz="1100" dirty="0" smtClean="0">
                <a:solidFill>
                  <a:schemeClr val="tx1"/>
                </a:solidFill>
                <a:latin typeface="Arial" pitchFamily="34" charset="0"/>
                <a:ea typeface="ヒラギノ角ゴ Pro W3"/>
                <a:cs typeface="Arial" pitchFamily="34" charset="0"/>
              </a:rPr>
              <a:t>Notruf-Assistent </a:t>
            </a:r>
            <a:r>
              <a:rPr lang="de-DE" sz="1100" dirty="0">
                <a:solidFill>
                  <a:schemeClr val="tx1"/>
                </a:solidFill>
                <a:latin typeface="Arial" pitchFamily="34" charset="0"/>
                <a:ea typeface="ヒラギノ角ゴ Pro W3"/>
                <a:cs typeface="Arial" pitchFamily="34" charset="0"/>
              </a:rPr>
              <a:t>(wenn </a:t>
            </a:r>
            <a:r>
              <a:rPr lang="de-DE" sz="1100" dirty="0" smtClean="0">
                <a:solidFill>
                  <a:schemeClr val="tx1"/>
                </a:solidFill>
                <a:latin typeface="Arial" pitchFamily="34" charset="0"/>
                <a:ea typeface="ヒラギノ角ゴ Pro W3"/>
                <a:cs typeface="Arial" pitchFamily="34" charset="0"/>
              </a:rPr>
              <a:t>Airbag </a:t>
            </a:r>
            <a:r>
              <a:rPr lang="de-DE" sz="1100" dirty="0">
                <a:solidFill>
                  <a:schemeClr val="tx1"/>
                </a:solidFill>
                <a:latin typeface="Arial" pitchFamily="34" charset="0"/>
                <a:ea typeface="ヒラギノ角ゴ Pro W3"/>
                <a:cs typeface="Arial" pitchFamily="34" charset="0"/>
              </a:rPr>
              <a:t>auslöst); ist serienmäßiger Bestandteil von Ford SYNC </a:t>
            </a:r>
            <a:r>
              <a:rPr lang="de-DE" sz="1100" dirty="0" smtClean="0">
                <a:solidFill>
                  <a:schemeClr val="tx1"/>
                </a:solidFill>
                <a:latin typeface="Arial" pitchFamily="34" charset="0"/>
                <a:ea typeface="ヒラギノ角ゴ Pro W3"/>
                <a:cs typeface="Arial" pitchFamily="34" charset="0"/>
              </a:rPr>
              <a:t>3</a:t>
            </a:r>
            <a:endParaRPr lang="de-DE" sz="1100" dirty="0">
              <a:solidFill>
                <a:schemeClr val="tx1"/>
              </a:solidFill>
              <a:latin typeface="Arial" pitchFamily="34" charset="0"/>
              <a:ea typeface="ヒラギノ角ゴ Pro W3"/>
              <a:cs typeface="Arial" pitchFamily="34" charset="0"/>
            </a:endParaRPr>
          </a:p>
          <a:p>
            <a:r>
              <a:rPr lang="de-DE" sz="1100" dirty="0">
                <a:solidFill>
                  <a:schemeClr val="tx1"/>
                </a:solidFill>
                <a:latin typeface="Arial" pitchFamily="34" charset="0"/>
                <a:ea typeface="ヒラギノ角ゴ Pro W3"/>
                <a:cs typeface="Arial" pitchFamily="34" charset="0"/>
              </a:rPr>
              <a:t>Park-Pilot-System </a:t>
            </a:r>
            <a:r>
              <a:rPr lang="de-DE" sz="1100" dirty="0" smtClean="0">
                <a:solidFill>
                  <a:schemeClr val="tx1"/>
                </a:solidFill>
                <a:latin typeface="Arial" pitchFamily="34" charset="0"/>
                <a:ea typeface="ヒラギノ角ゴ Pro W3"/>
                <a:cs typeface="Arial" pitchFamily="34" charset="0"/>
              </a:rPr>
              <a:t>vorne </a:t>
            </a:r>
            <a:r>
              <a:rPr lang="de-DE" sz="1100" dirty="0">
                <a:solidFill>
                  <a:schemeClr val="tx1"/>
                </a:solidFill>
                <a:latin typeface="Arial" pitchFamily="34" charset="0"/>
                <a:ea typeface="ヒラギノ角ゴ Pro W3"/>
                <a:cs typeface="Arial" pitchFamily="34" charset="0"/>
              </a:rPr>
              <a:t>(Limited und </a:t>
            </a:r>
            <a:r>
              <a:rPr lang="de-DE" sz="1100" dirty="0" err="1">
                <a:solidFill>
                  <a:schemeClr val="tx1"/>
                </a:solidFill>
                <a:latin typeface="Arial" pitchFamily="34" charset="0"/>
                <a:ea typeface="ヒラギノ角ゴ Pro W3"/>
                <a:cs typeface="Arial" pitchFamily="34" charset="0"/>
              </a:rPr>
              <a:t>Wildtrak</a:t>
            </a:r>
            <a:r>
              <a:rPr lang="de-DE" sz="1100" dirty="0">
                <a:solidFill>
                  <a:schemeClr val="tx1"/>
                </a:solidFill>
                <a:latin typeface="Arial" pitchFamily="34" charset="0"/>
                <a:ea typeface="ヒラギノ角ゴ Pro W3"/>
                <a:cs typeface="Arial" pitchFamily="34" charset="0"/>
              </a:rPr>
              <a:t>)</a:t>
            </a:r>
          </a:p>
          <a:p>
            <a:r>
              <a:rPr lang="de-DE" sz="1100" dirty="0">
                <a:solidFill>
                  <a:schemeClr val="tx1"/>
                </a:solidFill>
                <a:latin typeface="Arial" pitchFamily="34" charset="0"/>
                <a:ea typeface="ヒラギノ角ゴ Pro W3"/>
                <a:cs typeface="Arial" pitchFamily="34" charset="0"/>
              </a:rPr>
              <a:t>Park-Pilot-System hinten (Limited, </a:t>
            </a:r>
            <a:r>
              <a:rPr lang="de-DE" sz="1100" dirty="0" err="1">
                <a:solidFill>
                  <a:schemeClr val="tx1"/>
                </a:solidFill>
                <a:latin typeface="Arial" pitchFamily="34" charset="0"/>
                <a:ea typeface="ヒラギノ角ゴ Pro W3"/>
                <a:cs typeface="Arial" pitchFamily="34" charset="0"/>
              </a:rPr>
              <a:t>Wildtrak</a:t>
            </a:r>
            <a:r>
              <a:rPr lang="de-DE" sz="1100" dirty="0">
                <a:solidFill>
                  <a:schemeClr val="tx1"/>
                </a:solidFill>
                <a:latin typeface="Arial" pitchFamily="34" charset="0"/>
                <a:ea typeface="ヒラギノ角ゴ Pro W3"/>
                <a:cs typeface="Arial" pitchFamily="34" charset="0"/>
              </a:rPr>
              <a:t> und </a:t>
            </a:r>
            <a:r>
              <a:rPr lang="de-DE" sz="1100" dirty="0" err="1">
                <a:solidFill>
                  <a:schemeClr val="tx1"/>
                </a:solidFill>
                <a:latin typeface="Arial" pitchFamily="34" charset="0"/>
                <a:ea typeface="ヒラギノ角ゴ Pro W3"/>
                <a:cs typeface="Arial" pitchFamily="34" charset="0"/>
              </a:rPr>
              <a:t>Raptor</a:t>
            </a:r>
            <a:r>
              <a:rPr lang="de-DE" sz="1100" dirty="0">
                <a:solidFill>
                  <a:schemeClr val="tx1"/>
                </a:solidFill>
                <a:latin typeface="Arial" pitchFamily="34" charset="0"/>
                <a:ea typeface="ヒラギノ角ゴ Pro W3"/>
                <a:cs typeface="Arial" pitchFamily="34" charset="0"/>
              </a:rPr>
              <a:t>)</a:t>
            </a:r>
          </a:p>
          <a:p>
            <a:pPr lvl="0"/>
            <a:r>
              <a:rPr lang="de-DE" sz="1100" dirty="0" smtClean="0">
                <a:solidFill>
                  <a:schemeClr val="tx1"/>
                </a:solidFill>
                <a:latin typeface="Arial" pitchFamily="34" charset="0"/>
                <a:ea typeface="ヒラギノ角ゴ Pro W3"/>
                <a:cs typeface="Arial" pitchFamily="34" charset="0"/>
              </a:rPr>
              <a:t>Reifendruckkontrollsystem (XLT</a:t>
            </a:r>
            <a:r>
              <a:rPr lang="de-DE" sz="1100" dirty="0">
                <a:solidFill>
                  <a:schemeClr val="tx1"/>
                </a:solidFill>
                <a:latin typeface="Arial" pitchFamily="34" charset="0"/>
                <a:ea typeface="ヒラギノ角ゴ Pro W3"/>
                <a:cs typeface="Arial" pitchFamily="34" charset="0"/>
              </a:rPr>
              <a:t>, Limited und </a:t>
            </a:r>
            <a:r>
              <a:rPr lang="de-DE" sz="1100" dirty="0" err="1">
                <a:solidFill>
                  <a:schemeClr val="tx1"/>
                </a:solidFill>
                <a:latin typeface="Arial" pitchFamily="34" charset="0"/>
                <a:ea typeface="ヒラギノ角ゴ Pro W3"/>
                <a:cs typeface="Arial" pitchFamily="34" charset="0"/>
              </a:rPr>
              <a:t>Wildtrak</a:t>
            </a:r>
            <a:r>
              <a:rPr lang="de-DE" sz="1100" dirty="0">
                <a:solidFill>
                  <a:schemeClr val="tx1"/>
                </a:solidFill>
                <a:latin typeface="Arial" pitchFamily="34" charset="0"/>
                <a:ea typeface="ヒラギノ角ゴ Pro W3"/>
                <a:cs typeface="Arial" pitchFamily="34" charset="0"/>
              </a:rPr>
              <a:t>)</a:t>
            </a:r>
          </a:p>
          <a:p>
            <a:r>
              <a:rPr lang="de-DE" sz="1100" dirty="0">
                <a:solidFill>
                  <a:schemeClr val="tx1"/>
                </a:solidFill>
                <a:latin typeface="Arial" pitchFamily="34" charset="0"/>
                <a:ea typeface="ヒラギノ角ゴ Pro W3"/>
                <a:cs typeface="Arial" pitchFamily="34" charset="0"/>
              </a:rPr>
              <a:t>Rückfahrkamera mit Bildanzeige im Multifunktionsdisplay </a:t>
            </a:r>
            <a:r>
              <a:rPr lang="de-DE" sz="1100" dirty="0" smtClean="0">
                <a:solidFill>
                  <a:schemeClr val="tx1"/>
                </a:solidFill>
                <a:latin typeface="Arial" pitchFamily="34" charset="0"/>
                <a:ea typeface="ヒラギノ角ゴ Pro W3"/>
                <a:cs typeface="Arial" pitchFamily="34" charset="0"/>
              </a:rPr>
              <a:t>(Limited</a:t>
            </a:r>
            <a:r>
              <a:rPr lang="de-DE" sz="1100" dirty="0">
                <a:solidFill>
                  <a:schemeClr val="tx1"/>
                </a:solidFill>
                <a:latin typeface="Arial" pitchFamily="34" charset="0"/>
                <a:ea typeface="ヒラギノ角ゴ Pro W3"/>
                <a:cs typeface="Arial" pitchFamily="34" charset="0"/>
              </a:rPr>
              <a:t>, </a:t>
            </a:r>
            <a:r>
              <a:rPr lang="de-DE" sz="1100" dirty="0" err="1">
                <a:solidFill>
                  <a:schemeClr val="tx1"/>
                </a:solidFill>
                <a:latin typeface="Arial" pitchFamily="34" charset="0"/>
                <a:ea typeface="ヒラギノ角ゴ Pro W3"/>
                <a:cs typeface="Arial" pitchFamily="34" charset="0"/>
              </a:rPr>
              <a:t>Wildtrak</a:t>
            </a:r>
            <a:r>
              <a:rPr lang="de-DE" sz="1100" dirty="0">
                <a:solidFill>
                  <a:schemeClr val="tx1"/>
                </a:solidFill>
                <a:latin typeface="Arial" pitchFamily="34" charset="0"/>
                <a:ea typeface="ヒラギノ角ゴ Pro W3"/>
                <a:cs typeface="Arial" pitchFamily="34" charset="0"/>
              </a:rPr>
              <a:t> und </a:t>
            </a:r>
            <a:r>
              <a:rPr lang="de-DE" sz="1100" dirty="0" err="1">
                <a:solidFill>
                  <a:schemeClr val="tx1"/>
                </a:solidFill>
                <a:latin typeface="Arial" pitchFamily="34" charset="0"/>
                <a:ea typeface="ヒラギノ角ゴ Pro W3"/>
                <a:cs typeface="Arial" pitchFamily="34" charset="0"/>
              </a:rPr>
              <a:t>Raptor</a:t>
            </a:r>
            <a:r>
              <a:rPr lang="de-DE" sz="1100" dirty="0">
                <a:solidFill>
                  <a:schemeClr val="tx1"/>
                </a:solidFill>
                <a:latin typeface="Arial" pitchFamily="34" charset="0"/>
                <a:ea typeface="ヒラギノ角ゴ Pro W3"/>
                <a:cs typeface="Arial" pitchFamily="34" charset="0"/>
              </a:rPr>
              <a:t>)</a:t>
            </a:r>
          </a:p>
          <a:p>
            <a:r>
              <a:rPr lang="de-DE" sz="1100" dirty="0" smtClean="0">
                <a:solidFill>
                  <a:schemeClr val="tx1"/>
                </a:solidFill>
                <a:latin typeface="Arial" pitchFamily="34" charset="0"/>
                <a:ea typeface="ヒラギノ角ゴ Pro W3"/>
                <a:cs typeface="Arial" pitchFamily="34" charset="0"/>
              </a:rPr>
              <a:t>Seitenaufprallschutz </a:t>
            </a:r>
            <a:r>
              <a:rPr lang="de-DE" sz="1100" dirty="0">
                <a:solidFill>
                  <a:schemeClr val="tx1"/>
                </a:solidFill>
                <a:latin typeface="Arial" pitchFamily="34" charset="0"/>
                <a:ea typeface="ヒラギノ角ゴ Pro W3"/>
                <a:cs typeface="Arial" pitchFamily="34" charset="0"/>
              </a:rPr>
              <a:t>und Seitentürverstärkung</a:t>
            </a:r>
          </a:p>
          <a:p>
            <a:r>
              <a:rPr lang="de-DE" sz="1100" dirty="0">
                <a:solidFill>
                  <a:schemeClr val="tx1"/>
                </a:solidFill>
                <a:latin typeface="Arial" pitchFamily="34" charset="0"/>
                <a:ea typeface="ヒラギノ角ゴ Pro W3"/>
                <a:cs typeface="Arial" pitchFamily="34" charset="0"/>
              </a:rPr>
              <a:t>Scheinwerfer-Assistent mit Tag/Nacht-Sensor (ab Ausstattung XLT)</a:t>
            </a:r>
          </a:p>
          <a:p>
            <a:r>
              <a:rPr lang="de-DE" sz="1100" dirty="0" smtClean="0">
                <a:solidFill>
                  <a:schemeClr val="tx1"/>
                </a:solidFill>
                <a:latin typeface="Arial" pitchFamily="34" charset="0"/>
                <a:ea typeface="ヒラギノ角ゴ Pro W3"/>
                <a:cs typeface="Arial" pitchFamily="34" charset="0"/>
              </a:rPr>
              <a:t>Servolenkung</a:t>
            </a:r>
            <a:r>
              <a:rPr lang="de-DE" sz="1100" dirty="0">
                <a:solidFill>
                  <a:schemeClr val="tx1"/>
                </a:solidFill>
                <a:latin typeface="Arial" pitchFamily="34" charset="0"/>
                <a:ea typeface="ヒラギノ角ゴ Pro W3"/>
                <a:cs typeface="Arial" pitchFamily="34" charset="0"/>
              </a:rPr>
              <a:t>, elektro-mechanisch (EPAS)</a:t>
            </a:r>
          </a:p>
          <a:p>
            <a:r>
              <a:rPr lang="de-DE" sz="1100" dirty="0" smtClean="0">
                <a:solidFill>
                  <a:schemeClr val="tx1"/>
                </a:solidFill>
                <a:latin typeface="Arial" pitchFamily="34" charset="0"/>
                <a:ea typeface="ヒラギノ角ゴ Pro W3"/>
                <a:cs typeface="Arial" pitchFamily="34" charset="0"/>
              </a:rPr>
              <a:t>Sicherheits-Brems-Assistent </a:t>
            </a:r>
            <a:r>
              <a:rPr lang="de-DE" sz="1100" dirty="0">
                <a:solidFill>
                  <a:schemeClr val="tx1"/>
                </a:solidFill>
                <a:latin typeface="Arial" pitchFamily="34" charset="0"/>
                <a:ea typeface="ヒラギノ角ゴ Pro W3"/>
                <a:cs typeface="Arial" pitchFamily="34" charset="0"/>
              </a:rPr>
              <a:t>(Emergency Brake Assist EBA</a:t>
            </a:r>
            <a:r>
              <a:rPr lang="de-DE" sz="1100" dirty="0" smtClean="0">
                <a:solidFill>
                  <a:schemeClr val="tx1"/>
                </a:solidFill>
                <a:latin typeface="Arial" pitchFamily="34" charset="0"/>
                <a:ea typeface="ヒラギノ角ゴ Pro W3"/>
                <a:cs typeface="Arial" pitchFamily="34" charset="0"/>
              </a:rPr>
              <a:t>)</a:t>
            </a:r>
          </a:p>
          <a:p>
            <a:r>
              <a:rPr lang="de-DE" sz="1100" dirty="0">
                <a:solidFill>
                  <a:schemeClr val="tx1"/>
                </a:solidFill>
                <a:latin typeface="Arial" pitchFamily="34" charset="0"/>
                <a:ea typeface="ヒラギノ角ゴ Pro W3"/>
                <a:cs typeface="Arial" pitchFamily="34" charset="0"/>
              </a:rPr>
              <a:t>Start-Stopp-System (</a:t>
            </a:r>
            <a:r>
              <a:rPr lang="de-DE" sz="1100" dirty="0" smtClean="0">
                <a:solidFill>
                  <a:schemeClr val="tx1"/>
                </a:solidFill>
                <a:latin typeface="Arial" pitchFamily="34" charset="0"/>
                <a:ea typeface="ヒラギノ角ゴ Pro W3"/>
                <a:cs typeface="Arial" pitchFamily="34" charset="0"/>
              </a:rPr>
              <a:t>nicht für </a:t>
            </a:r>
            <a:r>
              <a:rPr lang="de-DE" sz="1100" dirty="0" err="1">
                <a:solidFill>
                  <a:schemeClr val="tx1"/>
                </a:solidFill>
                <a:latin typeface="Arial" pitchFamily="34" charset="0"/>
                <a:ea typeface="ヒラギノ角ゴ Pro W3"/>
                <a:cs typeface="Arial" pitchFamily="34" charset="0"/>
              </a:rPr>
              <a:t>Raptor</a:t>
            </a:r>
            <a:r>
              <a:rPr lang="de-DE" sz="1100" dirty="0">
                <a:solidFill>
                  <a:schemeClr val="tx1"/>
                </a:solidFill>
                <a:latin typeface="Arial" pitchFamily="34" charset="0"/>
                <a:ea typeface="ヒラギノ角ゴ Pro W3"/>
                <a:cs typeface="Arial" pitchFamily="34" charset="0"/>
              </a:rPr>
              <a:t>)</a:t>
            </a:r>
          </a:p>
          <a:p>
            <a:r>
              <a:rPr lang="de-DE" sz="1100" dirty="0">
                <a:solidFill>
                  <a:schemeClr val="tx1"/>
                </a:solidFill>
                <a:latin typeface="Arial" pitchFamily="34" charset="0"/>
                <a:ea typeface="ヒラギノ角ゴ Pro W3"/>
                <a:cs typeface="Arial" pitchFamily="34" charset="0"/>
              </a:rPr>
              <a:t>Tagfahrlicht</a:t>
            </a:r>
          </a:p>
          <a:p>
            <a:r>
              <a:rPr lang="de-DE" sz="1100" dirty="0" smtClean="0">
                <a:solidFill>
                  <a:schemeClr val="tx1"/>
                </a:solidFill>
              </a:rPr>
              <a:t>Tür-Kindersicherung </a:t>
            </a:r>
            <a:r>
              <a:rPr lang="de-DE" sz="1100" dirty="0">
                <a:solidFill>
                  <a:schemeClr val="tx1"/>
                </a:solidFill>
              </a:rPr>
              <a:t>an hinteren Seitentüren </a:t>
            </a:r>
            <a:r>
              <a:rPr lang="de-DE" sz="1100" dirty="0" smtClean="0">
                <a:solidFill>
                  <a:schemeClr val="tx1"/>
                </a:solidFill>
              </a:rPr>
              <a:t>(Doppelkabine</a:t>
            </a:r>
            <a:r>
              <a:rPr lang="de-DE" sz="1100" dirty="0">
                <a:solidFill>
                  <a:schemeClr val="tx1"/>
                </a:solidFill>
              </a:rPr>
              <a:t>)</a:t>
            </a:r>
          </a:p>
          <a:p>
            <a:pPr>
              <a:tabLst>
                <a:tab pos="1703388" algn="l"/>
              </a:tabLst>
            </a:pPr>
            <a:r>
              <a:rPr lang="de-DE" sz="1100" dirty="0" smtClean="0">
                <a:solidFill>
                  <a:schemeClr val="tx1"/>
                </a:solidFill>
              </a:rPr>
              <a:t>Warnton </a:t>
            </a:r>
            <a:r>
              <a:rPr lang="de-DE" sz="1100" dirty="0">
                <a:solidFill>
                  <a:schemeClr val="tx1"/>
                </a:solidFill>
              </a:rPr>
              <a:t>für nicht-angelegten Fahrer- und </a:t>
            </a:r>
            <a:r>
              <a:rPr lang="de-DE" sz="1100" dirty="0" smtClean="0">
                <a:solidFill>
                  <a:schemeClr val="tx1"/>
                </a:solidFill>
              </a:rPr>
              <a:t>Beifahrer-Sicherheitsgurt</a:t>
            </a:r>
            <a:endParaRPr lang="de-DE" sz="1100" dirty="0">
              <a:solidFill>
                <a:schemeClr val="tx1"/>
              </a:solidFill>
            </a:endParaRPr>
          </a:p>
          <a:p>
            <a:pPr>
              <a:tabLst>
                <a:tab pos="1703388" algn="l"/>
              </a:tabLst>
            </a:pPr>
            <a:endParaRPr lang="de-DE" sz="1100" dirty="0" smtClean="0">
              <a:latin typeface="Arial" pitchFamily="34" charset="0"/>
              <a:ea typeface="ヒラギノ角ゴ Pro W3"/>
              <a:cs typeface="Arial" pitchFamily="34" charset="0"/>
            </a:endParaRPr>
          </a:p>
          <a:p>
            <a:pPr marL="0" indent="0">
              <a:buNone/>
              <a:tabLst>
                <a:tab pos="1703388" algn="l"/>
              </a:tabLst>
            </a:pPr>
            <a:endParaRPr lang="de-DE" sz="1100" dirty="0">
              <a:latin typeface="Arial" pitchFamily="34" charset="0"/>
              <a:ea typeface="ヒラギノ角ゴ Pro W3"/>
              <a:cs typeface="Arial" pitchFamily="34" charset="0"/>
            </a:endParaRPr>
          </a:p>
          <a:p>
            <a:pPr marL="0" indent="0">
              <a:buNone/>
              <a:tabLst>
                <a:tab pos="1703388" algn="l"/>
              </a:tabLst>
            </a:pPr>
            <a:endParaRPr lang="de-DE" sz="1100" dirty="0">
              <a:latin typeface="Arial" pitchFamily="34" charset="0"/>
              <a:ea typeface="ヒラギノ角ゴ Pro W3"/>
              <a:cs typeface="Arial" pitchFamily="34" charset="0"/>
            </a:endParaRPr>
          </a:p>
          <a:p>
            <a:pPr>
              <a:tabLst>
                <a:tab pos="1703388" algn="l"/>
              </a:tabLst>
            </a:pPr>
            <a:endParaRPr lang="de-DE" sz="1100" dirty="0" smtClean="0">
              <a:latin typeface="Arial" pitchFamily="34" charset="0"/>
              <a:ea typeface="ヒラギノ角ゴ Pro W3"/>
              <a:cs typeface="Arial" pitchFamily="34" charset="0"/>
            </a:endParaRPr>
          </a:p>
          <a:p>
            <a:pPr>
              <a:tabLst>
                <a:tab pos="1703388" algn="l"/>
              </a:tabLst>
            </a:pPr>
            <a:endParaRPr lang="de-DE" sz="1100" dirty="0" smtClean="0">
              <a:latin typeface="Arial" pitchFamily="34" charset="0"/>
              <a:ea typeface="ヒラギノ角ゴ Pro W3"/>
              <a:cs typeface="Arial" pitchFamily="34" charset="0"/>
            </a:endParaRPr>
          </a:p>
          <a:p>
            <a:pPr>
              <a:tabLst>
                <a:tab pos="1703388" algn="l"/>
              </a:tabLst>
            </a:pPr>
            <a:endParaRPr lang="en-US" sz="1100" dirty="0" smtClean="0">
              <a:latin typeface="Arial" pitchFamily="34" charset="0"/>
              <a:ea typeface="ヒラギノ角ゴ Pro W3"/>
              <a:cs typeface="Arial" pitchFamily="34" charset="0"/>
            </a:endParaRPr>
          </a:p>
          <a:p>
            <a:pPr>
              <a:tabLst>
                <a:tab pos="1703388" algn="l"/>
              </a:tabLst>
            </a:pPr>
            <a:endParaRPr lang="de-DE" sz="1100" dirty="0">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327738953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RANGER – </a:t>
            </a:r>
            <a:r>
              <a:rPr lang="de-DE" dirty="0" smtClean="0"/>
              <a:t>Infotainment</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12</a:t>
            </a:fld>
            <a:endParaRPr lang="en-US"/>
          </a:p>
        </p:txBody>
      </p:sp>
      <p:sp>
        <p:nvSpPr>
          <p:cNvPr id="5" name="Text Placeholder 5"/>
          <p:cNvSpPr>
            <a:spLocks noGrp="1"/>
          </p:cNvSpPr>
          <p:nvPr>
            <p:ph type="body" sz="quarter" idx="10"/>
          </p:nvPr>
        </p:nvSpPr>
        <p:spPr/>
        <p:txBody>
          <a:bodyPr/>
          <a:lstStyle/>
          <a:p>
            <a:pPr marL="0" indent="0">
              <a:buNone/>
              <a:tabLst>
                <a:tab pos="1703388" algn="l"/>
              </a:tabLst>
            </a:pPr>
            <a:r>
              <a:rPr lang="en-US" sz="1400" b="1" u="sng" dirty="0" smtClean="0">
                <a:latin typeface="Arial" pitchFamily="34" charset="0"/>
                <a:ea typeface="ヒラギノ角ゴ Pro W3"/>
                <a:cs typeface="Arial" pitchFamily="34" charset="0"/>
              </a:rPr>
              <a:t>Infotainment-</a:t>
            </a:r>
            <a:r>
              <a:rPr lang="en-US" sz="1400" b="1" u="sng" dirty="0" err="1" smtClean="0">
                <a:latin typeface="Arial" pitchFamily="34" charset="0"/>
                <a:ea typeface="ヒラギノ角ゴ Pro W3"/>
                <a:cs typeface="Arial" pitchFamily="34" charset="0"/>
              </a:rPr>
              <a:t>Beispiel</a:t>
            </a:r>
            <a:r>
              <a:rPr lang="en-US" sz="1400" b="1" u="sng" dirty="0" smtClean="0">
                <a:latin typeface="Arial" pitchFamily="34" charset="0"/>
                <a:ea typeface="ヒラギノ角ゴ Pro W3"/>
                <a:cs typeface="Arial" pitchFamily="34" charset="0"/>
              </a:rPr>
              <a:t>: </a:t>
            </a:r>
            <a:r>
              <a:rPr lang="en-US" sz="1400" b="1" u="sng" dirty="0" err="1" smtClean="0">
                <a:latin typeface="Arial" pitchFamily="34" charset="0"/>
                <a:ea typeface="ヒラギノ角ゴ Pro W3"/>
                <a:cs typeface="Arial" pitchFamily="34" charset="0"/>
              </a:rPr>
              <a:t>Audiosystem</a:t>
            </a:r>
            <a:r>
              <a:rPr lang="en-US" sz="1400" b="1" u="sng" dirty="0" smtClean="0">
                <a:latin typeface="Arial" pitchFamily="34" charset="0"/>
                <a:ea typeface="ヒラギノ角ゴ Pro W3"/>
                <a:cs typeface="Arial" pitchFamily="34" charset="0"/>
              </a:rPr>
              <a:t> 129, (</a:t>
            </a:r>
            <a:r>
              <a:rPr lang="en-US" sz="1400" b="1" u="sng" dirty="0" err="1" smtClean="0">
                <a:latin typeface="Arial" pitchFamily="34" charset="0"/>
                <a:ea typeface="ヒラギノ角ゴ Pro W3"/>
                <a:cs typeface="Arial" pitchFamily="34" charset="0"/>
              </a:rPr>
              <a:t>Serie</a:t>
            </a:r>
            <a:r>
              <a:rPr lang="en-US" sz="1400" b="1" u="sng" dirty="0" smtClean="0">
                <a:latin typeface="Arial" pitchFamily="34" charset="0"/>
                <a:ea typeface="ヒラギノ角ゴ Pro W3"/>
                <a:cs typeface="Arial" pitchFamily="34" charset="0"/>
              </a:rPr>
              <a:t> </a:t>
            </a:r>
            <a:r>
              <a:rPr lang="en-US" sz="1400" b="1" u="sng" dirty="0" err="1" smtClean="0">
                <a:latin typeface="Arial" pitchFamily="34" charset="0"/>
                <a:ea typeface="ヒラギノ角ゴ Pro W3"/>
                <a:cs typeface="Arial" pitchFamily="34" charset="0"/>
              </a:rPr>
              <a:t>für</a:t>
            </a:r>
            <a:r>
              <a:rPr lang="en-US" sz="1400" b="1" u="sng" dirty="0" smtClean="0">
                <a:latin typeface="Arial" pitchFamily="34" charset="0"/>
                <a:ea typeface="ヒラギノ角ゴ Pro W3"/>
                <a:cs typeface="Arial" pitchFamily="34" charset="0"/>
              </a:rPr>
              <a:t> </a:t>
            </a:r>
            <a:r>
              <a:rPr lang="en-US" sz="1400" b="1" u="sng" dirty="0" err="1" smtClean="0">
                <a:latin typeface="Arial" pitchFamily="34" charset="0"/>
                <a:ea typeface="ヒラギノ角ゴ Pro W3"/>
                <a:cs typeface="Arial" pitchFamily="34" charset="0"/>
              </a:rPr>
              <a:t>Wildtrak</a:t>
            </a:r>
            <a:r>
              <a:rPr lang="en-US" sz="1400" b="1" u="sng" dirty="0" smtClean="0">
                <a:latin typeface="Arial" pitchFamily="34" charset="0"/>
                <a:ea typeface="ヒラギノ角ゴ Pro W3"/>
                <a:cs typeface="Arial" pitchFamily="34" charset="0"/>
              </a:rPr>
              <a:t> und Raptor)</a:t>
            </a:r>
          </a:p>
          <a:p>
            <a:pPr>
              <a:tabLst>
                <a:tab pos="1703388" algn="l"/>
              </a:tabLst>
            </a:pPr>
            <a:endParaRPr lang="de-DE" sz="1100" dirty="0" smtClean="0">
              <a:solidFill>
                <a:schemeClr val="tx1"/>
              </a:solidFill>
              <a:latin typeface="Arial" pitchFamily="34" charset="0"/>
              <a:ea typeface="ヒラギノ角ゴ Pro W3"/>
              <a:cs typeface="Arial" pitchFamily="34" charset="0"/>
            </a:endParaRPr>
          </a:p>
          <a:p>
            <a:pPr>
              <a:tabLst>
                <a:tab pos="1703388" algn="l"/>
              </a:tabLst>
            </a:pPr>
            <a:r>
              <a:rPr lang="de-DE" sz="1100" dirty="0" smtClean="0">
                <a:solidFill>
                  <a:schemeClr val="tx1"/>
                </a:solidFill>
                <a:latin typeface="Arial" pitchFamily="34" charset="0"/>
                <a:ea typeface="ヒラギノ角ゴ Pro W3"/>
                <a:cs typeface="Arial" pitchFamily="34" charset="0"/>
              </a:rPr>
              <a:t>Audiosystem CD inklusive Ford </a:t>
            </a:r>
            <a:r>
              <a:rPr lang="de-DE" sz="1100" dirty="0">
                <a:solidFill>
                  <a:schemeClr val="tx1"/>
                </a:solidFill>
                <a:latin typeface="Arial" pitchFamily="34" charset="0"/>
                <a:ea typeface="ヒラギノ角ゴ Pro W3"/>
                <a:cs typeface="Arial" pitchFamily="34" charset="0"/>
              </a:rPr>
              <a:t>SYNC 3 mit </a:t>
            </a:r>
            <a:r>
              <a:rPr lang="de-DE" sz="1100" dirty="0" err="1">
                <a:solidFill>
                  <a:schemeClr val="tx1"/>
                </a:solidFill>
                <a:latin typeface="Arial" pitchFamily="34" charset="0"/>
                <a:ea typeface="ヒラギノ角ゴ Pro W3"/>
                <a:cs typeface="Arial" pitchFamily="34" charset="0"/>
              </a:rPr>
              <a:t>AppLink</a:t>
            </a:r>
            <a:r>
              <a:rPr lang="de-DE" sz="1100" dirty="0">
                <a:solidFill>
                  <a:schemeClr val="tx1"/>
                </a:solidFill>
                <a:latin typeface="Arial" pitchFamily="34" charset="0"/>
                <a:ea typeface="ヒラギノ角ゴ Pro W3"/>
                <a:cs typeface="Arial" pitchFamily="34" charset="0"/>
              </a:rPr>
              <a:t> und </a:t>
            </a:r>
            <a:r>
              <a:rPr lang="de-DE" sz="1100" dirty="0" smtClean="0">
                <a:solidFill>
                  <a:schemeClr val="tx1"/>
                </a:solidFill>
                <a:latin typeface="Arial" pitchFamily="34" charset="0"/>
                <a:ea typeface="ヒラギノ角ゴ Pro W3"/>
                <a:cs typeface="Arial" pitchFamily="34" charset="0"/>
              </a:rPr>
              <a:t>8-Zoll-Touchscreen sowie mit Ford-Navigationssystem</a:t>
            </a:r>
          </a:p>
          <a:p>
            <a:pPr>
              <a:tabLst>
                <a:tab pos="1703388" algn="l"/>
              </a:tabLst>
            </a:pPr>
            <a:endParaRPr lang="de-DE" sz="1100" dirty="0">
              <a:solidFill>
                <a:schemeClr val="tx1"/>
              </a:solidFill>
              <a:latin typeface="Arial" pitchFamily="34" charset="0"/>
              <a:ea typeface="ヒラギノ角ゴ Pro W3"/>
              <a:cs typeface="Arial" pitchFamily="34" charset="0"/>
            </a:endParaRPr>
          </a:p>
          <a:p>
            <a:pPr lvl="1">
              <a:tabLst>
                <a:tab pos="1703388" algn="l"/>
              </a:tabLst>
            </a:pPr>
            <a:r>
              <a:rPr lang="de-DE" sz="1100" dirty="0">
                <a:solidFill>
                  <a:schemeClr val="tx1"/>
                </a:solidFill>
                <a:latin typeface="Arial" pitchFamily="34" charset="0"/>
                <a:ea typeface="ヒラギノ角ゴ Pro W3"/>
                <a:cs typeface="Arial" pitchFamily="34" charset="0"/>
              </a:rPr>
              <a:t>Radio-Player, 2 USB-Anschlüsse zur Einbindung von </a:t>
            </a:r>
            <a:r>
              <a:rPr lang="de-DE" sz="1100" dirty="0" smtClean="0">
                <a:solidFill>
                  <a:schemeClr val="tx1"/>
                </a:solidFill>
                <a:latin typeface="Arial" pitchFamily="34" charset="0"/>
                <a:ea typeface="ヒラギノ角ゴ Pro W3"/>
                <a:cs typeface="Arial" pitchFamily="34" charset="0"/>
              </a:rPr>
              <a:t>USB-Speichermedien, </a:t>
            </a:r>
            <a:r>
              <a:rPr lang="de-DE" sz="1100" dirty="0">
                <a:solidFill>
                  <a:schemeClr val="tx1"/>
                </a:solidFill>
                <a:latin typeface="Arial" pitchFamily="34" charset="0"/>
                <a:ea typeface="ヒラギノ角ゴ Pro W3"/>
                <a:cs typeface="Arial" pitchFamily="34" charset="0"/>
              </a:rPr>
              <a:t>6 Lautsprecher und Lenkrad-Fernbedienung</a:t>
            </a:r>
          </a:p>
          <a:p>
            <a:pPr lvl="1">
              <a:tabLst>
                <a:tab pos="1703388" algn="l"/>
              </a:tabLst>
            </a:pPr>
            <a:r>
              <a:rPr lang="de-DE" sz="1100" dirty="0" smtClean="0">
                <a:solidFill>
                  <a:schemeClr val="tx1"/>
                </a:solidFill>
                <a:latin typeface="Arial" pitchFamily="34" charset="0"/>
                <a:ea typeface="ヒラギノ角ゴ Pro W3"/>
                <a:cs typeface="Arial" pitchFamily="34" charset="0"/>
              </a:rPr>
              <a:t>20,3-Zentimeter-Bildschirmdiagonale </a:t>
            </a:r>
            <a:r>
              <a:rPr lang="de-DE" sz="1100" dirty="0">
                <a:solidFill>
                  <a:schemeClr val="tx1"/>
                </a:solidFill>
                <a:latin typeface="Arial" pitchFamily="34" charset="0"/>
                <a:ea typeface="ヒラギノ角ゴ Pro W3"/>
                <a:cs typeface="Arial" pitchFamily="34" charset="0"/>
              </a:rPr>
              <a:t>(farbig / hochauflösend)</a:t>
            </a:r>
          </a:p>
          <a:p>
            <a:pPr lvl="1">
              <a:tabLst>
                <a:tab pos="1703388" algn="l"/>
              </a:tabLst>
            </a:pPr>
            <a:r>
              <a:rPr lang="de-DE" sz="1100" dirty="0" smtClean="0">
                <a:solidFill>
                  <a:schemeClr val="tx1"/>
                </a:solidFill>
                <a:latin typeface="Arial" pitchFamily="34" charset="0"/>
                <a:ea typeface="ヒラギノ角ゴ Pro W3"/>
                <a:cs typeface="Arial" pitchFamily="34" charset="0"/>
              </a:rPr>
              <a:t>Bluetooth-Freisprecheinrichtung </a:t>
            </a:r>
            <a:r>
              <a:rPr lang="de-DE" sz="1100" dirty="0">
                <a:solidFill>
                  <a:schemeClr val="tx1"/>
                </a:solidFill>
                <a:latin typeface="Arial" pitchFamily="34" charset="0"/>
                <a:ea typeface="ヒラギノ角ゴ Pro W3"/>
                <a:cs typeface="Arial" pitchFamily="34" charset="0"/>
              </a:rPr>
              <a:t>und </a:t>
            </a:r>
            <a:r>
              <a:rPr lang="de-DE" sz="1100" dirty="0" smtClean="0">
                <a:solidFill>
                  <a:schemeClr val="tx1"/>
                </a:solidFill>
                <a:latin typeface="Arial" pitchFamily="34" charset="0"/>
                <a:ea typeface="ヒラギノ角ゴ Pro W3"/>
                <a:cs typeface="Arial" pitchFamily="34" charset="0"/>
              </a:rPr>
              <a:t>-Audiostreaming</a:t>
            </a:r>
            <a:endParaRPr lang="de-DE" sz="1100" dirty="0">
              <a:solidFill>
                <a:schemeClr val="tx1"/>
              </a:solidFill>
              <a:latin typeface="Arial" pitchFamily="34" charset="0"/>
              <a:ea typeface="ヒラギノ角ゴ Pro W3"/>
              <a:cs typeface="Arial" pitchFamily="34" charset="0"/>
            </a:endParaRPr>
          </a:p>
          <a:p>
            <a:pPr lvl="1">
              <a:tabLst>
                <a:tab pos="1703388" algn="l"/>
              </a:tabLst>
            </a:pPr>
            <a:r>
              <a:rPr lang="de-DE" sz="1100" dirty="0">
                <a:solidFill>
                  <a:schemeClr val="tx1"/>
                </a:solidFill>
                <a:latin typeface="Arial" pitchFamily="34" charset="0"/>
                <a:ea typeface="ヒラギノ角ゴ Pro W3"/>
                <a:cs typeface="Arial" pitchFamily="34" charset="0"/>
              </a:rPr>
              <a:t>14 verschiedene Sprachen, grafisch und akustisch</a:t>
            </a:r>
          </a:p>
          <a:p>
            <a:pPr lvl="1">
              <a:tabLst>
                <a:tab pos="1703388" algn="l"/>
              </a:tabLst>
            </a:pPr>
            <a:r>
              <a:rPr lang="de-DE" sz="1100" dirty="0">
                <a:solidFill>
                  <a:schemeClr val="tx1"/>
                </a:solidFill>
                <a:latin typeface="Arial" pitchFamily="34" charset="0"/>
                <a:ea typeface="ヒラギノ角ゴ Pro W3"/>
                <a:cs typeface="Arial" pitchFamily="34" charset="0"/>
              </a:rPr>
              <a:t>Erweiterte Sprachsteuerung</a:t>
            </a:r>
          </a:p>
          <a:p>
            <a:pPr lvl="1">
              <a:tabLst>
                <a:tab pos="1703388" algn="l"/>
              </a:tabLst>
            </a:pPr>
            <a:r>
              <a:rPr lang="de-DE" sz="1100" dirty="0" smtClean="0">
                <a:solidFill>
                  <a:schemeClr val="tx1"/>
                </a:solidFill>
                <a:latin typeface="Arial" pitchFamily="34" charset="0"/>
                <a:ea typeface="ヒラギノ角ゴ Pro W3"/>
                <a:cs typeface="Arial" pitchFamily="34" charset="0"/>
              </a:rPr>
              <a:t>SMS-Vorlesefunktion </a:t>
            </a:r>
            <a:r>
              <a:rPr lang="de-DE" sz="1100" dirty="0">
                <a:solidFill>
                  <a:schemeClr val="tx1"/>
                </a:solidFill>
                <a:latin typeface="Arial" pitchFamily="34" charset="0"/>
                <a:ea typeface="ヒラギノ角ゴ Pro W3"/>
                <a:cs typeface="Arial" pitchFamily="34" charset="0"/>
              </a:rPr>
              <a:t>mit Anzeige im Display sowie SMS-Versandfunktion</a:t>
            </a:r>
          </a:p>
          <a:p>
            <a:pPr lvl="1">
              <a:tabLst>
                <a:tab pos="1703388" algn="l"/>
              </a:tabLst>
            </a:pPr>
            <a:r>
              <a:rPr lang="de-DE" sz="1100" dirty="0" smtClean="0">
                <a:solidFill>
                  <a:schemeClr val="tx1"/>
                </a:solidFill>
                <a:latin typeface="Arial" pitchFamily="34" charset="0"/>
                <a:ea typeface="ヒラギノ角ゴ Pro W3"/>
                <a:cs typeface="Arial" pitchFamily="34" charset="0"/>
              </a:rPr>
              <a:t>Nutzung </a:t>
            </a:r>
            <a:r>
              <a:rPr lang="de-DE" sz="1100" dirty="0">
                <a:solidFill>
                  <a:schemeClr val="tx1"/>
                </a:solidFill>
                <a:latin typeface="Arial" pitchFamily="34" charset="0"/>
                <a:ea typeface="ヒラギノ角ゴ Pro W3"/>
                <a:cs typeface="Arial" pitchFamily="34" charset="0"/>
              </a:rPr>
              <a:t>von Smartphone Apps über </a:t>
            </a:r>
            <a:r>
              <a:rPr lang="de-DE" sz="1100" dirty="0" err="1">
                <a:solidFill>
                  <a:schemeClr val="tx1"/>
                </a:solidFill>
                <a:latin typeface="Arial" pitchFamily="34" charset="0"/>
                <a:ea typeface="ヒラギノ角ゴ Pro W3"/>
                <a:cs typeface="Arial" pitchFamily="34" charset="0"/>
              </a:rPr>
              <a:t>AppLink</a:t>
            </a:r>
            <a:r>
              <a:rPr lang="de-DE" sz="1100" dirty="0">
                <a:solidFill>
                  <a:schemeClr val="tx1"/>
                </a:solidFill>
                <a:latin typeface="Arial" pitchFamily="34" charset="0"/>
                <a:ea typeface="ヒラギノ角ゴ Pro W3"/>
                <a:cs typeface="Arial" pitchFamily="34" charset="0"/>
              </a:rPr>
              <a:t>, Android Auto und Apple </a:t>
            </a:r>
            <a:r>
              <a:rPr lang="de-DE" sz="1100" dirty="0" err="1">
                <a:solidFill>
                  <a:schemeClr val="tx1"/>
                </a:solidFill>
                <a:latin typeface="Arial" pitchFamily="34" charset="0"/>
                <a:ea typeface="ヒラギノ角ゴ Pro W3"/>
                <a:cs typeface="Arial" pitchFamily="34" charset="0"/>
              </a:rPr>
              <a:t>CarPlay</a:t>
            </a:r>
            <a:endParaRPr lang="de-DE" sz="1100" dirty="0">
              <a:solidFill>
                <a:schemeClr val="tx1"/>
              </a:solidFill>
              <a:latin typeface="Arial" pitchFamily="34" charset="0"/>
              <a:ea typeface="ヒラギノ角ゴ Pro W3"/>
              <a:cs typeface="Arial" pitchFamily="34" charset="0"/>
            </a:endParaRPr>
          </a:p>
          <a:p>
            <a:pPr lvl="1">
              <a:tabLst>
                <a:tab pos="1703388" algn="l"/>
              </a:tabLst>
            </a:pPr>
            <a:r>
              <a:rPr lang="de-DE" sz="1100" dirty="0" smtClean="0">
                <a:solidFill>
                  <a:schemeClr val="tx1"/>
                </a:solidFill>
                <a:latin typeface="Arial" pitchFamily="34" charset="0"/>
                <a:ea typeface="ヒラギノ角ゴ Pro W3"/>
                <a:cs typeface="Arial" pitchFamily="34" charset="0"/>
              </a:rPr>
              <a:t>Notruf-Assistent</a:t>
            </a:r>
            <a:r>
              <a:rPr lang="de-DE" sz="1100" baseline="30000" dirty="0" smtClean="0">
                <a:solidFill>
                  <a:schemeClr val="tx1"/>
                </a:solidFill>
                <a:latin typeface="Arial" pitchFamily="34" charset="0"/>
                <a:ea typeface="ヒラギノ角ゴ Pro W3"/>
                <a:cs typeface="Arial" pitchFamily="34" charset="0"/>
              </a:rPr>
              <a:t>         </a:t>
            </a:r>
            <a:endParaRPr lang="de-DE" sz="1100" baseline="30000" dirty="0">
              <a:solidFill>
                <a:schemeClr val="tx1"/>
              </a:solidFill>
              <a:latin typeface="Arial" pitchFamily="34" charset="0"/>
              <a:ea typeface="ヒラギノ角ゴ Pro W3"/>
              <a:cs typeface="Arial" pitchFamily="34" charset="0"/>
            </a:endParaRPr>
          </a:p>
          <a:p>
            <a:pPr lvl="1">
              <a:tabLst>
                <a:tab pos="1703388" algn="l"/>
              </a:tabLst>
            </a:pPr>
            <a:r>
              <a:rPr lang="de-DE" sz="1100" dirty="0" smtClean="0">
                <a:solidFill>
                  <a:schemeClr val="tx1"/>
                </a:solidFill>
                <a:latin typeface="Arial" pitchFamily="34" charset="0"/>
                <a:ea typeface="ヒラギノ角ゴ Pro W3"/>
                <a:cs typeface="Arial" pitchFamily="34" charset="0"/>
              </a:rPr>
              <a:t>Navigationssystem:</a:t>
            </a:r>
          </a:p>
          <a:p>
            <a:pPr marL="1184400" lvl="1">
              <a:tabLst>
                <a:tab pos="1703388" algn="l"/>
              </a:tabLst>
            </a:pPr>
            <a:r>
              <a:rPr lang="de-DE" sz="1100" dirty="0" smtClean="0"/>
              <a:t>Zielführung </a:t>
            </a:r>
            <a:r>
              <a:rPr lang="de-DE" sz="1100" dirty="0"/>
              <a:t>akustisch und optisch, dynamische Navigation mit </a:t>
            </a:r>
            <a:r>
              <a:rPr lang="de-DE" sz="1100" dirty="0" smtClean="0"/>
              <a:t>erweitertem  Verkehrsinformationssystem (</a:t>
            </a:r>
            <a:r>
              <a:rPr lang="de-DE" sz="1100" dirty="0" err="1" smtClean="0"/>
              <a:t>TMCpro</a:t>
            </a:r>
            <a:r>
              <a:rPr lang="de-DE" sz="1100" dirty="0" smtClean="0"/>
              <a:t>), Fahrspur-Empfehlung</a:t>
            </a:r>
            <a:r>
              <a:rPr lang="de-DE" sz="1100" dirty="0"/>
              <a:t>, Straßenkarte für </a:t>
            </a:r>
            <a:r>
              <a:rPr lang="de-DE" sz="1100" dirty="0" smtClean="0"/>
              <a:t>Europa</a:t>
            </a:r>
          </a:p>
          <a:p>
            <a:pPr marL="1184400" lvl="1">
              <a:tabLst>
                <a:tab pos="1703388" algn="l"/>
              </a:tabLst>
            </a:pPr>
            <a:r>
              <a:rPr lang="de-DE" sz="1100" dirty="0" smtClean="0"/>
              <a:t>Verkehrsinformationen </a:t>
            </a:r>
            <a:r>
              <a:rPr lang="de-DE" sz="1100" dirty="0"/>
              <a:t>zur dynamischen Routenführung mit </a:t>
            </a:r>
            <a:r>
              <a:rPr lang="de-DE" sz="1100" dirty="0" err="1"/>
              <a:t>FordPassConnect</a:t>
            </a:r>
            <a:r>
              <a:rPr lang="de-DE" sz="1100" dirty="0"/>
              <a:t> Live Traffic (optional) oder per Radioempfang (</a:t>
            </a:r>
            <a:r>
              <a:rPr lang="de-DE" sz="1100" dirty="0" smtClean="0"/>
              <a:t>FM: TMC pro</a:t>
            </a:r>
            <a:r>
              <a:rPr lang="de-DE" sz="1100" dirty="0"/>
              <a:t>) oder </a:t>
            </a:r>
            <a:r>
              <a:rPr lang="de-DE" sz="1100" dirty="0" smtClean="0"/>
              <a:t>DAB (</a:t>
            </a:r>
            <a:r>
              <a:rPr lang="de-DE" sz="1100" dirty="0" err="1" smtClean="0"/>
              <a:t>i.V.m</a:t>
            </a:r>
            <a:r>
              <a:rPr lang="de-DE" sz="1100" dirty="0"/>
              <a:t>. </a:t>
            </a:r>
            <a:r>
              <a:rPr lang="de-DE" sz="1100" dirty="0" smtClean="0"/>
              <a:t>DAB-Radio)</a:t>
            </a:r>
            <a:endParaRPr lang="de-DE" sz="1100" dirty="0">
              <a:solidFill>
                <a:schemeClr val="tx1"/>
              </a:solidFill>
              <a:latin typeface="Arial" pitchFamily="34" charset="0"/>
              <a:ea typeface="ヒラギノ角ゴ Pro W3"/>
              <a:cs typeface="Arial" pitchFamily="34" charset="0"/>
            </a:endParaRPr>
          </a:p>
          <a:p>
            <a:pPr lvl="2">
              <a:tabLst>
                <a:tab pos="1703388" algn="l"/>
              </a:tabLst>
            </a:pPr>
            <a:r>
              <a:rPr lang="de-DE" sz="1100" dirty="0">
                <a:solidFill>
                  <a:schemeClr val="tx1"/>
                </a:solidFill>
                <a:latin typeface="Arial" pitchFamily="34" charset="0"/>
                <a:ea typeface="ヒラギノ角ゴ Pro W3"/>
                <a:cs typeface="Arial" pitchFamily="34" charset="0"/>
              </a:rPr>
              <a:t>Erweiterte Sprachsteuerung [Zieleingabe und „POI“-Suche (Point Of Interest) per Sprachbefehl]</a:t>
            </a:r>
          </a:p>
          <a:p>
            <a:pPr lvl="2">
              <a:tabLst>
                <a:tab pos="1703388" algn="l"/>
              </a:tabLst>
            </a:pPr>
            <a:r>
              <a:rPr lang="de-DE" sz="1100" dirty="0">
                <a:solidFill>
                  <a:schemeClr val="tx1"/>
                </a:solidFill>
                <a:latin typeface="Arial" pitchFamily="34" charset="0"/>
                <a:ea typeface="ヒラギノ角ゴ Pro W3"/>
                <a:cs typeface="Arial" pitchFamily="34" charset="0"/>
              </a:rPr>
              <a:t>Detaillierte Visualisierung (3D-Darstellung von Straßenkreuzungen, Abbiegungen und Sehenswürdigkeiten)</a:t>
            </a:r>
          </a:p>
          <a:p>
            <a:pPr lvl="2">
              <a:tabLst>
                <a:tab pos="1703388" algn="l"/>
              </a:tabLst>
            </a:pPr>
            <a:r>
              <a:rPr lang="de-DE" sz="1100" dirty="0">
                <a:solidFill>
                  <a:schemeClr val="tx1"/>
                </a:solidFill>
                <a:latin typeface="Arial" pitchFamily="34" charset="0"/>
                <a:ea typeface="ヒラギノ角ゴ Pro W3"/>
                <a:cs typeface="Arial" pitchFamily="34" charset="0"/>
              </a:rPr>
              <a:t>Michelin-Reiseführer für Europa (detaillierte Informationen zu Hotels, Restaurants und Sehenswürdigkeiten</a:t>
            </a:r>
            <a:r>
              <a:rPr lang="de-DE" sz="1100" dirty="0" smtClean="0">
                <a:solidFill>
                  <a:schemeClr val="tx1"/>
                </a:solidFill>
                <a:latin typeface="Arial" pitchFamily="34" charset="0"/>
                <a:ea typeface="ヒラギノ角ゴ Pro W3"/>
                <a:cs typeface="Arial" pitchFamily="34" charset="0"/>
              </a:rPr>
              <a:t>)</a:t>
            </a:r>
          </a:p>
          <a:p>
            <a:pPr lvl="2">
              <a:tabLst>
                <a:tab pos="1703388" algn="l"/>
              </a:tabLst>
            </a:pPr>
            <a:endParaRPr lang="de-DE" sz="1100" dirty="0">
              <a:solidFill>
                <a:schemeClr val="tx1"/>
              </a:solidFill>
              <a:latin typeface="Arial" pitchFamily="34" charset="0"/>
              <a:ea typeface="ヒラギノ角ゴ Pro W3"/>
              <a:cs typeface="Arial" pitchFamily="34" charset="0"/>
            </a:endParaRPr>
          </a:p>
          <a:p>
            <a:pPr lvl="1">
              <a:tabLst>
                <a:tab pos="1703388" algn="l"/>
              </a:tabLst>
            </a:pPr>
            <a:r>
              <a:rPr lang="de-DE" sz="1100" dirty="0" smtClean="0">
                <a:solidFill>
                  <a:schemeClr val="tx1"/>
                </a:solidFill>
                <a:latin typeface="Arial" pitchFamily="34" charset="0"/>
                <a:ea typeface="ヒラギノ角ゴ Pro W3"/>
                <a:cs typeface="Arial" pitchFamily="34" charset="0"/>
              </a:rPr>
              <a:t>Digitaler Radioempfang DAB</a:t>
            </a:r>
            <a:endParaRPr lang="de-DE" sz="1100" dirty="0" smtClean="0">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1135996145"/>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p:cNvSpPr>
            <a:spLocks noGrp="1"/>
          </p:cNvSpPr>
          <p:nvPr>
            <p:ph type="body" sz="quarter" idx="10"/>
          </p:nvPr>
        </p:nvSpPr>
        <p:spPr>
          <a:xfrm>
            <a:off x="720000" y="1173775"/>
            <a:ext cx="6480000" cy="8100000"/>
          </a:xfrm>
          <a:prstGeom prst="rect">
            <a:avLst/>
          </a:prstGeom>
        </p:spPr>
        <p:txBody>
          <a:bodyPr/>
          <a:lstStyle/>
          <a:p>
            <a:pPr marL="0" indent="0">
              <a:buNone/>
              <a:tabLst>
                <a:tab pos="1703388" algn="l"/>
              </a:tabLst>
            </a:pPr>
            <a:r>
              <a:rPr lang="en-US" sz="1400" b="1" u="sng" dirty="0" err="1" smtClean="0">
                <a:latin typeface="Arial" pitchFamily="34" charset="0"/>
                <a:ea typeface="ヒラギノ角ゴ Pro W3"/>
                <a:cs typeface="Arial" pitchFamily="34" charset="0"/>
              </a:rPr>
              <a:t>Karosserie</a:t>
            </a:r>
            <a:endParaRPr lang="en-US" sz="1400" b="1" u="sng" dirty="0" smtClean="0">
              <a:latin typeface="Arial" pitchFamily="34" charset="0"/>
              <a:ea typeface="ヒラギノ角ゴ Pro W3"/>
              <a:cs typeface="Arial" pitchFamily="34" charset="0"/>
            </a:endParaRPr>
          </a:p>
          <a:p>
            <a:pPr>
              <a:tabLst>
                <a:tab pos="1703388" algn="l"/>
              </a:tabLst>
            </a:pPr>
            <a:r>
              <a:rPr lang="de-DE" sz="1100" b="1" dirty="0">
                <a:latin typeface="Arial" pitchFamily="34" charset="0"/>
                <a:ea typeface="ヒラギノ角ゴ Pro W3"/>
                <a:cs typeface="Arial" pitchFamily="34" charset="0"/>
              </a:rPr>
              <a:t>Karosserie-Struktur:</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Computeroptimierte</a:t>
            </a:r>
            <a:r>
              <a:rPr lang="de-DE" sz="1100" dirty="0">
                <a:latin typeface="Arial" pitchFamily="34" charset="0"/>
                <a:ea typeface="ヒラギノ角ゴ Pro W3"/>
                <a:cs typeface="Arial" pitchFamily="34" charset="0"/>
              </a:rPr>
              <a:t>, besonders </a:t>
            </a:r>
            <a:r>
              <a:rPr lang="de-DE" sz="1100" dirty="0" smtClean="0">
                <a:latin typeface="Arial" pitchFamily="34" charset="0"/>
                <a:ea typeface="ヒラギノ角ゴ Pro W3"/>
                <a:cs typeface="Arial" pitchFamily="34" charset="0"/>
              </a:rPr>
              <a:t>verwindungssteife Ganzstahl-Karosserie</a:t>
            </a:r>
          </a:p>
          <a:p>
            <a:pPr>
              <a:tabLst>
                <a:tab pos="1703388" algn="l"/>
              </a:tabLst>
            </a:pPr>
            <a:endParaRPr lang="en-US" sz="1100" dirty="0">
              <a:latin typeface="Arial" pitchFamily="34" charset="0"/>
              <a:ea typeface="ヒラギノ角ゴ Pro W3"/>
              <a:cs typeface="Arial" pitchFamily="34" charset="0"/>
            </a:endParaRPr>
          </a:p>
          <a:p>
            <a:pPr>
              <a:tabLst>
                <a:tab pos="1703388" algn="l"/>
              </a:tabLst>
            </a:pPr>
            <a:r>
              <a:rPr lang="de-DE" sz="1100" b="1" dirty="0">
                <a:latin typeface="Arial" pitchFamily="34" charset="0"/>
                <a:ea typeface="ヒラギノ角ゴ Pro W3"/>
                <a:cs typeface="Arial" pitchFamily="34" charset="0"/>
              </a:rPr>
              <a:t>Korrosionsschutz:</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24-stufiges </a:t>
            </a:r>
            <a:r>
              <a:rPr lang="de-DE" sz="1100" dirty="0">
                <a:latin typeface="Arial" pitchFamily="34" charset="0"/>
                <a:ea typeface="ヒラギノ角ゴ Pro W3"/>
                <a:cs typeface="Arial" pitchFamily="34" charset="0"/>
              </a:rPr>
              <a:t>Lack- und Karosserie-Schutzprogramm mit sorgfältiger </a:t>
            </a:r>
            <a:r>
              <a:rPr lang="de-DE" sz="1100" dirty="0" smtClean="0">
                <a:latin typeface="Arial" pitchFamily="34" charset="0"/>
                <a:ea typeface="ヒラギノ角ゴ Pro W3"/>
                <a:cs typeface="Arial" pitchFamily="34" charset="0"/>
              </a:rPr>
              <a:t>	Zinkgrundierung aller </a:t>
            </a:r>
            <a:r>
              <a:rPr lang="de-DE" sz="1100" dirty="0">
                <a:latin typeface="Arial" pitchFamily="34" charset="0"/>
                <a:ea typeface="ヒラギノ角ゴ Pro W3"/>
                <a:cs typeface="Arial" pitchFamily="34" charset="0"/>
              </a:rPr>
              <a:t>Stahl-Elemente; Versiegelung des </a:t>
            </a:r>
            <a:r>
              <a:rPr lang="de-DE" sz="1100" dirty="0" smtClean="0">
                <a:latin typeface="Arial" pitchFamily="34" charset="0"/>
                <a:ea typeface="ヒラギノ角ゴ Pro W3"/>
                <a:cs typeface="Arial" pitchFamily="34" charset="0"/>
              </a:rPr>
              <a:t>Decklacks;	sorgfältig </a:t>
            </a:r>
            <a:r>
              <a:rPr lang="de-DE" sz="1100" dirty="0">
                <a:latin typeface="Arial" pitchFamily="34" charset="0"/>
                <a:ea typeface="ヒラギノ角ゴ Pro W3"/>
                <a:cs typeface="Arial" pitchFamily="34" charset="0"/>
              </a:rPr>
              <a:t>gestaltete Einlassöffnungen garantieren im Phosphatbad die </a:t>
            </a:r>
            <a:r>
              <a:rPr lang="de-DE" sz="1100" dirty="0" smtClean="0">
                <a:latin typeface="Arial" pitchFamily="34" charset="0"/>
                <a:ea typeface="ヒラギノ角ゴ Pro W3"/>
                <a:cs typeface="Arial" pitchFamily="34" charset="0"/>
              </a:rPr>
              <a:t>	Zirkulation </a:t>
            </a:r>
            <a:r>
              <a:rPr lang="de-DE" sz="1100" dirty="0">
                <a:latin typeface="Arial" pitchFamily="34" charset="0"/>
                <a:ea typeface="ヒラギノ角ゴ Pro W3"/>
                <a:cs typeface="Arial" pitchFamily="34" charset="0"/>
              </a:rPr>
              <a:t>von Rostschutz-Emulsionen auch in geschlossenen Profilen. </a:t>
            </a:r>
            <a:r>
              <a:rPr lang="de-DE" sz="1100" dirty="0" smtClean="0">
                <a:latin typeface="Arial" pitchFamily="34" charset="0"/>
                <a:ea typeface="ヒラギノ角ゴ Pro W3"/>
                <a:cs typeface="Arial" pitchFamily="34" charset="0"/>
              </a:rPr>
              <a:t>	PVC- </a:t>
            </a:r>
            <a:r>
              <a:rPr lang="de-DE" sz="1100" dirty="0">
                <a:latin typeface="Arial" pitchFamily="34" charset="0"/>
                <a:ea typeface="ヒラギノ角ゴ Pro W3"/>
                <a:cs typeface="Arial" pitchFamily="34" charset="0"/>
              </a:rPr>
              <a:t>und Wachs-Unterboden- und Steinschlagschutz; dicker PVC-Schutz </a:t>
            </a:r>
            <a:r>
              <a:rPr lang="de-DE" sz="1100" dirty="0" smtClean="0">
                <a:latin typeface="Arial" pitchFamily="34" charset="0"/>
                <a:ea typeface="ヒラギノ角ゴ Pro W3"/>
                <a:cs typeface="Arial" pitchFamily="34" charset="0"/>
              </a:rPr>
              <a:t>	für </a:t>
            </a:r>
            <a:r>
              <a:rPr lang="de-DE" sz="1100" dirty="0">
                <a:latin typeface="Arial" pitchFamily="34" charset="0"/>
                <a:ea typeface="ヒラギノ角ゴ Pro W3"/>
                <a:cs typeface="Arial" pitchFamily="34" charset="0"/>
              </a:rPr>
              <a:t>Flansche; vordere </a:t>
            </a:r>
            <a:r>
              <a:rPr lang="de-DE" sz="1100" dirty="0" smtClean="0">
                <a:latin typeface="Arial" pitchFamily="34" charset="0"/>
                <a:ea typeface="ヒラギノ角ゴ Pro W3"/>
                <a:cs typeface="Arial" pitchFamily="34" charset="0"/>
              </a:rPr>
              <a:t>Radlauf-Innenverkleidungen aus </a:t>
            </a:r>
            <a:r>
              <a:rPr lang="de-DE" sz="1100" dirty="0">
                <a:latin typeface="Arial" pitchFamily="34" charset="0"/>
                <a:ea typeface="ヒラギノ角ゴ Pro W3"/>
                <a:cs typeface="Arial" pitchFamily="34" charset="0"/>
              </a:rPr>
              <a:t>Kunststoff, hintere </a:t>
            </a:r>
            <a:r>
              <a:rPr lang="de-DE" sz="1100" dirty="0" smtClean="0">
                <a:latin typeface="Arial" pitchFamily="34" charset="0"/>
                <a:ea typeface="ヒラギノ角ゴ Pro W3"/>
                <a:cs typeface="Arial" pitchFamily="34" charset="0"/>
              </a:rPr>
              <a:t>	aus Textilgewebe. Stoßschutz </a:t>
            </a:r>
            <a:r>
              <a:rPr lang="de-DE" sz="1100" dirty="0">
                <a:latin typeface="Arial" pitchFamily="34" charset="0"/>
                <a:ea typeface="ヒラギノ角ゴ Pro W3"/>
                <a:cs typeface="Arial" pitchFamily="34" charset="0"/>
              </a:rPr>
              <a:t>für Ladekante und Einstiegsleisten</a:t>
            </a:r>
            <a:r>
              <a:rPr lang="de-DE" sz="1100" dirty="0" smtClean="0">
                <a:latin typeface="Arial" pitchFamily="34" charset="0"/>
                <a:ea typeface="ヒラギノ角ゴ Pro W3"/>
                <a:cs typeface="Arial" pitchFamily="34" charset="0"/>
              </a:rPr>
              <a:t>.</a:t>
            </a:r>
          </a:p>
          <a:p>
            <a:pPr>
              <a:tabLst>
                <a:tab pos="1703388" algn="l"/>
              </a:tabLst>
            </a:pPr>
            <a:endParaRPr lang="en-US" sz="1100" dirty="0">
              <a:latin typeface="Arial" pitchFamily="34" charset="0"/>
              <a:ea typeface="ヒラギノ角ゴ Pro W3"/>
              <a:cs typeface="Arial" pitchFamily="34" charset="0"/>
            </a:endParaRPr>
          </a:p>
          <a:p>
            <a:pPr marL="0" indent="0">
              <a:buNone/>
              <a:tabLst>
                <a:tab pos="1703388" algn="l"/>
              </a:tabLst>
            </a:pPr>
            <a:r>
              <a:rPr lang="en-US" sz="1400" b="1" u="sng" dirty="0" err="1" smtClean="0">
                <a:latin typeface="Arial" pitchFamily="34" charset="0"/>
                <a:ea typeface="ヒラギノ角ゴ Pro W3"/>
                <a:cs typeface="Arial" pitchFamily="34" charset="0"/>
              </a:rPr>
              <a:t>Fahrwerk</a:t>
            </a:r>
            <a:endParaRPr lang="en-US" sz="1400" b="1" u="sng"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Vorderachse:</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a:t>
            </a:r>
            <a:r>
              <a:rPr lang="de-DE" sz="1100" dirty="0">
                <a:latin typeface="Arial" pitchFamily="34" charset="0"/>
                <a:ea typeface="ヒラギノ角ゴ Pro W3"/>
                <a:cs typeface="Arial" pitchFamily="34" charset="0"/>
              </a:rPr>
              <a:t>Einzelradaufhängung an McPherson-Federbeinen mit versetzter </a:t>
            </a:r>
            <a:r>
              <a:rPr lang="de-DE" sz="1100" dirty="0" smtClean="0">
                <a:latin typeface="Arial" pitchFamily="34" charset="0"/>
                <a:ea typeface="ヒラギノ角ゴ Pro W3"/>
                <a:cs typeface="Arial" pitchFamily="34" charset="0"/>
              </a:rPr>
              <a:t>	Schraubenfeder-</a:t>
            </a:r>
            <a:r>
              <a:rPr lang="de-DE" sz="1100" dirty="0">
                <a:latin typeface="Arial" pitchFamily="34" charset="0"/>
                <a:ea typeface="ヒラギノ角ゴ Pro W3"/>
                <a:cs typeface="Arial" pitchFamily="34" charset="0"/>
              </a:rPr>
              <a:t>/ Gasdruck-Stoßdämpferkombination, </a:t>
            </a:r>
            <a:r>
              <a:rPr lang="de-DE" sz="1100" dirty="0" smtClean="0">
                <a:latin typeface="Arial" pitchFamily="34" charset="0"/>
                <a:ea typeface="ヒラギノ角ゴ Pro W3"/>
                <a:cs typeface="Arial" pitchFamily="34" charset="0"/>
              </a:rPr>
              <a:t>hydraulischer 	Zug-	Anschlagdämpfer</a:t>
            </a:r>
            <a:r>
              <a:rPr lang="de-DE" sz="1100" dirty="0">
                <a:latin typeface="Arial" pitchFamily="34" charset="0"/>
                <a:ea typeface="ヒラギノ角ゴ Pro W3"/>
                <a:cs typeface="Arial" pitchFamily="34" charset="0"/>
              </a:rPr>
              <a:t>, untere achsparallele </a:t>
            </a:r>
            <a:r>
              <a:rPr lang="de-DE" sz="1100" dirty="0" smtClean="0">
                <a:latin typeface="Arial" pitchFamily="34" charset="0"/>
                <a:ea typeface="ヒラギノ角ゴ Pro W3"/>
                <a:cs typeface="Arial" pitchFamily="34" charset="0"/>
              </a:rPr>
              <a:t>Dreiecks-Querlenker </a:t>
            </a:r>
            <a:r>
              <a:rPr lang="de-DE" sz="1100" dirty="0">
                <a:latin typeface="Arial" pitchFamily="34" charset="0"/>
                <a:ea typeface="ヒラギノ角ゴ Pro W3"/>
                <a:cs typeface="Arial" pitchFamily="34" charset="0"/>
              </a:rPr>
              <a:t>mit </a:t>
            </a:r>
            <a:r>
              <a:rPr lang="de-DE" sz="1100" dirty="0" smtClean="0">
                <a:latin typeface="Arial" pitchFamily="34" charset="0"/>
                <a:ea typeface="ヒラギノ角ゴ Pro W3"/>
                <a:cs typeface="Arial" pitchFamily="34" charset="0"/>
              </a:rPr>
              <a:t>	optimierten vorderen </a:t>
            </a:r>
            <a:r>
              <a:rPr lang="de-DE" sz="1100" dirty="0">
                <a:latin typeface="Arial" pitchFamily="34" charset="0"/>
                <a:ea typeface="ヒラギノ角ゴ Pro W3"/>
                <a:cs typeface="Arial" pitchFamily="34" charset="0"/>
              </a:rPr>
              <a:t>Lagerbuchsen und </a:t>
            </a:r>
            <a:r>
              <a:rPr lang="de-DE" sz="1100" dirty="0" smtClean="0">
                <a:latin typeface="Arial" pitchFamily="34" charset="0"/>
                <a:ea typeface="ヒラギノ角ゴ Pro W3"/>
                <a:cs typeface="Arial" pitchFamily="34" charset="0"/>
              </a:rPr>
              <a:t>hinteren hydraulischen 	Lagerbuchsen, Federbeinstützlager </a:t>
            </a:r>
            <a:r>
              <a:rPr lang="de-DE" sz="1100" dirty="0">
                <a:latin typeface="Arial" pitchFamily="34" charset="0"/>
                <a:ea typeface="ヒラギノ角ゴ Pro W3"/>
                <a:cs typeface="Arial" pitchFamily="34" charset="0"/>
              </a:rPr>
              <a:t>mit unabhängiger Quer- und </a:t>
            </a:r>
            <a:r>
              <a:rPr lang="de-DE" sz="1100" dirty="0" smtClean="0">
                <a:latin typeface="Arial" pitchFamily="34" charset="0"/>
                <a:ea typeface="ヒラギノ角ゴ Pro W3"/>
                <a:cs typeface="Arial" pitchFamily="34" charset="0"/>
              </a:rPr>
              <a:t>	Längssteifigkeit</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Stabilisator.</a:t>
            </a:r>
          </a:p>
          <a:p>
            <a:pPr>
              <a:tabLst>
                <a:tab pos="1703388" algn="l"/>
              </a:tabLst>
            </a:pPr>
            <a:endParaRPr lang="de-DE" sz="1100" dirty="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Hinterachse:</a:t>
            </a:r>
            <a:r>
              <a:rPr lang="de-DE" sz="1100" dirty="0" smtClean="0">
                <a:latin typeface="Arial" pitchFamily="34" charset="0"/>
                <a:ea typeface="ヒラギノ角ゴ Pro W3"/>
                <a:cs typeface="Arial" pitchFamily="34" charset="0"/>
              </a:rPr>
              <a:t> 	Starrachse mit Blattfedern und Gasdruck-Stoßdämpfern.</a:t>
            </a:r>
          </a:p>
          <a:p>
            <a:pPr marL="1493535" lvl="3" indent="0">
              <a:buNone/>
              <a:tabLst>
                <a:tab pos="1703388" algn="l"/>
              </a:tabLst>
            </a:pPr>
            <a:r>
              <a:rPr lang="de-DE" sz="1100" dirty="0">
                <a:latin typeface="Arial" pitchFamily="34" charset="0"/>
                <a:ea typeface="ヒラギノ角ゴ Pro W3"/>
                <a:cs typeface="Arial" pitchFamily="34" charset="0"/>
              </a:rPr>
              <a:t> </a:t>
            </a:r>
            <a:endParaRPr lang="de-DE" sz="1100"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Lenkung</a:t>
            </a:r>
            <a:r>
              <a:rPr lang="de-DE" sz="1100" b="1"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Zahnstangenlenkung </a:t>
            </a:r>
            <a:r>
              <a:rPr lang="de-DE" sz="1100" dirty="0">
                <a:latin typeface="Arial" pitchFamily="34" charset="0"/>
                <a:ea typeface="ヒラギノ角ゴ Pro W3"/>
                <a:cs typeface="Arial" pitchFamily="34" charset="0"/>
              </a:rPr>
              <a:t>mit </a:t>
            </a:r>
            <a:r>
              <a:rPr lang="de-DE" sz="1100" dirty="0" smtClean="0">
                <a:latin typeface="Arial" pitchFamily="34" charset="0"/>
                <a:ea typeface="ヒラギノ角ゴ Pro W3"/>
                <a:cs typeface="Arial" pitchFamily="34" charset="0"/>
              </a:rPr>
              <a:t>elektro-mechanischer Servolenkung EPAS</a:t>
            </a:r>
            <a:endParaRPr lang="en-US" sz="1100" dirty="0">
              <a:latin typeface="Arial" pitchFamily="34" charset="0"/>
              <a:ea typeface="ヒラギノ角ゴ Pro W3"/>
              <a:cs typeface="Arial" pitchFamily="34" charset="0"/>
            </a:endParaRPr>
          </a:p>
          <a:p>
            <a:pPr marL="497845" lvl="1" indent="0">
              <a:buNone/>
              <a:tabLst>
                <a:tab pos="1703388" algn="l"/>
                <a:tab pos="2066925" algn="l"/>
                <a:tab pos="4664075" algn="r"/>
              </a:tabLst>
            </a:pPr>
            <a:r>
              <a:rPr lang="de-DE" sz="1100" dirty="0" smtClean="0">
                <a:latin typeface="Arial" pitchFamily="34" charset="0"/>
                <a:ea typeface="ヒラギノ角ゴ Pro W3"/>
                <a:cs typeface="Arial" pitchFamily="34" charset="0"/>
              </a:rPr>
              <a:t>	Max</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Lenkradumdrehungen: 3,5</a:t>
            </a:r>
          </a:p>
          <a:p>
            <a:pPr marL="497845" lvl="1" indent="0">
              <a:buNone/>
              <a:tabLst>
                <a:tab pos="1703388" algn="l"/>
                <a:tab pos="2066925" algn="l"/>
                <a:tab pos="4217988" algn="r"/>
              </a:tabLst>
            </a:pPr>
            <a:endParaRPr lang="de-DE" sz="1100" dirty="0">
              <a:latin typeface="Arial" pitchFamily="34" charset="0"/>
              <a:ea typeface="ヒラギノ角ゴ Pro W3"/>
              <a:cs typeface="Arial" pitchFamily="34" charset="0"/>
            </a:endParaRPr>
          </a:p>
          <a:p>
            <a:pPr>
              <a:tabLst>
                <a:tab pos="1703388" algn="l"/>
                <a:tab pos="4664075" algn="r"/>
              </a:tabLst>
            </a:pPr>
            <a:r>
              <a:rPr lang="de-DE" sz="1100" b="1" dirty="0" smtClean="0">
                <a:latin typeface="Arial" pitchFamily="34" charset="0"/>
                <a:ea typeface="ヒラギノ角ゴ Pro W3"/>
                <a:cs typeface="Arial" pitchFamily="34" charset="0"/>
              </a:rPr>
              <a:t>Wendekreis: </a:t>
            </a:r>
            <a:r>
              <a:rPr lang="de-DE" sz="1100" dirty="0" smtClean="0">
                <a:latin typeface="Arial" pitchFamily="34" charset="0"/>
                <a:ea typeface="ヒラギノ角ゴ Pro W3"/>
                <a:cs typeface="Arial" pitchFamily="34" charset="0"/>
              </a:rPr>
              <a:t>	12,7 m  (</a:t>
            </a:r>
            <a:r>
              <a:rPr lang="de-DE" sz="1100" dirty="0" err="1" smtClean="0">
                <a:latin typeface="Arial" pitchFamily="34" charset="0"/>
                <a:ea typeface="ヒラギノ角ゴ Pro W3"/>
                <a:cs typeface="Arial" pitchFamily="34" charset="0"/>
              </a:rPr>
              <a:t>Raptor</a:t>
            </a:r>
            <a:r>
              <a:rPr lang="de-DE" sz="1100" dirty="0" smtClean="0">
                <a:latin typeface="Arial" pitchFamily="34" charset="0"/>
                <a:ea typeface="ヒラギノ角ゴ Pro W3"/>
                <a:cs typeface="Arial" pitchFamily="34" charset="0"/>
              </a:rPr>
              <a:t>: 12,9 m)</a:t>
            </a:r>
          </a:p>
          <a:p>
            <a:pPr marL="1493535" lvl="3" indent="0">
              <a:buNone/>
              <a:tabLst>
                <a:tab pos="1703388" algn="l"/>
              </a:tabLst>
            </a:pPr>
            <a:r>
              <a:rPr lang="de-DE" sz="1100" dirty="0" smtClean="0">
                <a:latin typeface="Arial" pitchFamily="34" charset="0"/>
                <a:ea typeface="ヒラギノ角ゴ Pro W3"/>
                <a:cs typeface="Arial" pitchFamily="34" charset="0"/>
              </a:rPr>
              <a:t>      											</a:t>
            </a:r>
            <a:endParaRPr lang="de-DE" sz="1100" b="1" dirty="0" smtClean="0">
              <a:latin typeface="Arial" pitchFamily="34" charset="0"/>
              <a:ea typeface="ヒラギノ角ゴ Pro W3"/>
              <a:cs typeface="Arial" pitchFamily="34" charset="0"/>
            </a:endParaRPr>
          </a:p>
          <a:p>
            <a:pPr hangingPunct="0">
              <a:spcAft>
                <a:spcPts val="0"/>
              </a:spcAft>
            </a:pPr>
            <a:r>
              <a:rPr lang="de-DE" sz="1100" b="1" dirty="0" smtClean="0">
                <a:latin typeface="Arial" pitchFamily="34" charset="0"/>
                <a:ea typeface="ヒラギノ角ゴ Pro W3"/>
                <a:cs typeface="Arial" pitchFamily="34" charset="0"/>
              </a:rPr>
              <a:t>Bremsanlage</a:t>
            </a:r>
            <a:r>
              <a:rPr lang="de-DE" sz="1100" b="1"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	     Hydraulisches </a:t>
            </a:r>
            <a:r>
              <a:rPr lang="de-DE" sz="1100" dirty="0">
                <a:latin typeface="Arial" pitchFamily="34" charset="0"/>
                <a:ea typeface="ヒラギノ角ゴ Pro W3"/>
                <a:cs typeface="Arial" pitchFamily="34" charset="0"/>
              </a:rPr>
              <a:t>Zweikreis-Bremssystem mit Bremskraftverstärker, </a:t>
            </a:r>
            <a:r>
              <a:rPr lang="de-DE" sz="1100" dirty="0" smtClean="0">
                <a:latin typeface="Arial" pitchFamily="34" charset="0"/>
                <a:ea typeface="ヒラギノ角ゴ Pro W3"/>
                <a:cs typeface="Arial" pitchFamily="34" charset="0"/>
              </a:rPr>
              <a:t>				     innenbelüftete Scheibenbremsen </a:t>
            </a:r>
            <a:r>
              <a:rPr lang="de-DE" sz="1100" dirty="0">
                <a:latin typeface="Arial" pitchFamily="34" charset="0"/>
                <a:ea typeface="ヒラギノ角ゴ Pro W3"/>
                <a:cs typeface="Arial" pitchFamily="34" charset="0"/>
              </a:rPr>
              <a:t>vorne </a:t>
            </a:r>
            <a:r>
              <a:rPr lang="de-DE" sz="1100" dirty="0" smtClean="0">
                <a:latin typeface="Arial" pitchFamily="34" charset="0"/>
                <a:ea typeface="ヒラギノ角ゴ Pro W3"/>
                <a:cs typeface="Arial" pitchFamily="34" charset="0"/>
              </a:rPr>
              <a:t>332 </a:t>
            </a:r>
            <a:r>
              <a:rPr lang="de-DE" sz="1100" dirty="0">
                <a:latin typeface="Arial" pitchFamily="34" charset="0"/>
                <a:ea typeface="ヒラギノ角ゴ Pro W3"/>
                <a:cs typeface="Arial" pitchFamily="34" charset="0"/>
              </a:rPr>
              <a:t>x 32 </a:t>
            </a:r>
            <a:r>
              <a:rPr lang="de-DE" sz="1100" dirty="0" smtClean="0">
                <a:latin typeface="Arial" pitchFamily="34" charset="0"/>
                <a:ea typeface="ヒラギノ角ゴ Pro W3"/>
                <a:cs typeface="Arial" pitchFamily="34" charset="0"/>
              </a:rPr>
              <a:t>mm und hinten 332 </a:t>
            </a:r>
            <a:r>
              <a:rPr lang="de-DE" sz="1100" dirty="0">
                <a:latin typeface="Arial" pitchFamily="34" charset="0"/>
                <a:ea typeface="ヒラギノ角ゴ Pro W3"/>
                <a:cs typeface="Arial" pitchFamily="34" charset="0"/>
              </a:rPr>
              <a:t>x </a:t>
            </a:r>
            <a:r>
              <a:rPr lang="de-DE" sz="1100" dirty="0" smtClean="0">
                <a:latin typeface="Arial" pitchFamily="34" charset="0"/>
                <a:ea typeface="ヒラギノ角ゴ Pro W3"/>
                <a:cs typeface="Arial" pitchFamily="34" charset="0"/>
              </a:rPr>
              <a:t>24 			     mm, Antiblockier-System (</a:t>
            </a:r>
            <a:r>
              <a:rPr lang="de-DE" sz="1100" dirty="0">
                <a:latin typeface="Arial" pitchFamily="34" charset="0"/>
                <a:ea typeface="ヒラギノ角ゴ Pro W3"/>
                <a:cs typeface="Arial" pitchFamily="34" charset="0"/>
              </a:rPr>
              <a:t>ABS) mit </a:t>
            </a:r>
            <a:r>
              <a:rPr lang="de-DE" sz="1100" dirty="0" smtClean="0">
                <a:latin typeface="Arial" pitchFamily="34" charset="0"/>
                <a:ea typeface="ヒラギノ角ゴ Pro W3"/>
                <a:cs typeface="Arial" pitchFamily="34" charset="0"/>
              </a:rPr>
              <a:t>Traktionskontrolle (</a:t>
            </a:r>
            <a:r>
              <a:rPr lang="de-DE" sz="1100" dirty="0">
                <a:latin typeface="Arial" pitchFamily="34" charset="0"/>
                <a:ea typeface="ヒラギノ角ゴ Pro W3"/>
                <a:cs typeface="Arial" pitchFamily="34" charset="0"/>
              </a:rPr>
              <a:t>TCS) und </a:t>
            </a:r>
            <a:r>
              <a:rPr lang="de-DE" sz="1100" dirty="0" smtClean="0">
                <a:latin typeface="Arial" pitchFamily="34" charset="0"/>
                <a:ea typeface="ヒラギノ角ゴ Pro W3"/>
                <a:cs typeface="Arial" pitchFamily="34" charset="0"/>
              </a:rPr>
              <a:t>				     elektronischem Brems-Assistenten (</a:t>
            </a:r>
            <a:r>
              <a:rPr lang="de-DE" sz="1100" dirty="0">
                <a:latin typeface="Arial" pitchFamily="34" charset="0"/>
                <a:ea typeface="ヒラギノ角ゴ Pro W3"/>
                <a:cs typeface="Arial" pitchFamily="34" charset="0"/>
              </a:rPr>
              <a:t>EBA), </a:t>
            </a:r>
            <a:r>
              <a:rPr lang="de-DE" sz="1100" dirty="0" smtClean="0">
                <a:latin typeface="Arial" pitchFamily="34" charset="0"/>
                <a:ea typeface="ヒラギノ角ゴ Pro W3"/>
                <a:cs typeface="Arial" pitchFamily="34" charset="0"/>
              </a:rPr>
              <a:t>Elektronisches Sicherheits- </a:t>
            </a:r>
            <a:r>
              <a:rPr lang="de-DE" sz="1100" dirty="0">
                <a:latin typeface="Arial" pitchFamily="34" charset="0"/>
                <a:ea typeface="ヒラギノ角ゴ Pro W3"/>
                <a:cs typeface="Arial" pitchFamily="34" charset="0"/>
              </a:rPr>
              <a:t>und </a:t>
            </a:r>
            <a:r>
              <a:rPr lang="de-DE" sz="1100" dirty="0" smtClean="0">
                <a:latin typeface="Arial" pitchFamily="34" charset="0"/>
                <a:ea typeface="ヒラギノ角ゴ Pro W3"/>
                <a:cs typeface="Arial" pitchFamily="34" charset="0"/>
              </a:rPr>
              <a:t>			     Stabilitätsprogramm </a:t>
            </a:r>
            <a:r>
              <a:rPr lang="de-DE" sz="1100" dirty="0">
                <a:latin typeface="Arial" pitchFamily="34" charset="0"/>
                <a:ea typeface="ヒラギノ角ゴ Pro W3"/>
                <a:cs typeface="Arial" pitchFamily="34" charset="0"/>
              </a:rPr>
              <a:t>(ESP) </a:t>
            </a:r>
            <a:r>
              <a:rPr lang="de-DE" sz="1100" dirty="0" smtClean="0">
                <a:latin typeface="Arial" pitchFamily="34" charset="0"/>
                <a:ea typeface="ヒラギノ角ゴ Pro W3"/>
                <a:cs typeface="Arial" pitchFamily="34" charset="0"/>
              </a:rPr>
              <a:t>inklusive Überschlagschutz, Berganfahr-				     Assistent, Berganfahr-Kontrolle, Anhängerstabilisierung, adaptive 				     Lastkontrolle, Notbremslicht.</a:t>
            </a:r>
            <a:endParaRPr lang="de-DE" sz="1100" dirty="0">
              <a:latin typeface="Arial" pitchFamily="34" charset="0"/>
              <a:ea typeface="ヒラギノ角ゴ Pro W3"/>
              <a:cs typeface="Arial" pitchFamily="34" charset="0"/>
            </a:endParaRPr>
          </a:p>
          <a:p>
            <a:pPr>
              <a:tabLst>
                <a:tab pos="1703388" algn="l"/>
              </a:tabLst>
            </a:pPr>
            <a:endParaRPr lang="de-DE" sz="1100" dirty="0" smtClean="0">
              <a:latin typeface="Arial" pitchFamily="34" charset="0"/>
              <a:ea typeface="ヒラギノ角ゴ Pro W3"/>
              <a:cs typeface="Arial" pitchFamily="34" charset="0"/>
            </a:endParaRPr>
          </a:p>
          <a:p>
            <a:pPr marL="0" indent="0">
              <a:buNone/>
              <a:tabLst>
                <a:tab pos="1703388" algn="l"/>
              </a:tabLst>
            </a:pPr>
            <a:endParaRPr lang="de-DE" sz="1100" dirty="0" smtClean="0">
              <a:latin typeface="Arial" pitchFamily="34" charset="0"/>
              <a:ea typeface="ヒラギノ角ゴ Pro W3"/>
              <a:cs typeface="Arial" pitchFamily="34" charset="0"/>
            </a:endParaRPr>
          </a:p>
        </p:txBody>
      </p:sp>
      <p:sp>
        <p:nvSpPr>
          <p:cNvPr id="3" name="Titel 2"/>
          <p:cNvSpPr>
            <a:spLocks noGrp="1"/>
          </p:cNvSpPr>
          <p:nvPr>
            <p:ph type="title"/>
          </p:nvPr>
        </p:nvSpPr>
        <p:spPr>
          <a:prstGeom prst="rect">
            <a:avLst/>
          </a:prstGeom>
        </p:spPr>
        <p:txBody>
          <a:bodyPr/>
          <a:lstStyle/>
          <a:p>
            <a:r>
              <a:rPr lang="de-DE" dirty="0" smtClean="0"/>
              <a:t>RANGER – Technik</a:t>
            </a:r>
            <a:endParaRPr lang="de-DE" dirty="0"/>
          </a:p>
        </p:txBody>
      </p:sp>
      <p:sp>
        <p:nvSpPr>
          <p:cNvPr id="4" name="Foliennummernplatzhalter 3"/>
          <p:cNvSpPr>
            <a:spLocks noGrp="1"/>
          </p:cNvSpPr>
          <p:nvPr>
            <p:ph type="sldNum" sz="quarter" idx="11"/>
          </p:nvPr>
        </p:nvSpPr>
        <p:spPr>
          <a:prstGeom prst="rect">
            <a:avLst/>
          </a:prstGeom>
        </p:spPr>
        <p:txBody>
          <a:bodyPr/>
          <a:lstStyle/>
          <a:p>
            <a:pPr>
              <a:defRPr/>
            </a:pPr>
            <a:fld id="{75DAA85F-063A-48B9-B298-BAA77919E86C}" type="slidenum">
              <a:rPr lang="en-US" smtClean="0">
                <a:solidFill>
                  <a:srgbClr val="425968"/>
                </a:solidFill>
              </a:rPr>
              <a:pPr>
                <a:defRPr/>
              </a:pPr>
              <a:t>13</a:t>
            </a:fld>
            <a:endParaRPr lang="en-US">
              <a:solidFill>
                <a:srgbClr val="425968"/>
              </a:solidFill>
            </a:endParaRPr>
          </a:p>
        </p:txBody>
      </p:sp>
    </p:spTree>
    <p:extLst>
      <p:ext uri="{BB962C8B-B14F-4D97-AF65-F5344CB8AC3E}">
        <p14:creationId xmlns:p14="http://schemas.microsoft.com/office/powerpoint/2010/main" val="180379367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p:cNvSpPr>
            <a:spLocks noGrp="1"/>
          </p:cNvSpPr>
          <p:nvPr>
            <p:ph type="body" sz="quarter" idx="10"/>
          </p:nvPr>
        </p:nvSpPr>
        <p:spPr>
          <a:xfrm>
            <a:off x="720000" y="1173775"/>
            <a:ext cx="6480000" cy="8100000"/>
          </a:xfrm>
          <a:prstGeom prst="rect">
            <a:avLst/>
          </a:prstGeom>
        </p:spPr>
        <p:txBody>
          <a:bodyPr/>
          <a:lstStyle/>
          <a:p>
            <a:pPr marL="0" indent="0">
              <a:buNone/>
              <a:tabLst>
                <a:tab pos="1703388" algn="l"/>
              </a:tabLst>
            </a:pPr>
            <a:r>
              <a:rPr lang="de-DE" sz="1400" b="1" u="sng" dirty="0" smtClean="0">
                <a:latin typeface="Arial" pitchFamily="34" charset="0"/>
                <a:ea typeface="ヒラギノ角ゴ Pro W3"/>
                <a:cs typeface="Arial" pitchFamily="34" charset="0"/>
              </a:rPr>
              <a:t>Kraftübertragung</a:t>
            </a:r>
          </a:p>
          <a:p>
            <a:pPr marL="0" indent="0">
              <a:buNone/>
              <a:tabLst>
                <a:tab pos="1703388" algn="l"/>
              </a:tabLst>
            </a:pPr>
            <a:endParaRPr lang="de-DE" sz="1400" b="1" u="sng"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Antriebskonzept:</a:t>
            </a:r>
            <a:r>
              <a:rPr lang="de-DE" sz="1100" dirty="0" smtClean="0">
                <a:latin typeface="Arial" pitchFamily="34" charset="0"/>
                <a:ea typeface="ヒラギノ角ゴ Pro W3"/>
                <a:cs typeface="Arial" pitchFamily="34" charset="0"/>
              </a:rPr>
              <a:t>	Alle in Österreich angebotenen Ford Ranger-Versionen sind serienmäßig 	mit einem zuschaltbaren Allradantrieb (4x4) mit elektronischer 	Übersetzungsauswahl (4 H / 4 L) und Sperrdifferenzial (hinten) ausgerüstet. 	Ist der 4x4-Antrieb nicht aktiviert, wird das Fahrzeug über die Hinterräder 	angetrieben (2 H).</a:t>
            </a:r>
          </a:p>
          <a:p>
            <a:pPr>
              <a:tabLst>
                <a:tab pos="1703388" algn="l"/>
              </a:tabLst>
            </a:pPr>
            <a:endParaRPr lang="de-DE" sz="1100" b="1"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Allradantrieb</a:t>
            </a:r>
            <a:r>
              <a:rPr lang="de-DE" sz="1100" b="1"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Intelligentes 4x4-System </a:t>
            </a:r>
            <a:r>
              <a:rPr lang="de-DE" sz="1100" dirty="0">
                <a:latin typeface="Arial" pitchFamily="34" charset="0"/>
                <a:ea typeface="ヒラギノ角ゴ Pro W3"/>
                <a:cs typeface="Arial" pitchFamily="34" charset="0"/>
              </a:rPr>
              <a:t>mit elektronisch kontrollierter, variabler </a:t>
            </a:r>
            <a:r>
              <a:rPr lang="de-DE" sz="1100" dirty="0" smtClean="0">
                <a:latin typeface="Arial" pitchFamily="34" charset="0"/>
                <a:ea typeface="ヒラギノ角ゴ Pro W3"/>
                <a:cs typeface="Arial" pitchFamily="34" charset="0"/>
              </a:rPr>
              <a:t>	Drehmomentverteilung TVC (</a:t>
            </a:r>
            <a:r>
              <a:rPr lang="de-DE" sz="1100" dirty="0" err="1" smtClean="0">
                <a:latin typeface="Arial" pitchFamily="34" charset="0"/>
                <a:ea typeface="ヒラギノ角ゴ Pro W3"/>
                <a:cs typeface="Arial" pitchFamily="34" charset="0"/>
              </a:rPr>
              <a:t>Torque</a:t>
            </a:r>
            <a:r>
              <a:rPr lang="de-DE" sz="1100" dirty="0" smtClean="0">
                <a:latin typeface="Arial" pitchFamily="34" charset="0"/>
                <a:ea typeface="ヒラギノ角ゴ Pro W3"/>
                <a:cs typeface="Arial" pitchFamily="34" charset="0"/>
              </a:rPr>
              <a:t> </a:t>
            </a:r>
            <a:r>
              <a:rPr lang="de-DE" sz="1100" dirty="0" err="1" smtClean="0">
                <a:latin typeface="Arial" pitchFamily="34" charset="0"/>
                <a:ea typeface="ヒラギノ角ゴ Pro W3"/>
                <a:cs typeface="Arial" pitchFamily="34" charset="0"/>
              </a:rPr>
              <a:t>Vectoring</a:t>
            </a:r>
            <a:r>
              <a:rPr lang="de-DE" sz="1100" dirty="0" smtClean="0">
                <a:latin typeface="Arial" pitchFamily="34" charset="0"/>
                <a:ea typeface="ヒラギノ角ゴ Pro W3"/>
                <a:cs typeface="Arial" pitchFamily="34" charset="0"/>
              </a:rPr>
              <a:t> Control);	Drehmomentverteilung </a:t>
            </a:r>
            <a:r>
              <a:rPr lang="de-DE" sz="1100" dirty="0">
                <a:latin typeface="Arial" pitchFamily="34" charset="0"/>
                <a:ea typeface="ヒラギノ角ゴ Pro W3"/>
                <a:cs typeface="Arial" pitchFamily="34" charset="0"/>
              </a:rPr>
              <a:t>vorne/hinten maximal </a:t>
            </a:r>
            <a:r>
              <a:rPr lang="de-DE" sz="1100" dirty="0" smtClean="0">
                <a:latin typeface="Arial" pitchFamily="34" charset="0"/>
                <a:ea typeface="ヒラギノ角ゴ Pro W3"/>
                <a:cs typeface="Arial" pitchFamily="34" charset="0"/>
              </a:rPr>
              <a:t>50:50</a:t>
            </a:r>
            <a:r>
              <a:rPr lang="de-DE" sz="1100" dirty="0">
                <a:latin typeface="Arial" pitchFamily="34" charset="0"/>
                <a:ea typeface="ヒラギノ角ゴ Pro W3"/>
                <a:cs typeface="Arial" pitchFamily="34" charset="0"/>
              </a:rPr>
              <a:t>; </a:t>
            </a:r>
            <a:r>
              <a:rPr lang="de-DE" sz="1100" dirty="0" smtClean="0">
                <a:latin typeface="Arial" pitchFamily="34" charset="0"/>
                <a:ea typeface="ヒラギノ角ゴ Pro W3"/>
                <a:cs typeface="Arial" pitchFamily="34" charset="0"/>
              </a:rPr>
              <a:t>neueste Generation</a:t>
            </a:r>
          </a:p>
          <a:p>
            <a:pPr lvl="3">
              <a:tabLst>
                <a:tab pos="1703388" algn="l"/>
              </a:tabLst>
            </a:pPr>
            <a:r>
              <a:rPr lang="de-DE" sz="1100" dirty="0" smtClean="0">
                <a:latin typeface="Arial" pitchFamily="34" charset="0"/>
                <a:ea typeface="ヒラギノ角ゴ Pro W3"/>
                <a:cs typeface="Arial" pitchFamily="34" charset="0"/>
              </a:rPr>
              <a:t>Ranger </a:t>
            </a:r>
            <a:r>
              <a:rPr lang="de-DE" sz="1100" dirty="0" err="1" smtClean="0">
                <a:latin typeface="Arial" pitchFamily="34" charset="0"/>
                <a:ea typeface="ヒラギノ角ゴ Pro W3"/>
                <a:cs typeface="Arial" pitchFamily="34" charset="0"/>
              </a:rPr>
              <a:t>Raptor</a:t>
            </a:r>
            <a:r>
              <a:rPr lang="de-DE" sz="1100" dirty="0" smtClean="0">
                <a:latin typeface="Arial" pitchFamily="34" charset="0"/>
                <a:ea typeface="ヒラギノ角ゴ Pro W3"/>
                <a:cs typeface="Arial" pitchFamily="34" charset="0"/>
              </a:rPr>
              <a:t>: Terrain Management System mit 6 wählbaren </a:t>
            </a:r>
            <a:r>
              <a:rPr lang="de-DE" sz="1100" dirty="0" err="1" smtClean="0">
                <a:latin typeface="Arial" pitchFamily="34" charset="0"/>
                <a:ea typeface="ヒラギノ角ゴ Pro W3"/>
                <a:cs typeface="Arial" pitchFamily="34" charset="0"/>
              </a:rPr>
              <a:t>Fahrmodi</a:t>
            </a:r>
            <a:r>
              <a:rPr lang="de-DE" sz="1100" dirty="0" smtClean="0">
                <a:latin typeface="Arial" pitchFamily="34" charset="0"/>
                <a:ea typeface="ヒラギノ角ゴ Pro W3"/>
                <a:cs typeface="Arial" pitchFamily="34" charset="0"/>
              </a:rPr>
              <a:t>: Normal / Sport / Gras-Schotter-Schnee / Schlamm-Sand / Fels / Baja </a:t>
            </a:r>
            <a:endParaRPr lang="de-DE" sz="1100" dirty="0">
              <a:latin typeface="Arial" pitchFamily="34" charset="0"/>
              <a:ea typeface="ヒラギノ角ゴ Pro W3"/>
              <a:cs typeface="Arial" pitchFamily="34" charset="0"/>
            </a:endParaRPr>
          </a:p>
          <a:p>
            <a:pPr>
              <a:tabLst>
                <a:tab pos="1703388" algn="l"/>
              </a:tabLst>
            </a:pPr>
            <a:endParaRPr lang="de-DE" sz="1100" b="1" dirty="0" smtClean="0">
              <a:latin typeface="Arial" pitchFamily="34" charset="0"/>
              <a:ea typeface="ヒラギノ角ゴ Pro W3"/>
              <a:cs typeface="Arial" pitchFamily="34" charset="0"/>
            </a:endParaRPr>
          </a:p>
          <a:p>
            <a:pPr>
              <a:tabLst>
                <a:tab pos="1703388" algn="l"/>
              </a:tabLst>
            </a:pPr>
            <a:r>
              <a:rPr lang="de-DE" sz="1100" b="1" dirty="0" smtClean="0">
                <a:latin typeface="Arial" pitchFamily="34" charset="0"/>
                <a:ea typeface="ヒラギノ角ゴ Pro W3"/>
                <a:cs typeface="Arial" pitchFamily="34" charset="0"/>
              </a:rPr>
              <a:t>Getriebe:</a:t>
            </a:r>
            <a:r>
              <a:rPr lang="de-DE" sz="1100" dirty="0" smtClean="0">
                <a:latin typeface="Arial" pitchFamily="34" charset="0"/>
                <a:ea typeface="ヒラギノ角ゴ Pro W3"/>
                <a:cs typeface="Arial" pitchFamily="34" charset="0"/>
              </a:rPr>
              <a:t>	</a:t>
            </a:r>
            <a:r>
              <a:rPr lang="de-DE" sz="1100" b="1" dirty="0" smtClean="0">
                <a:latin typeface="Arial" pitchFamily="34" charset="0"/>
                <a:ea typeface="ヒラギノ角ゴ Pro W3"/>
                <a:cs typeface="Arial" pitchFamily="34" charset="0"/>
              </a:rPr>
              <a:t>MMT82: </a:t>
            </a:r>
            <a:r>
              <a:rPr lang="de-DE" sz="1100" dirty="0">
                <a:latin typeface="Arial" pitchFamily="34" charset="0"/>
                <a:ea typeface="ヒラギノ角ゴ Pro W3"/>
                <a:cs typeface="Arial" pitchFamily="34" charset="0"/>
              </a:rPr>
              <a:t>manuelles </a:t>
            </a:r>
            <a:r>
              <a:rPr lang="de-DE" sz="1100" dirty="0" smtClean="0">
                <a:latin typeface="Arial" pitchFamily="34" charset="0"/>
                <a:ea typeface="ヒラギノ角ゴ Pro W3"/>
                <a:cs typeface="Arial" pitchFamily="34" charset="0"/>
              </a:rPr>
              <a:t>und vollsynchronisiertes 6-Gang-Schaltgetriebe mit 	Seilzugschaltung für</a:t>
            </a:r>
          </a:p>
          <a:p>
            <a:pPr lvl="4">
              <a:tabLst>
                <a:tab pos="1703388" algn="l"/>
              </a:tabLst>
            </a:pPr>
            <a:r>
              <a:rPr lang="de-DE" sz="1100" dirty="0" smtClean="0">
                <a:latin typeface="Arial" pitchFamily="34" charset="0"/>
                <a:ea typeface="ヒラギノ角ゴ Pro W3"/>
                <a:cs typeface="Arial" pitchFamily="34" charset="0"/>
              </a:rPr>
              <a:t>2,0 l </a:t>
            </a:r>
            <a:r>
              <a:rPr lang="de-DE" sz="1100" dirty="0" err="1" smtClean="0">
                <a:latin typeface="Arial" pitchFamily="34" charset="0"/>
                <a:ea typeface="ヒラギノ角ゴ Pro W3"/>
                <a:cs typeface="Arial" pitchFamily="34" charset="0"/>
              </a:rPr>
              <a:t>EcoBlue</a:t>
            </a:r>
            <a:r>
              <a:rPr lang="de-DE" sz="1100" dirty="0" smtClean="0">
                <a:latin typeface="Arial" pitchFamily="34" charset="0"/>
                <a:ea typeface="ヒラギノ角ゴ Pro W3"/>
                <a:cs typeface="Arial" pitchFamily="34" charset="0"/>
              </a:rPr>
              <a:t> (96 kW / 125 kW und 156 kW)  </a:t>
            </a:r>
          </a:p>
          <a:p>
            <a:pPr lvl="4">
              <a:tabLst>
                <a:tab pos="1703388" algn="l"/>
              </a:tabLst>
            </a:pPr>
            <a:endParaRPr lang="de-DE" sz="1100" dirty="0" smtClean="0">
              <a:latin typeface="Arial" pitchFamily="34" charset="0"/>
              <a:ea typeface="ヒラギノ角ゴ Pro W3"/>
              <a:cs typeface="Arial" pitchFamily="34" charset="0"/>
            </a:endParaRPr>
          </a:p>
          <a:p>
            <a:pPr marL="0" lvl="4" indent="0">
              <a:buNone/>
              <a:tabLst>
                <a:tab pos="1703388" algn="l"/>
              </a:tabLst>
            </a:pPr>
            <a:r>
              <a:rPr lang="de-DE" sz="1100" b="1" dirty="0" smtClean="0">
                <a:latin typeface="Arial" pitchFamily="34" charset="0"/>
                <a:ea typeface="ヒラギノ角ゴ Pro W3"/>
                <a:cs typeface="Arial" pitchFamily="34" charset="0"/>
              </a:rPr>
              <a:t>	10R80: </a:t>
            </a:r>
            <a:r>
              <a:rPr lang="de-DE" sz="1100" dirty="0" smtClean="0">
                <a:latin typeface="Arial" pitchFamily="34" charset="0"/>
                <a:ea typeface="ヒラギノ角ゴ Pro W3"/>
                <a:cs typeface="Arial" pitchFamily="34" charset="0"/>
              </a:rPr>
              <a:t>10-Gang-Automatikgetriebe für</a:t>
            </a:r>
          </a:p>
          <a:p>
            <a:pPr lvl="4">
              <a:tabLst>
                <a:tab pos="1703388" algn="l"/>
              </a:tabLst>
            </a:pPr>
            <a:r>
              <a:rPr lang="de-DE" sz="1100" dirty="0" smtClean="0">
                <a:latin typeface="Arial" pitchFamily="34" charset="0"/>
                <a:ea typeface="ヒラギノ角ゴ Pro W3"/>
                <a:cs typeface="Arial" pitchFamily="34" charset="0"/>
              </a:rPr>
              <a:t>2,0 l </a:t>
            </a:r>
            <a:r>
              <a:rPr lang="de-DE" sz="1100" dirty="0" err="1" smtClean="0">
                <a:latin typeface="Arial" pitchFamily="34" charset="0"/>
                <a:ea typeface="ヒラギノ角ゴ Pro W3"/>
                <a:cs typeface="Arial" pitchFamily="34" charset="0"/>
              </a:rPr>
              <a:t>EcoBlue</a:t>
            </a:r>
            <a:r>
              <a:rPr lang="de-DE" sz="1100" dirty="0" smtClean="0">
                <a:latin typeface="Arial" pitchFamily="34" charset="0"/>
                <a:ea typeface="ヒラギノ角ゴ Pro W3"/>
                <a:cs typeface="Arial" pitchFamily="34" charset="0"/>
              </a:rPr>
              <a:t> (125 kW und 156 kW)</a:t>
            </a:r>
          </a:p>
          <a:p>
            <a:pPr lvl="4">
              <a:tabLst>
                <a:tab pos="1703388" algn="l"/>
              </a:tabLst>
            </a:pPr>
            <a:endParaRPr lang="de-DE" sz="1100" b="1" dirty="0" smtClean="0">
              <a:latin typeface="Arial" pitchFamily="34" charset="0"/>
              <a:ea typeface="ヒラギノ角ゴ Pro W3"/>
              <a:cs typeface="Arial" pitchFamily="34" charset="0"/>
            </a:endParaRPr>
          </a:p>
          <a:p>
            <a:pPr lvl="4">
              <a:tabLst>
                <a:tab pos="1703388" algn="l"/>
              </a:tabLst>
            </a:pPr>
            <a:endParaRPr lang="de-DE" sz="1100" b="1" dirty="0" smtClean="0">
              <a:latin typeface="Arial" pitchFamily="34" charset="0"/>
              <a:ea typeface="ヒラギノ角ゴ Pro W3"/>
              <a:cs typeface="Arial" pitchFamily="34" charset="0"/>
            </a:endParaRPr>
          </a:p>
          <a:p>
            <a:pPr lvl="4">
              <a:tabLst>
                <a:tab pos="1703388" algn="l"/>
              </a:tabLst>
            </a:pPr>
            <a:endParaRPr lang="de-DE" sz="1100" dirty="0">
              <a:latin typeface="Arial" pitchFamily="34" charset="0"/>
              <a:ea typeface="ヒラギノ角ゴ Pro W3"/>
              <a:cs typeface="Arial" pitchFamily="34" charset="0"/>
            </a:endParaRPr>
          </a:p>
          <a:p>
            <a:pPr marL="0" indent="0">
              <a:buNone/>
              <a:tabLst>
                <a:tab pos="1703388" algn="l"/>
              </a:tabLst>
            </a:pPr>
            <a:endParaRPr lang="de-DE" sz="1100" dirty="0" smtClean="0">
              <a:latin typeface="Arial" pitchFamily="34" charset="0"/>
              <a:ea typeface="ヒラギノ角ゴ Pro W3"/>
              <a:cs typeface="Arial" pitchFamily="34" charset="0"/>
            </a:endParaRPr>
          </a:p>
          <a:p>
            <a:pPr marL="0" indent="0">
              <a:buNone/>
              <a:tabLst>
                <a:tab pos="1703388" algn="l"/>
              </a:tabLst>
            </a:pPr>
            <a:endParaRPr lang="de-DE" sz="1100" dirty="0" smtClean="0">
              <a:latin typeface="Arial" pitchFamily="34" charset="0"/>
              <a:ea typeface="ヒラギノ角ゴ Pro W3"/>
              <a:cs typeface="Arial" pitchFamily="34" charset="0"/>
            </a:endParaRPr>
          </a:p>
        </p:txBody>
      </p:sp>
      <p:sp>
        <p:nvSpPr>
          <p:cNvPr id="3" name="Titel 2"/>
          <p:cNvSpPr>
            <a:spLocks noGrp="1"/>
          </p:cNvSpPr>
          <p:nvPr>
            <p:ph type="title"/>
          </p:nvPr>
        </p:nvSpPr>
        <p:spPr>
          <a:prstGeom prst="rect">
            <a:avLst/>
          </a:prstGeom>
        </p:spPr>
        <p:txBody>
          <a:bodyPr/>
          <a:lstStyle/>
          <a:p>
            <a:r>
              <a:rPr lang="de-DE" dirty="0" smtClean="0"/>
              <a:t>RANGER – Technik</a:t>
            </a:r>
            <a:endParaRPr lang="de-DE" dirty="0"/>
          </a:p>
        </p:txBody>
      </p:sp>
      <p:sp>
        <p:nvSpPr>
          <p:cNvPr id="4" name="Foliennummernplatzhalter 3"/>
          <p:cNvSpPr>
            <a:spLocks noGrp="1"/>
          </p:cNvSpPr>
          <p:nvPr>
            <p:ph type="sldNum" sz="quarter" idx="11"/>
          </p:nvPr>
        </p:nvSpPr>
        <p:spPr>
          <a:prstGeom prst="rect">
            <a:avLst/>
          </a:prstGeom>
        </p:spPr>
        <p:txBody>
          <a:bodyPr/>
          <a:lstStyle/>
          <a:p>
            <a:pPr>
              <a:defRPr/>
            </a:pPr>
            <a:fld id="{75DAA85F-063A-48B9-B298-BAA77919E86C}" type="slidenum">
              <a:rPr lang="en-US" smtClean="0">
                <a:solidFill>
                  <a:srgbClr val="425968"/>
                </a:solidFill>
              </a:rPr>
              <a:pPr>
                <a:defRPr/>
              </a:pPr>
              <a:t>14</a:t>
            </a:fld>
            <a:endParaRPr lang="en-US">
              <a:solidFill>
                <a:srgbClr val="425968"/>
              </a:solidFill>
            </a:endParaRPr>
          </a:p>
        </p:txBody>
      </p:sp>
    </p:spTree>
    <p:extLst>
      <p:ext uri="{BB962C8B-B14F-4D97-AF65-F5344CB8AC3E}">
        <p14:creationId xmlns:p14="http://schemas.microsoft.com/office/powerpoint/2010/main" val="117093309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720000" y="1231650"/>
            <a:ext cx="6480000" cy="8100000"/>
          </a:xfrm>
        </p:spPr>
        <p:txBody>
          <a:bodyPr/>
          <a:lstStyle/>
          <a:p>
            <a:pPr marL="0" indent="0">
              <a:buNone/>
            </a:pPr>
            <a:endParaRPr lang="en-US" sz="1400" b="1" dirty="0" smtClean="0">
              <a:latin typeface="Arial" pitchFamily="34" charset="0"/>
              <a:ea typeface="ヒラギノ角ゴ Pro W3"/>
              <a:cs typeface="Arial" pitchFamily="34" charset="0"/>
            </a:endParaRP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MOTORDATEN</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15</a:t>
            </a:fld>
            <a:endParaRPr lang="en-US" sz="900">
              <a:solidFill>
                <a:srgbClr val="425968"/>
              </a:solidFill>
            </a:endParaRPr>
          </a:p>
        </p:txBody>
      </p:sp>
      <p:graphicFrame>
        <p:nvGraphicFramePr>
          <p:cNvPr id="2" name="Tabelle 1"/>
          <p:cNvGraphicFramePr>
            <a:graphicFrameLocks noGrp="1"/>
          </p:cNvGraphicFramePr>
          <p:nvPr>
            <p:extLst>
              <p:ext uri="{D42A27DB-BD31-4B8C-83A1-F6EECF244321}">
                <p14:modId xmlns:p14="http://schemas.microsoft.com/office/powerpoint/2010/main" val="85087839"/>
              </p:ext>
            </p:extLst>
          </p:nvPr>
        </p:nvGraphicFramePr>
        <p:xfrm>
          <a:off x="728954" y="1573049"/>
          <a:ext cx="6471046" cy="7421567"/>
        </p:xfrm>
        <a:graphic>
          <a:graphicData uri="http://schemas.openxmlformats.org/drawingml/2006/table">
            <a:tbl>
              <a:tblPr>
                <a:tableStyleId>{2D5ABB26-0587-4C30-8999-92F81FD0307C}</a:tableStyleId>
              </a:tblPr>
              <a:tblGrid>
                <a:gridCol w="1889774">
                  <a:extLst>
                    <a:ext uri="{9D8B030D-6E8A-4147-A177-3AD203B41FA5}">
                      <a16:colId xmlns:a16="http://schemas.microsoft.com/office/drawing/2014/main" val="20000"/>
                    </a:ext>
                  </a:extLst>
                </a:gridCol>
                <a:gridCol w="1145318">
                  <a:extLst>
                    <a:ext uri="{9D8B030D-6E8A-4147-A177-3AD203B41FA5}">
                      <a16:colId xmlns:a16="http://schemas.microsoft.com/office/drawing/2014/main" val="20001"/>
                    </a:ext>
                  </a:extLst>
                </a:gridCol>
                <a:gridCol w="1145318">
                  <a:extLst>
                    <a:ext uri="{9D8B030D-6E8A-4147-A177-3AD203B41FA5}">
                      <a16:colId xmlns:a16="http://schemas.microsoft.com/office/drawing/2014/main" val="20002"/>
                    </a:ext>
                  </a:extLst>
                </a:gridCol>
                <a:gridCol w="1145318">
                  <a:extLst>
                    <a:ext uri="{9D8B030D-6E8A-4147-A177-3AD203B41FA5}">
                      <a16:colId xmlns:a16="http://schemas.microsoft.com/office/drawing/2014/main" val="20003"/>
                    </a:ext>
                  </a:extLst>
                </a:gridCol>
                <a:gridCol w="1145318">
                  <a:extLst>
                    <a:ext uri="{9D8B030D-6E8A-4147-A177-3AD203B41FA5}">
                      <a16:colId xmlns:a16="http://schemas.microsoft.com/office/drawing/2014/main" val="3903097885"/>
                    </a:ext>
                  </a:extLst>
                </a:gridCol>
              </a:tblGrid>
              <a:tr h="495512">
                <a:tc>
                  <a:txBody>
                    <a:bodyPr/>
                    <a:lstStyle/>
                    <a:p>
                      <a:pPr algn="l" fontAlgn="ctr"/>
                      <a:r>
                        <a:rPr lang="de-DE" sz="1100" b="1" u="none" strike="noStrike" dirty="0">
                          <a:solidFill>
                            <a:srgbClr val="474847"/>
                          </a:solidFill>
                          <a:effectLst/>
                        </a:rPr>
                        <a:t>Typ</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i="0" u="none" strike="noStrike" dirty="0" smtClean="0">
                          <a:solidFill>
                            <a:srgbClr val="474847"/>
                          </a:solidFill>
                          <a:effectLst/>
                          <a:latin typeface="Arial"/>
                        </a:rPr>
                        <a:t>2,0 l </a:t>
                      </a:r>
                      <a:r>
                        <a:rPr lang="de-DE" sz="1100" b="1" i="0" u="none" strike="noStrike" dirty="0" err="1" smtClean="0">
                          <a:solidFill>
                            <a:srgbClr val="474847"/>
                          </a:solidFill>
                          <a:effectLst/>
                          <a:latin typeface="Arial"/>
                        </a:rPr>
                        <a:t>EcoBlue</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solidFill>
                            <a:srgbClr val="474847"/>
                          </a:solidFill>
                          <a:effectLst/>
                        </a:rPr>
                        <a:t>2,0 l </a:t>
                      </a:r>
                      <a:r>
                        <a:rPr lang="de-DE" sz="1100" b="1" u="none" strike="noStrike" dirty="0" err="1" smtClean="0">
                          <a:solidFill>
                            <a:srgbClr val="474847"/>
                          </a:solidFill>
                          <a:effectLst/>
                        </a:rPr>
                        <a:t>EcoBlue</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i="0" u="none" strike="noStrike" dirty="0" smtClean="0">
                          <a:solidFill>
                            <a:srgbClr val="474847"/>
                          </a:solidFill>
                          <a:effectLst/>
                          <a:latin typeface="Arial"/>
                        </a:rPr>
                        <a:t>2,0 l </a:t>
                      </a:r>
                      <a:r>
                        <a:rPr lang="de-DE" sz="1100" b="1" i="0" u="none" strike="noStrike" dirty="0" err="1" smtClean="0">
                          <a:solidFill>
                            <a:srgbClr val="474847"/>
                          </a:solidFill>
                          <a:effectLst/>
                          <a:latin typeface="Arial"/>
                        </a:rPr>
                        <a:t>EcoBlue</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59003">
                <a:tc>
                  <a:txBody>
                    <a:bodyPr/>
                    <a:lstStyle/>
                    <a:p>
                      <a:pPr algn="l" fontAlgn="ctr"/>
                      <a:r>
                        <a:rPr lang="de-DE" sz="1100" b="1" u="none" strike="noStrike" dirty="0">
                          <a:solidFill>
                            <a:srgbClr val="474847"/>
                          </a:solidFill>
                          <a:effectLst/>
                        </a:rPr>
                        <a:t>Bauart</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de-DE" sz="1100" u="none" strike="noStrike" dirty="0" smtClean="0">
                          <a:solidFill>
                            <a:schemeClr val="tx1"/>
                          </a:solidFill>
                          <a:effectLst/>
                        </a:rPr>
                        <a:t>Reihen-Vierzylinder</a:t>
                      </a:r>
                      <a:r>
                        <a:rPr lang="de-DE" sz="1100" u="none" strike="noStrike" baseline="0" dirty="0" smtClean="0">
                          <a:solidFill>
                            <a:schemeClr val="tx1"/>
                          </a:solidFill>
                          <a:effectLst/>
                        </a:rPr>
                        <a:t>, Turbodiesel</a:t>
                      </a:r>
                    </a:p>
                    <a:p>
                      <a:pPr algn="ctr" fontAlgn="ctr"/>
                      <a:r>
                        <a:rPr lang="de-DE" sz="1100" u="none" strike="noStrike" baseline="0" dirty="0" err="1" smtClean="0">
                          <a:solidFill>
                            <a:schemeClr val="tx1"/>
                          </a:solidFill>
                          <a:effectLst/>
                        </a:rPr>
                        <a:t>Raptor</a:t>
                      </a:r>
                      <a:r>
                        <a:rPr lang="de-DE" sz="1100" u="none" strike="noStrike" baseline="0" dirty="0" smtClean="0">
                          <a:solidFill>
                            <a:schemeClr val="tx1"/>
                          </a:solidFill>
                          <a:effectLst/>
                        </a:rPr>
                        <a:t>: Bi-Turbo</a:t>
                      </a: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u="none" strike="noStrike" baseline="0" dirty="0" smtClean="0">
                        <a:solidFill>
                          <a:schemeClr val="tx1"/>
                        </a:solidFill>
                        <a:effectLst/>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3746">
                <a:tc>
                  <a:txBody>
                    <a:bodyPr/>
                    <a:lstStyle/>
                    <a:p>
                      <a:pPr algn="l" fontAlgn="ctr"/>
                      <a:r>
                        <a:rPr lang="de-DE" sz="1100" b="1" u="none" strike="noStrike" dirty="0">
                          <a:solidFill>
                            <a:srgbClr val="474847"/>
                          </a:solidFill>
                          <a:effectLst/>
                        </a:rPr>
                        <a:t>Hubraum</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de-DE" sz="1100" b="0" u="none" strike="noStrike" dirty="0">
                          <a:solidFill>
                            <a:srgbClr val="474847"/>
                          </a:solidFill>
                          <a:effectLst/>
                        </a:rPr>
                        <a:t>cm³</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mn-lt"/>
                        </a:rPr>
                        <a:t>1.996</a:t>
                      </a: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mn-lt"/>
                        </a:rPr>
                        <a:t>1.996</a:t>
                      </a: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mn-lt"/>
                        </a:rPr>
                        <a:t>1.996</a:t>
                      </a: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88865">
                <a:tc>
                  <a:txBody>
                    <a:bodyPr/>
                    <a:lstStyle/>
                    <a:p>
                      <a:pPr algn="l" fontAlgn="ctr"/>
                      <a:r>
                        <a:rPr lang="de-DE" sz="1100" b="1" u="none" strike="noStrike" dirty="0">
                          <a:solidFill>
                            <a:srgbClr val="474847"/>
                          </a:solidFill>
                          <a:effectLst/>
                        </a:rPr>
                        <a:t>Bohrung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tcPr>
                </a:tc>
                <a:tc>
                  <a:txBody>
                    <a:bodyPr/>
                    <a:lstStyle/>
                    <a:p>
                      <a:pPr algn="ctr" fontAlgn="ctr"/>
                      <a:r>
                        <a:rPr lang="de-DE" sz="1100" b="0" u="none" strike="noStrike">
                          <a:solidFill>
                            <a:srgbClr val="474847"/>
                          </a:solidFill>
                          <a:effectLst/>
                        </a:rPr>
                        <a:t>mm</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474847"/>
                          </a:solidFill>
                          <a:effectLst/>
                          <a:latin typeface="Arial"/>
                        </a:rPr>
                        <a:t>86,0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u="none" strike="noStrike" dirty="0" smtClean="0">
                          <a:solidFill>
                            <a:srgbClr val="474847"/>
                          </a:solidFill>
                          <a:effectLst/>
                        </a:rPr>
                        <a:t>86,0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474847"/>
                          </a:solidFill>
                          <a:effectLst/>
                          <a:latin typeface="Arial"/>
                        </a:rPr>
                        <a:t>84,0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01424">
                <a:tc>
                  <a:txBody>
                    <a:bodyPr/>
                    <a:lstStyle/>
                    <a:p>
                      <a:pPr algn="l" fontAlgn="ctr"/>
                      <a:r>
                        <a:rPr lang="de-DE" sz="1100" b="1" u="none" strike="noStrike" dirty="0">
                          <a:solidFill>
                            <a:srgbClr val="474847"/>
                          </a:solidFill>
                          <a:effectLst/>
                        </a:rPr>
                        <a:t>Hub</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tcPr>
                </a:tc>
                <a:tc>
                  <a:txBody>
                    <a:bodyPr/>
                    <a:lstStyle/>
                    <a:p>
                      <a:pPr algn="ctr" fontAlgn="ctr"/>
                      <a:r>
                        <a:rPr lang="de-DE" sz="1100" b="0" u="none" strike="noStrike">
                          <a:solidFill>
                            <a:srgbClr val="474847"/>
                          </a:solidFill>
                          <a:effectLst/>
                        </a:rPr>
                        <a:t>mm</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474847"/>
                          </a:solidFill>
                          <a:effectLst/>
                          <a:latin typeface="Arial"/>
                        </a:rPr>
                        <a:t>94,6</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u="none" strike="noStrike" dirty="0" smtClean="0">
                          <a:solidFill>
                            <a:srgbClr val="474847"/>
                          </a:solidFill>
                          <a:effectLst/>
                        </a:rPr>
                        <a:t>94,6</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de-DE" sz="1100" b="0" i="0" u="none" strike="noStrike" dirty="0" smtClean="0">
                          <a:solidFill>
                            <a:srgbClr val="474847"/>
                          </a:solidFill>
                          <a:effectLst/>
                          <a:latin typeface="Arial"/>
                        </a:rPr>
                        <a:t>90,0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39102">
                <a:tc>
                  <a:txBody>
                    <a:bodyPr/>
                    <a:lstStyle/>
                    <a:p>
                      <a:pPr algn="l" fontAlgn="ctr"/>
                      <a:r>
                        <a:rPr lang="de-DE" sz="1100" b="1" u="none" strike="noStrike" dirty="0">
                          <a:solidFill>
                            <a:srgbClr val="474847"/>
                          </a:solidFill>
                          <a:effectLst/>
                        </a:rPr>
                        <a:t>Verdichtung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a:solidFill>
                            <a:srgbClr val="474847"/>
                          </a:solidFill>
                          <a:effectLst/>
                        </a:rPr>
                        <a:t> </a:t>
                      </a:r>
                      <a:endParaRPr lang="de-DE" sz="1100" b="0" i="0" u="none" strike="noStrike">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15,7 : 1</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15,7 : 1</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16,0</a:t>
                      </a:r>
                      <a:r>
                        <a:rPr lang="de-DE" sz="1100" b="0" i="0" u="none" strike="noStrike" baseline="0" dirty="0" smtClean="0">
                          <a:solidFill>
                            <a:srgbClr val="474847"/>
                          </a:solidFill>
                          <a:effectLst/>
                          <a:latin typeface="Arial"/>
                        </a:rPr>
                        <a:t> : 1</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26543">
                <a:tc>
                  <a:txBody>
                    <a:bodyPr/>
                    <a:lstStyle/>
                    <a:p>
                      <a:pPr algn="l" fontAlgn="ctr"/>
                      <a:r>
                        <a:rPr lang="de-DE" sz="1100" b="1" u="none" strike="noStrike" dirty="0">
                          <a:solidFill>
                            <a:srgbClr val="474847"/>
                          </a:solidFill>
                          <a:effectLst/>
                        </a:rPr>
                        <a:t>Leistung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b="0" u="none" strike="noStrike" dirty="0">
                          <a:solidFill>
                            <a:srgbClr val="474847"/>
                          </a:solidFill>
                          <a:effectLst/>
                        </a:rPr>
                        <a:t>kW (PS)</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b="0" i="0" u="none" strike="noStrike" dirty="0" smtClean="0">
                          <a:solidFill>
                            <a:srgbClr val="474847"/>
                          </a:solidFill>
                          <a:effectLst/>
                          <a:latin typeface="Arial"/>
                        </a:rPr>
                        <a:t>96 (130)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u="none" strike="noStrike" dirty="0" smtClean="0">
                          <a:solidFill>
                            <a:srgbClr val="474847"/>
                          </a:solidFill>
                          <a:effectLst/>
                        </a:rPr>
                        <a:t>125 (170)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156 (213)</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233625">
                <a:tc>
                  <a:txBody>
                    <a:bodyPr/>
                    <a:lstStyle/>
                    <a:p>
                      <a:pPr algn="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b="0" u="none" strike="noStrike" dirty="0">
                          <a:solidFill>
                            <a:srgbClr val="474847"/>
                          </a:solidFill>
                          <a:effectLst/>
                        </a:rPr>
                        <a:t>bei min</a:t>
                      </a:r>
                      <a:r>
                        <a:rPr lang="de-DE" sz="1100" b="0" u="none" strike="noStrike" baseline="30000" dirty="0">
                          <a:solidFill>
                            <a:srgbClr val="474847"/>
                          </a:solidFill>
                          <a:effectLst/>
                        </a:rPr>
                        <a:t>-1</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b="0" i="0" u="none" strike="noStrike" dirty="0" smtClean="0">
                          <a:solidFill>
                            <a:srgbClr val="474847"/>
                          </a:solidFill>
                          <a:effectLst/>
                          <a:latin typeface="Arial"/>
                        </a:rPr>
                        <a:t>3.500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3.500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3.750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39102">
                <a:tc>
                  <a:txBody>
                    <a:bodyPr/>
                    <a:lstStyle/>
                    <a:p>
                      <a:pPr algn="l" fontAlgn="ctr"/>
                      <a:r>
                        <a:rPr lang="de-DE" sz="1100" b="1" u="none" strike="noStrike" dirty="0">
                          <a:solidFill>
                            <a:srgbClr val="474847"/>
                          </a:solidFill>
                          <a:effectLst/>
                        </a:rPr>
                        <a:t>Drehmoment</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b="0" u="none" strike="noStrike" dirty="0" err="1">
                          <a:solidFill>
                            <a:srgbClr val="474847"/>
                          </a:solidFill>
                          <a:effectLst/>
                        </a:rPr>
                        <a:t>Nm</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de-DE" sz="1100" b="0" i="0" u="none" strike="noStrike" dirty="0" smtClean="0">
                          <a:solidFill>
                            <a:srgbClr val="474847"/>
                          </a:solidFill>
                          <a:effectLst/>
                          <a:latin typeface="Arial"/>
                        </a:rPr>
                        <a:t>340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mn-lt"/>
                        </a:rPr>
                        <a:t>420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500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391028">
                <a:tc>
                  <a:txBody>
                    <a:bodyPr/>
                    <a:lstStyle/>
                    <a:p>
                      <a:pPr algn="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b="0" u="none" strike="noStrike" dirty="0">
                          <a:solidFill>
                            <a:srgbClr val="474847"/>
                          </a:solidFill>
                          <a:effectLst/>
                        </a:rPr>
                        <a:t>bei min</a:t>
                      </a:r>
                      <a:r>
                        <a:rPr lang="de-DE" sz="1100" b="0" u="none" strike="noStrike" baseline="30000" dirty="0">
                          <a:solidFill>
                            <a:srgbClr val="474847"/>
                          </a:solidFill>
                          <a:effectLst/>
                        </a:rPr>
                        <a:t>-1</a:t>
                      </a:r>
                      <a:endParaRPr lang="de-DE" sz="1100" b="0" i="0" u="none" strike="noStrike" dirty="0">
                        <a:solidFill>
                          <a:srgbClr val="474847"/>
                        </a:solidFill>
                        <a:effectLst/>
                        <a:latin typeface="Arial"/>
                      </a:endParaRPr>
                    </a:p>
                  </a:txBody>
                  <a:tcPr marL="7604" marR="7604" marT="7604"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100" b="0" i="0" u="none" strike="noStrike" dirty="0" smtClean="0">
                          <a:solidFill>
                            <a:srgbClr val="474847"/>
                          </a:solidFill>
                          <a:effectLst/>
                          <a:latin typeface="Arial"/>
                        </a:rPr>
                        <a:t>1.500 - 2.500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1.500 - 2.500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u="none" strike="noStrike" dirty="0" smtClean="0">
                        <a:solidFill>
                          <a:srgbClr val="474847"/>
                        </a:solidFill>
                        <a:effectLst/>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u="none" strike="noStrike" dirty="0" smtClean="0">
                          <a:solidFill>
                            <a:srgbClr val="474847"/>
                          </a:solidFill>
                          <a:effectLst/>
                        </a:rPr>
                        <a:t>1.750 - 2.000</a:t>
                      </a:r>
                      <a:endParaRPr lang="de-DE" sz="1100" b="0" i="0" u="none" strike="noStrike" dirty="0" smtClean="0">
                        <a:solidFill>
                          <a:srgbClr val="474847"/>
                        </a:solidFill>
                        <a:effectLst/>
                        <a:latin typeface="+mn-lt"/>
                      </a:endParaRPr>
                    </a:p>
                    <a:p>
                      <a:pPr algn="ctr" fontAlgn="ct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20357">
                <a:tc gridSpan="2">
                  <a:txBody>
                    <a:bodyPr/>
                    <a:lstStyle/>
                    <a:p>
                      <a:pPr algn="l" fontAlgn="ctr"/>
                      <a:r>
                        <a:rPr lang="de-DE" sz="1100" b="1" i="0" u="none" strike="noStrike" smtClean="0">
                          <a:solidFill>
                            <a:srgbClr val="474847"/>
                          </a:solidFill>
                          <a:effectLst/>
                          <a:latin typeface="+mn-lt"/>
                        </a:rPr>
                        <a:t>Ventilsteuerung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tc>
                <a:tc gridSpan="3">
                  <a:txBody>
                    <a:bodyPr/>
                    <a:lstStyle/>
                    <a:p>
                      <a:pPr algn="ctr" fontAlgn="ctr"/>
                      <a:r>
                        <a:rPr lang="de-DE" sz="1100" u="none" strike="noStrike" dirty="0" smtClean="0">
                          <a:solidFill>
                            <a:srgbClr val="474847"/>
                          </a:solidFill>
                          <a:effectLst/>
                        </a:rPr>
                        <a:t>DOHC</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10"/>
                  </a:ext>
                </a:extLst>
              </a:tr>
              <a:tr h="320357">
                <a:tc gridSpan="2">
                  <a:txBody>
                    <a:bodyPr/>
                    <a:lstStyle/>
                    <a:p>
                      <a:pPr algn="l" fontAlgn="ctr"/>
                      <a:r>
                        <a:rPr lang="de-DE" sz="1100" b="1" i="0" u="none" strike="noStrike" smtClean="0">
                          <a:solidFill>
                            <a:srgbClr val="474847"/>
                          </a:solidFill>
                          <a:effectLst/>
                          <a:latin typeface="+mn-lt"/>
                        </a:rPr>
                        <a:t>Ventile pro Zylinder</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20357">
                <a:tc gridSpan="2">
                  <a:txBody>
                    <a:bodyPr/>
                    <a:lstStyle/>
                    <a:p>
                      <a:pPr algn="l" fontAlgn="ctr"/>
                      <a:r>
                        <a:rPr lang="de-DE" sz="1100" b="1" i="0" u="none" strike="noStrike" dirty="0" smtClean="0">
                          <a:solidFill>
                            <a:srgbClr val="474847"/>
                          </a:solidFill>
                          <a:effectLst/>
                          <a:latin typeface="Arial"/>
                        </a:rPr>
                        <a:t>Zylinder</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a:txBody>
                    <a:bodyPr/>
                    <a:lstStyle/>
                    <a:p>
                      <a:pPr algn="ctr" fontAlgn="ctr"/>
                      <a:r>
                        <a:rPr lang="de-DE" sz="1100" b="0" i="0" u="none" strike="noStrike" dirty="0" smtClean="0">
                          <a:solidFill>
                            <a:srgbClr val="474847"/>
                          </a:solidFill>
                          <a:effectLst/>
                          <a:latin typeface="Arial"/>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4</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896737">
                <a:tc gridSpan="2">
                  <a:txBody>
                    <a:bodyPr/>
                    <a:lstStyle/>
                    <a:p>
                      <a:pPr algn="l" fontAlgn="ctr"/>
                      <a:r>
                        <a:rPr lang="de-DE" sz="1100" b="1" i="0" u="none" strike="noStrike" dirty="0" smtClean="0">
                          <a:solidFill>
                            <a:srgbClr val="474847"/>
                          </a:solidFill>
                          <a:effectLst/>
                          <a:latin typeface="+mn-lt"/>
                        </a:rPr>
                        <a:t>Nockenwellenantrieb</a:t>
                      </a:r>
                      <a:endParaRPr lang="de-DE" sz="1100" b="1" i="0" u="none" strike="noStrike" dirty="0">
                        <a:solidFill>
                          <a:srgbClr val="474847"/>
                        </a:solidFill>
                        <a:effectLst/>
                        <a:latin typeface="+mn-lt"/>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tc>
                <a:tc gridSpan="3">
                  <a:txBody>
                    <a:bodyPr/>
                    <a:lstStyle/>
                    <a:p>
                      <a:pPr marL="0" marR="0" indent="0" algn="ctr" defTabSz="497845" rtl="0" eaLnBrk="1" fontAlgn="ctr"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Kurbelwelle zu Auslass-Seite:</a:t>
                      </a:r>
                    </a:p>
                    <a:p>
                      <a:pPr marL="0" marR="0" indent="0" algn="ctr" defTabSz="497845" rtl="0" eaLnBrk="1" fontAlgn="ctr"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Zahnriemen mit dynamischem Spanner</a:t>
                      </a:r>
                    </a:p>
                    <a:p>
                      <a:pPr marL="0" marR="0" indent="0" algn="ctr" defTabSz="497845" rtl="0" eaLnBrk="1" fontAlgn="ctr" latinLnBrk="0" hangingPunct="1">
                        <a:lnSpc>
                          <a:spcPct val="100000"/>
                        </a:lnSpc>
                        <a:spcBef>
                          <a:spcPts val="0"/>
                        </a:spcBef>
                        <a:spcAft>
                          <a:spcPts val="0"/>
                        </a:spcAft>
                        <a:buClrTx/>
                        <a:buSzTx/>
                        <a:buFontTx/>
                        <a:buNone/>
                        <a:tabLst/>
                        <a:defRPr/>
                      </a:pPr>
                      <a:endParaRPr lang="de-DE" sz="1100" b="0" i="0" u="none" strike="noStrike" dirty="0" smtClean="0">
                        <a:solidFill>
                          <a:srgbClr val="474847"/>
                        </a:solidFill>
                        <a:effectLst/>
                        <a:latin typeface="+mn-lt"/>
                      </a:endParaRPr>
                    </a:p>
                    <a:p>
                      <a:pPr marL="0" marR="0" indent="0" algn="ctr" defTabSz="497845" rtl="0" eaLnBrk="1" fontAlgn="ctr"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Auslass- zu Einlass-Seite:</a:t>
                      </a:r>
                    </a:p>
                    <a:p>
                      <a:pPr marL="0" marR="0" indent="0" algn="ctr" defTabSz="497845" rtl="0" eaLnBrk="1" fontAlgn="ctr"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Steuerkette mit hydraulischem Spanner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497845" rtl="0" eaLnBrk="1" fontAlgn="ctr" latinLnBrk="0" hangingPunct="1">
                        <a:lnSpc>
                          <a:spcPct val="100000"/>
                        </a:lnSpc>
                        <a:spcBef>
                          <a:spcPts val="0"/>
                        </a:spcBef>
                        <a:spcAft>
                          <a:spcPts val="0"/>
                        </a:spcAft>
                        <a:buClrTx/>
                        <a:buSzTx/>
                        <a:buFontTx/>
                        <a:buNone/>
                        <a:tabLst/>
                        <a:defRPr/>
                      </a:pPr>
                      <a:endParaRPr lang="de-DE" sz="1100" b="0" i="0" u="none" strike="noStrike" dirty="0" smtClean="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13"/>
                  </a:ext>
                </a:extLst>
              </a:tr>
              <a:tr h="320357">
                <a:tc gridSpan="2">
                  <a:txBody>
                    <a:bodyPr/>
                    <a:lstStyle/>
                    <a:p>
                      <a:pPr algn="l" fontAlgn="ctr"/>
                      <a:r>
                        <a:rPr lang="de-DE" sz="1100" b="1" i="0" u="none" strike="noStrike" dirty="0" smtClean="0">
                          <a:solidFill>
                            <a:srgbClr val="474847"/>
                          </a:solidFill>
                          <a:effectLst/>
                          <a:latin typeface="+mn-lt"/>
                        </a:rPr>
                        <a:t>Kurbelwellenlager</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tc>
                <a:tc>
                  <a:txBody>
                    <a:bodyPr/>
                    <a:lstStyle/>
                    <a:p>
                      <a:pPr algn="ctr" fontAlgn="ctr"/>
                      <a:r>
                        <a:rPr lang="de-DE" sz="1100" b="0" i="0" u="none" strike="noStrike" dirty="0" smtClean="0">
                          <a:solidFill>
                            <a:srgbClr val="474847"/>
                          </a:solidFill>
                          <a:effectLst/>
                          <a:latin typeface="Arial"/>
                        </a:rPr>
                        <a:t>5</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smtClean="0">
                          <a:solidFill>
                            <a:srgbClr val="474847"/>
                          </a:solidFill>
                          <a:effectLst/>
                        </a:rPr>
                        <a:t>5</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5</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549577">
                <a:tc gridSpan="2">
                  <a:txBody>
                    <a:bodyPr/>
                    <a:lstStyle/>
                    <a:p>
                      <a:pPr algn="l" fontAlgn="ctr"/>
                      <a:r>
                        <a:rPr lang="de-DE" sz="1100" b="1" u="none" strike="noStrike" dirty="0" smtClean="0">
                          <a:solidFill>
                            <a:srgbClr val="474847"/>
                          </a:solidFill>
                          <a:effectLst/>
                        </a:rPr>
                        <a:t>Motorsteuerung</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1" i="0" u="none" strike="noStrike" dirty="0">
                        <a:solidFill>
                          <a:srgbClr val="000000"/>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de-DE" sz="1100" u="none" strike="noStrike" dirty="0" smtClean="0">
                          <a:solidFill>
                            <a:srgbClr val="474847"/>
                          </a:solidFill>
                          <a:effectLst/>
                        </a:rPr>
                        <a:t>Ford Common-</a:t>
                      </a:r>
                      <a:r>
                        <a:rPr lang="de-DE" sz="1100" u="none" strike="noStrike" dirty="0" err="1" smtClean="0">
                          <a:solidFill>
                            <a:srgbClr val="474847"/>
                          </a:solidFill>
                          <a:effectLst/>
                        </a:rPr>
                        <a:t>Rail</a:t>
                      </a:r>
                      <a:r>
                        <a:rPr lang="de-DE" sz="1100" u="none" strike="noStrike" dirty="0" smtClean="0">
                          <a:solidFill>
                            <a:srgbClr val="474847"/>
                          </a:solidFill>
                          <a:effectLst/>
                        </a:rPr>
                        <a:t>-Dieselmotoren-Management </a:t>
                      </a:r>
                    </a:p>
                    <a:p>
                      <a:pPr algn="ctr" fontAlgn="ctr"/>
                      <a:r>
                        <a:rPr lang="de-DE" sz="1100" u="none" strike="noStrike" dirty="0" smtClean="0">
                          <a:solidFill>
                            <a:srgbClr val="474847"/>
                          </a:solidFill>
                          <a:effectLst/>
                        </a:rPr>
                        <a:t>der 2. Generation, Einspritzdruck 1.800 bar</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15"/>
                  </a:ext>
                </a:extLst>
              </a:tr>
              <a:tr h="383293">
                <a:tc>
                  <a:txBody>
                    <a:bodyPr/>
                    <a:lstStyle/>
                    <a:p>
                      <a:pPr algn="l" fontAlgn="ctr"/>
                      <a:r>
                        <a:rPr lang="de-DE" sz="1100" b="1" u="none" strike="noStrike" dirty="0">
                          <a:solidFill>
                            <a:srgbClr val="474847"/>
                          </a:solidFill>
                          <a:effectLst/>
                        </a:rPr>
                        <a:t>Abgasnorm</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a:solidFill>
                            <a:srgbClr val="474847"/>
                          </a:solidFill>
                          <a:effectLst/>
                        </a:rPr>
                        <a:t> </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rgbClr val="474847"/>
                          </a:solidFill>
                          <a:effectLst/>
                        </a:rPr>
                        <a:t>Euro </a:t>
                      </a:r>
                      <a:r>
                        <a:rPr lang="de-DE" sz="1100" u="none" strike="noStrike" dirty="0" smtClean="0">
                          <a:solidFill>
                            <a:srgbClr val="474847"/>
                          </a:solidFill>
                          <a:effectLst/>
                        </a:rPr>
                        <a:t>6c</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326543">
                <a:tc>
                  <a:txBody>
                    <a:bodyPr/>
                    <a:lstStyle/>
                    <a:p>
                      <a:pPr algn="l" fontAlgn="ctr"/>
                      <a:r>
                        <a:rPr lang="de-DE" sz="1100" b="1" u="none" strike="noStrike" dirty="0">
                          <a:solidFill>
                            <a:srgbClr val="474847"/>
                          </a:solidFill>
                          <a:effectLst/>
                        </a:rPr>
                        <a:t>Kraftstofftank</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a:solidFill>
                            <a:srgbClr val="474847"/>
                          </a:solidFill>
                          <a:effectLst/>
                        </a:rPr>
                        <a:t>l</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80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80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80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326543">
                <a:tc>
                  <a:txBody>
                    <a:bodyPr/>
                    <a:lstStyle/>
                    <a:p>
                      <a:pPr algn="l" fontAlgn="ctr"/>
                      <a:r>
                        <a:rPr lang="de-DE" sz="1100" b="1" i="0" u="none" strike="noStrike" dirty="0" err="1" smtClean="0">
                          <a:solidFill>
                            <a:srgbClr val="474847"/>
                          </a:solidFill>
                          <a:effectLst/>
                          <a:latin typeface="Arial"/>
                        </a:rPr>
                        <a:t>AdBlue</a:t>
                      </a:r>
                      <a:r>
                        <a:rPr lang="de-DE" sz="1100" b="1" i="0" u="none" strike="noStrike" dirty="0" smtClean="0">
                          <a:solidFill>
                            <a:srgbClr val="474847"/>
                          </a:solidFill>
                          <a:effectLst/>
                          <a:latin typeface="Arial"/>
                        </a:rPr>
                        <a:t>-Tank</a:t>
                      </a:r>
                      <a:endParaRPr lang="de-DE" sz="1100" b="1"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l</a:t>
                      </a:r>
                      <a:endParaRPr lang="de-DE" sz="1100" b="0" i="0" u="none" strike="noStrike" dirty="0">
                        <a:solidFill>
                          <a:srgbClr val="474847"/>
                        </a:solidFill>
                        <a:effectLst/>
                        <a:latin typeface="Arial"/>
                      </a:endParaRPr>
                    </a:p>
                  </a:txBody>
                  <a:tcPr marL="7604" marR="7604" marT="760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20</a:t>
                      </a:r>
                      <a:endParaRPr lang="de-DE" sz="1100" b="0" i="0" u="none" strike="noStrike" dirty="0">
                        <a:solidFill>
                          <a:srgbClr val="474847"/>
                        </a:solidFill>
                        <a:effectLst/>
                        <a:latin typeface="Arial"/>
                      </a:endParaRPr>
                    </a:p>
                  </a:txBody>
                  <a:tcPr marL="7604" marR="7604" marT="7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4082104892"/>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720000" y="1196925"/>
            <a:ext cx="6480000" cy="8100000"/>
          </a:xfrm>
        </p:spPr>
        <p:txBody>
          <a:bodyPr/>
          <a:lstStyle/>
          <a:p>
            <a:pPr marL="0" indent="0">
              <a:buNone/>
            </a:pPr>
            <a:endParaRPr lang="en-US" sz="1400" b="1" dirty="0" smtClean="0">
              <a:latin typeface="Arial" pitchFamily="34" charset="0"/>
              <a:ea typeface="ヒラギノ角ゴ Pro W3"/>
              <a:cs typeface="Arial" pitchFamily="34" charset="0"/>
            </a:endParaRP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GETRIEBEÜBERSETZUNG</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16</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64942125"/>
              </p:ext>
            </p:extLst>
          </p:nvPr>
        </p:nvGraphicFramePr>
        <p:xfrm>
          <a:off x="708320" y="1670751"/>
          <a:ext cx="6482189" cy="4151730"/>
        </p:xfrm>
        <a:graphic>
          <a:graphicData uri="http://schemas.openxmlformats.org/drawingml/2006/table">
            <a:tbl>
              <a:tblPr>
                <a:tableStyleId>{2D5ABB26-0587-4C30-8999-92F81FD0307C}</a:tableStyleId>
              </a:tblPr>
              <a:tblGrid>
                <a:gridCol w="1245171">
                  <a:extLst>
                    <a:ext uri="{9D8B030D-6E8A-4147-A177-3AD203B41FA5}">
                      <a16:colId xmlns:a16="http://schemas.microsoft.com/office/drawing/2014/main" val="20000"/>
                    </a:ext>
                  </a:extLst>
                </a:gridCol>
                <a:gridCol w="1049302">
                  <a:extLst>
                    <a:ext uri="{9D8B030D-6E8A-4147-A177-3AD203B41FA5}">
                      <a16:colId xmlns:a16="http://schemas.microsoft.com/office/drawing/2014/main" val="20002"/>
                    </a:ext>
                  </a:extLst>
                </a:gridCol>
                <a:gridCol w="1049302">
                  <a:extLst>
                    <a:ext uri="{9D8B030D-6E8A-4147-A177-3AD203B41FA5}">
                      <a16:colId xmlns:a16="http://schemas.microsoft.com/office/drawing/2014/main" val="20003"/>
                    </a:ext>
                  </a:extLst>
                </a:gridCol>
                <a:gridCol w="1049302">
                  <a:extLst>
                    <a:ext uri="{9D8B030D-6E8A-4147-A177-3AD203B41FA5}">
                      <a16:colId xmlns:a16="http://schemas.microsoft.com/office/drawing/2014/main" val="20004"/>
                    </a:ext>
                  </a:extLst>
                </a:gridCol>
                <a:gridCol w="1049302">
                  <a:extLst>
                    <a:ext uri="{9D8B030D-6E8A-4147-A177-3AD203B41FA5}">
                      <a16:colId xmlns:a16="http://schemas.microsoft.com/office/drawing/2014/main" val="1849007093"/>
                    </a:ext>
                  </a:extLst>
                </a:gridCol>
                <a:gridCol w="1039810">
                  <a:extLst>
                    <a:ext uri="{9D8B030D-6E8A-4147-A177-3AD203B41FA5}">
                      <a16:colId xmlns:a16="http://schemas.microsoft.com/office/drawing/2014/main" val="3549392519"/>
                    </a:ext>
                  </a:extLst>
                </a:gridCol>
              </a:tblGrid>
              <a:tr h="942975">
                <a:tc rowSpan="2">
                  <a:txBody>
                    <a:bodyPr/>
                    <a:lstStyle/>
                    <a:p>
                      <a:pPr algn="l" fontAlgn="ctr"/>
                      <a:r>
                        <a:rPr lang="de-DE" sz="1100" b="1" u="none" strike="noStrike" dirty="0">
                          <a:effectLst/>
                        </a:rPr>
                        <a:t> </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solidFill>
                            <a:srgbClr val="474847"/>
                          </a:solidFill>
                          <a:effectLst/>
                          <a:latin typeface="+mn-lt"/>
                        </a:rPr>
                        <a:t>2,0 </a:t>
                      </a:r>
                      <a:r>
                        <a:rPr lang="de-DE" sz="1100" b="1" u="none" strike="noStrike" dirty="0">
                          <a:solidFill>
                            <a:srgbClr val="474847"/>
                          </a:solidFill>
                          <a:effectLst/>
                          <a:latin typeface="+mn-lt"/>
                        </a:rPr>
                        <a:t>l </a:t>
                      </a:r>
                      <a:r>
                        <a:rPr lang="de-DE" sz="1100" b="1" u="none" strike="noStrike" dirty="0" err="1" smtClean="0">
                          <a:solidFill>
                            <a:srgbClr val="474847"/>
                          </a:solidFill>
                          <a:effectLst/>
                          <a:latin typeface="+mn-lt"/>
                        </a:rPr>
                        <a:t>EcoBlue</a:t>
                      </a:r>
                      <a:endParaRPr lang="de-DE" sz="1100" b="1" i="0" u="none" strike="noStrike" dirty="0">
                        <a:solidFill>
                          <a:srgbClr val="474847"/>
                        </a:solidFill>
                        <a:effectLst/>
                        <a:latin typeface="+mn-lt"/>
                      </a:endParaRPr>
                    </a:p>
                    <a:p>
                      <a:pPr algn="ctr" fontAlgn="ctr"/>
                      <a:r>
                        <a:rPr lang="de-DE" sz="1100" b="1" u="none" strike="noStrike" dirty="0" smtClean="0">
                          <a:solidFill>
                            <a:srgbClr val="474847"/>
                          </a:solidFill>
                          <a:effectLst/>
                          <a:latin typeface="+mn-lt"/>
                        </a:rPr>
                        <a:t>96 </a:t>
                      </a:r>
                      <a:r>
                        <a:rPr lang="de-DE" sz="1100" b="1" u="none" strike="noStrike" dirty="0">
                          <a:solidFill>
                            <a:srgbClr val="474847"/>
                          </a:solidFill>
                          <a:effectLst/>
                          <a:latin typeface="+mn-lt"/>
                        </a:rPr>
                        <a:t>kW</a:t>
                      </a:r>
                      <a:endParaRPr lang="de-DE" sz="1100" b="1" i="0" u="none" strike="noStrike" dirty="0">
                        <a:solidFill>
                          <a:srgbClr val="474847"/>
                        </a:solidFill>
                        <a:effectLst/>
                        <a:latin typeface="+mn-lt"/>
                      </a:endParaRPr>
                    </a:p>
                    <a:p>
                      <a:pPr algn="ctr" fontAlgn="ctr"/>
                      <a:endParaRPr lang="de-DE" sz="1100" b="1" i="0" u="none" strike="noStrike" dirty="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1" u="none" strike="noStrike" dirty="0" smtClean="0">
                          <a:solidFill>
                            <a:srgbClr val="474847"/>
                          </a:solidFill>
                          <a:effectLst/>
                          <a:latin typeface="+mn-lt"/>
                        </a:rPr>
                        <a:t>2,0 </a:t>
                      </a:r>
                      <a:r>
                        <a:rPr lang="de-DE" sz="1100" b="1" u="none" strike="noStrike" dirty="0">
                          <a:solidFill>
                            <a:srgbClr val="474847"/>
                          </a:solidFill>
                          <a:effectLst/>
                          <a:latin typeface="+mn-lt"/>
                        </a:rPr>
                        <a:t>l </a:t>
                      </a:r>
                      <a:r>
                        <a:rPr lang="de-DE" sz="1100" b="1" u="none" strike="noStrike" dirty="0" err="1" smtClean="0">
                          <a:solidFill>
                            <a:srgbClr val="474847"/>
                          </a:solidFill>
                          <a:effectLst/>
                          <a:latin typeface="+mn-lt"/>
                        </a:rPr>
                        <a:t>EcoBlue</a:t>
                      </a:r>
                      <a:endParaRPr lang="de-DE" sz="1100" b="1" i="0" u="none" strike="noStrike" dirty="0">
                        <a:solidFill>
                          <a:srgbClr val="474847"/>
                        </a:solidFill>
                        <a:effectLst/>
                        <a:latin typeface="+mn-lt"/>
                      </a:endParaRPr>
                    </a:p>
                    <a:p>
                      <a:pPr algn="ctr" fontAlgn="ctr"/>
                      <a:r>
                        <a:rPr lang="de-DE" sz="1100" b="1" u="none" strike="noStrike" dirty="0" smtClean="0">
                          <a:solidFill>
                            <a:srgbClr val="474847"/>
                          </a:solidFill>
                          <a:effectLst/>
                          <a:latin typeface="+mn-lt"/>
                        </a:rPr>
                        <a:t>125 </a:t>
                      </a:r>
                      <a:r>
                        <a:rPr lang="de-DE" sz="1100" b="1" u="none" strike="noStrike" dirty="0">
                          <a:solidFill>
                            <a:srgbClr val="474847"/>
                          </a:solidFill>
                          <a:effectLst/>
                          <a:latin typeface="+mn-lt"/>
                        </a:rPr>
                        <a:t>kW</a:t>
                      </a:r>
                      <a:endParaRPr lang="de-DE" sz="1100" b="1" i="0" u="none" strike="noStrike" dirty="0">
                        <a:solidFill>
                          <a:srgbClr val="474847"/>
                        </a:solidFill>
                        <a:effectLst/>
                        <a:latin typeface="+mn-lt"/>
                      </a:endParaRPr>
                    </a:p>
                    <a:p>
                      <a:pPr algn="ctr" fontAlgn="ctr"/>
                      <a:endParaRPr lang="de-DE" sz="1100" b="1" i="0" u="none" strike="noStrike" dirty="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1" u="none" strike="noStrike" dirty="0" smtClean="0">
                          <a:solidFill>
                            <a:srgbClr val="474847"/>
                          </a:solidFill>
                          <a:effectLst/>
                          <a:latin typeface="+mn-lt"/>
                        </a:rPr>
                        <a:t>2,0 </a:t>
                      </a:r>
                      <a:r>
                        <a:rPr lang="de-DE" sz="1100" b="1" u="none" strike="noStrike" dirty="0">
                          <a:solidFill>
                            <a:srgbClr val="474847"/>
                          </a:solidFill>
                          <a:effectLst/>
                          <a:latin typeface="+mn-lt"/>
                        </a:rPr>
                        <a:t>l </a:t>
                      </a:r>
                      <a:r>
                        <a:rPr lang="de-DE" sz="1100" b="1" u="none" strike="noStrike" dirty="0" err="1" smtClean="0">
                          <a:solidFill>
                            <a:srgbClr val="474847"/>
                          </a:solidFill>
                          <a:effectLst/>
                          <a:latin typeface="+mn-lt"/>
                        </a:rPr>
                        <a:t>EcoBlue</a:t>
                      </a:r>
                      <a:endParaRPr lang="de-DE" sz="1100" b="1" i="0" u="none" strike="noStrike" dirty="0">
                        <a:solidFill>
                          <a:srgbClr val="474847"/>
                        </a:solidFill>
                        <a:effectLst/>
                        <a:latin typeface="+mn-lt"/>
                      </a:endParaRPr>
                    </a:p>
                    <a:p>
                      <a:pPr algn="ctr" fontAlgn="ctr"/>
                      <a:r>
                        <a:rPr lang="de-DE" sz="1100" b="1" u="none" strike="noStrike" dirty="0" smtClean="0">
                          <a:solidFill>
                            <a:srgbClr val="474847"/>
                          </a:solidFill>
                          <a:effectLst/>
                          <a:latin typeface="+mn-lt"/>
                        </a:rPr>
                        <a:t>125 </a:t>
                      </a:r>
                      <a:r>
                        <a:rPr lang="de-DE" sz="1100" b="1" u="none" strike="noStrike" dirty="0">
                          <a:solidFill>
                            <a:srgbClr val="474847"/>
                          </a:solidFill>
                          <a:effectLst/>
                          <a:latin typeface="+mn-lt"/>
                        </a:rPr>
                        <a:t>kW</a:t>
                      </a:r>
                      <a:endParaRPr lang="de-DE" sz="1100" b="1" i="0" u="none" strike="noStrike" dirty="0">
                        <a:solidFill>
                          <a:srgbClr val="474847"/>
                        </a:solidFill>
                        <a:effectLst/>
                        <a:latin typeface="+mn-lt"/>
                      </a:endParaRPr>
                    </a:p>
                    <a:p>
                      <a:pPr algn="ctr" fontAlgn="ctr"/>
                      <a:endParaRPr lang="de-DE" sz="1100" b="1" i="0" u="none" strike="noStrike" dirty="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1" u="none" strike="noStrike" dirty="0" smtClean="0">
                          <a:solidFill>
                            <a:srgbClr val="474847"/>
                          </a:solidFill>
                          <a:effectLst/>
                          <a:latin typeface="+mn-lt"/>
                        </a:rPr>
                        <a:t>2,0 </a:t>
                      </a:r>
                      <a:r>
                        <a:rPr lang="de-DE" sz="1100" b="1" u="none" strike="noStrike" dirty="0">
                          <a:solidFill>
                            <a:srgbClr val="474847"/>
                          </a:solidFill>
                          <a:effectLst/>
                          <a:latin typeface="+mn-lt"/>
                        </a:rPr>
                        <a:t>l </a:t>
                      </a:r>
                      <a:r>
                        <a:rPr lang="de-DE" sz="1100" b="1" u="none" strike="noStrike" dirty="0" err="1" smtClean="0">
                          <a:solidFill>
                            <a:srgbClr val="474847"/>
                          </a:solidFill>
                          <a:effectLst/>
                          <a:latin typeface="+mn-lt"/>
                        </a:rPr>
                        <a:t>EcoBlue</a:t>
                      </a:r>
                      <a:endParaRPr lang="de-DE" sz="1100" b="1" i="0" u="none" strike="noStrike" dirty="0">
                        <a:solidFill>
                          <a:srgbClr val="474847"/>
                        </a:solidFill>
                        <a:effectLst/>
                        <a:latin typeface="+mn-lt"/>
                      </a:endParaRPr>
                    </a:p>
                    <a:p>
                      <a:pPr algn="ctr" fontAlgn="ctr"/>
                      <a:r>
                        <a:rPr lang="de-DE" sz="1100" b="1" u="none" strike="noStrike" dirty="0" smtClean="0">
                          <a:solidFill>
                            <a:srgbClr val="474847"/>
                          </a:solidFill>
                          <a:effectLst/>
                          <a:latin typeface="+mn-lt"/>
                        </a:rPr>
                        <a:t>156 </a:t>
                      </a:r>
                      <a:r>
                        <a:rPr lang="de-DE" sz="1100" b="1" u="none" strike="noStrike" dirty="0">
                          <a:solidFill>
                            <a:srgbClr val="474847"/>
                          </a:solidFill>
                          <a:effectLst/>
                          <a:latin typeface="+mn-lt"/>
                        </a:rPr>
                        <a:t>kW</a:t>
                      </a:r>
                      <a:endParaRPr lang="de-DE" sz="1100" b="1" i="0" u="none" strike="noStrike" dirty="0">
                        <a:solidFill>
                          <a:srgbClr val="474847"/>
                        </a:solidFill>
                        <a:effectLst/>
                        <a:latin typeface="+mn-lt"/>
                      </a:endParaRPr>
                    </a:p>
                    <a:p>
                      <a:pPr algn="ctr" fontAlgn="ctr"/>
                      <a:endParaRPr lang="de-DE" sz="1100" b="1" i="0" u="none" strike="noStrike" dirty="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1" u="none" strike="noStrike" dirty="0" smtClean="0">
                          <a:solidFill>
                            <a:srgbClr val="474847"/>
                          </a:solidFill>
                          <a:effectLst/>
                          <a:latin typeface="+mn-lt"/>
                        </a:rPr>
                        <a:t>2,0 </a:t>
                      </a:r>
                      <a:r>
                        <a:rPr lang="de-DE" sz="1100" b="1" u="none" strike="noStrike" dirty="0">
                          <a:solidFill>
                            <a:srgbClr val="474847"/>
                          </a:solidFill>
                          <a:effectLst/>
                          <a:latin typeface="+mn-lt"/>
                        </a:rPr>
                        <a:t>l </a:t>
                      </a:r>
                      <a:r>
                        <a:rPr lang="de-DE" sz="1100" b="1" u="none" strike="noStrike" dirty="0" err="1" smtClean="0">
                          <a:solidFill>
                            <a:srgbClr val="474847"/>
                          </a:solidFill>
                          <a:effectLst/>
                          <a:latin typeface="+mn-lt"/>
                        </a:rPr>
                        <a:t>EcoBlue</a:t>
                      </a:r>
                      <a:endParaRPr lang="de-DE" sz="1100" b="1" i="0" u="none" strike="noStrike" dirty="0">
                        <a:solidFill>
                          <a:srgbClr val="474847"/>
                        </a:solidFill>
                        <a:effectLst/>
                        <a:latin typeface="+mn-lt"/>
                      </a:endParaRPr>
                    </a:p>
                    <a:p>
                      <a:pPr algn="ctr" fontAlgn="ctr"/>
                      <a:r>
                        <a:rPr lang="de-DE" sz="1100" b="1" u="none" strike="noStrike" dirty="0" smtClean="0">
                          <a:solidFill>
                            <a:srgbClr val="474847"/>
                          </a:solidFill>
                          <a:effectLst/>
                          <a:latin typeface="+mn-lt"/>
                        </a:rPr>
                        <a:t>156 </a:t>
                      </a:r>
                      <a:r>
                        <a:rPr lang="de-DE" sz="1100" b="1" u="none" strike="noStrike" dirty="0">
                          <a:solidFill>
                            <a:srgbClr val="474847"/>
                          </a:solidFill>
                          <a:effectLst/>
                          <a:latin typeface="+mn-lt"/>
                        </a:rPr>
                        <a:t>kW</a:t>
                      </a:r>
                      <a:endParaRPr lang="de-DE" sz="1100" b="1" i="0" u="none" strike="noStrike" dirty="0">
                        <a:solidFill>
                          <a:srgbClr val="474847"/>
                        </a:solidFill>
                        <a:effectLst/>
                        <a:latin typeface="+mn-lt"/>
                      </a:endParaRPr>
                    </a:p>
                    <a:p>
                      <a:pPr algn="ctr" fontAlgn="ctr"/>
                      <a:endParaRPr lang="de-DE" sz="1100" b="1" i="0" u="none" strike="noStrike" dirty="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07462">
                <a:tc vMerge="1">
                  <a:txBody>
                    <a:bodyPr/>
                    <a:lstStyle/>
                    <a:p>
                      <a:endParaRPr lang="de-DE"/>
                    </a:p>
                  </a:txBody>
                  <a:tcPr/>
                </a:tc>
                <a:tc>
                  <a:txBody>
                    <a:bodyPr/>
                    <a:lstStyle/>
                    <a:p>
                      <a:pPr algn="ctr" rtl="0" fontAlgn="t"/>
                      <a:endParaRPr lang="de-DE" sz="1100" b="1" i="0" u="none" strike="noStrike" dirty="0" smtClean="0">
                        <a:solidFill>
                          <a:srgbClr val="474847"/>
                        </a:solidFill>
                        <a:effectLst/>
                        <a:latin typeface="+mn-lt"/>
                      </a:endParaRPr>
                    </a:p>
                    <a:p>
                      <a:pPr algn="ctr" rtl="0" fontAlgn="t"/>
                      <a:r>
                        <a:rPr lang="de-DE" sz="1100" b="1" i="0" u="sng" strike="noStrike" dirty="0" smtClean="0">
                          <a:solidFill>
                            <a:srgbClr val="474847"/>
                          </a:solidFill>
                          <a:effectLst/>
                          <a:latin typeface="+mn-lt"/>
                        </a:rPr>
                        <a:t>MMT82</a:t>
                      </a:r>
                    </a:p>
                    <a:p>
                      <a:pPr algn="ctr" rtl="0" fontAlgn="t"/>
                      <a:r>
                        <a:rPr lang="de-DE" sz="1100" b="1" i="0" u="none" strike="noStrike" dirty="0" smtClean="0">
                          <a:solidFill>
                            <a:srgbClr val="474847"/>
                          </a:solidFill>
                          <a:effectLst/>
                          <a:latin typeface="+mn-lt"/>
                        </a:rPr>
                        <a:t>(Manuell)</a:t>
                      </a:r>
                      <a:endParaRPr lang="de-DE" sz="1100" b="1" i="0" u="none" strike="noStrike" dirty="0">
                        <a:solidFill>
                          <a:srgbClr val="474847"/>
                        </a:solidFill>
                        <a:effectLst/>
                        <a:latin typeface="+mn-lt"/>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endParaRPr lang="de-DE" sz="1100" b="1" i="0" u="none" strike="noStrike" dirty="0" smtClean="0">
                        <a:solidFill>
                          <a:srgbClr val="474847"/>
                        </a:solidFill>
                        <a:effectLst/>
                        <a:latin typeface="+mn-lt"/>
                      </a:endParaRPr>
                    </a:p>
                    <a:p>
                      <a:pPr algn="ctr" rtl="0" fontAlgn="ctr"/>
                      <a:r>
                        <a:rPr lang="de-DE" sz="1100" b="1" i="0" u="sng" strike="noStrike" dirty="0" smtClean="0">
                          <a:solidFill>
                            <a:srgbClr val="474847"/>
                          </a:solidFill>
                          <a:effectLst/>
                          <a:latin typeface="+mn-lt"/>
                        </a:rPr>
                        <a:t>MMT82</a:t>
                      </a:r>
                    </a:p>
                    <a:p>
                      <a:pPr algn="ctr" rtl="0" fontAlgn="ctr"/>
                      <a:r>
                        <a:rPr lang="de-DE" sz="1100" b="1" i="0" u="none" strike="noStrike" dirty="0" smtClean="0">
                          <a:solidFill>
                            <a:srgbClr val="474847"/>
                          </a:solidFill>
                          <a:effectLst/>
                          <a:latin typeface="+mn-lt"/>
                        </a:rPr>
                        <a:t>(Manuell)</a:t>
                      </a:r>
                      <a:endParaRPr lang="de-DE" sz="1100" b="1" i="0" u="none" strike="noStrike" dirty="0">
                        <a:solidFill>
                          <a:srgbClr val="474847"/>
                        </a:solidFill>
                        <a:effectLst/>
                        <a:latin typeface="+mn-lt"/>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t"/>
                      <a:endParaRPr lang="de-DE" sz="1100" b="1" i="0" u="none" strike="noStrike" dirty="0" smtClean="0">
                        <a:solidFill>
                          <a:srgbClr val="474847"/>
                        </a:solidFill>
                        <a:effectLst/>
                        <a:latin typeface="+mn-lt"/>
                      </a:endParaRPr>
                    </a:p>
                    <a:p>
                      <a:pPr algn="ctr" rtl="0" fontAlgn="t"/>
                      <a:r>
                        <a:rPr lang="de-DE" sz="1100" b="1" i="0" u="sng" strike="noStrike" dirty="0" smtClean="0">
                          <a:solidFill>
                            <a:srgbClr val="474847"/>
                          </a:solidFill>
                          <a:effectLst/>
                          <a:latin typeface="+mn-lt"/>
                        </a:rPr>
                        <a:t>10R80</a:t>
                      </a:r>
                    </a:p>
                    <a:p>
                      <a:pPr algn="ctr" rtl="0" fontAlgn="t"/>
                      <a:r>
                        <a:rPr lang="de-DE" sz="1100" b="1" i="0" u="none" strike="noStrike" dirty="0" smtClean="0">
                          <a:solidFill>
                            <a:srgbClr val="474847"/>
                          </a:solidFill>
                          <a:effectLst/>
                          <a:latin typeface="+mn-lt"/>
                        </a:rPr>
                        <a:t>(10-Gang-</a:t>
                      </a:r>
                    </a:p>
                    <a:p>
                      <a:pPr algn="ctr" rtl="0" fontAlgn="t"/>
                      <a:r>
                        <a:rPr lang="de-DE" sz="1100" b="1" i="0" u="none" strike="noStrike" dirty="0" smtClean="0">
                          <a:solidFill>
                            <a:srgbClr val="474847"/>
                          </a:solidFill>
                          <a:effectLst/>
                          <a:latin typeface="+mn-lt"/>
                        </a:rPr>
                        <a:t>Automatik)</a:t>
                      </a:r>
                      <a:endParaRPr lang="de-DE" sz="1100" b="1" i="0" u="none" strike="noStrike" dirty="0">
                        <a:solidFill>
                          <a:srgbClr val="474847"/>
                        </a:solidFill>
                        <a:effectLst/>
                        <a:latin typeface="+mn-lt"/>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t"/>
                      <a:endParaRPr lang="de-DE" sz="1100" b="1" i="0" u="none" strike="noStrike" dirty="0" smtClean="0">
                        <a:solidFill>
                          <a:srgbClr val="474847"/>
                        </a:solidFill>
                        <a:effectLst/>
                        <a:latin typeface="+mn-lt"/>
                      </a:endParaRPr>
                    </a:p>
                    <a:p>
                      <a:pPr algn="ctr" rtl="0" fontAlgn="t"/>
                      <a:r>
                        <a:rPr lang="de-DE" sz="1100" b="1" i="0" u="sng" strike="noStrike" dirty="0" smtClean="0">
                          <a:solidFill>
                            <a:srgbClr val="474847"/>
                          </a:solidFill>
                          <a:effectLst/>
                          <a:latin typeface="+mn-lt"/>
                        </a:rPr>
                        <a:t>MMT82</a:t>
                      </a:r>
                    </a:p>
                    <a:p>
                      <a:pPr algn="ctr" rtl="0" fontAlgn="t"/>
                      <a:r>
                        <a:rPr lang="de-DE" sz="1100" b="1" i="0" u="none" strike="noStrike" dirty="0" smtClean="0">
                          <a:solidFill>
                            <a:srgbClr val="474847"/>
                          </a:solidFill>
                          <a:effectLst/>
                          <a:latin typeface="+mn-lt"/>
                        </a:rPr>
                        <a:t>(Manuell)</a:t>
                      </a:r>
                      <a:endParaRPr lang="de-DE" sz="1100" b="1" i="0" u="none" strike="noStrike" dirty="0">
                        <a:solidFill>
                          <a:srgbClr val="474847"/>
                        </a:solidFill>
                        <a:effectLst/>
                        <a:latin typeface="+mn-lt"/>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t"/>
                      <a:r>
                        <a:rPr lang="de-DE" sz="1100" b="1" i="0" u="sng" strike="noStrike" dirty="0" smtClean="0">
                          <a:solidFill>
                            <a:srgbClr val="474847"/>
                          </a:solidFill>
                          <a:effectLst/>
                          <a:latin typeface="+mn-lt"/>
                        </a:rPr>
                        <a:t>10R80</a:t>
                      </a:r>
                    </a:p>
                    <a:p>
                      <a:pPr algn="ctr" rtl="0" fontAlgn="t"/>
                      <a:r>
                        <a:rPr lang="de-DE" sz="1100" b="1" i="0" u="none" strike="noStrike" dirty="0" smtClean="0">
                          <a:solidFill>
                            <a:srgbClr val="474847"/>
                          </a:solidFill>
                          <a:effectLst/>
                          <a:latin typeface="+mn-lt"/>
                        </a:rPr>
                        <a:t>(10-Gang-</a:t>
                      </a:r>
                    </a:p>
                    <a:p>
                      <a:pPr algn="ctr" rtl="0" fontAlgn="t"/>
                      <a:r>
                        <a:rPr lang="de-DE" sz="1100" b="1" i="0" u="none" strike="noStrike" dirty="0" smtClean="0">
                          <a:solidFill>
                            <a:srgbClr val="474847"/>
                          </a:solidFill>
                          <a:effectLst/>
                          <a:latin typeface="+mn-lt"/>
                        </a:rPr>
                        <a:t>Automatik)</a:t>
                      </a:r>
                      <a:endParaRPr lang="de-DE" sz="1100" b="1" i="0" u="none" strike="noStrike" dirty="0">
                        <a:solidFill>
                          <a:srgbClr val="474847"/>
                        </a:solidFill>
                        <a:effectLst/>
                        <a:latin typeface="+mn-lt"/>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algn="l" fontAlgn="ctr"/>
                      <a:r>
                        <a:rPr lang="de-DE" sz="1100" b="1" u="none" strike="noStrike" dirty="0" smtClean="0">
                          <a:effectLst/>
                        </a:rPr>
                        <a:t>  1</a:t>
                      </a:r>
                      <a:r>
                        <a:rPr lang="de-DE" sz="1100" b="1" u="none" strike="noStrike" dirty="0">
                          <a:effectLst/>
                        </a:rPr>
                        <a:t>. 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de-DE" sz="1100" b="0" i="0" u="none" strike="noStrike" dirty="0">
                          <a:solidFill>
                            <a:srgbClr val="474847"/>
                          </a:solidFill>
                          <a:effectLst/>
                          <a:latin typeface="Arial"/>
                        </a:rPr>
                        <a:t>5.701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de-DE" sz="1100" b="0" i="0" u="none" strike="noStrike" dirty="0">
                          <a:solidFill>
                            <a:srgbClr val="474847"/>
                          </a:solidFill>
                          <a:effectLst/>
                          <a:latin typeface="Arial"/>
                        </a:rPr>
                        <a:t>5.701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de-DE" sz="1100" b="0" i="0" u="none" strike="noStrike" dirty="0" smtClean="0">
                          <a:effectLst/>
                          <a:latin typeface="Arial"/>
                        </a:rPr>
                        <a:t>4.696</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de-DE" sz="1100" b="0" i="0" u="none" strike="noStrike" dirty="0">
                          <a:solidFill>
                            <a:srgbClr val="474847"/>
                          </a:solidFill>
                          <a:effectLst/>
                          <a:latin typeface="Arial"/>
                        </a:rPr>
                        <a:t>5.701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de-DE" sz="1100" b="0" i="0" u="none" strike="noStrike" dirty="0" smtClean="0">
                          <a:effectLst/>
                          <a:latin typeface="Arial"/>
                        </a:rPr>
                        <a:t>4.696</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190500">
                <a:tc>
                  <a:txBody>
                    <a:bodyPr/>
                    <a:lstStyle/>
                    <a:p>
                      <a:pPr algn="l" fontAlgn="ctr"/>
                      <a:r>
                        <a:rPr lang="de-DE" sz="1100" b="1" u="none" strike="noStrike" dirty="0" smtClean="0">
                          <a:effectLst/>
                        </a:rPr>
                        <a:t>  2</a:t>
                      </a:r>
                      <a:r>
                        <a:rPr lang="de-DE" sz="1100" b="1" u="none" strike="noStrike" dirty="0">
                          <a:effectLst/>
                        </a:rPr>
                        <a:t>. 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2.850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2.850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2,985</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2.850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2,985</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09221">
                <a:tc>
                  <a:txBody>
                    <a:bodyPr/>
                    <a:lstStyle/>
                    <a:p>
                      <a:pPr algn="l" fontAlgn="ctr"/>
                      <a:r>
                        <a:rPr lang="de-DE" sz="1100" b="1" u="none" strike="noStrike" dirty="0" smtClean="0">
                          <a:effectLst/>
                        </a:rPr>
                        <a:t>  3</a:t>
                      </a:r>
                      <a:r>
                        <a:rPr lang="de-DE" sz="1100" b="1" u="none" strike="noStrike" dirty="0">
                          <a:effectLst/>
                        </a:rPr>
                        <a:t>. 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1.645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1.645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2.146</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1.645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2.146</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90500">
                <a:tc>
                  <a:txBody>
                    <a:bodyPr/>
                    <a:lstStyle/>
                    <a:p>
                      <a:pPr algn="l" fontAlgn="ctr"/>
                      <a:r>
                        <a:rPr lang="de-DE" sz="1100" b="1" u="none" strike="noStrike" dirty="0" smtClean="0">
                          <a:effectLst/>
                        </a:rPr>
                        <a:t>  4</a:t>
                      </a:r>
                      <a:r>
                        <a:rPr lang="de-DE" sz="1100" b="1" u="none" strike="noStrike" dirty="0">
                          <a:effectLst/>
                        </a:rPr>
                        <a:t>. 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1.183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1.183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1.769</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1.183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1.769</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90500">
                <a:tc>
                  <a:txBody>
                    <a:bodyPr/>
                    <a:lstStyle/>
                    <a:p>
                      <a:pPr algn="l" fontAlgn="ctr"/>
                      <a:r>
                        <a:rPr lang="de-DE" sz="1100" b="1" u="none" strike="noStrike" dirty="0" smtClean="0">
                          <a:effectLst/>
                        </a:rPr>
                        <a:t>  5</a:t>
                      </a:r>
                      <a:r>
                        <a:rPr lang="de-DE" sz="1100" b="1" u="none" strike="noStrike" dirty="0">
                          <a:effectLst/>
                        </a:rPr>
                        <a:t>. 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solidFill>
                            <a:srgbClr val="474847"/>
                          </a:solidFill>
                          <a:effectLst/>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1.520</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a:solidFill>
                            <a:srgbClr val="474847"/>
                          </a:solidFill>
                          <a:effectLst/>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de-DE" sz="1100" b="0" i="0" u="none" strike="noStrike" dirty="0" smtClean="0">
                          <a:effectLst/>
                          <a:latin typeface="Arial"/>
                        </a:rPr>
                        <a:t>1.520</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00025">
                <a:tc>
                  <a:txBody>
                    <a:bodyPr/>
                    <a:lstStyle/>
                    <a:p>
                      <a:pPr algn="l" fontAlgn="ctr"/>
                      <a:r>
                        <a:rPr lang="de-DE" sz="1100" b="1" u="none" strike="noStrike" dirty="0" smtClean="0">
                          <a:effectLst/>
                        </a:rPr>
                        <a:t>  6</a:t>
                      </a:r>
                      <a:r>
                        <a:rPr lang="de-DE" sz="1100" b="1" u="none" strike="noStrike" dirty="0">
                          <a:effectLst/>
                        </a:rPr>
                        <a:t>. </a:t>
                      </a:r>
                      <a:r>
                        <a:rPr lang="de-DE" sz="1100" b="1" u="none" strike="noStrike" dirty="0" smtClean="0">
                          <a:effectLst/>
                        </a:rPr>
                        <a:t>Gang</a:t>
                      </a:r>
                    </a:p>
                    <a:p>
                      <a:pPr algn="l" fontAlgn="ctr"/>
                      <a:r>
                        <a:rPr lang="de-DE" sz="1100" b="1" i="0" u="none" strike="noStrike" dirty="0" smtClean="0">
                          <a:solidFill>
                            <a:srgbClr val="000000"/>
                          </a:solidFill>
                          <a:effectLst/>
                          <a:latin typeface="Arial"/>
                        </a:rPr>
                        <a:t>  7. Gang</a:t>
                      </a:r>
                    </a:p>
                    <a:p>
                      <a:pPr algn="l" fontAlgn="ctr"/>
                      <a:r>
                        <a:rPr lang="de-DE" sz="1100" b="1" i="0" u="none" strike="noStrike" dirty="0" smtClean="0">
                          <a:solidFill>
                            <a:srgbClr val="000000"/>
                          </a:solidFill>
                          <a:effectLst/>
                          <a:latin typeface="Arial"/>
                        </a:rPr>
                        <a:t>  8. Gang</a:t>
                      </a:r>
                    </a:p>
                    <a:p>
                      <a:pPr algn="l" fontAlgn="ctr"/>
                      <a:r>
                        <a:rPr lang="de-DE" sz="1100" b="1" i="0" u="none" strike="noStrike" dirty="0" smtClean="0">
                          <a:solidFill>
                            <a:srgbClr val="000000"/>
                          </a:solidFill>
                          <a:effectLst/>
                          <a:latin typeface="Arial"/>
                        </a:rPr>
                        <a:t>  9. Gang</a:t>
                      </a:r>
                    </a:p>
                    <a:p>
                      <a:pPr algn="l" fontAlgn="ctr"/>
                      <a:r>
                        <a:rPr lang="de-DE" sz="1100" b="1" i="0" u="none" strike="noStrike" dirty="0" smtClean="0">
                          <a:solidFill>
                            <a:srgbClr val="000000"/>
                          </a:solidFill>
                          <a:effectLst/>
                          <a:latin typeface="Arial"/>
                        </a:rPr>
                        <a:t>10.</a:t>
                      </a:r>
                      <a:r>
                        <a:rPr lang="de-DE" sz="1100" b="1" i="0" u="none" strike="noStrike" baseline="0" dirty="0" smtClean="0">
                          <a:solidFill>
                            <a:srgbClr val="000000"/>
                          </a:solidFill>
                          <a:effectLst/>
                          <a:latin typeface="Arial"/>
                        </a:rPr>
                        <a:t> </a:t>
                      </a:r>
                      <a:r>
                        <a:rPr lang="de-DE" sz="1100" b="1" i="0" u="none" strike="noStrike" dirty="0" smtClean="0">
                          <a:solidFill>
                            <a:srgbClr val="000000"/>
                          </a:solidFill>
                          <a:effectLst/>
                          <a:latin typeface="Arial"/>
                        </a:rPr>
                        <a:t>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b"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0.813</a:t>
                      </a:r>
                    </a:p>
                    <a:p>
                      <a:pPr marL="0" marR="0" lvl="0" indent="0" algn="ctr" defTabSz="497845" rtl="0" eaLnBrk="1" fontAlgn="b"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a:t>
                      </a:r>
                    </a:p>
                    <a:p>
                      <a:pPr marL="0" marR="0" lvl="0" indent="0" algn="ctr" defTabSz="497845" rtl="0" eaLnBrk="1" fontAlgn="b"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a:t>
                      </a:r>
                    </a:p>
                    <a:p>
                      <a:pPr marL="0" marR="0" lvl="0" indent="0" algn="ctr" defTabSz="497845" rtl="0" eaLnBrk="1" fontAlgn="b"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a:t>
                      </a:r>
                    </a:p>
                    <a:p>
                      <a:pPr marL="0" marR="0" lvl="0" indent="0" algn="ctr" defTabSz="497845" rtl="0" eaLnBrk="1" fontAlgn="b" latinLnBrk="0" hangingPunct="1">
                        <a:lnSpc>
                          <a:spcPct val="100000"/>
                        </a:lnSpc>
                        <a:spcBef>
                          <a:spcPts val="0"/>
                        </a:spcBef>
                        <a:spcAft>
                          <a:spcPts val="0"/>
                        </a:spcAft>
                        <a:buClrTx/>
                        <a:buSzTx/>
                        <a:buFontTx/>
                        <a:buNone/>
                        <a:tabLst/>
                        <a:defRPr/>
                      </a:pPr>
                      <a:r>
                        <a:rPr lang="de-DE" sz="1100" b="0" i="0" u="none" strike="noStrike" dirty="0" smtClean="0">
                          <a:solidFill>
                            <a:srgbClr val="474847"/>
                          </a:solidFill>
                          <a:effectLst/>
                          <a:latin typeface="+mn-lt"/>
                        </a:rPr>
                        <a:t>-</a:t>
                      </a:r>
                      <a:endParaRPr lang="de-DE" sz="1100" b="0" i="0" u="none" strike="noStrike" dirty="0">
                        <a:solidFill>
                          <a:srgbClr val="474847"/>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de-DE" sz="1100" b="0" i="0" u="none" strike="noStrike" dirty="0" smtClean="0">
                          <a:solidFill>
                            <a:srgbClr val="474847"/>
                          </a:solidFill>
                          <a:effectLst/>
                          <a:latin typeface="Arial"/>
                        </a:rPr>
                        <a:t>0.814</a:t>
                      </a:r>
                    </a:p>
                    <a:p>
                      <a:pPr algn="ctr" fontAlgn="b"/>
                      <a:r>
                        <a:rPr lang="de-DE" sz="1100" b="0" i="0" u="none" strike="noStrike" dirty="0" smtClean="0">
                          <a:solidFill>
                            <a:srgbClr val="474847"/>
                          </a:solidFill>
                          <a:effectLst/>
                          <a:latin typeface="Arial"/>
                        </a:rPr>
                        <a:t>-</a:t>
                      </a:r>
                    </a:p>
                    <a:p>
                      <a:pPr algn="ctr" fontAlgn="b"/>
                      <a:r>
                        <a:rPr lang="de-DE" sz="1100" b="0" i="0" u="none" strike="noStrike" dirty="0" smtClean="0">
                          <a:solidFill>
                            <a:srgbClr val="474847"/>
                          </a:solidFill>
                          <a:effectLst/>
                          <a:latin typeface="Arial"/>
                        </a:rPr>
                        <a:t>-</a:t>
                      </a:r>
                    </a:p>
                    <a:p>
                      <a:pPr algn="ctr" fontAlgn="b"/>
                      <a:r>
                        <a:rPr lang="de-DE" sz="1100" b="0" i="0" u="none" strike="noStrike" dirty="0" smtClean="0">
                          <a:solidFill>
                            <a:srgbClr val="474847"/>
                          </a:solidFill>
                          <a:effectLst/>
                          <a:latin typeface="Arial"/>
                        </a:rPr>
                        <a:t>-</a:t>
                      </a:r>
                    </a:p>
                    <a:p>
                      <a:pPr algn="ctr" fontAlgn="b"/>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de-DE" sz="1100" b="0" i="0" u="none" strike="noStrike" dirty="0" smtClean="0">
                          <a:effectLst/>
                          <a:latin typeface="Arial"/>
                        </a:rPr>
                        <a:t>1.275</a:t>
                      </a:r>
                    </a:p>
                    <a:p>
                      <a:pPr algn="ctr" fontAlgn="b"/>
                      <a:r>
                        <a:rPr lang="de-DE" sz="1100" b="0" i="0" u="none" strike="noStrike" dirty="0" smtClean="0">
                          <a:effectLst/>
                          <a:latin typeface="Arial"/>
                        </a:rPr>
                        <a:t>1.000</a:t>
                      </a:r>
                    </a:p>
                    <a:p>
                      <a:pPr algn="ctr" fontAlgn="b"/>
                      <a:r>
                        <a:rPr lang="de-DE" sz="1100" b="0" i="0" u="none" strike="noStrike" dirty="0" smtClean="0">
                          <a:effectLst/>
                          <a:latin typeface="Arial"/>
                        </a:rPr>
                        <a:t>0.854</a:t>
                      </a:r>
                    </a:p>
                    <a:p>
                      <a:pPr algn="ctr" fontAlgn="b"/>
                      <a:r>
                        <a:rPr lang="de-DE" sz="1100" b="0" i="0" u="none" strike="noStrike" dirty="0" smtClean="0">
                          <a:effectLst/>
                          <a:latin typeface="Arial"/>
                        </a:rPr>
                        <a:t>0.689</a:t>
                      </a:r>
                    </a:p>
                    <a:p>
                      <a:pPr algn="ctr" fontAlgn="b"/>
                      <a:r>
                        <a:rPr lang="de-DE" sz="1100" b="0" i="0" u="none" strike="noStrike" dirty="0" smtClean="0">
                          <a:effectLst/>
                          <a:latin typeface="Arial"/>
                        </a:rPr>
                        <a:t>0.636</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de-DE" sz="1100" b="0" i="0" u="none" strike="noStrike" dirty="0" smtClean="0">
                          <a:solidFill>
                            <a:srgbClr val="474847"/>
                          </a:solidFill>
                          <a:effectLst/>
                          <a:latin typeface="Arial"/>
                        </a:rPr>
                        <a:t>0.814</a:t>
                      </a:r>
                    </a:p>
                    <a:p>
                      <a:pPr algn="ctr" fontAlgn="b"/>
                      <a:r>
                        <a:rPr lang="de-DE" sz="1100" b="0" i="0" u="none" strike="noStrike" dirty="0" smtClean="0">
                          <a:solidFill>
                            <a:srgbClr val="474847"/>
                          </a:solidFill>
                          <a:effectLst/>
                          <a:latin typeface="Arial"/>
                        </a:rPr>
                        <a:t>-</a:t>
                      </a:r>
                    </a:p>
                    <a:p>
                      <a:pPr algn="ctr" fontAlgn="b"/>
                      <a:r>
                        <a:rPr lang="de-DE" sz="1100" b="0" i="0" u="none" strike="noStrike" dirty="0" smtClean="0">
                          <a:solidFill>
                            <a:srgbClr val="474847"/>
                          </a:solidFill>
                          <a:effectLst/>
                          <a:latin typeface="Arial"/>
                        </a:rPr>
                        <a:t>-</a:t>
                      </a:r>
                    </a:p>
                    <a:p>
                      <a:pPr algn="ctr" fontAlgn="b"/>
                      <a:r>
                        <a:rPr lang="de-DE" sz="1100" b="0" i="0" u="none" strike="noStrike" dirty="0" smtClean="0">
                          <a:solidFill>
                            <a:srgbClr val="474847"/>
                          </a:solidFill>
                          <a:effectLst/>
                          <a:latin typeface="Arial"/>
                        </a:rPr>
                        <a:t>-</a:t>
                      </a:r>
                    </a:p>
                    <a:p>
                      <a:pPr algn="ctr" fontAlgn="b"/>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de-DE" sz="1100" b="0" i="0" u="none" strike="noStrike" dirty="0" smtClean="0">
                          <a:effectLst/>
                          <a:latin typeface="Arial"/>
                        </a:rPr>
                        <a:t>1.275</a:t>
                      </a:r>
                    </a:p>
                    <a:p>
                      <a:pPr algn="ctr" fontAlgn="b"/>
                      <a:r>
                        <a:rPr lang="de-DE" sz="1100" b="0" i="0" u="none" strike="noStrike" dirty="0" smtClean="0">
                          <a:effectLst/>
                          <a:latin typeface="Arial"/>
                        </a:rPr>
                        <a:t>1.000</a:t>
                      </a:r>
                    </a:p>
                    <a:p>
                      <a:pPr algn="ctr" fontAlgn="b"/>
                      <a:r>
                        <a:rPr lang="de-DE" sz="1100" b="0" i="0" u="none" strike="noStrike" dirty="0" smtClean="0">
                          <a:effectLst/>
                          <a:latin typeface="Arial"/>
                        </a:rPr>
                        <a:t>0.854</a:t>
                      </a:r>
                    </a:p>
                    <a:p>
                      <a:pPr algn="ctr" fontAlgn="b"/>
                      <a:r>
                        <a:rPr lang="de-DE" sz="1100" b="0" i="0" u="none" strike="noStrike" dirty="0" smtClean="0">
                          <a:effectLst/>
                          <a:latin typeface="Arial"/>
                        </a:rPr>
                        <a:t>0.689</a:t>
                      </a:r>
                    </a:p>
                    <a:p>
                      <a:pPr algn="ctr" fontAlgn="b"/>
                      <a:r>
                        <a:rPr lang="de-DE" sz="1100" b="0" i="0" u="none" strike="noStrike" dirty="0" smtClean="0">
                          <a:effectLst/>
                          <a:latin typeface="Arial"/>
                        </a:rPr>
                        <a:t>0.636</a:t>
                      </a:r>
                      <a:endParaRPr lang="de-DE" sz="11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0716">
                <a:tc>
                  <a:txBody>
                    <a:bodyPr/>
                    <a:lstStyle/>
                    <a:p>
                      <a:pPr algn="l" fontAlgn="ctr"/>
                      <a:r>
                        <a:rPr lang="de-DE" sz="1100" b="1" u="none" strike="noStrike" dirty="0" smtClean="0">
                          <a:effectLst/>
                        </a:rPr>
                        <a:t>  Rückwärtsgang</a:t>
                      </a:r>
                      <a:endParaRPr lang="de-DE" sz="11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Aft>
                          <a:spcPts val="0"/>
                        </a:spcAft>
                      </a:pPr>
                      <a:r>
                        <a:rPr lang="de-DE" sz="1100" b="0" i="0" u="none" strike="noStrike" kern="1200" dirty="0" smtClean="0">
                          <a:solidFill>
                            <a:srgbClr val="474847"/>
                          </a:solidFill>
                          <a:effectLst/>
                          <a:latin typeface="Arial"/>
                          <a:ea typeface="+mn-ea"/>
                          <a:cs typeface="+mn-cs"/>
                        </a:rPr>
                        <a:t>5.170</a:t>
                      </a:r>
                      <a:endParaRPr lang="de-DE" sz="1100" b="0" i="0" u="none" strike="noStrike" kern="1200" dirty="0">
                        <a:solidFill>
                          <a:srgbClr val="474847"/>
                        </a:solidFill>
                        <a:effectLst/>
                        <a:latin typeface="Arial"/>
                        <a:ea typeface="+mn-ea"/>
                        <a:cs typeface="+mn-cs"/>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Aft>
                          <a:spcPts val="0"/>
                        </a:spcAft>
                      </a:pPr>
                      <a:r>
                        <a:rPr lang="de-DE" sz="1100" b="0" i="0" u="none" strike="noStrike" kern="1200" dirty="0" smtClean="0">
                          <a:solidFill>
                            <a:srgbClr val="474847"/>
                          </a:solidFill>
                          <a:effectLst/>
                          <a:latin typeface="Arial"/>
                          <a:ea typeface="+mn-ea"/>
                          <a:cs typeface="+mn-cs"/>
                        </a:rPr>
                        <a:t>5.170</a:t>
                      </a:r>
                      <a:endParaRPr lang="de-DE" sz="1100" b="0" i="0" u="none" strike="noStrike" kern="1200" dirty="0">
                        <a:solidFill>
                          <a:srgbClr val="474847"/>
                        </a:solidFill>
                        <a:effectLst/>
                        <a:latin typeface="Arial"/>
                        <a:ea typeface="+mn-ea"/>
                        <a:cs typeface="+mn-cs"/>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Aft>
                          <a:spcPts val="0"/>
                        </a:spcAft>
                      </a:pPr>
                      <a:r>
                        <a:rPr lang="de-DE" sz="1100" b="0" i="0" u="none" strike="noStrike" kern="1200" dirty="0" smtClean="0">
                          <a:solidFill>
                            <a:srgbClr val="474847"/>
                          </a:solidFill>
                          <a:effectLst/>
                          <a:latin typeface="Arial"/>
                          <a:ea typeface="+mn-ea"/>
                          <a:cs typeface="+mn-cs"/>
                        </a:rPr>
                        <a:t>4.866</a:t>
                      </a:r>
                      <a:endParaRPr lang="de-DE" sz="1100" b="0" i="0" u="none" strike="noStrike" kern="1200" dirty="0">
                        <a:solidFill>
                          <a:srgbClr val="474847"/>
                        </a:solidFill>
                        <a:effectLst/>
                        <a:latin typeface="Arial"/>
                        <a:ea typeface="+mn-ea"/>
                        <a:cs typeface="+mn-cs"/>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Aft>
                          <a:spcPts val="0"/>
                        </a:spcAft>
                      </a:pPr>
                      <a:r>
                        <a:rPr lang="de-DE" sz="1100" b="0" i="0" u="none" strike="noStrike" kern="1200" dirty="0" smtClean="0">
                          <a:solidFill>
                            <a:srgbClr val="474847"/>
                          </a:solidFill>
                          <a:effectLst/>
                          <a:latin typeface="Arial"/>
                          <a:ea typeface="+mn-ea"/>
                          <a:cs typeface="+mn-cs"/>
                        </a:rPr>
                        <a:t>5.170</a:t>
                      </a:r>
                      <a:endParaRPr lang="de-DE" sz="1100" b="0" i="0" u="none" strike="noStrike" kern="1200" dirty="0">
                        <a:solidFill>
                          <a:srgbClr val="474847"/>
                        </a:solidFill>
                        <a:effectLst/>
                        <a:latin typeface="Arial"/>
                        <a:ea typeface="+mn-ea"/>
                        <a:cs typeface="+mn-cs"/>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hangingPunct="0">
                        <a:spcAft>
                          <a:spcPts val="0"/>
                        </a:spcAft>
                      </a:pPr>
                      <a:r>
                        <a:rPr lang="de-DE" sz="1100" b="0" i="0" u="none" strike="noStrike" kern="1200" dirty="0" smtClean="0">
                          <a:solidFill>
                            <a:srgbClr val="474847"/>
                          </a:solidFill>
                          <a:effectLst/>
                          <a:latin typeface="Arial"/>
                          <a:ea typeface="+mn-ea"/>
                          <a:cs typeface="+mn-cs"/>
                        </a:rPr>
                        <a:t>4.866</a:t>
                      </a:r>
                      <a:endParaRPr lang="de-DE" sz="1100" b="0" i="0" u="none" strike="noStrike" kern="1200" dirty="0">
                        <a:solidFill>
                          <a:srgbClr val="474847"/>
                        </a:solidFill>
                        <a:effectLst/>
                        <a:latin typeface="Arial"/>
                        <a:ea typeface="+mn-ea"/>
                        <a:cs typeface="+mn-cs"/>
                      </a:endParaRPr>
                    </a:p>
                  </a:txBody>
                  <a:tcPr marL="45085" marR="450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0716">
                <a:tc>
                  <a:txBody>
                    <a:bodyPr/>
                    <a:lstStyle/>
                    <a:p>
                      <a:pPr algn="l" rtl="0" fontAlgn="ctr"/>
                      <a:r>
                        <a:rPr lang="de-DE" sz="1100" b="1" u="none" strike="noStrike" dirty="0" smtClean="0">
                          <a:effectLst/>
                        </a:rPr>
                        <a:t>  Achsübersetz.</a:t>
                      </a:r>
                      <a:endParaRPr lang="de-DE" sz="1100" b="1" i="0" u="none" strike="noStrike" dirty="0">
                        <a:solidFill>
                          <a:srgbClr val="474847"/>
                        </a:solidFill>
                        <a:effectLst/>
                        <a:latin typeface="Arial"/>
                      </a:endParaRPr>
                    </a:p>
                  </a:txBody>
                  <a:tcPr marL="8292" marR="8292" marT="82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ctr" latinLnBrk="0" hangingPunct="1"/>
                      <a:r>
                        <a:rPr lang="de-DE" sz="1100" b="0" i="0" u="none" strike="noStrike" kern="1200" dirty="0" smtClean="0">
                          <a:solidFill>
                            <a:srgbClr val="474847"/>
                          </a:solidFill>
                          <a:effectLst/>
                          <a:latin typeface="+mn-lt"/>
                          <a:ea typeface="+mn-ea"/>
                          <a:cs typeface="+mn-cs"/>
                        </a:rPr>
                        <a:t>3,31</a:t>
                      </a:r>
                      <a:endParaRPr lang="de-DE" sz="1100" b="0" i="0" u="none" strike="noStrike" kern="1200" dirty="0">
                        <a:solidFill>
                          <a:srgbClr val="474847"/>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3,55</a:t>
                      </a:r>
                      <a:endParaRPr lang="de-DE" sz="1100" b="0" i="0" u="none" strike="noStrike" dirty="0">
                        <a:solidFill>
                          <a:srgbClr val="474847"/>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3,55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3,55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3,73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045320020"/>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cap="none" dirty="0">
                <a:latin typeface="Arial" pitchFamily="34" charset="0"/>
                <a:ea typeface="ヒラギノ角ゴ Pro W3"/>
                <a:cs typeface="Arial" pitchFamily="34" charset="0"/>
              </a:rPr>
              <a:t>RANGER – </a:t>
            </a:r>
            <a:r>
              <a:rPr lang="en-US" cap="none" dirty="0" smtClean="0">
                <a:latin typeface="Arial" pitchFamily="34" charset="0"/>
                <a:ea typeface="ヒラギノ角ゴ Pro W3"/>
                <a:cs typeface="Arial" pitchFamily="34" charset="0"/>
              </a:rPr>
              <a:t>ABMESSUNGEN (</a:t>
            </a:r>
            <a:r>
              <a:rPr lang="en-US" cap="none" dirty="0" err="1" smtClean="0">
                <a:latin typeface="Arial" pitchFamily="34" charset="0"/>
                <a:ea typeface="ヒラギノ角ゴ Pro W3"/>
                <a:cs typeface="Arial" pitchFamily="34" charset="0"/>
              </a:rPr>
              <a:t>Teil</a:t>
            </a:r>
            <a:r>
              <a:rPr lang="en-US" cap="none" dirty="0" smtClean="0">
                <a:latin typeface="Arial" pitchFamily="34" charset="0"/>
                <a:ea typeface="ヒラギノ角ゴ Pro W3"/>
                <a:cs typeface="Arial" pitchFamily="34" charset="0"/>
              </a:rPr>
              <a:t> 1)</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17</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2365661744"/>
              </p:ext>
            </p:extLst>
          </p:nvPr>
        </p:nvGraphicFramePr>
        <p:xfrm>
          <a:off x="719999" y="1296527"/>
          <a:ext cx="6479312" cy="8203463"/>
        </p:xfrm>
        <a:graphic>
          <a:graphicData uri="http://schemas.openxmlformats.org/drawingml/2006/table">
            <a:tbl>
              <a:tblPr/>
              <a:tblGrid>
                <a:gridCol w="462808">
                  <a:extLst>
                    <a:ext uri="{9D8B030D-6E8A-4147-A177-3AD203B41FA5}">
                      <a16:colId xmlns:a16="http://schemas.microsoft.com/office/drawing/2014/main" val="1796104182"/>
                    </a:ext>
                  </a:extLst>
                </a:gridCol>
                <a:gridCol w="384736">
                  <a:extLst>
                    <a:ext uri="{9D8B030D-6E8A-4147-A177-3AD203B41FA5}">
                      <a16:colId xmlns:a16="http://schemas.microsoft.com/office/drawing/2014/main" val="1044550926"/>
                    </a:ext>
                  </a:extLst>
                </a:gridCol>
                <a:gridCol w="41104">
                  <a:extLst>
                    <a:ext uri="{9D8B030D-6E8A-4147-A177-3AD203B41FA5}">
                      <a16:colId xmlns:a16="http://schemas.microsoft.com/office/drawing/2014/main" val="3841688420"/>
                    </a:ext>
                  </a:extLst>
                </a:gridCol>
                <a:gridCol w="36968">
                  <a:extLst>
                    <a:ext uri="{9D8B030D-6E8A-4147-A177-3AD203B41FA5}">
                      <a16:colId xmlns:a16="http://schemas.microsoft.com/office/drawing/2014/main" val="3786235844"/>
                    </a:ext>
                  </a:extLst>
                </a:gridCol>
                <a:gridCol w="462808">
                  <a:extLst>
                    <a:ext uri="{9D8B030D-6E8A-4147-A177-3AD203B41FA5}">
                      <a16:colId xmlns:a16="http://schemas.microsoft.com/office/drawing/2014/main" val="1696994428"/>
                    </a:ext>
                  </a:extLst>
                </a:gridCol>
                <a:gridCol w="329977">
                  <a:extLst>
                    <a:ext uri="{9D8B030D-6E8A-4147-A177-3AD203B41FA5}">
                      <a16:colId xmlns:a16="http://schemas.microsoft.com/office/drawing/2014/main" val="897951005"/>
                    </a:ext>
                  </a:extLst>
                </a:gridCol>
                <a:gridCol w="132831">
                  <a:extLst>
                    <a:ext uri="{9D8B030D-6E8A-4147-A177-3AD203B41FA5}">
                      <a16:colId xmlns:a16="http://schemas.microsoft.com/office/drawing/2014/main" val="2899007677"/>
                    </a:ext>
                  </a:extLst>
                </a:gridCol>
                <a:gridCol w="462808">
                  <a:extLst>
                    <a:ext uri="{9D8B030D-6E8A-4147-A177-3AD203B41FA5}">
                      <a16:colId xmlns:a16="http://schemas.microsoft.com/office/drawing/2014/main" val="711652577"/>
                    </a:ext>
                  </a:extLst>
                </a:gridCol>
                <a:gridCol w="462808">
                  <a:extLst>
                    <a:ext uri="{9D8B030D-6E8A-4147-A177-3AD203B41FA5}">
                      <a16:colId xmlns:a16="http://schemas.microsoft.com/office/drawing/2014/main" val="2527641932"/>
                    </a:ext>
                  </a:extLst>
                </a:gridCol>
                <a:gridCol w="462808">
                  <a:extLst>
                    <a:ext uri="{9D8B030D-6E8A-4147-A177-3AD203B41FA5}">
                      <a16:colId xmlns:a16="http://schemas.microsoft.com/office/drawing/2014/main" val="4274233212"/>
                    </a:ext>
                  </a:extLst>
                </a:gridCol>
                <a:gridCol w="462808">
                  <a:extLst>
                    <a:ext uri="{9D8B030D-6E8A-4147-A177-3AD203B41FA5}">
                      <a16:colId xmlns:a16="http://schemas.microsoft.com/office/drawing/2014/main" val="2449918582"/>
                    </a:ext>
                  </a:extLst>
                </a:gridCol>
                <a:gridCol w="462808">
                  <a:extLst>
                    <a:ext uri="{9D8B030D-6E8A-4147-A177-3AD203B41FA5}">
                      <a16:colId xmlns:a16="http://schemas.microsoft.com/office/drawing/2014/main" val="3166442156"/>
                    </a:ext>
                  </a:extLst>
                </a:gridCol>
                <a:gridCol w="462808">
                  <a:extLst>
                    <a:ext uri="{9D8B030D-6E8A-4147-A177-3AD203B41FA5}">
                      <a16:colId xmlns:a16="http://schemas.microsoft.com/office/drawing/2014/main" val="2819905374"/>
                    </a:ext>
                  </a:extLst>
                </a:gridCol>
                <a:gridCol w="462808">
                  <a:extLst>
                    <a:ext uri="{9D8B030D-6E8A-4147-A177-3AD203B41FA5}">
                      <a16:colId xmlns:a16="http://schemas.microsoft.com/office/drawing/2014/main" val="1348209087"/>
                    </a:ext>
                  </a:extLst>
                </a:gridCol>
                <a:gridCol w="462808">
                  <a:extLst>
                    <a:ext uri="{9D8B030D-6E8A-4147-A177-3AD203B41FA5}">
                      <a16:colId xmlns:a16="http://schemas.microsoft.com/office/drawing/2014/main" val="1361309343"/>
                    </a:ext>
                  </a:extLst>
                </a:gridCol>
                <a:gridCol w="462808">
                  <a:extLst>
                    <a:ext uri="{9D8B030D-6E8A-4147-A177-3AD203B41FA5}">
                      <a16:colId xmlns:a16="http://schemas.microsoft.com/office/drawing/2014/main" val="643287563"/>
                    </a:ext>
                  </a:extLst>
                </a:gridCol>
                <a:gridCol w="462808">
                  <a:extLst>
                    <a:ext uri="{9D8B030D-6E8A-4147-A177-3AD203B41FA5}">
                      <a16:colId xmlns:a16="http://schemas.microsoft.com/office/drawing/2014/main" val="1668452377"/>
                    </a:ext>
                  </a:extLst>
                </a:gridCol>
              </a:tblGrid>
              <a:tr h="639747">
                <a:tc>
                  <a:txBody>
                    <a:bodyPr/>
                    <a:lstStyle/>
                    <a:p>
                      <a:pPr algn="l" fontAlgn="t"/>
                      <a:r>
                        <a:rPr lang="de-DE" sz="1000" b="1" i="0" u="none" strike="noStrike" dirty="0">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t"/>
                      <a:r>
                        <a:rPr lang="de-DE" sz="1000" b="1" i="0" u="none" strike="noStrike" dirty="0">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700" b="0" i="0" u="none" strike="noStrike" dirty="0">
                          <a:solidFill>
                            <a:srgbClr val="000000"/>
                          </a:solidFill>
                          <a:effectLst/>
                          <a:latin typeface="Arial" panose="020B0604020202020204" pitchFamily="34" charset="0"/>
                        </a:rPr>
                        <a:t>Einzel-</a:t>
                      </a:r>
                      <a:br>
                        <a:rPr lang="de-DE" sz="700" b="0" i="0" u="none" strike="noStrike" dirty="0">
                          <a:solidFill>
                            <a:srgbClr val="000000"/>
                          </a:solidFill>
                          <a:effectLst/>
                          <a:latin typeface="Arial" panose="020B0604020202020204" pitchFamily="34" charset="0"/>
                        </a:rPr>
                      </a:br>
                      <a:r>
                        <a:rPr lang="de-DE" sz="700" b="0" i="0" u="none" strike="noStrike" dirty="0" err="1">
                          <a:solidFill>
                            <a:srgbClr val="000000"/>
                          </a:solidFill>
                          <a:effectLst/>
                          <a:latin typeface="Arial" panose="020B0604020202020204" pitchFamily="34" charset="0"/>
                        </a:rPr>
                        <a:t>kabine</a:t>
                      </a:r>
                      <a:r>
                        <a:rPr lang="de-DE" sz="700" b="0" i="0" u="none" strike="noStrike" dirty="0">
                          <a:solidFill>
                            <a:srgbClr val="000000"/>
                          </a:solidFill>
                          <a:effectLst/>
                          <a:latin typeface="Arial" panose="020B0604020202020204" pitchFamily="34" charset="0"/>
                        </a:rPr>
                        <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de-DE" sz="700" b="0" i="0" u="none" strike="noStrike" dirty="0">
                          <a:solidFill>
                            <a:srgbClr val="000000"/>
                          </a:solidFill>
                          <a:effectLst/>
                          <a:latin typeface="Arial" panose="020B0604020202020204" pitchFamily="34" charset="0"/>
                        </a:rPr>
                        <a:t>Extra-</a:t>
                      </a:r>
                      <a:br>
                        <a:rPr lang="de-DE" sz="700" b="0" i="0" u="none" strike="noStrike" dirty="0">
                          <a:solidFill>
                            <a:srgbClr val="000000"/>
                          </a:solidFill>
                          <a:effectLst/>
                          <a:latin typeface="Arial" panose="020B0604020202020204" pitchFamily="34" charset="0"/>
                        </a:rPr>
                      </a:br>
                      <a:r>
                        <a:rPr lang="de-DE" sz="700" b="0" i="0" u="none" strike="noStrike" dirty="0" err="1">
                          <a:solidFill>
                            <a:srgbClr val="000000"/>
                          </a:solidFill>
                          <a:effectLst/>
                          <a:latin typeface="Arial" panose="020B0604020202020204" pitchFamily="34" charset="0"/>
                        </a:rPr>
                        <a:t>kabine</a:t>
                      </a:r>
                      <a:r>
                        <a:rPr lang="de-DE" sz="700" b="0" i="0" u="none" strike="noStrike" dirty="0">
                          <a:solidFill>
                            <a:srgbClr val="000000"/>
                          </a:solidFill>
                          <a:effectLst/>
                          <a:latin typeface="Arial" panose="020B0604020202020204" pitchFamily="34" charset="0"/>
                        </a:rPr>
                        <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gridSpan="4">
                  <a:txBody>
                    <a:bodyPr/>
                    <a:lstStyle/>
                    <a:p>
                      <a:pPr algn="ctr" fontAlgn="b"/>
                      <a:r>
                        <a:rPr lang="de-DE" sz="700" b="0" i="0" u="none" strike="noStrike" dirty="0">
                          <a:solidFill>
                            <a:srgbClr val="000000"/>
                          </a:solidFill>
                          <a:effectLst/>
                          <a:latin typeface="Arial" panose="020B0604020202020204" pitchFamily="34" charset="0"/>
                        </a:rPr>
                        <a:t>Doppel-</a:t>
                      </a:r>
                      <a:br>
                        <a:rPr lang="de-DE" sz="700" b="0" i="0" u="none" strike="noStrike" dirty="0">
                          <a:solidFill>
                            <a:srgbClr val="000000"/>
                          </a:solidFill>
                          <a:effectLst/>
                          <a:latin typeface="Arial" panose="020B0604020202020204" pitchFamily="34" charset="0"/>
                        </a:rPr>
                      </a:br>
                      <a:r>
                        <a:rPr lang="de-DE" sz="700" b="0" i="0" u="none" strike="noStrike" dirty="0" err="1">
                          <a:solidFill>
                            <a:srgbClr val="000000"/>
                          </a:solidFill>
                          <a:effectLst/>
                          <a:latin typeface="Arial" panose="020B0604020202020204" pitchFamily="34" charset="0"/>
                        </a:rPr>
                        <a:t>kabine</a:t>
                      </a:r>
                      <a:r>
                        <a:rPr lang="de-DE" sz="700" b="0" i="0" u="none" strike="noStrike" dirty="0">
                          <a:solidFill>
                            <a:srgbClr val="000000"/>
                          </a:solidFill>
                          <a:effectLst/>
                          <a:latin typeface="Arial" panose="020B0604020202020204" pitchFamily="34" charset="0"/>
                        </a:rPr>
                        <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436964026"/>
                  </a:ext>
                </a:extLst>
              </a:tr>
              <a:tr h="344478">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hMerge="1">
                  <a:txBody>
                    <a:bodyPr/>
                    <a:lstStyle/>
                    <a:p>
                      <a:endParaRPr lang="de-DE"/>
                    </a:p>
                  </a:txBody>
                  <a:tcPr/>
                </a:tc>
                <a:tc hMerge="1">
                  <a:txBody>
                    <a:bodyPr/>
                    <a:lstStyle/>
                    <a:p>
                      <a:endParaRPr lang="de-DE"/>
                    </a:p>
                  </a:txBody>
                  <a:tcPr/>
                </a:tc>
                <a:tc>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gridSpan="2">
                  <a:txBody>
                    <a:bodyPr/>
                    <a:lstStyle/>
                    <a:p>
                      <a:endParaRPr lang="de-DE"/>
                    </a:p>
                  </a:txBody>
                  <a:tcPr marL="5784" marR="5784" marT="5784" marB="0">
                    <a:lnL>
                      <a:noFill/>
                    </a:lnL>
                    <a:lnR>
                      <a:noFill/>
                    </a:lnR>
                    <a:lnT>
                      <a:noFill/>
                    </a:lnT>
                    <a:lnB>
                      <a:noFill/>
                    </a:lnB>
                  </a:tcPr>
                </a:tc>
                <a:tc hMerge="1">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700" b="0" i="0" u="none" strike="noStrike" dirty="0" smtClean="0">
                          <a:solidFill>
                            <a:srgbClr val="000000"/>
                          </a:solidFill>
                          <a:effectLst/>
                          <a:latin typeface="Arial" panose="020B0604020202020204" pitchFamily="34" charset="0"/>
                        </a:rPr>
                        <a:t>Schalter</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Schalter</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de-DE" sz="700" b="0" i="0" u="none" strike="noStrike" dirty="0" smtClean="0">
                          <a:solidFill>
                            <a:srgbClr val="000000"/>
                          </a:solidFill>
                          <a:effectLst/>
                          <a:latin typeface="Arial" panose="020B0604020202020204" pitchFamily="34" charset="0"/>
                        </a:rPr>
                        <a:t>Automatik</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b"/>
                      <a:r>
                        <a:rPr lang="de-DE" sz="700" b="0" i="0" u="none" strike="noStrike" dirty="0" smtClean="0">
                          <a:solidFill>
                            <a:srgbClr val="000000"/>
                          </a:solidFill>
                          <a:effectLst/>
                          <a:latin typeface="Arial" panose="020B0604020202020204" pitchFamily="34" charset="0"/>
                        </a:rPr>
                        <a:t>Schalter</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de-DE" sz="700" b="0" i="0" u="none" strike="noStrike" dirty="0" smtClean="0">
                          <a:solidFill>
                            <a:srgbClr val="000000"/>
                          </a:solidFill>
                          <a:effectLst/>
                          <a:latin typeface="Arial" panose="020B0604020202020204" pitchFamily="34" charset="0"/>
                        </a:rPr>
                        <a:t>Automatik</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b"/>
                      <a:r>
                        <a:rPr lang="de-DE" sz="700" b="1" i="0" u="none" strike="noStrike" dirty="0" err="1" smtClean="0">
                          <a:solidFill>
                            <a:srgbClr val="000000"/>
                          </a:solidFill>
                          <a:effectLst/>
                          <a:latin typeface="Arial" panose="020B0604020202020204" pitchFamily="34" charset="0"/>
                        </a:rPr>
                        <a:t>Raptor</a:t>
                      </a:r>
                      <a:endParaRPr lang="de-DE" sz="700" b="1"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967327"/>
                  </a:ext>
                </a:extLst>
              </a:tr>
              <a:tr h="344478">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ohne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mit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ohne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mit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824838"/>
                  </a:ext>
                </a:extLst>
              </a:tr>
              <a:tr h="357297">
                <a:tc gridSpan="4">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Gesamtlänge (mm)</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t"/>
                      <a:r>
                        <a:rPr lang="de-DE" sz="700" b="0" i="0" u="none" strike="noStrike">
                          <a:solidFill>
                            <a:srgbClr val="000000"/>
                          </a:solidFill>
                          <a:effectLst/>
                          <a:latin typeface="Arial" panose="020B0604020202020204" pitchFamily="34" charset="0"/>
                        </a:rPr>
                        <a:t>ohne AHK</a:t>
                      </a:r>
                    </a:p>
                  </a:txBody>
                  <a:tcPr marL="5784" marR="5784" marT="5784" marB="0">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5.282</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5.282-5.359</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5.282-5.359</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5.282-5.359</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5.282-5.363</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5.282-5.364</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5.282-5.363</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5.363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8094484"/>
                  </a:ext>
                </a:extLst>
              </a:tr>
              <a:tr h="287931">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a:solidFill>
                            <a:srgbClr val="000000"/>
                          </a:solidFill>
                          <a:effectLst/>
                          <a:latin typeface="Arial" panose="020B0604020202020204" pitchFamily="34" charset="0"/>
                        </a:rPr>
                        <a:t>mit AHK</a:t>
                      </a:r>
                    </a:p>
                  </a:txBody>
                  <a:tcPr marL="5784" marR="5784" marT="578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5.431</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5.431</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5.431</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5.431</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5.431-5.544</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5.431-5.545</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5.431-5.544</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5.541</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1241536"/>
                  </a:ext>
                </a:extLst>
              </a:tr>
              <a:tr h="293013">
                <a:tc gridSpan="5">
                  <a:txBody>
                    <a:bodyPr/>
                    <a:lstStyle/>
                    <a:p>
                      <a:pPr algn="l" fontAlgn="t"/>
                      <a:r>
                        <a:rPr lang="de-DE" sz="700" b="0" i="0" u="none" strike="noStrike" dirty="0">
                          <a:solidFill>
                            <a:srgbClr val="000000"/>
                          </a:solidFill>
                          <a:effectLst/>
                          <a:latin typeface="Arial" panose="020B0604020202020204" pitchFamily="34" charset="0"/>
                        </a:rPr>
                        <a:t>Gesamtbreite </a:t>
                      </a:r>
                      <a:r>
                        <a:rPr lang="de-DE" sz="700" b="0" i="0" u="none" strike="noStrike" dirty="0" smtClean="0">
                          <a:solidFill>
                            <a:srgbClr val="000000"/>
                          </a:solidFill>
                          <a:effectLst/>
                          <a:latin typeface="Arial" panose="020B0604020202020204" pitchFamily="34" charset="0"/>
                        </a:rPr>
                        <a:t>(mm)</a:t>
                      </a:r>
                    </a:p>
                    <a:p>
                      <a:pPr algn="l" fontAlgn="t"/>
                      <a:r>
                        <a:rPr lang="de-DE" sz="700" b="0" i="0" u="none" strike="noStrike" dirty="0" smtClean="0">
                          <a:solidFill>
                            <a:srgbClr val="000000"/>
                          </a:solidFill>
                          <a:effectLst/>
                          <a:latin typeface="Arial" panose="020B0604020202020204" pitchFamily="34" charset="0"/>
                        </a:rPr>
                        <a:t>(</a:t>
                      </a:r>
                      <a:r>
                        <a:rPr lang="de-DE" sz="700" b="0" i="0" u="none" strike="noStrike" dirty="0">
                          <a:solidFill>
                            <a:srgbClr val="000000"/>
                          </a:solidFill>
                          <a:effectLst/>
                          <a:latin typeface="Arial" panose="020B0604020202020204" pitchFamily="34" charset="0"/>
                        </a:rPr>
                        <a:t>ohne Außenspiegel)</a:t>
                      </a: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1.867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2.028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584924"/>
                  </a:ext>
                </a:extLst>
              </a:tr>
              <a:tr h="298800">
                <a:tc gridSpan="6">
                  <a:txBody>
                    <a:bodyPr/>
                    <a:lstStyle/>
                    <a:p>
                      <a:pPr algn="l" fontAlgn="t"/>
                      <a:r>
                        <a:rPr lang="de-DE" sz="700" b="0" i="0" u="none" strike="noStrike" dirty="0">
                          <a:solidFill>
                            <a:srgbClr val="000000"/>
                          </a:solidFill>
                          <a:effectLst/>
                          <a:latin typeface="Arial" panose="020B0604020202020204" pitchFamily="34" charset="0"/>
                        </a:rPr>
                        <a:t>Gesamtbreite </a:t>
                      </a:r>
                      <a:r>
                        <a:rPr lang="de-DE" sz="700" b="0" i="0" u="none" strike="noStrike" dirty="0" smtClean="0">
                          <a:solidFill>
                            <a:srgbClr val="000000"/>
                          </a:solidFill>
                          <a:effectLst/>
                          <a:latin typeface="Arial" panose="020B0604020202020204" pitchFamily="34" charset="0"/>
                        </a:rPr>
                        <a:t>(mm)</a:t>
                      </a:r>
                    </a:p>
                    <a:p>
                      <a:pPr algn="l" fontAlgn="t"/>
                      <a:r>
                        <a:rPr lang="de-DE" sz="700" b="0" i="0" u="none" strike="noStrike" dirty="0" smtClean="0">
                          <a:solidFill>
                            <a:srgbClr val="000000"/>
                          </a:solidFill>
                          <a:effectLst/>
                          <a:latin typeface="Arial" panose="020B0604020202020204" pitchFamily="34" charset="0"/>
                        </a:rPr>
                        <a:t>(</a:t>
                      </a:r>
                      <a:r>
                        <a:rPr lang="de-DE" sz="700" b="0" i="0" u="none" strike="noStrike" dirty="0">
                          <a:solidFill>
                            <a:srgbClr val="000000"/>
                          </a:solidFill>
                          <a:effectLst/>
                          <a:latin typeface="Arial" panose="020B0604020202020204" pitchFamily="34" charset="0"/>
                        </a:rPr>
                        <a:t>mit </a:t>
                      </a:r>
                      <a:r>
                        <a:rPr lang="de-DE" sz="700" b="0" i="0" u="none" strike="noStrike" dirty="0" err="1">
                          <a:solidFill>
                            <a:srgbClr val="000000"/>
                          </a:solidFill>
                          <a:effectLst/>
                          <a:latin typeface="Arial" panose="020B0604020202020204" pitchFamily="34" charset="0"/>
                        </a:rPr>
                        <a:t>angeklappten</a:t>
                      </a:r>
                      <a:r>
                        <a:rPr lang="de-DE" sz="700" b="0" i="0" u="none" strike="noStrike" dirty="0">
                          <a:solidFill>
                            <a:srgbClr val="000000"/>
                          </a:solidFill>
                          <a:effectLst/>
                          <a:latin typeface="Arial" panose="020B0604020202020204" pitchFamily="34" charset="0"/>
                        </a:rPr>
                        <a:t> </a:t>
                      </a:r>
                      <a:r>
                        <a:rPr lang="de-DE" sz="700" b="0" i="0" u="none" strike="noStrike" dirty="0" smtClean="0">
                          <a:solidFill>
                            <a:srgbClr val="000000"/>
                          </a:solidFill>
                          <a:effectLst/>
                          <a:latin typeface="Arial" panose="020B0604020202020204" pitchFamily="34" charset="0"/>
                        </a:rPr>
                        <a:t>Außenspiegeln)</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1.977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smtClean="0">
                          <a:solidFill>
                            <a:srgbClr val="000000"/>
                          </a:solidFill>
                          <a:effectLst/>
                          <a:latin typeface="Arial" panose="020B0604020202020204" pitchFamily="34" charset="0"/>
                        </a:rPr>
                        <a:t>2.142</a:t>
                      </a:r>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604173"/>
                  </a:ext>
                </a:extLst>
              </a:tr>
              <a:tr h="298800">
                <a:tc gridSpan="5">
                  <a:txBody>
                    <a:bodyPr/>
                    <a:lstStyle/>
                    <a:p>
                      <a:pPr algn="l" fontAlgn="t"/>
                      <a:r>
                        <a:rPr lang="de-DE" sz="700" b="0" i="0" u="none" strike="noStrike" dirty="0" smtClean="0">
                          <a:solidFill>
                            <a:srgbClr val="000000"/>
                          </a:solidFill>
                          <a:effectLst/>
                          <a:latin typeface="Arial" panose="020B0604020202020204" pitchFamily="34" charset="0"/>
                        </a:rPr>
                        <a:t>Gesamtbreite (mm)</a:t>
                      </a:r>
                    </a:p>
                    <a:p>
                      <a:pPr algn="l" fontAlgn="t"/>
                      <a:r>
                        <a:rPr lang="de-DE" sz="700" b="0" i="0" u="none" strike="noStrike" dirty="0" smtClean="0">
                          <a:solidFill>
                            <a:srgbClr val="000000"/>
                          </a:solidFill>
                          <a:effectLst/>
                          <a:latin typeface="Arial" panose="020B0604020202020204" pitchFamily="34" charset="0"/>
                        </a:rPr>
                        <a:t>(mit Außenspiegeln)</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2.163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2.180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018810"/>
                  </a:ext>
                </a:extLst>
              </a:tr>
              <a:tr h="287931">
                <a:tc gridSpan="5">
                  <a:txBody>
                    <a:bodyPr/>
                    <a:lstStyle/>
                    <a:p>
                      <a:pPr algn="l" fontAlgn="t"/>
                      <a:r>
                        <a:rPr lang="de-DE" sz="700" b="0" i="0" u="none" strike="noStrike" dirty="0" smtClean="0">
                          <a:solidFill>
                            <a:srgbClr val="000000"/>
                          </a:solidFill>
                          <a:effectLst/>
                          <a:latin typeface="Arial" panose="020B0604020202020204" pitchFamily="34" charset="0"/>
                        </a:rPr>
                        <a:t>Gesamthöhe (mm)</a:t>
                      </a:r>
                    </a:p>
                    <a:p>
                      <a:pPr algn="l" fontAlgn="t"/>
                      <a:r>
                        <a:rPr lang="de-DE" sz="700" b="0" i="0" u="none" strike="noStrike" dirty="0" err="1" smtClean="0">
                          <a:solidFill>
                            <a:srgbClr val="000000"/>
                          </a:solidFill>
                          <a:effectLst/>
                          <a:latin typeface="Arial" panose="020B0604020202020204" pitchFamily="34" charset="0"/>
                        </a:rPr>
                        <a:t>unbeladen</a:t>
                      </a:r>
                      <a:r>
                        <a:rPr lang="de-DE" sz="700" b="0" i="0" u="none" strike="noStrike" dirty="0">
                          <a:solidFill>
                            <a:srgbClr val="000000"/>
                          </a:solidFill>
                          <a:effectLst/>
                          <a:latin typeface="Arial" panose="020B0604020202020204" pitchFamily="34" charset="0"/>
                        </a:rPr>
                        <a:t>, max.</a:t>
                      </a: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1.800-1.806</a:t>
                      </a: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1.804-1.840</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1.804-1.840</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1.804-1.840</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1.815-1.873</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1.815-1.874</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1.815-1.873</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1.873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334661"/>
                  </a:ext>
                </a:extLst>
              </a:tr>
              <a:tr h="283457">
                <a:tc>
                  <a:txBody>
                    <a:bodyPr/>
                    <a:lstStyle/>
                    <a:p>
                      <a:pPr algn="l" fontAlgn="t"/>
                      <a:r>
                        <a:rPr lang="de-DE" sz="700" b="0" i="0" u="none" strike="noStrike" dirty="0" smtClean="0">
                          <a:solidFill>
                            <a:srgbClr val="000000"/>
                          </a:solidFill>
                          <a:effectLst/>
                          <a:latin typeface="Arial" panose="020B0604020202020204" pitchFamily="34" charset="0"/>
                        </a:rPr>
                        <a:t>Radstand (mm)</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3.220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267041"/>
                  </a:ext>
                </a:extLst>
              </a:tr>
              <a:tr h="283074">
                <a:tc>
                  <a:txBody>
                    <a:bodyPr/>
                    <a:lstStyle/>
                    <a:p>
                      <a:pPr algn="l" fontAlgn="t"/>
                      <a:r>
                        <a:rPr lang="de-DE" sz="700" b="0" i="0" u="none" strike="noStrike" dirty="0" smtClean="0">
                          <a:solidFill>
                            <a:srgbClr val="000000"/>
                          </a:solidFill>
                          <a:effectLst/>
                          <a:latin typeface="Arial" panose="020B0604020202020204" pitchFamily="34" charset="0"/>
                        </a:rPr>
                        <a:t>Spurweite </a:t>
                      </a:r>
                    </a:p>
                    <a:p>
                      <a:pPr algn="l" fontAlgn="t"/>
                      <a:r>
                        <a:rPr lang="de-DE" sz="700" b="0" i="0" u="none" strike="noStrike" dirty="0" smtClean="0">
                          <a:solidFill>
                            <a:srgbClr val="000000"/>
                          </a:solidFill>
                          <a:effectLst/>
                          <a:latin typeface="Arial" panose="020B0604020202020204" pitchFamily="34" charset="0"/>
                        </a:rPr>
                        <a:t>(mm)</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vorn</a:t>
                      </a:r>
                    </a:p>
                  </a:txBody>
                  <a:tcPr marL="5784" marR="5784" marT="57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1.710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1.710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1.710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000156"/>
                  </a:ext>
                </a:extLst>
              </a:tr>
              <a:tr h="267347">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hinten</a:t>
                      </a:r>
                    </a:p>
                  </a:txBody>
                  <a:tcPr marL="5784" marR="5784" marT="57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1.710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1.710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1.710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6016158"/>
                  </a:ext>
                </a:extLst>
              </a:tr>
              <a:tr h="277831">
                <a:tc>
                  <a:txBody>
                    <a:bodyPr/>
                    <a:lstStyle/>
                    <a:p>
                      <a:pPr algn="l" fontAlgn="t"/>
                      <a:r>
                        <a:rPr lang="de-DE" sz="700" b="0" i="0" u="none" strike="noStrike" dirty="0" smtClean="0">
                          <a:solidFill>
                            <a:srgbClr val="000000"/>
                          </a:solidFill>
                          <a:effectLst/>
                          <a:latin typeface="Arial" panose="020B0604020202020204" pitchFamily="34" charset="0"/>
                        </a:rPr>
                        <a:t>Überhang</a:t>
                      </a:r>
                    </a:p>
                    <a:p>
                      <a:pPr algn="l" fontAlgn="t"/>
                      <a:r>
                        <a:rPr lang="de-DE" sz="700" b="0" i="0" u="none" strike="noStrike" dirty="0" smtClean="0">
                          <a:solidFill>
                            <a:srgbClr val="000000"/>
                          </a:solidFill>
                          <a:effectLst/>
                          <a:latin typeface="Arial" panose="020B0604020202020204" pitchFamily="34" charset="0"/>
                        </a:rPr>
                        <a:t>(mm)</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3">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vorn</a:t>
                      </a:r>
                    </a:p>
                  </a:txBody>
                  <a:tcPr marL="5784" marR="5784" marT="57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908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073538"/>
                  </a:ext>
                </a:extLst>
              </a:tr>
              <a:tr h="287931">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hinten</a:t>
                      </a:r>
                    </a:p>
                  </a:txBody>
                  <a:tcPr marL="5784" marR="5784" marT="57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de-DE" sz="700" b="0" i="0" u="none" strike="noStrike" dirty="0">
                          <a:solidFill>
                            <a:srgbClr val="000000"/>
                          </a:solidFill>
                          <a:effectLst/>
                          <a:latin typeface="Arial" panose="020B0604020202020204" pitchFamily="34" charset="0"/>
                        </a:rPr>
                        <a:t>ohne AHK</a:t>
                      </a:r>
                    </a:p>
                  </a:txBody>
                  <a:tcPr marL="5784" marR="5784" marT="578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1.149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1.149-1.235</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1.149-1.235</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1.149-1.235</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1.149-1.235</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1.149-1.236</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1.149-1.235</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1.235</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757065"/>
                  </a:ext>
                </a:extLst>
              </a:tr>
              <a:tr h="287931">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a:solidFill>
                            <a:srgbClr val="000000"/>
                          </a:solidFill>
                          <a:effectLst/>
                          <a:latin typeface="Arial" panose="020B0604020202020204" pitchFamily="34" charset="0"/>
                        </a:rPr>
                        <a:t>mit AHK</a:t>
                      </a:r>
                    </a:p>
                  </a:txBody>
                  <a:tcPr marL="5784" marR="5784" marT="578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1.298-1.416</a:t>
                      </a: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1.298-1.416</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1.298-1.416</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1.298-1.416</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1.298-1.416</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1.298-1.417</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1.298-1.416</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1.246</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740668"/>
                  </a:ext>
                </a:extLst>
              </a:tr>
              <a:tr h="591266">
                <a:tc gridSpan="2">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Bodenfreiheit zwischen den </a:t>
                      </a:r>
                      <a:r>
                        <a:rPr lang="de-DE" sz="700" b="0" i="0" u="none" strike="noStrike" dirty="0">
                          <a:solidFill>
                            <a:srgbClr val="000000"/>
                          </a:solidFill>
                          <a:effectLst/>
                          <a:latin typeface="Arial" panose="020B0604020202020204" pitchFamily="34" charset="0"/>
                        </a:rPr>
                        <a:t>Achsen (</a:t>
                      </a:r>
                      <a:r>
                        <a:rPr lang="de-DE" sz="700" b="0" i="0" u="none" strike="noStrike" dirty="0" err="1">
                          <a:solidFill>
                            <a:srgbClr val="000000"/>
                          </a:solidFill>
                          <a:effectLst/>
                          <a:latin typeface="Arial" panose="020B0604020202020204" pitchFamily="34" charset="0"/>
                        </a:rPr>
                        <a:t>unbeladen</a:t>
                      </a:r>
                      <a:r>
                        <a:rPr lang="de-DE" sz="700" b="0" i="0" u="none" strike="noStrike" dirty="0">
                          <a:solidFill>
                            <a:srgbClr val="000000"/>
                          </a:solidFill>
                          <a:effectLst/>
                          <a:latin typeface="Arial" panose="020B0604020202020204" pitchFamily="34" charset="0"/>
                        </a:rPr>
                        <a:t>)</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(mm</a:t>
                      </a:r>
                      <a:r>
                        <a:rPr lang="de-DE" sz="700" b="0" i="0" u="none" strike="noStrike" dirty="0">
                          <a:solidFill>
                            <a:srgbClr val="000000"/>
                          </a:solidFill>
                          <a:effectLst/>
                          <a:latin typeface="Arial" panose="020B0604020202020204" pitchFamily="34" charset="0"/>
                        </a:rPr>
                        <a:t>)</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232</a:t>
                      </a:r>
                    </a:p>
                  </a:txBody>
                  <a:tcPr marL="5784" marR="5784" marT="57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232-237</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232-237</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232-237</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232-237</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232-237</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dirty="0" smtClean="0">
                          <a:solidFill>
                            <a:srgbClr val="000000"/>
                          </a:solidFill>
                          <a:effectLst/>
                          <a:latin typeface="Arial" panose="020B0604020202020204" pitchFamily="34" charset="0"/>
                        </a:rPr>
                        <a:t>   232-237</a:t>
                      </a:r>
                      <a:endParaRPr lang="de-DE" sz="700" b="0" i="0" u="none" strike="noStrike" dirty="0">
                        <a:solidFill>
                          <a:srgbClr val="000000"/>
                        </a:solidFill>
                        <a:effectLst/>
                        <a:latin typeface="Arial" panose="020B0604020202020204" pitchFamily="34" charset="0"/>
                      </a:endParaRP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283</a:t>
                      </a:r>
                    </a:p>
                  </a:txBody>
                  <a:tcPr marL="5784" marR="5784" marT="578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1011250"/>
                  </a:ext>
                </a:extLst>
              </a:tr>
              <a:tr h="474282">
                <a:tc gridSpan="5">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Böschungswinkel </a:t>
                      </a:r>
                      <a:r>
                        <a:rPr lang="de-DE" sz="700" b="0" i="0" u="none" strike="noStrike" dirty="0">
                          <a:solidFill>
                            <a:srgbClr val="000000"/>
                          </a:solidFill>
                          <a:effectLst/>
                          <a:latin typeface="Arial" panose="020B0604020202020204" pitchFamily="34" charset="0"/>
                        </a:rPr>
                        <a:t>vorn (</a:t>
                      </a:r>
                      <a:r>
                        <a:rPr lang="de-DE" sz="700" b="0" i="0" u="none" strike="noStrike" dirty="0" err="1">
                          <a:solidFill>
                            <a:srgbClr val="000000"/>
                          </a:solidFill>
                          <a:effectLst/>
                          <a:latin typeface="Arial" panose="020B0604020202020204" pitchFamily="34" charset="0"/>
                        </a:rPr>
                        <a:t>unbeladen</a:t>
                      </a:r>
                      <a:r>
                        <a:rPr lang="de-DE" sz="700" b="0" i="0" u="none" strike="noStrike" dirty="0" smtClean="0">
                          <a:solidFill>
                            <a:srgbClr val="000000"/>
                          </a:solidFill>
                          <a:effectLst/>
                          <a:latin typeface="Arial" panose="020B0604020202020204" pitchFamily="34" charset="0"/>
                        </a:rPr>
                        <a:t>)</a:t>
                      </a:r>
                    </a:p>
                    <a:p>
                      <a:pPr algn="l" fontAlgn="t"/>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 </a:t>
                      </a:r>
                      <a:r>
                        <a:rPr lang="de-DE" sz="700" b="0" i="0" u="none" strike="noStrike" dirty="0">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28</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32,5</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6874108"/>
                  </a:ext>
                </a:extLst>
              </a:tr>
              <a:tr h="474282">
                <a:tc gridSpan="8">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Böschungswinkel </a:t>
                      </a:r>
                      <a:r>
                        <a:rPr lang="de-DE" sz="700" b="0" i="0" u="none" strike="noStrike" dirty="0">
                          <a:solidFill>
                            <a:srgbClr val="000000"/>
                          </a:solidFill>
                          <a:effectLst/>
                          <a:latin typeface="Arial" panose="020B0604020202020204" pitchFamily="34" charset="0"/>
                        </a:rPr>
                        <a:t>hinten </a:t>
                      </a:r>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a:t>
                      </a:r>
                      <a:r>
                        <a:rPr lang="de-DE" sz="700" b="0" i="0" u="none" strike="noStrike" dirty="0" err="1">
                          <a:solidFill>
                            <a:srgbClr val="000000"/>
                          </a:solidFill>
                          <a:effectLst/>
                          <a:latin typeface="Arial" panose="020B0604020202020204" pitchFamily="34" charset="0"/>
                        </a:rPr>
                        <a:t>unbeladen</a:t>
                      </a:r>
                      <a:r>
                        <a:rPr lang="de-DE" sz="700" b="0" i="0" u="none" strike="noStrike" dirty="0" smtClean="0">
                          <a:solidFill>
                            <a:srgbClr val="000000"/>
                          </a:solidFill>
                          <a:effectLst/>
                          <a:latin typeface="Arial" panose="020B0604020202020204" pitchFamily="34" charset="0"/>
                        </a:rPr>
                        <a:t>)</a:t>
                      </a:r>
                    </a:p>
                    <a:p>
                      <a:pPr algn="l" fontAlgn="t"/>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 </a:t>
                      </a:r>
                      <a:r>
                        <a:rPr lang="de-DE" sz="700" b="0" i="0" u="none" strike="noStrike" dirty="0">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24</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878313"/>
                  </a:ext>
                </a:extLst>
              </a:tr>
              <a:tr h="450480">
                <a:tc gridSpan="3">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Kippwinkel</a:t>
                      </a:r>
                      <a:r>
                        <a:rPr lang="de-DE" sz="700" b="0" i="0" u="none" strike="noStrike" dirty="0">
                          <a:solidFill>
                            <a:srgbClr val="000000"/>
                          </a:solidFill>
                          <a:effectLst/>
                          <a:latin typeface="Arial" panose="020B0604020202020204" pitchFamily="34" charset="0"/>
                        </a:rPr>
                        <a:t>, max. (</a:t>
                      </a:r>
                      <a:r>
                        <a:rPr lang="de-DE" sz="700" b="0" i="0" u="none" strike="noStrike" dirty="0" err="1">
                          <a:solidFill>
                            <a:srgbClr val="000000"/>
                          </a:solidFill>
                          <a:effectLst/>
                          <a:latin typeface="Arial" panose="020B0604020202020204" pitchFamily="34" charset="0"/>
                        </a:rPr>
                        <a:t>unbeladen</a:t>
                      </a:r>
                      <a:r>
                        <a:rPr lang="de-DE" sz="700" b="0" i="0" u="none" strike="noStrike" dirty="0">
                          <a:solidFill>
                            <a:srgbClr val="000000"/>
                          </a:solidFill>
                          <a:effectLst/>
                          <a:latin typeface="Arial" panose="020B0604020202020204" pitchFamily="34" charset="0"/>
                        </a:rPr>
                        <a:t>)</a:t>
                      </a: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dirty="0">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 </a:t>
                      </a:r>
                      <a:r>
                        <a:rPr lang="de-DE" sz="700" b="0" i="0" u="none" strike="noStrike" dirty="0">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dirty="0">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25</a:t>
                      </a:r>
                    </a:p>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3266300"/>
                  </a:ext>
                </a:extLst>
              </a:tr>
              <a:tr h="418295">
                <a:tc gridSpan="3">
                  <a:txBody>
                    <a:bodyPr/>
                    <a:lstStyle/>
                    <a:p>
                      <a:pPr algn="l" fontAlgn="t"/>
                      <a:endParaRPr lang="de-DE" sz="700" b="0" i="0" u="none" strike="noStrike" dirty="0" smtClean="0">
                        <a:solidFill>
                          <a:srgbClr val="000000"/>
                        </a:solidFill>
                        <a:effectLst/>
                        <a:latin typeface="Arial" panose="020B0604020202020204" pitchFamily="34" charset="0"/>
                      </a:endParaRPr>
                    </a:p>
                    <a:p>
                      <a:pPr marL="0" marR="0" lvl="0" indent="0" algn="l" defTabSz="497845" rtl="0" eaLnBrk="1" fontAlgn="t" latinLnBrk="0" hangingPunct="1">
                        <a:lnSpc>
                          <a:spcPct val="100000"/>
                        </a:lnSpc>
                        <a:spcBef>
                          <a:spcPts val="0"/>
                        </a:spcBef>
                        <a:spcAft>
                          <a:spcPts val="0"/>
                        </a:spcAft>
                        <a:buClrTx/>
                        <a:buSzTx/>
                        <a:buFontTx/>
                        <a:buNone/>
                        <a:tabLst/>
                        <a:defRPr/>
                      </a:pPr>
                      <a:r>
                        <a:rPr lang="de-DE" sz="700" b="0" i="0" u="none" strike="noStrike" dirty="0" smtClean="0">
                          <a:solidFill>
                            <a:srgbClr val="000000"/>
                          </a:solidFill>
                          <a:effectLst/>
                          <a:latin typeface="Arial" panose="020B0604020202020204" pitchFamily="34" charset="0"/>
                        </a:rPr>
                        <a:t>Rampenwinkel</a:t>
                      </a:r>
                      <a:r>
                        <a:rPr lang="de-DE" sz="700" b="0" i="0" u="none" strike="noStrike" dirty="0">
                          <a:solidFill>
                            <a:srgbClr val="000000"/>
                          </a:solidFill>
                          <a:effectLst/>
                          <a:latin typeface="Arial" panose="020B0604020202020204" pitchFamily="34" charset="0"/>
                        </a:rPr>
                        <a:t>, max</a:t>
                      </a:r>
                      <a:r>
                        <a:rPr lang="de-DE" sz="700" b="0" i="0" u="none" strike="noStrike" dirty="0" smtClean="0">
                          <a:solidFill>
                            <a:srgbClr val="000000"/>
                          </a:solidFill>
                          <a:effectLst/>
                          <a:latin typeface="Arial" panose="020B0604020202020204" pitchFamily="34" charset="0"/>
                        </a:rPr>
                        <a:t>. </a:t>
                      </a:r>
                    </a:p>
                    <a:p>
                      <a:pPr algn="l" fontAlgn="t"/>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0"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 </a:t>
                      </a:r>
                      <a:r>
                        <a:rPr lang="de-DE" sz="700" b="0" i="0" u="none" strike="noStrike" dirty="0">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24</a:t>
                      </a:r>
                    </a:p>
                  </a:txBody>
                  <a:tcPr marL="5784" marR="5784" marT="578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24-25</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24-25</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24-25</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24-25</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24-25</a:t>
                      </a: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dirty="0" smtClean="0">
                          <a:solidFill>
                            <a:srgbClr val="000000"/>
                          </a:solidFill>
                          <a:effectLst/>
                          <a:latin typeface="Arial" panose="020B0604020202020204" pitchFamily="34" charset="0"/>
                        </a:rPr>
                        <a:t>      24-25</a:t>
                      </a:r>
                      <a:endParaRPr lang="de-DE" sz="700" b="0" i="0" u="none" strike="noStrike" dirty="0">
                        <a:solidFill>
                          <a:srgbClr val="000000"/>
                        </a:solidFill>
                        <a:effectLst/>
                        <a:latin typeface="Arial" panose="020B0604020202020204" pitchFamily="34" charset="0"/>
                      </a:endParaRPr>
                    </a:p>
                  </a:txBody>
                  <a:tcPr marL="5784" marR="5784" marT="57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24</a:t>
                      </a:r>
                      <a:endParaRPr lang="de-DE" sz="700" b="0" i="0" u="none" strike="noStrike" dirty="0">
                        <a:solidFill>
                          <a:srgbClr val="000000"/>
                        </a:solidFill>
                        <a:effectLst/>
                        <a:latin typeface="Arial" panose="020B0604020202020204" pitchFamily="34" charset="0"/>
                      </a:endParaRPr>
                    </a:p>
                  </a:txBody>
                  <a:tcPr marL="5784" marR="5784" marT="578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17463"/>
                  </a:ext>
                </a:extLst>
              </a:tr>
              <a:tr h="324528">
                <a:tc gridSpan="3">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err="1" smtClean="0">
                          <a:solidFill>
                            <a:srgbClr val="000000"/>
                          </a:solidFill>
                          <a:effectLst/>
                          <a:latin typeface="Arial" panose="020B0604020202020204" pitchFamily="34" charset="0"/>
                        </a:rPr>
                        <a:t>Wattiefe</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de-DE" sz="700" b="1" i="0" u="none" strike="noStrike">
                        <a:solidFill>
                          <a:srgbClr val="000000"/>
                        </a:solidFill>
                        <a:effectLst/>
                        <a:latin typeface="Arial" panose="020B0604020202020204" pitchFamily="34" charset="0"/>
                      </a:endParaRP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1"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de-DE" sz="700" b="1"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de-DE" sz="700" b="1"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(mm)</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800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850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000271"/>
                  </a:ext>
                </a:extLst>
              </a:tr>
              <a:tr h="296042">
                <a:tc gridSpan="7">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Wendekreis </a:t>
                      </a:r>
                      <a:r>
                        <a:rPr lang="de-DE" sz="700" b="0" i="0" u="none" strike="noStrike" dirty="0">
                          <a:solidFill>
                            <a:srgbClr val="000000"/>
                          </a:solidFill>
                          <a:effectLst/>
                          <a:latin typeface="Arial" panose="020B0604020202020204" pitchFamily="34" charset="0"/>
                        </a:rPr>
                        <a:t>(von Bordstein zu Bordstein)</a:t>
                      </a: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de-DE" sz="700" b="0" i="0" u="none" strike="noStrike" dirty="0" smtClean="0">
                        <a:solidFill>
                          <a:srgbClr val="000000"/>
                        </a:solidFill>
                        <a:effectLst/>
                        <a:latin typeface="Arial" panose="020B0604020202020204" pitchFamily="34" charset="0"/>
                      </a:endParaRPr>
                    </a:p>
                    <a:p>
                      <a:pPr algn="ctr" fontAlgn="t"/>
                      <a:r>
                        <a:rPr lang="de-DE" sz="700" b="0" i="0" u="none" strike="noStrike" dirty="0" smtClean="0">
                          <a:solidFill>
                            <a:srgbClr val="000000"/>
                          </a:solidFill>
                          <a:effectLst/>
                          <a:latin typeface="Arial" panose="020B0604020202020204" pitchFamily="34" charset="0"/>
                        </a:rPr>
                        <a:t>(</a:t>
                      </a:r>
                      <a:r>
                        <a:rPr lang="de-DE" sz="700" b="0" i="0" u="none" strike="noStrike" dirty="0">
                          <a:solidFill>
                            <a:srgbClr val="000000"/>
                          </a:solidFill>
                          <a:effectLst/>
                          <a:latin typeface="Arial" panose="020B0604020202020204" pitchFamily="34" charset="0"/>
                        </a:rPr>
                        <a:t>m)</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12,9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970028"/>
                  </a:ext>
                </a:extLst>
              </a:tr>
              <a:tr h="334242">
                <a:tc gridSpan="4">
                  <a:txBody>
                    <a:bodyPr/>
                    <a:lstStyle/>
                    <a:p>
                      <a:pPr algn="l" fontAlgn="t"/>
                      <a:endParaRPr lang="de-DE" sz="700" b="0" i="0" u="none" strike="noStrike" dirty="0" smtClean="0">
                        <a:solidFill>
                          <a:srgbClr val="000000"/>
                        </a:solidFill>
                        <a:effectLst/>
                        <a:latin typeface="Arial" panose="020B0604020202020204" pitchFamily="34" charset="0"/>
                      </a:endParaRPr>
                    </a:p>
                    <a:p>
                      <a:pPr algn="l" fontAlgn="t"/>
                      <a:r>
                        <a:rPr lang="de-DE" sz="700" b="0" i="0" u="none" strike="noStrike" dirty="0" smtClean="0">
                          <a:solidFill>
                            <a:srgbClr val="000000"/>
                          </a:solidFill>
                          <a:effectLst/>
                          <a:latin typeface="Arial" panose="020B0604020202020204" pitchFamily="34" charset="0"/>
                        </a:rPr>
                        <a:t>Sitzplätze</a:t>
                      </a:r>
                      <a:endParaRPr lang="de-DE" sz="700" b="0" i="0" u="none" strike="noStrike" dirty="0">
                        <a:solidFill>
                          <a:srgbClr val="000000"/>
                        </a:solidFill>
                        <a:effectLst/>
                        <a:latin typeface="Arial" panose="020B0604020202020204" pitchFamily="34" charset="0"/>
                      </a:endParaRPr>
                    </a:p>
                  </a:txBody>
                  <a:tcPr marL="5784" marR="5784" marT="5784"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r>
                        <a:rPr lang="de-DE" sz="700" b="0" i="0" u="none" strike="noStrike">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t"/>
                      <a:r>
                        <a:rPr lang="de-DE" sz="700" b="0" i="0" u="none" strike="noStrike" dirty="0">
                          <a:solidFill>
                            <a:srgbClr val="000000"/>
                          </a:solidFill>
                          <a:effectLst/>
                          <a:latin typeface="Arial" panose="020B0604020202020204" pitchFamily="34" charset="0"/>
                        </a:rPr>
                        <a:t> </a:t>
                      </a:r>
                    </a:p>
                  </a:txBody>
                  <a:tcPr marL="5784" marR="5784" marT="5784"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de-DE" sz="700" b="0" i="0" u="none" strike="noStrike" dirty="0">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4</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4</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4</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442501"/>
                  </a:ext>
                </a:extLst>
              </a:tr>
            </a:tbl>
          </a:graphicData>
        </a:graphic>
      </p:graphicFrame>
    </p:spTree>
    <p:extLst>
      <p:ext uri="{BB962C8B-B14F-4D97-AF65-F5344CB8AC3E}">
        <p14:creationId xmlns:p14="http://schemas.microsoft.com/office/powerpoint/2010/main" val="428660667"/>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cap="none" dirty="0">
                <a:latin typeface="Arial" pitchFamily="34" charset="0"/>
                <a:ea typeface="ヒラギノ角ゴ Pro W3"/>
                <a:cs typeface="Arial" pitchFamily="34" charset="0"/>
              </a:rPr>
              <a:t>RANGER – </a:t>
            </a:r>
            <a:r>
              <a:rPr lang="en-US" cap="none" dirty="0" smtClean="0">
                <a:latin typeface="Arial" pitchFamily="34" charset="0"/>
                <a:ea typeface="ヒラギノ角ゴ Pro W3"/>
                <a:cs typeface="Arial" pitchFamily="34" charset="0"/>
              </a:rPr>
              <a:t>ABMESSUNGEN (</a:t>
            </a:r>
            <a:r>
              <a:rPr lang="en-US" cap="none" dirty="0" err="1" smtClean="0">
                <a:latin typeface="Arial" pitchFamily="34" charset="0"/>
                <a:ea typeface="ヒラギノ角ゴ Pro W3"/>
                <a:cs typeface="Arial" pitchFamily="34" charset="0"/>
              </a:rPr>
              <a:t>Teil</a:t>
            </a:r>
            <a:r>
              <a:rPr lang="en-US" cap="none" dirty="0" smtClean="0">
                <a:latin typeface="Arial" pitchFamily="34" charset="0"/>
                <a:ea typeface="ヒラギノ角ゴ Pro W3"/>
                <a:cs typeface="Arial" pitchFamily="34" charset="0"/>
              </a:rPr>
              <a:t> 2)</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18</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1837670194"/>
              </p:ext>
            </p:extLst>
          </p:nvPr>
        </p:nvGraphicFramePr>
        <p:xfrm>
          <a:off x="720000" y="1514735"/>
          <a:ext cx="6479312" cy="4450581"/>
        </p:xfrm>
        <a:graphic>
          <a:graphicData uri="http://schemas.openxmlformats.org/drawingml/2006/table">
            <a:tbl>
              <a:tblPr/>
              <a:tblGrid>
                <a:gridCol w="462808">
                  <a:extLst>
                    <a:ext uri="{9D8B030D-6E8A-4147-A177-3AD203B41FA5}">
                      <a16:colId xmlns:a16="http://schemas.microsoft.com/office/drawing/2014/main" val="1796104182"/>
                    </a:ext>
                  </a:extLst>
                </a:gridCol>
                <a:gridCol w="462808">
                  <a:extLst>
                    <a:ext uri="{9D8B030D-6E8A-4147-A177-3AD203B41FA5}">
                      <a16:colId xmlns:a16="http://schemas.microsoft.com/office/drawing/2014/main" val="1044550926"/>
                    </a:ext>
                  </a:extLst>
                </a:gridCol>
                <a:gridCol w="462808">
                  <a:extLst>
                    <a:ext uri="{9D8B030D-6E8A-4147-A177-3AD203B41FA5}">
                      <a16:colId xmlns:a16="http://schemas.microsoft.com/office/drawing/2014/main" val="1696994428"/>
                    </a:ext>
                  </a:extLst>
                </a:gridCol>
                <a:gridCol w="462808">
                  <a:extLst>
                    <a:ext uri="{9D8B030D-6E8A-4147-A177-3AD203B41FA5}">
                      <a16:colId xmlns:a16="http://schemas.microsoft.com/office/drawing/2014/main" val="897951005"/>
                    </a:ext>
                  </a:extLst>
                </a:gridCol>
                <a:gridCol w="462808">
                  <a:extLst>
                    <a:ext uri="{9D8B030D-6E8A-4147-A177-3AD203B41FA5}">
                      <a16:colId xmlns:a16="http://schemas.microsoft.com/office/drawing/2014/main" val="711652577"/>
                    </a:ext>
                  </a:extLst>
                </a:gridCol>
                <a:gridCol w="462808">
                  <a:extLst>
                    <a:ext uri="{9D8B030D-6E8A-4147-A177-3AD203B41FA5}">
                      <a16:colId xmlns:a16="http://schemas.microsoft.com/office/drawing/2014/main" val="2527641932"/>
                    </a:ext>
                  </a:extLst>
                </a:gridCol>
                <a:gridCol w="462808">
                  <a:extLst>
                    <a:ext uri="{9D8B030D-6E8A-4147-A177-3AD203B41FA5}">
                      <a16:colId xmlns:a16="http://schemas.microsoft.com/office/drawing/2014/main" val="4274233212"/>
                    </a:ext>
                  </a:extLst>
                </a:gridCol>
                <a:gridCol w="462808">
                  <a:extLst>
                    <a:ext uri="{9D8B030D-6E8A-4147-A177-3AD203B41FA5}">
                      <a16:colId xmlns:a16="http://schemas.microsoft.com/office/drawing/2014/main" val="2449918582"/>
                    </a:ext>
                  </a:extLst>
                </a:gridCol>
                <a:gridCol w="462808">
                  <a:extLst>
                    <a:ext uri="{9D8B030D-6E8A-4147-A177-3AD203B41FA5}">
                      <a16:colId xmlns:a16="http://schemas.microsoft.com/office/drawing/2014/main" val="3166442156"/>
                    </a:ext>
                  </a:extLst>
                </a:gridCol>
                <a:gridCol w="462808">
                  <a:extLst>
                    <a:ext uri="{9D8B030D-6E8A-4147-A177-3AD203B41FA5}">
                      <a16:colId xmlns:a16="http://schemas.microsoft.com/office/drawing/2014/main" val="2819905374"/>
                    </a:ext>
                  </a:extLst>
                </a:gridCol>
                <a:gridCol w="462808">
                  <a:extLst>
                    <a:ext uri="{9D8B030D-6E8A-4147-A177-3AD203B41FA5}">
                      <a16:colId xmlns:a16="http://schemas.microsoft.com/office/drawing/2014/main" val="1348209087"/>
                    </a:ext>
                  </a:extLst>
                </a:gridCol>
                <a:gridCol w="462808">
                  <a:extLst>
                    <a:ext uri="{9D8B030D-6E8A-4147-A177-3AD203B41FA5}">
                      <a16:colId xmlns:a16="http://schemas.microsoft.com/office/drawing/2014/main" val="1361309343"/>
                    </a:ext>
                  </a:extLst>
                </a:gridCol>
                <a:gridCol w="462808">
                  <a:extLst>
                    <a:ext uri="{9D8B030D-6E8A-4147-A177-3AD203B41FA5}">
                      <a16:colId xmlns:a16="http://schemas.microsoft.com/office/drawing/2014/main" val="643287563"/>
                    </a:ext>
                  </a:extLst>
                </a:gridCol>
                <a:gridCol w="462808">
                  <a:extLst>
                    <a:ext uri="{9D8B030D-6E8A-4147-A177-3AD203B41FA5}">
                      <a16:colId xmlns:a16="http://schemas.microsoft.com/office/drawing/2014/main" val="1668452377"/>
                    </a:ext>
                  </a:extLst>
                </a:gridCol>
              </a:tblGrid>
              <a:tr h="666819">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de-DE" sz="700" b="0" i="0" u="none" strike="noStrike" dirty="0">
                          <a:solidFill>
                            <a:srgbClr val="000000"/>
                          </a:solidFill>
                          <a:effectLst/>
                          <a:latin typeface="Arial" panose="020B0604020202020204" pitchFamily="34" charset="0"/>
                        </a:rPr>
                        <a:t>Einzel-</a:t>
                      </a:r>
                      <a:br>
                        <a:rPr lang="de-DE" sz="700" b="0" i="0" u="none" strike="noStrike" dirty="0">
                          <a:solidFill>
                            <a:srgbClr val="000000"/>
                          </a:solidFill>
                          <a:effectLst/>
                          <a:latin typeface="Arial" panose="020B0604020202020204" pitchFamily="34" charset="0"/>
                        </a:rPr>
                      </a:br>
                      <a:r>
                        <a:rPr lang="de-DE" sz="700" b="0" i="0" u="none" strike="noStrike" dirty="0" err="1">
                          <a:solidFill>
                            <a:srgbClr val="000000"/>
                          </a:solidFill>
                          <a:effectLst/>
                          <a:latin typeface="Arial" panose="020B0604020202020204" pitchFamily="34" charset="0"/>
                        </a:rPr>
                        <a:t>kabine</a:t>
                      </a:r>
                      <a:r>
                        <a:rPr lang="de-DE" sz="700" b="0" i="0" u="none" strike="noStrike" dirty="0">
                          <a:solidFill>
                            <a:srgbClr val="000000"/>
                          </a:solidFill>
                          <a:effectLst/>
                          <a:latin typeface="Arial" panose="020B0604020202020204" pitchFamily="34" charset="0"/>
                        </a:rPr>
                        <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de-DE" sz="700" b="0" i="0" u="none" strike="noStrike" dirty="0">
                          <a:solidFill>
                            <a:srgbClr val="000000"/>
                          </a:solidFill>
                          <a:effectLst/>
                          <a:latin typeface="Arial" panose="020B0604020202020204" pitchFamily="34" charset="0"/>
                        </a:rPr>
                        <a:t>Extra-</a:t>
                      </a:r>
                      <a:br>
                        <a:rPr lang="de-DE" sz="700" b="0" i="0" u="none" strike="noStrike" dirty="0">
                          <a:solidFill>
                            <a:srgbClr val="000000"/>
                          </a:solidFill>
                          <a:effectLst/>
                          <a:latin typeface="Arial" panose="020B0604020202020204" pitchFamily="34" charset="0"/>
                        </a:rPr>
                      </a:br>
                      <a:r>
                        <a:rPr lang="de-DE" sz="700" b="0" i="0" u="none" strike="noStrike" dirty="0" err="1">
                          <a:solidFill>
                            <a:srgbClr val="000000"/>
                          </a:solidFill>
                          <a:effectLst/>
                          <a:latin typeface="Arial" panose="020B0604020202020204" pitchFamily="34" charset="0"/>
                        </a:rPr>
                        <a:t>kabine</a:t>
                      </a:r>
                      <a:r>
                        <a:rPr lang="de-DE" sz="700" b="0" i="0" u="none" strike="noStrike" dirty="0">
                          <a:solidFill>
                            <a:srgbClr val="000000"/>
                          </a:solidFill>
                          <a:effectLst/>
                          <a:latin typeface="Arial" panose="020B0604020202020204" pitchFamily="34" charset="0"/>
                        </a:rPr>
                        <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gridSpan="4">
                  <a:txBody>
                    <a:bodyPr/>
                    <a:lstStyle/>
                    <a:p>
                      <a:pPr algn="ctr" fontAlgn="b"/>
                      <a:r>
                        <a:rPr lang="de-DE" sz="700" b="0" i="0" u="none" strike="noStrike" dirty="0">
                          <a:solidFill>
                            <a:srgbClr val="000000"/>
                          </a:solidFill>
                          <a:effectLst/>
                          <a:latin typeface="Arial" panose="020B0604020202020204" pitchFamily="34" charset="0"/>
                        </a:rPr>
                        <a:t>Doppel-</a:t>
                      </a:r>
                      <a:br>
                        <a:rPr lang="de-DE" sz="700" b="0" i="0" u="none" strike="noStrike" dirty="0">
                          <a:solidFill>
                            <a:srgbClr val="000000"/>
                          </a:solidFill>
                          <a:effectLst/>
                          <a:latin typeface="Arial" panose="020B0604020202020204" pitchFamily="34" charset="0"/>
                        </a:rPr>
                      </a:br>
                      <a:r>
                        <a:rPr lang="de-DE" sz="700" b="0" i="0" u="none" strike="noStrike" dirty="0" err="1">
                          <a:solidFill>
                            <a:srgbClr val="000000"/>
                          </a:solidFill>
                          <a:effectLst/>
                          <a:latin typeface="Arial" panose="020B0604020202020204" pitchFamily="34" charset="0"/>
                        </a:rPr>
                        <a:t>kabine</a:t>
                      </a:r>
                      <a:r>
                        <a:rPr lang="de-DE" sz="700" b="0" i="0" u="none" strike="noStrike" dirty="0">
                          <a:solidFill>
                            <a:srgbClr val="000000"/>
                          </a:solidFill>
                          <a:effectLst/>
                          <a:latin typeface="Arial" panose="020B0604020202020204" pitchFamily="34" charset="0"/>
                        </a:rPr>
                        <a:t/>
                      </a:r>
                      <a:br>
                        <a:rPr lang="de-DE" sz="700" b="0" i="0" u="none" strike="noStrike" dirty="0">
                          <a:solidFill>
                            <a:srgbClr val="000000"/>
                          </a:solidFill>
                          <a:effectLst/>
                          <a:latin typeface="Arial" panose="020B0604020202020204" pitchFamily="34" charset="0"/>
                        </a:rPr>
                      </a:br>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436964026"/>
                  </a:ext>
                </a:extLst>
              </a:tr>
              <a:tr h="359056">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a:txBody>
                    <a:bodyPr/>
                    <a:lstStyle/>
                    <a:p>
                      <a:pPr algn="l" fontAlgn="t"/>
                      <a:endParaRPr lang="de-DE" sz="1000" b="1" i="0" u="none" strike="noStrike">
                        <a:solidFill>
                          <a:srgbClr val="000000"/>
                        </a:solidFill>
                        <a:effectLst/>
                        <a:latin typeface="Arial" panose="020B0604020202020204" pitchFamily="34" charset="0"/>
                      </a:endParaRPr>
                    </a:p>
                  </a:txBody>
                  <a:tcPr marL="5784" marR="5784" marT="5784" marB="0">
                    <a:lnL>
                      <a:noFill/>
                    </a:lnL>
                    <a:lnR>
                      <a:noFill/>
                    </a:lnR>
                    <a:lnT>
                      <a:noFill/>
                    </a:lnT>
                    <a:lnB>
                      <a:noFill/>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de-DE" sz="700" b="0" i="0" u="none" strike="noStrike" dirty="0" smtClean="0">
                          <a:solidFill>
                            <a:srgbClr val="000000"/>
                          </a:solidFill>
                          <a:effectLst/>
                          <a:latin typeface="Arial" panose="020B0604020202020204" pitchFamily="34" charset="0"/>
                        </a:rPr>
                        <a:t>Schalter</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Schalter</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de-DE" sz="700" b="0" i="0" u="none" strike="noStrike" dirty="0" smtClean="0">
                          <a:solidFill>
                            <a:srgbClr val="000000"/>
                          </a:solidFill>
                          <a:effectLst/>
                          <a:latin typeface="Arial" panose="020B0604020202020204" pitchFamily="34" charset="0"/>
                        </a:rPr>
                        <a:t>Automatik</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b"/>
                      <a:r>
                        <a:rPr lang="de-DE" sz="700" b="0" i="0" u="none" strike="noStrike" dirty="0" smtClean="0">
                          <a:solidFill>
                            <a:srgbClr val="000000"/>
                          </a:solidFill>
                          <a:effectLst/>
                          <a:latin typeface="Arial" panose="020B0604020202020204" pitchFamily="34" charset="0"/>
                        </a:rPr>
                        <a:t>Schalter</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de-DE" sz="700" b="0" i="0" u="none" strike="noStrike" dirty="0" smtClean="0">
                          <a:solidFill>
                            <a:srgbClr val="000000"/>
                          </a:solidFill>
                          <a:effectLst/>
                          <a:latin typeface="Arial" panose="020B0604020202020204" pitchFamily="34" charset="0"/>
                        </a:rPr>
                        <a:t>Automatik</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b"/>
                      <a:r>
                        <a:rPr lang="de-DE" sz="700" b="1" i="0" u="none" strike="noStrike" dirty="0" err="1" smtClean="0">
                          <a:solidFill>
                            <a:srgbClr val="000000"/>
                          </a:solidFill>
                          <a:effectLst/>
                          <a:latin typeface="Arial" panose="020B0604020202020204" pitchFamily="34" charset="0"/>
                        </a:rPr>
                        <a:t>Raptor</a:t>
                      </a:r>
                      <a:endParaRPr lang="de-DE" sz="700" b="1"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0967327"/>
                  </a:ext>
                </a:extLst>
              </a:tr>
              <a:tr h="359056">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dirty="0">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de-DE" sz="1000" b="1" i="0" u="none" strike="noStrike">
                          <a:solidFill>
                            <a:srgbClr val="000000"/>
                          </a:solidFill>
                          <a:effectLst/>
                          <a:latin typeface="Arial" panose="020B0604020202020204" pitchFamily="34" charset="0"/>
                        </a:rPr>
                        <a:t> </a:t>
                      </a:r>
                    </a:p>
                  </a:txBody>
                  <a:tcPr marL="5784" marR="5784" marT="5784"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ohne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mit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ohne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mit </a:t>
                      </a:r>
                      <a:r>
                        <a:rPr lang="de-DE" sz="700" b="0" i="0" u="none" strike="noStrike" dirty="0" smtClean="0">
                          <a:solidFill>
                            <a:srgbClr val="000000"/>
                          </a:solidFill>
                          <a:effectLst/>
                          <a:latin typeface="Arial" panose="020B0604020202020204" pitchFamily="34" charset="0"/>
                        </a:rPr>
                        <a:t>S/S</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4824838"/>
                  </a:ext>
                </a:extLst>
              </a:tr>
              <a:tr h="217998">
                <a:tc>
                  <a:txBody>
                    <a:bodyPr/>
                    <a:lstStyle/>
                    <a:p>
                      <a:pPr algn="l" fontAlgn="b"/>
                      <a:r>
                        <a:rPr lang="de-DE" sz="700" b="1" i="0" u="none" strike="noStrike" dirty="0">
                          <a:solidFill>
                            <a:srgbClr val="000000"/>
                          </a:solidFill>
                          <a:effectLst/>
                          <a:latin typeface="Arial" panose="020B0604020202020204" pitchFamily="34" charset="0"/>
                        </a:rPr>
                        <a:t>Laderaum</a:t>
                      </a:r>
                    </a:p>
                  </a:txBody>
                  <a:tcPr marL="5784" marR="5784" marT="578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5784" marR="5784" marT="578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b"/>
                      <a:r>
                        <a:rPr lang="de-DE" sz="600" b="0" i="0" u="none" strike="noStrike">
                          <a:solidFill>
                            <a:srgbClr val="000000"/>
                          </a:solidFill>
                          <a:effectLst/>
                          <a:latin typeface="Arial" panose="020B0604020202020204" pitchFamily="34" charset="0"/>
                        </a:rPr>
                        <a:t> </a:t>
                      </a:r>
                    </a:p>
                  </a:txBody>
                  <a:tcPr marL="5784" marR="5784" marT="578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460380909"/>
                  </a:ext>
                </a:extLst>
              </a:tr>
              <a:tr h="423174">
                <a:tc>
                  <a:txBody>
                    <a:bodyPr/>
                    <a:lstStyle/>
                    <a:p>
                      <a:pPr algn="l" fontAlgn="b"/>
                      <a:r>
                        <a:rPr lang="de-DE" sz="700" b="0" i="0" u="none" strike="noStrike">
                          <a:solidFill>
                            <a:srgbClr val="000000"/>
                          </a:solidFill>
                          <a:effectLst/>
                          <a:latin typeface="Arial" panose="020B0604020202020204" pitchFamily="34" charset="0"/>
                        </a:rPr>
                        <a:t>Länge (außen)</a:t>
                      </a:r>
                    </a:p>
                  </a:txBody>
                  <a:tcPr marL="5784" marR="5784" marT="578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r>
                        <a:rPr lang="de-DE" sz="700" b="0" i="0" u="none" strike="noStrike" dirty="0">
                          <a:solidFill>
                            <a:srgbClr val="000000"/>
                          </a:solidFill>
                          <a:effectLst/>
                          <a:latin typeface="Arial" panose="020B0604020202020204" pitchFamily="34" charset="0"/>
                        </a:rPr>
                        <a:t>ohne </a:t>
                      </a:r>
                      <a:r>
                        <a:rPr lang="de-DE" sz="700" b="0" i="0" u="none" strike="noStrike" dirty="0" smtClean="0">
                          <a:solidFill>
                            <a:srgbClr val="000000"/>
                          </a:solidFill>
                          <a:effectLst/>
                          <a:latin typeface="Arial" panose="020B0604020202020204" pitchFamily="34" charset="0"/>
                        </a:rPr>
                        <a:t>Laderaum-</a:t>
                      </a:r>
                      <a:r>
                        <a:rPr lang="de-DE" sz="700" b="0" i="0" u="none" strike="noStrike" dirty="0" err="1" smtClean="0">
                          <a:solidFill>
                            <a:srgbClr val="000000"/>
                          </a:solidFill>
                          <a:effectLst/>
                          <a:latin typeface="Arial" panose="020B0604020202020204" pitchFamily="34" charset="0"/>
                        </a:rPr>
                        <a:t>schutzwanne</a:t>
                      </a:r>
                      <a:endParaRPr lang="de-DE" sz="700" b="0" i="0" u="none" strike="noStrike" dirty="0">
                        <a:solidFill>
                          <a:srgbClr val="000000"/>
                        </a:solidFill>
                        <a:effectLst/>
                        <a:latin typeface="Arial" panose="020B0604020202020204" pitchFamily="34" charset="0"/>
                      </a:endParaRPr>
                    </a:p>
                  </a:txBody>
                  <a:tcPr marL="5784" marR="5784" marT="57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a:txBody>
                    <a:bodyPr/>
                    <a:lstStyle/>
                    <a:p>
                      <a:pPr algn="l" fontAlgn="b"/>
                      <a:r>
                        <a:rPr lang="de-DE" sz="700" b="0" i="0" u="none" strike="noStrike" dirty="0">
                          <a:solidFill>
                            <a:srgbClr val="000000"/>
                          </a:solidFill>
                          <a:effectLst/>
                          <a:latin typeface="Arial" panose="020B0604020202020204" pitchFamily="34" charset="0"/>
                        </a:rPr>
                        <a:t>am </a:t>
                      </a:r>
                      <a:r>
                        <a:rPr lang="de-DE" sz="700" b="0" i="0" u="none" strike="noStrike" dirty="0" smtClean="0">
                          <a:solidFill>
                            <a:srgbClr val="000000"/>
                          </a:solidFill>
                          <a:effectLst/>
                          <a:latin typeface="Arial" panose="020B0604020202020204" pitchFamily="34" charset="0"/>
                        </a:rPr>
                        <a:t>Boden</a:t>
                      </a: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de-DE" sz="700" b="0" i="0" u="none" strike="noStrike" dirty="0" smtClean="0">
                        <a:solidFill>
                          <a:srgbClr val="000000"/>
                        </a:solidFill>
                        <a:effectLst/>
                        <a:latin typeface="Arial" panose="020B0604020202020204" pitchFamily="34" charset="0"/>
                      </a:endParaRP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(mm</a:t>
                      </a:r>
                      <a:r>
                        <a:rPr lang="de-DE" sz="700" b="0" i="0" u="none" strike="noStrike" dirty="0" smtClean="0">
                          <a:solidFill>
                            <a:srgbClr val="000000"/>
                          </a:solidFill>
                          <a:effectLst/>
                          <a:latin typeface="Arial" panose="020B0604020202020204" pitchFamily="34" charset="0"/>
                        </a:rPr>
                        <a:t>)</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2.317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1.847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1.847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1.847</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1.613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1.613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1.613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1.613</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3338435"/>
                  </a:ext>
                </a:extLst>
              </a:tr>
              <a:tr h="423174">
                <a:tc>
                  <a:txBody>
                    <a:bodyPr/>
                    <a:lstStyle/>
                    <a:p>
                      <a:pPr algn="l" fontAlgn="b"/>
                      <a:r>
                        <a:rPr lang="de-DE" sz="700" b="0" i="0" u="none" strike="noStrike" dirty="0" smtClean="0">
                          <a:solidFill>
                            <a:srgbClr val="000000"/>
                          </a:solidFill>
                          <a:effectLst/>
                          <a:latin typeface="Arial" panose="020B0604020202020204" pitchFamily="34" charset="0"/>
                        </a:rPr>
                        <a:t>Breite</a:t>
                      </a: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de-DE" sz="700" b="0" i="0" u="none" strike="noStrike" dirty="0">
                          <a:solidFill>
                            <a:srgbClr val="000000"/>
                          </a:solidFill>
                          <a:effectLst/>
                          <a:latin typeface="Arial" panose="020B0604020202020204" pitchFamily="34" charset="0"/>
                        </a:rPr>
                        <a:t>ohne </a:t>
                      </a:r>
                      <a:r>
                        <a:rPr lang="de-DE" sz="700" b="0" i="0" u="none" strike="noStrike" dirty="0" smtClean="0">
                          <a:solidFill>
                            <a:srgbClr val="000000"/>
                          </a:solidFill>
                          <a:effectLst/>
                          <a:latin typeface="Arial" panose="020B0604020202020204" pitchFamily="34" charset="0"/>
                        </a:rPr>
                        <a:t>Laderaum-</a:t>
                      </a:r>
                      <a:r>
                        <a:rPr lang="de-DE" sz="700" b="0" i="0" u="none" strike="noStrike" dirty="0" err="1" smtClean="0">
                          <a:solidFill>
                            <a:srgbClr val="000000"/>
                          </a:solidFill>
                          <a:effectLst/>
                          <a:latin typeface="Arial" panose="020B0604020202020204" pitchFamily="34" charset="0"/>
                        </a:rPr>
                        <a:t>schutzwanne</a:t>
                      </a:r>
                      <a:endParaRPr lang="de-DE" sz="700" b="0" i="0" u="none" strike="noStrike" dirty="0">
                        <a:solidFill>
                          <a:srgbClr val="000000"/>
                        </a:solidFill>
                        <a:effectLst/>
                        <a:latin typeface="Arial" panose="020B0604020202020204" pitchFamily="34" charset="0"/>
                      </a:endParaRPr>
                    </a:p>
                  </a:txBody>
                  <a:tcPr marL="5784" marR="5784" marT="5784"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de-DE"/>
                    </a:p>
                  </a:txBody>
                  <a:tcPr/>
                </a:tc>
                <a:tc>
                  <a:txBody>
                    <a:bodyPr/>
                    <a:lstStyle/>
                    <a:p>
                      <a:pPr algn="l" fontAlgn="b"/>
                      <a:r>
                        <a:rPr lang="de-DE" sz="700" b="0" i="0" u="none" strike="noStrike" dirty="0">
                          <a:solidFill>
                            <a:srgbClr val="000000"/>
                          </a:solidFill>
                          <a:effectLst/>
                          <a:latin typeface="Arial" panose="020B0604020202020204" pitchFamily="34" charset="0"/>
                        </a:rPr>
                        <a:t>am </a:t>
                      </a:r>
                      <a:r>
                        <a:rPr lang="de-DE" sz="700" b="0" i="0" u="none" strike="noStrike" dirty="0" smtClean="0">
                          <a:solidFill>
                            <a:srgbClr val="000000"/>
                          </a:solidFill>
                          <a:effectLst/>
                          <a:latin typeface="Arial" panose="020B0604020202020204" pitchFamily="34" charset="0"/>
                        </a:rPr>
                        <a:t>Boden</a:t>
                      </a: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(mm</a:t>
                      </a:r>
                      <a:r>
                        <a:rPr lang="de-DE" sz="700" b="0" i="0" u="none" strike="noStrike" dirty="0" smtClean="0">
                          <a:solidFill>
                            <a:srgbClr val="000000"/>
                          </a:solidFill>
                          <a:effectLst/>
                          <a:latin typeface="Arial" panose="020B0604020202020204" pitchFamily="34" charset="0"/>
                        </a:rPr>
                        <a:t>)</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1.560</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4454697"/>
                  </a:ext>
                </a:extLst>
              </a:tr>
              <a:tr h="423174">
                <a:tc>
                  <a:txBody>
                    <a:bodyPr/>
                    <a:lstStyle/>
                    <a:p>
                      <a:pPr algn="l" fontAlgn="b"/>
                      <a:r>
                        <a:rPr lang="de-DE" sz="700" b="0" i="0" u="none" strike="noStrike" dirty="0" smtClean="0">
                          <a:solidFill>
                            <a:srgbClr val="000000"/>
                          </a:solidFill>
                          <a:effectLst/>
                          <a:latin typeface="Arial" panose="020B0604020202020204" pitchFamily="34" charset="0"/>
                        </a:rPr>
                        <a:t>Breite</a:t>
                      </a:r>
                    </a:p>
                    <a:p>
                      <a:pPr algn="l" fontAlgn="b"/>
                      <a:endParaRPr lang="de-DE" sz="700" b="0" i="0" u="none" strike="noStrike" dirty="0" smtClean="0">
                        <a:solidFill>
                          <a:srgbClr val="000000"/>
                        </a:solidFill>
                        <a:effectLst/>
                        <a:latin typeface="Arial" panose="020B0604020202020204" pitchFamily="34" charset="0"/>
                      </a:endParaRP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dirty="0">
                          <a:solidFill>
                            <a:srgbClr val="000000"/>
                          </a:solidFill>
                          <a:effectLst/>
                          <a:latin typeface="Arial" panose="020B0604020202020204" pitchFamily="34" charset="0"/>
                        </a:rPr>
                        <a:t>zwischen </a:t>
                      </a:r>
                      <a:r>
                        <a:rPr lang="de-DE" sz="700" b="0" i="0" u="none" strike="noStrike" dirty="0" smtClean="0">
                          <a:solidFill>
                            <a:srgbClr val="000000"/>
                          </a:solidFill>
                          <a:effectLst/>
                          <a:latin typeface="Arial" panose="020B0604020202020204" pitchFamily="34" charset="0"/>
                        </a:rPr>
                        <a:t>den Radkästen</a:t>
                      </a: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dirty="0">
                          <a:solidFill>
                            <a:srgbClr val="000000"/>
                          </a:solidFill>
                          <a:effectLst/>
                          <a:latin typeface="Arial" panose="020B0604020202020204" pitchFamily="34" charset="0"/>
                        </a:rPr>
                        <a:t> </a:t>
                      </a:r>
                      <a:endParaRPr lang="de-DE" sz="700" b="0" i="0" u="none" strike="noStrike" dirty="0" smtClean="0">
                        <a:solidFill>
                          <a:srgbClr val="000000"/>
                        </a:solidFill>
                        <a:effectLst/>
                        <a:latin typeface="Arial" panose="020B0604020202020204" pitchFamily="34" charset="0"/>
                      </a:endParaRP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(mm</a:t>
                      </a:r>
                      <a:r>
                        <a:rPr lang="de-DE" sz="700" b="0" i="0" u="none" strike="noStrike" dirty="0" smtClean="0">
                          <a:solidFill>
                            <a:srgbClr val="000000"/>
                          </a:solidFill>
                          <a:effectLst/>
                          <a:latin typeface="Arial" panose="020B0604020202020204" pitchFamily="34" charset="0"/>
                        </a:rPr>
                        <a:t>)</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1.139</a:t>
                      </a: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0083287"/>
                  </a:ext>
                </a:extLst>
              </a:tr>
              <a:tr h="505428">
                <a:tc gridSpan="2">
                  <a:txBody>
                    <a:bodyPr/>
                    <a:lstStyle/>
                    <a:p>
                      <a:pPr algn="l" fontAlgn="b"/>
                      <a:r>
                        <a:rPr lang="de-DE" sz="700" b="0" i="0" u="none" strike="noStrike" dirty="0" smtClean="0">
                          <a:solidFill>
                            <a:srgbClr val="000000"/>
                          </a:solidFill>
                          <a:effectLst/>
                          <a:latin typeface="Arial" panose="020B0604020202020204" pitchFamily="34" charset="0"/>
                        </a:rPr>
                        <a:t>Breite der Heckklappe</a:t>
                      </a:r>
                    </a:p>
                    <a:p>
                      <a:pPr algn="l" fontAlgn="b"/>
                      <a:endParaRPr lang="de-DE" sz="700" b="0" i="0" u="none" strike="noStrike" dirty="0" smtClean="0">
                        <a:solidFill>
                          <a:srgbClr val="000000"/>
                        </a:solidFill>
                        <a:effectLst/>
                        <a:latin typeface="Arial" panose="020B0604020202020204" pitchFamily="34" charset="0"/>
                      </a:endParaRP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700" b="0" i="0" u="none" strike="noStrike">
                          <a:solidFill>
                            <a:srgbClr val="000000"/>
                          </a:solidFill>
                          <a:effectLst/>
                          <a:latin typeface="Arial" panose="020B0604020202020204" pitchFamily="34" charset="0"/>
                        </a:rPr>
                        <a:t> </a:t>
                      </a: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a:solidFill>
                            <a:srgbClr val="000000"/>
                          </a:solidFill>
                          <a:effectLst/>
                          <a:latin typeface="Arial" panose="020B0604020202020204" pitchFamily="34" charset="0"/>
                        </a:rPr>
                        <a:t>(mm</a:t>
                      </a:r>
                      <a:r>
                        <a:rPr lang="de-DE" sz="700" b="0" i="0" u="none" strike="noStrike" dirty="0" smtClean="0">
                          <a:solidFill>
                            <a:srgbClr val="000000"/>
                          </a:solidFill>
                          <a:effectLst/>
                          <a:latin typeface="Arial" panose="020B0604020202020204" pitchFamily="34" charset="0"/>
                        </a:rPr>
                        <a:t>)</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1.330</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9838988"/>
                  </a:ext>
                </a:extLst>
              </a:tr>
              <a:tr h="451372">
                <a:tc gridSpan="2">
                  <a:txBody>
                    <a:bodyPr/>
                    <a:lstStyle/>
                    <a:p>
                      <a:pPr algn="l" fontAlgn="b"/>
                      <a:r>
                        <a:rPr lang="de-DE" sz="700" b="0" i="0" u="none" strike="noStrike" dirty="0">
                          <a:solidFill>
                            <a:srgbClr val="000000"/>
                          </a:solidFill>
                          <a:effectLst/>
                          <a:latin typeface="Arial" panose="020B0604020202020204" pitchFamily="34" charset="0"/>
                        </a:rPr>
                        <a:t>Höhe </a:t>
                      </a:r>
                      <a:r>
                        <a:rPr lang="de-DE" sz="700" b="0" i="0" u="none" strike="noStrike" dirty="0" smtClean="0">
                          <a:solidFill>
                            <a:srgbClr val="000000"/>
                          </a:solidFill>
                          <a:effectLst/>
                          <a:latin typeface="Arial" panose="020B0604020202020204" pitchFamily="34" charset="0"/>
                        </a:rPr>
                        <a:t>Ladebordwand</a:t>
                      </a:r>
                    </a:p>
                    <a:p>
                      <a:pPr algn="l" fontAlgn="b"/>
                      <a:endParaRPr lang="de-DE" sz="700" b="0" i="0" u="none" strike="noStrike" dirty="0" smtClean="0">
                        <a:solidFill>
                          <a:srgbClr val="000000"/>
                        </a:solidFill>
                        <a:effectLst/>
                        <a:latin typeface="Arial" panose="020B0604020202020204" pitchFamily="34" charset="0"/>
                      </a:endParaRP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r>
                        <a:rPr lang="de-DE" sz="700" b="0" i="0" u="none" strike="noStrike" dirty="0">
                          <a:solidFill>
                            <a:srgbClr val="000000"/>
                          </a:solidFill>
                          <a:effectLst/>
                          <a:latin typeface="Arial" panose="020B0604020202020204" pitchFamily="34" charset="0"/>
                        </a:rPr>
                        <a:t> </a:t>
                      </a:r>
                    </a:p>
                  </a:txBody>
                  <a:tcPr marL="5784" marR="5784" marT="57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de-DE" sz="700" b="0" i="0" u="none" strike="noStrike" dirty="0">
                          <a:solidFill>
                            <a:srgbClr val="000000"/>
                          </a:solidFill>
                          <a:effectLst/>
                          <a:latin typeface="Arial" panose="020B0604020202020204" pitchFamily="34" charset="0"/>
                        </a:rPr>
                        <a:t>vom </a:t>
                      </a:r>
                      <a:r>
                        <a:rPr lang="de-DE" sz="700" b="0" i="0" u="none" strike="noStrike" dirty="0" smtClean="0">
                          <a:solidFill>
                            <a:srgbClr val="000000"/>
                          </a:solidFill>
                          <a:effectLst/>
                          <a:latin typeface="Arial" panose="020B0604020202020204" pitchFamily="34" charset="0"/>
                        </a:rPr>
                        <a:t>Laderaumboden</a:t>
                      </a:r>
                    </a:p>
                    <a:p>
                      <a:pPr algn="l" fontAlgn="b"/>
                      <a:endParaRPr lang="de-DE" sz="700" b="0" i="0" u="none" strike="noStrike" dirty="0" smtClean="0">
                        <a:solidFill>
                          <a:srgbClr val="000000"/>
                        </a:solidFill>
                        <a:effectLst/>
                        <a:latin typeface="Arial" panose="020B0604020202020204" pitchFamily="34" charset="0"/>
                      </a:endParaRPr>
                    </a:p>
                    <a:p>
                      <a:pPr algn="l" fontAlgn="b"/>
                      <a:endParaRPr lang="de-DE" sz="700" b="0" i="0" u="none" strike="noStrike" dirty="0">
                        <a:solidFill>
                          <a:srgbClr val="000000"/>
                        </a:solidFill>
                        <a:effectLst/>
                        <a:latin typeface="Arial" panose="020B0604020202020204" pitchFamily="34" charset="0"/>
                      </a:endParaRPr>
                    </a:p>
                  </a:txBody>
                  <a:tcPr marL="5784" marR="5784" marT="57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ctr" fontAlgn="b"/>
                      <a:r>
                        <a:rPr lang="de-DE" sz="700" b="0" i="0" u="none" strike="noStrike" dirty="0">
                          <a:solidFill>
                            <a:srgbClr val="000000"/>
                          </a:solidFill>
                          <a:effectLst/>
                          <a:latin typeface="Arial" panose="020B0604020202020204" pitchFamily="34" charset="0"/>
                        </a:rPr>
                        <a:t>(mm</a:t>
                      </a:r>
                      <a:r>
                        <a:rPr lang="de-DE" sz="700" b="0" i="0" u="none" strike="noStrike" dirty="0" smtClean="0">
                          <a:solidFill>
                            <a:srgbClr val="000000"/>
                          </a:solidFill>
                          <a:effectLst/>
                          <a:latin typeface="Arial" panose="020B0604020202020204" pitchFamily="34" charset="0"/>
                        </a:rPr>
                        <a:t>)</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511-541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541</a:t>
                      </a:r>
                    </a:p>
                    <a:p>
                      <a:pPr algn="ctr" fontAlgn="b"/>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149848"/>
                  </a:ext>
                </a:extLst>
              </a:tr>
              <a:tr h="612000">
                <a:tc>
                  <a:txBody>
                    <a:bodyPr/>
                    <a:lstStyle/>
                    <a:p>
                      <a:pPr marL="0" algn="l"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Belade-</a:t>
                      </a:r>
                    </a:p>
                    <a:p>
                      <a:pPr marL="0" algn="l"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höhe</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err="1" smtClean="0">
                          <a:solidFill>
                            <a:srgbClr val="000000"/>
                          </a:solidFill>
                          <a:effectLst/>
                          <a:latin typeface="Arial" panose="020B0604020202020204" pitchFamily="34" charset="0"/>
                          <a:ea typeface="+mn-ea"/>
                          <a:cs typeface="+mn-cs"/>
                        </a:rPr>
                        <a:t>Unbeladen</a:t>
                      </a:r>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(mm</a:t>
                      </a:r>
                      <a:r>
                        <a:rPr lang="de-DE" sz="700" b="0" i="0" u="none" strike="noStrike" kern="1200" dirty="0" smtClean="0">
                          <a:solidFill>
                            <a:srgbClr val="000000"/>
                          </a:solidFill>
                          <a:effectLst/>
                          <a:latin typeface="Arial" panose="020B0604020202020204" pitchFamily="34" charset="0"/>
                          <a:ea typeface="+mn-ea"/>
                          <a:cs typeface="+mn-cs"/>
                        </a:rPr>
                        <a:t>)</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835-857</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835-857</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835-857</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835-857</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835-857</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835-857</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97845" rtl="0" eaLnBrk="1" fontAlgn="b" latinLnBrk="0" hangingPunct="1"/>
                      <a:r>
                        <a:rPr lang="de-DE" sz="700" b="0" i="0" u="none" strike="noStrike" kern="1200" dirty="0" smtClean="0">
                          <a:solidFill>
                            <a:srgbClr val="000000"/>
                          </a:solidFill>
                          <a:effectLst/>
                          <a:latin typeface="Arial" panose="020B0604020202020204" pitchFamily="34" charset="0"/>
                          <a:ea typeface="+mn-ea"/>
                          <a:cs typeface="+mn-cs"/>
                        </a:rPr>
                        <a:t>906</a:t>
                      </a: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smtClean="0">
                        <a:solidFill>
                          <a:srgbClr val="000000"/>
                        </a:solidFill>
                        <a:effectLst/>
                        <a:latin typeface="Arial" panose="020B0604020202020204" pitchFamily="34" charset="0"/>
                        <a:ea typeface="+mn-ea"/>
                        <a:cs typeface="+mn-cs"/>
                      </a:endParaRPr>
                    </a:p>
                    <a:p>
                      <a:pPr marL="0" algn="ctr"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5784" marR="5784" marT="57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552944"/>
                  </a:ext>
                </a:extLst>
              </a:tr>
            </a:tbl>
          </a:graphicData>
        </a:graphic>
      </p:graphicFrame>
    </p:spTree>
    <p:extLst>
      <p:ext uri="{BB962C8B-B14F-4D97-AF65-F5344CB8AC3E}">
        <p14:creationId xmlns:p14="http://schemas.microsoft.com/office/powerpoint/2010/main" val="2041176617"/>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RÄDER UND BEREIFUNG</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19</a:t>
            </a:fld>
            <a:endParaRPr lang="en-US" sz="900">
              <a:solidFill>
                <a:srgbClr val="425968"/>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569856201"/>
              </p:ext>
            </p:extLst>
          </p:nvPr>
        </p:nvGraphicFramePr>
        <p:xfrm>
          <a:off x="728954" y="1326603"/>
          <a:ext cx="6471045" cy="4684653"/>
        </p:xfrm>
        <a:graphic>
          <a:graphicData uri="http://schemas.openxmlformats.org/drawingml/2006/table">
            <a:tbl>
              <a:tblPr/>
              <a:tblGrid>
                <a:gridCol w="1294209">
                  <a:extLst>
                    <a:ext uri="{9D8B030D-6E8A-4147-A177-3AD203B41FA5}">
                      <a16:colId xmlns:a16="http://schemas.microsoft.com/office/drawing/2014/main" val="20000"/>
                    </a:ext>
                  </a:extLst>
                </a:gridCol>
                <a:gridCol w="1294209">
                  <a:extLst>
                    <a:ext uri="{9D8B030D-6E8A-4147-A177-3AD203B41FA5}">
                      <a16:colId xmlns:a16="http://schemas.microsoft.com/office/drawing/2014/main" val="20001"/>
                    </a:ext>
                  </a:extLst>
                </a:gridCol>
                <a:gridCol w="1314005">
                  <a:extLst>
                    <a:ext uri="{9D8B030D-6E8A-4147-A177-3AD203B41FA5}">
                      <a16:colId xmlns:a16="http://schemas.microsoft.com/office/drawing/2014/main" val="20002"/>
                    </a:ext>
                  </a:extLst>
                </a:gridCol>
                <a:gridCol w="1274413">
                  <a:extLst>
                    <a:ext uri="{9D8B030D-6E8A-4147-A177-3AD203B41FA5}">
                      <a16:colId xmlns:a16="http://schemas.microsoft.com/office/drawing/2014/main" val="20003"/>
                    </a:ext>
                  </a:extLst>
                </a:gridCol>
                <a:gridCol w="1294209">
                  <a:extLst>
                    <a:ext uri="{9D8B030D-6E8A-4147-A177-3AD203B41FA5}">
                      <a16:colId xmlns:a16="http://schemas.microsoft.com/office/drawing/2014/main" val="20004"/>
                    </a:ext>
                  </a:extLst>
                </a:gridCol>
              </a:tblGrid>
              <a:tr h="306334">
                <a:tc>
                  <a:txBody>
                    <a:bodyPr/>
                    <a:lstStyle/>
                    <a:p>
                      <a:pPr algn="l" fontAlgn="ctr"/>
                      <a:r>
                        <a:rPr lang="de-DE" sz="1100" b="1" i="0" u="none" strike="noStrike" dirty="0">
                          <a:solidFill>
                            <a:srgbClr val="474847"/>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de-DE" sz="1100" b="1" i="0" u="none" strike="noStrike">
                          <a:solidFill>
                            <a:srgbClr val="474847"/>
                          </a:solidFill>
                          <a:effectLst/>
                          <a:latin typeface="Arial"/>
                        </a:rPr>
                        <a:t>Serienausstattung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gridSpan="2">
                  <a:txBody>
                    <a:bodyPr/>
                    <a:lstStyle/>
                    <a:p>
                      <a:pPr algn="ctr" fontAlgn="ctr"/>
                      <a:r>
                        <a:rPr lang="de-DE" sz="1100" b="1" i="0" u="none" strike="noStrike" dirty="0">
                          <a:solidFill>
                            <a:srgbClr val="474847"/>
                          </a:solidFill>
                          <a:effectLst/>
                          <a:latin typeface="Arial"/>
                        </a:rPr>
                        <a:t>Wunschausstattung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0"/>
                  </a:ext>
                </a:extLst>
              </a:tr>
              <a:tr h="306334">
                <a:tc>
                  <a:txBody>
                    <a:bodyPr/>
                    <a:lstStyle/>
                    <a:p>
                      <a:pPr algn="l" fontAlgn="ctr"/>
                      <a:r>
                        <a:rPr lang="de-DE" sz="1100" b="1" i="0" u="none" strike="noStrike">
                          <a:solidFill>
                            <a:srgbClr val="474847"/>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Arial"/>
                        </a:rPr>
                        <a:t>Räder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a:solidFill>
                            <a:srgbClr val="474847"/>
                          </a:solidFill>
                          <a:effectLst/>
                          <a:latin typeface="Arial"/>
                        </a:rPr>
                        <a:t>Bereifung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Arial"/>
                        </a:rPr>
                        <a:t>Räder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474847"/>
                          </a:solidFill>
                          <a:effectLst/>
                          <a:latin typeface="Arial"/>
                        </a:rPr>
                        <a:t>Bereifung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4397">
                <a:tc>
                  <a:txBody>
                    <a:bodyPr/>
                    <a:lstStyle/>
                    <a:p>
                      <a:pPr algn="ctr" fontAlgn="ctr"/>
                      <a:r>
                        <a:rPr lang="de-DE" sz="1100" b="0" i="0" u="none" strike="noStrike" dirty="0" smtClean="0">
                          <a:solidFill>
                            <a:srgbClr val="474847"/>
                          </a:solidFill>
                          <a:effectLst/>
                          <a:latin typeface="Arial"/>
                        </a:rPr>
                        <a:t>XL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Arial"/>
                      </a:endParaRPr>
                    </a:p>
                    <a:p>
                      <a:pPr algn="ctr" fontAlgn="ctr"/>
                      <a:r>
                        <a:rPr lang="de-DE" sz="1100" b="0" i="0" u="none" strike="noStrike" dirty="0" smtClean="0">
                          <a:solidFill>
                            <a:srgbClr val="474847"/>
                          </a:solidFill>
                          <a:effectLst/>
                          <a:latin typeface="Arial"/>
                        </a:rPr>
                        <a:t>7 </a:t>
                      </a:r>
                      <a:r>
                        <a:rPr lang="de-DE" sz="1100" b="0" i="0" u="none" strike="noStrike" dirty="0">
                          <a:solidFill>
                            <a:srgbClr val="474847"/>
                          </a:solidFill>
                          <a:effectLst/>
                          <a:latin typeface="Arial"/>
                        </a:rPr>
                        <a:t>J x </a:t>
                      </a:r>
                      <a:r>
                        <a:rPr lang="de-DE" sz="1100" b="0" i="0" u="none" strike="noStrike" dirty="0" smtClean="0">
                          <a:solidFill>
                            <a:srgbClr val="474847"/>
                          </a:solidFill>
                          <a:effectLst/>
                          <a:latin typeface="Arial"/>
                        </a:rPr>
                        <a:t>16</a:t>
                      </a:r>
                    </a:p>
                    <a:p>
                      <a:pPr algn="ctr" fontAlgn="ctr"/>
                      <a:r>
                        <a:rPr lang="de-DE" sz="1100" b="0" i="0" u="none" strike="noStrike" dirty="0" smtClean="0">
                          <a:solidFill>
                            <a:srgbClr val="474847"/>
                          </a:solidFill>
                          <a:effectLst/>
                          <a:latin typeface="Arial"/>
                        </a:rPr>
                        <a:t>Stahl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255/ 70 R 16</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14397">
                <a:tc>
                  <a:txBody>
                    <a:bodyPr/>
                    <a:lstStyle/>
                    <a:p>
                      <a:pPr algn="ctr" fontAlgn="ctr"/>
                      <a:r>
                        <a:rPr lang="de-DE" sz="1100" b="0" i="0" u="none" strike="noStrike" dirty="0" smtClean="0">
                          <a:solidFill>
                            <a:srgbClr val="474847"/>
                          </a:solidFill>
                          <a:effectLst/>
                          <a:latin typeface="Arial"/>
                        </a:rPr>
                        <a:t>XLT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7 </a:t>
                      </a:r>
                      <a:r>
                        <a:rPr lang="de-DE" sz="1100" b="0" i="0" u="none" strike="noStrike" dirty="0">
                          <a:solidFill>
                            <a:srgbClr val="474847"/>
                          </a:solidFill>
                          <a:effectLst/>
                          <a:latin typeface="Arial"/>
                        </a:rPr>
                        <a:t>J x </a:t>
                      </a:r>
                      <a:r>
                        <a:rPr lang="de-DE" sz="1100" b="0" i="0" u="none" strike="noStrike" dirty="0" smtClean="0">
                          <a:solidFill>
                            <a:srgbClr val="474847"/>
                          </a:solidFill>
                          <a:effectLst/>
                          <a:latin typeface="Arial"/>
                        </a:rPr>
                        <a:t>16 </a:t>
                      </a:r>
                    </a:p>
                    <a:p>
                      <a:pPr algn="ctr" fontAlgn="ctr"/>
                      <a:r>
                        <a:rPr lang="de-DE" sz="1100" b="0" i="0" u="none" strike="noStrike" dirty="0" smtClean="0">
                          <a:solidFill>
                            <a:srgbClr val="474847"/>
                          </a:solidFill>
                          <a:effectLst/>
                          <a:latin typeface="Arial"/>
                        </a:rPr>
                        <a:t>Leichtmetall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255/ 70 R 16</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8</a:t>
                      </a:r>
                      <a:r>
                        <a:rPr lang="de-DE" sz="1100" b="0" i="0" u="none" strike="noStrike" baseline="0" dirty="0" smtClean="0">
                          <a:solidFill>
                            <a:srgbClr val="474847"/>
                          </a:solidFill>
                          <a:effectLst/>
                          <a:latin typeface="Arial"/>
                        </a:rPr>
                        <a:t> J x 17 </a:t>
                      </a:r>
                    </a:p>
                    <a:p>
                      <a:pPr algn="ctr" fontAlgn="ctr"/>
                      <a:r>
                        <a:rPr lang="de-DE" sz="1100" b="0" i="0" u="none" strike="noStrike" baseline="0" dirty="0" smtClean="0">
                          <a:solidFill>
                            <a:srgbClr val="474847"/>
                          </a:solidFill>
                          <a:effectLst/>
                          <a:latin typeface="Arial"/>
                        </a:rPr>
                        <a:t>Leichtmetall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265/ 65 R 17</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14397">
                <a:tc>
                  <a:txBody>
                    <a:bodyPr/>
                    <a:lstStyle/>
                    <a:p>
                      <a:pPr algn="ctr" fontAlgn="ctr"/>
                      <a:r>
                        <a:rPr lang="de-DE" sz="1100" b="0" i="0" u="none" strike="noStrike" dirty="0" smtClean="0">
                          <a:solidFill>
                            <a:srgbClr val="474847"/>
                          </a:solidFill>
                          <a:effectLst/>
                          <a:latin typeface="Arial"/>
                        </a:rPr>
                        <a:t>Limited</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8 </a:t>
                      </a:r>
                      <a:r>
                        <a:rPr lang="de-DE" sz="1100" b="0" i="0" u="none" strike="noStrike" dirty="0">
                          <a:solidFill>
                            <a:srgbClr val="474847"/>
                          </a:solidFill>
                          <a:effectLst/>
                          <a:latin typeface="Arial"/>
                        </a:rPr>
                        <a:t>J x </a:t>
                      </a:r>
                      <a:r>
                        <a:rPr lang="de-DE" sz="1100" b="0" i="0" u="none" strike="noStrike" dirty="0" smtClean="0">
                          <a:solidFill>
                            <a:srgbClr val="474847"/>
                          </a:solidFill>
                          <a:effectLst/>
                          <a:latin typeface="Arial"/>
                        </a:rPr>
                        <a:t>17 </a:t>
                      </a:r>
                    </a:p>
                    <a:p>
                      <a:pPr algn="ctr" fontAlgn="ctr"/>
                      <a:r>
                        <a:rPr lang="de-DE" sz="1100" b="0" i="0" u="none" strike="noStrike" dirty="0" smtClean="0">
                          <a:solidFill>
                            <a:srgbClr val="474847"/>
                          </a:solidFill>
                          <a:effectLst/>
                          <a:latin typeface="Arial"/>
                        </a:rPr>
                        <a:t>Leichtmetall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265/ 65 R 17</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14397">
                <a:tc>
                  <a:txBody>
                    <a:bodyPr/>
                    <a:lstStyle/>
                    <a:p>
                      <a:pPr algn="ctr" fontAlgn="ctr"/>
                      <a:r>
                        <a:rPr lang="de-DE" sz="1100" b="0" i="0" u="none" strike="noStrike" dirty="0" err="1" smtClean="0">
                          <a:solidFill>
                            <a:srgbClr val="474847"/>
                          </a:solidFill>
                          <a:effectLst/>
                          <a:latin typeface="Arial"/>
                        </a:rPr>
                        <a:t>Wildtrak</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8 J</a:t>
                      </a:r>
                      <a:r>
                        <a:rPr lang="de-DE" sz="1100" b="0" i="0" u="none" strike="noStrike" baseline="0" dirty="0" smtClean="0">
                          <a:solidFill>
                            <a:srgbClr val="474847"/>
                          </a:solidFill>
                          <a:effectLst/>
                          <a:latin typeface="Arial"/>
                        </a:rPr>
                        <a:t> x 18</a:t>
                      </a:r>
                    </a:p>
                    <a:p>
                      <a:pPr algn="ctr" fontAlgn="ctr"/>
                      <a:r>
                        <a:rPr lang="de-DE" sz="1100" b="0" i="0" u="none" strike="noStrike" baseline="0" dirty="0" smtClean="0">
                          <a:solidFill>
                            <a:srgbClr val="474847"/>
                          </a:solidFill>
                          <a:effectLst/>
                          <a:latin typeface="Arial"/>
                        </a:rPr>
                        <a:t>Leichtmetall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265/ 60 R 18</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14397">
                <a:tc>
                  <a:txBody>
                    <a:bodyPr/>
                    <a:lstStyle/>
                    <a:p>
                      <a:pPr algn="ctr" fontAlgn="ctr"/>
                      <a:r>
                        <a:rPr lang="de-DE" sz="1100" b="1" i="0" u="none" strike="noStrike" dirty="0" err="1" smtClean="0">
                          <a:solidFill>
                            <a:srgbClr val="474847"/>
                          </a:solidFill>
                          <a:effectLst/>
                          <a:latin typeface="Arial"/>
                        </a:rPr>
                        <a:t>Raptor</a:t>
                      </a:r>
                      <a:endParaRPr lang="de-DE" sz="1100" b="1"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8,5 J x 17 </a:t>
                      </a:r>
                    </a:p>
                    <a:p>
                      <a:pPr algn="ctr" fontAlgn="ctr"/>
                      <a:r>
                        <a:rPr lang="de-DE" sz="1100" b="0" i="0" u="none" strike="noStrike" dirty="0" smtClean="0">
                          <a:solidFill>
                            <a:srgbClr val="474847"/>
                          </a:solidFill>
                          <a:effectLst/>
                          <a:latin typeface="Arial"/>
                        </a:rPr>
                        <a:t>Leichtmetall</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285/ 70 R 17</a:t>
                      </a:r>
                    </a:p>
                    <a:p>
                      <a:pPr algn="ctr" fontAlgn="ctr"/>
                      <a:r>
                        <a:rPr lang="de-DE" sz="1100" b="0" i="0" u="none" strike="noStrike" dirty="0" smtClean="0">
                          <a:solidFill>
                            <a:srgbClr val="474847"/>
                          </a:solidFill>
                          <a:effectLst/>
                          <a:latin typeface="Arial"/>
                        </a:rPr>
                        <a:t>BF Goodrich </a:t>
                      </a:r>
                    </a:p>
                    <a:p>
                      <a:pPr algn="ctr" fontAlgn="ctr"/>
                      <a:r>
                        <a:rPr lang="de-DE" sz="1100" b="0" i="0" u="none" strike="noStrike" dirty="0" smtClean="0">
                          <a:solidFill>
                            <a:srgbClr val="474847"/>
                          </a:solidFill>
                          <a:effectLst/>
                          <a:latin typeface="Arial"/>
                        </a:rPr>
                        <a:t>All-Terrain</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8201068"/>
                  </a:ext>
                </a:extLst>
              </a:tr>
            </a:tbl>
          </a:graphicData>
        </a:graphic>
      </p:graphicFrame>
    </p:spTree>
    <p:extLst>
      <p:ext uri="{BB962C8B-B14F-4D97-AF65-F5344CB8AC3E}">
        <p14:creationId xmlns:p14="http://schemas.microsoft.com/office/powerpoint/2010/main" val="81729466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4349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cap="none" dirty="0">
                <a:latin typeface="Arial" pitchFamily="34" charset="0"/>
                <a:ea typeface="ヒラギノ角ゴ Pro W3"/>
                <a:cs typeface="Arial" pitchFamily="34" charset="0"/>
              </a:rPr>
              <a:t>RANGER – FAHRLEISTUNGEN</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20</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1284648406"/>
              </p:ext>
            </p:extLst>
          </p:nvPr>
        </p:nvGraphicFramePr>
        <p:xfrm>
          <a:off x="685412" y="1008001"/>
          <a:ext cx="6514589" cy="6167877"/>
        </p:xfrm>
        <a:graphic>
          <a:graphicData uri="http://schemas.openxmlformats.org/drawingml/2006/table">
            <a:tbl>
              <a:tblPr/>
              <a:tblGrid>
                <a:gridCol w="2678503">
                  <a:extLst>
                    <a:ext uri="{9D8B030D-6E8A-4147-A177-3AD203B41FA5}">
                      <a16:colId xmlns:a16="http://schemas.microsoft.com/office/drawing/2014/main" val="20000"/>
                    </a:ext>
                  </a:extLst>
                </a:gridCol>
                <a:gridCol w="804414">
                  <a:extLst>
                    <a:ext uri="{9D8B030D-6E8A-4147-A177-3AD203B41FA5}">
                      <a16:colId xmlns:a16="http://schemas.microsoft.com/office/drawing/2014/main" val="20001"/>
                    </a:ext>
                  </a:extLst>
                </a:gridCol>
                <a:gridCol w="1031094">
                  <a:extLst>
                    <a:ext uri="{9D8B030D-6E8A-4147-A177-3AD203B41FA5}">
                      <a16:colId xmlns:a16="http://schemas.microsoft.com/office/drawing/2014/main" val="20002"/>
                    </a:ext>
                  </a:extLst>
                </a:gridCol>
                <a:gridCol w="1000289">
                  <a:extLst>
                    <a:ext uri="{9D8B030D-6E8A-4147-A177-3AD203B41FA5}">
                      <a16:colId xmlns:a16="http://schemas.microsoft.com/office/drawing/2014/main" val="20005"/>
                    </a:ext>
                  </a:extLst>
                </a:gridCol>
                <a:gridCol w="1000289">
                  <a:extLst>
                    <a:ext uri="{9D8B030D-6E8A-4147-A177-3AD203B41FA5}">
                      <a16:colId xmlns:a16="http://schemas.microsoft.com/office/drawing/2014/main" val="20006"/>
                    </a:ext>
                  </a:extLst>
                </a:gridCol>
              </a:tblGrid>
              <a:tr h="321659">
                <a:tc rowSpan="3">
                  <a:txBody>
                    <a:bodyPr/>
                    <a:lstStyle/>
                    <a:p>
                      <a:pPr algn="l" fontAlgn="ctr"/>
                      <a:r>
                        <a:rPr lang="de-DE" sz="1000" b="1" i="0" u="none" strike="noStrike" dirty="0" smtClean="0">
                          <a:solidFill>
                            <a:srgbClr val="474847"/>
                          </a:solidFill>
                          <a:effectLst/>
                          <a:latin typeface="+mn-lt"/>
                        </a:rPr>
                        <a:t>Fahrleistungen</a:t>
                      </a:r>
                      <a:r>
                        <a:rPr lang="de-DE" sz="1000" b="1" i="0" u="none" strike="noStrike" baseline="30000" dirty="0" smtClean="0">
                          <a:solidFill>
                            <a:srgbClr val="474847"/>
                          </a:solidFill>
                          <a:effectLst/>
                          <a:latin typeface="+mn-lt"/>
                        </a:rPr>
                        <a:t>1)</a:t>
                      </a:r>
                      <a:endParaRPr lang="de-DE" sz="1000" b="1" i="0" u="none" strike="noStrike" baseline="30000"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de-DE" sz="1000" b="1" i="0" u="none" strike="noStrike" dirty="0">
                          <a:solidFill>
                            <a:srgbClr val="474847"/>
                          </a:solidFill>
                          <a:effectLst/>
                          <a:latin typeface="+mn-lt"/>
                        </a:rPr>
                        <a:t>Leistung</a:t>
                      </a: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000" b="1" i="0" u="none" strike="noStrike" dirty="0" smtClean="0">
                        <a:solidFill>
                          <a:srgbClr val="474847"/>
                        </a:solidFill>
                        <a:effectLst/>
                        <a:latin typeface="+mn-lt"/>
                      </a:endParaRPr>
                    </a:p>
                    <a:p>
                      <a:pPr algn="ctr" fontAlgn="ctr"/>
                      <a:r>
                        <a:rPr lang="de-DE" sz="1000" b="1" i="0" u="none" strike="noStrike" dirty="0" err="1" smtClean="0">
                          <a:solidFill>
                            <a:srgbClr val="474847"/>
                          </a:solidFill>
                          <a:effectLst/>
                          <a:latin typeface="+mn-lt"/>
                        </a:rPr>
                        <a:t>Höchstge</a:t>
                      </a:r>
                      <a:r>
                        <a:rPr lang="de-DE" sz="1000" b="1" i="0" u="none" strike="noStrike" dirty="0" smtClean="0">
                          <a:solidFill>
                            <a:srgbClr val="474847"/>
                          </a:solidFill>
                          <a:effectLst/>
                          <a:latin typeface="+mn-lt"/>
                        </a:rPr>
                        <a:t>-</a:t>
                      </a: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endParaRPr lang="de-DE" sz="1000" b="1" i="0" u="none" strike="noStrike" dirty="0" smtClean="0">
                        <a:solidFill>
                          <a:srgbClr val="474847"/>
                        </a:solidFill>
                        <a:effectLst/>
                        <a:latin typeface="+mn-lt"/>
                      </a:endParaRPr>
                    </a:p>
                    <a:p>
                      <a:pPr algn="ctr" fontAlgn="ctr"/>
                      <a:endParaRPr lang="de-DE" sz="1000" b="1" i="0" u="none" strike="noStrike" dirty="0" smtClean="0">
                        <a:solidFill>
                          <a:srgbClr val="474847"/>
                        </a:solidFill>
                        <a:effectLst/>
                        <a:latin typeface="+mn-lt"/>
                      </a:endParaRPr>
                    </a:p>
                    <a:p>
                      <a:pPr algn="ctr" fontAlgn="ctr"/>
                      <a:r>
                        <a:rPr lang="de-DE" sz="1000" b="1" i="0" u="none" strike="noStrike" dirty="0" smtClean="0">
                          <a:solidFill>
                            <a:srgbClr val="474847"/>
                          </a:solidFill>
                          <a:effectLst/>
                          <a:latin typeface="+mn-lt"/>
                        </a:rPr>
                        <a:t>Verbrauch </a:t>
                      </a: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endParaRPr lang="de-DE" sz="1000" b="1" i="0" u="none" strike="noStrike" dirty="0" smtClean="0">
                        <a:solidFill>
                          <a:srgbClr val="474847"/>
                        </a:solidFill>
                        <a:effectLst/>
                        <a:latin typeface="+mn-lt"/>
                      </a:endParaRPr>
                    </a:p>
                    <a:p>
                      <a:pPr algn="ctr" fontAlgn="ctr"/>
                      <a:r>
                        <a:rPr lang="de-DE" sz="1000" b="1" i="0" u="none" strike="noStrike" dirty="0" smtClean="0">
                          <a:solidFill>
                            <a:srgbClr val="474847"/>
                          </a:solidFill>
                          <a:effectLst/>
                          <a:latin typeface="+mn-lt"/>
                        </a:rPr>
                        <a:t>CO</a:t>
                      </a:r>
                      <a:r>
                        <a:rPr lang="de-DE" sz="1000" b="1" i="0" u="none" strike="noStrike" baseline="-25000" dirty="0" smtClean="0">
                          <a:solidFill>
                            <a:srgbClr val="474847"/>
                          </a:solidFill>
                          <a:effectLst/>
                          <a:latin typeface="+mn-lt"/>
                        </a:rPr>
                        <a:t>2</a:t>
                      </a:r>
                      <a:r>
                        <a:rPr lang="de-DE" sz="1000" b="1" i="0" u="none" strike="noStrike" dirty="0" smtClean="0">
                          <a:solidFill>
                            <a:srgbClr val="474847"/>
                          </a:solidFill>
                          <a:effectLst/>
                          <a:latin typeface="+mn-lt"/>
                        </a:rPr>
                        <a:t>-</a:t>
                      </a:r>
                      <a:endParaRPr lang="de-DE" sz="1000" b="1" i="0" u="none" strike="noStrike" dirty="0">
                        <a:solidFill>
                          <a:srgbClr val="474847"/>
                        </a:solidFill>
                        <a:effectLst/>
                        <a:latin typeface="+mn-lt"/>
                      </a:endParaRPr>
                    </a:p>
                    <a:p>
                      <a:pPr algn="ctr" fontAlgn="ctr"/>
                      <a:r>
                        <a:rPr lang="de-DE" sz="1000" b="1" i="0" u="none" strike="noStrike" dirty="0" smtClean="0">
                          <a:solidFill>
                            <a:srgbClr val="474847"/>
                          </a:solidFill>
                          <a:effectLst/>
                          <a:latin typeface="+mn-lt"/>
                        </a:rPr>
                        <a:t>Emissionen</a:t>
                      </a: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65273">
                <a:tc vMerge="1">
                  <a:txBody>
                    <a:bodyPr/>
                    <a:lstStyle/>
                    <a:p>
                      <a:endParaRPr lang="de-DE"/>
                    </a:p>
                  </a:txBody>
                  <a:tcPr/>
                </a:tc>
                <a:tc vMerge="1">
                  <a:txBody>
                    <a:bodyPr/>
                    <a:lstStyle/>
                    <a:p>
                      <a:endParaRPr lang="de-DE"/>
                    </a:p>
                  </a:txBody>
                  <a:tcPr/>
                </a:tc>
                <a:tc>
                  <a:txBody>
                    <a:bodyPr/>
                    <a:lstStyle/>
                    <a:p>
                      <a:pPr algn="ctr" fontAlgn="ctr"/>
                      <a:r>
                        <a:rPr lang="de-DE" sz="1000" b="1" i="0" u="none" strike="noStrike" dirty="0" err="1" smtClean="0">
                          <a:solidFill>
                            <a:srgbClr val="474847"/>
                          </a:solidFill>
                          <a:effectLst/>
                          <a:latin typeface="+mn-lt"/>
                        </a:rPr>
                        <a:t>schwindig</a:t>
                      </a:r>
                      <a:r>
                        <a:rPr lang="de-DE" sz="1000" b="1" i="0" u="none" strike="noStrike" dirty="0" smtClean="0">
                          <a:solidFill>
                            <a:srgbClr val="474847"/>
                          </a:solidFill>
                          <a:effectLst/>
                          <a:latin typeface="+mn-lt"/>
                        </a:rPr>
                        <a:t>-</a:t>
                      </a: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pPr algn="ctr" fontAlgn="ct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91224">
                <a:tc vMerge="1">
                  <a:txBody>
                    <a:bodyPr/>
                    <a:lstStyle/>
                    <a:p>
                      <a:endParaRPr lang="de-DE"/>
                    </a:p>
                  </a:txBody>
                  <a:tcPr/>
                </a:tc>
                <a:tc vMerge="1">
                  <a:txBody>
                    <a:bodyPr/>
                    <a:lstStyle/>
                    <a:p>
                      <a:endParaRPr lang="de-DE"/>
                    </a:p>
                  </a:txBody>
                  <a:tcPr/>
                </a:tc>
                <a:tc>
                  <a:txBody>
                    <a:bodyPr/>
                    <a:lstStyle/>
                    <a:p>
                      <a:pPr algn="ctr" fontAlgn="ctr"/>
                      <a:r>
                        <a:rPr lang="de-DE" sz="1000" b="1" i="0" u="none" strike="noStrike" dirty="0" err="1" smtClean="0">
                          <a:solidFill>
                            <a:srgbClr val="474847"/>
                          </a:solidFill>
                          <a:effectLst/>
                          <a:latin typeface="+mn-lt"/>
                        </a:rPr>
                        <a:t>keit</a:t>
                      </a: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474847"/>
                          </a:solidFill>
                          <a:effectLst/>
                          <a:latin typeface="+mn-lt"/>
                        </a:rPr>
                        <a:t> </a:t>
                      </a:r>
                      <a:r>
                        <a:rPr lang="de-DE" sz="1000" b="1" i="0" u="none" strike="noStrike" dirty="0" smtClean="0">
                          <a:solidFill>
                            <a:srgbClr val="474847"/>
                          </a:solidFill>
                          <a:effectLst/>
                          <a:latin typeface="+mn-lt"/>
                        </a:rPr>
                        <a:t>WLTP</a:t>
                      </a:r>
                    </a:p>
                    <a:p>
                      <a:pPr algn="ctr" fontAlgn="ct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de-DE" sz="1000" b="1" i="0" u="none" strike="noStrike" dirty="0" smtClean="0">
                          <a:solidFill>
                            <a:srgbClr val="474847"/>
                          </a:solidFill>
                          <a:effectLst/>
                          <a:latin typeface="+mn-lt"/>
                        </a:rPr>
                        <a:t>WLTP</a:t>
                      </a:r>
                      <a:endParaRPr lang="de-DE" sz="1000" b="1"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0546">
                <a:tc>
                  <a:txBody>
                    <a:bodyPr/>
                    <a:lstStyle/>
                    <a:p>
                      <a:pPr algn="l" fontAlgn="ctr"/>
                      <a:r>
                        <a:rPr lang="de-DE" sz="1000" b="1" i="0" u="none" strike="noStrike" dirty="0">
                          <a:solidFill>
                            <a:srgbClr val="474847"/>
                          </a:solidFill>
                          <a:effectLst/>
                          <a:latin typeface="+mn-lt"/>
                        </a:rPr>
                        <a:t> </a:t>
                      </a: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474847"/>
                          </a:solidFill>
                          <a:effectLst/>
                          <a:latin typeface="+mn-lt"/>
                        </a:rPr>
                        <a:t>kW</a:t>
                      </a: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474847"/>
                          </a:solidFill>
                          <a:effectLst/>
                          <a:latin typeface="+mn-lt"/>
                        </a:rPr>
                        <a:t>km/h</a:t>
                      </a: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smtClean="0">
                          <a:solidFill>
                            <a:srgbClr val="474847"/>
                          </a:solidFill>
                          <a:effectLst/>
                          <a:latin typeface="+mn-lt"/>
                        </a:rPr>
                        <a:t>l/100 km</a:t>
                      </a:r>
                      <a:endParaRPr lang="de-DE" sz="10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474847"/>
                          </a:solidFill>
                          <a:effectLst/>
                          <a:latin typeface="+mn-lt"/>
                        </a:rPr>
                        <a:t>g/km</a:t>
                      </a: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7080">
                <a:tc>
                  <a:txBody>
                    <a:bodyPr/>
                    <a:lstStyle/>
                    <a:p>
                      <a:pPr algn="l" fontAlgn="ctr"/>
                      <a:endParaRPr lang="de-DE" sz="1100" b="1" i="0" u="none" strike="noStrike" dirty="0" smtClean="0">
                        <a:solidFill>
                          <a:srgbClr val="474847"/>
                        </a:solidFill>
                        <a:effectLst/>
                        <a:latin typeface="+mn-lt"/>
                      </a:endParaRPr>
                    </a:p>
                  </a:txBody>
                  <a:tcPr marL="8661" marR="8661" marT="866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96</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165</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8,0 - 8,4</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209 - 219</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041033">
                <a:tc>
                  <a:txBody>
                    <a:bodyPr/>
                    <a:lstStyle/>
                    <a:p>
                      <a:pPr algn="l" fontAlgn="ctr"/>
                      <a:endParaRPr lang="de-DE" sz="1100" b="0" i="0" u="none" strike="noStrike" dirty="0" smtClean="0">
                        <a:solidFill>
                          <a:srgbClr val="474847"/>
                        </a:solidFill>
                        <a:effectLst/>
                        <a:latin typeface="+mn-lt"/>
                      </a:endParaRPr>
                    </a:p>
                    <a:p>
                      <a:pPr algn="l" fontAlgn="ctr"/>
                      <a:r>
                        <a:rPr lang="de-DE" sz="1100" b="0" i="1" u="sng" strike="noStrike" dirty="0" smtClean="0">
                          <a:solidFill>
                            <a:srgbClr val="474847"/>
                          </a:solidFill>
                          <a:effectLst/>
                          <a:latin typeface="+mn-lt"/>
                        </a:rPr>
                        <a:t>2,0 l </a:t>
                      </a:r>
                      <a:r>
                        <a:rPr lang="de-DE" sz="1100" b="0" i="1" u="sng" strike="noStrike" dirty="0" err="1" smtClean="0">
                          <a:solidFill>
                            <a:srgbClr val="474847"/>
                          </a:solidFill>
                          <a:effectLst/>
                          <a:latin typeface="+mn-lt"/>
                        </a:rPr>
                        <a:t>EcoBlue</a:t>
                      </a:r>
                      <a:endParaRPr lang="de-DE" sz="1100" b="0" i="1" u="sng"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6-Gang-</a:t>
                      </a:r>
                      <a:r>
                        <a:rPr lang="de-DE" sz="1100" b="0" i="0" u="none" strike="noStrike" baseline="0" dirty="0" smtClean="0">
                          <a:solidFill>
                            <a:srgbClr val="474847"/>
                          </a:solidFill>
                          <a:effectLst/>
                          <a:latin typeface="+mn-lt"/>
                        </a:rPr>
                        <a:t>Manuell</a:t>
                      </a:r>
                    </a:p>
                    <a:p>
                      <a:pPr algn="l" fontAlgn="ctr"/>
                      <a:r>
                        <a:rPr lang="de-DE" sz="1100" b="0" i="0" u="none" strike="noStrike" baseline="0" dirty="0" smtClean="0">
                          <a:solidFill>
                            <a:srgbClr val="474847"/>
                          </a:solidFill>
                          <a:effectLst/>
                          <a:latin typeface="+mn-lt"/>
                        </a:rPr>
                        <a:t>zuschaltbarer Allradantrieb 4x4</a:t>
                      </a:r>
                    </a:p>
                    <a:p>
                      <a:pPr algn="l" fontAlgn="ctr"/>
                      <a:r>
                        <a:rPr lang="de-DE" sz="1100" b="0" i="0" u="none" strike="noStrike" baseline="0" dirty="0" smtClean="0">
                          <a:solidFill>
                            <a:srgbClr val="474847"/>
                          </a:solidFill>
                          <a:effectLst/>
                          <a:latin typeface="+mn-lt"/>
                        </a:rPr>
                        <a:t>Start-Stopp-System</a:t>
                      </a:r>
                    </a:p>
                    <a:p>
                      <a:pPr algn="l" fontAlgn="ct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10009"/>
                  </a:ext>
                </a:extLst>
              </a:tr>
              <a:tr h="696985">
                <a:tc>
                  <a:txBody>
                    <a:bodyPr/>
                    <a:lstStyle/>
                    <a:p>
                      <a:pPr algn="l" fontAlgn="ctr"/>
                      <a:r>
                        <a:rPr lang="de-DE" sz="1100" b="0" i="1" u="sng" strike="noStrike" dirty="0" smtClean="0">
                          <a:solidFill>
                            <a:srgbClr val="474847"/>
                          </a:solidFill>
                          <a:effectLst/>
                          <a:latin typeface="+mn-lt"/>
                        </a:rPr>
                        <a:t>2,0</a:t>
                      </a:r>
                      <a:r>
                        <a:rPr lang="de-DE" sz="1100" b="0" i="1" u="sng" strike="noStrike" baseline="0" dirty="0" smtClean="0">
                          <a:solidFill>
                            <a:srgbClr val="474847"/>
                          </a:solidFill>
                          <a:effectLst/>
                          <a:latin typeface="+mn-lt"/>
                        </a:rPr>
                        <a:t> l </a:t>
                      </a:r>
                      <a:r>
                        <a:rPr lang="de-DE" sz="1100" b="0" i="1" u="sng" strike="noStrike" baseline="0" dirty="0" err="1" smtClean="0">
                          <a:solidFill>
                            <a:srgbClr val="474847"/>
                          </a:solidFill>
                          <a:effectLst/>
                          <a:latin typeface="+mn-lt"/>
                        </a:rPr>
                        <a:t>EcoBlue</a:t>
                      </a:r>
                      <a:endParaRPr lang="de-DE" sz="1100" b="0" i="1" u="sng"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10-Gang-Automatik </a:t>
                      </a:r>
                    </a:p>
                    <a:p>
                      <a:pPr algn="l" fontAlgn="ctr"/>
                      <a:r>
                        <a:rPr lang="de-DE" sz="1100" b="0" i="0" u="none" strike="noStrike" dirty="0" smtClean="0">
                          <a:solidFill>
                            <a:srgbClr val="474847"/>
                          </a:solidFill>
                          <a:effectLst/>
                          <a:latin typeface="+mn-lt"/>
                        </a:rPr>
                        <a:t>zuschaltbarer</a:t>
                      </a:r>
                      <a:r>
                        <a:rPr lang="de-DE" sz="1100" b="0" i="0" u="none" strike="noStrike" baseline="0" dirty="0" smtClean="0">
                          <a:solidFill>
                            <a:srgbClr val="474847"/>
                          </a:solidFill>
                          <a:effectLst/>
                          <a:latin typeface="+mn-lt"/>
                        </a:rPr>
                        <a:t> </a:t>
                      </a:r>
                      <a:r>
                        <a:rPr lang="de-DE" sz="1100" b="0" i="0" u="none" strike="noStrike" dirty="0" smtClean="0">
                          <a:solidFill>
                            <a:srgbClr val="474847"/>
                          </a:solidFill>
                          <a:effectLst/>
                          <a:latin typeface="+mn-lt"/>
                        </a:rPr>
                        <a:t>Allradantrieb 4x4</a:t>
                      </a:r>
                    </a:p>
                    <a:p>
                      <a:pPr algn="l" fontAlgn="ctr"/>
                      <a:r>
                        <a:rPr lang="de-DE" sz="1100" b="0" i="0" u="none" strike="noStrike" dirty="0" smtClean="0">
                          <a:solidFill>
                            <a:srgbClr val="474847"/>
                          </a:solidFill>
                          <a:effectLst/>
                          <a:latin typeface="+mn-lt"/>
                        </a:rPr>
                        <a:t>Start-Stopp-System</a:t>
                      </a:r>
                      <a:endParaRPr lang="de-DE" sz="1100" b="1"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125</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180</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9,0 - 9,2</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DE" sz="1100" b="0" i="0" u="none" strike="noStrike" dirty="0" smtClean="0">
                          <a:solidFill>
                            <a:srgbClr val="474847"/>
                          </a:solidFill>
                          <a:effectLst/>
                          <a:latin typeface="+mn-lt"/>
                        </a:rPr>
                        <a:t>234 - 241</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869009">
                <a:tc>
                  <a:txBody>
                    <a:bodyPr/>
                    <a:lstStyle/>
                    <a:p>
                      <a:pPr algn="l" fontAlgn="ctr"/>
                      <a:endParaRPr lang="de-DE" sz="1100" b="0" i="1" u="sng" strike="noStrike" dirty="0" smtClean="0">
                        <a:solidFill>
                          <a:srgbClr val="474847"/>
                        </a:solidFill>
                        <a:effectLst/>
                        <a:latin typeface="+mn-lt"/>
                      </a:endParaRPr>
                    </a:p>
                    <a:p>
                      <a:pPr algn="l" fontAlgn="ctr"/>
                      <a:r>
                        <a:rPr lang="de-DE" sz="1100" b="0" i="1" u="sng" strike="noStrike" dirty="0" smtClean="0">
                          <a:solidFill>
                            <a:srgbClr val="474847"/>
                          </a:solidFill>
                          <a:effectLst/>
                          <a:latin typeface="+mn-lt"/>
                        </a:rPr>
                        <a:t>2,0</a:t>
                      </a:r>
                      <a:r>
                        <a:rPr lang="de-DE" sz="1100" b="0" i="1" u="sng" strike="noStrike" baseline="0" dirty="0" smtClean="0">
                          <a:solidFill>
                            <a:srgbClr val="474847"/>
                          </a:solidFill>
                          <a:effectLst/>
                          <a:latin typeface="+mn-lt"/>
                        </a:rPr>
                        <a:t> l </a:t>
                      </a:r>
                      <a:r>
                        <a:rPr lang="de-DE" sz="1100" b="0" i="1" u="sng" strike="noStrike" baseline="0" dirty="0" err="1" smtClean="0">
                          <a:solidFill>
                            <a:srgbClr val="474847"/>
                          </a:solidFill>
                          <a:effectLst/>
                          <a:latin typeface="+mn-lt"/>
                        </a:rPr>
                        <a:t>EcoBlue</a:t>
                      </a:r>
                      <a:endParaRPr lang="de-DE" sz="1100" b="0" i="1" u="sng"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6-Gang-Manuell</a:t>
                      </a:r>
                    </a:p>
                    <a:p>
                      <a:pPr algn="l" fontAlgn="ctr"/>
                      <a:r>
                        <a:rPr lang="de-DE" sz="1100" b="0" i="0" u="none" strike="noStrike" dirty="0" smtClean="0">
                          <a:solidFill>
                            <a:srgbClr val="474847"/>
                          </a:solidFill>
                          <a:effectLst/>
                          <a:latin typeface="+mn-lt"/>
                        </a:rPr>
                        <a:t>zuschaltbarer Allradantrieb 4x4</a:t>
                      </a:r>
                    </a:p>
                    <a:p>
                      <a:pPr algn="l" fontAlgn="ctr"/>
                      <a:r>
                        <a:rPr lang="de-DE" sz="1100" b="0" i="0" u="none" strike="noStrike" dirty="0" smtClean="0">
                          <a:solidFill>
                            <a:srgbClr val="474847"/>
                          </a:solidFill>
                          <a:effectLst/>
                          <a:latin typeface="+mn-lt"/>
                        </a:rPr>
                        <a:t>Start-Stopp-System</a:t>
                      </a:r>
                      <a:endParaRPr lang="de-DE" sz="1100" b="1"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125</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endParaRPr lang="de-DE" sz="1100" b="1"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180</a:t>
                      </a: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170</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8,3 - 8,7</a:t>
                      </a: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8,9</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216 - 226</a:t>
                      </a: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233</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869009">
                <a:tc>
                  <a:txBody>
                    <a:bodyPr/>
                    <a:lstStyle/>
                    <a:p>
                      <a:pPr algn="l" fontAlgn="ctr"/>
                      <a:endParaRPr lang="de-DE" sz="1100" b="0" i="1" u="sng" strike="noStrike" dirty="0" smtClean="0">
                        <a:solidFill>
                          <a:srgbClr val="474847"/>
                        </a:solidFill>
                        <a:effectLst/>
                        <a:latin typeface="+mn-lt"/>
                      </a:endParaRPr>
                    </a:p>
                    <a:p>
                      <a:pPr algn="l" fontAlgn="ctr"/>
                      <a:r>
                        <a:rPr lang="de-DE" sz="1100" b="0" i="1" u="sng" strike="noStrike" dirty="0" smtClean="0">
                          <a:solidFill>
                            <a:srgbClr val="474847"/>
                          </a:solidFill>
                          <a:effectLst/>
                          <a:latin typeface="+mn-lt"/>
                        </a:rPr>
                        <a:t>2,0</a:t>
                      </a:r>
                      <a:r>
                        <a:rPr lang="de-DE" sz="1100" b="0" i="1" u="sng" strike="noStrike" baseline="0" dirty="0" smtClean="0">
                          <a:solidFill>
                            <a:srgbClr val="474847"/>
                          </a:solidFill>
                          <a:effectLst/>
                          <a:latin typeface="+mn-lt"/>
                        </a:rPr>
                        <a:t> l </a:t>
                      </a:r>
                      <a:r>
                        <a:rPr lang="de-DE" sz="1100" b="0" i="1" u="sng" strike="noStrike" baseline="0" dirty="0" err="1" smtClean="0">
                          <a:solidFill>
                            <a:srgbClr val="474847"/>
                          </a:solidFill>
                          <a:effectLst/>
                          <a:latin typeface="+mn-lt"/>
                        </a:rPr>
                        <a:t>EcoBlue</a:t>
                      </a:r>
                      <a:endParaRPr lang="de-DE" sz="1100" b="0" i="1" u="sng"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10-Gang-Automatik </a:t>
                      </a:r>
                    </a:p>
                    <a:p>
                      <a:pPr algn="l" fontAlgn="ctr"/>
                      <a:r>
                        <a:rPr lang="de-DE" sz="1100" b="0" i="0" u="none" strike="noStrike" dirty="0" smtClean="0">
                          <a:solidFill>
                            <a:srgbClr val="474847"/>
                          </a:solidFill>
                          <a:effectLst/>
                          <a:latin typeface="+mn-lt"/>
                        </a:rPr>
                        <a:t>zuschaltbarer Allradantrieb 4x4 </a:t>
                      </a:r>
                      <a:r>
                        <a:rPr lang="de-DE" sz="1100" b="1" i="0" u="none" strike="noStrike" dirty="0" err="1" smtClean="0">
                          <a:solidFill>
                            <a:srgbClr val="474847"/>
                          </a:solidFill>
                          <a:effectLst/>
                          <a:latin typeface="+mn-lt"/>
                        </a:rPr>
                        <a:t>Raptor</a:t>
                      </a:r>
                      <a:endParaRPr lang="de-DE" sz="1100" b="1" i="0" u="none" strike="noStrike" dirty="0" smtClean="0">
                        <a:solidFill>
                          <a:srgbClr val="474847"/>
                        </a:solidFill>
                        <a:effectLst/>
                        <a:latin typeface="+mn-lt"/>
                      </a:endParaRPr>
                    </a:p>
                    <a:p>
                      <a:pPr algn="l" fontAlgn="ctr"/>
                      <a:endParaRPr lang="de-DE" sz="1100" b="1"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156</a:t>
                      </a:r>
                      <a:endParaRPr lang="de-DE" sz="1100" b="0" i="0" u="none" strike="noStrike" dirty="0">
                        <a:solidFill>
                          <a:srgbClr val="474847"/>
                        </a:solidFill>
                        <a:effectLst/>
                        <a:latin typeface="+mn-lt"/>
                      </a:endParaRPr>
                    </a:p>
                  </a:txBody>
                  <a:tcPr marL="8661" marR="8661" marT="866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de-DE"/>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de-DE"/>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de-DE"/>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771559">
                <a:tc>
                  <a:txBody>
                    <a:bodyPr/>
                    <a:lstStyle/>
                    <a:p>
                      <a:pPr algn="l" fontAlgn="ctr"/>
                      <a:r>
                        <a:rPr lang="de-DE" sz="1100" b="0" i="1" u="sng" strike="noStrike" dirty="0" smtClean="0">
                          <a:solidFill>
                            <a:srgbClr val="474847"/>
                          </a:solidFill>
                          <a:effectLst/>
                          <a:latin typeface="+mn-lt"/>
                        </a:rPr>
                        <a:t>2,0</a:t>
                      </a:r>
                      <a:r>
                        <a:rPr lang="de-DE" sz="1100" b="0" i="1" u="sng" strike="noStrike" baseline="0" dirty="0" smtClean="0">
                          <a:solidFill>
                            <a:srgbClr val="474847"/>
                          </a:solidFill>
                          <a:effectLst/>
                          <a:latin typeface="+mn-lt"/>
                        </a:rPr>
                        <a:t> l </a:t>
                      </a:r>
                      <a:r>
                        <a:rPr lang="de-DE" sz="1100" b="0" i="1" u="sng" strike="noStrike" baseline="0" dirty="0" err="1" smtClean="0">
                          <a:solidFill>
                            <a:srgbClr val="474847"/>
                          </a:solidFill>
                          <a:effectLst/>
                          <a:latin typeface="+mn-lt"/>
                        </a:rPr>
                        <a:t>EcoBlue</a:t>
                      </a:r>
                      <a:endParaRPr lang="de-DE" sz="1100" b="0" i="1"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6-Gang-Manuell</a:t>
                      </a:r>
                      <a:r>
                        <a:rPr lang="de-DE" sz="1100" b="0" i="0" u="none" strike="noStrike" baseline="0" dirty="0" smtClean="0">
                          <a:solidFill>
                            <a:srgbClr val="474847"/>
                          </a:solidFill>
                          <a:effectLst/>
                          <a:latin typeface="+mn-lt"/>
                        </a:rPr>
                        <a:t> </a:t>
                      </a:r>
                      <a:endParaRPr lang="de-DE" sz="1100" b="0"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mn-lt"/>
                        </a:rPr>
                        <a:t>zuschaltbarer Allradantrieb 4x4</a:t>
                      </a:r>
                    </a:p>
                    <a:p>
                      <a:pPr algn="l" fontAlgn="ctr"/>
                      <a:r>
                        <a:rPr lang="de-DE" sz="1100" b="0" i="0" u="none" strike="noStrike" dirty="0" smtClean="0">
                          <a:solidFill>
                            <a:srgbClr val="474847"/>
                          </a:solidFill>
                          <a:effectLst/>
                          <a:latin typeface="+mn-lt"/>
                        </a:rPr>
                        <a:t>Start-Stopp-System</a:t>
                      </a:r>
                      <a:endParaRPr lang="de-DE" sz="1100" b="1"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156</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180</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8,8 - 9,2</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mn-lt"/>
                      </a:endParaRPr>
                    </a:p>
                    <a:p>
                      <a:pPr algn="ctr" fontAlgn="ctr"/>
                      <a:endParaRPr lang="de-DE" sz="1100" b="0" i="0" u="none" strike="noStrike" dirty="0" smtClean="0">
                        <a:solidFill>
                          <a:srgbClr val="474847"/>
                        </a:solidFill>
                        <a:effectLst/>
                        <a:latin typeface="+mn-lt"/>
                      </a:endParaRPr>
                    </a:p>
                    <a:p>
                      <a:pPr algn="ctr" fontAlgn="ctr"/>
                      <a:r>
                        <a:rPr lang="de-DE" sz="1100" b="0" i="0" u="none" strike="noStrike" dirty="0" smtClean="0">
                          <a:solidFill>
                            <a:srgbClr val="474847"/>
                          </a:solidFill>
                          <a:effectLst/>
                          <a:latin typeface="+mn-lt"/>
                        </a:rPr>
                        <a:t>228 - 239</a:t>
                      </a:r>
                      <a:endParaRPr lang="de-DE" sz="1100" b="0" i="0" u="none" strike="noStrike" dirty="0">
                        <a:solidFill>
                          <a:srgbClr val="474847"/>
                        </a:solidFill>
                        <a:effectLst/>
                        <a:latin typeface="+mn-lt"/>
                      </a:endParaRPr>
                    </a:p>
                  </a:txBody>
                  <a:tcPr marL="8661" marR="8661" marT="8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90588">
                <a:tc gridSpan="5">
                  <a:txBody>
                    <a:bodyPr/>
                    <a:lstStyle/>
                    <a:p>
                      <a:pPr algn="l" fontAlgn="ctr"/>
                      <a:r>
                        <a:rPr lang="de-DE" sz="1100" b="0" i="0" u="none" strike="noStrike" baseline="30000" dirty="0" smtClean="0">
                          <a:solidFill>
                            <a:srgbClr val="474847"/>
                          </a:solidFill>
                          <a:effectLst/>
                          <a:latin typeface="+mn-lt"/>
                        </a:rPr>
                        <a:t> </a:t>
                      </a:r>
                    </a:p>
                    <a:p>
                      <a:pPr algn="l" fontAlgn="ctr"/>
                      <a:r>
                        <a:rPr lang="de-DE" sz="1100" b="0" i="0" u="none" strike="noStrike" baseline="30000" dirty="0" smtClean="0">
                          <a:solidFill>
                            <a:srgbClr val="474847"/>
                          </a:solidFill>
                          <a:effectLst/>
                          <a:latin typeface="+mn-lt"/>
                        </a:rPr>
                        <a:t>1) </a:t>
                      </a:r>
                      <a:r>
                        <a:rPr lang="de-DE" sz="1100" b="0" i="0" u="none" strike="noStrike" dirty="0" smtClean="0">
                          <a:solidFill>
                            <a:srgbClr val="474847"/>
                          </a:solidFill>
                          <a:effectLst/>
                          <a:latin typeface="+mn-lt"/>
                        </a:rPr>
                        <a:t>Fahrleistungen </a:t>
                      </a:r>
                      <a:r>
                        <a:rPr lang="de-DE" sz="1100" b="0" i="0" u="none" strike="noStrike" dirty="0">
                          <a:solidFill>
                            <a:srgbClr val="474847"/>
                          </a:solidFill>
                          <a:effectLst/>
                          <a:latin typeface="+mn-lt"/>
                        </a:rPr>
                        <a:t>und Verbrauchswerte gelten für Fahrzeuge mit </a:t>
                      </a:r>
                      <a:r>
                        <a:rPr lang="de-DE" sz="1100" b="0" i="0" u="none" strike="noStrike" dirty="0" smtClean="0">
                          <a:solidFill>
                            <a:srgbClr val="474847"/>
                          </a:solidFill>
                          <a:effectLst/>
                          <a:latin typeface="+mn-lt"/>
                        </a:rPr>
                        <a:t>Grundausstattung.</a:t>
                      </a:r>
                      <a:endParaRPr lang="de-DE" sz="1100" b="0" i="0" u="none" strike="noStrike" dirty="0">
                        <a:solidFill>
                          <a:srgbClr val="474847"/>
                        </a:solidFill>
                        <a:effectLst/>
                        <a:latin typeface="+mn-lt"/>
                      </a:endParaRPr>
                    </a:p>
                  </a:txBody>
                  <a:tcPr marL="8661" marR="8661" marT="8661" marB="0" anchor="ctr">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518145486"/>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cap="none" dirty="0">
                <a:latin typeface="Arial" pitchFamily="34" charset="0"/>
                <a:ea typeface="ヒラギノ角ゴ Pro W3"/>
                <a:cs typeface="Arial" pitchFamily="34" charset="0"/>
              </a:rPr>
              <a:t>RANGER – </a:t>
            </a:r>
            <a:r>
              <a:rPr lang="en-US" cap="none" dirty="0" smtClean="0">
                <a:latin typeface="Arial" pitchFamily="34" charset="0"/>
                <a:ea typeface="ヒラギノ角ゴ Pro W3"/>
                <a:cs typeface="Arial" pitchFamily="34" charset="0"/>
              </a:rPr>
              <a:t>GEWICHTE (</a:t>
            </a:r>
            <a:r>
              <a:rPr lang="en-US" cap="none" dirty="0" err="1" smtClean="0">
                <a:latin typeface="Arial" pitchFamily="34" charset="0"/>
                <a:ea typeface="ヒラギノ角ゴ Pro W3"/>
                <a:cs typeface="Arial" pitchFamily="34" charset="0"/>
              </a:rPr>
              <a:t>Teil</a:t>
            </a:r>
            <a:r>
              <a:rPr lang="en-US" cap="none" dirty="0" smtClean="0">
                <a:latin typeface="Arial" pitchFamily="34" charset="0"/>
                <a:ea typeface="ヒラギノ角ゴ Pro W3"/>
                <a:cs typeface="Arial" pitchFamily="34" charset="0"/>
              </a:rPr>
              <a:t> 1)</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21</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2672972505"/>
              </p:ext>
            </p:extLst>
          </p:nvPr>
        </p:nvGraphicFramePr>
        <p:xfrm>
          <a:off x="720726" y="1214637"/>
          <a:ext cx="6479271" cy="7112295"/>
        </p:xfrm>
        <a:graphic>
          <a:graphicData uri="http://schemas.openxmlformats.org/drawingml/2006/table">
            <a:tbl>
              <a:tblPr/>
              <a:tblGrid>
                <a:gridCol w="1673470">
                  <a:extLst>
                    <a:ext uri="{9D8B030D-6E8A-4147-A177-3AD203B41FA5}">
                      <a16:colId xmlns:a16="http://schemas.microsoft.com/office/drawing/2014/main" val="4159599664"/>
                    </a:ext>
                  </a:extLst>
                </a:gridCol>
                <a:gridCol w="643809">
                  <a:extLst>
                    <a:ext uri="{9D8B030D-6E8A-4147-A177-3AD203B41FA5}">
                      <a16:colId xmlns:a16="http://schemas.microsoft.com/office/drawing/2014/main" val="2006542074"/>
                    </a:ext>
                  </a:extLst>
                </a:gridCol>
                <a:gridCol w="520249">
                  <a:extLst>
                    <a:ext uri="{9D8B030D-6E8A-4147-A177-3AD203B41FA5}">
                      <a16:colId xmlns:a16="http://schemas.microsoft.com/office/drawing/2014/main" val="3708986046"/>
                    </a:ext>
                  </a:extLst>
                </a:gridCol>
                <a:gridCol w="520249">
                  <a:extLst>
                    <a:ext uri="{9D8B030D-6E8A-4147-A177-3AD203B41FA5}">
                      <a16:colId xmlns:a16="http://schemas.microsoft.com/office/drawing/2014/main" val="3796268169"/>
                    </a:ext>
                  </a:extLst>
                </a:gridCol>
                <a:gridCol w="520249">
                  <a:extLst>
                    <a:ext uri="{9D8B030D-6E8A-4147-A177-3AD203B41FA5}">
                      <a16:colId xmlns:a16="http://schemas.microsoft.com/office/drawing/2014/main" val="2368931662"/>
                    </a:ext>
                  </a:extLst>
                </a:gridCol>
                <a:gridCol w="636925">
                  <a:extLst>
                    <a:ext uri="{9D8B030D-6E8A-4147-A177-3AD203B41FA5}">
                      <a16:colId xmlns:a16="http://schemas.microsoft.com/office/drawing/2014/main" val="3129500074"/>
                    </a:ext>
                  </a:extLst>
                </a:gridCol>
                <a:gridCol w="403573">
                  <a:extLst>
                    <a:ext uri="{9D8B030D-6E8A-4147-A177-3AD203B41FA5}">
                      <a16:colId xmlns:a16="http://schemas.microsoft.com/office/drawing/2014/main" val="3380011827"/>
                    </a:ext>
                  </a:extLst>
                </a:gridCol>
                <a:gridCol w="520249">
                  <a:extLst>
                    <a:ext uri="{9D8B030D-6E8A-4147-A177-3AD203B41FA5}">
                      <a16:colId xmlns:a16="http://schemas.microsoft.com/office/drawing/2014/main" val="1173127344"/>
                    </a:ext>
                  </a:extLst>
                </a:gridCol>
                <a:gridCol w="520249">
                  <a:extLst>
                    <a:ext uri="{9D8B030D-6E8A-4147-A177-3AD203B41FA5}">
                      <a16:colId xmlns:a16="http://schemas.microsoft.com/office/drawing/2014/main" val="670984453"/>
                    </a:ext>
                  </a:extLst>
                </a:gridCol>
                <a:gridCol w="520249">
                  <a:extLst>
                    <a:ext uri="{9D8B030D-6E8A-4147-A177-3AD203B41FA5}">
                      <a16:colId xmlns:a16="http://schemas.microsoft.com/office/drawing/2014/main" val="2191666272"/>
                    </a:ext>
                  </a:extLst>
                </a:gridCol>
              </a:tblGrid>
              <a:tr h="1392808">
                <a:tc>
                  <a:txBody>
                    <a:bodyPr/>
                    <a:lstStyle/>
                    <a:p>
                      <a:pPr algn="ctr" fontAlgn="ctr"/>
                      <a:r>
                        <a:rPr lang="de-DE" sz="500" b="1" i="0" u="none" strike="noStrike" dirty="0">
                          <a:solidFill>
                            <a:srgbClr val="FF00FF"/>
                          </a:solidFill>
                          <a:effectLst/>
                          <a:latin typeface="Arial" panose="020B0604020202020204" pitchFamily="34" charset="0"/>
                        </a:rPr>
                        <a:t> </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Nutzlast </a:t>
                      </a:r>
                      <a:br>
                        <a:rPr lang="de-DE" sz="800" b="1" i="0" u="none" strike="noStrike" dirty="0">
                          <a:solidFill>
                            <a:srgbClr val="000000"/>
                          </a:solidFill>
                          <a:effectLst/>
                          <a:latin typeface="Arial" panose="020B0604020202020204" pitchFamily="34" charset="0"/>
                        </a:rPr>
                      </a:br>
                      <a:r>
                        <a:rPr lang="de-DE" sz="800" b="1" i="0" u="none" strike="noStrike" dirty="0">
                          <a:solidFill>
                            <a:srgbClr val="000000"/>
                          </a:solidFill>
                          <a:effectLst/>
                          <a:latin typeface="Arial" panose="020B0604020202020204" pitchFamily="34" charset="0"/>
                        </a:rPr>
                        <a:t>max. (kg)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Max. zul. Achslast </a:t>
                      </a:r>
                      <a:r>
                        <a:rPr lang="de-DE" sz="800" b="1" i="0" u="none" strike="noStrike" dirty="0" smtClean="0">
                          <a:solidFill>
                            <a:srgbClr val="000000"/>
                          </a:solidFill>
                          <a:effectLst/>
                          <a:latin typeface="Arial" panose="020B0604020202020204" pitchFamily="34" charset="0"/>
                        </a:rPr>
                        <a:t>vorne</a:t>
                      </a:r>
                    </a:p>
                    <a:p>
                      <a:pPr algn="ctr" fontAlgn="ctr"/>
                      <a:r>
                        <a:rPr lang="de-DE" sz="800" b="1" i="0" u="none" strike="noStrike" dirty="0" smtClean="0">
                          <a:solidFill>
                            <a:srgbClr val="000000"/>
                          </a:solidFill>
                          <a:effectLst/>
                          <a:latin typeface="Arial" panose="020B0604020202020204" pitchFamily="34" charset="0"/>
                        </a:rPr>
                        <a:t>(kg)</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Max. zul. Achslast </a:t>
                      </a:r>
                      <a:r>
                        <a:rPr lang="de-DE" sz="800" b="1" i="0" u="none" strike="noStrike" dirty="0" smtClean="0">
                          <a:solidFill>
                            <a:srgbClr val="000000"/>
                          </a:solidFill>
                          <a:effectLst/>
                          <a:latin typeface="Arial" panose="020B0604020202020204" pitchFamily="34" charset="0"/>
                        </a:rPr>
                        <a:t>hinten</a:t>
                      </a:r>
                    </a:p>
                    <a:p>
                      <a:pPr algn="ctr" fontAlgn="ctr"/>
                      <a:r>
                        <a:rPr lang="de-DE" sz="800" b="1" i="0" u="none" strike="noStrike" dirty="0" smtClean="0">
                          <a:solidFill>
                            <a:srgbClr val="000000"/>
                          </a:solidFill>
                          <a:effectLst/>
                          <a:latin typeface="Arial" panose="020B0604020202020204" pitchFamily="34" charset="0"/>
                        </a:rPr>
                        <a:t>(kg)</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t>
                      </a:r>
                      <a:r>
                        <a:rPr lang="de-DE" sz="800" b="1" i="0" u="none" strike="noStrike" dirty="0" smtClean="0">
                          <a:solidFill>
                            <a:srgbClr val="000000"/>
                          </a:solidFill>
                          <a:effectLst/>
                          <a:latin typeface="Arial" panose="020B0604020202020204" pitchFamily="34" charset="0"/>
                        </a:rPr>
                        <a:t>ax</a:t>
                      </a:r>
                      <a:r>
                        <a:rPr lang="de-DE" sz="800" b="1" i="0" u="none" strike="noStrike" dirty="0">
                          <a:solidFill>
                            <a:srgbClr val="000000"/>
                          </a:solidFill>
                          <a:effectLst/>
                          <a:latin typeface="Arial" panose="020B0604020202020204" pitchFamily="34" charset="0"/>
                        </a:rPr>
                        <a:t>. zul. Gesamt-</a:t>
                      </a:r>
                      <a:br>
                        <a:rPr lang="de-DE" sz="800" b="1" i="0" u="none" strike="noStrike" dirty="0">
                          <a:solidFill>
                            <a:srgbClr val="000000"/>
                          </a:solidFill>
                          <a:effectLst/>
                          <a:latin typeface="Arial" panose="020B0604020202020204" pitchFamily="34" charset="0"/>
                        </a:rPr>
                      </a:br>
                      <a:r>
                        <a:rPr lang="de-DE" sz="800" b="1" i="0" u="none" strike="noStrike" dirty="0" err="1">
                          <a:solidFill>
                            <a:srgbClr val="000000"/>
                          </a:solidFill>
                          <a:effectLst/>
                          <a:latin typeface="Arial" panose="020B0604020202020204" pitchFamily="34" charset="0"/>
                        </a:rPr>
                        <a:t>gewicht</a:t>
                      </a:r>
                      <a:r>
                        <a:rPr lang="de-DE" sz="800" b="1" i="0" u="none" strike="noStrike" dirty="0">
                          <a:solidFill>
                            <a:srgbClr val="000000"/>
                          </a:solidFill>
                          <a:effectLst/>
                          <a:latin typeface="Arial" panose="020B0604020202020204" pitchFamily="34" charset="0"/>
                        </a:rPr>
                        <a:t> (kg</a:t>
                      </a:r>
                      <a:r>
                        <a:rPr lang="de-DE" sz="700" b="1" i="0" u="none" strike="noStrike" dirty="0">
                          <a:solidFill>
                            <a:srgbClr val="000000"/>
                          </a:solidFill>
                          <a:effectLst/>
                          <a:latin typeface="Arial" panose="020B0604020202020204" pitchFamily="34" charset="0"/>
                        </a:rPr>
                        <a:t>)</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Leergewicht</a:t>
                      </a:r>
                      <a:br>
                        <a:rPr lang="de-DE" sz="800" b="1" i="0" u="none" strike="noStrike" dirty="0">
                          <a:solidFill>
                            <a:srgbClr val="000000"/>
                          </a:solidFill>
                          <a:effectLst/>
                          <a:latin typeface="Arial" panose="020B0604020202020204" pitchFamily="34" charset="0"/>
                        </a:rPr>
                      </a:br>
                      <a:r>
                        <a:rPr lang="de-DE" sz="800" b="1" i="0" u="none" strike="noStrike" dirty="0">
                          <a:solidFill>
                            <a:srgbClr val="000000"/>
                          </a:solidFill>
                          <a:effectLst/>
                          <a:latin typeface="Arial" panose="020B0604020202020204" pitchFamily="34" charset="0"/>
                        </a:rPr>
                        <a:t>inkl. </a:t>
                      </a:r>
                      <a:r>
                        <a:rPr lang="de-DE" sz="800" b="1" i="0" u="none" strike="noStrike" dirty="0" smtClean="0">
                          <a:solidFill>
                            <a:srgbClr val="000000"/>
                          </a:solidFill>
                          <a:effectLst/>
                          <a:latin typeface="Arial" panose="020B0604020202020204" pitchFamily="34" charset="0"/>
                        </a:rPr>
                        <a:t>Fahrer </a:t>
                      </a:r>
                      <a:r>
                        <a:rPr lang="de-DE" sz="800" b="1" i="0" u="none" strike="noStrike" dirty="0">
                          <a:solidFill>
                            <a:srgbClr val="000000"/>
                          </a:solidFill>
                          <a:effectLst/>
                          <a:latin typeface="Arial" panose="020B0604020202020204" pitchFamily="34" charset="0"/>
                        </a:rPr>
                        <a:t>(kg)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smtClean="0">
                          <a:solidFill>
                            <a:srgbClr val="000000"/>
                          </a:solidFill>
                          <a:effectLst/>
                          <a:latin typeface="Arial" panose="020B0604020202020204" pitchFamily="34" charset="0"/>
                        </a:rPr>
                        <a:t>Achs-über-setzung</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Max. </a:t>
                      </a:r>
                      <a:r>
                        <a:rPr lang="de-DE" sz="800" b="1" i="0" u="none" strike="noStrike" dirty="0" smtClean="0">
                          <a:solidFill>
                            <a:srgbClr val="000000"/>
                          </a:solidFill>
                          <a:effectLst/>
                          <a:latin typeface="Arial" panose="020B0604020202020204" pitchFamily="34" charset="0"/>
                        </a:rPr>
                        <a:t>zul. </a:t>
                      </a:r>
                      <a:r>
                        <a:rPr lang="de-DE" sz="800" b="1" i="0" u="none" strike="noStrike" dirty="0">
                          <a:solidFill>
                            <a:srgbClr val="000000"/>
                          </a:solidFill>
                          <a:effectLst/>
                          <a:latin typeface="Arial" panose="020B0604020202020204" pitchFamily="34" charset="0"/>
                        </a:rPr>
                        <a:t/>
                      </a:r>
                      <a:br>
                        <a:rPr lang="de-DE" sz="800" b="1" i="0" u="none" strike="noStrike" dirty="0">
                          <a:solidFill>
                            <a:srgbClr val="000000"/>
                          </a:solidFill>
                          <a:effectLst/>
                          <a:latin typeface="Arial" panose="020B0604020202020204" pitchFamily="34" charset="0"/>
                        </a:rPr>
                      </a:br>
                      <a:r>
                        <a:rPr lang="de-DE" sz="800" b="1" i="0" u="none" strike="noStrike" dirty="0" smtClean="0">
                          <a:solidFill>
                            <a:srgbClr val="000000"/>
                          </a:solidFill>
                          <a:effectLst/>
                          <a:latin typeface="Arial" panose="020B0604020202020204" pitchFamily="34" charset="0"/>
                        </a:rPr>
                        <a:t>Gesamt-</a:t>
                      </a:r>
                    </a:p>
                    <a:p>
                      <a:pPr algn="ctr" fontAlgn="ctr"/>
                      <a:r>
                        <a:rPr lang="de-DE" sz="800" b="1" i="0" u="none" strike="noStrike" dirty="0" err="1" smtClean="0">
                          <a:solidFill>
                            <a:srgbClr val="000000"/>
                          </a:solidFill>
                          <a:effectLst/>
                          <a:latin typeface="Arial" panose="020B0604020202020204" pitchFamily="34" charset="0"/>
                        </a:rPr>
                        <a:t>gewicht</a:t>
                      </a:r>
                      <a:r>
                        <a:rPr lang="de-DE" sz="800" b="1" i="0" u="none" strike="noStrike" dirty="0">
                          <a:solidFill>
                            <a:srgbClr val="000000"/>
                          </a:solidFill>
                          <a:effectLst/>
                          <a:latin typeface="Arial" panose="020B0604020202020204" pitchFamily="34" charset="0"/>
                        </a:rPr>
                        <a:t/>
                      </a:r>
                      <a:br>
                        <a:rPr lang="de-DE" sz="800" b="1" i="0" u="none" strike="noStrike" dirty="0">
                          <a:solidFill>
                            <a:srgbClr val="000000"/>
                          </a:solidFill>
                          <a:effectLst/>
                          <a:latin typeface="Arial" panose="020B0604020202020204" pitchFamily="34" charset="0"/>
                        </a:rPr>
                      </a:br>
                      <a:r>
                        <a:rPr lang="de-DE" sz="800" b="1" i="0" u="none" strike="noStrike" dirty="0">
                          <a:solidFill>
                            <a:srgbClr val="000000"/>
                          </a:solidFill>
                          <a:effectLst/>
                          <a:latin typeface="Arial" panose="020B0604020202020204" pitchFamily="34" charset="0"/>
                        </a:rPr>
                        <a:t>des Zuges (kg)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Anhänge-last </a:t>
                      </a:r>
                      <a:endParaRPr lang="de-DE" sz="800" b="1" i="0" u="none" strike="noStrike" dirty="0" smtClean="0">
                        <a:solidFill>
                          <a:srgbClr val="000000"/>
                        </a:solidFill>
                        <a:effectLst/>
                        <a:latin typeface="Arial" panose="020B0604020202020204" pitchFamily="34" charset="0"/>
                      </a:endParaRPr>
                    </a:p>
                    <a:p>
                      <a:pPr algn="ctr" fontAlgn="ctr"/>
                      <a:r>
                        <a:rPr lang="de-DE" sz="800" b="1" i="0" u="none" strike="noStrike" dirty="0" smtClean="0">
                          <a:solidFill>
                            <a:srgbClr val="000000"/>
                          </a:solidFill>
                          <a:effectLst/>
                          <a:latin typeface="Arial" panose="020B0604020202020204" pitchFamily="34" charset="0"/>
                        </a:rPr>
                        <a:t>bei </a:t>
                      </a:r>
                      <a:r>
                        <a:rPr lang="de-DE" sz="800" b="1" i="0" u="none" strike="noStrike" dirty="0">
                          <a:solidFill>
                            <a:srgbClr val="000000"/>
                          </a:solidFill>
                          <a:effectLst/>
                          <a:latin typeface="Arial" panose="020B0604020202020204" pitchFamily="34" charset="0"/>
                        </a:rPr>
                        <a:t>12% </a:t>
                      </a:r>
                      <a:endParaRPr lang="de-DE" sz="800" b="1" i="0" u="none" strike="noStrike" dirty="0" smtClean="0">
                        <a:solidFill>
                          <a:srgbClr val="000000"/>
                        </a:solidFill>
                        <a:effectLst/>
                        <a:latin typeface="Arial" panose="020B0604020202020204" pitchFamily="34" charset="0"/>
                      </a:endParaRPr>
                    </a:p>
                    <a:p>
                      <a:pPr algn="ctr" fontAlgn="ctr"/>
                      <a:r>
                        <a:rPr lang="de-DE" sz="800" b="1" i="0" u="none" strike="noStrike" dirty="0" smtClean="0">
                          <a:solidFill>
                            <a:srgbClr val="000000"/>
                          </a:solidFill>
                          <a:effectLst/>
                          <a:latin typeface="Arial" panose="020B0604020202020204" pitchFamily="34" charset="0"/>
                        </a:rPr>
                        <a:t>gebremst</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smtClean="0">
                          <a:solidFill>
                            <a:srgbClr val="000000"/>
                          </a:solidFill>
                          <a:effectLst/>
                          <a:latin typeface="Arial" panose="020B0604020202020204" pitchFamily="34" charset="0"/>
                        </a:rPr>
                        <a:t>Anhänge-last</a:t>
                      </a:r>
                    </a:p>
                    <a:p>
                      <a:pPr algn="ctr" fontAlgn="ctr"/>
                      <a:r>
                        <a:rPr lang="de-DE" sz="800" b="1" i="0" u="none" strike="noStrike" dirty="0" smtClean="0">
                          <a:solidFill>
                            <a:srgbClr val="000000"/>
                          </a:solidFill>
                          <a:effectLst/>
                          <a:latin typeface="Arial" panose="020B0604020202020204" pitchFamily="34" charset="0"/>
                        </a:rPr>
                        <a:t>bei </a:t>
                      </a:r>
                      <a:r>
                        <a:rPr lang="de-DE" sz="800" b="1" i="0" u="none" strike="noStrike" dirty="0">
                          <a:solidFill>
                            <a:srgbClr val="000000"/>
                          </a:solidFill>
                          <a:effectLst/>
                          <a:latin typeface="Arial" panose="020B0604020202020204" pitchFamily="34" charset="0"/>
                        </a:rPr>
                        <a:t>12% </a:t>
                      </a:r>
                      <a:r>
                        <a:rPr lang="de-DE" sz="800" b="1" i="0" u="none" strike="noStrike" dirty="0" err="1" smtClean="0">
                          <a:solidFill>
                            <a:srgbClr val="000000"/>
                          </a:solidFill>
                          <a:effectLst/>
                          <a:latin typeface="Arial" panose="020B0604020202020204" pitchFamily="34" charset="0"/>
                        </a:rPr>
                        <a:t>unge</a:t>
                      </a:r>
                      <a:r>
                        <a:rPr lang="de-DE" sz="800" b="1" i="0" u="none" strike="noStrike" dirty="0" smtClean="0">
                          <a:solidFill>
                            <a:srgbClr val="000000"/>
                          </a:solidFill>
                          <a:effectLst/>
                          <a:latin typeface="Arial" panose="020B0604020202020204" pitchFamily="34" charset="0"/>
                        </a:rPr>
                        <a:t>-bremst</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454131"/>
                  </a:ext>
                </a:extLst>
              </a:tr>
              <a:tr h="302949">
                <a:tc>
                  <a:txBody>
                    <a:bodyPr/>
                    <a:lstStyle/>
                    <a:p>
                      <a:pPr algn="l" fontAlgn="ctr"/>
                      <a:r>
                        <a:rPr lang="de-DE" sz="700" b="1" i="0" u="none" strike="noStrike" dirty="0">
                          <a:solidFill>
                            <a:srgbClr val="000000"/>
                          </a:solidFill>
                          <a:effectLst/>
                          <a:latin typeface="Arial" panose="020B0604020202020204" pitchFamily="34" charset="0"/>
                        </a:rPr>
                        <a:t>Einzelkabine </a:t>
                      </a:r>
                      <a:r>
                        <a:rPr lang="de-DE" sz="700" b="1" i="0" u="none" strike="noStrike" dirty="0" smtClean="0">
                          <a:solidFill>
                            <a:srgbClr val="000000"/>
                          </a:solidFill>
                          <a:effectLst/>
                          <a:latin typeface="Arial" panose="020B0604020202020204" pitchFamily="34" charset="0"/>
                        </a:rPr>
                        <a:t>XL</a:t>
                      </a:r>
                      <a:endParaRPr lang="de-DE" sz="700" b="1" i="0" u="none" strike="noStrike" dirty="0">
                        <a:solidFill>
                          <a:srgbClr val="000000"/>
                        </a:solidFill>
                        <a:effectLst/>
                        <a:latin typeface="Arial" panose="020B0604020202020204" pitchFamily="34" charset="0"/>
                      </a:endParaRP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1" i="0" u="none" strike="noStrike" dirty="0">
                          <a:solidFill>
                            <a:srgbClr val="FF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73756623"/>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96 </a:t>
                      </a:r>
                      <a:r>
                        <a:rPr lang="pl-PL" sz="700" b="0" i="0" u="none" strike="noStrike" dirty="0">
                          <a:solidFill>
                            <a:srgbClr val="000000"/>
                          </a:solidFill>
                          <a:effectLst/>
                          <a:latin typeface="Arial" panose="020B0604020202020204" pitchFamily="34" charset="0"/>
                        </a:rPr>
                        <a:t>kW (130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1.108-1.021</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2.092-2.179</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3,31</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4.800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869881"/>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1.108-1.021</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2.092-2.179</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59890"/>
                  </a:ext>
                </a:extLst>
              </a:tr>
              <a:tr h="302949">
                <a:tc>
                  <a:txBody>
                    <a:bodyPr/>
                    <a:lstStyle/>
                    <a:p>
                      <a:pPr algn="l" fontAlgn="ctr"/>
                      <a:r>
                        <a:rPr lang="de-DE" sz="700" b="1" i="0" u="none" strike="noStrike" dirty="0" smtClean="0">
                          <a:solidFill>
                            <a:srgbClr val="000000"/>
                          </a:solidFill>
                          <a:effectLst/>
                          <a:latin typeface="Arial" panose="020B0604020202020204" pitchFamily="34" charset="0"/>
                        </a:rPr>
                        <a:t>Superkabine </a:t>
                      </a:r>
                      <a:r>
                        <a:rPr lang="de-DE" sz="700" b="1" i="0" u="none" strike="noStrike" dirty="0">
                          <a:solidFill>
                            <a:srgbClr val="000000"/>
                          </a:solidFill>
                          <a:effectLst/>
                          <a:latin typeface="Arial" panose="020B0604020202020204" pitchFamily="34" charset="0"/>
                        </a:rPr>
                        <a:t>XL</a:t>
                      </a: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1" i="0" u="none" strike="noStrike" kern="1200" dirty="0">
                        <a:solidFill>
                          <a:srgbClr val="FF0000"/>
                        </a:solidFill>
                        <a:effectLst/>
                        <a:latin typeface="Arial" panose="020B0604020202020204" pitchFamily="34" charset="0"/>
                        <a:ea typeface="+mn-ea"/>
                        <a:cs typeface="+mn-cs"/>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1"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199169030"/>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96 kW (130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1.067-960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2.133-2.240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3,31</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4.800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243702"/>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125 </a:t>
                      </a:r>
                      <a:r>
                        <a:rPr lang="pl-PL" sz="700" b="0" i="0" u="none" strike="noStrike" dirty="0">
                          <a:solidFill>
                            <a:srgbClr val="000000"/>
                          </a:solidFill>
                          <a:effectLst/>
                          <a:latin typeface="Arial" panose="020B0604020202020204" pitchFamily="34" charset="0"/>
                        </a:rPr>
                        <a:t>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1.137-956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2.133-2.314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412994"/>
                  </a:ext>
                </a:extLst>
              </a:tr>
              <a:tr h="302949">
                <a:tc>
                  <a:txBody>
                    <a:bodyPr/>
                    <a:lstStyle/>
                    <a:p>
                      <a:pPr algn="l" fontAlgn="ctr"/>
                      <a:r>
                        <a:rPr lang="de-DE" sz="700" b="1" i="0" u="none" strike="noStrike" dirty="0" smtClean="0">
                          <a:solidFill>
                            <a:srgbClr val="000000"/>
                          </a:solidFill>
                          <a:effectLst/>
                          <a:latin typeface="Arial" panose="020B0604020202020204" pitchFamily="34" charset="0"/>
                        </a:rPr>
                        <a:t>Superkabine XLT</a:t>
                      </a:r>
                      <a:endParaRPr lang="de-DE" sz="700" b="1" i="0" u="none" strike="noStrike" dirty="0">
                        <a:solidFill>
                          <a:srgbClr val="000000"/>
                        </a:solidFill>
                        <a:effectLst/>
                        <a:latin typeface="Arial" panose="020B0604020202020204" pitchFamily="34" charset="0"/>
                      </a:endParaRP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1"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221336161"/>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125 </a:t>
                      </a:r>
                      <a:r>
                        <a:rPr lang="pl-PL" sz="700" b="0" i="0" u="none" strike="noStrike" dirty="0">
                          <a:solidFill>
                            <a:srgbClr val="000000"/>
                          </a:solidFill>
                          <a:effectLst/>
                          <a:latin typeface="Arial" panose="020B0604020202020204" pitchFamily="34" charset="0"/>
                        </a:rPr>
                        <a:t>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1.137-956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2.133-2.314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592729"/>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1.083-947</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2.187-2.323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68642"/>
                  </a:ext>
                </a:extLst>
              </a:tr>
              <a:tr h="302949">
                <a:tc>
                  <a:txBody>
                    <a:bodyPr/>
                    <a:lstStyle/>
                    <a:p>
                      <a:pPr algn="l" fontAlgn="ctr"/>
                      <a:r>
                        <a:rPr lang="de-DE" sz="700" b="1" i="0" u="none" strike="noStrike" dirty="0" smtClean="0">
                          <a:solidFill>
                            <a:srgbClr val="000000"/>
                          </a:solidFill>
                          <a:effectLst/>
                          <a:latin typeface="Arial" panose="020B0604020202020204" pitchFamily="34" charset="0"/>
                        </a:rPr>
                        <a:t>Superkabine </a:t>
                      </a:r>
                      <a:r>
                        <a:rPr lang="de-DE" sz="700" b="1" i="0" u="none" strike="noStrike" dirty="0">
                          <a:solidFill>
                            <a:srgbClr val="000000"/>
                          </a:solidFill>
                          <a:effectLst/>
                          <a:latin typeface="Arial" panose="020B0604020202020204" pitchFamily="34" charset="0"/>
                        </a:rPr>
                        <a:t>Limited</a:t>
                      </a: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1"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898551399"/>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125 </a:t>
                      </a:r>
                      <a:r>
                        <a:rPr lang="pl-PL" sz="700" b="0" i="0" u="none" strike="noStrike" dirty="0">
                          <a:solidFill>
                            <a:srgbClr val="000000"/>
                          </a:solidFill>
                          <a:effectLst/>
                          <a:latin typeface="Arial" panose="020B0604020202020204" pitchFamily="34" charset="0"/>
                        </a:rPr>
                        <a:t>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1.137-956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2.133-2.314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132965"/>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125 </a:t>
                      </a:r>
                      <a:r>
                        <a:rPr lang="pl-PL" sz="700" b="0" i="0" u="none" strike="noStrike" dirty="0">
                          <a:solidFill>
                            <a:srgbClr val="000000"/>
                          </a:solidFill>
                          <a:effectLst/>
                          <a:latin typeface="Arial" panose="020B0604020202020204" pitchFamily="34" charset="0"/>
                        </a:rPr>
                        <a:t>kW (170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1.083-947</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700" b="0" i="0" u="none" strike="noStrike" dirty="0" smtClean="0">
                        <a:solidFill>
                          <a:srgbClr val="000000"/>
                        </a:solidFill>
                        <a:effectLst/>
                        <a:latin typeface="Arial" panose="020B0604020202020204" pitchFamily="34" charset="0"/>
                      </a:endParaRPr>
                    </a:p>
                    <a:p>
                      <a:pPr marL="0" marR="0" lvl="0" indent="0" algn="ctr" defTabSz="497845" rtl="0" eaLnBrk="1" fontAlgn="b" latinLnBrk="0" hangingPunct="1">
                        <a:lnSpc>
                          <a:spcPct val="100000"/>
                        </a:lnSpc>
                        <a:spcBef>
                          <a:spcPts val="0"/>
                        </a:spcBef>
                        <a:spcAft>
                          <a:spcPts val="0"/>
                        </a:spcAft>
                        <a:buClrTx/>
                        <a:buSzTx/>
                        <a:buFontTx/>
                        <a:buNone/>
                        <a:tabLst/>
                        <a:defRPr/>
                      </a:pPr>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2.187-2.323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665106"/>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1.035-922</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2.235-2.348</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664673"/>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1.015-902</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2.255-2.368</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3,73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198585"/>
                  </a:ext>
                </a:extLst>
              </a:tr>
              <a:tr h="302949">
                <a:tc>
                  <a:txBody>
                    <a:bodyPr/>
                    <a:lstStyle/>
                    <a:p>
                      <a:pPr algn="l" fontAlgn="ctr"/>
                      <a:r>
                        <a:rPr lang="de-DE" sz="700" b="1" i="0" u="none" strike="noStrike" dirty="0" smtClean="0">
                          <a:solidFill>
                            <a:srgbClr val="000000"/>
                          </a:solidFill>
                          <a:effectLst/>
                          <a:latin typeface="Arial" panose="020B0604020202020204" pitchFamily="34" charset="0"/>
                        </a:rPr>
                        <a:t>Superkabine </a:t>
                      </a:r>
                      <a:r>
                        <a:rPr lang="de-DE" sz="700" b="1" i="0" u="none" strike="noStrike" dirty="0">
                          <a:solidFill>
                            <a:srgbClr val="000000"/>
                          </a:solidFill>
                          <a:effectLst/>
                          <a:latin typeface="Arial" panose="020B0604020202020204" pitchFamily="34" charset="0"/>
                        </a:rPr>
                        <a:t>Wildtrak</a:t>
                      </a: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endParaRPr lang="de-DE" sz="700" b="1"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901827447"/>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1.137-956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2.133-2.314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096839"/>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1.083-947</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2.187-2.323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123702"/>
                  </a:ext>
                </a:extLst>
              </a:tr>
              <a:tr h="295971">
                <a:tc>
                  <a:txBody>
                    <a:bodyPr/>
                    <a:lstStyle/>
                    <a:p>
                      <a:pPr algn="l" fontAlgn="b"/>
                      <a:endParaRPr lang="de-DE" sz="700" b="0" i="0" u="none" strike="noStrike" dirty="0" smtClean="0">
                        <a:solidFill>
                          <a:srgbClr val="000000"/>
                        </a:solidFill>
                        <a:effectLst/>
                        <a:latin typeface="Arial" panose="020B0604020202020204" pitchFamily="34" charset="0"/>
                      </a:endParaRPr>
                    </a:p>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1.035-922</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2.235-2.348</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0151984"/>
                  </a:ext>
                </a:extLst>
              </a:tr>
              <a:tr h="295971">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1.015-902</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2.255-2.368</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3,73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89910"/>
                  </a:ext>
                </a:extLst>
              </a:tr>
            </a:tbl>
          </a:graphicData>
        </a:graphic>
      </p:graphicFrame>
      <p:sp>
        <p:nvSpPr>
          <p:cNvPr id="7" name="Textfeld 6"/>
          <p:cNvSpPr txBox="1"/>
          <p:nvPr/>
        </p:nvSpPr>
        <p:spPr>
          <a:xfrm>
            <a:off x="720000" y="9588306"/>
            <a:ext cx="3390900" cy="338554"/>
          </a:xfrm>
          <a:prstGeom prst="rect">
            <a:avLst/>
          </a:prstGeom>
          <a:noFill/>
        </p:spPr>
        <p:txBody>
          <a:bodyPr wrap="square" rtlCol="0">
            <a:spAutoFit/>
          </a:bodyPr>
          <a:lstStyle/>
          <a:p>
            <a:pPr fontAlgn="ctr"/>
            <a:r>
              <a:rPr lang="de-DE" sz="800" dirty="0">
                <a:solidFill>
                  <a:srgbClr val="474847"/>
                </a:solidFill>
                <a:latin typeface="Arial"/>
              </a:rPr>
              <a:t>Zulässige </a:t>
            </a:r>
            <a:r>
              <a:rPr lang="de-DE" sz="800" dirty="0" err="1">
                <a:solidFill>
                  <a:srgbClr val="474847"/>
                </a:solidFill>
                <a:latin typeface="Arial"/>
              </a:rPr>
              <a:t>Dachlast</a:t>
            </a:r>
            <a:r>
              <a:rPr lang="de-DE" sz="800" dirty="0">
                <a:solidFill>
                  <a:srgbClr val="474847"/>
                </a:solidFill>
                <a:latin typeface="Arial"/>
              </a:rPr>
              <a:t> für alle Modelle: 80 </a:t>
            </a:r>
            <a:r>
              <a:rPr lang="de-DE" sz="800" dirty="0" smtClean="0">
                <a:solidFill>
                  <a:srgbClr val="474847"/>
                </a:solidFill>
                <a:latin typeface="Arial"/>
              </a:rPr>
              <a:t>kg</a:t>
            </a:r>
          </a:p>
          <a:p>
            <a:pPr fontAlgn="ctr"/>
            <a:r>
              <a:rPr lang="de-DE" sz="800" dirty="0" smtClean="0">
                <a:solidFill>
                  <a:srgbClr val="474847"/>
                </a:solidFill>
                <a:latin typeface="Arial"/>
              </a:rPr>
              <a:t>Zulässige Stützlast für alle Modelle: 225 kg</a:t>
            </a:r>
            <a:endParaRPr lang="de-DE" sz="800" dirty="0">
              <a:solidFill>
                <a:srgbClr val="474847"/>
              </a:solidFill>
              <a:latin typeface="Arial"/>
            </a:endParaRPr>
          </a:p>
        </p:txBody>
      </p:sp>
    </p:spTree>
    <p:extLst>
      <p:ext uri="{BB962C8B-B14F-4D97-AF65-F5344CB8AC3E}">
        <p14:creationId xmlns:p14="http://schemas.microsoft.com/office/powerpoint/2010/main" val="3440992837"/>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cap="none" dirty="0">
                <a:latin typeface="Arial" pitchFamily="34" charset="0"/>
                <a:ea typeface="ヒラギノ角ゴ Pro W3"/>
                <a:cs typeface="Arial" pitchFamily="34" charset="0"/>
              </a:rPr>
              <a:t>RANGER – </a:t>
            </a:r>
            <a:r>
              <a:rPr lang="en-US" cap="none" dirty="0" smtClean="0">
                <a:latin typeface="Arial" pitchFamily="34" charset="0"/>
                <a:ea typeface="ヒラギノ角ゴ Pro W3"/>
                <a:cs typeface="Arial" pitchFamily="34" charset="0"/>
              </a:rPr>
              <a:t>GEWICHTE (</a:t>
            </a:r>
            <a:r>
              <a:rPr lang="en-US" cap="none" dirty="0" err="1" smtClean="0">
                <a:latin typeface="Arial" pitchFamily="34" charset="0"/>
                <a:ea typeface="ヒラギノ角ゴ Pro W3"/>
                <a:cs typeface="Arial" pitchFamily="34" charset="0"/>
              </a:rPr>
              <a:t>Teil</a:t>
            </a:r>
            <a:r>
              <a:rPr lang="en-US" cap="none" dirty="0" smtClean="0">
                <a:latin typeface="Arial" pitchFamily="34" charset="0"/>
                <a:ea typeface="ヒラギノ角ゴ Pro W3"/>
                <a:cs typeface="Arial" pitchFamily="34" charset="0"/>
              </a:rPr>
              <a:t> 2)</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22</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168696936"/>
              </p:ext>
            </p:extLst>
          </p:nvPr>
        </p:nvGraphicFramePr>
        <p:xfrm>
          <a:off x="720726" y="1214637"/>
          <a:ext cx="6594474" cy="6991690"/>
        </p:xfrm>
        <a:graphic>
          <a:graphicData uri="http://schemas.openxmlformats.org/drawingml/2006/table">
            <a:tbl>
              <a:tblPr/>
              <a:tblGrid>
                <a:gridCol w="1673470">
                  <a:extLst>
                    <a:ext uri="{9D8B030D-6E8A-4147-A177-3AD203B41FA5}">
                      <a16:colId xmlns:a16="http://schemas.microsoft.com/office/drawing/2014/main" val="4159599664"/>
                    </a:ext>
                  </a:extLst>
                </a:gridCol>
                <a:gridCol w="584978">
                  <a:extLst>
                    <a:ext uri="{9D8B030D-6E8A-4147-A177-3AD203B41FA5}">
                      <a16:colId xmlns:a16="http://schemas.microsoft.com/office/drawing/2014/main" val="2006542074"/>
                    </a:ext>
                  </a:extLst>
                </a:gridCol>
                <a:gridCol w="530942">
                  <a:extLst>
                    <a:ext uri="{9D8B030D-6E8A-4147-A177-3AD203B41FA5}">
                      <a16:colId xmlns:a16="http://schemas.microsoft.com/office/drawing/2014/main" val="3708986046"/>
                    </a:ext>
                  </a:extLst>
                </a:gridCol>
                <a:gridCol w="523568">
                  <a:extLst>
                    <a:ext uri="{9D8B030D-6E8A-4147-A177-3AD203B41FA5}">
                      <a16:colId xmlns:a16="http://schemas.microsoft.com/office/drawing/2014/main" val="3796268169"/>
                    </a:ext>
                  </a:extLst>
                </a:gridCol>
                <a:gridCol w="508819">
                  <a:extLst>
                    <a:ext uri="{9D8B030D-6E8A-4147-A177-3AD203B41FA5}">
                      <a16:colId xmlns:a16="http://schemas.microsoft.com/office/drawing/2014/main" val="2368931662"/>
                    </a:ext>
                  </a:extLst>
                </a:gridCol>
                <a:gridCol w="656303">
                  <a:extLst>
                    <a:ext uri="{9D8B030D-6E8A-4147-A177-3AD203B41FA5}">
                      <a16:colId xmlns:a16="http://schemas.microsoft.com/office/drawing/2014/main" val="3129500074"/>
                    </a:ext>
                  </a:extLst>
                </a:gridCol>
                <a:gridCol w="440444">
                  <a:extLst>
                    <a:ext uri="{9D8B030D-6E8A-4147-A177-3AD203B41FA5}">
                      <a16:colId xmlns:a16="http://schemas.microsoft.com/office/drawing/2014/main" val="3380011827"/>
                    </a:ext>
                  </a:extLst>
                </a:gridCol>
                <a:gridCol w="520249">
                  <a:extLst>
                    <a:ext uri="{9D8B030D-6E8A-4147-A177-3AD203B41FA5}">
                      <a16:colId xmlns:a16="http://schemas.microsoft.com/office/drawing/2014/main" val="1173127344"/>
                    </a:ext>
                  </a:extLst>
                </a:gridCol>
                <a:gridCol w="499398">
                  <a:extLst>
                    <a:ext uri="{9D8B030D-6E8A-4147-A177-3AD203B41FA5}">
                      <a16:colId xmlns:a16="http://schemas.microsoft.com/office/drawing/2014/main" val="670984453"/>
                    </a:ext>
                  </a:extLst>
                </a:gridCol>
                <a:gridCol w="656303">
                  <a:extLst>
                    <a:ext uri="{9D8B030D-6E8A-4147-A177-3AD203B41FA5}">
                      <a16:colId xmlns:a16="http://schemas.microsoft.com/office/drawing/2014/main" val="2191666272"/>
                    </a:ext>
                  </a:extLst>
                </a:gridCol>
              </a:tblGrid>
              <a:tr h="1441573">
                <a:tc>
                  <a:txBody>
                    <a:bodyPr/>
                    <a:lstStyle/>
                    <a:p>
                      <a:pPr algn="ctr" fontAlgn="ctr"/>
                      <a:r>
                        <a:rPr lang="de-DE" sz="500" b="1" i="0" u="none" strike="noStrike" dirty="0">
                          <a:solidFill>
                            <a:srgbClr val="FF00FF"/>
                          </a:solidFill>
                          <a:effectLst/>
                          <a:latin typeface="Arial" panose="020B0604020202020204" pitchFamily="34" charset="0"/>
                        </a:rPr>
                        <a:t> </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Nutzlast </a:t>
                      </a:r>
                      <a:br>
                        <a:rPr lang="de-DE" sz="800" b="1" i="0" u="none" strike="noStrike" dirty="0">
                          <a:solidFill>
                            <a:srgbClr val="000000"/>
                          </a:solidFill>
                          <a:effectLst/>
                          <a:latin typeface="Arial" panose="020B0604020202020204" pitchFamily="34" charset="0"/>
                        </a:rPr>
                      </a:br>
                      <a:r>
                        <a:rPr lang="de-DE" sz="800" b="1" i="0" u="none" strike="noStrike" dirty="0">
                          <a:solidFill>
                            <a:srgbClr val="000000"/>
                          </a:solidFill>
                          <a:effectLst/>
                          <a:latin typeface="Arial" panose="020B0604020202020204" pitchFamily="34" charset="0"/>
                        </a:rPr>
                        <a:t>max. </a:t>
                      </a:r>
                      <a:r>
                        <a:rPr lang="de-DE" sz="800" b="1" i="0" u="none" strike="noStrike" dirty="0" smtClean="0">
                          <a:solidFill>
                            <a:srgbClr val="000000"/>
                          </a:solidFill>
                          <a:effectLst/>
                          <a:latin typeface="Arial" panose="020B0604020202020204" pitchFamily="34" charset="0"/>
                        </a:rPr>
                        <a:t>(</a:t>
                      </a:r>
                      <a:r>
                        <a:rPr lang="de-DE" sz="800" b="1" i="0" u="none" strike="noStrike" dirty="0">
                          <a:solidFill>
                            <a:srgbClr val="000000"/>
                          </a:solidFill>
                          <a:effectLst/>
                          <a:latin typeface="Arial" panose="020B0604020202020204" pitchFamily="34" charset="0"/>
                        </a:rPr>
                        <a:t>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Max. zul. </a:t>
                      </a:r>
                      <a:r>
                        <a:rPr lang="de-DE" sz="800" b="1" i="0" u="none" strike="noStrike" dirty="0" smtClean="0">
                          <a:solidFill>
                            <a:srgbClr val="000000"/>
                          </a:solidFill>
                          <a:effectLst/>
                          <a:latin typeface="Arial" panose="020B0604020202020204" pitchFamily="34" charset="0"/>
                        </a:rPr>
                        <a:t>Achslast</a:t>
                      </a:r>
                    </a:p>
                    <a:p>
                      <a:pPr algn="ctr" fontAlgn="ctr"/>
                      <a:r>
                        <a:rPr lang="de-DE" sz="800" b="1" i="0" u="none" strike="noStrike" dirty="0" smtClean="0">
                          <a:solidFill>
                            <a:srgbClr val="000000"/>
                          </a:solidFill>
                          <a:effectLst/>
                          <a:latin typeface="Arial" panose="020B0604020202020204" pitchFamily="34" charset="0"/>
                        </a:rPr>
                        <a:t> vorne</a:t>
                      </a:r>
                    </a:p>
                    <a:p>
                      <a:pPr algn="ctr" fontAlgn="ctr"/>
                      <a:r>
                        <a:rPr lang="de-DE" sz="800" b="1" i="0" u="none" strike="noStrike" dirty="0" smtClean="0">
                          <a:solidFill>
                            <a:srgbClr val="000000"/>
                          </a:solidFill>
                          <a:effectLst/>
                          <a:latin typeface="Arial" panose="020B0604020202020204" pitchFamily="34" charset="0"/>
                        </a:rPr>
                        <a:t>(kg)</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Max. zul. </a:t>
                      </a:r>
                      <a:r>
                        <a:rPr lang="de-DE" sz="800" b="1" i="0" u="none" strike="noStrike" dirty="0" smtClean="0">
                          <a:solidFill>
                            <a:srgbClr val="000000"/>
                          </a:solidFill>
                          <a:effectLst/>
                          <a:latin typeface="Arial" panose="020B0604020202020204" pitchFamily="34" charset="0"/>
                        </a:rPr>
                        <a:t>Achslast hinten</a:t>
                      </a:r>
                    </a:p>
                    <a:p>
                      <a:pPr algn="ctr" fontAlgn="ctr"/>
                      <a:r>
                        <a:rPr lang="de-DE" sz="800" b="1" i="0" u="none" strike="noStrike" dirty="0" smtClean="0">
                          <a:solidFill>
                            <a:srgbClr val="000000"/>
                          </a:solidFill>
                          <a:effectLst/>
                          <a:latin typeface="Arial" panose="020B0604020202020204" pitchFamily="34" charset="0"/>
                        </a:rPr>
                        <a:t>(kg)</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t>
                      </a:r>
                      <a:r>
                        <a:rPr lang="de-DE" sz="800" b="1" i="0" u="none" strike="noStrike" dirty="0" smtClean="0">
                          <a:solidFill>
                            <a:srgbClr val="000000"/>
                          </a:solidFill>
                          <a:effectLst/>
                          <a:latin typeface="Arial" panose="020B0604020202020204" pitchFamily="34" charset="0"/>
                        </a:rPr>
                        <a:t>ax</a:t>
                      </a:r>
                      <a:r>
                        <a:rPr lang="de-DE" sz="800" b="1" i="0" u="none" strike="noStrike" dirty="0">
                          <a:solidFill>
                            <a:srgbClr val="000000"/>
                          </a:solidFill>
                          <a:effectLst/>
                          <a:latin typeface="Arial" panose="020B0604020202020204" pitchFamily="34" charset="0"/>
                        </a:rPr>
                        <a:t>. zul. Gesamt-</a:t>
                      </a:r>
                      <a:br>
                        <a:rPr lang="de-DE" sz="800" b="1" i="0" u="none" strike="noStrike" dirty="0">
                          <a:solidFill>
                            <a:srgbClr val="000000"/>
                          </a:solidFill>
                          <a:effectLst/>
                          <a:latin typeface="Arial" panose="020B0604020202020204" pitchFamily="34" charset="0"/>
                        </a:rPr>
                      </a:br>
                      <a:r>
                        <a:rPr lang="de-DE" sz="800" b="1" i="0" u="none" strike="noStrike" dirty="0" err="1" smtClean="0">
                          <a:solidFill>
                            <a:srgbClr val="000000"/>
                          </a:solidFill>
                          <a:effectLst/>
                          <a:latin typeface="Arial" panose="020B0604020202020204" pitchFamily="34" charset="0"/>
                        </a:rPr>
                        <a:t>gewicht</a:t>
                      </a:r>
                      <a:endParaRPr lang="de-DE" sz="800" b="1" i="0" u="none" strike="noStrike" dirty="0" smtClean="0">
                        <a:solidFill>
                          <a:srgbClr val="000000"/>
                        </a:solidFill>
                        <a:effectLst/>
                        <a:latin typeface="Arial" panose="020B0604020202020204" pitchFamily="34" charset="0"/>
                      </a:endParaRPr>
                    </a:p>
                    <a:p>
                      <a:pPr algn="ctr" fontAlgn="ctr"/>
                      <a:r>
                        <a:rPr lang="de-DE" sz="800" b="1" i="0" u="none" strike="noStrike" dirty="0" smtClean="0">
                          <a:solidFill>
                            <a:srgbClr val="000000"/>
                          </a:solidFill>
                          <a:effectLst/>
                          <a:latin typeface="Arial" panose="020B0604020202020204" pitchFamily="34" charset="0"/>
                        </a:rPr>
                        <a:t>(</a:t>
                      </a:r>
                      <a:r>
                        <a:rPr lang="de-DE" sz="800" b="1" i="0" u="none" strike="noStrike" dirty="0">
                          <a:solidFill>
                            <a:srgbClr val="000000"/>
                          </a:solidFill>
                          <a:effectLst/>
                          <a:latin typeface="Arial" panose="020B0604020202020204" pitchFamily="34" charset="0"/>
                        </a:rPr>
                        <a:t>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Leergewicht</a:t>
                      </a:r>
                      <a:br>
                        <a:rPr lang="de-DE" sz="800" b="1" i="0" u="none" strike="noStrike" dirty="0">
                          <a:solidFill>
                            <a:srgbClr val="000000"/>
                          </a:solidFill>
                          <a:effectLst/>
                          <a:latin typeface="Arial" panose="020B0604020202020204" pitchFamily="34" charset="0"/>
                        </a:rPr>
                      </a:br>
                      <a:r>
                        <a:rPr lang="de-DE" sz="800" b="1" i="0" u="none" strike="noStrike" dirty="0">
                          <a:solidFill>
                            <a:srgbClr val="000000"/>
                          </a:solidFill>
                          <a:effectLst/>
                          <a:latin typeface="Arial" panose="020B0604020202020204" pitchFamily="34" charset="0"/>
                        </a:rPr>
                        <a:t>inkl. </a:t>
                      </a:r>
                      <a:r>
                        <a:rPr lang="de-DE" sz="800" b="1" i="0" u="none" strike="noStrike" dirty="0" smtClean="0">
                          <a:solidFill>
                            <a:srgbClr val="000000"/>
                          </a:solidFill>
                          <a:effectLst/>
                          <a:latin typeface="Arial" panose="020B0604020202020204" pitchFamily="34" charset="0"/>
                        </a:rPr>
                        <a:t>Fahrer </a:t>
                      </a:r>
                      <a:r>
                        <a:rPr lang="de-DE" sz="800" b="1" i="0" u="none" strike="noStrike" dirty="0">
                          <a:solidFill>
                            <a:srgbClr val="000000"/>
                          </a:solidFill>
                          <a:effectLst/>
                          <a:latin typeface="Arial" panose="020B0604020202020204" pitchFamily="34" charset="0"/>
                        </a:rPr>
                        <a:t>(kg)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smtClean="0">
                          <a:solidFill>
                            <a:srgbClr val="000000"/>
                          </a:solidFill>
                          <a:effectLst/>
                          <a:latin typeface="Arial" panose="020B0604020202020204" pitchFamily="34" charset="0"/>
                        </a:rPr>
                        <a:t>Achs-über-setzung</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a:solidFill>
                            <a:srgbClr val="000000"/>
                          </a:solidFill>
                          <a:effectLst/>
                          <a:latin typeface="Arial" panose="020B0604020202020204" pitchFamily="34" charset="0"/>
                        </a:rPr>
                        <a:t>Max. </a:t>
                      </a:r>
                      <a:r>
                        <a:rPr lang="de-DE" sz="800" b="1" i="0" u="none" strike="noStrike" dirty="0" smtClean="0">
                          <a:solidFill>
                            <a:srgbClr val="000000"/>
                          </a:solidFill>
                          <a:effectLst/>
                          <a:latin typeface="Arial" panose="020B0604020202020204" pitchFamily="34" charset="0"/>
                        </a:rPr>
                        <a:t>zul. </a:t>
                      </a:r>
                      <a:r>
                        <a:rPr lang="de-DE" sz="800" b="1" i="0" u="none" strike="noStrike" dirty="0">
                          <a:solidFill>
                            <a:srgbClr val="000000"/>
                          </a:solidFill>
                          <a:effectLst/>
                          <a:latin typeface="Arial" panose="020B0604020202020204" pitchFamily="34" charset="0"/>
                        </a:rPr>
                        <a:t/>
                      </a:r>
                      <a:br>
                        <a:rPr lang="de-DE" sz="800" b="1" i="0" u="none" strike="noStrike" dirty="0">
                          <a:solidFill>
                            <a:srgbClr val="000000"/>
                          </a:solidFill>
                          <a:effectLst/>
                          <a:latin typeface="Arial" panose="020B0604020202020204" pitchFamily="34" charset="0"/>
                        </a:rPr>
                      </a:br>
                      <a:r>
                        <a:rPr lang="de-DE" sz="800" b="1" i="0" u="none" strike="noStrike" dirty="0" smtClean="0">
                          <a:solidFill>
                            <a:srgbClr val="000000"/>
                          </a:solidFill>
                          <a:effectLst/>
                          <a:latin typeface="Arial" panose="020B0604020202020204" pitchFamily="34" charset="0"/>
                        </a:rPr>
                        <a:t>Gesamt-gewicht</a:t>
                      </a:r>
                      <a:r>
                        <a:rPr lang="de-DE" sz="800" b="1" i="0" u="none" strike="noStrike" dirty="0">
                          <a:solidFill>
                            <a:srgbClr val="000000"/>
                          </a:solidFill>
                          <a:effectLst/>
                          <a:latin typeface="Arial" panose="020B0604020202020204" pitchFamily="34" charset="0"/>
                        </a:rPr>
                        <a:t/>
                      </a:r>
                      <a:br>
                        <a:rPr lang="de-DE" sz="800" b="1" i="0" u="none" strike="noStrike" dirty="0">
                          <a:solidFill>
                            <a:srgbClr val="000000"/>
                          </a:solidFill>
                          <a:effectLst/>
                          <a:latin typeface="Arial" panose="020B0604020202020204" pitchFamily="34" charset="0"/>
                        </a:rPr>
                      </a:br>
                      <a:r>
                        <a:rPr lang="de-DE" sz="800" b="1" i="0" u="none" strike="noStrike" dirty="0">
                          <a:solidFill>
                            <a:srgbClr val="000000"/>
                          </a:solidFill>
                          <a:effectLst/>
                          <a:latin typeface="Arial" panose="020B0604020202020204" pitchFamily="34" charset="0"/>
                        </a:rPr>
                        <a:t>des Zuges (kg)</a:t>
                      </a: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smtClean="0">
                          <a:solidFill>
                            <a:srgbClr val="000000"/>
                          </a:solidFill>
                          <a:effectLst/>
                          <a:latin typeface="Arial" panose="020B0604020202020204" pitchFamily="34" charset="0"/>
                        </a:rPr>
                        <a:t>Anhänge-last bei 12% gebremst</a:t>
                      </a:r>
                      <a:endParaRPr lang="de-DE" sz="800" b="1" i="0" u="none" strike="noStrike" dirty="0">
                        <a:solidFill>
                          <a:srgbClr val="000000"/>
                        </a:solidFill>
                        <a:effectLst/>
                        <a:latin typeface="Arial" panose="020B0604020202020204" pitchFamily="34" charset="0"/>
                      </a:endParaRPr>
                    </a:p>
                  </a:txBody>
                  <a:tcPr marL="6505" marR="6505" marT="6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de-DE" sz="800" b="1" i="0" u="none" strike="noStrike" dirty="0" smtClean="0">
                          <a:solidFill>
                            <a:srgbClr val="000000"/>
                          </a:solidFill>
                          <a:effectLst/>
                          <a:latin typeface="Arial" panose="020B0604020202020204" pitchFamily="34" charset="0"/>
                        </a:rPr>
                        <a:t>Anhänge-last </a:t>
                      </a:r>
                      <a:r>
                        <a:rPr lang="de-DE" sz="800" b="1" i="0" u="none" strike="noStrike" dirty="0">
                          <a:solidFill>
                            <a:srgbClr val="000000"/>
                          </a:solidFill>
                          <a:effectLst/>
                          <a:latin typeface="Arial" panose="020B0604020202020204" pitchFamily="34" charset="0"/>
                        </a:rPr>
                        <a:t>bei 12% ungebremst</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454131"/>
                  </a:ext>
                </a:extLst>
              </a:tr>
              <a:tr h="313555">
                <a:tc>
                  <a:txBody>
                    <a:bodyPr/>
                    <a:lstStyle/>
                    <a:p>
                      <a:pPr marL="0" algn="l" defTabSz="497845" rtl="0" eaLnBrk="1" fontAlgn="b" latinLnBrk="0" hangingPunct="1"/>
                      <a:r>
                        <a:rPr lang="de-DE" sz="700" b="1" i="0" u="none" strike="noStrike" kern="1200" dirty="0" smtClean="0">
                          <a:solidFill>
                            <a:srgbClr val="000000"/>
                          </a:solidFill>
                          <a:effectLst/>
                          <a:latin typeface="Arial" panose="020B0604020202020204" pitchFamily="34" charset="0"/>
                          <a:ea typeface="+mn-ea"/>
                          <a:cs typeface="+mn-cs"/>
                        </a:rPr>
                        <a:t>Doppelkabine XL</a:t>
                      </a:r>
                      <a:endParaRPr lang="de-DE" sz="700" b="1" i="0" u="none" strike="noStrike" kern="1200" dirty="0">
                        <a:solidFill>
                          <a:srgbClr val="000000"/>
                        </a:solidFill>
                        <a:effectLst/>
                        <a:latin typeface="Arial" panose="020B0604020202020204" pitchFamily="34" charset="0"/>
                        <a:ea typeface="+mn-ea"/>
                        <a:cs typeface="+mn-cs"/>
                      </a:endParaRP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endParaRPr lang="de-DE" sz="700" b="0" i="0" u="none" strike="noStrike" kern="1200" dirty="0">
                        <a:solidFill>
                          <a:srgbClr val="000000"/>
                        </a:solidFill>
                        <a:effectLst/>
                        <a:latin typeface="Arial" panose="020B0604020202020204" pitchFamily="34" charset="0"/>
                        <a:ea typeface="+mn-ea"/>
                        <a:cs typeface="+mn-cs"/>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48785017"/>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96 kW (130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1.007-844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2.193-2.356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3,31</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4.800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930402"/>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125 </a:t>
                      </a:r>
                      <a:r>
                        <a:rPr lang="pl-PL" sz="700" b="0" i="0" u="none" strike="noStrike" dirty="0">
                          <a:solidFill>
                            <a:srgbClr val="000000"/>
                          </a:solidFill>
                          <a:effectLst/>
                          <a:latin typeface="Arial" panose="020B0604020202020204" pitchFamily="34" charset="0"/>
                        </a:rPr>
                        <a:t>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1.077-874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2.193-2.396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5089514"/>
                  </a:ext>
                </a:extLst>
              </a:tr>
              <a:tr h="313555">
                <a:tc>
                  <a:txBody>
                    <a:bodyPr/>
                    <a:lstStyle/>
                    <a:p>
                      <a:pPr algn="l" fontAlgn="ctr"/>
                      <a:r>
                        <a:rPr lang="de-DE" sz="700" b="1" i="0" u="none" strike="noStrike" dirty="0" smtClean="0">
                          <a:solidFill>
                            <a:srgbClr val="000000"/>
                          </a:solidFill>
                          <a:effectLst/>
                          <a:latin typeface="Arial" panose="020B0604020202020204" pitchFamily="34" charset="0"/>
                        </a:rPr>
                        <a:t>Doppelkabine XLT</a:t>
                      </a:r>
                      <a:endParaRPr lang="de-DE" sz="700" b="1" i="0" u="none" strike="noStrike" dirty="0">
                        <a:solidFill>
                          <a:srgbClr val="000000"/>
                        </a:solidFill>
                        <a:effectLst/>
                        <a:latin typeface="Arial" panose="020B0604020202020204" pitchFamily="34" charset="0"/>
                      </a:endParaRP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1"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97845" rtl="0" eaLnBrk="1" fontAlgn="b" latinLnBrk="0" hangingPunct="1"/>
                      <a:r>
                        <a:rPr lang="de-DE" sz="700" b="0" i="0" u="none" strike="noStrike" kern="1200" dirty="0">
                          <a:solidFill>
                            <a:srgbClr val="000000"/>
                          </a:solidFill>
                          <a:effectLst/>
                          <a:latin typeface="Arial" panose="020B0604020202020204" pitchFamily="34" charset="0"/>
                          <a:ea typeface="+mn-ea"/>
                          <a:cs typeface="+mn-cs"/>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0694032"/>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1.077-874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2.193-2.396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84991"/>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1.025-854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2.245-2.416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746814"/>
                  </a:ext>
                </a:extLst>
              </a:tr>
              <a:tr h="313555">
                <a:tc>
                  <a:txBody>
                    <a:bodyPr/>
                    <a:lstStyle/>
                    <a:p>
                      <a:pPr algn="l" fontAlgn="ctr"/>
                      <a:r>
                        <a:rPr lang="de-DE" sz="700" b="1" i="0" u="none" strike="noStrike" dirty="0">
                          <a:solidFill>
                            <a:srgbClr val="000000"/>
                          </a:solidFill>
                          <a:effectLst/>
                          <a:latin typeface="Arial" panose="020B0604020202020204" pitchFamily="34" charset="0"/>
                        </a:rPr>
                        <a:t>Doppelkabine Limited</a:t>
                      </a: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1"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16416332"/>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1.077-874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2.193-2.396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7282325"/>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1.025-854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2.245-2.416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876772"/>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1.035-922</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2.289-2.430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073624"/>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l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156 </a:t>
                      </a:r>
                      <a:r>
                        <a:rPr lang="pl-PL" sz="700" b="0" i="0" u="none" strike="noStrike" dirty="0">
                          <a:solidFill>
                            <a:srgbClr val="000000"/>
                          </a:solidFill>
                          <a:effectLst/>
                          <a:latin typeface="Arial" panose="020B0604020202020204" pitchFamily="34" charset="0"/>
                        </a:rPr>
                        <a:t>kW (213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961-886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2.309-2.384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3,73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101606"/>
                  </a:ext>
                </a:extLst>
              </a:tr>
              <a:tr h="313555">
                <a:tc>
                  <a:txBody>
                    <a:bodyPr/>
                    <a:lstStyle/>
                    <a:p>
                      <a:pPr algn="l" fontAlgn="ctr"/>
                      <a:r>
                        <a:rPr lang="de-DE" sz="700" b="1" i="0" u="none" strike="noStrike" dirty="0">
                          <a:solidFill>
                            <a:srgbClr val="000000"/>
                          </a:solidFill>
                          <a:effectLst/>
                          <a:latin typeface="Arial" panose="020B0604020202020204" pitchFamily="34" charset="0"/>
                        </a:rPr>
                        <a:t>Doppelkabine </a:t>
                      </a:r>
                      <a:r>
                        <a:rPr lang="de-DE" sz="700" b="1" i="0" u="none" strike="noStrike" dirty="0" err="1">
                          <a:solidFill>
                            <a:srgbClr val="000000"/>
                          </a:solidFill>
                          <a:effectLst/>
                          <a:latin typeface="Arial" panose="020B0604020202020204" pitchFamily="34" charset="0"/>
                        </a:rPr>
                        <a:t>Wildtrak</a:t>
                      </a:r>
                      <a:endParaRPr lang="de-DE" sz="700" b="1" i="0" u="none" strike="noStrike" dirty="0">
                        <a:solidFill>
                          <a:srgbClr val="000000"/>
                        </a:solidFill>
                        <a:effectLst/>
                        <a:latin typeface="Arial" panose="020B0604020202020204" pitchFamily="34" charset="0"/>
                      </a:endParaRP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700" b="1"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00345545"/>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1.077-874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2.193-2.396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052268"/>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125 kW (170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1.025-854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2.245-2.416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744626"/>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156 </a:t>
                      </a:r>
                      <a:r>
                        <a:rPr lang="pl-PL" sz="700" b="0" i="0" u="none" strike="noStrike" dirty="0">
                          <a:solidFill>
                            <a:srgbClr val="000000"/>
                          </a:solidFill>
                          <a:effectLst/>
                          <a:latin typeface="Arial" panose="020B0604020202020204" pitchFamily="34" charset="0"/>
                        </a:rPr>
                        <a:t>kW (213 PS</a:t>
                      </a:r>
                      <a:r>
                        <a:rPr lang="pl-PL" sz="700" b="0" i="0" u="none" strike="noStrike" dirty="0" smtClean="0">
                          <a:solidFill>
                            <a:srgbClr val="000000"/>
                          </a:solidFill>
                          <a:effectLst/>
                          <a:latin typeface="Arial" panose="020B0604020202020204" pitchFamily="34" charset="0"/>
                        </a:rPr>
                        <a:t>)</a:t>
                      </a:r>
                      <a:endParaRPr lang="de-DE" sz="700" b="0" i="0" u="none" strike="noStrike" dirty="0" smtClean="0">
                        <a:solidFill>
                          <a:srgbClr val="000000"/>
                        </a:solidFill>
                        <a:effectLst/>
                        <a:latin typeface="Arial" panose="020B0604020202020204" pitchFamily="34" charset="0"/>
                      </a:endParaRPr>
                    </a:p>
                    <a:p>
                      <a:pPr algn="l" fontAlgn="b"/>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1.035-922</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2.289-2.430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35839"/>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961-886</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1.480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1.850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3.270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2.309-2.384</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3,73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6.000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406223"/>
                  </a:ext>
                </a:extLst>
              </a:tr>
              <a:tr h="313555">
                <a:tc>
                  <a:txBody>
                    <a:bodyPr/>
                    <a:lstStyle/>
                    <a:p>
                      <a:pPr algn="l" fontAlgn="ctr"/>
                      <a:r>
                        <a:rPr lang="de-DE" sz="700" b="1" i="0" u="none" strike="noStrike" dirty="0">
                          <a:solidFill>
                            <a:srgbClr val="000000"/>
                          </a:solidFill>
                          <a:effectLst/>
                          <a:latin typeface="Arial" panose="020B0604020202020204" pitchFamily="34" charset="0"/>
                        </a:rPr>
                        <a:t>Doppelkabine </a:t>
                      </a:r>
                      <a:r>
                        <a:rPr lang="de-DE" sz="700" b="1" i="0" u="none" strike="noStrike" dirty="0" err="1">
                          <a:solidFill>
                            <a:srgbClr val="000000"/>
                          </a:solidFill>
                          <a:effectLst/>
                          <a:latin typeface="Arial" panose="020B0604020202020204" pitchFamily="34" charset="0"/>
                        </a:rPr>
                        <a:t>Raptor</a:t>
                      </a:r>
                      <a:endParaRPr lang="de-DE" sz="700" b="1" i="0" u="none" strike="noStrike" dirty="0">
                        <a:solidFill>
                          <a:srgbClr val="000000"/>
                        </a:solidFill>
                        <a:effectLst/>
                        <a:latin typeface="Arial" panose="020B0604020202020204" pitchFamily="34" charset="0"/>
                      </a:endParaRPr>
                    </a:p>
                  </a:txBody>
                  <a:tcPr marL="6505" marR="6505" marT="650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5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5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500" b="0"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500" b="0" i="0" u="none" strike="noStrike">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endParaRPr lang="de-DE" sz="500" b="1" i="0" u="none" strike="noStrike" dirty="0">
                        <a:solidFill>
                          <a:srgbClr val="000000"/>
                        </a:solidFill>
                        <a:effectLst/>
                        <a:latin typeface="Arial" panose="020B0604020202020204" pitchFamily="34" charset="0"/>
                      </a:endParaRP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5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500" b="0" i="0" u="none" strike="noStrike">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500" b="0" i="0" u="none" strike="noStrike" dirty="0">
                          <a:solidFill>
                            <a:srgbClr val="000000"/>
                          </a:solidFill>
                          <a:effectLst/>
                          <a:latin typeface="Arial" panose="020B0604020202020204" pitchFamily="34" charset="0"/>
                        </a:rPr>
                        <a:t> </a:t>
                      </a:r>
                    </a:p>
                  </a:txBody>
                  <a:tcPr marL="6505" marR="6505" marT="65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700" b="0" i="0" u="none" strike="noStrike" dirty="0">
                          <a:solidFill>
                            <a:srgbClr val="000000"/>
                          </a:solidFill>
                          <a:effectLst/>
                          <a:latin typeface="Arial" panose="020B0604020202020204" pitchFamily="34" charset="0"/>
                        </a:rPr>
                        <a:t> </a:t>
                      </a:r>
                    </a:p>
                  </a:txBody>
                  <a:tcPr marL="6505" marR="6505" marT="650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30865225"/>
                  </a:ext>
                </a:extLst>
              </a:tr>
              <a:tr h="306334">
                <a:tc>
                  <a:txBody>
                    <a:bodyPr/>
                    <a:lstStyle/>
                    <a:p>
                      <a:pPr algn="l" fontAlgn="b"/>
                      <a:r>
                        <a:rPr lang="pl-PL" sz="700" b="0" i="0" u="none" strike="noStrike" dirty="0" smtClean="0">
                          <a:solidFill>
                            <a:srgbClr val="000000"/>
                          </a:solidFill>
                          <a:effectLst/>
                          <a:latin typeface="Arial" panose="020B0604020202020204" pitchFamily="34" charset="0"/>
                        </a:rPr>
                        <a:t>2,0</a:t>
                      </a:r>
                      <a:r>
                        <a:rPr lang="de-DE" sz="700" b="0" i="0" u="none" strike="noStrike" dirty="0" smtClean="0">
                          <a:solidFill>
                            <a:srgbClr val="000000"/>
                          </a:solidFill>
                          <a:effectLst/>
                          <a:latin typeface="Arial" panose="020B0604020202020204" pitchFamily="34" charset="0"/>
                        </a:rPr>
                        <a:t> </a:t>
                      </a:r>
                      <a:r>
                        <a:rPr lang="pl-PL" sz="700" b="0" i="0" u="none" strike="noStrike" dirty="0" smtClean="0">
                          <a:solidFill>
                            <a:srgbClr val="000000"/>
                          </a:solidFill>
                          <a:effectLst/>
                          <a:latin typeface="Arial" panose="020B0604020202020204" pitchFamily="34" charset="0"/>
                        </a:rPr>
                        <a:t>l</a:t>
                      </a:r>
                      <a:r>
                        <a:rPr lang="de-DE" sz="700" b="0" i="0" u="none" strike="noStrike" dirty="0" smtClean="0">
                          <a:solidFill>
                            <a:srgbClr val="000000"/>
                          </a:solidFill>
                          <a:effectLst/>
                          <a:latin typeface="Arial" panose="020B0604020202020204" pitchFamily="34" charset="0"/>
                        </a:rPr>
                        <a:t> </a:t>
                      </a:r>
                      <a:r>
                        <a:rPr lang="de-DE" sz="700" b="0" i="0" u="none" strike="noStrike" dirty="0" err="1" smtClean="0">
                          <a:solidFill>
                            <a:srgbClr val="000000"/>
                          </a:solidFill>
                          <a:effectLst/>
                          <a:latin typeface="Arial" panose="020B0604020202020204" pitchFamily="34" charset="0"/>
                        </a:rPr>
                        <a:t>EcoBlue</a:t>
                      </a:r>
                      <a:r>
                        <a:rPr lang="pl-PL" sz="700" b="0" i="0" u="none" strike="noStrike" dirty="0" smtClean="0">
                          <a:solidFill>
                            <a:srgbClr val="000000"/>
                          </a:solidFill>
                          <a:effectLst/>
                          <a:latin typeface="Arial" panose="020B0604020202020204" pitchFamily="34" charset="0"/>
                        </a:rPr>
                        <a:t> </a:t>
                      </a:r>
                      <a:r>
                        <a:rPr lang="pl-PL" sz="700" b="0" i="0" u="none" strike="noStrike" dirty="0">
                          <a:solidFill>
                            <a:srgbClr val="000000"/>
                          </a:solidFill>
                          <a:effectLst/>
                          <a:latin typeface="Arial" panose="020B0604020202020204" pitchFamily="34" charset="0"/>
                        </a:rPr>
                        <a:t>156 kW (213 PS) </a:t>
                      </a:r>
                      <a:endParaRPr lang="de-DE" sz="700" b="0" i="0" u="none" strike="noStrike" dirty="0" smtClean="0">
                        <a:solidFill>
                          <a:srgbClr val="000000"/>
                        </a:solidFill>
                        <a:effectLst/>
                        <a:latin typeface="Arial" panose="020B0604020202020204" pitchFamily="34" charset="0"/>
                      </a:endParaRPr>
                    </a:p>
                    <a:p>
                      <a:pPr algn="l" fontAlgn="b"/>
                      <a:r>
                        <a:rPr lang="de-DE" sz="700" b="0" i="0" u="none" strike="noStrike" dirty="0" smtClean="0">
                          <a:solidFill>
                            <a:srgbClr val="000000"/>
                          </a:solidFill>
                          <a:effectLst/>
                          <a:latin typeface="Arial" panose="020B0604020202020204" pitchFamily="34" charset="0"/>
                        </a:rPr>
                        <a:t>10-Gang-</a:t>
                      </a:r>
                      <a:r>
                        <a:rPr lang="pl-PL" sz="700" b="0" i="0" u="none" strike="noStrike" dirty="0" smtClean="0">
                          <a:solidFill>
                            <a:srgbClr val="000000"/>
                          </a:solidFill>
                          <a:effectLst/>
                          <a:latin typeface="Arial" panose="020B0604020202020204" pitchFamily="34" charset="0"/>
                        </a:rPr>
                        <a:t>Automatik</a:t>
                      </a:r>
                      <a:endParaRPr lang="pl-PL" sz="700" b="0" i="0" u="none" strike="noStrike" dirty="0">
                        <a:solidFill>
                          <a:srgbClr val="000000"/>
                        </a:solidFill>
                        <a:effectLst/>
                        <a:latin typeface="Arial" panose="020B0604020202020204" pitchFamily="34" charset="0"/>
                      </a:endParaRPr>
                    </a:p>
                  </a:txBody>
                  <a:tcPr marL="6505" marR="6505" marT="65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smtClean="0">
                          <a:solidFill>
                            <a:srgbClr val="000000"/>
                          </a:solidFill>
                          <a:effectLst/>
                          <a:latin typeface="Arial" panose="020B0604020202020204" pitchFamily="34" charset="0"/>
                        </a:rPr>
                        <a:t>620</a:t>
                      </a:r>
                      <a:endParaRPr lang="de-DE" sz="700" b="0" i="0" u="none" strike="noStrike" dirty="0" smtClean="0">
                        <a:solidFill>
                          <a:srgbClr val="000000"/>
                        </a:solidFill>
                        <a:effectLst/>
                        <a:latin typeface="Arial" panose="020B0604020202020204" pitchFamily="34" charset="0"/>
                      </a:endParaRP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1.580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3.130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2.585</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3,73</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5.350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2.500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700" b="0" i="0" u="none" strike="noStrike" dirty="0" smtClean="0">
                          <a:solidFill>
                            <a:srgbClr val="000000"/>
                          </a:solidFill>
                          <a:effectLst/>
                          <a:latin typeface="Arial" panose="020B0604020202020204" pitchFamily="34" charset="0"/>
                        </a:rPr>
                        <a:t>750</a:t>
                      </a:r>
                    </a:p>
                    <a:p>
                      <a:pPr algn="ctr" fontAlgn="b"/>
                      <a:endParaRPr lang="de-DE" sz="700" b="0" i="0" u="none" strike="noStrike" dirty="0">
                        <a:solidFill>
                          <a:srgbClr val="000000"/>
                        </a:solidFill>
                        <a:effectLst/>
                        <a:latin typeface="Arial" panose="020B0604020202020204" pitchFamily="34" charset="0"/>
                      </a:endParaRPr>
                    </a:p>
                  </a:txBody>
                  <a:tcPr marL="6505" marR="6505" marT="65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3455079"/>
                  </a:ext>
                </a:extLst>
              </a:tr>
            </a:tbl>
          </a:graphicData>
        </a:graphic>
      </p:graphicFrame>
      <p:sp>
        <p:nvSpPr>
          <p:cNvPr id="7" name="Textfeld 6"/>
          <p:cNvSpPr txBox="1"/>
          <p:nvPr/>
        </p:nvSpPr>
        <p:spPr>
          <a:xfrm>
            <a:off x="720000" y="9588306"/>
            <a:ext cx="3390900" cy="338554"/>
          </a:xfrm>
          <a:prstGeom prst="rect">
            <a:avLst/>
          </a:prstGeom>
          <a:noFill/>
        </p:spPr>
        <p:txBody>
          <a:bodyPr wrap="square" rtlCol="0">
            <a:spAutoFit/>
          </a:bodyPr>
          <a:lstStyle/>
          <a:p>
            <a:pPr fontAlgn="ctr"/>
            <a:r>
              <a:rPr lang="de-DE" sz="800" dirty="0">
                <a:solidFill>
                  <a:srgbClr val="474847"/>
                </a:solidFill>
                <a:latin typeface="Arial"/>
              </a:rPr>
              <a:t>Zulässige </a:t>
            </a:r>
            <a:r>
              <a:rPr lang="de-DE" sz="800" dirty="0" err="1">
                <a:solidFill>
                  <a:srgbClr val="474847"/>
                </a:solidFill>
                <a:latin typeface="Arial"/>
              </a:rPr>
              <a:t>Dachlast</a:t>
            </a:r>
            <a:r>
              <a:rPr lang="de-DE" sz="800" dirty="0">
                <a:solidFill>
                  <a:srgbClr val="474847"/>
                </a:solidFill>
                <a:latin typeface="Arial"/>
              </a:rPr>
              <a:t> für alle Modelle: 80 </a:t>
            </a:r>
            <a:r>
              <a:rPr lang="de-DE" sz="800" dirty="0" smtClean="0">
                <a:solidFill>
                  <a:srgbClr val="474847"/>
                </a:solidFill>
                <a:latin typeface="Arial"/>
              </a:rPr>
              <a:t>kg</a:t>
            </a:r>
          </a:p>
          <a:p>
            <a:pPr fontAlgn="ctr"/>
            <a:r>
              <a:rPr lang="de-DE" sz="800" dirty="0" smtClean="0">
                <a:solidFill>
                  <a:srgbClr val="474847"/>
                </a:solidFill>
                <a:latin typeface="Arial"/>
              </a:rPr>
              <a:t>Zulässige Stützlast für </a:t>
            </a:r>
            <a:r>
              <a:rPr lang="de-DE" sz="800" smtClean="0">
                <a:solidFill>
                  <a:srgbClr val="474847"/>
                </a:solidFill>
                <a:latin typeface="Arial"/>
              </a:rPr>
              <a:t>alle Modelle: </a:t>
            </a:r>
            <a:r>
              <a:rPr lang="de-DE" sz="800" dirty="0" smtClean="0">
                <a:solidFill>
                  <a:srgbClr val="474847"/>
                </a:solidFill>
                <a:latin typeface="Arial"/>
              </a:rPr>
              <a:t>225 kg</a:t>
            </a:r>
            <a:endParaRPr lang="de-DE" sz="800" dirty="0">
              <a:solidFill>
                <a:srgbClr val="474847"/>
              </a:solidFill>
              <a:latin typeface="Arial"/>
            </a:endParaRPr>
          </a:p>
        </p:txBody>
      </p:sp>
    </p:spTree>
    <p:extLst>
      <p:ext uri="{BB962C8B-B14F-4D97-AF65-F5344CB8AC3E}">
        <p14:creationId xmlns:p14="http://schemas.microsoft.com/office/powerpoint/2010/main" val="238863302"/>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VERSICHERUNGSEINSTUFUNG</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23</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613821546"/>
              </p:ext>
            </p:extLst>
          </p:nvPr>
        </p:nvGraphicFramePr>
        <p:xfrm>
          <a:off x="728954" y="1330103"/>
          <a:ext cx="6323009" cy="6207781"/>
        </p:xfrm>
        <a:graphic>
          <a:graphicData uri="http://schemas.openxmlformats.org/drawingml/2006/table">
            <a:tbl>
              <a:tblPr/>
              <a:tblGrid>
                <a:gridCol w="1529337">
                  <a:extLst>
                    <a:ext uri="{9D8B030D-6E8A-4147-A177-3AD203B41FA5}">
                      <a16:colId xmlns:a16="http://schemas.microsoft.com/office/drawing/2014/main" val="20000"/>
                    </a:ext>
                  </a:extLst>
                </a:gridCol>
                <a:gridCol w="1510145">
                  <a:extLst>
                    <a:ext uri="{9D8B030D-6E8A-4147-A177-3AD203B41FA5}">
                      <a16:colId xmlns:a16="http://schemas.microsoft.com/office/drawing/2014/main" val="20001"/>
                    </a:ext>
                  </a:extLst>
                </a:gridCol>
                <a:gridCol w="1094509">
                  <a:extLst>
                    <a:ext uri="{9D8B030D-6E8A-4147-A177-3AD203B41FA5}">
                      <a16:colId xmlns:a16="http://schemas.microsoft.com/office/drawing/2014/main" val="20002"/>
                    </a:ext>
                  </a:extLst>
                </a:gridCol>
                <a:gridCol w="1094509">
                  <a:extLst>
                    <a:ext uri="{9D8B030D-6E8A-4147-A177-3AD203B41FA5}">
                      <a16:colId xmlns:a16="http://schemas.microsoft.com/office/drawing/2014/main" val="20003"/>
                    </a:ext>
                  </a:extLst>
                </a:gridCol>
                <a:gridCol w="1094509">
                  <a:extLst>
                    <a:ext uri="{9D8B030D-6E8A-4147-A177-3AD203B41FA5}">
                      <a16:colId xmlns:a16="http://schemas.microsoft.com/office/drawing/2014/main" val="20004"/>
                    </a:ext>
                  </a:extLst>
                </a:gridCol>
              </a:tblGrid>
              <a:tr h="258796">
                <a:tc rowSpan="2">
                  <a:txBody>
                    <a:bodyPr/>
                    <a:lstStyle/>
                    <a:p>
                      <a:pPr algn="ctr" fontAlgn="ctr"/>
                      <a:endParaRPr lang="de-DE" sz="1100" b="1"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1" i="0" u="none" strike="noStrike">
                          <a:solidFill>
                            <a:srgbClr val="474847"/>
                          </a:solidFill>
                          <a:effectLst/>
                          <a:latin typeface="Arial"/>
                        </a:rPr>
                        <a:t>Leistung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r>
                        <a:rPr lang="de-DE" sz="1100" b="1" i="0" u="none" strike="noStrike" dirty="0">
                          <a:solidFill>
                            <a:srgbClr val="474847"/>
                          </a:solidFill>
                          <a:effectLst/>
                          <a:latin typeface="Arial"/>
                        </a:rPr>
                        <a:t>Haftpflicht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100" b="1" i="0" u="none" strike="noStrike">
                          <a:solidFill>
                            <a:srgbClr val="474847"/>
                          </a:solidFill>
                          <a:effectLst/>
                          <a:latin typeface="Arial"/>
                        </a:rPr>
                        <a:t>Vollkasko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de-DE" sz="1100" b="1" i="0" u="none" strike="noStrike" dirty="0">
                          <a:solidFill>
                            <a:srgbClr val="474847"/>
                          </a:solidFill>
                          <a:effectLst/>
                          <a:latin typeface="Arial"/>
                        </a:rPr>
                        <a:t>Teilkasko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1735">
                <a:tc vMerge="1">
                  <a:txBody>
                    <a:bodyPr/>
                    <a:lstStyle/>
                    <a:p>
                      <a:endParaRPr lang="de-DE"/>
                    </a:p>
                  </a:txBody>
                  <a:tcPr/>
                </a:tc>
                <a:tc>
                  <a:txBody>
                    <a:bodyPr/>
                    <a:lstStyle/>
                    <a:p>
                      <a:pPr algn="ctr" fontAlgn="ctr"/>
                      <a:r>
                        <a:rPr lang="de-DE" sz="1100" b="1" i="0" u="none" strike="noStrike" dirty="0">
                          <a:solidFill>
                            <a:srgbClr val="474847"/>
                          </a:solidFill>
                          <a:effectLst/>
                          <a:latin typeface="Arial"/>
                        </a:rPr>
                        <a:t>kW </a:t>
                      </a:r>
                      <a:r>
                        <a:rPr lang="de-DE" sz="1100" b="1" i="0" u="none" strike="noStrike" dirty="0" smtClean="0">
                          <a:solidFill>
                            <a:srgbClr val="474847"/>
                          </a:solidFill>
                          <a:effectLst/>
                          <a:latin typeface="Arial"/>
                        </a:rPr>
                        <a:t> (PS)</a:t>
                      </a:r>
                    </a:p>
                    <a:p>
                      <a:pPr algn="ctr" fontAlgn="ctr"/>
                      <a:endParaRPr lang="de-DE" sz="1100" b="1"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10001"/>
                  </a:ext>
                </a:extLst>
              </a:tr>
              <a:tr h="580896">
                <a:tc>
                  <a:txBody>
                    <a:bodyPr/>
                    <a:lstStyle/>
                    <a:p>
                      <a:pPr algn="l" fontAlgn="ctr"/>
                      <a:r>
                        <a:rPr lang="de-DE" sz="1100" b="1" i="0" u="sng" strike="noStrike" dirty="0" smtClean="0">
                          <a:solidFill>
                            <a:srgbClr val="474847"/>
                          </a:solidFill>
                          <a:effectLst/>
                          <a:latin typeface="Arial"/>
                        </a:rPr>
                        <a:t>EINZELKABINE</a:t>
                      </a:r>
                    </a:p>
                    <a:p>
                      <a:pPr algn="l" fontAlgn="ctr"/>
                      <a:endParaRPr lang="de-DE" sz="1100" b="1" i="0" u="sng" strike="noStrike" dirty="0" smtClean="0">
                        <a:solidFill>
                          <a:srgbClr val="474847"/>
                        </a:solidFill>
                        <a:effectLst/>
                        <a:latin typeface="Arial"/>
                      </a:endParaRPr>
                    </a:p>
                    <a:p>
                      <a:pPr algn="l" fontAlgn="ctr"/>
                      <a:r>
                        <a:rPr lang="de-DE" sz="1100" b="0" i="0" u="none" strike="noStrike" dirty="0" smtClean="0">
                          <a:solidFill>
                            <a:srgbClr val="474847"/>
                          </a:solidFill>
                          <a:effectLst/>
                          <a:latin typeface="Arial"/>
                        </a:rPr>
                        <a:t>2,0 l </a:t>
                      </a:r>
                      <a:r>
                        <a:rPr lang="de-DE" sz="1100" b="0" i="0" u="none" strike="noStrike" dirty="0" err="1" smtClean="0">
                          <a:solidFill>
                            <a:srgbClr val="474847"/>
                          </a:solidFill>
                          <a:effectLst/>
                          <a:latin typeface="Arial"/>
                        </a:rPr>
                        <a:t>EcoBlue</a:t>
                      </a:r>
                      <a:endParaRPr lang="de-DE" sz="1100" b="0" i="0" u="none" strike="noStrike" dirty="0" smtClean="0">
                        <a:solidFill>
                          <a:srgbClr val="474847"/>
                        </a:solidFill>
                        <a:effectLst/>
                        <a:latin typeface="Arial"/>
                      </a:endParaRPr>
                    </a:p>
                    <a:p>
                      <a:pPr algn="l" fontAlgn="ctr"/>
                      <a:r>
                        <a:rPr lang="de-DE" sz="1100" b="0" i="0" u="none" strike="noStrike" dirty="0" smtClean="0">
                          <a:solidFill>
                            <a:srgbClr val="474847"/>
                          </a:solidFill>
                          <a:effectLst/>
                          <a:latin typeface="Arial"/>
                        </a:rPr>
                        <a:t>Schaltgetriebe</a:t>
                      </a:r>
                    </a:p>
                    <a:p>
                      <a:pPr algn="l" fontAlgn="ctr"/>
                      <a:endParaRPr lang="de-DE" sz="1100" b="1"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Arial"/>
                      </a:endParaRPr>
                    </a:p>
                    <a:p>
                      <a:pPr algn="ctr" fontAlgn="ctr"/>
                      <a:r>
                        <a:rPr lang="de-DE" sz="1100" b="0" i="0" u="none" strike="noStrike" dirty="0" smtClean="0">
                          <a:solidFill>
                            <a:srgbClr val="474847"/>
                          </a:solidFill>
                          <a:effectLst/>
                          <a:latin typeface="Arial"/>
                        </a:rPr>
                        <a:t>96 (130)</a:t>
                      </a:r>
                    </a:p>
                    <a:p>
                      <a:pPr algn="ctr" fontAlgn="ctr"/>
                      <a:r>
                        <a:rPr lang="de-DE" sz="1100" b="0" i="0" u="none" strike="noStrike" dirty="0" smtClean="0">
                          <a:solidFill>
                            <a:srgbClr val="474847"/>
                          </a:solidFill>
                          <a:effectLst/>
                          <a:latin typeface="Arial"/>
                        </a:rPr>
                        <a:t>125 (170)</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gridSpan="3">
                  <a:txBody>
                    <a:bodyPr/>
                    <a:lstStyle/>
                    <a:p>
                      <a:pPr algn="ctr" fontAlgn="ctr"/>
                      <a:r>
                        <a:rPr lang="de-DE" sz="2000" b="0" i="0" u="none" strike="noStrike" dirty="0" smtClean="0">
                          <a:solidFill>
                            <a:srgbClr val="474847"/>
                          </a:solidFill>
                          <a:effectLst/>
                          <a:latin typeface="Arial"/>
                        </a:rPr>
                        <a:t>Alle Ford Ranger sind in Österreich als Lkw homologiert</a:t>
                      </a:r>
                      <a:endParaRPr lang="de-DE" sz="20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h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h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95230">
                <a:tc>
                  <a:txBody>
                    <a:bodyPr/>
                    <a:lstStyle/>
                    <a:p>
                      <a:pPr algn="l" fontAlgn="ctr"/>
                      <a:r>
                        <a:rPr lang="en-US" sz="1100" b="1" i="0" u="sng" strike="noStrike" dirty="0" smtClean="0">
                          <a:solidFill>
                            <a:srgbClr val="474847"/>
                          </a:solidFill>
                          <a:effectLst/>
                          <a:latin typeface="Arial"/>
                        </a:rPr>
                        <a:t>SUPERKABINE</a:t>
                      </a:r>
                    </a:p>
                    <a:p>
                      <a:pPr algn="l" fontAlgn="ctr"/>
                      <a:endParaRPr lang="en-US" sz="1100" b="1" i="0" u="sng" strike="noStrike" dirty="0" smtClean="0">
                        <a:solidFill>
                          <a:srgbClr val="474847"/>
                        </a:solidFill>
                        <a:effectLst/>
                        <a:latin typeface="Arial"/>
                      </a:endParaRPr>
                    </a:p>
                    <a:p>
                      <a:pPr algn="l" fontAlgn="ctr"/>
                      <a:r>
                        <a:rPr lang="en-US" sz="1100" b="0" i="0" u="none" strike="noStrike" dirty="0" smtClean="0">
                          <a:solidFill>
                            <a:srgbClr val="474847"/>
                          </a:solidFill>
                          <a:effectLst/>
                          <a:latin typeface="Arial"/>
                        </a:rPr>
                        <a:t>2,0 l </a:t>
                      </a:r>
                      <a:r>
                        <a:rPr lang="en-US" sz="1100" b="0" i="0" u="none" strike="noStrike" dirty="0" err="1" smtClean="0">
                          <a:solidFill>
                            <a:srgbClr val="474847"/>
                          </a:solidFill>
                          <a:effectLst/>
                          <a:latin typeface="Arial"/>
                        </a:rPr>
                        <a:t>EcoBlue</a:t>
                      </a:r>
                      <a:endParaRPr lang="en-US" sz="1100" b="0" i="0" u="none" strike="noStrike" dirty="0" smtClean="0">
                        <a:solidFill>
                          <a:srgbClr val="474847"/>
                        </a:solidFill>
                        <a:effectLst/>
                        <a:latin typeface="Arial"/>
                      </a:endParaRPr>
                    </a:p>
                    <a:p>
                      <a:pPr algn="l" fontAlgn="ctr"/>
                      <a:r>
                        <a:rPr lang="en-US" sz="1100" b="0" i="0" u="none" strike="noStrike" dirty="0" err="1" smtClean="0">
                          <a:solidFill>
                            <a:srgbClr val="474847"/>
                          </a:solidFill>
                          <a:effectLst/>
                          <a:latin typeface="Arial"/>
                        </a:rPr>
                        <a:t>Schaltgetriebe</a:t>
                      </a:r>
                      <a:endParaRPr lang="en-US" sz="1100" b="0" i="0" u="none" strike="noStrike" dirty="0" smtClean="0">
                        <a:solidFill>
                          <a:srgbClr val="474847"/>
                        </a:solidFill>
                        <a:effectLst/>
                        <a:latin typeface="Arial"/>
                      </a:endParaRPr>
                    </a:p>
                    <a:p>
                      <a:pPr algn="l" fontAlgn="ctr"/>
                      <a:endParaRPr lang="en-US"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96 (130)</a:t>
                      </a:r>
                    </a:p>
                    <a:p>
                      <a:pPr algn="ctr" fontAlgn="ctr"/>
                      <a:r>
                        <a:rPr lang="de-DE" sz="1100" b="0" i="0" u="none" strike="noStrike" dirty="0" smtClean="0">
                          <a:solidFill>
                            <a:srgbClr val="474847"/>
                          </a:solidFill>
                          <a:effectLst/>
                          <a:latin typeface="Arial"/>
                        </a:rPr>
                        <a:t>125 (170)</a:t>
                      </a:r>
                    </a:p>
                    <a:p>
                      <a:pPr algn="ctr" fontAlgn="ctr"/>
                      <a:r>
                        <a:rPr lang="de-DE" sz="1100" b="0" i="0" u="none" strike="noStrike" dirty="0" smtClean="0">
                          <a:solidFill>
                            <a:srgbClr val="474847"/>
                          </a:solidFill>
                          <a:effectLst/>
                          <a:latin typeface="Arial"/>
                        </a:rPr>
                        <a:t>156 (213)</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95230">
                <a:tc>
                  <a:txBody>
                    <a:bodyPr/>
                    <a:lstStyle/>
                    <a:p>
                      <a:pPr algn="l" fontAlgn="ctr"/>
                      <a:r>
                        <a:rPr lang="en-US" sz="1100" b="1" i="0" u="none" strike="noStrike" dirty="0" err="1" smtClean="0">
                          <a:solidFill>
                            <a:srgbClr val="474847"/>
                          </a:solidFill>
                          <a:effectLst/>
                          <a:latin typeface="Arial"/>
                        </a:rPr>
                        <a:t>Superkabine</a:t>
                      </a:r>
                      <a:endParaRPr lang="en-US" sz="1100" b="1" i="0" u="none" strike="noStrike" dirty="0" smtClean="0">
                        <a:solidFill>
                          <a:srgbClr val="474847"/>
                        </a:solidFill>
                        <a:effectLst/>
                        <a:latin typeface="Arial"/>
                      </a:endParaRPr>
                    </a:p>
                    <a:p>
                      <a:pPr algn="l" fontAlgn="ctr"/>
                      <a:r>
                        <a:rPr lang="en-US" sz="1100" b="0" i="0" u="none" strike="noStrike" dirty="0" smtClean="0">
                          <a:solidFill>
                            <a:srgbClr val="474847"/>
                          </a:solidFill>
                          <a:effectLst/>
                          <a:latin typeface="Arial"/>
                        </a:rPr>
                        <a:t>2,0 l </a:t>
                      </a:r>
                      <a:r>
                        <a:rPr lang="en-US" sz="1100" b="0" i="0" u="none" strike="noStrike" dirty="0" err="1" smtClean="0">
                          <a:solidFill>
                            <a:srgbClr val="474847"/>
                          </a:solidFill>
                          <a:effectLst/>
                          <a:latin typeface="Arial"/>
                        </a:rPr>
                        <a:t>EcoBlue</a:t>
                      </a:r>
                      <a:endParaRPr lang="en-US" sz="1100" b="0" i="0" u="none" strike="noStrike" dirty="0" smtClean="0">
                        <a:solidFill>
                          <a:srgbClr val="474847"/>
                        </a:solidFill>
                        <a:effectLst/>
                        <a:latin typeface="Arial"/>
                      </a:endParaRPr>
                    </a:p>
                    <a:p>
                      <a:pPr algn="l" fontAlgn="ctr"/>
                      <a:r>
                        <a:rPr lang="en-US" sz="1100" b="0" i="0" u="none" strike="noStrike" dirty="0" smtClean="0">
                          <a:solidFill>
                            <a:srgbClr val="474847"/>
                          </a:solidFill>
                          <a:effectLst/>
                          <a:latin typeface="Arial"/>
                        </a:rPr>
                        <a:t>10-Gang-Automatik</a:t>
                      </a:r>
                      <a:endParaRPr lang="en-US"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Arial"/>
                      </a:endParaRPr>
                    </a:p>
                    <a:p>
                      <a:pPr algn="ctr" fontAlgn="ctr"/>
                      <a:r>
                        <a:rPr lang="de-DE" sz="1100" b="0" i="0" u="none" strike="noStrike" dirty="0" smtClean="0">
                          <a:solidFill>
                            <a:srgbClr val="474847"/>
                          </a:solidFill>
                          <a:effectLst/>
                          <a:latin typeface="Arial"/>
                        </a:rPr>
                        <a:t>125 (170)</a:t>
                      </a:r>
                    </a:p>
                    <a:p>
                      <a:pPr algn="ctr" fontAlgn="ctr"/>
                      <a:r>
                        <a:rPr lang="de-DE" sz="1100" b="0" i="0" u="none" strike="noStrike" dirty="0" smtClean="0">
                          <a:solidFill>
                            <a:srgbClr val="474847"/>
                          </a:solidFill>
                          <a:effectLst/>
                          <a:latin typeface="Arial"/>
                        </a:rPr>
                        <a:t>156 (213)</a:t>
                      </a:r>
                    </a:p>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95230">
                <a:tc>
                  <a:txBody>
                    <a:bodyPr/>
                    <a:lstStyle/>
                    <a:p>
                      <a:pPr algn="l" fontAlgn="ctr"/>
                      <a:r>
                        <a:rPr lang="en-US" sz="1100" b="1" i="0" u="none" strike="noStrike" dirty="0" err="1" smtClean="0">
                          <a:solidFill>
                            <a:srgbClr val="474847"/>
                          </a:solidFill>
                          <a:effectLst/>
                          <a:latin typeface="+mn-lt"/>
                        </a:rPr>
                        <a:t>Superkabine</a:t>
                      </a:r>
                      <a:endParaRPr lang="en-US" sz="1100" b="1"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Arial"/>
                        </a:rPr>
                        <a:t>3,2 l </a:t>
                      </a:r>
                      <a:r>
                        <a:rPr lang="de-DE" sz="1100" b="0" i="0" u="none" strike="noStrike" dirty="0" err="1" smtClean="0">
                          <a:solidFill>
                            <a:srgbClr val="474847"/>
                          </a:solidFill>
                          <a:effectLst/>
                          <a:latin typeface="Arial"/>
                        </a:rPr>
                        <a:t>TDCi</a:t>
                      </a:r>
                      <a:endParaRPr lang="de-DE" sz="1100" b="0" i="0" u="none" strike="noStrike" dirty="0" smtClean="0">
                        <a:solidFill>
                          <a:srgbClr val="474847"/>
                        </a:solidFill>
                        <a:effectLst/>
                        <a:latin typeface="Arial"/>
                      </a:endParaRPr>
                    </a:p>
                    <a:p>
                      <a:pPr algn="l" fontAlgn="ctr"/>
                      <a:r>
                        <a:rPr lang="de-DE" sz="1100" b="0" i="0" u="none" strike="noStrike" dirty="0" smtClean="0">
                          <a:solidFill>
                            <a:srgbClr val="474847"/>
                          </a:solidFill>
                          <a:effectLst/>
                          <a:latin typeface="Arial"/>
                        </a:rPr>
                        <a:t>Schaltgetriebe</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de-DE" sz="1100" b="0" i="0" u="none" strike="noStrike" dirty="0" smtClean="0">
                        <a:solidFill>
                          <a:srgbClr val="474847"/>
                        </a:solidFill>
                        <a:effectLst/>
                        <a:latin typeface="Arial"/>
                      </a:endParaRPr>
                    </a:p>
                    <a:p>
                      <a:pPr algn="ctr" fontAlgn="ctr"/>
                      <a:r>
                        <a:rPr lang="de-DE" sz="1100" b="0" i="0" u="none" strike="noStrike" dirty="0" smtClean="0">
                          <a:solidFill>
                            <a:srgbClr val="474847"/>
                          </a:solidFill>
                          <a:effectLst/>
                          <a:latin typeface="Arial"/>
                        </a:rPr>
                        <a:t>147 (200)</a:t>
                      </a:r>
                    </a:p>
                    <a:p>
                      <a:pPr algn="ctr" fontAlgn="ctr"/>
                      <a:endParaRPr lang="de-DE" sz="1100" b="0" i="0" u="none" strike="noStrike" dirty="0" smtClean="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95230">
                <a:tc>
                  <a:txBody>
                    <a:bodyPr/>
                    <a:lstStyle/>
                    <a:p>
                      <a:pPr algn="l" fontAlgn="ctr"/>
                      <a:r>
                        <a:rPr lang="en-US" sz="1100" b="1" i="0" u="none" strike="noStrike" dirty="0" err="1" smtClean="0">
                          <a:solidFill>
                            <a:srgbClr val="474847"/>
                          </a:solidFill>
                          <a:effectLst/>
                          <a:latin typeface="+mn-lt"/>
                        </a:rPr>
                        <a:t>Superkabine</a:t>
                      </a:r>
                      <a:endParaRPr lang="en-US" sz="1100" b="1" i="0" u="none" strike="noStrike" dirty="0" smtClean="0">
                        <a:solidFill>
                          <a:srgbClr val="474847"/>
                        </a:solidFill>
                        <a:effectLst/>
                        <a:latin typeface="+mn-lt"/>
                      </a:endParaRPr>
                    </a:p>
                    <a:p>
                      <a:pPr algn="l" fontAlgn="ctr"/>
                      <a:r>
                        <a:rPr lang="de-DE" sz="1100" b="0" i="0" u="none" strike="noStrike" dirty="0" smtClean="0">
                          <a:solidFill>
                            <a:srgbClr val="474847"/>
                          </a:solidFill>
                          <a:effectLst/>
                          <a:latin typeface="Arial"/>
                        </a:rPr>
                        <a:t>3,2 l </a:t>
                      </a:r>
                      <a:r>
                        <a:rPr lang="de-DE" sz="1100" b="0" i="0" u="none" strike="noStrike" dirty="0" err="1" smtClean="0">
                          <a:solidFill>
                            <a:srgbClr val="474847"/>
                          </a:solidFill>
                          <a:effectLst/>
                          <a:latin typeface="Arial"/>
                        </a:rPr>
                        <a:t>TDCi</a:t>
                      </a:r>
                      <a:endParaRPr lang="de-DE" sz="1100" b="0" i="0" u="none" strike="noStrike" dirty="0" smtClean="0">
                        <a:solidFill>
                          <a:srgbClr val="474847"/>
                        </a:solidFill>
                        <a:effectLst/>
                        <a:latin typeface="Arial"/>
                      </a:endParaRPr>
                    </a:p>
                    <a:p>
                      <a:pPr algn="l" fontAlgn="ctr"/>
                      <a:r>
                        <a:rPr lang="de-DE" sz="1100" b="0" i="0" u="none" strike="noStrike" dirty="0" smtClean="0">
                          <a:solidFill>
                            <a:srgbClr val="474847"/>
                          </a:solidFill>
                          <a:effectLst/>
                          <a:latin typeface="Arial"/>
                        </a:rPr>
                        <a:t>6-Gang-Automatik</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147 (200)</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847725">
                <a:tc>
                  <a:txBody>
                    <a:bodyPr/>
                    <a:lstStyle/>
                    <a:p>
                      <a:pPr algn="l" fontAlgn="ctr"/>
                      <a:r>
                        <a:rPr lang="de-DE" sz="1100" b="1" i="0" u="sng" strike="noStrike" dirty="0" smtClean="0">
                          <a:solidFill>
                            <a:srgbClr val="474847"/>
                          </a:solidFill>
                          <a:effectLst/>
                          <a:latin typeface="Arial"/>
                        </a:rPr>
                        <a:t>DOPPELKABINE</a:t>
                      </a:r>
                    </a:p>
                    <a:p>
                      <a:pPr algn="l" fontAlgn="ctr"/>
                      <a:endParaRPr lang="de-DE" sz="1100" b="1" i="0" u="sng" strike="noStrike" dirty="0" smtClean="0">
                        <a:solidFill>
                          <a:srgbClr val="474847"/>
                        </a:solidFill>
                        <a:effectLst/>
                        <a:latin typeface="Arial"/>
                      </a:endParaRPr>
                    </a:p>
                    <a:p>
                      <a:pPr algn="l" fontAlgn="ctr"/>
                      <a:r>
                        <a:rPr lang="de-DE" sz="1100" b="0" i="0" u="none" strike="noStrike" dirty="0" smtClean="0">
                          <a:solidFill>
                            <a:srgbClr val="474847"/>
                          </a:solidFill>
                          <a:effectLst/>
                          <a:latin typeface="Arial"/>
                        </a:rPr>
                        <a:t>2,0</a:t>
                      </a:r>
                      <a:r>
                        <a:rPr lang="pl-PL" sz="1100" b="0" i="0" u="none" strike="noStrike" dirty="0" smtClean="0">
                          <a:solidFill>
                            <a:srgbClr val="474847"/>
                          </a:solidFill>
                          <a:effectLst/>
                          <a:latin typeface="Arial"/>
                        </a:rPr>
                        <a:t> </a:t>
                      </a:r>
                      <a:r>
                        <a:rPr lang="pl-PL" sz="1100" b="0" i="0" u="none" strike="noStrike" dirty="0">
                          <a:solidFill>
                            <a:srgbClr val="474847"/>
                          </a:solidFill>
                          <a:effectLst/>
                          <a:latin typeface="Arial"/>
                        </a:rPr>
                        <a:t>l </a:t>
                      </a:r>
                      <a:r>
                        <a:rPr lang="de-DE" sz="1100" b="0" i="0" u="none" strike="noStrike" dirty="0" err="1" smtClean="0">
                          <a:solidFill>
                            <a:srgbClr val="474847"/>
                          </a:solidFill>
                          <a:effectLst/>
                          <a:latin typeface="Arial"/>
                        </a:rPr>
                        <a:t>EcoBlue</a:t>
                      </a:r>
                      <a:endParaRPr lang="de-DE" sz="1100" b="0" i="0" u="none" strike="noStrike" baseline="0" dirty="0" smtClean="0">
                        <a:solidFill>
                          <a:srgbClr val="474847"/>
                        </a:solidFill>
                        <a:effectLst/>
                        <a:latin typeface="Arial"/>
                      </a:endParaRPr>
                    </a:p>
                    <a:p>
                      <a:pPr algn="l" fontAlgn="ctr"/>
                      <a:r>
                        <a:rPr lang="de-DE" sz="1100" b="0" i="0" u="none" strike="noStrike" baseline="0" dirty="0" smtClean="0">
                          <a:solidFill>
                            <a:srgbClr val="474847"/>
                          </a:solidFill>
                          <a:effectLst/>
                          <a:latin typeface="Arial"/>
                        </a:rPr>
                        <a:t>Schaltgetriebe</a:t>
                      </a:r>
                    </a:p>
                    <a:p>
                      <a:pPr algn="l" fontAlgn="ctr"/>
                      <a:endParaRPr lang="de-DE" sz="1100" b="0" i="0" u="none" strike="noStrike" dirty="0" smtClean="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96 (130)</a:t>
                      </a:r>
                    </a:p>
                    <a:p>
                      <a:pPr algn="ctr" fontAlgn="ctr"/>
                      <a:r>
                        <a:rPr lang="de-DE" sz="1100" b="0" i="0" u="none" strike="noStrike" dirty="0" smtClean="0">
                          <a:solidFill>
                            <a:srgbClr val="474847"/>
                          </a:solidFill>
                          <a:effectLst/>
                          <a:latin typeface="Arial"/>
                        </a:rPr>
                        <a:t>125 (170)</a:t>
                      </a:r>
                    </a:p>
                    <a:p>
                      <a:pPr algn="ctr" fontAlgn="ctr"/>
                      <a:r>
                        <a:rPr lang="de-DE" sz="1100" b="0" i="0" u="none" strike="noStrike" dirty="0" smtClean="0">
                          <a:solidFill>
                            <a:srgbClr val="474847"/>
                          </a:solidFill>
                          <a:effectLst/>
                          <a:latin typeface="Arial"/>
                        </a:rPr>
                        <a:t>156 (213)</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95230">
                <a:tc>
                  <a:txBody>
                    <a:bodyPr/>
                    <a:lstStyle/>
                    <a:p>
                      <a:pPr algn="l" fontAlgn="ctr"/>
                      <a:r>
                        <a:rPr lang="de-DE" sz="1100" b="1" i="0" u="none" strike="noStrike" dirty="0" smtClean="0">
                          <a:solidFill>
                            <a:srgbClr val="474847"/>
                          </a:solidFill>
                          <a:effectLst/>
                          <a:latin typeface="Arial"/>
                        </a:rPr>
                        <a:t>Doppelkabine</a:t>
                      </a:r>
                    </a:p>
                    <a:p>
                      <a:pPr algn="l" fontAlgn="ctr"/>
                      <a:r>
                        <a:rPr lang="de-DE" sz="1100" b="0" i="0" u="none" strike="noStrike" dirty="0" smtClean="0">
                          <a:solidFill>
                            <a:srgbClr val="474847"/>
                          </a:solidFill>
                          <a:effectLst/>
                          <a:latin typeface="Arial"/>
                        </a:rPr>
                        <a:t>2,0 </a:t>
                      </a:r>
                      <a:r>
                        <a:rPr lang="de-DE" sz="1100" b="0" i="0" u="none" strike="noStrike" dirty="0">
                          <a:solidFill>
                            <a:srgbClr val="474847"/>
                          </a:solidFill>
                          <a:effectLst/>
                          <a:latin typeface="Arial"/>
                        </a:rPr>
                        <a:t>l </a:t>
                      </a:r>
                      <a:r>
                        <a:rPr lang="de-DE" sz="1100" b="0" i="0" u="none" strike="noStrike" dirty="0" err="1" smtClean="0">
                          <a:solidFill>
                            <a:srgbClr val="474847"/>
                          </a:solidFill>
                          <a:effectLst/>
                          <a:latin typeface="Arial"/>
                        </a:rPr>
                        <a:t>EcoBlue</a:t>
                      </a:r>
                      <a:r>
                        <a:rPr lang="de-DE" sz="1100" b="0" i="0" u="none" strike="noStrike" dirty="0" smtClean="0">
                          <a:solidFill>
                            <a:srgbClr val="474847"/>
                          </a:solidFill>
                          <a:effectLst/>
                          <a:latin typeface="Arial"/>
                        </a:rPr>
                        <a:t>  </a:t>
                      </a:r>
                    </a:p>
                    <a:p>
                      <a:pPr algn="l" fontAlgn="ctr"/>
                      <a:r>
                        <a:rPr lang="de-DE" sz="1100" b="0" i="0" u="none" strike="noStrike" dirty="0" smtClean="0">
                          <a:solidFill>
                            <a:srgbClr val="474847"/>
                          </a:solidFill>
                          <a:effectLst/>
                          <a:latin typeface="Arial"/>
                        </a:rPr>
                        <a:t>10-Gang-Automatik</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125 (170)</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95230">
                <a:tc>
                  <a:txBody>
                    <a:bodyPr/>
                    <a:lstStyle/>
                    <a:p>
                      <a:pPr algn="l" fontAlgn="ctr"/>
                      <a:r>
                        <a:rPr lang="de-DE" sz="1100" b="1" i="0" u="none" strike="noStrike" dirty="0" smtClean="0">
                          <a:solidFill>
                            <a:srgbClr val="474847"/>
                          </a:solidFill>
                          <a:effectLst/>
                          <a:latin typeface="Arial"/>
                        </a:rPr>
                        <a:t>Doppelkabine</a:t>
                      </a:r>
                    </a:p>
                    <a:p>
                      <a:pPr algn="l" fontAlgn="ctr"/>
                      <a:r>
                        <a:rPr lang="pl-PL" sz="1100" b="0" i="0" u="none" strike="noStrike" dirty="0" smtClean="0">
                          <a:solidFill>
                            <a:srgbClr val="474847"/>
                          </a:solidFill>
                          <a:effectLst/>
                          <a:latin typeface="Arial"/>
                        </a:rPr>
                        <a:t>2,</a:t>
                      </a:r>
                      <a:r>
                        <a:rPr lang="de-DE" sz="1100" b="0" i="0" u="none" strike="noStrike" dirty="0" smtClean="0">
                          <a:solidFill>
                            <a:srgbClr val="474847"/>
                          </a:solidFill>
                          <a:effectLst/>
                          <a:latin typeface="Arial"/>
                        </a:rPr>
                        <a:t>0</a:t>
                      </a:r>
                      <a:r>
                        <a:rPr lang="pl-PL" sz="1100" b="0" i="0" u="none" strike="noStrike" dirty="0" smtClean="0">
                          <a:solidFill>
                            <a:srgbClr val="474847"/>
                          </a:solidFill>
                          <a:effectLst/>
                          <a:latin typeface="Arial"/>
                        </a:rPr>
                        <a:t> </a:t>
                      </a:r>
                      <a:r>
                        <a:rPr lang="pl-PL" sz="1100" b="0" i="0" u="none" strike="noStrike" dirty="0">
                          <a:solidFill>
                            <a:srgbClr val="474847"/>
                          </a:solidFill>
                          <a:effectLst/>
                          <a:latin typeface="Arial"/>
                        </a:rPr>
                        <a:t>l </a:t>
                      </a:r>
                      <a:r>
                        <a:rPr lang="de-DE" sz="1100" b="0" i="0" u="none" strike="noStrike" dirty="0" err="1" smtClean="0">
                          <a:solidFill>
                            <a:srgbClr val="474847"/>
                          </a:solidFill>
                          <a:effectLst/>
                          <a:latin typeface="Arial"/>
                        </a:rPr>
                        <a:t>EcoBlue</a:t>
                      </a:r>
                      <a:endParaRPr lang="de-DE" sz="1100" b="0" i="0" u="none" strike="noStrike" dirty="0" smtClean="0">
                        <a:solidFill>
                          <a:srgbClr val="474847"/>
                        </a:solidFill>
                        <a:effectLst/>
                        <a:latin typeface="Arial"/>
                      </a:endParaRPr>
                    </a:p>
                    <a:p>
                      <a:pPr algn="l" fontAlgn="ctr"/>
                      <a:r>
                        <a:rPr lang="de-DE" sz="1100" b="0" i="0" u="none" strike="noStrike" dirty="0" smtClean="0">
                          <a:solidFill>
                            <a:srgbClr val="474847"/>
                          </a:solidFill>
                          <a:effectLst/>
                          <a:latin typeface="Arial"/>
                        </a:rPr>
                        <a:t>Schaltgetriebe</a:t>
                      </a:r>
                      <a:r>
                        <a:rPr lang="pl-PL" sz="1100" b="0" i="0" u="none" strike="noStrike" dirty="0" smtClean="0">
                          <a:solidFill>
                            <a:srgbClr val="474847"/>
                          </a:solidFill>
                          <a:effectLst/>
                          <a:latin typeface="Arial"/>
                        </a:rPr>
                        <a:t>   </a:t>
                      </a:r>
                      <a:endParaRPr lang="de-DE" sz="1100" b="0" i="0" u="none" strike="noStrike" dirty="0" smtClean="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125 (170)</a:t>
                      </a: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ctr" fontAlgn="ctr"/>
                      <a:endParaRPr lang="de-DE" sz="1100" b="0" i="0" u="none" strike="noStrike" dirty="0">
                        <a:solidFill>
                          <a:srgbClr val="474847"/>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88963548"/>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RANGER – Service UND GARANTIE</a:t>
            </a:r>
            <a:endParaRPr lang="de-DE" dirty="0"/>
          </a:p>
        </p:txBody>
      </p:sp>
      <p:sp>
        <p:nvSpPr>
          <p:cNvPr id="4" name="Foliennummernplatzhalter 3"/>
          <p:cNvSpPr>
            <a:spLocks noGrp="1"/>
          </p:cNvSpPr>
          <p:nvPr>
            <p:ph type="sldNum" sz="quarter" idx="11"/>
          </p:nvPr>
        </p:nvSpPr>
        <p:spPr>
          <a:xfrm>
            <a:off x="728954" y="10065489"/>
            <a:ext cx="379376" cy="393768"/>
          </a:xfrm>
        </p:spPr>
        <p:txBody>
          <a:bodyPr/>
          <a:lstStyle/>
          <a:p>
            <a:pPr>
              <a:defRPr/>
            </a:pPr>
            <a:fld id="{75DAA85F-063A-48B9-B298-BAA77919E86C}" type="slidenum">
              <a:rPr lang="en-US" smtClean="0">
                <a:solidFill>
                  <a:srgbClr val="425968"/>
                </a:solidFill>
              </a:rPr>
              <a:pPr>
                <a:defRPr/>
              </a:pPr>
              <a:t>24</a:t>
            </a:fld>
            <a:endParaRPr lang="en-US">
              <a:solidFill>
                <a:srgbClr val="425968"/>
              </a:solidFill>
            </a:endParaRPr>
          </a:p>
        </p:txBody>
      </p:sp>
      <p:sp>
        <p:nvSpPr>
          <p:cNvPr id="7" name="Textplatzhalter 1"/>
          <p:cNvSpPr>
            <a:spLocks noGrp="1"/>
          </p:cNvSpPr>
          <p:nvPr>
            <p:ph type="body" sz="quarter" idx="10"/>
          </p:nvPr>
        </p:nvSpPr>
        <p:spPr>
          <a:xfrm>
            <a:off x="720725" y="3594100"/>
            <a:ext cx="6478588" cy="5945188"/>
          </a:xfrm>
        </p:spPr>
        <p:txBody>
          <a:bodyPr/>
          <a:lstStyle/>
          <a:p>
            <a:pPr marL="0" lvl="0" indent="0">
              <a:buNone/>
              <a:tabLst>
                <a:tab pos="1703388" algn="l"/>
              </a:tabLst>
            </a:pPr>
            <a:r>
              <a:rPr lang="en-US" sz="1400" b="1" u="sng" dirty="0" err="1" smtClean="0">
                <a:cs typeface="Arial" pitchFamily="34" charset="0"/>
              </a:rPr>
              <a:t>Garantieleistungen</a:t>
            </a:r>
            <a:endParaRPr lang="en-US" sz="1400" b="1" u="sng" dirty="0">
              <a:cs typeface="Arial" pitchFamily="34" charset="0"/>
            </a:endParaRPr>
          </a:p>
          <a:p>
            <a:pPr lvl="0"/>
            <a:r>
              <a:rPr lang="de-DE" sz="1100" dirty="0"/>
              <a:t>2 Jahre </a:t>
            </a:r>
            <a:r>
              <a:rPr lang="de-DE" sz="1100" dirty="0" smtClean="0"/>
              <a:t>Ford-Neuwagengarantie ohne Kilometerbegrenzung und zusätzlich 1 Jahr Ford Extra Garantie für das 3. Jahr bis 100.000 km, inklusive </a:t>
            </a:r>
            <a:r>
              <a:rPr lang="de-DE" sz="1100" dirty="0"/>
              <a:t>Ford Assistance Mobilitätsgarantie</a:t>
            </a:r>
            <a:r>
              <a:rPr lang="de-DE" sz="1100" baseline="30000" dirty="0"/>
              <a:t>1)</a:t>
            </a:r>
            <a:endParaRPr lang="de-DE" sz="1100" dirty="0"/>
          </a:p>
          <a:p>
            <a:pPr lvl="0"/>
            <a:r>
              <a:rPr lang="de-DE" sz="1100" dirty="0"/>
              <a:t>12 Jahre Garantie gegen Durchrosten</a:t>
            </a:r>
            <a:r>
              <a:rPr lang="de-DE" sz="1100" baseline="30000" dirty="0"/>
              <a:t>1)</a:t>
            </a:r>
            <a:endParaRPr lang="de-DE" sz="1100" dirty="0"/>
          </a:p>
          <a:p>
            <a:pPr lvl="0"/>
            <a:r>
              <a:rPr lang="de-DE" sz="1100" dirty="0"/>
              <a:t>Ford Assistance Mobilitätsgarantie</a:t>
            </a:r>
            <a:r>
              <a:rPr lang="de-DE" sz="1100" baseline="30000" dirty="0"/>
              <a:t>2)</a:t>
            </a:r>
            <a:endParaRPr lang="de-DE" sz="1100" dirty="0"/>
          </a:p>
          <a:p>
            <a:pPr lvl="0"/>
            <a:r>
              <a:rPr lang="de-DE" sz="1100" dirty="0"/>
              <a:t>Ford </a:t>
            </a:r>
            <a:r>
              <a:rPr lang="de-DE" sz="1100" dirty="0" err="1"/>
              <a:t>Protect</a:t>
            </a:r>
            <a:r>
              <a:rPr lang="de-DE" sz="1100" dirty="0"/>
              <a:t> Garantie-Schutzbrief inklusive Ford Assistance, optional</a:t>
            </a:r>
            <a:r>
              <a:rPr lang="de-DE" sz="1100" baseline="30000" dirty="0"/>
              <a:t>2</a:t>
            </a:r>
            <a:r>
              <a:rPr lang="de-DE" sz="1100" baseline="30000" dirty="0" smtClean="0"/>
              <a:t>)</a:t>
            </a:r>
          </a:p>
          <a:p>
            <a:pPr lvl="0"/>
            <a:endParaRPr lang="de-DE" sz="1100" baseline="30000" dirty="0" smtClean="0"/>
          </a:p>
          <a:p>
            <a:pPr lvl="0">
              <a:spcAft>
                <a:spcPts val="0"/>
              </a:spcAft>
            </a:pPr>
            <a:r>
              <a:rPr lang="de-DE" sz="1100" b="1" dirty="0" smtClean="0"/>
              <a:t>Ford </a:t>
            </a:r>
            <a:r>
              <a:rPr lang="de-DE" sz="1100" b="1" dirty="0"/>
              <a:t>Neuwagengarantie</a:t>
            </a:r>
            <a:r>
              <a:rPr lang="de-DE" sz="1100" b="1" baseline="30000" dirty="0"/>
              <a:t>1)</a:t>
            </a:r>
            <a:endParaRPr lang="de-DE" sz="1100" b="1" dirty="0"/>
          </a:p>
          <a:p>
            <a:pPr marL="190800" lvl="0" indent="0">
              <a:spcAft>
                <a:spcPts val="0"/>
              </a:spcAft>
              <a:buNone/>
            </a:pPr>
            <a:r>
              <a:rPr lang="de-DE" sz="1100" dirty="0" smtClean="0"/>
              <a:t>Ford </a:t>
            </a:r>
            <a:r>
              <a:rPr lang="de-DE" sz="1100" dirty="0"/>
              <a:t>garantiert im Rahmen der Ford-Neuwagengarantie, dass der neue Ford frei von Material- und Herstellerfehlern ausgeliefert wird. Die Ford-Neuwagengarantie wird durch die Ford-Vertragspartner umgesetzt</a:t>
            </a:r>
            <a:r>
              <a:rPr lang="de-DE" sz="1100" dirty="0" smtClean="0"/>
              <a:t>. Mit </a:t>
            </a:r>
            <a:r>
              <a:rPr lang="de-DE" sz="1100" dirty="0"/>
              <a:t>der Ford-Neuwagengarantie kann man Ansprüche auf Mängelbeseitigung beim Ford-Vertragshändler oder europaweit bei jedem Ford-Vertragspartner geltend machen. Dabei werden Teile, die als Folge eines vom Hersteller zu verantwortenden Fehlers ausfallen, kostenlos repariert oder ausgetauscht. Die Garantie für die im Austausch eingebauten Teile erlischt mit Ablauf der Garantie für das Fahrzeug</a:t>
            </a:r>
            <a:r>
              <a:rPr lang="de-DE" sz="1100" dirty="0" smtClean="0"/>
              <a:t>. Ansprüche </a:t>
            </a:r>
            <a:r>
              <a:rPr lang="de-DE" sz="1100" dirty="0"/>
              <a:t>aus der Ford-Neuwagengarantie können unabhängig von Besitzerwechseln geltend gemacht werden</a:t>
            </a:r>
            <a:r>
              <a:rPr lang="de-DE" sz="1100" dirty="0" smtClean="0"/>
              <a:t>. Daneben bietet Ford eine Extra-Garantie an, die auch noch im 3. Jahr Garantieschutz für die meisten Teile bietet.</a:t>
            </a:r>
          </a:p>
          <a:p>
            <a:pPr marL="190800" lvl="0" indent="0">
              <a:spcAft>
                <a:spcPts val="0"/>
              </a:spcAft>
              <a:buNone/>
            </a:pPr>
            <a:endParaRPr lang="de-DE" sz="1100" dirty="0"/>
          </a:p>
          <a:p>
            <a:pPr marL="190800" lvl="0" indent="0">
              <a:spcAft>
                <a:spcPts val="0"/>
              </a:spcAft>
              <a:buNone/>
            </a:pPr>
            <a:r>
              <a:rPr lang="de-DE" sz="1100" dirty="0"/>
              <a:t>Die Ford-Neuwagengarantie erstreckt sich über einen Zeitraum von zwei Jahren ab dem Datum der Erstzulassung oder dem Datum der Auslieferung durch den Ford Händler (es gilt das früheste Datum). Die Garantiefrist wird durch die Inanspruchnahme von Garantiearbeiten nicht verlängert. Ansprüche aus der Ford-Neuwagengarantie setzen voraus, dass die Wartungen nach der jeweils gültigen Herstellervorgabe erbracht wurden.</a:t>
            </a:r>
          </a:p>
          <a:p>
            <a:pPr marL="0" lvl="0" indent="0">
              <a:buNone/>
            </a:pPr>
            <a:r>
              <a:rPr lang="de-DE" sz="1100" dirty="0"/>
              <a:t> </a:t>
            </a:r>
          </a:p>
          <a:p>
            <a:pPr lvl="0">
              <a:spcAft>
                <a:spcPts val="0"/>
              </a:spcAft>
            </a:pPr>
            <a:r>
              <a:rPr lang="de-DE" sz="1100" b="1" dirty="0"/>
              <a:t>Garantie gegen Durchrosten</a:t>
            </a:r>
            <a:r>
              <a:rPr lang="de-DE" sz="1100" b="1" baseline="30000" dirty="0"/>
              <a:t>1)</a:t>
            </a:r>
            <a:endParaRPr lang="de-DE" sz="1100" b="1" dirty="0"/>
          </a:p>
          <a:p>
            <a:pPr marL="190800" lvl="0" indent="0">
              <a:spcAft>
                <a:spcPts val="0"/>
              </a:spcAft>
              <a:buNone/>
            </a:pPr>
            <a:r>
              <a:rPr lang="de-DE" sz="1100" dirty="0"/>
              <a:t>Ab Beginn der Ford-Neuwagengarantie wird eine Garantie gegen das Durchrosten von Karosserieteilen gewährt, die 12 Jahre beträgt. Um sie zu erhalten, muss am Fahrzeug regelmäßig eine Korrosionsschutzkontrolle nach Herstellervorgabe durchgeführt werden. Nähere Informationen beim Ford Partner.  </a:t>
            </a:r>
            <a:endParaRPr lang="de-DE" sz="1100" dirty="0" smtClean="0"/>
          </a:p>
          <a:p>
            <a:pPr lvl="0"/>
            <a:endParaRPr lang="de-DE" sz="1100" dirty="0"/>
          </a:p>
          <a:p>
            <a:pPr marL="0" lvl="0" indent="0">
              <a:buNone/>
            </a:pPr>
            <a:r>
              <a:rPr lang="de-DE" sz="800" dirty="0" smtClean="0"/>
              <a:t>1) Ab </a:t>
            </a:r>
            <a:r>
              <a:rPr lang="de-DE" sz="800" dirty="0"/>
              <a:t>Datum der Erstzulassung oder der Auslieferung durch den Ford Vertragspartner (es gilt das früheste Datum). </a:t>
            </a:r>
            <a:endParaRPr lang="de-DE" sz="800" dirty="0" smtClean="0"/>
          </a:p>
          <a:p>
            <a:pPr marL="0" lvl="0" indent="0">
              <a:buNone/>
            </a:pPr>
            <a:r>
              <a:rPr lang="de-DE" sz="800" dirty="0" smtClean="0"/>
              <a:t>2) Detaillierte </a:t>
            </a:r>
            <a:r>
              <a:rPr lang="de-DE" sz="800" dirty="0"/>
              <a:t>Informationen über die Leistungen und Ausschlüsse des Ford </a:t>
            </a:r>
            <a:r>
              <a:rPr lang="de-DE" sz="800" dirty="0" err="1"/>
              <a:t>Protect</a:t>
            </a:r>
            <a:r>
              <a:rPr lang="de-DE" sz="800" dirty="0"/>
              <a:t> Garantie-Schutzbriefs sowie der Ford Assistance Mobilitätsgarantie entnehmen Sie bitte den gültigen Garantiebedingungen</a:t>
            </a:r>
            <a:r>
              <a:rPr lang="de-DE" sz="800" dirty="0" smtClean="0"/>
              <a:t>.</a:t>
            </a:r>
            <a:endParaRPr lang="de-DE" sz="800" dirty="0"/>
          </a:p>
        </p:txBody>
      </p:sp>
      <p:graphicFrame>
        <p:nvGraphicFramePr>
          <p:cNvPr id="10" name="Tabelle 9"/>
          <p:cNvGraphicFramePr>
            <a:graphicFrameLocks noGrp="1"/>
          </p:cNvGraphicFramePr>
          <p:nvPr>
            <p:extLst>
              <p:ext uri="{D42A27DB-BD31-4B8C-83A1-F6EECF244321}">
                <p14:modId xmlns:p14="http://schemas.microsoft.com/office/powerpoint/2010/main" val="489671621"/>
              </p:ext>
            </p:extLst>
          </p:nvPr>
        </p:nvGraphicFramePr>
        <p:xfrm>
          <a:off x="730027" y="1169437"/>
          <a:ext cx="6471044" cy="2363224"/>
        </p:xfrm>
        <a:graphic>
          <a:graphicData uri="http://schemas.openxmlformats.org/drawingml/2006/table">
            <a:tbl>
              <a:tblPr>
                <a:tableStyleId>{9D7B26C5-4107-4FEC-AEDC-1716B250A1EF}</a:tableStyleId>
              </a:tblPr>
              <a:tblGrid>
                <a:gridCol w="3667281">
                  <a:extLst>
                    <a:ext uri="{9D8B030D-6E8A-4147-A177-3AD203B41FA5}">
                      <a16:colId xmlns:a16="http://schemas.microsoft.com/office/drawing/2014/main" val="20000"/>
                    </a:ext>
                  </a:extLst>
                </a:gridCol>
                <a:gridCol w="2803763">
                  <a:extLst>
                    <a:ext uri="{9D8B030D-6E8A-4147-A177-3AD203B41FA5}">
                      <a16:colId xmlns:a16="http://schemas.microsoft.com/office/drawing/2014/main" val="20001"/>
                    </a:ext>
                  </a:extLst>
                </a:gridCol>
              </a:tblGrid>
              <a:tr h="1449675">
                <a:tc>
                  <a:txBody>
                    <a:bodyPr/>
                    <a:lstStyle/>
                    <a:p>
                      <a:pPr algn="l" fontAlgn="ctr"/>
                      <a:r>
                        <a:rPr lang="de-DE" sz="1100" b="0" i="0" u="none" strike="noStrike" dirty="0" smtClean="0">
                          <a:solidFill>
                            <a:schemeClr val="tx1"/>
                          </a:solidFill>
                          <a:effectLst/>
                          <a:latin typeface="Arial" panose="020B0604020202020204" pitchFamily="34" charset="0"/>
                          <a:cs typeface="Arial" panose="020B0604020202020204" pitchFamily="34" charset="0"/>
                        </a:rPr>
                        <a:t>Service-Intervalle</a:t>
                      </a:r>
                      <a:endParaRPr lang="de-DE" sz="11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97845" rtl="0" eaLnBrk="1" fontAlgn="ctr" latinLnBrk="0" hangingPunct="1">
                        <a:lnSpc>
                          <a:spcPct val="100000"/>
                        </a:lnSpc>
                        <a:spcBef>
                          <a:spcPts val="0"/>
                        </a:spcBef>
                        <a:spcAft>
                          <a:spcPts val="0"/>
                        </a:spcAft>
                        <a:buClrTx/>
                        <a:buSzTx/>
                        <a:buFontTx/>
                        <a:buNone/>
                        <a:tabLst/>
                        <a:defRPr/>
                      </a:pPr>
                      <a:r>
                        <a:rPr lang="de-DE" sz="1100" u="none" strike="noStrike" dirty="0" smtClean="0">
                          <a:effectLst/>
                        </a:rPr>
                        <a:t>Jährlicher Wechsel</a:t>
                      </a:r>
                      <a:r>
                        <a:rPr lang="de-DE" sz="1100" u="none" strike="noStrike" baseline="0" dirty="0" smtClean="0">
                          <a:effectLst/>
                        </a:rPr>
                        <a:t> zwischen Kontrolle und Inspektion – beginnend mit einer obligatorischen Kontrolle (unabhängig von der Laufleistung). Im darauffolgenden Jahr ist ein Inspektion vorgeschrieben (spätestens jedoch alle 2</a:t>
                      </a:r>
                      <a:r>
                        <a:rPr lang="de-DE" sz="1100" u="none" strike="noStrike" dirty="0" smtClean="0">
                          <a:effectLst/>
                        </a:rPr>
                        <a:t>0.000 km - was zuerst eintritt), im Folgejahr dann wieder eine Kontrolle etc.</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086">
                <a:tc rowSpan="2">
                  <a:txBody>
                    <a:bodyPr/>
                    <a:lstStyle/>
                    <a:p>
                      <a:pPr algn="l" fontAlgn="ctr"/>
                      <a:r>
                        <a:rPr lang="de-DE" sz="1100" u="none" strike="noStrike" dirty="0">
                          <a:effectLst/>
                        </a:rPr>
                        <a:t>Korrosionsschutzkontrolle</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de-DE" sz="1100" u="none" strike="noStrike" dirty="0" smtClean="0">
                        <a:effectLst/>
                      </a:endParaRPr>
                    </a:p>
                    <a:p>
                      <a:pPr algn="l" fontAlgn="ctr"/>
                      <a:r>
                        <a:rPr lang="de-DE" sz="1100" u="none" strike="noStrike" dirty="0" smtClean="0">
                          <a:effectLst/>
                        </a:rPr>
                        <a:t>Fahrzeugalter bis </a:t>
                      </a:r>
                      <a:r>
                        <a:rPr lang="de-DE" sz="1100" u="none" strike="noStrike" dirty="0">
                          <a:effectLst/>
                        </a:rPr>
                        <a:t>6 Jahre: alle 2 Jahre</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3463">
                <a:tc vMerge="1">
                  <a:txBody>
                    <a:bodyPr/>
                    <a:lstStyle/>
                    <a:p>
                      <a:endParaRPr lang="de-DE"/>
                    </a:p>
                  </a:txBody>
                  <a:tcPr/>
                </a:tc>
                <a:tc>
                  <a:txBody>
                    <a:bodyPr/>
                    <a:lstStyle/>
                    <a:p>
                      <a:pPr algn="l" fontAlgn="ctr"/>
                      <a:r>
                        <a:rPr lang="de-DE" sz="1100" u="none" strike="noStrike" dirty="0">
                          <a:effectLst/>
                        </a:rPr>
                        <a:t>Fahrzeugalter ab 7 </a:t>
                      </a:r>
                      <a:r>
                        <a:rPr lang="de-DE" sz="1100" u="none" strike="noStrike" dirty="0" smtClean="0">
                          <a:effectLst/>
                        </a:rPr>
                        <a:t>Jahre: </a:t>
                      </a:r>
                      <a:r>
                        <a:rPr lang="de-DE" sz="1100" u="none" strike="noStrike" dirty="0">
                          <a:effectLst/>
                        </a:rPr>
                        <a:t>jährlich</a:t>
                      </a:r>
                      <a:endParaRPr lang="de-DE" sz="1100" b="0" i="0" u="none" strike="noStrike" dirty="0">
                        <a:solidFill>
                          <a:srgbClr val="FF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3132884"/>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RANGER – Service UND GARANTIE</a:t>
            </a:r>
            <a:endParaRPr lang="de-DE" dirty="0"/>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solidFill>
                  <a:srgbClr val="425968"/>
                </a:solidFill>
              </a:rPr>
              <a:pPr>
                <a:defRPr/>
              </a:pPr>
              <a:t>25</a:t>
            </a:fld>
            <a:endParaRPr lang="en-US">
              <a:solidFill>
                <a:srgbClr val="425968"/>
              </a:solidFill>
            </a:endParaRPr>
          </a:p>
        </p:txBody>
      </p:sp>
      <p:sp>
        <p:nvSpPr>
          <p:cNvPr id="6" name="Textplatzhalter 4"/>
          <p:cNvSpPr>
            <a:spLocks noGrp="1"/>
          </p:cNvSpPr>
          <p:nvPr>
            <p:ph type="body" sz="quarter" idx="10"/>
          </p:nvPr>
        </p:nvSpPr>
        <p:spPr/>
        <p:txBody>
          <a:bodyPr/>
          <a:lstStyle/>
          <a:p>
            <a:pPr marL="0" indent="0">
              <a:buNone/>
            </a:pPr>
            <a:r>
              <a:rPr lang="de-DE" sz="1100" b="1" dirty="0"/>
              <a:t>Ford </a:t>
            </a:r>
            <a:r>
              <a:rPr lang="de-DE" sz="1100" b="1" dirty="0" smtClean="0"/>
              <a:t>Assistance-Mobilitätsgarantie</a:t>
            </a:r>
            <a:r>
              <a:rPr lang="de-DE" sz="1100" baseline="30000" dirty="0" smtClean="0"/>
              <a:t>1)</a:t>
            </a:r>
            <a:endParaRPr lang="de-DE" sz="1100" b="1" dirty="0"/>
          </a:p>
          <a:p>
            <a:pPr marL="0" indent="0">
              <a:spcAft>
                <a:spcPts val="0"/>
              </a:spcAft>
              <a:buNone/>
            </a:pPr>
            <a:r>
              <a:rPr lang="de-DE" sz="1100" dirty="0"/>
              <a:t>Damit man auch im Fall der Fälle außerhalb der Neuwagengarantie </a:t>
            </a:r>
            <a:r>
              <a:rPr lang="de-DE" sz="1100" dirty="0" smtClean="0"/>
              <a:t>abgesichert </a:t>
            </a:r>
            <a:r>
              <a:rPr lang="de-DE" sz="1100" dirty="0"/>
              <a:t>ist, erhält man beim teilnehmenden Ford Service Partner mit jeder Inspektion die europaweite Ford Assistance </a:t>
            </a:r>
            <a:r>
              <a:rPr lang="de-DE" sz="1100" dirty="0" smtClean="0"/>
              <a:t>Mobilitätsgarantie</a:t>
            </a:r>
            <a:r>
              <a:rPr lang="de-DE" sz="1100" baseline="30000" dirty="0" smtClean="0"/>
              <a:t>1)</a:t>
            </a:r>
            <a:r>
              <a:rPr lang="de-DE" sz="1100" dirty="0" smtClean="0"/>
              <a:t>. </a:t>
            </a:r>
            <a:r>
              <a:rPr lang="de-DE" sz="1100" dirty="0"/>
              <a:t>Diese gilt für 12 </a:t>
            </a:r>
            <a:r>
              <a:rPr lang="de-DE" sz="1100" dirty="0" smtClean="0"/>
              <a:t>Monate </a:t>
            </a:r>
            <a:r>
              <a:rPr lang="de-DE" sz="1100" dirty="0"/>
              <a:t>und kann mit jeder weiteren planmäßigen Inspektion bei einem teilnehmenden Ford Service Partner in </a:t>
            </a:r>
            <a:r>
              <a:rPr lang="de-DE" sz="1100" dirty="0" smtClean="0"/>
              <a:t>Österreich </a:t>
            </a:r>
            <a:r>
              <a:rPr lang="de-DE" sz="1100" dirty="0"/>
              <a:t>erneuert werden – auf Wunsch sogar ein ganzes Autoleben lang. Die Leistungen der Ford Assistance-Mobilitätsgarantie: schnellstmögliche Pannenhilfe dank 24-Stunden-Telefon-Hotline; Abschleppdienst zum nächstgelegenen Ford Service-Partner; kostenloser </a:t>
            </a:r>
            <a:r>
              <a:rPr lang="de-DE" sz="1100" dirty="0" smtClean="0"/>
              <a:t>Ersatzwagenservice </a:t>
            </a:r>
            <a:r>
              <a:rPr lang="de-DE" sz="1100" dirty="0"/>
              <a:t>für zwei Werktage, oder;  Weiterreise mit der Bahn oder Flugzeug, oder; Hotelübernachtung bis zu drei Nächte vor Ort</a:t>
            </a:r>
            <a:r>
              <a:rPr lang="de-DE" sz="1100" dirty="0" smtClean="0"/>
              <a:t>.</a:t>
            </a:r>
          </a:p>
          <a:p>
            <a:pPr>
              <a:spcAft>
                <a:spcPts val="0"/>
              </a:spcAft>
            </a:pPr>
            <a:endParaRPr lang="de-DE" sz="1100" dirty="0" smtClean="0"/>
          </a:p>
          <a:p>
            <a:pPr marL="0" indent="0">
              <a:spcAft>
                <a:spcPts val="0"/>
              </a:spcAft>
              <a:buNone/>
            </a:pPr>
            <a:endParaRPr lang="de-DE" sz="1100" dirty="0" smtClean="0"/>
          </a:p>
          <a:p>
            <a:pPr marL="0" indent="0">
              <a:buNone/>
            </a:pPr>
            <a:r>
              <a:rPr lang="de-DE" sz="1100" b="1" dirty="0" smtClean="0"/>
              <a:t>Ford </a:t>
            </a:r>
            <a:r>
              <a:rPr lang="de-DE" sz="1100" b="1" dirty="0"/>
              <a:t>Bank Finanzierung</a:t>
            </a:r>
            <a:r>
              <a:rPr lang="de-DE" sz="1100" baseline="30000" dirty="0"/>
              <a:t>2)</a:t>
            </a:r>
            <a:endParaRPr lang="en-US" sz="1100" dirty="0"/>
          </a:p>
          <a:p>
            <a:pPr marL="0" indent="0">
              <a:buNone/>
            </a:pPr>
            <a:r>
              <a:rPr lang="de-DE" sz="1100" dirty="0"/>
              <a:t>Bei der Ford Bank findet der Interessent die maßgeschneiderte Lösung zur Finanzierung: </a:t>
            </a:r>
            <a:endParaRPr lang="en-US" sz="1100" dirty="0"/>
          </a:p>
          <a:p>
            <a:pPr lvl="0"/>
            <a:r>
              <a:rPr lang="de-DE" sz="1100" dirty="0"/>
              <a:t>Mit der klassischen Kreditfinanzierung zahlt der Kunde den Kaufpreis einschließlich Zinsen in bequemen, konstanten Monatsraten bei Laufzeiten zwischen 12 und 60 Monaten. </a:t>
            </a:r>
            <a:endParaRPr lang="en-US" sz="1100" dirty="0"/>
          </a:p>
          <a:p>
            <a:pPr lvl="0"/>
            <a:r>
              <a:rPr lang="de-DE" sz="1100" dirty="0"/>
              <a:t>Bei Leasing zahlt der Kunde nicht den vollen Kaufpreis, sondern während des Leasing­zeitraums nur für die Nutzung des Fahrzeuges. Individuell vereinbarte, niedrige Monatsraten eröffnen Freiräume für weitere Anschaffungen oder zur Erfüllung zusätzlicher Wünsche.</a:t>
            </a:r>
            <a:endParaRPr lang="en-US" sz="1100" dirty="0"/>
          </a:p>
          <a:p>
            <a:pPr lvl="0"/>
            <a:r>
              <a:rPr lang="de-DE" sz="1100" dirty="0"/>
              <a:t>Der Kredit mit Ballonrate kombiniert die Vorteile von Leasing und Kredit. Der Kunde zahlt günstige Monatsraten und am Ende der Laufzeit deckt er den Kredit mit einer entsprechend höheren „Ballonrate“ ab</a:t>
            </a:r>
            <a:r>
              <a:rPr lang="de-DE" sz="1100" dirty="0" smtClean="0"/>
              <a:t>.</a:t>
            </a:r>
          </a:p>
          <a:p>
            <a:pPr lvl="0"/>
            <a:endParaRPr lang="en-US" sz="1100" dirty="0"/>
          </a:p>
          <a:p>
            <a:pPr marL="0" indent="0">
              <a:buNone/>
            </a:pPr>
            <a:r>
              <a:rPr lang="de-DE" sz="1100" b="1" dirty="0" smtClean="0"/>
              <a:t>Ford Lease </a:t>
            </a:r>
            <a:r>
              <a:rPr lang="de-DE" sz="1100" b="1" dirty="0" err="1" smtClean="0"/>
              <a:t>Full</a:t>
            </a:r>
            <a:r>
              <a:rPr lang="de-DE" sz="1100" b="1" dirty="0" smtClean="0"/>
              <a:t>-Service Leasing</a:t>
            </a:r>
            <a:r>
              <a:rPr lang="de-DE" sz="1100" baseline="30000" dirty="0" smtClean="0"/>
              <a:t>3</a:t>
            </a:r>
            <a:r>
              <a:rPr lang="de-DE" sz="1100" baseline="30000" dirty="0"/>
              <a:t>)</a:t>
            </a:r>
            <a:endParaRPr lang="en-US" sz="1100" dirty="0"/>
          </a:p>
          <a:p>
            <a:pPr marL="0" indent="0">
              <a:buNone/>
            </a:pPr>
            <a:r>
              <a:rPr lang="de-AT" sz="1100" dirty="0"/>
              <a:t>Das Ford Lease </a:t>
            </a:r>
            <a:r>
              <a:rPr lang="de-AT" sz="1100" dirty="0" err="1"/>
              <a:t>Full</a:t>
            </a:r>
            <a:r>
              <a:rPr lang="de-AT" sz="1100" dirty="0"/>
              <a:t>-Service Leasing schafft Freiraum durch Kapitalverfügbarkeit. Anstatt die Fahrzeuge zu kaufen, bezahlen Sie lediglich die vertraglich vereinbarten monatlichen Raten. Das optionale Technik-Service schützt Sie darüber hinaus vor den Risiken unkalkulierbarer Kosten im technischen Unterhalt des Fahrzeuges. Je nach Laufzeit/Laufleistung wird für die Dauer des Leasingvertrages eine monatliche Servicerate vereinbart. Sie deckt gemäß den Vertragsbedingungen alle Wartungs-, Inspektions- und Reparaturarbeiten, sowie anfallende Verschleißreparaturen ab.</a:t>
            </a:r>
            <a:endParaRPr lang="en-US" sz="1100" dirty="0"/>
          </a:p>
          <a:p>
            <a:pPr marL="0" lvl="0" indent="0">
              <a:spcAft>
                <a:spcPts val="0"/>
              </a:spcAft>
              <a:buNone/>
            </a:pPr>
            <a:endParaRPr lang="de-DE" sz="1100" dirty="0" smtClean="0"/>
          </a:p>
          <a:p>
            <a:pPr marL="0" indent="0">
              <a:buNone/>
            </a:pPr>
            <a:r>
              <a:rPr lang="de-DE" sz="1100" b="1" dirty="0"/>
              <a:t>Ford Auto-Versicherung</a:t>
            </a:r>
            <a:r>
              <a:rPr lang="de-DE" sz="1100" baseline="30000" dirty="0"/>
              <a:t>4)</a:t>
            </a:r>
            <a:endParaRPr lang="en-US" sz="1100" dirty="0"/>
          </a:p>
          <a:p>
            <a:pPr marL="0" indent="0">
              <a:buNone/>
            </a:pPr>
            <a:r>
              <a:rPr lang="de-DE" sz="1100" dirty="0"/>
              <a:t>Mit der Ford Auto-Versicherung genießen Sie umfassenden Versicherungsschutz nach einem intelligenten Konzept. Das umfangreiche Leistungsspektrum, der bequeme Abschluss direkt bei Ihrem Ford Partner und die unkomplizierte Abwicklung sind Markenzeichen dieser leistungsstarken Kfz-Versicherung. Und verschiedene Extras können so manchen Euro ins Portemonnaie zurückbringen.</a:t>
            </a:r>
            <a:endParaRPr lang="en-US" sz="1100" dirty="0"/>
          </a:p>
          <a:p>
            <a:pPr marL="0" lvl="0" indent="0">
              <a:spcAft>
                <a:spcPts val="0"/>
              </a:spcAft>
              <a:buNone/>
            </a:pPr>
            <a:endParaRPr lang="de-DE" sz="1100" dirty="0" smtClean="0"/>
          </a:p>
          <a:p>
            <a:pPr marL="0" lvl="0" indent="0">
              <a:spcAft>
                <a:spcPts val="0"/>
              </a:spcAft>
              <a:buNone/>
            </a:pPr>
            <a:endParaRPr lang="de-DE" sz="1100" dirty="0" smtClean="0"/>
          </a:p>
          <a:p>
            <a:pPr marL="0" lvl="0" indent="0">
              <a:spcAft>
                <a:spcPts val="0"/>
              </a:spcAft>
              <a:buNone/>
            </a:pPr>
            <a:r>
              <a:rPr lang="de-DE" sz="800" dirty="0" smtClean="0"/>
              <a:t>1) Detaillierte </a:t>
            </a:r>
            <a:r>
              <a:rPr lang="de-DE" sz="800" dirty="0"/>
              <a:t>Informationen über die Leistungen und Ausschlüsse des Ford </a:t>
            </a:r>
            <a:r>
              <a:rPr lang="de-DE" sz="800" dirty="0" err="1"/>
              <a:t>Protect</a:t>
            </a:r>
            <a:r>
              <a:rPr lang="de-DE" sz="800" dirty="0"/>
              <a:t> Garantie-Schutzbriefs sowie der Ford Assistance Mobilitätsgarantie entnehmen Sie bitte den gültigen Garantiebedingungen</a:t>
            </a:r>
            <a:r>
              <a:rPr lang="de-DE" sz="800" dirty="0" smtClean="0"/>
              <a:t>.</a:t>
            </a:r>
          </a:p>
          <a:p>
            <a:pPr marL="0" lvl="0" indent="0">
              <a:spcAft>
                <a:spcPts val="0"/>
              </a:spcAft>
              <a:buNone/>
            </a:pPr>
            <a:endParaRPr lang="de-DE" sz="800" dirty="0" smtClean="0"/>
          </a:p>
          <a:p>
            <a:pPr marL="0" lvl="0" indent="0">
              <a:spcAft>
                <a:spcPts val="0"/>
              </a:spcAft>
              <a:buNone/>
            </a:pPr>
            <a:r>
              <a:rPr lang="de-DE" sz="800" dirty="0"/>
              <a:t>2</a:t>
            </a:r>
            <a:r>
              <a:rPr lang="de-DE" sz="800" dirty="0" smtClean="0"/>
              <a:t>) Angebote </a:t>
            </a:r>
            <a:r>
              <a:rPr lang="de-DE" sz="800" dirty="0"/>
              <a:t>der Ford Bank Niederlassung der FCE Bank </a:t>
            </a:r>
            <a:r>
              <a:rPr lang="de-DE" sz="800" dirty="0" err="1"/>
              <a:t>plc</a:t>
            </a:r>
            <a:r>
              <a:rPr lang="de-DE" sz="800" dirty="0"/>
              <a:t>, Sterneckstraße 31, </a:t>
            </a:r>
            <a:r>
              <a:rPr lang="de-DE" sz="800" dirty="0" smtClean="0"/>
              <a:t>A-5020 Salzburg beim </a:t>
            </a:r>
            <a:r>
              <a:rPr lang="de-DE" sz="800" dirty="0"/>
              <a:t>Kauf eines Ford Neufahrzeuges</a:t>
            </a:r>
            <a:r>
              <a:rPr lang="de-DE" sz="800" dirty="0" smtClean="0"/>
              <a:t>.</a:t>
            </a:r>
          </a:p>
          <a:p>
            <a:pPr marL="0" lvl="0" indent="0">
              <a:spcAft>
                <a:spcPts val="0"/>
              </a:spcAft>
              <a:buNone/>
            </a:pPr>
            <a:endParaRPr lang="de-DE" sz="800" dirty="0" smtClean="0"/>
          </a:p>
          <a:p>
            <a:pPr marL="0" lvl="0" indent="0">
              <a:spcAft>
                <a:spcPts val="0"/>
              </a:spcAft>
              <a:buNone/>
            </a:pPr>
            <a:r>
              <a:rPr lang="de-DE" sz="800" dirty="0"/>
              <a:t>3</a:t>
            </a:r>
            <a:r>
              <a:rPr lang="de-DE" sz="800" dirty="0" smtClean="0"/>
              <a:t>) Entsprechende Bonität vorausgesetzt.</a:t>
            </a:r>
          </a:p>
          <a:p>
            <a:pPr marL="0" lvl="0" indent="0">
              <a:spcAft>
                <a:spcPts val="0"/>
              </a:spcAft>
              <a:buNone/>
            </a:pPr>
            <a:endParaRPr lang="de-DE" sz="800" dirty="0"/>
          </a:p>
          <a:p>
            <a:pPr marL="0" lvl="0" indent="0">
              <a:spcAft>
                <a:spcPts val="0"/>
              </a:spcAft>
              <a:buNone/>
            </a:pPr>
            <a:r>
              <a:rPr lang="de-DE" sz="800" dirty="0"/>
              <a:t>4</a:t>
            </a:r>
            <a:r>
              <a:rPr lang="de-DE" sz="800" dirty="0" smtClean="0"/>
              <a:t>) </a:t>
            </a:r>
            <a:r>
              <a:rPr lang="de-DE" sz="800" dirty="0"/>
              <a:t>Ford </a:t>
            </a:r>
            <a:r>
              <a:rPr lang="de-DE" sz="800" dirty="0" smtClean="0"/>
              <a:t>Lease ist </a:t>
            </a:r>
            <a:r>
              <a:rPr lang="de-DE" sz="800" dirty="0"/>
              <a:t>ein Produkt der ALD Automotive Fuhrparkmanagement und Leasing GmbH</a:t>
            </a:r>
            <a:r>
              <a:rPr lang="de-DE" sz="800" dirty="0" smtClean="0"/>
              <a:t>, </a:t>
            </a:r>
            <a:r>
              <a:rPr lang="de-AT" sz="800" dirty="0" err="1"/>
              <a:t>Handelskai</a:t>
            </a:r>
            <a:r>
              <a:rPr lang="de-AT" sz="800" dirty="0"/>
              <a:t> 92, </a:t>
            </a:r>
            <a:r>
              <a:rPr lang="de-AT" sz="800" dirty="0" smtClean="0"/>
              <a:t>A-1200 </a:t>
            </a:r>
            <a:r>
              <a:rPr lang="de-AT" sz="800" dirty="0"/>
              <a:t>Wien</a:t>
            </a:r>
            <a:r>
              <a:rPr lang="de-DE" sz="950" dirty="0" smtClean="0"/>
              <a:t>.</a:t>
            </a:r>
            <a:endParaRPr lang="de-DE" sz="950" dirty="0"/>
          </a:p>
        </p:txBody>
      </p:sp>
    </p:spTree>
    <p:extLst>
      <p:ext uri="{BB962C8B-B14F-4D97-AF65-F5344CB8AC3E}">
        <p14:creationId xmlns:p14="http://schemas.microsoft.com/office/powerpoint/2010/main" val="166772198"/>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234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txBox="1">
            <a:spLocks/>
          </p:cNvSpPr>
          <p:nvPr/>
        </p:nvSpPr>
        <p:spPr>
          <a:xfrm>
            <a:off x="112672" y="10052042"/>
            <a:ext cx="4121848" cy="393768"/>
          </a:xfrm>
          <a:prstGeom prst="rect">
            <a:avLst/>
          </a:prstGeom>
        </p:spPr>
        <p:txBody>
          <a:bodyPr/>
          <a:lstStyle>
            <a:defPPr>
              <a:defRPr lang="en-US"/>
            </a:defPPr>
            <a:lvl1pPr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1pPr>
            <a:lvl2pPr marL="49784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2pPr>
            <a:lvl3pPr marL="99569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3pPr>
            <a:lvl4pPr marL="1493535"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4pPr>
            <a:lvl5pPr marL="1991380" algn="l" defTabSz="497845" rtl="0" fontAlgn="base">
              <a:spcBef>
                <a:spcPct val="0"/>
              </a:spcBef>
              <a:spcAft>
                <a:spcPct val="0"/>
              </a:spcAft>
              <a:defRPr sz="2600" kern="1200">
                <a:solidFill>
                  <a:schemeClr val="tx1"/>
                </a:solidFill>
                <a:latin typeface="Arial" pitchFamily="34" charset="0"/>
                <a:ea typeface="ヒラギノ角ゴ Pro W3"/>
                <a:cs typeface="ヒラギノ角ゴ Pro W3"/>
              </a:defRPr>
            </a:lvl5pPr>
            <a:lvl6pPr marL="2489225" algn="l" defTabSz="995690" rtl="0" eaLnBrk="1" latinLnBrk="0" hangingPunct="1">
              <a:defRPr sz="2600" kern="1200">
                <a:solidFill>
                  <a:schemeClr val="tx1"/>
                </a:solidFill>
                <a:latin typeface="Arial" pitchFamily="34" charset="0"/>
                <a:ea typeface="ヒラギノ角ゴ Pro W3"/>
                <a:cs typeface="ヒラギノ角ゴ Pro W3"/>
              </a:defRPr>
            </a:lvl6pPr>
            <a:lvl7pPr marL="2987070" algn="l" defTabSz="995690" rtl="0" eaLnBrk="1" latinLnBrk="0" hangingPunct="1">
              <a:defRPr sz="2600" kern="1200">
                <a:solidFill>
                  <a:schemeClr val="tx1"/>
                </a:solidFill>
                <a:latin typeface="Arial" pitchFamily="34" charset="0"/>
                <a:ea typeface="ヒラギノ角ゴ Pro W3"/>
                <a:cs typeface="ヒラギノ角ゴ Pro W3"/>
              </a:defRPr>
            </a:lvl7pPr>
            <a:lvl8pPr marL="3484916" algn="l" defTabSz="995690" rtl="0" eaLnBrk="1" latinLnBrk="0" hangingPunct="1">
              <a:defRPr sz="2600" kern="1200">
                <a:solidFill>
                  <a:schemeClr val="tx1"/>
                </a:solidFill>
                <a:latin typeface="Arial" pitchFamily="34" charset="0"/>
                <a:ea typeface="ヒラギノ角ゴ Pro W3"/>
                <a:cs typeface="ヒラギノ角ゴ Pro W3"/>
              </a:defRPr>
            </a:lvl8pPr>
            <a:lvl9pPr marL="3982761" algn="l" defTabSz="995690" rtl="0" eaLnBrk="1" latinLnBrk="0" hangingPunct="1">
              <a:defRPr sz="2600" kern="1200">
                <a:solidFill>
                  <a:schemeClr val="tx1"/>
                </a:solidFill>
                <a:latin typeface="Arial" pitchFamily="34" charset="0"/>
                <a:ea typeface="ヒラギノ角ゴ Pro W3"/>
                <a:cs typeface="ヒラギノ角ゴ Pro W3"/>
              </a:defRPr>
            </a:lvl9pPr>
          </a:lstStyle>
          <a:p>
            <a:pPr>
              <a:defRPr/>
            </a:pPr>
            <a:r>
              <a:rPr lang="en-US" sz="900" dirty="0" smtClean="0"/>
              <a:t>Ford Ranger - </a:t>
            </a:r>
            <a:r>
              <a:rPr lang="en-US" sz="900" dirty="0" err="1" smtClean="0"/>
              <a:t>Technische</a:t>
            </a:r>
            <a:r>
              <a:rPr lang="en-US" sz="900" dirty="0" smtClean="0"/>
              <a:t> </a:t>
            </a:r>
            <a:r>
              <a:rPr lang="en-US" sz="900" dirty="0" err="1" smtClean="0"/>
              <a:t>Daten</a:t>
            </a:r>
            <a:r>
              <a:rPr lang="en-US" sz="900" dirty="0" smtClean="0"/>
              <a:t>-GER – Stand: 2. Mai 2019</a:t>
            </a:r>
          </a:p>
          <a:p>
            <a:pPr>
              <a:defRPr/>
            </a:pPr>
            <a:r>
              <a:rPr lang="en-US" sz="900" dirty="0" err="1" smtClean="0"/>
              <a:t>Angaben</a:t>
            </a:r>
            <a:r>
              <a:rPr lang="en-US" sz="900" dirty="0" smtClean="0"/>
              <a:t> </a:t>
            </a:r>
            <a:r>
              <a:rPr lang="en-US" sz="900" dirty="0" err="1" smtClean="0"/>
              <a:t>nach</a:t>
            </a:r>
            <a:r>
              <a:rPr lang="en-US" sz="900" dirty="0" smtClean="0"/>
              <a:t> Stand  der </a:t>
            </a:r>
            <a:r>
              <a:rPr lang="en-US" sz="900" dirty="0" err="1" smtClean="0"/>
              <a:t>Drucklegung</a:t>
            </a:r>
            <a:r>
              <a:rPr lang="en-US" sz="900" dirty="0" smtClean="0"/>
              <a:t>. </a:t>
            </a:r>
            <a:r>
              <a:rPr lang="en-US" sz="900" dirty="0" err="1" smtClean="0"/>
              <a:t>Irrtümer</a:t>
            </a:r>
            <a:r>
              <a:rPr lang="en-US" sz="900" dirty="0" smtClean="0"/>
              <a:t> </a:t>
            </a:r>
            <a:r>
              <a:rPr lang="en-US" sz="900" dirty="0" err="1" smtClean="0"/>
              <a:t>vorbehalten</a:t>
            </a:r>
            <a:endParaRPr lang="en-US" sz="900" dirty="0"/>
          </a:p>
        </p:txBody>
      </p:sp>
    </p:spTree>
    <p:extLst>
      <p:ext uri="{BB962C8B-B14F-4D97-AF65-F5344CB8AC3E}">
        <p14:creationId xmlns:p14="http://schemas.microsoft.com/office/powerpoint/2010/main" val="255037566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4"/>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ÜBERSICHT</a:t>
            </a:r>
          </a:p>
        </p:txBody>
      </p:sp>
      <p:sp>
        <p:nvSpPr>
          <p:cNvPr id="245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88224141-12A8-4FEB-92DF-77CF870BB618}" type="slidenum">
              <a:rPr lang="en-US" sz="900" smtClean="0">
                <a:solidFill>
                  <a:srgbClr val="425968"/>
                </a:solidFill>
              </a:rPr>
              <a:pPr eaLnBrk="1" hangingPunct="1"/>
              <a:t>3</a:t>
            </a:fld>
            <a:endParaRPr lang="en-US" sz="900">
              <a:solidFill>
                <a:srgbClr val="425968"/>
              </a:solidFill>
            </a:endParaRPr>
          </a:p>
        </p:txBody>
      </p:sp>
      <p:sp>
        <p:nvSpPr>
          <p:cNvPr id="6" name="Text Placeholder 5"/>
          <p:cNvSpPr>
            <a:spLocks noGrp="1"/>
          </p:cNvSpPr>
          <p:nvPr>
            <p:ph type="body" sz="quarter" idx="10"/>
          </p:nvPr>
        </p:nvSpPr>
        <p:spPr>
          <a:xfrm>
            <a:off x="720000" y="1440000"/>
            <a:ext cx="3692512" cy="8100000"/>
          </a:xfrm>
        </p:spPr>
        <p:txBody>
          <a:bodyPr/>
          <a:lstStyle/>
          <a:p>
            <a:pPr marL="285750" lvl="1" indent="-285750">
              <a:spcAft>
                <a:spcPts val="0"/>
              </a:spcAft>
            </a:pPr>
            <a:endParaRPr lang="en-US" sz="1400" b="1" dirty="0" smtClean="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Lieferprogramm</a:t>
            </a:r>
            <a:r>
              <a:rPr lang="en-US" sz="1400" b="1" dirty="0" smtClean="0">
                <a:latin typeface="Arial" pitchFamily="34" charset="0"/>
                <a:ea typeface="ヒラギノ角ゴ Pro W3"/>
                <a:cs typeface="Arial" pitchFamily="34" charset="0"/>
              </a:rPr>
              <a:t>		</a:t>
            </a:r>
          </a:p>
          <a:p>
            <a:pPr marL="0" lvl="1" indent="0">
              <a:spcAft>
                <a:spcPts val="0"/>
              </a:spcAft>
              <a:buNone/>
            </a:pPr>
            <a:r>
              <a:rPr lang="en-US" sz="1400" b="1" dirty="0" smtClean="0">
                <a:latin typeface="Arial" pitchFamily="34" charset="0"/>
                <a:ea typeface="ヒラギノ角ゴ Pro W3"/>
                <a:cs typeface="Arial" pitchFamily="34" charset="0"/>
              </a:rPr>
              <a:t>	</a:t>
            </a:r>
          </a:p>
          <a:p>
            <a:pPr marL="285750" lvl="1" indent="-285750">
              <a:spcAft>
                <a:spcPts val="0"/>
              </a:spcAft>
            </a:pPr>
            <a:r>
              <a:rPr lang="en-US" sz="1400" b="1" dirty="0" err="1" smtClean="0">
                <a:latin typeface="Arial" pitchFamily="34" charset="0"/>
                <a:ea typeface="ヒラギノ角ゴ Pro W3"/>
                <a:cs typeface="Arial" pitchFamily="34" charset="0"/>
              </a:rPr>
              <a:t>Serienausstattung</a:t>
            </a:r>
            <a:endParaRPr lang="en-US" sz="1400" b="1" dirty="0" smtClean="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Sicherheitsausstattung</a:t>
            </a:r>
            <a:r>
              <a:rPr lang="en-US" sz="1400" b="1" dirty="0" smtClean="0">
                <a:latin typeface="Arial" pitchFamily="34" charset="0"/>
                <a:ea typeface="ヒラギノ角ゴ Pro W3"/>
                <a:cs typeface="Arial" pitchFamily="34" charset="0"/>
              </a:rPr>
              <a:t>	</a:t>
            </a:r>
          </a:p>
          <a:p>
            <a:pPr marL="0" lvl="1" indent="0">
              <a:spcAft>
                <a:spcPts val="0"/>
              </a:spcAft>
              <a:buNone/>
            </a:pPr>
            <a:r>
              <a:rPr lang="en-US" sz="1400" b="1" dirty="0" smtClean="0">
                <a:latin typeface="Arial" pitchFamily="34" charset="0"/>
                <a:ea typeface="ヒラギノ角ゴ Pro W3"/>
                <a:cs typeface="Arial" pitchFamily="34" charset="0"/>
              </a:rPr>
              <a:t>		</a:t>
            </a: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smtClean="0">
                <a:latin typeface="Arial" pitchFamily="34" charset="0"/>
                <a:ea typeface="ヒラギノ角ゴ Pro W3"/>
                <a:cs typeface="Arial" pitchFamily="34" charset="0"/>
              </a:rPr>
              <a:t>Infotainment </a:t>
            </a:r>
          </a:p>
          <a:p>
            <a:pPr marL="285750" lvl="1" indent="-285750">
              <a:spcAft>
                <a:spcPts val="0"/>
              </a:spcAft>
            </a:pPr>
            <a:endParaRPr lang="en-US" sz="1400" b="1" dirty="0" smtClean="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Technik</a:t>
            </a:r>
            <a:r>
              <a:rPr lang="en-US" sz="1400" b="1" dirty="0" smtClean="0">
                <a:latin typeface="Arial" pitchFamily="34" charset="0"/>
                <a:ea typeface="ヒラギノ角ゴ Pro W3"/>
                <a:cs typeface="Arial" pitchFamily="34" charset="0"/>
              </a:rPr>
              <a:t>: </a:t>
            </a:r>
            <a:r>
              <a:rPr lang="en-US" sz="1400" b="1" dirty="0" err="1" smtClean="0">
                <a:latin typeface="Arial" pitchFamily="34" charset="0"/>
                <a:ea typeface="ヒラギノ角ゴ Pro W3"/>
                <a:cs typeface="Arial" pitchFamily="34" charset="0"/>
              </a:rPr>
              <a:t>Karosserie</a:t>
            </a:r>
            <a:r>
              <a:rPr lang="en-US" sz="1400" b="1" dirty="0" smtClean="0">
                <a:latin typeface="Arial" pitchFamily="34" charset="0"/>
                <a:ea typeface="ヒラギノ角ゴ Pro W3"/>
                <a:cs typeface="Arial" pitchFamily="34" charset="0"/>
              </a:rPr>
              <a:t> und </a:t>
            </a:r>
            <a:r>
              <a:rPr lang="en-US" sz="1400" b="1" dirty="0" err="1" smtClean="0">
                <a:latin typeface="Arial" pitchFamily="34" charset="0"/>
                <a:ea typeface="ヒラギノ角ゴ Pro W3"/>
                <a:cs typeface="Arial" pitchFamily="34" charset="0"/>
              </a:rPr>
              <a:t>Fahrwerk</a:t>
            </a:r>
            <a:endParaRPr lang="en-US" sz="1400" b="1" dirty="0">
              <a:latin typeface="Arial" pitchFamily="34" charset="0"/>
              <a:ea typeface="ヒラギノ角ゴ Pro W3"/>
              <a:cs typeface="Arial" pitchFamily="34" charset="0"/>
            </a:endParaRPr>
          </a:p>
          <a:p>
            <a:pPr marL="0" lvl="1" indent="0">
              <a:spcAft>
                <a:spcPts val="0"/>
              </a:spcAft>
              <a:buNone/>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Technik</a:t>
            </a:r>
            <a:r>
              <a:rPr lang="en-US" sz="1400" b="1" dirty="0" smtClean="0">
                <a:latin typeface="Arial" pitchFamily="34" charset="0"/>
                <a:ea typeface="ヒラギノ角ゴ Pro W3"/>
                <a:cs typeface="Arial" pitchFamily="34" charset="0"/>
              </a:rPr>
              <a:t>: </a:t>
            </a:r>
            <a:r>
              <a:rPr lang="en-US" sz="1400" b="1" dirty="0" err="1" smtClean="0">
                <a:latin typeface="Arial" pitchFamily="34" charset="0"/>
                <a:ea typeface="ヒラギノ角ゴ Pro W3"/>
                <a:cs typeface="Arial" pitchFamily="34" charset="0"/>
              </a:rPr>
              <a:t>Kraftübertragung</a:t>
            </a:r>
            <a:endParaRPr lang="en-US" sz="1400" b="1" dirty="0">
              <a:latin typeface="Arial" pitchFamily="34" charset="0"/>
              <a:ea typeface="ヒラギノ角ゴ Pro W3"/>
              <a:cs typeface="Arial" pitchFamily="34" charset="0"/>
            </a:endParaRPr>
          </a:p>
          <a:p>
            <a:pPr marL="0" lvl="1" indent="0">
              <a:spcAft>
                <a:spcPts val="0"/>
              </a:spcAft>
              <a:buNone/>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Technische</a:t>
            </a:r>
            <a:r>
              <a:rPr lang="en-US" sz="1400" b="1" dirty="0" smtClean="0">
                <a:latin typeface="Arial" pitchFamily="34" charset="0"/>
                <a:ea typeface="ヒラギノ角ゴ Pro W3"/>
                <a:cs typeface="Arial" pitchFamily="34" charset="0"/>
              </a:rPr>
              <a:t> </a:t>
            </a:r>
            <a:r>
              <a:rPr lang="en-US" sz="1400" b="1" dirty="0" err="1" smtClean="0">
                <a:latin typeface="Arial" pitchFamily="34" charset="0"/>
                <a:ea typeface="ヒラギノ角ゴ Pro W3"/>
                <a:cs typeface="Arial" pitchFamily="34" charset="0"/>
              </a:rPr>
              <a:t>Daten</a:t>
            </a:r>
            <a:r>
              <a:rPr lang="en-US" sz="1400" b="1" dirty="0" smtClean="0">
                <a:latin typeface="Arial" pitchFamily="34" charset="0"/>
                <a:ea typeface="ヒラギノ角ゴ Pro W3"/>
                <a:cs typeface="Arial" pitchFamily="34" charset="0"/>
              </a:rPr>
              <a:t> und </a:t>
            </a:r>
            <a:r>
              <a:rPr lang="en-US" sz="1400" b="1" dirty="0" err="1" smtClean="0">
                <a:latin typeface="Arial" pitchFamily="34" charset="0"/>
                <a:ea typeface="ヒラギノ角ゴ Pro W3"/>
                <a:cs typeface="Arial" pitchFamily="34" charset="0"/>
              </a:rPr>
              <a:t>Tabellen</a:t>
            </a:r>
            <a:endParaRPr lang="en-US" sz="1400" b="1" dirty="0" smtClean="0">
              <a:latin typeface="Arial" pitchFamily="34" charset="0"/>
              <a:ea typeface="ヒラギノ角ゴ Pro W3"/>
              <a:cs typeface="Arial" pitchFamily="34" charset="0"/>
            </a:endParaRPr>
          </a:p>
          <a:p>
            <a:pPr marL="285750" lvl="1" indent="-285750">
              <a:spcAft>
                <a:spcPts val="0"/>
              </a:spcAft>
            </a:pPr>
            <a:endParaRPr lang="en-US" sz="1400" b="1" dirty="0" smtClean="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Motordaten</a:t>
            </a:r>
            <a:endParaRPr lang="en-US" sz="1400" b="1" dirty="0" smtClean="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Getriebeübersetzung</a:t>
            </a:r>
            <a:endParaRPr lang="en-US" sz="1400" b="1" dirty="0" smtClean="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Abmessungen</a:t>
            </a:r>
            <a:endParaRPr lang="en-US" sz="1400" b="1" dirty="0" smtClean="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Räder</a:t>
            </a:r>
            <a:r>
              <a:rPr lang="en-US" sz="1400" b="1" dirty="0" smtClean="0">
                <a:latin typeface="Arial" pitchFamily="34" charset="0"/>
                <a:ea typeface="ヒラギノ角ゴ Pro W3"/>
                <a:cs typeface="Arial" pitchFamily="34" charset="0"/>
              </a:rPr>
              <a:t> und </a:t>
            </a:r>
            <a:r>
              <a:rPr lang="en-US" sz="1400" b="1" dirty="0" err="1" smtClean="0">
                <a:latin typeface="Arial" pitchFamily="34" charset="0"/>
                <a:ea typeface="ヒラギノ角ゴ Pro W3"/>
                <a:cs typeface="Arial" pitchFamily="34" charset="0"/>
              </a:rPr>
              <a:t>Bereifung</a:t>
            </a:r>
            <a:endParaRPr lang="en-US" sz="1400" b="1" dirty="0" smtClean="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Fahrleistungen</a:t>
            </a:r>
            <a:endParaRPr lang="en-US" sz="1400" b="1" dirty="0" smtClean="0">
              <a:latin typeface="Arial" pitchFamily="34" charset="0"/>
              <a:ea typeface="ヒラギノ角ゴ Pro W3"/>
              <a:cs typeface="Arial" pitchFamily="34" charset="0"/>
            </a:endParaRPr>
          </a:p>
          <a:p>
            <a:pPr lvl="1">
              <a:spcAft>
                <a:spcPts val="0"/>
              </a:spcAft>
            </a:pPr>
            <a:r>
              <a:rPr lang="en-US" sz="1400" b="1" dirty="0" err="1" smtClean="0">
                <a:latin typeface="Arial" pitchFamily="34" charset="0"/>
                <a:ea typeface="ヒラギノ角ゴ Pro W3"/>
                <a:cs typeface="Arial" pitchFamily="34" charset="0"/>
              </a:rPr>
              <a:t>Gewichte</a:t>
            </a:r>
            <a:endParaRPr lang="en-US" sz="1400" b="1" dirty="0">
              <a:latin typeface="Arial" pitchFamily="34" charset="0"/>
              <a:ea typeface="ヒラギノ角ゴ Pro W3"/>
              <a:cs typeface="Arial" pitchFamily="34" charset="0"/>
            </a:endParaRPr>
          </a:p>
          <a:p>
            <a:pPr lvl="1">
              <a:spcAft>
                <a:spcPts val="0"/>
              </a:spcAft>
            </a:pPr>
            <a:endParaRPr lang="en-US" sz="1400" b="1" dirty="0" smtClean="0">
              <a:latin typeface="Arial" pitchFamily="34" charset="0"/>
              <a:ea typeface="ヒラギノ角ゴ Pro W3"/>
              <a:cs typeface="Arial" pitchFamily="34" charset="0"/>
            </a:endParaRPr>
          </a:p>
          <a:p>
            <a:pPr marL="285750" lvl="1" indent="-285750">
              <a:spcAft>
                <a:spcPts val="0"/>
              </a:spcAft>
            </a:pPr>
            <a:r>
              <a:rPr lang="en-US" sz="1400" b="1" dirty="0" err="1" smtClean="0">
                <a:latin typeface="Arial" pitchFamily="34" charset="0"/>
                <a:ea typeface="ヒラギノ角ゴ Pro W3"/>
                <a:cs typeface="Arial" pitchFamily="34" charset="0"/>
              </a:rPr>
              <a:t>Versicherungseinstufung</a:t>
            </a:r>
            <a:endParaRPr lang="en-US" sz="1400" b="1" dirty="0" smtClean="0">
              <a:latin typeface="Arial" pitchFamily="34" charset="0"/>
              <a:ea typeface="ヒラギノ角ゴ Pro W3"/>
              <a:cs typeface="Arial" pitchFamily="34" charset="0"/>
            </a:endParaRPr>
          </a:p>
          <a:p>
            <a:pPr marL="285750" lvl="1" indent="-285750">
              <a:spcAft>
                <a:spcPts val="0"/>
              </a:spcAft>
            </a:pPr>
            <a:endParaRPr lang="en-US" sz="1400" b="1" dirty="0">
              <a:latin typeface="Arial" pitchFamily="34" charset="0"/>
              <a:ea typeface="ヒラギノ角ゴ Pro W3"/>
              <a:cs typeface="Arial" pitchFamily="34" charset="0"/>
            </a:endParaRPr>
          </a:p>
          <a:p>
            <a:pPr marL="285750" lvl="1" indent="-285750">
              <a:spcAft>
                <a:spcPts val="0"/>
              </a:spcAft>
            </a:pPr>
            <a:r>
              <a:rPr lang="en-US" sz="1400" b="1" dirty="0" smtClean="0">
                <a:latin typeface="Arial" pitchFamily="34" charset="0"/>
                <a:ea typeface="ヒラギノ角ゴ Pro W3"/>
                <a:cs typeface="Arial" pitchFamily="34" charset="0"/>
              </a:rPr>
              <a:t>Service und </a:t>
            </a:r>
            <a:r>
              <a:rPr lang="en-US" sz="1400" b="1" dirty="0" err="1" smtClean="0">
                <a:latin typeface="Arial" pitchFamily="34" charset="0"/>
                <a:ea typeface="ヒラギノ角ゴ Pro W3"/>
                <a:cs typeface="Arial" pitchFamily="34" charset="0"/>
              </a:rPr>
              <a:t>Garantie</a:t>
            </a:r>
            <a:endParaRPr lang="en-US" sz="1400" b="1" dirty="0">
              <a:latin typeface="Arial" pitchFamily="34" charset="0"/>
              <a:ea typeface="ヒラギノ角ゴ Pro W3"/>
              <a:cs typeface="Arial" pitchFamily="34" charset="0"/>
            </a:endParaRPr>
          </a:p>
          <a:p>
            <a:pPr marL="0" lvl="1" indent="0">
              <a:spcAft>
                <a:spcPts val="0"/>
              </a:spcAft>
              <a:buNone/>
            </a:pPr>
            <a:endParaRPr lang="en-US" sz="1400" b="1" dirty="0">
              <a:latin typeface="Arial" pitchFamily="34" charset="0"/>
              <a:ea typeface="ヒラギノ角ゴ Pro W3"/>
              <a:cs typeface="Arial" pitchFamily="34" charset="0"/>
            </a:endParaRPr>
          </a:p>
        </p:txBody>
      </p:sp>
      <p:sp>
        <p:nvSpPr>
          <p:cNvPr id="7" name="Text Placeholder 5"/>
          <p:cNvSpPr txBox="1">
            <a:spLocks/>
          </p:cNvSpPr>
          <p:nvPr/>
        </p:nvSpPr>
        <p:spPr bwMode="auto">
          <a:xfrm>
            <a:off x="5624527" y="1183945"/>
            <a:ext cx="1252553" cy="875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9785" rIns="99569" bIns="49785" numCol="1" anchor="t" anchorCtr="0" compatLnSpc="1">
            <a:prstTxWarp prst="textNoShape">
              <a:avLst/>
            </a:prstTxWarp>
          </a:bodyPr>
          <a:lstStyle>
            <a:lvl1pPr marL="19014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1pPr>
            <a:lvl2pPr marL="68799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2pPr>
            <a:lvl3pPr marL="118583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3pPr>
            <a:lvl4pPr marL="1683684"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4pPr>
            <a:lvl5pPr marL="2181529" indent="-190149" algn="l" defTabSz="497845" rtl="0" eaLnBrk="1" fontAlgn="base" hangingPunct="1">
              <a:spcBef>
                <a:spcPct val="0"/>
              </a:spcBef>
              <a:spcAft>
                <a:spcPts val="653"/>
              </a:spcAft>
              <a:buClr>
                <a:srgbClr val="425968"/>
              </a:buClr>
              <a:buFont typeface="Wingdings" pitchFamily="2" charset="2"/>
              <a:buChar char="§"/>
              <a:defRPr sz="1700" kern="1200">
                <a:solidFill>
                  <a:srgbClr val="474847"/>
                </a:solidFill>
                <a:latin typeface="Arial"/>
                <a:ea typeface="ヒラギノ角ゴ Pro W3" pitchFamily="-108" charset="-128"/>
                <a:cs typeface="Arial"/>
              </a:defRPr>
            </a:lvl5pPr>
            <a:lvl6pPr marL="2738148" indent="-248923" algn="l" defTabSz="497845" rtl="0" eaLnBrk="1" latinLnBrk="0" hangingPunct="1">
              <a:spcBef>
                <a:spcPct val="20000"/>
              </a:spcBef>
              <a:buFont typeface="Arial"/>
              <a:buChar char="•"/>
              <a:defRPr sz="2200" kern="1200">
                <a:solidFill>
                  <a:schemeClr val="tx1"/>
                </a:solidFill>
                <a:latin typeface="+mn-lt"/>
                <a:ea typeface="+mn-ea"/>
                <a:cs typeface="+mn-cs"/>
              </a:defRPr>
            </a:lvl6pPr>
            <a:lvl7pPr marL="3235993" indent="-248923" algn="l" defTabSz="497845" rtl="0" eaLnBrk="1" latinLnBrk="0" hangingPunct="1">
              <a:spcBef>
                <a:spcPct val="20000"/>
              </a:spcBef>
              <a:buFont typeface="Arial"/>
              <a:buChar char="•"/>
              <a:defRPr sz="2200" kern="1200">
                <a:solidFill>
                  <a:schemeClr val="tx1"/>
                </a:solidFill>
                <a:latin typeface="+mn-lt"/>
                <a:ea typeface="+mn-ea"/>
                <a:cs typeface="+mn-cs"/>
              </a:defRPr>
            </a:lvl7pPr>
            <a:lvl8pPr marL="3733838" indent="-248923" algn="l" defTabSz="497845" rtl="0" eaLnBrk="1" latinLnBrk="0" hangingPunct="1">
              <a:spcBef>
                <a:spcPct val="20000"/>
              </a:spcBef>
              <a:buFont typeface="Arial"/>
              <a:buChar char="•"/>
              <a:defRPr sz="2200" kern="1200">
                <a:solidFill>
                  <a:schemeClr val="tx1"/>
                </a:solidFill>
                <a:latin typeface="+mn-lt"/>
                <a:ea typeface="+mn-ea"/>
                <a:cs typeface="+mn-cs"/>
              </a:defRPr>
            </a:lvl8pPr>
            <a:lvl9pPr marL="4231683" indent="-248923" algn="l" defTabSz="497845" rtl="0" eaLnBrk="1" latinLnBrk="0" hangingPunct="1">
              <a:spcBef>
                <a:spcPct val="20000"/>
              </a:spcBef>
              <a:buFont typeface="Arial"/>
              <a:buChar char="•"/>
              <a:defRPr sz="2200" kern="1200">
                <a:solidFill>
                  <a:schemeClr val="tx1"/>
                </a:solidFill>
                <a:latin typeface="+mn-lt"/>
                <a:ea typeface="+mn-ea"/>
                <a:cs typeface="+mn-cs"/>
              </a:defRPr>
            </a:lvl9pPr>
          </a:lstStyle>
          <a:p>
            <a:pPr marL="0" lvl="1" indent="0" algn="ctr">
              <a:spcAft>
                <a:spcPts val="0"/>
              </a:spcAft>
              <a:buNone/>
            </a:pPr>
            <a:r>
              <a:rPr lang="de-DE" sz="1400" b="1" dirty="0" smtClean="0">
                <a:latin typeface="Arial" pitchFamily="34" charset="0"/>
                <a:ea typeface="ヒラギノ角ゴ Pro W3"/>
                <a:cs typeface="Arial" pitchFamily="34" charset="0"/>
              </a:rPr>
              <a:t>Seite</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4 - 6</a:t>
            </a:r>
            <a:endParaRPr lang="en-US" sz="1400" b="1" dirty="0" smtClean="0">
              <a:latin typeface="Arial" pitchFamily="34" charset="0"/>
              <a:ea typeface="ヒラギノ角ゴ Pro W3"/>
              <a:cs typeface="Arial" pitchFamily="34" charset="0"/>
            </a:endParaRP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7 - 10</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11</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 12 </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 13</a:t>
            </a:r>
          </a:p>
          <a:p>
            <a:pPr marL="0" lvl="1" indent="0" algn="ctr">
              <a:spcAft>
                <a:spcPts val="0"/>
              </a:spcAft>
              <a:buNone/>
            </a:pPr>
            <a:endParaRPr lang="en-US" sz="1400" b="1" dirty="0" smtClean="0">
              <a:latin typeface="Arial" pitchFamily="34" charset="0"/>
              <a:ea typeface="ヒラギノ角ゴ Pro W3"/>
              <a:cs typeface="Arial" pitchFamily="34" charset="0"/>
            </a:endParaRPr>
          </a:p>
          <a:p>
            <a:pPr marL="0" lvl="1" indent="0" algn="ctr">
              <a:spcAft>
                <a:spcPts val="0"/>
              </a:spcAft>
              <a:buNone/>
            </a:pPr>
            <a:r>
              <a:rPr lang="en-US" sz="1400" b="1" dirty="0" smtClean="0">
                <a:latin typeface="Arial" pitchFamily="34" charset="0"/>
                <a:ea typeface="ヒラギノ角ゴ Pro W3"/>
                <a:cs typeface="Arial" pitchFamily="34" charset="0"/>
              </a:rPr>
              <a:t> 14</a:t>
            </a: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15 - 22</a:t>
            </a: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endParaRPr lang="de-DE" sz="1400" b="1" dirty="0" smtClean="0">
              <a:latin typeface="Arial" pitchFamily="34" charset="0"/>
              <a:ea typeface="ヒラギノ角ゴ Pro W3"/>
              <a:cs typeface="Arial" pitchFamily="34" charset="0"/>
            </a:endParaRP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23</a:t>
            </a:r>
          </a:p>
          <a:p>
            <a:pPr marL="0" lvl="1" indent="0" algn="ctr">
              <a:spcAft>
                <a:spcPts val="0"/>
              </a:spcAft>
              <a:buNone/>
            </a:pPr>
            <a:endParaRPr lang="de-DE" sz="1400" b="1" dirty="0">
              <a:latin typeface="Arial" pitchFamily="34" charset="0"/>
              <a:ea typeface="ヒラギノ角ゴ Pro W3"/>
              <a:cs typeface="Arial" pitchFamily="34" charset="0"/>
            </a:endParaRPr>
          </a:p>
          <a:p>
            <a:pPr marL="0" lvl="1" indent="0" algn="ctr">
              <a:spcAft>
                <a:spcPts val="0"/>
              </a:spcAft>
              <a:buNone/>
            </a:pPr>
            <a:r>
              <a:rPr lang="de-DE" sz="1400" b="1" dirty="0" smtClean="0">
                <a:latin typeface="Arial" pitchFamily="34" charset="0"/>
                <a:ea typeface="ヒラギノ角ゴ Pro W3"/>
                <a:cs typeface="Arial" pitchFamily="34" charset="0"/>
              </a:rPr>
              <a:t>24 - 25 </a:t>
            </a:r>
          </a:p>
        </p:txBody>
      </p:sp>
    </p:spTree>
    <p:extLst>
      <p:ext uri="{BB962C8B-B14F-4D97-AF65-F5344CB8AC3E}">
        <p14:creationId xmlns:p14="http://schemas.microsoft.com/office/powerpoint/2010/main" val="281570592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687122" y="1331837"/>
            <a:ext cx="6480000" cy="8100000"/>
          </a:xfrm>
        </p:spPr>
        <p:txBody>
          <a:bodyPr/>
          <a:lstStyle/>
          <a:p>
            <a:pPr marL="0" indent="0">
              <a:buNone/>
            </a:pPr>
            <a:r>
              <a:rPr lang="en-US" sz="1600" b="1" u="sng" dirty="0" err="1" smtClean="0">
                <a:latin typeface="Arial" pitchFamily="34" charset="0"/>
                <a:ea typeface="ヒラギノ角ゴ Pro W3"/>
                <a:cs typeface="Arial" pitchFamily="34" charset="0"/>
              </a:rPr>
              <a:t>Einzelkabine</a:t>
            </a:r>
            <a:r>
              <a:rPr lang="en-US" sz="1600" b="1" u="sng" dirty="0" smtClean="0">
                <a:latin typeface="Arial" pitchFamily="34" charset="0"/>
                <a:ea typeface="ヒラギノ角ゴ Pro W3"/>
                <a:cs typeface="Arial" pitchFamily="34" charset="0"/>
              </a:rPr>
              <a:t>, 2 </a:t>
            </a:r>
            <a:r>
              <a:rPr lang="en-US" sz="1600" b="1" u="sng" dirty="0" err="1" smtClean="0">
                <a:latin typeface="Arial" pitchFamily="34" charset="0"/>
                <a:ea typeface="ヒラギノ角ゴ Pro W3"/>
                <a:cs typeface="Arial" pitchFamily="34" charset="0"/>
              </a:rPr>
              <a:t>Türen</a:t>
            </a:r>
            <a:r>
              <a:rPr lang="en-US" sz="1600" b="1" u="sng" dirty="0" smtClean="0">
                <a:latin typeface="Arial" pitchFamily="34" charset="0"/>
                <a:ea typeface="ヒラギノ角ゴ Pro W3"/>
                <a:cs typeface="Arial" pitchFamily="34" charset="0"/>
              </a:rPr>
              <a:t> – 2 </a:t>
            </a:r>
            <a:r>
              <a:rPr lang="en-US" sz="1600" b="1" u="sng" dirty="0" err="1" smtClean="0">
                <a:latin typeface="Arial" pitchFamily="34" charset="0"/>
                <a:ea typeface="ヒラギノ角ゴ Pro W3"/>
                <a:cs typeface="Arial" pitchFamily="34" charset="0"/>
              </a:rPr>
              <a:t>Sitze</a:t>
            </a:r>
            <a:endParaRPr lang="en-US" sz="1600" b="1" u="sng" dirty="0" smtClean="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a:p>
            <a:pPr marL="0" indent="0">
              <a:buNone/>
            </a:pPr>
            <a:endParaRPr lang="en-US" sz="1400" b="1"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Getriebe</a:t>
            </a: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Modelle</a:t>
            </a:r>
            <a:endParaRPr lang="en-US" sz="1400" b="1" u="sng"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LIEFERPROGRAMM</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4</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1842167607"/>
              </p:ext>
            </p:extLst>
          </p:nvPr>
        </p:nvGraphicFramePr>
        <p:xfrm>
          <a:off x="720000" y="6031833"/>
          <a:ext cx="6487037" cy="1667383"/>
        </p:xfrm>
        <a:graphic>
          <a:graphicData uri="http://schemas.openxmlformats.org/drawingml/2006/table">
            <a:tbl>
              <a:tblPr>
                <a:tableStyleId>{2D5ABB26-0587-4C30-8999-92F81FD0307C}</a:tableStyleId>
              </a:tblPr>
              <a:tblGrid>
                <a:gridCol w="3747284">
                  <a:extLst>
                    <a:ext uri="{9D8B030D-6E8A-4147-A177-3AD203B41FA5}">
                      <a16:colId xmlns:a16="http://schemas.microsoft.com/office/drawing/2014/main" val="20000"/>
                    </a:ext>
                  </a:extLst>
                </a:gridCol>
                <a:gridCol w="1397542">
                  <a:extLst>
                    <a:ext uri="{9D8B030D-6E8A-4147-A177-3AD203B41FA5}">
                      <a16:colId xmlns:a16="http://schemas.microsoft.com/office/drawing/2014/main" val="20001"/>
                    </a:ext>
                  </a:extLst>
                </a:gridCol>
                <a:gridCol w="1342211">
                  <a:extLst>
                    <a:ext uri="{9D8B030D-6E8A-4147-A177-3AD203B41FA5}">
                      <a16:colId xmlns:a16="http://schemas.microsoft.com/office/drawing/2014/main" val="20002"/>
                    </a:ext>
                  </a:extLst>
                </a:gridCol>
              </a:tblGrid>
              <a:tr h="275886">
                <a:tc>
                  <a:txBody>
                    <a:bodyPr/>
                    <a:lstStyle/>
                    <a:p>
                      <a:pPr algn="l" fontAlgn="ctr"/>
                      <a:r>
                        <a:rPr lang="de-DE" sz="1100" b="1" i="0" u="none" strike="noStrike" dirty="0" smtClean="0">
                          <a:solidFill>
                            <a:schemeClr val="tx1"/>
                          </a:solidFill>
                          <a:effectLst/>
                          <a:latin typeface="+mn-lt"/>
                        </a:rPr>
                        <a:t>  XL</a:t>
                      </a:r>
                      <a:endParaRPr lang="de-DE" sz="1100" b="1" i="0" u="none" strike="noStrike" dirty="0">
                        <a:solidFill>
                          <a:schemeClr val="tx1"/>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chemeClr val="tx1"/>
                          </a:solidFill>
                          <a:effectLst/>
                          <a:latin typeface="Wingdings" pitchFamily="2" charset="2"/>
                        </a:rPr>
                        <a:t>ü</a:t>
                      </a:r>
                      <a:endParaRPr lang="de-DE" sz="1100" b="0" i="0" u="none" strike="noStrike" dirty="0">
                        <a:solidFill>
                          <a:schemeClr val="tx1"/>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kern="1200" noProof="0" dirty="0" smtClean="0">
                        <a:solidFill>
                          <a:srgbClr val="474847"/>
                        </a:solidFill>
                        <a:latin typeface="+mn-lt"/>
                        <a:ea typeface="+mn-ea"/>
                        <a:cs typeface="+mn-cs"/>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886">
                <a:tc>
                  <a:txBody>
                    <a:bodyPr/>
                    <a:lstStyle/>
                    <a:p>
                      <a:pPr algn="l" fontAlgn="ctr"/>
                      <a:r>
                        <a:rPr lang="de-DE" sz="1100" b="1" i="0" u="none" strike="noStrike" dirty="0" smtClean="0">
                          <a:solidFill>
                            <a:schemeClr val="tx1"/>
                          </a:solidFill>
                          <a:effectLst/>
                          <a:latin typeface="+mn-lt"/>
                        </a:rPr>
                        <a:t>  XLT</a:t>
                      </a:r>
                      <a:endParaRPr lang="de-DE" sz="1100" b="1" i="0" u="none" strike="noStrike" dirty="0">
                        <a:solidFill>
                          <a:schemeClr val="tx1"/>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886">
                <a:tc>
                  <a:txBody>
                    <a:bodyPr/>
                    <a:lstStyle/>
                    <a:p>
                      <a:pPr algn="l" fontAlgn="ctr"/>
                      <a:r>
                        <a:rPr lang="de-DE" sz="1100" b="1" i="0" u="none" strike="noStrike" dirty="0" smtClean="0">
                          <a:solidFill>
                            <a:schemeClr val="tx1"/>
                          </a:solidFill>
                          <a:effectLst/>
                          <a:latin typeface="+mn-lt"/>
                        </a:rPr>
                        <a:t>  Limited</a:t>
                      </a:r>
                      <a:endParaRPr lang="de-DE" sz="1100" b="1" i="0" u="none" strike="noStrike" dirty="0">
                        <a:solidFill>
                          <a:schemeClr val="tx1"/>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886">
                <a:tc>
                  <a:txBody>
                    <a:bodyPr/>
                    <a:lstStyle/>
                    <a:p>
                      <a:pPr algn="l" fontAlgn="ctr"/>
                      <a:r>
                        <a:rPr lang="de-DE" sz="1100" b="1" i="0" u="none" strike="noStrike" dirty="0" smtClean="0">
                          <a:solidFill>
                            <a:schemeClr val="tx1"/>
                          </a:solidFill>
                          <a:effectLst/>
                          <a:latin typeface="+mn-lt"/>
                        </a:rPr>
                        <a:t>  </a:t>
                      </a:r>
                      <a:r>
                        <a:rPr lang="de-DE" sz="1100" b="1" i="0" u="none" strike="noStrike" dirty="0" err="1" smtClean="0">
                          <a:solidFill>
                            <a:schemeClr val="tx1"/>
                          </a:solidFill>
                          <a:effectLst/>
                          <a:latin typeface="+mn-lt"/>
                        </a:rPr>
                        <a:t>Wildtrak</a:t>
                      </a:r>
                      <a:endParaRPr lang="de-DE" sz="1100" b="1" i="0" u="none" strike="noStrike" dirty="0">
                        <a:solidFill>
                          <a:schemeClr val="tx1"/>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886">
                <a:tc>
                  <a:txBody>
                    <a:bodyPr/>
                    <a:lstStyle/>
                    <a:p>
                      <a:pPr algn="l" fontAlgn="ctr"/>
                      <a:r>
                        <a:rPr lang="de-DE" sz="1100" b="1" i="0" u="none" strike="noStrike" dirty="0" smtClean="0">
                          <a:solidFill>
                            <a:schemeClr val="tx1"/>
                          </a:solidFill>
                          <a:effectLst/>
                          <a:latin typeface="+mn-lt"/>
                        </a:rPr>
                        <a:t>  </a:t>
                      </a:r>
                      <a:r>
                        <a:rPr lang="de-DE" sz="1100" b="1" i="0" u="none" strike="noStrike" dirty="0" err="1" smtClean="0">
                          <a:solidFill>
                            <a:schemeClr val="tx1"/>
                          </a:solidFill>
                          <a:effectLst/>
                          <a:latin typeface="+mn-lt"/>
                        </a:rPr>
                        <a:t>Raptor</a:t>
                      </a:r>
                      <a:endParaRPr lang="de-DE" sz="1100" b="1" i="0" u="none" strike="noStrike" dirty="0">
                        <a:solidFill>
                          <a:schemeClr val="tx1"/>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chemeClr val="tx1"/>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519575"/>
                  </a:ext>
                </a:extLst>
              </a:tr>
              <a:tr h="287953">
                <a:tc>
                  <a:txBody>
                    <a:bodyPr/>
                    <a:lstStyle/>
                    <a:p>
                      <a:pPr algn="l" fontAlgn="ctr"/>
                      <a:r>
                        <a:rPr lang="de-DE" sz="1100" u="none" strike="noStrike" dirty="0">
                          <a:effectLst/>
                        </a:rPr>
                        <a:t>– = nicht lieferbar</a:t>
                      </a: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gridSpan="2">
                  <a:txBody>
                    <a:bodyPr/>
                    <a:lstStyle/>
                    <a:p>
                      <a:pPr algn="l" fontAlgn="ctr"/>
                      <a:r>
                        <a:rPr lang="de-DE" sz="1100" u="none" strike="noStrike" dirty="0">
                          <a:effectLst/>
                          <a:latin typeface="Wingdings" pitchFamily="2" charset="2"/>
                        </a:rPr>
                        <a:t>ü</a:t>
                      </a:r>
                      <a:r>
                        <a:rPr lang="de-DE" sz="1100" u="none" strike="noStrike" dirty="0">
                          <a:effectLst/>
                        </a:rPr>
                        <a:t> = lieferbar</a:t>
                      </a: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extLst>
                  <a:ext uri="{0D108BD9-81ED-4DB2-BD59-A6C34878D82A}">
                    <a16:rowId xmlns:a16="http://schemas.microsoft.com/office/drawing/2014/main" val="10004"/>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4116479290"/>
              </p:ext>
            </p:extLst>
          </p:nvPr>
        </p:nvGraphicFramePr>
        <p:xfrm>
          <a:off x="687122" y="1778812"/>
          <a:ext cx="6489781" cy="3067956"/>
        </p:xfrm>
        <a:graphic>
          <a:graphicData uri="http://schemas.openxmlformats.org/drawingml/2006/table">
            <a:tbl>
              <a:tblPr>
                <a:tableStyleId>{2D5ABB26-0587-4C30-8999-92F81FD0307C}</a:tableStyleId>
              </a:tblPr>
              <a:tblGrid>
                <a:gridCol w="2048397">
                  <a:extLst>
                    <a:ext uri="{9D8B030D-6E8A-4147-A177-3AD203B41FA5}">
                      <a16:colId xmlns:a16="http://schemas.microsoft.com/office/drawing/2014/main" val="20000"/>
                    </a:ext>
                  </a:extLst>
                </a:gridCol>
                <a:gridCol w="1684664">
                  <a:extLst>
                    <a:ext uri="{9D8B030D-6E8A-4147-A177-3AD203B41FA5}">
                      <a16:colId xmlns:a16="http://schemas.microsoft.com/office/drawing/2014/main" val="20001"/>
                    </a:ext>
                  </a:extLst>
                </a:gridCol>
                <a:gridCol w="1378360">
                  <a:extLst>
                    <a:ext uri="{9D8B030D-6E8A-4147-A177-3AD203B41FA5}">
                      <a16:colId xmlns:a16="http://schemas.microsoft.com/office/drawing/2014/main" val="20002"/>
                    </a:ext>
                  </a:extLst>
                </a:gridCol>
                <a:gridCol w="1378360">
                  <a:extLst>
                    <a:ext uri="{9D8B030D-6E8A-4147-A177-3AD203B41FA5}">
                      <a16:colId xmlns:a16="http://schemas.microsoft.com/office/drawing/2014/main" val="20003"/>
                    </a:ext>
                  </a:extLst>
                </a:gridCol>
              </a:tblGrid>
              <a:tr h="863452">
                <a:tc>
                  <a:txBody>
                    <a:bodyPr/>
                    <a:lstStyle/>
                    <a:p>
                      <a:pPr algn="l" fontAlgn="ctr"/>
                      <a:r>
                        <a:rPr lang="de-DE" sz="1100" b="1" u="none" strike="noStrike" dirty="0" smtClean="0">
                          <a:solidFill>
                            <a:srgbClr val="474847"/>
                          </a:solidFill>
                          <a:effectLst/>
                        </a:rPr>
                        <a:t>  Typ</a:t>
                      </a: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solidFill>
                            <a:srgbClr val="474847"/>
                          </a:solidFill>
                          <a:effectLst/>
                        </a:rPr>
                        <a:t>2,0</a:t>
                      </a:r>
                      <a:r>
                        <a:rPr lang="de-DE" sz="1100" b="1" u="none" strike="noStrike" baseline="0" dirty="0" smtClean="0">
                          <a:solidFill>
                            <a:srgbClr val="474847"/>
                          </a:solidFill>
                          <a:effectLst/>
                        </a:rPr>
                        <a:t> </a:t>
                      </a:r>
                      <a:r>
                        <a:rPr lang="de-DE" sz="1100" b="1" u="none" strike="noStrike" dirty="0" smtClean="0">
                          <a:solidFill>
                            <a:srgbClr val="474847"/>
                          </a:solidFill>
                          <a:effectLst/>
                        </a:rPr>
                        <a:t>l</a:t>
                      </a:r>
                      <a:r>
                        <a:rPr lang="de-DE" sz="1100" b="1" i="0" u="none" strike="noStrike" baseline="0" dirty="0">
                          <a:solidFill>
                            <a:srgbClr val="474847"/>
                          </a:solidFill>
                          <a:effectLst/>
                          <a:latin typeface="Arial"/>
                        </a:rPr>
                        <a:t> </a:t>
                      </a:r>
                      <a:r>
                        <a:rPr lang="de-DE" sz="1100" b="1" i="0" u="none" strike="noStrike" baseline="0" dirty="0" err="1" smtClean="0">
                          <a:solidFill>
                            <a:srgbClr val="474847"/>
                          </a:solidFill>
                          <a:effectLst/>
                          <a:latin typeface="Arial"/>
                        </a:rPr>
                        <a:t>EcoBlue</a:t>
                      </a:r>
                      <a:r>
                        <a:rPr lang="de-DE" sz="1100" b="1" i="0" u="none" strike="noStrike" baseline="0" dirty="0" smtClean="0">
                          <a:solidFill>
                            <a:srgbClr val="474847"/>
                          </a:solidFill>
                          <a:effectLst/>
                          <a:latin typeface="Arial"/>
                        </a:rPr>
                        <a:t>-</a:t>
                      </a:r>
                    </a:p>
                    <a:p>
                      <a:pPr algn="ctr" fontAlgn="ctr"/>
                      <a:r>
                        <a:rPr lang="de-DE" sz="1100" b="1" i="0" u="none" strike="noStrike" baseline="0" dirty="0" smtClean="0">
                          <a:solidFill>
                            <a:srgbClr val="474847"/>
                          </a:solidFill>
                          <a:effectLst/>
                          <a:latin typeface="Arial"/>
                        </a:rPr>
                        <a:t>Diesel</a:t>
                      </a:r>
                    </a:p>
                    <a:p>
                      <a:pPr algn="ctr" fontAlgn="ctr"/>
                      <a:endParaRPr lang="de-DE" sz="1100" b="1" i="0" u="none" strike="noStrike" baseline="0" dirty="0" smtClean="0">
                        <a:solidFill>
                          <a:srgbClr val="474847"/>
                        </a:solidFill>
                        <a:effectLst/>
                        <a:latin typeface="Arial"/>
                      </a:endParaRPr>
                    </a:p>
                    <a:p>
                      <a:pPr algn="ctr" fontAlgn="ctr"/>
                      <a:r>
                        <a:rPr lang="de-DE" sz="1100" b="1" i="0" u="none" strike="noStrike" baseline="0" dirty="0" smtClean="0">
                          <a:solidFill>
                            <a:srgbClr val="474847"/>
                          </a:solidFill>
                          <a:effectLst/>
                          <a:latin typeface="Arial"/>
                        </a:rPr>
                        <a:t>Allradantrieb 4x4 (zuschaltbar)</a:t>
                      </a:r>
                    </a:p>
                    <a:p>
                      <a:pPr algn="ctr" fontAlgn="ctr"/>
                      <a:endParaRPr lang="de-DE" sz="1100" b="1" i="0" u="none" strike="noStrike" baseline="0" dirty="0" smtClean="0">
                        <a:solidFill>
                          <a:srgbClr val="474847"/>
                        </a:solidFill>
                        <a:effectLst/>
                        <a:latin typeface="Arial"/>
                      </a:endParaRPr>
                    </a:p>
                    <a:p>
                      <a:pPr algn="ctr" fontAlgn="ctr"/>
                      <a:r>
                        <a:rPr lang="de-DE" sz="1100" b="1" i="0" u="none" strike="noStrike" baseline="0" dirty="0" smtClean="0">
                          <a:solidFill>
                            <a:srgbClr val="474847"/>
                          </a:solidFill>
                          <a:effectLst/>
                          <a:latin typeface="Arial"/>
                        </a:rPr>
                        <a:t>Nutzlast 1,2 t</a:t>
                      </a: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2,0 l </a:t>
                      </a:r>
                      <a:r>
                        <a:rPr kumimoji="0" lang="de-DE" sz="1100" b="1" i="0" u="none" strike="noStrike" kern="1200" cap="none" spc="0" normalizeH="0" baseline="0" noProof="0" dirty="0" err="1" smtClean="0">
                          <a:ln>
                            <a:noFill/>
                          </a:ln>
                          <a:solidFill>
                            <a:srgbClr val="474847"/>
                          </a:solidFill>
                          <a:effectLst/>
                          <a:uLnTx/>
                          <a:uFillTx/>
                          <a:latin typeface="+mn-lt"/>
                          <a:ea typeface="+mn-ea"/>
                          <a:cs typeface="+mn-cs"/>
                        </a:rPr>
                        <a:t>EcoBlue</a:t>
                      </a:r>
                      <a:r>
                        <a:rPr kumimoji="0" lang="de-DE" sz="1100" b="1"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Diesel</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Allradantrieb 4x4 (zuschaltbar)</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Nutzlast 1,1 t</a:t>
                      </a:r>
                    </a:p>
                    <a:p>
                      <a:pPr algn="ctr" fontAlgn="ct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8614">
                <a:tc rowSpan="2">
                  <a:txBody>
                    <a:bodyPr/>
                    <a:lstStyle/>
                    <a:p>
                      <a:pPr algn="l" fontAlgn="ctr"/>
                      <a:r>
                        <a:rPr lang="de-DE" sz="1100" b="1" u="none" strike="noStrike" dirty="0" smtClean="0">
                          <a:solidFill>
                            <a:srgbClr val="474847"/>
                          </a:solidFill>
                          <a:effectLst/>
                        </a:rPr>
                        <a:t>  Leistung</a:t>
                      </a:r>
                      <a:endParaRPr lang="de-DE" sz="1100" b="1"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smtClean="0">
                          <a:solidFill>
                            <a:srgbClr val="474847"/>
                          </a:solidFill>
                          <a:effectLst/>
                        </a:rPr>
                        <a:t>kW</a:t>
                      </a:r>
                      <a:endParaRPr lang="de-DE" sz="1100" b="0"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96</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125</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28614">
                <a:tc vMerge="1">
                  <a:txBody>
                    <a:bodyPr/>
                    <a:lstStyle/>
                    <a:p>
                      <a:endParaRPr lang="de-DE"/>
                    </a:p>
                  </a:txBody>
                  <a:tcPr/>
                </a:tc>
                <a:tc>
                  <a:txBody>
                    <a:bodyPr/>
                    <a:lstStyle/>
                    <a:p>
                      <a:pPr algn="ctr" fontAlgn="ctr"/>
                      <a:r>
                        <a:rPr lang="de-DE" sz="1100" b="0" u="none" strike="noStrike" dirty="0" smtClean="0">
                          <a:solidFill>
                            <a:srgbClr val="474847"/>
                          </a:solidFill>
                          <a:effectLst/>
                        </a:rPr>
                        <a:t>PS   </a:t>
                      </a:r>
                      <a:endParaRPr lang="de-DE" sz="1100" b="0"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130</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170</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8614">
                <a:tc gridSpan="2">
                  <a:txBody>
                    <a:bodyPr/>
                    <a:lstStyle/>
                    <a:p>
                      <a:pPr algn="l" fontAlgn="ctr"/>
                      <a:r>
                        <a:rPr lang="de-DE" sz="1100" b="1" u="none" strike="noStrike" dirty="0" smtClean="0">
                          <a:solidFill>
                            <a:srgbClr val="474847"/>
                          </a:solidFill>
                          <a:effectLst/>
                        </a:rPr>
                        <a:t>  Abgasnorm</a:t>
                      </a:r>
                      <a:endParaRPr lang="de-DE" sz="1100" b="1"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18506">
                <a:tc gridSpan="4">
                  <a:txBody>
                    <a:bodyPr/>
                    <a:lstStyle/>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a:solidFill>
                          <a:srgbClr val="474847"/>
                        </a:solidFill>
                        <a:effectLst/>
                        <a:latin typeface="Arial"/>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tc hMerge="1">
                  <a:txBody>
                    <a:bodyPr/>
                    <a:lstStyle/>
                    <a:p>
                      <a:pPr algn="l" fontAlgn="b"/>
                      <a:endParaRPr lang="de-DE" sz="1200" b="0" i="0" u="none" strike="noStrike" dirty="0">
                        <a:solidFill>
                          <a:srgbClr val="000000"/>
                        </a:solidFill>
                        <a:effectLst/>
                        <a:latin typeface="Arial"/>
                      </a:endParaRPr>
                    </a:p>
                  </a:txBody>
                  <a:tcPr marL="8406" marR="8406" marT="8406" marB="0" anchor="b">
                    <a:lnT w="12700" cap="flat" cmpd="sng" algn="ctr">
                      <a:solidFill>
                        <a:schemeClr val="tx1"/>
                      </a:solidFill>
                      <a:prstDash val="solid"/>
                      <a:round/>
                      <a:headEnd type="none" w="med" len="med"/>
                      <a:tailEnd type="none" w="med" len="med"/>
                    </a:lnT>
                  </a:tcPr>
                </a:tc>
                <a:tc hMerge="1">
                  <a:txBody>
                    <a:bodyPr/>
                    <a:lstStyle/>
                    <a:p>
                      <a:pPr algn="l" fontAlgn="b"/>
                      <a:endParaRPr lang="de-DE" sz="1200" b="0" i="0" u="none" strike="noStrike" dirty="0">
                        <a:solidFill>
                          <a:srgbClr val="000000"/>
                        </a:solidFill>
                        <a:effectLst/>
                        <a:latin typeface="Arial"/>
                      </a:endParaRPr>
                    </a:p>
                  </a:txBody>
                  <a:tcPr marL="8406" marR="8406" marT="8406"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128614">
                <a:tc gridSpan="4">
                  <a:txBody>
                    <a:bodyPr/>
                    <a:lstStyle/>
                    <a:p>
                      <a:pPr algn="l" fontAlgn="ctr"/>
                      <a:endParaRPr lang="de-DE" sz="1100" b="0" i="0" u="none" strike="noStrike" dirty="0">
                        <a:solidFill>
                          <a:srgbClr val="474847"/>
                        </a:solidFill>
                        <a:effectLst/>
                        <a:latin typeface="Arial"/>
                      </a:endParaRPr>
                    </a:p>
                  </a:txBody>
                  <a:tcPr marL="8406" marR="8406" marT="8406" marB="0" anchor="ct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6"/>
                  </a:ext>
                </a:extLst>
              </a:tr>
            </a:tbl>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3406248020"/>
              </p:ext>
            </p:extLst>
          </p:nvPr>
        </p:nvGraphicFramePr>
        <p:xfrm>
          <a:off x="692802" y="4555958"/>
          <a:ext cx="6468640" cy="594360"/>
        </p:xfrm>
        <a:graphic>
          <a:graphicData uri="http://schemas.openxmlformats.org/drawingml/2006/table">
            <a:tbl>
              <a:tblPr firstRow="1" bandRow="1">
                <a:tableStyleId>{5C22544A-7EE6-4342-B048-85BDC9FD1C3A}</a:tableStyleId>
              </a:tblPr>
              <a:tblGrid>
                <a:gridCol w="3712419">
                  <a:extLst>
                    <a:ext uri="{9D8B030D-6E8A-4147-A177-3AD203B41FA5}">
                      <a16:colId xmlns:a16="http://schemas.microsoft.com/office/drawing/2014/main" val="20000"/>
                    </a:ext>
                  </a:extLst>
                </a:gridCol>
                <a:gridCol w="1445886">
                  <a:extLst>
                    <a:ext uri="{9D8B030D-6E8A-4147-A177-3AD203B41FA5}">
                      <a16:colId xmlns:a16="http://schemas.microsoft.com/office/drawing/2014/main" val="20001"/>
                    </a:ext>
                  </a:extLst>
                </a:gridCol>
                <a:gridCol w="1310335">
                  <a:extLst>
                    <a:ext uri="{9D8B030D-6E8A-4147-A177-3AD203B41FA5}">
                      <a16:colId xmlns:a16="http://schemas.microsoft.com/office/drawing/2014/main" val="20002"/>
                    </a:ext>
                  </a:extLst>
                </a:gridCol>
              </a:tblGrid>
              <a:tr h="480236">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6-Gang-Schaltgetriebe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6025236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560137" y="1196925"/>
            <a:ext cx="6639863" cy="8100000"/>
          </a:xfrm>
        </p:spPr>
        <p:txBody>
          <a:bodyPr/>
          <a:lstStyle/>
          <a:p>
            <a:pPr marL="0" indent="0">
              <a:buNone/>
            </a:pPr>
            <a:endParaRPr lang="en-US" sz="1600" b="1" u="sng" dirty="0" smtClean="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a:p>
            <a:pPr marL="0" indent="0">
              <a:buNone/>
            </a:pPr>
            <a:endParaRPr lang="en-US" sz="1400" b="1"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Getriebe</a:t>
            </a: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Modelle</a:t>
            </a:r>
            <a:endParaRPr lang="en-US" sz="1400" b="1" u="sng"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LIEFERPROGRAMM</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5</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054490890"/>
              </p:ext>
            </p:extLst>
          </p:nvPr>
        </p:nvGraphicFramePr>
        <p:xfrm>
          <a:off x="560137" y="8025855"/>
          <a:ext cx="6735874" cy="1463575"/>
        </p:xfrm>
        <a:graphic>
          <a:graphicData uri="http://schemas.openxmlformats.org/drawingml/2006/table">
            <a:tbl>
              <a:tblPr>
                <a:tableStyleId>{2D5ABB26-0587-4C30-8999-92F81FD0307C}</a:tableStyleId>
              </a:tblPr>
              <a:tblGrid>
                <a:gridCol w="3220015">
                  <a:extLst>
                    <a:ext uri="{9D8B030D-6E8A-4147-A177-3AD203B41FA5}">
                      <a16:colId xmlns:a16="http://schemas.microsoft.com/office/drawing/2014/main" val="20000"/>
                    </a:ext>
                  </a:extLst>
                </a:gridCol>
                <a:gridCol w="1200898">
                  <a:extLst>
                    <a:ext uri="{9D8B030D-6E8A-4147-A177-3AD203B41FA5}">
                      <a16:colId xmlns:a16="http://schemas.microsoft.com/office/drawing/2014/main" val="20001"/>
                    </a:ext>
                  </a:extLst>
                </a:gridCol>
                <a:gridCol w="1056294">
                  <a:extLst>
                    <a:ext uri="{9D8B030D-6E8A-4147-A177-3AD203B41FA5}">
                      <a16:colId xmlns:a16="http://schemas.microsoft.com/office/drawing/2014/main" val="20002"/>
                    </a:ext>
                  </a:extLst>
                </a:gridCol>
                <a:gridCol w="1258667">
                  <a:extLst>
                    <a:ext uri="{9D8B030D-6E8A-4147-A177-3AD203B41FA5}">
                      <a16:colId xmlns:a16="http://schemas.microsoft.com/office/drawing/2014/main" val="3177161647"/>
                    </a:ext>
                  </a:extLst>
                </a:gridCol>
              </a:tblGrid>
              <a:tr h="241626">
                <a:tc>
                  <a:txBody>
                    <a:bodyPr/>
                    <a:lstStyle/>
                    <a:p>
                      <a:pPr algn="l" fontAlgn="ctr"/>
                      <a:r>
                        <a:rPr lang="de-DE" sz="1100" b="1" i="0" u="none" strike="noStrike" dirty="0" smtClean="0">
                          <a:solidFill>
                            <a:srgbClr val="474847"/>
                          </a:solidFill>
                          <a:effectLst/>
                          <a:latin typeface="+mn-lt"/>
                        </a:rPr>
                        <a:t>  XL</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rgbClr val="474847"/>
                          </a:solidFill>
                          <a:effectLst/>
                          <a:latin typeface="Wingdings" pitchFamily="2" charset="2"/>
                        </a:rPr>
                        <a:t>ü</a:t>
                      </a:r>
                      <a:endParaRPr lang="de-DE" sz="1100" b="0" i="0" u="none" strike="noStrike" dirty="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4877">
                <a:tc>
                  <a:txBody>
                    <a:bodyPr/>
                    <a:lstStyle/>
                    <a:p>
                      <a:pPr algn="l" fontAlgn="ctr"/>
                      <a:r>
                        <a:rPr lang="de-DE" sz="1100" b="1" i="0" u="none" strike="noStrike" dirty="0" smtClean="0">
                          <a:solidFill>
                            <a:srgbClr val="474847"/>
                          </a:solidFill>
                          <a:effectLst/>
                          <a:latin typeface="+mn-lt"/>
                        </a:rPr>
                        <a:t>  XLT</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rPr>
                        <a:t>ü</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1626">
                <a:tc>
                  <a:txBody>
                    <a:bodyPr/>
                    <a:lstStyle/>
                    <a:p>
                      <a:pPr algn="l" fontAlgn="ctr"/>
                      <a:r>
                        <a:rPr lang="de-DE" sz="1100" b="1" i="0" u="none" strike="noStrike" dirty="0" smtClean="0">
                          <a:solidFill>
                            <a:srgbClr val="474847"/>
                          </a:solidFill>
                          <a:effectLst/>
                          <a:latin typeface="+mn-lt"/>
                        </a:rPr>
                        <a:t>  Limited</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rPr>
                        <a:t>ü</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rPr>
                        <a:t>ü</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1626">
                <a:tc>
                  <a:txBody>
                    <a:bodyPr/>
                    <a:lstStyle/>
                    <a:p>
                      <a:pPr algn="l" fontAlgn="ctr"/>
                      <a:r>
                        <a:rPr lang="de-DE" sz="1100" b="1" i="0" u="none" strike="noStrike" dirty="0" smtClean="0">
                          <a:solidFill>
                            <a:srgbClr val="474847"/>
                          </a:solidFill>
                          <a:effectLst/>
                          <a:latin typeface="+mn-lt"/>
                        </a:rPr>
                        <a:t>  </a:t>
                      </a:r>
                      <a:r>
                        <a:rPr lang="de-DE" sz="1100" b="1" i="0" u="none" strike="noStrike" dirty="0" err="1" smtClean="0">
                          <a:solidFill>
                            <a:srgbClr val="474847"/>
                          </a:solidFill>
                          <a:effectLst/>
                          <a:latin typeface="+mn-lt"/>
                        </a:rPr>
                        <a:t>Wildtrak</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rPr>
                        <a:t>ü</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rPr>
                        <a:t>ü</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41626">
                <a:tc>
                  <a:txBody>
                    <a:bodyPr/>
                    <a:lstStyle/>
                    <a:p>
                      <a:pPr algn="l" fontAlgn="ctr"/>
                      <a:r>
                        <a:rPr lang="de-DE" sz="1100" b="1" i="0" u="none" strike="noStrike" dirty="0" smtClean="0">
                          <a:solidFill>
                            <a:srgbClr val="474847"/>
                          </a:solidFill>
                          <a:effectLst/>
                          <a:latin typeface="+mn-lt"/>
                        </a:rPr>
                        <a:t>  </a:t>
                      </a:r>
                      <a:r>
                        <a:rPr lang="de-DE" sz="1100" b="1" i="0" u="none" strike="noStrike" dirty="0" err="1" smtClean="0">
                          <a:solidFill>
                            <a:srgbClr val="474847"/>
                          </a:solidFill>
                          <a:effectLst/>
                          <a:latin typeface="+mn-lt"/>
                        </a:rPr>
                        <a:t>Raptor</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519575"/>
                  </a:ext>
                </a:extLst>
              </a:tr>
              <a:tr h="252194">
                <a:tc>
                  <a:txBody>
                    <a:bodyPr/>
                    <a:lstStyle/>
                    <a:p>
                      <a:pPr algn="l" fontAlgn="ctr"/>
                      <a:r>
                        <a:rPr lang="de-DE" sz="1100" u="none" strike="noStrike" dirty="0">
                          <a:effectLst/>
                        </a:rPr>
                        <a:t>– = nicht lieferbar</a:t>
                      </a: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gridSpan="2">
                  <a:txBody>
                    <a:bodyPr/>
                    <a:lstStyle/>
                    <a:p>
                      <a:pPr algn="l" fontAlgn="ctr"/>
                      <a:r>
                        <a:rPr lang="de-DE" sz="1100" u="none" strike="noStrike" dirty="0">
                          <a:effectLst/>
                          <a:latin typeface="Wingdings" pitchFamily="2" charset="2"/>
                        </a:rPr>
                        <a:t>ü</a:t>
                      </a:r>
                      <a:r>
                        <a:rPr lang="de-DE" sz="1100" u="none" strike="noStrike" dirty="0">
                          <a:effectLst/>
                        </a:rPr>
                        <a:t> = lieferbar</a:t>
                      </a: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tc>
                  <a:txBody>
                    <a:bodyPr/>
                    <a:lstStyle/>
                    <a:p>
                      <a:pPr algn="l" fontAlgn="ct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906250594"/>
              </p:ext>
            </p:extLst>
          </p:nvPr>
        </p:nvGraphicFramePr>
        <p:xfrm>
          <a:off x="511915" y="1713077"/>
          <a:ext cx="6688085" cy="3211674"/>
        </p:xfrm>
        <a:graphic>
          <a:graphicData uri="http://schemas.openxmlformats.org/drawingml/2006/table">
            <a:tbl>
              <a:tblPr>
                <a:tableStyleId>{2D5ABB26-0587-4C30-8999-92F81FD0307C}</a:tableStyleId>
              </a:tblPr>
              <a:tblGrid>
                <a:gridCol w="1741180">
                  <a:extLst>
                    <a:ext uri="{9D8B030D-6E8A-4147-A177-3AD203B41FA5}">
                      <a16:colId xmlns:a16="http://schemas.microsoft.com/office/drawing/2014/main" val="20000"/>
                    </a:ext>
                  </a:extLst>
                </a:gridCol>
                <a:gridCol w="1432000">
                  <a:extLst>
                    <a:ext uri="{9D8B030D-6E8A-4147-A177-3AD203B41FA5}">
                      <a16:colId xmlns:a16="http://schemas.microsoft.com/office/drawing/2014/main" val="20001"/>
                    </a:ext>
                  </a:extLst>
                </a:gridCol>
                <a:gridCol w="1171635">
                  <a:extLst>
                    <a:ext uri="{9D8B030D-6E8A-4147-A177-3AD203B41FA5}">
                      <a16:colId xmlns:a16="http://schemas.microsoft.com/office/drawing/2014/main" val="20002"/>
                    </a:ext>
                  </a:extLst>
                </a:gridCol>
                <a:gridCol w="1171635">
                  <a:extLst>
                    <a:ext uri="{9D8B030D-6E8A-4147-A177-3AD203B41FA5}">
                      <a16:colId xmlns:a16="http://schemas.microsoft.com/office/drawing/2014/main" val="20003"/>
                    </a:ext>
                  </a:extLst>
                </a:gridCol>
                <a:gridCol w="1171635">
                  <a:extLst>
                    <a:ext uri="{9D8B030D-6E8A-4147-A177-3AD203B41FA5}">
                      <a16:colId xmlns:a16="http://schemas.microsoft.com/office/drawing/2014/main" val="161955601"/>
                    </a:ext>
                  </a:extLst>
                </a:gridCol>
              </a:tblGrid>
              <a:tr h="2507490">
                <a:tc>
                  <a:txBody>
                    <a:bodyPr/>
                    <a:lstStyle/>
                    <a:p>
                      <a:pPr algn="l" fontAlgn="ctr"/>
                      <a:r>
                        <a:rPr lang="de-DE" sz="1100" b="1" u="none" strike="noStrike" dirty="0" smtClean="0">
                          <a:solidFill>
                            <a:srgbClr val="474847"/>
                          </a:solidFill>
                          <a:effectLst/>
                        </a:rPr>
                        <a:t>  Typ</a:t>
                      </a:r>
                    </a:p>
                    <a:p>
                      <a:pPr algn="l" fontAlgn="ct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solidFill>
                            <a:srgbClr val="474847"/>
                          </a:solidFill>
                          <a:effectLst/>
                        </a:rPr>
                        <a:t>2,0</a:t>
                      </a:r>
                      <a:r>
                        <a:rPr lang="de-DE" sz="1100" b="1" u="none" strike="noStrike" baseline="0" dirty="0" smtClean="0">
                          <a:solidFill>
                            <a:srgbClr val="474847"/>
                          </a:solidFill>
                          <a:effectLst/>
                        </a:rPr>
                        <a:t> </a:t>
                      </a:r>
                      <a:r>
                        <a:rPr lang="de-DE" sz="1100" b="1" u="none" strike="noStrike" dirty="0" smtClean="0">
                          <a:solidFill>
                            <a:srgbClr val="474847"/>
                          </a:solidFill>
                          <a:effectLst/>
                        </a:rPr>
                        <a:t>l</a:t>
                      </a:r>
                      <a:r>
                        <a:rPr lang="de-DE" sz="1100" b="1" i="0" u="none" strike="noStrike" baseline="0" dirty="0">
                          <a:solidFill>
                            <a:srgbClr val="474847"/>
                          </a:solidFill>
                          <a:effectLst/>
                          <a:latin typeface="Arial"/>
                        </a:rPr>
                        <a:t> </a:t>
                      </a:r>
                      <a:r>
                        <a:rPr lang="de-DE" sz="1100" b="1" i="0" u="none" strike="noStrike" baseline="0" dirty="0" err="1" smtClean="0">
                          <a:solidFill>
                            <a:srgbClr val="474847"/>
                          </a:solidFill>
                          <a:effectLst/>
                          <a:latin typeface="Arial"/>
                        </a:rPr>
                        <a:t>EcoBlue</a:t>
                      </a:r>
                      <a:r>
                        <a:rPr lang="de-DE" sz="1100" b="1" i="0" u="none" strike="noStrike" baseline="0" dirty="0" smtClean="0">
                          <a:solidFill>
                            <a:srgbClr val="474847"/>
                          </a:solidFill>
                          <a:effectLst/>
                          <a:latin typeface="Arial"/>
                        </a:rPr>
                        <a:t>-Diesel</a:t>
                      </a:r>
                    </a:p>
                    <a:p>
                      <a:pPr algn="ctr" fontAlgn="ctr"/>
                      <a:endParaRPr lang="de-DE" sz="1100" b="1" i="0" u="none" strike="noStrike" baseline="0" dirty="0" smtClean="0">
                        <a:solidFill>
                          <a:srgbClr val="474847"/>
                        </a:solidFill>
                        <a:effectLst/>
                        <a:latin typeface="Arial"/>
                      </a:endParaRPr>
                    </a:p>
                    <a:p>
                      <a:pPr algn="ctr" fontAlgn="ctr"/>
                      <a:r>
                        <a:rPr lang="de-DE" sz="1100" b="1" i="0" u="none" strike="noStrike" baseline="0" dirty="0" smtClean="0">
                          <a:solidFill>
                            <a:srgbClr val="474847"/>
                          </a:solidFill>
                          <a:effectLst/>
                          <a:latin typeface="Arial"/>
                        </a:rPr>
                        <a:t>Allradantrieb 4x4 (zuschaltbar)</a:t>
                      </a:r>
                    </a:p>
                    <a:p>
                      <a:pPr algn="ctr" fontAlgn="ctr"/>
                      <a:endParaRPr lang="de-DE" sz="1100" b="1" i="0" u="none" strike="noStrike" baseline="0" dirty="0" smtClean="0">
                        <a:solidFill>
                          <a:srgbClr val="474847"/>
                        </a:solidFill>
                        <a:effectLst/>
                        <a:latin typeface="Arial"/>
                      </a:endParaRPr>
                    </a:p>
                    <a:p>
                      <a:pPr algn="ctr" fontAlgn="ctr"/>
                      <a:r>
                        <a:rPr lang="de-DE" sz="1100" b="1" i="0" u="none" strike="noStrike" baseline="0" dirty="0" smtClean="0">
                          <a:solidFill>
                            <a:srgbClr val="474847"/>
                          </a:solidFill>
                          <a:effectLst/>
                          <a:latin typeface="Arial"/>
                        </a:rPr>
                        <a:t>Nutzlast 1,1 t</a:t>
                      </a: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2,0 l </a:t>
                      </a:r>
                      <a:r>
                        <a:rPr kumimoji="0" lang="de-DE" sz="1100" b="1" i="0" u="none" strike="noStrike" kern="1200" cap="none" spc="0" normalizeH="0" baseline="0" noProof="0" dirty="0" err="1" smtClean="0">
                          <a:ln>
                            <a:noFill/>
                          </a:ln>
                          <a:solidFill>
                            <a:srgbClr val="474847"/>
                          </a:solidFill>
                          <a:effectLst/>
                          <a:uLnTx/>
                          <a:uFillTx/>
                          <a:latin typeface="+mn-lt"/>
                          <a:ea typeface="+mn-ea"/>
                          <a:cs typeface="+mn-cs"/>
                        </a:rPr>
                        <a:t>EcoBlue</a:t>
                      </a:r>
                      <a:r>
                        <a:rPr kumimoji="0" lang="de-DE" sz="1100" b="1" i="0" u="none" strike="noStrike" kern="1200" cap="none" spc="0" normalizeH="0" baseline="0" noProof="0" dirty="0" smtClean="0">
                          <a:ln>
                            <a:noFill/>
                          </a:ln>
                          <a:solidFill>
                            <a:srgbClr val="474847"/>
                          </a:solidFill>
                          <a:effectLst/>
                          <a:uLnTx/>
                          <a:uFillTx/>
                          <a:latin typeface="+mn-lt"/>
                          <a:ea typeface="+mn-ea"/>
                          <a:cs typeface="+mn-cs"/>
                        </a:rPr>
                        <a:t>-Diesel</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Allradantrieb 4x4 (zuschaltbar)</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Nutzlast 1,1 t</a:t>
                      </a:r>
                    </a:p>
                    <a:p>
                      <a:pPr algn="ctr" fontAlgn="ct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2,0 l </a:t>
                      </a:r>
                      <a:r>
                        <a:rPr kumimoji="0" lang="de-DE" sz="1100" b="1" i="0" u="none" strike="noStrike" kern="1200" cap="none" spc="0" normalizeH="0" baseline="0" noProof="0" dirty="0" err="1" smtClean="0">
                          <a:ln>
                            <a:noFill/>
                          </a:ln>
                          <a:solidFill>
                            <a:srgbClr val="474847"/>
                          </a:solidFill>
                          <a:effectLst/>
                          <a:uLnTx/>
                          <a:uFillTx/>
                          <a:latin typeface="+mn-lt"/>
                          <a:ea typeface="+mn-ea"/>
                          <a:cs typeface="+mn-cs"/>
                        </a:rPr>
                        <a:t>EcoBlue</a:t>
                      </a:r>
                      <a:r>
                        <a:rPr kumimoji="0" lang="de-DE" sz="1100" b="1"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Diesel</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Allradantrieb 4x4 (zuschaltbar)</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Nutzlast 1,1 t</a:t>
                      </a:r>
                    </a:p>
                    <a:p>
                      <a:pPr algn="ctr" fontAlgn="ct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74963">
                <a:tc rowSpan="2">
                  <a:txBody>
                    <a:bodyPr/>
                    <a:lstStyle/>
                    <a:p>
                      <a:pPr algn="l" fontAlgn="ctr"/>
                      <a:r>
                        <a:rPr lang="de-DE" sz="1100" b="1" u="none" strike="noStrike" dirty="0" smtClean="0">
                          <a:solidFill>
                            <a:srgbClr val="474847"/>
                          </a:solidFill>
                          <a:effectLst/>
                        </a:rPr>
                        <a:t>  Leistung</a:t>
                      </a:r>
                      <a:endParaRPr lang="de-DE" sz="1100" b="1"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smtClean="0">
                          <a:solidFill>
                            <a:srgbClr val="474847"/>
                          </a:solidFill>
                          <a:effectLst/>
                        </a:rPr>
                        <a:t>kW</a:t>
                      </a:r>
                      <a:endParaRPr lang="de-DE" sz="1100" b="0"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96</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125</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156</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74963">
                <a:tc vMerge="1">
                  <a:txBody>
                    <a:bodyPr/>
                    <a:lstStyle/>
                    <a:p>
                      <a:endParaRPr lang="de-DE"/>
                    </a:p>
                  </a:txBody>
                  <a:tcPr/>
                </a:tc>
                <a:tc>
                  <a:txBody>
                    <a:bodyPr/>
                    <a:lstStyle/>
                    <a:p>
                      <a:pPr algn="ctr" fontAlgn="ctr"/>
                      <a:r>
                        <a:rPr lang="de-DE" sz="1100" b="0" u="none" strike="noStrike" dirty="0" smtClean="0">
                          <a:solidFill>
                            <a:srgbClr val="474847"/>
                          </a:solidFill>
                          <a:effectLst/>
                        </a:rPr>
                        <a:t>PS   </a:t>
                      </a:r>
                      <a:endParaRPr lang="de-DE" sz="1100" b="0"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130</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170</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213</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4963">
                <a:tc gridSpan="2">
                  <a:txBody>
                    <a:bodyPr/>
                    <a:lstStyle/>
                    <a:p>
                      <a:pPr algn="l" fontAlgn="ctr"/>
                      <a:r>
                        <a:rPr lang="de-DE" sz="1100" b="1" u="none" strike="noStrike" dirty="0" smtClean="0">
                          <a:solidFill>
                            <a:srgbClr val="474847"/>
                          </a:solidFill>
                          <a:effectLst/>
                        </a:rPr>
                        <a:t>  Abgasnorm</a:t>
                      </a:r>
                      <a:endParaRPr lang="de-DE" sz="1100" b="1"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4963">
                <a:tc gridSpan="4">
                  <a:txBody>
                    <a:bodyPr/>
                    <a:lstStyle/>
                    <a:p>
                      <a:pPr algn="l" fontAlgn="ctr"/>
                      <a:endParaRPr lang="de-DE" sz="1100" b="0" i="0" u="none" strike="noStrike" dirty="0">
                        <a:solidFill>
                          <a:srgbClr val="474847"/>
                        </a:solidFill>
                        <a:effectLst/>
                        <a:latin typeface="Arial"/>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100" b="0" i="0" u="none" strike="noStrike" dirty="0">
                        <a:solidFill>
                          <a:srgbClr val="474847"/>
                        </a:solidFill>
                        <a:effectLst/>
                        <a:latin typeface="Arial"/>
                      </a:endParaRPr>
                    </a:p>
                  </a:txBody>
                  <a:tcPr marL="8406" marR="8406" marT="8406"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3215377542"/>
              </p:ext>
            </p:extLst>
          </p:nvPr>
        </p:nvGraphicFramePr>
        <p:xfrm>
          <a:off x="530414" y="5516325"/>
          <a:ext cx="6679523" cy="1913625"/>
        </p:xfrm>
        <a:graphic>
          <a:graphicData uri="http://schemas.openxmlformats.org/drawingml/2006/table">
            <a:tbl>
              <a:tblPr firstRow="1" bandRow="1">
                <a:tableStyleId>{5C22544A-7EE6-4342-B048-85BDC9FD1C3A}</a:tableStyleId>
              </a:tblPr>
              <a:tblGrid>
                <a:gridCol w="3190345">
                  <a:extLst>
                    <a:ext uri="{9D8B030D-6E8A-4147-A177-3AD203B41FA5}">
                      <a16:colId xmlns:a16="http://schemas.microsoft.com/office/drawing/2014/main" val="20000"/>
                    </a:ext>
                  </a:extLst>
                </a:gridCol>
                <a:gridCol w="1127970">
                  <a:extLst>
                    <a:ext uri="{9D8B030D-6E8A-4147-A177-3AD203B41FA5}">
                      <a16:colId xmlns:a16="http://schemas.microsoft.com/office/drawing/2014/main" val="20001"/>
                    </a:ext>
                  </a:extLst>
                </a:gridCol>
                <a:gridCol w="1162440">
                  <a:extLst>
                    <a:ext uri="{9D8B030D-6E8A-4147-A177-3AD203B41FA5}">
                      <a16:colId xmlns:a16="http://schemas.microsoft.com/office/drawing/2014/main" val="20002"/>
                    </a:ext>
                  </a:extLst>
                </a:gridCol>
                <a:gridCol w="1198768">
                  <a:extLst>
                    <a:ext uri="{9D8B030D-6E8A-4147-A177-3AD203B41FA5}">
                      <a16:colId xmlns:a16="http://schemas.microsoft.com/office/drawing/2014/main" val="3170270491"/>
                    </a:ext>
                  </a:extLst>
                </a:gridCol>
              </a:tblGrid>
              <a:tr h="520943">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6-Gang-Schaltgetriebe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20943">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6-Gang-Automatikgetriebe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i="0" u="none" strike="noStrike" dirty="0" smtClean="0">
                        <a:solidFill>
                          <a:srgbClr val="474847"/>
                        </a:solidFill>
                        <a:effectLst/>
                        <a:latin typeface="Wingdings" pitchFamily="2"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331210"/>
                  </a:ext>
                </a:extLst>
              </a:tr>
              <a:tr h="724905">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10-Gang-Automatikgetriebe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1" kern="1200" noProof="0" dirty="0" smtClean="0">
                        <a:solidFill>
                          <a:srgbClr val="474847"/>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2529342"/>
                  </a:ext>
                </a:extLst>
              </a:tr>
            </a:tbl>
          </a:graphicData>
        </a:graphic>
      </p:graphicFrame>
      <p:sp>
        <p:nvSpPr>
          <p:cNvPr id="9" name="Rechteck 8"/>
          <p:cNvSpPr/>
          <p:nvPr/>
        </p:nvSpPr>
        <p:spPr>
          <a:xfrm>
            <a:off x="560137" y="1147218"/>
            <a:ext cx="6656202" cy="338554"/>
          </a:xfrm>
          <a:prstGeom prst="rect">
            <a:avLst/>
          </a:prstGeom>
        </p:spPr>
        <p:txBody>
          <a:bodyPr wrap="square">
            <a:spAutoFit/>
          </a:bodyPr>
          <a:lstStyle/>
          <a:p>
            <a:r>
              <a:rPr lang="en-US" sz="1600" b="1" u="sng" dirty="0" err="1" smtClean="0">
                <a:cs typeface="Arial" pitchFamily="34" charset="0"/>
              </a:rPr>
              <a:t>Superkabine</a:t>
            </a:r>
            <a:r>
              <a:rPr lang="en-US" sz="1600" b="1" u="sng" dirty="0">
                <a:cs typeface="Arial" pitchFamily="34" charset="0"/>
              </a:rPr>
              <a:t>, 2 </a:t>
            </a:r>
            <a:r>
              <a:rPr lang="en-US" sz="1600" b="1" u="sng" dirty="0" err="1">
                <a:cs typeface="Arial" pitchFamily="34" charset="0"/>
              </a:rPr>
              <a:t>Doppelflügeltüren</a:t>
            </a:r>
            <a:r>
              <a:rPr lang="en-US" sz="1600" b="1" u="sng" dirty="0">
                <a:cs typeface="Arial" pitchFamily="34" charset="0"/>
              </a:rPr>
              <a:t> – 2+2 </a:t>
            </a:r>
            <a:r>
              <a:rPr lang="en-US" sz="1600" b="1" u="sng" dirty="0" err="1">
                <a:cs typeface="Arial" pitchFamily="34" charset="0"/>
              </a:rPr>
              <a:t>Sitze</a:t>
            </a:r>
            <a:endParaRPr lang="de-DE" sz="1600" u="sng" dirty="0"/>
          </a:p>
        </p:txBody>
      </p:sp>
    </p:spTree>
    <p:extLst>
      <p:ext uri="{BB962C8B-B14F-4D97-AF65-F5344CB8AC3E}">
        <p14:creationId xmlns:p14="http://schemas.microsoft.com/office/powerpoint/2010/main" val="2654355851"/>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560136" y="1196925"/>
            <a:ext cx="6639864" cy="8100000"/>
          </a:xfrm>
        </p:spPr>
        <p:txBody>
          <a:bodyPr/>
          <a:lstStyle/>
          <a:p>
            <a:pPr marL="0" indent="0">
              <a:buNone/>
            </a:pPr>
            <a:endParaRPr lang="en-US" sz="1600" b="1" u="sng" dirty="0" smtClean="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a:latin typeface="Arial" pitchFamily="34" charset="0"/>
              <a:ea typeface="ヒラギノ角ゴ Pro W3"/>
              <a:cs typeface="Arial" pitchFamily="34" charset="0"/>
            </a:endParaRPr>
          </a:p>
          <a:p>
            <a:endParaRPr lang="en-US" sz="1400" b="1"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a:p>
            <a:pPr marL="0" indent="0">
              <a:buNone/>
            </a:pPr>
            <a:endParaRPr lang="en-US" sz="1400" b="1"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Getriebe</a:t>
            </a: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endParaRPr lang="en-US" sz="1400" b="1" u="sng" dirty="0" smtClean="0">
              <a:latin typeface="Arial" pitchFamily="34" charset="0"/>
              <a:ea typeface="ヒラギノ角ゴ Pro W3"/>
              <a:cs typeface="Arial" pitchFamily="34" charset="0"/>
            </a:endParaRPr>
          </a:p>
          <a:p>
            <a:pPr marL="0" indent="0">
              <a:buNone/>
            </a:pPr>
            <a:r>
              <a:rPr lang="en-US" sz="1400" b="1" u="sng" dirty="0" err="1" smtClean="0">
                <a:latin typeface="Arial" pitchFamily="34" charset="0"/>
                <a:ea typeface="ヒラギノ角ゴ Pro W3"/>
                <a:cs typeface="Arial" pitchFamily="34" charset="0"/>
              </a:rPr>
              <a:t>Modelle</a:t>
            </a:r>
            <a:endParaRPr lang="en-US" sz="1400" b="1" u="sng" dirty="0" smtClean="0">
              <a:latin typeface="Arial" pitchFamily="34" charset="0"/>
              <a:ea typeface="ヒラギノ角ゴ Pro W3"/>
              <a:cs typeface="Arial" pitchFamily="34" charset="0"/>
            </a:endParaRPr>
          </a:p>
          <a:p>
            <a:pPr marL="0" indent="0">
              <a:buNone/>
            </a:pPr>
            <a:endParaRPr lang="en-US" sz="1400" b="1" dirty="0" smtClean="0">
              <a:latin typeface="Arial" pitchFamily="34" charset="0"/>
              <a:ea typeface="ヒラギノ角ゴ Pro W3"/>
              <a:cs typeface="Arial" pitchFamily="34" charset="0"/>
            </a:endParaRPr>
          </a:p>
        </p:txBody>
      </p:sp>
      <p:sp>
        <p:nvSpPr>
          <p:cNvPr id="39938" name="Title 2"/>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LIEFERPROGRAMM</a:t>
            </a:r>
          </a:p>
        </p:txBody>
      </p:sp>
      <p:sp>
        <p:nvSpPr>
          <p:cNvPr id="39939" name="Slide Number Placeholder 1"/>
          <p:cNvSpPr>
            <a:spLocks noGrp="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pitchFamily="34" charset="0"/>
                <a:ea typeface="ヒラギノ角ゴ Pro W3"/>
                <a:cs typeface="ヒラギノ角ゴ Pro W3"/>
              </a:defRPr>
            </a:lvl1pPr>
            <a:lvl2pPr marL="808998" indent="-311153" eaLnBrk="0" hangingPunct="0">
              <a:defRPr sz="2600">
                <a:solidFill>
                  <a:schemeClr val="tx1"/>
                </a:solidFill>
                <a:latin typeface="Arial" pitchFamily="34" charset="0"/>
                <a:ea typeface="ヒラギノ角ゴ Pro W3"/>
                <a:cs typeface="ヒラギノ角ゴ Pro W3"/>
              </a:defRPr>
            </a:lvl2pPr>
            <a:lvl3pPr marL="1244613" indent="-248923" eaLnBrk="0" hangingPunct="0">
              <a:defRPr sz="2600">
                <a:solidFill>
                  <a:schemeClr val="tx1"/>
                </a:solidFill>
                <a:latin typeface="Arial" pitchFamily="34" charset="0"/>
                <a:ea typeface="ヒラギノ角ゴ Pro W3"/>
                <a:cs typeface="ヒラギノ角ゴ Pro W3"/>
              </a:defRPr>
            </a:lvl3pPr>
            <a:lvl4pPr marL="1742458" indent="-248923" eaLnBrk="0" hangingPunct="0">
              <a:defRPr sz="2600">
                <a:solidFill>
                  <a:schemeClr val="tx1"/>
                </a:solidFill>
                <a:latin typeface="Arial" pitchFamily="34" charset="0"/>
                <a:ea typeface="ヒラギノ角ゴ Pro W3"/>
                <a:cs typeface="ヒラギノ角ゴ Pro W3"/>
              </a:defRPr>
            </a:lvl4pPr>
            <a:lvl5pPr marL="2240303" indent="-248923" eaLnBrk="0" hangingPunct="0">
              <a:defRPr sz="2600">
                <a:solidFill>
                  <a:schemeClr val="tx1"/>
                </a:solidFill>
                <a:latin typeface="Arial" pitchFamily="34" charset="0"/>
                <a:ea typeface="ヒラギノ角ゴ Pro W3"/>
                <a:cs typeface="ヒラギノ角ゴ Pro W3"/>
              </a:defRPr>
            </a:lvl5pPr>
            <a:lvl6pPr marL="273814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6pPr>
            <a:lvl7pPr marL="323599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7pPr>
            <a:lvl8pPr marL="3733838"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8pPr>
            <a:lvl9pPr marL="4231683" indent="-248923" defTabSz="497845" eaLnBrk="0" fontAlgn="base" hangingPunct="0">
              <a:spcBef>
                <a:spcPct val="0"/>
              </a:spcBef>
              <a:spcAft>
                <a:spcPct val="0"/>
              </a:spcAft>
              <a:defRPr sz="2600">
                <a:solidFill>
                  <a:schemeClr val="tx1"/>
                </a:solidFill>
                <a:latin typeface="Arial" pitchFamily="34" charset="0"/>
                <a:ea typeface="ヒラギノ角ゴ Pro W3"/>
                <a:cs typeface="ヒラギノ角ゴ Pro W3"/>
              </a:defRPr>
            </a:lvl9pPr>
          </a:lstStyle>
          <a:p>
            <a:pPr eaLnBrk="1" hangingPunct="1"/>
            <a:fld id="{01256AC1-3877-4111-A370-091A8F7DF2BE}" type="slidenum">
              <a:rPr lang="en-US" sz="900">
                <a:solidFill>
                  <a:srgbClr val="425968"/>
                </a:solidFill>
              </a:rPr>
              <a:pPr eaLnBrk="1" hangingPunct="1"/>
              <a:t>6</a:t>
            </a:fld>
            <a:endParaRPr lang="en-US" sz="900">
              <a:solidFill>
                <a:srgbClr val="425968"/>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577042971"/>
              </p:ext>
            </p:extLst>
          </p:nvPr>
        </p:nvGraphicFramePr>
        <p:xfrm>
          <a:off x="574815" y="7646175"/>
          <a:ext cx="6721093" cy="1628890"/>
        </p:xfrm>
        <a:graphic>
          <a:graphicData uri="http://schemas.openxmlformats.org/drawingml/2006/table">
            <a:tbl>
              <a:tblPr>
                <a:tableStyleId>{2D5ABB26-0587-4C30-8999-92F81FD0307C}</a:tableStyleId>
              </a:tblPr>
              <a:tblGrid>
                <a:gridCol w="3216891">
                  <a:extLst>
                    <a:ext uri="{9D8B030D-6E8A-4147-A177-3AD203B41FA5}">
                      <a16:colId xmlns:a16="http://schemas.microsoft.com/office/drawing/2014/main" val="20000"/>
                    </a:ext>
                  </a:extLst>
                </a:gridCol>
                <a:gridCol w="1199734">
                  <a:extLst>
                    <a:ext uri="{9D8B030D-6E8A-4147-A177-3AD203B41FA5}">
                      <a16:colId xmlns:a16="http://schemas.microsoft.com/office/drawing/2014/main" val="20001"/>
                    </a:ext>
                  </a:extLst>
                </a:gridCol>
                <a:gridCol w="1108981">
                  <a:extLst>
                    <a:ext uri="{9D8B030D-6E8A-4147-A177-3AD203B41FA5}">
                      <a16:colId xmlns:a16="http://schemas.microsoft.com/office/drawing/2014/main" val="20002"/>
                    </a:ext>
                  </a:extLst>
                </a:gridCol>
                <a:gridCol w="1195487">
                  <a:extLst>
                    <a:ext uri="{9D8B030D-6E8A-4147-A177-3AD203B41FA5}">
                      <a16:colId xmlns:a16="http://schemas.microsoft.com/office/drawing/2014/main" val="3177161647"/>
                    </a:ext>
                  </a:extLst>
                </a:gridCol>
              </a:tblGrid>
              <a:tr h="269517">
                <a:tc>
                  <a:txBody>
                    <a:bodyPr/>
                    <a:lstStyle/>
                    <a:p>
                      <a:pPr algn="l" fontAlgn="ctr"/>
                      <a:r>
                        <a:rPr lang="de-DE" sz="1100" b="1" i="0" u="none" strike="noStrike" dirty="0" smtClean="0">
                          <a:solidFill>
                            <a:schemeClr val="tx1"/>
                          </a:solidFill>
                          <a:effectLst/>
                          <a:latin typeface="+mn-lt"/>
                        </a:rPr>
                        <a:t>  XL</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rgbClr val="474847"/>
                          </a:solidFill>
                          <a:effectLst/>
                          <a:latin typeface="Wingdings" pitchFamily="2" charset="2"/>
                        </a:rPr>
                        <a:t>ü</a:t>
                      </a:r>
                      <a:endParaRPr lang="de-DE" sz="1100" b="0" i="0" u="none" strike="noStrike" dirty="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rgbClr val="474847"/>
                          </a:solidFill>
                          <a:effectLst/>
                          <a:latin typeface="Wingdings" pitchFamily="2" charset="2"/>
                        </a:rPr>
                        <a:t>ü</a:t>
                      </a:r>
                      <a:endParaRPr lang="de-DE" sz="1100" b="0" i="0" u="none" strike="noStrike" dirty="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a:solidFill>
                            <a:srgbClr val="474847"/>
                          </a:solidFill>
                          <a:effectLst/>
                          <a:latin typeface="Wingdings" pitchFamily="2" charset="2"/>
                        </a:rPr>
                        <a:t>ü</a:t>
                      </a:r>
                      <a:endParaRPr lang="de-DE" sz="1100" b="0" i="0" u="none" strike="noStrike" dirty="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9517">
                <a:tc>
                  <a:txBody>
                    <a:bodyPr/>
                    <a:lstStyle/>
                    <a:p>
                      <a:pPr algn="l" fontAlgn="ctr"/>
                      <a:r>
                        <a:rPr lang="de-DE" sz="1100" b="1" i="0" u="none" strike="noStrike" dirty="0" smtClean="0">
                          <a:solidFill>
                            <a:srgbClr val="474847"/>
                          </a:solidFill>
                          <a:effectLst/>
                          <a:latin typeface="+mn-lt"/>
                        </a:rPr>
                        <a:t>  XLT</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lang="de-DE" sz="110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9517">
                <a:tc>
                  <a:txBody>
                    <a:bodyPr/>
                    <a:lstStyle/>
                    <a:p>
                      <a:pPr algn="l" fontAlgn="ctr"/>
                      <a:r>
                        <a:rPr lang="de-DE" sz="1100" b="1" i="0" u="none" strike="noStrike" dirty="0" smtClean="0">
                          <a:solidFill>
                            <a:srgbClr val="474847"/>
                          </a:solidFill>
                          <a:effectLst/>
                          <a:latin typeface="+mn-lt"/>
                        </a:rPr>
                        <a:t>  Limited</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lang="de-DE" sz="110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latin typeface="Wingdings" pitchFamily="2" charset="2"/>
                        </a:rPr>
                        <a:t>ü</a:t>
                      </a:r>
                      <a:endParaRPr lang="de-DE" sz="1100" b="0" i="0" u="none" strike="noStrike" dirty="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9517">
                <a:tc>
                  <a:txBody>
                    <a:bodyPr/>
                    <a:lstStyle/>
                    <a:p>
                      <a:pPr algn="l" fontAlgn="ctr"/>
                      <a:r>
                        <a:rPr lang="de-DE" sz="1100" b="1" i="0" u="none" strike="noStrike" dirty="0" smtClean="0">
                          <a:solidFill>
                            <a:srgbClr val="474847"/>
                          </a:solidFill>
                          <a:effectLst/>
                          <a:latin typeface="+mn-lt"/>
                        </a:rPr>
                        <a:t>  </a:t>
                      </a:r>
                      <a:r>
                        <a:rPr lang="de-DE" sz="1100" b="1" i="0" u="none" strike="noStrike" dirty="0" err="1" smtClean="0">
                          <a:solidFill>
                            <a:srgbClr val="474847"/>
                          </a:solidFill>
                          <a:effectLst/>
                          <a:latin typeface="+mn-lt"/>
                        </a:rPr>
                        <a:t>Wildtrak</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lang="de-DE" sz="110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lang="de-DE" sz="110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9517">
                <a:tc>
                  <a:txBody>
                    <a:bodyPr/>
                    <a:lstStyle/>
                    <a:p>
                      <a:pPr algn="l" fontAlgn="ctr"/>
                      <a:r>
                        <a:rPr lang="de-DE" sz="1100" b="1" i="0" u="none" strike="noStrike" dirty="0" smtClean="0">
                          <a:solidFill>
                            <a:srgbClr val="474847"/>
                          </a:solidFill>
                          <a:effectLst/>
                          <a:latin typeface="+mn-lt"/>
                        </a:rPr>
                        <a:t>  </a:t>
                      </a:r>
                      <a:r>
                        <a:rPr lang="de-DE" sz="1100" b="1" i="0" u="none" strike="noStrike" dirty="0" err="1" smtClean="0">
                          <a:solidFill>
                            <a:srgbClr val="474847"/>
                          </a:solidFill>
                          <a:effectLst/>
                          <a:latin typeface="+mn-lt"/>
                        </a:rPr>
                        <a:t>Raptor</a:t>
                      </a:r>
                      <a:endParaRPr lang="de-DE" sz="1100" b="1" i="0" u="none" strike="noStrike" dirty="0">
                        <a:solidFill>
                          <a:srgbClr val="474847"/>
                        </a:solidFill>
                        <a:effectLst/>
                        <a:latin typeface="+mn-l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lang="de-DE" sz="110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519575"/>
                  </a:ext>
                </a:extLst>
              </a:tr>
              <a:tr h="281305">
                <a:tc>
                  <a:txBody>
                    <a:bodyPr/>
                    <a:lstStyle/>
                    <a:p>
                      <a:pPr algn="l" fontAlgn="ctr"/>
                      <a:r>
                        <a:rPr lang="de-DE" sz="1100" u="none" strike="noStrike" dirty="0">
                          <a:effectLst/>
                        </a:rPr>
                        <a:t>– = nicht lieferbar</a:t>
                      </a: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gridSpan="2">
                  <a:txBody>
                    <a:bodyPr/>
                    <a:lstStyle/>
                    <a:p>
                      <a:pPr algn="l" fontAlgn="ctr"/>
                      <a:r>
                        <a:rPr lang="de-DE" sz="1100" u="none" strike="noStrike" dirty="0">
                          <a:effectLst/>
                          <a:latin typeface="Wingdings" pitchFamily="2" charset="2"/>
                        </a:rPr>
                        <a:t>ü</a:t>
                      </a:r>
                      <a:r>
                        <a:rPr lang="de-DE" sz="1100" u="none" strike="noStrike" dirty="0">
                          <a:effectLst/>
                        </a:rPr>
                        <a:t> = lieferbar</a:t>
                      </a: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tc>
                  <a:txBody>
                    <a:bodyPr/>
                    <a:lstStyle/>
                    <a:p>
                      <a:pPr algn="l" fontAlgn="ctr"/>
                      <a:endParaRPr lang="de-DE" sz="1100" b="0" i="0" u="none" strike="noStrike" dirty="0">
                        <a:solidFill>
                          <a:srgbClr val="474847"/>
                        </a:solidFill>
                        <a:effectLst/>
                        <a:latin typeface="+mn-lt"/>
                      </a:endParaRPr>
                    </a:p>
                  </a:txBody>
                  <a:tcPr marL="8406" marR="8406" marT="8406"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599201230"/>
              </p:ext>
            </p:extLst>
          </p:nvPr>
        </p:nvGraphicFramePr>
        <p:xfrm>
          <a:off x="571796" y="1535478"/>
          <a:ext cx="6628203" cy="4095351"/>
        </p:xfrm>
        <a:graphic>
          <a:graphicData uri="http://schemas.openxmlformats.org/drawingml/2006/table">
            <a:tbl>
              <a:tblPr>
                <a:tableStyleId>{2D5ABB26-0587-4C30-8999-92F81FD0307C}</a:tableStyleId>
              </a:tblPr>
              <a:tblGrid>
                <a:gridCol w="1725590">
                  <a:extLst>
                    <a:ext uri="{9D8B030D-6E8A-4147-A177-3AD203B41FA5}">
                      <a16:colId xmlns:a16="http://schemas.microsoft.com/office/drawing/2014/main" val="20000"/>
                    </a:ext>
                  </a:extLst>
                </a:gridCol>
                <a:gridCol w="1419178">
                  <a:extLst>
                    <a:ext uri="{9D8B030D-6E8A-4147-A177-3AD203B41FA5}">
                      <a16:colId xmlns:a16="http://schemas.microsoft.com/office/drawing/2014/main" val="20001"/>
                    </a:ext>
                  </a:extLst>
                </a:gridCol>
                <a:gridCol w="1161145">
                  <a:extLst>
                    <a:ext uri="{9D8B030D-6E8A-4147-A177-3AD203B41FA5}">
                      <a16:colId xmlns:a16="http://schemas.microsoft.com/office/drawing/2014/main" val="20002"/>
                    </a:ext>
                  </a:extLst>
                </a:gridCol>
                <a:gridCol w="1161145">
                  <a:extLst>
                    <a:ext uri="{9D8B030D-6E8A-4147-A177-3AD203B41FA5}">
                      <a16:colId xmlns:a16="http://schemas.microsoft.com/office/drawing/2014/main" val="20003"/>
                    </a:ext>
                  </a:extLst>
                </a:gridCol>
                <a:gridCol w="1161145">
                  <a:extLst>
                    <a:ext uri="{9D8B030D-6E8A-4147-A177-3AD203B41FA5}">
                      <a16:colId xmlns:a16="http://schemas.microsoft.com/office/drawing/2014/main" val="161955601"/>
                    </a:ext>
                  </a:extLst>
                </a:gridCol>
              </a:tblGrid>
              <a:tr h="1763199">
                <a:tc>
                  <a:txBody>
                    <a:bodyPr/>
                    <a:lstStyle/>
                    <a:p>
                      <a:pPr algn="l" fontAlgn="ctr"/>
                      <a:r>
                        <a:rPr lang="de-DE" sz="1100" b="1" u="none" strike="noStrike" dirty="0" smtClean="0">
                          <a:solidFill>
                            <a:srgbClr val="474847"/>
                          </a:solidFill>
                          <a:effectLst/>
                        </a:rPr>
                        <a:t>  Typ</a:t>
                      </a: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a:solidFill>
                            <a:srgbClr val="474847"/>
                          </a:solidFill>
                          <a:effectLst/>
                        </a:rPr>
                        <a:t> </a:t>
                      </a:r>
                      <a:endParaRPr lang="de-DE" sz="1100" b="1"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1" u="none" strike="noStrike" dirty="0" smtClean="0">
                          <a:solidFill>
                            <a:srgbClr val="474847"/>
                          </a:solidFill>
                          <a:effectLst/>
                        </a:rPr>
                        <a:t>2,0</a:t>
                      </a:r>
                      <a:r>
                        <a:rPr lang="de-DE" sz="1100" b="1" u="none" strike="noStrike" baseline="0" dirty="0" smtClean="0">
                          <a:solidFill>
                            <a:srgbClr val="474847"/>
                          </a:solidFill>
                          <a:effectLst/>
                        </a:rPr>
                        <a:t> </a:t>
                      </a:r>
                      <a:r>
                        <a:rPr lang="de-DE" sz="1100" b="1" u="none" strike="noStrike" dirty="0" smtClean="0">
                          <a:solidFill>
                            <a:srgbClr val="474847"/>
                          </a:solidFill>
                          <a:effectLst/>
                        </a:rPr>
                        <a:t>l</a:t>
                      </a:r>
                      <a:r>
                        <a:rPr lang="de-DE" sz="1100" b="1" i="0" u="none" strike="noStrike" baseline="0" dirty="0">
                          <a:solidFill>
                            <a:srgbClr val="474847"/>
                          </a:solidFill>
                          <a:effectLst/>
                          <a:latin typeface="Arial"/>
                        </a:rPr>
                        <a:t> </a:t>
                      </a:r>
                      <a:r>
                        <a:rPr lang="de-DE" sz="1100" b="1" i="0" u="none" strike="noStrike" baseline="0" dirty="0" err="1" smtClean="0">
                          <a:solidFill>
                            <a:srgbClr val="474847"/>
                          </a:solidFill>
                          <a:effectLst/>
                          <a:latin typeface="Arial"/>
                        </a:rPr>
                        <a:t>EcoBlue</a:t>
                      </a:r>
                      <a:r>
                        <a:rPr lang="de-DE" sz="1100" b="1" i="0" u="none" strike="noStrike" baseline="0" dirty="0" smtClean="0">
                          <a:solidFill>
                            <a:srgbClr val="474847"/>
                          </a:solidFill>
                          <a:effectLst/>
                          <a:latin typeface="Arial"/>
                        </a:rPr>
                        <a:t>-</a:t>
                      </a:r>
                    </a:p>
                    <a:p>
                      <a:pPr algn="ctr" fontAlgn="ctr"/>
                      <a:r>
                        <a:rPr lang="de-DE" sz="1100" b="1" i="0" u="none" strike="noStrike" baseline="0" dirty="0" smtClean="0">
                          <a:solidFill>
                            <a:srgbClr val="474847"/>
                          </a:solidFill>
                          <a:effectLst/>
                          <a:latin typeface="Arial"/>
                        </a:rPr>
                        <a:t>Diesel</a:t>
                      </a:r>
                    </a:p>
                    <a:p>
                      <a:pPr algn="ctr" fontAlgn="ctr"/>
                      <a:endParaRPr lang="de-DE" sz="1100" b="1" i="0" u="none" strike="noStrike" baseline="0" dirty="0" smtClean="0">
                        <a:solidFill>
                          <a:srgbClr val="474847"/>
                        </a:solidFill>
                        <a:effectLst/>
                        <a:latin typeface="Arial"/>
                      </a:endParaRPr>
                    </a:p>
                    <a:p>
                      <a:pPr algn="ctr" fontAlgn="ctr"/>
                      <a:r>
                        <a:rPr lang="de-DE" sz="1100" b="1" i="0" u="none" strike="noStrike" baseline="0" dirty="0" smtClean="0">
                          <a:solidFill>
                            <a:srgbClr val="474847"/>
                          </a:solidFill>
                          <a:effectLst/>
                          <a:latin typeface="Arial"/>
                        </a:rPr>
                        <a:t>Allradantrieb</a:t>
                      </a:r>
                    </a:p>
                    <a:p>
                      <a:pPr algn="ctr" fontAlgn="ctr"/>
                      <a:r>
                        <a:rPr lang="de-DE" sz="1100" b="1" i="0" u="none" strike="noStrike" baseline="0" dirty="0" smtClean="0">
                          <a:solidFill>
                            <a:srgbClr val="474847"/>
                          </a:solidFill>
                          <a:effectLst/>
                          <a:latin typeface="Arial"/>
                        </a:rPr>
                        <a:t>4x4 (zuschaltbar)</a:t>
                      </a:r>
                    </a:p>
                    <a:p>
                      <a:pPr algn="ctr" fontAlgn="ctr"/>
                      <a:endParaRPr lang="de-DE" sz="1100" b="1" i="0" u="none" strike="noStrike" baseline="0" dirty="0" smtClean="0">
                        <a:solidFill>
                          <a:srgbClr val="474847"/>
                        </a:solidFill>
                        <a:effectLst/>
                        <a:latin typeface="Arial"/>
                      </a:endParaRPr>
                    </a:p>
                    <a:p>
                      <a:pPr algn="ctr" fontAlgn="ctr"/>
                      <a:r>
                        <a:rPr lang="de-DE" sz="1100" b="1" i="0" u="none" strike="noStrike" baseline="0" dirty="0" smtClean="0">
                          <a:solidFill>
                            <a:srgbClr val="474847"/>
                          </a:solidFill>
                          <a:effectLst/>
                          <a:latin typeface="Arial"/>
                        </a:rPr>
                        <a:t>Nutzlast 1,2 t</a:t>
                      </a: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2,0 l </a:t>
                      </a:r>
                      <a:r>
                        <a:rPr kumimoji="0" lang="de-DE" sz="1100" b="1" i="0" u="none" strike="noStrike" kern="1200" cap="none" spc="0" normalizeH="0" baseline="0" noProof="0" dirty="0" err="1" smtClean="0">
                          <a:ln>
                            <a:noFill/>
                          </a:ln>
                          <a:solidFill>
                            <a:srgbClr val="474847"/>
                          </a:solidFill>
                          <a:effectLst/>
                          <a:uLnTx/>
                          <a:uFillTx/>
                          <a:latin typeface="+mn-lt"/>
                          <a:ea typeface="+mn-ea"/>
                          <a:cs typeface="+mn-cs"/>
                        </a:rPr>
                        <a:t>EcoBlue</a:t>
                      </a:r>
                      <a:r>
                        <a:rPr kumimoji="0" lang="de-DE" sz="1100" b="1"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Diesel</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Allradantrieb 4x4 (zuschaltbar)</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Nutzlast 1,0 t</a:t>
                      </a:r>
                    </a:p>
                    <a:p>
                      <a:pPr algn="ctr" fontAlgn="ct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2,0 l </a:t>
                      </a:r>
                      <a:r>
                        <a:rPr kumimoji="0" lang="de-DE" sz="1100" b="1" i="0" u="none" strike="noStrike" kern="1200" cap="none" spc="0" normalizeH="0" baseline="0" noProof="0" dirty="0" err="1" smtClean="0">
                          <a:ln>
                            <a:noFill/>
                          </a:ln>
                          <a:solidFill>
                            <a:srgbClr val="474847"/>
                          </a:solidFill>
                          <a:effectLst/>
                          <a:uLnTx/>
                          <a:uFillTx/>
                          <a:latin typeface="+mn-lt"/>
                          <a:ea typeface="+mn-ea"/>
                          <a:cs typeface="+mn-cs"/>
                        </a:rPr>
                        <a:t>EcoBlue</a:t>
                      </a:r>
                      <a:r>
                        <a:rPr kumimoji="0" lang="de-DE" sz="1100" b="1"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Diesel</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smtClean="0">
                          <a:ln>
                            <a:noFill/>
                          </a:ln>
                          <a:solidFill>
                            <a:srgbClr val="474847"/>
                          </a:solidFill>
                          <a:effectLst/>
                          <a:uLnTx/>
                          <a:uFillTx/>
                          <a:latin typeface="+mn-lt"/>
                          <a:ea typeface="+mn-ea"/>
                          <a:cs typeface="+mn-cs"/>
                        </a:rPr>
                        <a:t>Allradantrieb 4x4 (zuschaltbar)</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1" i="0" u="none" strike="noStrike" baseline="0" dirty="0" smtClean="0">
                          <a:solidFill>
                            <a:srgbClr val="474847"/>
                          </a:solidFill>
                          <a:effectLst/>
                          <a:latin typeface="+mn-lt"/>
                        </a:rPr>
                        <a:t>Nutzlast 1,0 t</a:t>
                      </a:r>
                      <a:endParaRPr lang="de-DE" sz="1100" b="1" u="none" strike="noStrike" dirty="0" smtClean="0">
                        <a:solidFill>
                          <a:srgbClr val="474847"/>
                        </a:solidFill>
                        <a:effectLst/>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smtClean="0">
                        <a:ln>
                          <a:noFill/>
                        </a:ln>
                        <a:solidFill>
                          <a:srgbClr val="474847"/>
                        </a:solidFill>
                        <a:effectLst/>
                        <a:uLnTx/>
                        <a:uFillTx/>
                        <a:latin typeface="+mn-lt"/>
                        <a:ea typeface="+mn-ea"/>
                        <a:cs typeface="+mn-cs"/>
                      </a:endParaRPr>
                    </a:p>
                    <a:p>
                      <a:pPr algn="ctr" fontAlgn="ctr"/>
                      <a:endParaRPr lang="de-DE" sz="1100" b="1" u="none" strike="noStrike" dirty="0" smtClean="0">
                        <a:solidFill>
                          <a:srgbClr val="474847"/>
                        </a:solidFill>
                        <a:effectLst/>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4717">
                <a:tc rowSpan="2">
                  <a:txBody>
                    <a:bodyPr/>
                    <a:lstStyle/>
                    <a:p>
                      <a:pPr algn="l" fontAlgn="ctr"/>
                      <a:r>
                        <a:rPr lang="de-DE" sz="1100" b="1" u="none" strike="noStrike" dirty="0" smtClean="0">
                          <a:solidFill>
                            <a:srgbClr val="474847"/>
                          </a:solidFill>
                          <a:effectLst/>
                        </a:rPr>
                        <a:t>  Leistung</a:t>
                      </a:r>
                      <a:endParaRPr lang="de-DE" sz="1100" b="1"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u="none" strike="noStrike" dirty="0" smtClean="0">
                          <a:solidFill>
                            <a:srgbClr val="474847"/>
                          </a:solidFill>
                          <a:effectLst/>
                        </a:rPr>
                        <a:t>kW</a:t>
                      </a:r>
                      <a:endParaRPr lang="de-DE" sz="1100" b="0"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96</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125</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de-DE" sz="1100" b="0" i="0" u="none" strike="noStrike" dirty="0" smtClean="0">
                          <a:solidFill>
                            <a:srgbClr val="474847"/>
                          </a:solidFill>
                          <a:effectLst/>
                          <a:latin typeface="Arial"/>
                        </a:rPr>
                        <a:t>156</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4717">
                <a:tc vMerge="1">
                  <a:txBody>
                    <a:bodyPr/>
                    <a:lstStyle/>
                    <a:p>
                      <a:endParaRPr lang="de-DE"/>
                    </a:p>
                  </a:txBody>
                  <a:tcPr/>
                </a:tc>
                <a:tc>
                  <a:txBody>
                    <a:bodyPr/>
                    <a:lstStyle/>
                    <a:p>
                      <a:pPr algn="ctr" fontAlgn="ctr"/>
                      <a:r>
                        <a:rPr lang="de-DE" sz="1100" b="0" u="none" strike="noStrike" dirty="0" smtClean="0">
                          <a:solidFill>
                            <a:srgbClr val="474847"/>
                          </a:solidFill>
                          <a:effectLst/>
                        </a:rPr>
                        <a:t>PS   </a:t>
                      </a:r>
                      <a:endParaRPr lang="de-DE" sz="1100" b="0" i="0" u="none" strike="noStrike" dirty="0">
                        <a:solidFill>
                          <a:srgbClr val="474847"/>
                        </a:solidFill>
                        <a:effectLst/>
                        <a:latin typeface="Arial"/>
                      </a:endParaRPr>
                    </a:p>
                  </a:txBody>
                  <a:tcPr marL="8406" marR="8406" marT="8406"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mn-lt"/>
                        </a:rPr>
                        <a:t>130</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u="none" strike="noStrike" dirty="0" smtClean="0">
                          <a:solidFill>
                            <a:srgbClr val="474847"/>
                          </a:solidFill>
                          <a:effectLst/>
                        </a:rPr>
                        <a:t>170</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213</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40918">
                <a:tc gridSpan="2">
                  <a:txBody>
                    <a:bodyPr/>
                    <a:lstStyle/>
                    <a:p>
                      <a:pPr algn="l" fontAlgn="ctr"/>
                      <a:r>
                        <a:rPr lang="de-DE" sz="1100" b="1" u="none" strike="noStrike" dirty="0" smtClean="0">
                          <a:solidFill>
                            <a:srgbClr val="474847"/>
                          </a:solidFill>
                          <a:effectLst/>
                        </a:rPr>
                        <a:t>  Abgasnorm</a:t>
                      </a:r>
                      <a:endParaRPr lang="de-DE" sz="1100" b="1"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de-DE" sz="1100" b="0" i="0" u="none" strike="noStrike" dirty="0" smtClean="0">
                          <a:solidFill>
                            <a:srgbClr val="474847"/>
                          </a:solidFill>
                          <a:effectLst/>
                          <a:latin typeface="Arial"/>
                        </a:rPr>
                        <a:t>Euro 6c</a:t>
                      </a:r>
                      <a:endParaRPr lang="de-DE" sz="1100" b="0" i="0" u="none" strike="noStrike" dirty="0">
                        <a:solidFill>
                          <a:srgbClr val="474847"/>
                        </a:solidFill>
                        <a:effectLst/>
                        <a:latin typeface="Arial"/>
                      </a:endParaRPr>
                    </a:p>
                  </a:txBody>
                  <a:tcPr marL="8406" marR="8406" marT="84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17836">
                <a:tc gridSpan="4">
                  <a:txBody>
                    <a:bodyPr/>
                    <a:lstStyle/>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smtClean="0">
                        <a:solidFill>
                          <a:srgbClr val="474847"/>
                        </a:solidFill>
                        <a:effectLst/>
                        <a:latin typeface="Arial"/>
                      </a:endParaRPr>
                    </a:p>
                    <a:p>
                      <a:pPr algn="l" fontAlgn="ctr"/>
                      <a:endParaRPr lang="de-DE" sz="1100" b="0" i="0" u="none" strike="noStrike" dirty="0">
                        <a:solidFill>
                          <a:srgbClr val="474847"/>
                        </a:solidFill>
                        <a:effectLst/>
                        <a:latin typeface="Arial"/>
                      </a:endParaRPr>
                    </a:p>
                  </a:txBody>
                  <a:tcPr marL="8406" marR="8406" marT="8406" marB="0" anchor="ctr">
                    <a:lnT w="12700" cap="flat" cmpd="sng" algn="ctr">
                      <a:solidFill>
                        <a:schemeClr val="tx1"/>
                      </a:solidFill>
                      <a:prstDash val="solid"/>
                      <a:round/>
                      <a:headEnd type="none" w="med" len="med"/>
                      <a:tailEnd type="none" w="med" len="med"/>
                    </a:lnT>
                  </a:tcPr>
                </a:tc>
                <a:tc hMerge="1">
                  <a:txBody>
                    <a:bodyPr/>
                    <a:lstStyle/>
                    <a:p>
                      <a:endParaRPr lang="de-DE"/>
                    </a:p>
                  </a:txBody>
                  <a:tcPr/>
                </a:tc>
                <a:tc hMerge="1">
                  <a:txBody>
                    <a:bodyPr/>
                    <a:lstStyle/>
                    <a:p>
                      <a:pPr algn="l" fontAlgn="b"/>
                      <a:endParaRPr lang="de-DE" sz="1200" b="0" i="0" u="none" strike="noStrike" dirty="0">
                        <a:solidFill>
                          <a:srgbClr val="000000"/>
                        </a:solidFill>
                        <a:effectLst/>
                        <a:latin typeface="Arial"/>
                      </a:endParaRPr>
                    </a:p>
                  </a:txBody>
                  <a:tcPr marL="8406" marR="8406" marT="8406" marB="0" anchor="b">
                    <a:lnT w="12700" cap="flat" cmpd="sng" algn="ctr">
                      <a:solidFill>
                        <a:schemeClr val="tx1"/>
                      </a:solidFill>
                      <a:prstDash val="solid"/>
                      <a:round/>
                      <a:headEnd type="none" w="med" len="med"/>
                      <a:tailEnd type="none" w="med" len="med"/>
                    </a:lnT>
                  </a:tcPr>
                </a:tc>
                <a:tc hMerge="1">
                  <a:txBody>
                    <a:bodyPr/>
                    <a:lstStyle/>
                    <a:p>
                      <a:pPr algn="l" fontAlgn="b"/>
                      <a:endParaRPr lang="de-DE" sz="1200" b="0" i="0" u="none" strike="noStrike" dirty="0">
                        <a:solidFill>
                          <a:srgbClr val="000000"/>
                        </a:solidFill>
                        <a:effectLst/>
                        <a:latin typeface="Arial"/>
                      </a:endParaRPr>
                    </a:p>
                  </a:txBody>
                  <a:tcPr marL="8406" marR="8406" marT="8406" marB="0" anchor="b">
                    <a:lnT w="12700" cap="flat" cmpd="sng" algn="ctr">
                      <a:solidFill>
                        <a:schemeClr val="tx1"/>
                      </a:solidFill>
                      <a:prstDash val="solid"/>
                      <a:round/>
                      <a:headEnd type="none" w="med" len="med"/>
                      <a:tailEnd type="none" w="med" len="med"/>
                    </a:lnT>
                  </a:tcPr>
                </a:tc>
                <a:tc>
                  <a:txBody>
                    <a:bodyPr/>
                    <a:lstStyle/>
                    <a:p>
                      <a:pPr algn="l" fontAlgn="ctr"/>
                      <a:endParaRPr lang="de-DE" sz="1100" b="0" i="0" u="none" strike="noStrike" dirty="0">
                        <a:solidFill>
                          <a:srgbClr val="474847"/>
                        </a:solidFill>
                        <a:effectLst/>
                        <a:latin typeface="Arial"/>
                      </a:endParaRPr>
                    </a:p>
                  </a:txBody>
                  <a:tcPr marL="8406" marR="8406" marT="8406"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194717">
                <a:tc gridSpan="4">
                  <a:txBody>
                    <a:bodyPr/>
                    <a:lstStyle/>
                    <a:p>
                      <a:pPr algn="l" fontAlgn="ctr"/>
                      <a:endParaRPr lang="de-DE" sz="1100" b="0" i="0" u="none" strike="noStrike" dirty="0">
                        <a:solidFill>
                          <a:srgbClr val="474847"/>
                        </a:solidFill>
                        <a:effectLst/>
                        <a:latin typeface="Arial"/>
                      </a:endParaRPr>
                    </a:p>
                  </a:txBody>
                  <a:tcPr marL="8406" marR="8406" marT="8406" marB="0" anchor="ct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ctr"/>
                      <a:endParaRPr lang="de-DE" sz="1100" b="0" i="0" u="none" strike="noStrike" dirty="0">
                        <a:solidFill>
                          <a:srgbClr val="474847"/>
                        </a:solidFill>
                        <a:effectLst/>
                        <a:latin typeface="Arial"/>
                      </a:endParaRPr>
                    </a:p>
                  </a:txBody>
                  <a:tcPr marL="8406" marR="8406" marT="8406" marB="0" anchor="ctr"/>
                </a:tc>
                <a:extLst>
                  <a:ext uri="{0D108BD9-81ED-4DB2-BD59-A6C34878D82A}">
                    <a16:rowId xmlns:a16="http://schemas.microsoft.com/office/drawing/2014/main" val="10006"/>
                  </a:ext>
                </a:extLst>
              </a:tr>
            </a:tbl>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2289192619"/>
              </p:ext>
            </p:extLst>
          </p:nvPr>
        </p:nvGraphicFramePr>
        <p:xfrm>
          <a:off x="560135" y="4926892"/>
          <a:ext cx="6600063" cy="1783080"/>
        </p:xfrm>
        <a:graphic>
          <a:graphicData uri="http://schemas.openxmlformats.org/drawingml/2006/table">
            <a:tbl>
              <a:tblPr firstRow="1" bandRow="1">
                <a:tableStyleId>{5C22544A-7EE6-4342-B048-85BDC9FD1C3A}</a:tableStyleId>
              </a:tblPr>
              <a:tblGrid>
                <a:gridCol w="3176153">
                  <a:extLst>
                    <a:ext uri="{9D8B030D-6E8A-4147-A177-3AD203B41FA5}">
                      <a16:colId xmlns:a16="http://schemas.microsoft.com/office/drawing/2014/main" val="20000"/>
                    </a:ext>
                  </a:extLst>
                </a:gridCol>
                <a:gridCol w="1129042">
                  <a:extLst>
                    <a:ext uri="{9D8B030D-6E8A-4147-A177-3AD203B41FA5}">
                      <a16:colId xmlns:a16="http://schemas.microsoft.com/office/drawing/2014/main" val="20001"/>
                    </a:ext>
                  </a:extLst>
                </a:gridCol>
                <a:gridCol w="1112663">
                  <a:extLst>
                    <a:ext uri="{9D8B030D-6E8A-4147-A177-3AD203B41FA5}">
                      <a16:colId xmlns:a16="http://schemas.microsoft.com/office/drawing/2014/main" val="20002"/>
                    </a:ext>
                  </a:extLst>
                </a:gridCol>
                <a:gridCol w="1182205">
                  <a:extLst>
                    <a:ext uri="{9D8B030D-6E8A-4147-A177-3AD203B41FA5}">
                      <a16:colId xmlns:a16="http://schemas.microsoft.com/office/drawing/2014/main" val="3170270491"/>
                    </a:ext>
                  </a:extLst>
                </a:gridCol>
              </a:tblGrid>
              <a:tr h="543466">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6-Gang-Schaltgetriebe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i="0" u="none" strike="noStrike" dirty="0" smtClean="0">
                        <a:solidFill>
                          <a:srgbClr val="474847"/>
                        </a:solidFill>
                        <a:effectLst/>
                        <a:latin typeface="Wingdings" pitchFamily="2" charset="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kern="1200" noProof="0" dirty="0" smtClean="0">
                        <a:solidFill>
                          <a:srgbClr val="474847"/>
                        </a:solidFill>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kern="1200" noProof="0" dirty="0" smtClean="0">
                        <a:solidFill>
                          <a:srgbClr val="474847"/>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35380">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6-Gang Automatikgetriebe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1" kern="1200" noProof="0" dirty="0" smtClean="0">
                        <a:solidFill>
                          <a:srgbClr val="474847"/>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Wingdings" pitchFamily="2" charset="2"/>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331210"/>
                  </a:ext>
                </a:extLst>
              </a:tr>
              <a:tr h="435380">
                <a:tc>
                  <a:txBody>
                    <a:bodyPr/>
                    <a:lstStyle/>
                    <a:p>
                      <a:endParaRPr lang="de-DE" sz="1100" b="1" kern="1200" dirty="0" smtClean="0">
                        <a:solidFill>
                          <a:srgbClr val="474847"/>
                        </a:solidFill>
                        <a:latin typeface="+mn-lt"/>
                        <a:ea typeface="+mn-ea"/>
                        <a:cs typeface="+mn-cs"/>
                      </a:endParaRPr>
                    </a:p>
                    <a:p>
                      <a:r>
                        <a:rPr lang="de-DE" sz="1100" b="1" kern="1200" dirty="0" smtClean="0">
                          <a:solidFill>
                            <a:srgbClr val="474847"/>
                          </a:solidFill>
                          <a:latin typeface="+mn-lt"/>
                          <a:ea typeface="+mn-ea"/>
                          <a:cs typeface="+mn-cs"/>
                        </a:rPr>
                        <a:t>10-Gang Automatikgetriebe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kumimoji="0" lang="de-DE" sz="1100" b="0" i="0" u="none" strike="noStrike" kern="1200" cap="none" spc="0" normalizeH="0" baseline="0" noProof="0" dirty="0" smtClean="0">
                        <a:ln>
                          <a:noFill/>
                        </a:ln>
                        <a:solidFill>
                          <a:srgbClr val="474847"/>
                        </a:solidFill>
                        <a:effectLst/>
                        <a:uLnTx/>
                        <a:uFillTx/>
                        <a:latin typeface="+mn-lt"/>
                        <a:ea typeface="+mn-ea"/>
                        <a:cs typeface="+mn-cs"/>
                      </a:endParaRPr>
                    </a:p>
                    <a:p>
                      <a:pPr marL="0" marR="0" lvl="0" indent="0" algn="ctr" defTabSz="497845" rtl="0" eaLnBrk="1" fontAlgn="ctr"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0" dirty="0" smtClean="0">
                          <a:ln>
                            <a:noFill/>
                          </a:ln>
                          <a:solidFill>
                            <a:srgbClr val="474847"/>
                          </a:solidFill>
                          <a:effectLst/>
                          <a:uLnTx/>
                          <a:uFillTx/>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r>
                        <a:rPr lang="de-DE" sz="1100" b="0" u="none" strike="noStrike" dirty="0" smtClean="0">
                          <a:solidFill>
                            <a:srgbClr val="474847"/>
                          </a:solidFill>
                          <a:effectLst/>
                          <a:latin typeface="Wingdings" pitchFamily="2" charset="2"/>
                        </a:rPr>
                        <a:t>ü</a:t>
                      </a:r>
                      <a:endParaRPr lang="de-DE" sz="1100" b="0" i="0" u="none" strike="noStrike" dirty="0" smtClean="0">
                        <a:solidFill>
                          <a:srgbClr val="474847"/>
                        </a:solidFill>
                        <a:effectLst/>
                        <a:latin typeface="Wingdings" pitchFamily="2" charset="2"/>
                      </a:endParaRPr>
                    </a:p>
                    <a:p>
                      <a:pPr marL="0" marR="0" lvl="0" indent="0" algn="ctr" defTabSz="497845" rtl="0" eaLnBrk="1" fontAlgn="ctr" latinLnBrk="0" hangingPunct="1">
                        <a:lnSpc>
                          <a:spcPct val="100000"/>
                        </a:lnSpc>
                        <a:spcBef>
                          <a:spcPts val="0"/>
                        </a:spcBef>
                        <a:spcAft>
                          <a:spcPts val="0"/>
                        </a:spcAft>
                        <a:buClrTx/>
                        <a:buSzTx/>
                        <a:buFontTx/>
                        <a:buNone/>
                        <a:tabLst/>
                        <a:defRPr/>
                      </a:pPr>
                      <a:endParaRPr lang="de-DE" sz="1100" b="1" kern="1200" noProof="0" dirty="0" smtClean="0">
                        <a:solidFill>
                          <a:srgbClr val="474847"/>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2529342"/>
                  </a:ext>
                </a:extLst>
              </a:tr>
            </a:tbl>
          </a:graphicData>
        </a:graphic>
      </p:graphicFrame>
      <p:sp>
        <p:nvSpPr>
          <p:cNvPr id="9" name="Rechteck 8"/>
          <p:cNvSpPr/>
          <p:nvPr/>
        </p:nvSpPr>
        <p:spPr>
          <a:xfrm>
            <a:off x="543798" y="1147218"/>
            <a:ext cx="6656202" cy="338554"/>
          </a:xfrm>
          <a:prstGeom prst="rect">
            <a:avLst/>
          </a:prstGeom>
        </p:spPr>
        <p:txBody>
          <a:bodyPr wrap="square">
            <a:spAutoFit/>
          </a:bodyPr>
          <a:lstStyle/>
          <a:p>
            <a:r>
              <a:rPr lang="en-US" sz="1600" b="1" u="sng" dirty="0" err="1" smtClean="0">
                <a:cs typeface="Arial" pitchFamily="34" charset="0"/>
              </a:rPr>
              <a:t>Doppelkabine</a:t>
            </a:r>
            <a:r>
              <a:rPr lang="en-US" sz="1600" b="1" u="sng" dirty="0">
                <a:cs typeface="Arial" pitchFamily="34" charset="0"/>
              </a:rPr>
              <a:t>, </a:t>
            </a:r>
            <a:r>
              <a:rPr lang="en-US" sz="1600" b="1" u="sng" dirty="0" smtClean="0">
                <a:cs typeface="Arial" pitchFamily="34" charset="0"/>
              </a:rPr>
              <a:t>4 </a:t>
            </a:r>
            <a:r>
              <a:rPr lang="en-US" sz="1600" b="1" u="sng" dirty="0" err="1" smtClean="0">
                <a:cs typeface="Arial" pitchFamily="34" charset="0"/>
              </a:rPr>
              <a:t>Türen</a:t>
            </a:r>
            <a:r>
              <a:rPr lang="en-US" sz="1600" b="1" u="sng" dirty="0" smtClean="0">
                <a:cs typeface="Arial" pitchFamily="34" charset="0"/>
              </a:rPr>
              <a:t> – 5 </a:t>
            </a:r>
            <a:r>
              <a:rPr lang="en-US" sz="1600" b="1" u="sng" dirty="0" err="1" smtClean="0">
                <a:cs typeface="Arial" pitchFamily="34" charset="0"/>
              </a:rPr>
              <a:t>Sitze</a:t>
            </a:r>
            <a:endParaRPr lang="de-DE" sz="1600" u="sng" dirty="0"/>
          </a:p>
        </p:txBody>
      </p:sp>
    </p:spTree>
    <p:extLst>
      <p:ext uri="{BB962C8B-B14F-4D97-AF65-F5344CB8AC3E}">
        <p14:creationId xmlns:p14="http://schemas.microsoft.com/office/powerpoint/2010/main" val="173159880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728954" y="1162687"/>
            <a:ext cx="6480000" cy="8502657"/>
          </a:xfrm>
          <a:prstGeom prst="rect">
            <a:avLst/>
          </a:prstGeom>
        </p:spPr>
        <p:txBody>
          <a:bodyPr/>
          <a:lstStyle/>
          <a:p>
            <a:pPr marL="0" indent="0" fontAlgn="b">
              <a:buNone/>
            </a:pPr>
            <a:r>
              <a:rPr lang="de-DE" sz="1400" b="1" u="sng" dirty="0" smtClean="0"/>
              <a:t>XL</a:t>
            </a:r>
            <a:endParaRPr lang="de-DE" sz="1400" b="1" u="sng" dirty="0"/>
          </a:p>
          <a:p>
            <a:pPr fontAlgn="b"/>
            <a:r>
              <a:rPr lang="de-DE" sz="1100" dirty="0" smtClean="0"/>
              <a:t>12-Volt-Anschlüsse, zwei vorne, einer im Fond (für Extra- und Doppelkabine)</a:t>
            </a:r>
          </a:p>
          <a:p>
            <a:pPr fontAlgn="b"/>
            <a:r>
              <a:rPr lang="de-DE" sz="1100" dirty="0" smtClean="0"/>
              <a:t>Antiblockier-Bremssystem (ABS</a:t>
            </a:r>
            <a:r>
              <a:rPr lang="de-DE" sz="1100" dirty="0"/>
              <a:t>)</a:t>
            </a:r>
          </a:p>
          <a:p>
            <a:pPr fontAlgn="b"/>
            <a:r>
              <a:rPr lang="de-DE" sz="1100" dirty="0" smtClean="0"/>
              <a:t>Audiosystem 43: Audiosystem mit digitalem Radioempfang DAB, USB-Anschluss, Bluetooth-Schnittstelle und vier Lautsprechern</a:t>
            </a:r>
            <a:endParaRPr lang="de-DE" sz="1100" dirty="0"/>
          </a:p>
          <a:p>
            <a:pPr fontAlgn="b"/>
            <a:r>
              <a:rPr lang="de-DE" sz="1100" dirty="0" smtClean="0"/>
              <a:t>Außenspiegel, </a:t>
            </a:r>
            <a:r>
              <a:rPr lang="de-DE" sz="1100" dirty="0"/>
              <a:t>elektrisch </a:t>
            </a:r>
            <a:r>
              <a:rPr lang="de-DE" sz="1100" dirty="0" smtClean="0"/>
              <a:t>einstellbar und beheizbar</a:t>
            </a:r>
            <a:endParaRPr lang="de-DE" sz="1100" dirty="0"/>
          </a:p>
          <a:p>
            <a:pPr fontAlgn="b"/>
            <a:r>
              <a:rPr lang="de-DE" sz="1100" dirty="0" smtClean="0"/>
              <a:t>Berganfahr-Assistent </a:t>
            </a:r>
            <a:endParaRPr lang="de-DE" sz="1100" dirty="0"/>
          </a:p>
          <a:p>
            <a:pPr fontAlgn="b"/>
            <a:r>
              <a:rPr lang="de-DE" sz="1100" dirty="0" smtClean="0"/>
              <a:t>Elektronisches </a:t>
            </a:r>
            <a:r>
              <a:rPr lang="de-DE" sz="1100" dirty="0"/>
              <a:t>Sicherheits- und Stabilitätsprogramm </a:t>
            </a:r>
            <a:r>
              <a:rPr lang="de-DE" sz="1100" dirty="0" smtClean="0"/>
              <a:t>(</a:t>
            </a:r>
            <a:r>
              <a:rPr lang="de-DE" sz="1100" dirty="0"/>
              <a:t>ESP) mit Traktionskontrolle</a:t>
            </a:r>
          </a:p>
          <a:p>
            <a:pPr fontAlgn="b"/>
            <a:r>
              <a:rPr lang="de-DE" sz="1100" dirty="0"/>
              <a:t>Fensterheber, </a:t>
            </a:r>
            <a:r>
              <a:rPr lang="de-DE" sz="1100" dirty="0" smtClean="0"/>
              <a:t>elektrisch</a:t>
            </a:r>
          </a:p>
          <a:p>
            <a:pPr lvl="0" fontAlgn="b"/>
            <a:r>
              <a:rPr lang="de-DE" sz="1100" dirty="0"/>
              <a:t>Fahrersitz, manuell </a:t>
            </a:r>
            <a:r>
              <a:rPr lang="de-DE" sz="1100" dirty="0" smtClean="0"/>
              <a:t>einstellbar</a:t>
            </a:r>
          </a:p>
          <a:p>
            <a:pPr lvl="0" fontAlgn="b"/>
            <a:r>
              <a:rPr lang="de-DE" sz="1100" dirty="0" smtClean="0"/>
              <a:t>Ford </a:t>
            </a:r>
            <a:r>
              <a:rPr lang="de-DE" sz="1100" dirty="0"/>
              <a:t>Easy </a:t>
            </a:r>
            <a:r>
              <a:rPr lang="de-DE" sz="1100" dirty="0" smtClean="0"/>
              <a:t>Fuel </a:t>
            </a:r>
            <a:r>
              <a:rPr lang="de-DE" sz="1100" dirty="0" smtClean="0">
                <a:solidFill>
                  <a:schemeClr val="tx1"/>
                </a:solidFill>
              </a:rPr>
              <a:t>(Komfort-Tankverschluss und Fehlbetankungsschutz)</a:t>
            </a:r>
          </a:p>
          <a:p>
            <a:pPr lvl="0" fontAlgn="b"/>
            <a:r>
              <a:rPr lang="de-DE" sz="1100" dirty="0" smtClean="0">
                <a:solidFill>
                  <a:schemeClr val="tx1"/>
                </a:solidFill>
              </a:rPr>
              <a:t>Heckscheibe, beheizbar</a:t>
            </a:r>
          </a:p>
          <a:p>
            <a:pPr lvl="0" fontAlgn="b"/>
            <a:r>
              <a:rPr lang="de-DE" sz="1100" dirty="0" smtClean="0">
                <a:solidFill>
                  <a:schemeClr val="tx1"/>
                </a:solidFill>
              </a:rPr>
              <a:t>Tempomat mit einstellbarem Geschwindigkeitsbegrenzer</a:t>
            </a:r>
            <a:endParaRPr lang="de-DE" sz="1100" dirty="0">
              <a:solidFill>
                <a:schemeClr val="tx1"/>
              </a:solidFill>
            </a:endParaRPr>
          </a:p>
          <a:p>
            <a:pPr lvl="0" hangingPunct="0">
              <a:spcAft>
                <a:spcPts val="300"/>
              </a:spcAft>
            </a:pPr>
            <a:r>
              <a:rPr lang="de-DE" sz="1100" dirty="0" smtClean="0"/>
              <a:t>Ford </a:t>
            </a:r>
            <a:r>
              <a:rPr lang="de-DE" sz="1100" dirty="0"/>
              <a:t>Intelligentes </a:t>
            </a:r>
            <a:r>
              <a:rPr lang="de-DE" sz="1100" dirty="0" smtClean="0"/>
              <a:t>Sicherheits-System (</a:t>
            </a:r>
            <a:r>
              <a:rPr lang="de-DE" sz="1100" dirty="0"/>
              <a:t>IPS Intelligent </a:t>
            </a:r>
            <a:r>
              <a:rPr lang="de-DE" sz="1100" dirty="0" err="1"/>
              <a:t>Protection</a:t>
            </a:r>
            <a:r>
              <a:rPr lang="de-DE" sz="1100" dirty="0"/>
              <a:t> System</a:t>
            </a:r>
            <a:r>
              <a:rPr lang="de-DE" sz="1100" dirty="0" smtClean="0"/>
              <a:t>):</a:t>
            </a:r>
          </a:p>
          <a:p>
            <a:pPr lvl="0" hangingPunct="0">
              <a:spcAft>
                <a:spcPts val="300"/>
              </a:spcAft>
            </a:pPr>
            <a:endParaRPr lang="de-DE" sz="1100" dirty="0"/>
          </a:p>
          <a:p>
            <a:pPr lvl="1" hangingPunct="0">
              <a:spcAft>
                <a:spcPts val="300"/>
              </a:spcAft>
            </a:pPr>
            <a:r>
              <a:rPr lang="de-DE" sz="1100" dirty="0" smtClean="0"/>
              <a:t>Front- und Seiten-Airbag für </a:t>
            </a:r>
            <a:r>
              <a:rPr lang="de-DE" sz="1100" dirty="0"/>
              <a:t>Fahrer und Beifahrer </a:t>
            </a:r>
            <a:endParaRPr lang="de-DE" sz="1100" dirty="0" smtClean="0"/>
          </a:p>
          <a:p>
            <a:pPr lvl="1" hangingPunct="0">
              <a:spcAft>
                <a:spcPts val="300"/>
              </a:spcAft>
            </a:pPr>
            <a:r>
              <a:rPr lang="de-DE" sz="1100" dirty="0" smtClean="0"/>
              <a:t>Knie-Airbag </a:t>
            </a:r>
            <a:r>
              <a:rPr lang="de-DE" sz="1100" dirty="0"/>
              <a:t>für </a:t>
            </a:r>
            <a:r>
              <a:rPr lang="de-DE" sz="1100" dirty="0" smtClean="0"/>
              <a:t>Fahrer</a:t>
            </a:r>
            <a:endParaRPr lang="de-DE" sz="1100" dirty="0"/>
          </a:p>
          <a:p>
            <a:pPr lvl="1" fontAlgn="auto">
              <a:spcAft>
                <a:spcPts val="300"/>
              </a:spcAft>
            </a:pPr>
            <a:r>
              <a:rPr lang="de-DE" sz="1100" dirty="0" smtClean="0"/>
              <a:t>Kopf-Airbags oberhalb der Seitenfenster (bei Extra- und Doppelkabine auch für die beiden äußeren Fondsitze)</a:t>
            </a:r>
            <a:endParaRPr lang="de-DE" sz="1100" dirty="0"/>
          </a:p>
          <a:p>
            <a:pPr lvl="1" fontAlgn="auto">
              <a:spcAft>
                <a:spcPts val="300"/>
              </a:spcAft>
            </a:pPr>
            <a:r>
              <a:rPr lang="de-DE" sz="1100" dirty="0" smtClean="0"/>
              <a:t>Sicherheitsgurtstraffer </a:t>
            </a:r>
            <a:r>
              <a:rPr lang="de-DE" sz="1100" dirty="0"/>
              <a:t>und </a:t>
            </a:r>
            <a:r>
              <a:rPr lang="de-DE" sz="1100" dirty="0" smtClean="0"/>
              <a:t>Gurtkraftbegrenzer vorne</a:t>
            </a:r>
            <a:endParaRPr lang="de-DE" sz="1100" dirty="0"/>
          </a:p>
          <a:p>
            <a:pPr lvl="1" fontAlgn="auto">
              <a:spcAft>
                <a:spcPts val="300"/>
              </a:spcAft>
            </a:pPr>
            <a:r>
              <a:rPr lang="de-DE" sz="1100" dirty="0"/>
              <a:t>3-Punkt-Sicherheitsgurte auf allen </a:t>
            </a:r>
            <a:r>
              <a:rPr lang="de-DE" sz="1100" dirty="0" smtClean="0"/>
              <a:t>Plätzen (bei Doppelkabine vorne höhenverstellbar)</a:t>
            </a:r>
          </a:p>
          <a:p>
            <a:pPr lvl="1" fontAlgn="auto">
              <a:spcAft>
                <a:spcPts val="300"/>
              </a:spcAft>
            </a:pPr>
            <a:endParaRPr lang="de-DE" sz="1100" dirty="0"/>
          </a:p>
          <a:p>
            <a:pPr fontAlgn="b"/>
            <a:r>
              <a:rPr lang="de-DE" sz="1100" dirty="0" smtClean="0"/>
              <a:t>Klimaanlage, manuell</a:t>
            </a:r>
          </a:p>
          <a:p>
            <a:pPr fontAlgn="b"/>
            <a:r>
              <a:rPr lang="de-DE" sz="1100" dirty="0" smtClean="0"/>
              <a:t>Mittelkonsole vorne </a:t>
            </a:r>
            <a:r>
              <a:rPr lang="de-DE" sz="1100" dirty="0"/>
              <a:t>mit Armauflage und </a:t>
            </a:r>
            <a:r>
              <a:rPr lang="de-DE" sz="1100" dirty="0" err="1"/>
              <a:t>Staufach</a:t>
            </a:r>
            <a:endParaRPr lang="de-DE" sz="1100" dirty="0"/>
          </a:p>
          <a:p>
            <a:pPr fontAlgn="b"/>
            <a:r>
              <a:rPr lang="de-DE" sz="1100" dirty="0" smtClean="0"/>
              <a:t>Reserverad: Stahlfelge</a:t>
            </a:r>
            <a:endParaRPr lang="de-DE" sz="1100" dirty="0"/>
          </a:p>
          <a:p>
            <a:pPr fontAlgn="b"/>
            <a:r>
              <a:rPr lang="de-DE" sz="1100" dirty="0" smtClean="0"/>
              <a:t>Servolenkung, elektro-mechanisch (EPAS – </a:t>
            </a:r>
            <a:r>
              <a:rPr lang="de-DE" sz="1100" dirty="0" err="1" smtClean="0"/>
              <a:t>Electric</a:t>
            </a:r>
            <a:r>
              <a:rPr lang="de-DE" sz="1100" dirty="0" smtClean="0"/>
              <a:t> Power </a:t>
            </a:r>
            <a:r>
              <a:rPr lang="de-DE" sz="1100" dirty="0" err="1" smtClean="0"/>
              <a:t>Assisted</a:t>
            </a:r>
            <a:r>
              <a:rPr lang="de-DE" sz="1100" dirty="0" smtClean="0"/>
              <a:t> </a:t>
            </a:r>
            <a:r>
              <a:rPr lang="de-DE" sz="1100" dirty="0" err="1" smtClean="0"/>
              <a:t>Steering</a:t>
            </a:r>
            <a:r>
              <a:rPr lang="de-DE" sz="1100" dirty="0" smtClean="0"/>
              <a:t>)</a:t>
            </a:r>
          </a:p>
          <a:p>
            <a:pPr fontAlgn="b"/>
            <a:r>
              <a:rPr lang="de-DE" sz="1100" dirty="0" smtClean="0"/>
              <a:t>Start-Stopp-System</a:t>
            </a:r>
            <a:endParaRPr lang="de-DE" sz="1100" dirty="0"/>
          </a:p>
          <a:p>
            <a:pPr fontAlgn="b"/>
            <a:r>
              <a:rPr lang="de-DE" sz="1100" dirty="0"/>
              <a:t>Stoßfänger </a:t>
            </a:r>
            <a:r>
              <a:rPr lang="de-DE" sz="1100" dirty="0" smtClean="0"/>
              <a:t>vorne </a:t>
            </a:r>
            <a:r>
              <a:rPr lang="de-DE" sz="1100" dirty="0"/>
              <a:t>in Wagenfarbe lackiert</a:t>
            </a:r>
          </a:p>
          <a:p>
            <a:pPr fontAlgn="b"/>
            <a:r>
              <a:rPr lang="de-DE" sz="1100" dirty="0"/>
              <a:t>Überrollschutz (ROM)</a:t>
            </a:r>
          </a:p>
          <a:p>
            <a:pPr fontAlgn="b"/>
            <a:r>
              <a:rPr lang="de-DE" sz="1100" dirty="0"/>
              <a:t>Zentral-/ Doppelverriegelung mit Fernbedienung</a:t>
            </a:r>
          </a:p>
          <a:p>
            <a:pPr fontAlgn="b"/>
            <a:r>
              <a:rPr lang="de-DE" sz="1100" dirty="0" smtClean="0">
                <a:solidFill>
                  <a:schemeClr val="tx1"/>
                </a:solidFill>
              </a:rPr>
              <a:t>16-Zoll-Stahlräder mit 255/70 </a:t>
            </a:r>
            <a:r>
              <a:rPr lang="de-DE" sz="1100" dirty="0">
                <a:solidFill>
                  <a:schemeClr val="tx1"/>
                </a:solidFill>
              </a:rPr>
              <a:t>R </a:t>
            </a:r>
            <a:r>
              <a:rPr lang="de-DE" sz="1100" dirty="0" smtClean="0">
                <a:solidFill>
                  <a:schemeClr val="tx1"/>
                </a:solidFill>
              </a:rPr>
              <a:t>16-Reifen</a:t>
            </a:r>
            <a:endParaRPr lang="de-DE" sz="1100" dirty="0">
              <a:solidFill>
                <a:schemeClr val="tx1"/>
              </a:solidFill>
            </a:endParaRPr>
          </a:p>
          <a:p>
            <a:pPr marL="0" indent="0" fontAlgn="b">
              <a:buNone/>
            </a:pPr>
            <a:endParaRPr lang="de-DE" sz="1100" dirty="0"/>
          </a:p>
          <a:p>
            <a:pPr marL="0" indent="0" fontAlgn="b">
              <a:buNone/>
            </a:pPr>
            <a:endParaRPr lang="de-DE" sz="1100" dirty="0"/>
          </a:p>
          <a:p>
            <a:pPr marL="0" indent="0" fontAlgn="b">
              <a:buNone/>
            </a:pPr>
            <a:endParaRPr lang="de-DE" sz="1100" dirty="0"/>
          </a:p>
          <a:p>
            <a:endParaRPr lang="de-DE" sz="1100" dirty="0"/>
          </a:p>
        </p:txBody>
      </p:sp>
      <p:sp>
        <p:nvSpPr>
          <p:cNvPr id="7" name="Title 4"/>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SERIENAUSSTATTUNG</a:t>
            </a:r>
          </a:p>
        </p:txBody>
      </p:sp>
      <p:sp>
        <p:nvSpPr>
          <p:cNvPr id="4" name="Foliennummernplatzhalter 3"/>
          <p:cNvSpPr>
            <a:spLocks noGrp="1"/>
          </p:cNvSpPr>
          <p:nvPr>
            <p:ph type="sldNum" sz="quarter" idx="11"/>
          </p:nvPr>
        </p:nvSpPr>
        <p:spPr>
          <a:prstGeom prst="rect">
            <a:avLst/>
          </a:prstGeom>
        </p:spPr>
        <p:txBody>
          <a:bodyPr/>
          <a:lstStyle/>
          <a:p>
            <a:pPr>
              <a:defRPr/>
            </a:pPr>
            <a:fld id="{75DAA85F-063A-48B9-B298-BAA77919E86C}" type="slidenum">
              <a:rPr lang="en-US" smtClean="0"/>
              <a:pPr>
                <a:defRPr/>
              </a:pPr>
              <a:t>7</a:t>
            </a:fld>
            <a:endParaRPr lang="en-US"/>
          </a:p>
        </p:txBody>
      </p:sp>
    </p:spTree>
    <p:extLst>
      <p:ext uri="{BB962C8B-B14F-4D97-AF65-F5344CB8AC3E}">
        <p14:creationId xmlns:p14="http://schemas.microsoft.com/office/powerpoint/2010/main" val="2469835745"/>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720000" y="1329103"/>
            <a:ext cx="6480000" cy="8389165"/>
          </a:xfrm>
        </p:spPr>
        <p:txBody>
          <a:bodyPr/>
          <a:lstStyle/>
          <a:p>
            <a:pPr marL="0" indent="0" fontAlgn="b">
              <a:buNone/>
            </a:pPr>
            <a:r>
              <a:rPr lang="de-DE" sz="1400" b="1" u="sng" dirty="0" smtClean="0"/>
              <a:t>XLT</a:t>
            </a:r>
          </a:p>
          <a:p>
            <a:pPr marL="0" indent="0" fontAlgn="b">
              <a:buNone/>
            </a:pPr>
            <a:r>
              <a:rPr lang="de-DE" sz="1100" b="1" dirty="0" smtClean="0"/>
              <a:t>zusätzlich zur XL-Ausstattung</a:t>
            </a:r>
          </a:p>
          <a:p>
            <a:pPr fontAlgn="b"/>
            <a:r>
              <a:rPr lang="de-DE" sz="1100" dirty="0" smtClean="0"/>
              <a:t>Audiosystem 61: Audiosystem CD inklusive sprachsteuerbares </a:t>
            </a:r>
            <a:r>
              <a:rPr lang="de-DE" sz="1100" dirty="0" smtClean="0">
                <a:solidFill>
                  <a:schemeClr val="tx1"/>
                </a:solidFill>
              </a:rPr>
              <a:t>Ford SYNC 3 mit </a:t>
            </a:r>
            <a:r>
              <a:rPr lang="de-DE" sz="1100" dirty="0" err="1" smtClean="0">
                <a:solidFill>
                  <a:schemeClr val="tx1"/>
                </a:solidFill>
              </a:rPr>
              <a:t>AppLink</a:t>
            </a:r>
            <a:r>
              <a:rPr lang="de-DE" sz="1100" dirty="0" smtClean="0">
                <a:solidFill>
                  <a:schemeClr val="tx1"/>
                </a:solidFill>
              </a:rPr>
              <a:t> und Touchscreen (20,3 cm Bildschirmdiagonale), u.a. mit digitalem Radioempfang DAB, USB-Anschluss, Bluetooth-Schnittstelle, sechs Lautsprecher</a:t>
            </a:r>
            <a:endParaRPr lang="de-DE" sz="1100" dirty="0" smtClean="0"/>
          </a:p>
          <a:p>
            <a:pPr fontAlgn="b"/>
            <a:r>
              <a:rPr lang="de-DE" sz="1100" dirty="0" smtClean="0"/>
              <a:t>Außenspiegel, elektrisch </a:t>
            </a:r>
            <a:r>
              <a:rPr lang="de-DE" sz="1100" dirty="0" err="1" smtClean="0"/>
              <a:t>anklappbar</a:t>
            </a:r>
            <a:endParaRPr lang="de-DE" sz="1100" dirty="0" smtClean="0"/>
          </a:p>
          <a:p>
            <a:pPr fontAlgn="b"/>
            <a:r>
              <a:rPr lang="de-DE" sz="1100" dirty="0" smtClean="0"/>
              <a:t>Außenspiegel, Kühlergrill und Türgriffe (außen/innen) mit Chrom-Dekor</a:t>
            </a:r>
          </a:p>
          <a:p>
            <a:pPr fontAlgn="b"/>
            <a:r>
              <a:rPr lang="de-DE" sz="1100" dirty="0" smtClean="0"/>
              <a:t>Frontscheibe, beheizbar</a:t>
            </a:r>
          </a:p>
          <a:p>
            <a:pPr fontAlgn="b"/>
            <a:r>
              <a:rPr lang="de-DE" sz="1100" dirty="0" smtClean="0"/>
              <a:t>Heckklappenschloss, elektrisch</a:t>
            </a:r>
          </a:p>
          <a:p>
            <a:pPr fontAlgn="b"/>
            <a:r>
              <a:rPr lang="de-DE" sz="1100" dirty="0" smtClean="0"/>
              <a:t>Innenspiegel, automatisch abblendbar</a:t>
            </a:r>
            <a:endParaRPr lang="de-DE" sz="1100" dirty="0"/>
          </a:p>
          <a:p>
            <a:pPr fontAlgn="b"/>
            <a:r>
              <a:rPr lang="de-DE" sz="1100" dirty="0" smtClean="0"/>
              <a:t>Laderaumschutzwanne, innenliegende </a:t>
            </a:r>
            <a:r>
              <a:rPr lang="de-DE" sz="1100" dirty="0" err="1" smtClean="0"/>
              <a:t>Verzurrösen</a:t>
            </a:r>
            <a:r>
              <a:rPr lang="de-DE" sz="1100" dirty="0" smtClean="0"/>
              <a:t> inklusive 12-Volt-Anschluss auf Pritsche (Doppelkabine)</a:t>
            </a:r>
          </a:p>
          <a:p>
            <a:pPr fontAlgn="b"/>
            <a:r>
              <a:rPr lang="de-DE" sz="1100" dirty="0" smtClean="0"/>
              <a:t>Lederlenkrad und Lederschaltknauf</a:t>
            </a:r>
          </a:p>
          <a:p>
            <a:pPr fontAlgn="b"/>
            <a:r>
              <a:rPr lang="de-DE" sz="1100" dirty="0" smtClean="0"/>
              <a:t>Nebelscheinwerfer</a:t>
            </a:r>
          </a:p>
          <a:p>
            <a:pPr fontAlgn="b"/>
            <a:r>
              <a:rPr lang="de-DE" sz="1100" dirty="0" smtClean="0"/>
              <a:t>Reifendruckkontrollsystem</a:t>
            </a:r>
            <a:endParaRPr lang="de-DE" sz="1100" dirty="0"/>
          </a:p>
          <a:p>
            <a:pPr fontAlgn="b"/>
            <a:r>
              <a:rPr lang="de-DE" sz="1100" dirty="0" smtClean="0"/>
              <a:t>Scheibenwischer </a:t>
            </a:r>
            <a:r>
              <a:rPr lang="de-DE" sz="1100" dirty="0"/>
              <a:t>mit </a:t>
            </a:r>
            <a:r>
              <a:rPr lang="de-DE" sz="1100" dirty="0" smtClean="0"/>
              <a:t>Regensensor</a:t>
            </a:r>
          </a:p>
          <a:p>
            <a:pPr fontAlgn="b"/>
            <a:r>
              <a:rPr lang="de-DE" sz="1100" dirty="0" smtClean="0"/>
              <a:t>Scheinwerfer-Assistent mit Tag/Nacht-Sensor</a:t>
            </a:r>
            <a:endParaRPr lang="de-DE" sz="1100" dirty="0"/>
          </a:p>
          <a:p>
            <a:pPr fontAlgn="b"/>
            <a:r>
              <a:rPr lang="de-DE" sz="1100" dirty="0" err="1" smtClean="0"/>
              <a:t>Seitenschwellerschutz</a:t>
            </a:r>
            <a:r>
              <a:rPr lang="de-DE" sz="1100" dirty="0" smtClean="0"/>
              <a:t> mit glänzender Einlage</a:t>
            </a:r>
          </a:p>
          <a:p>
            <a:pPr fontAlgn="b"/>
            <a:r>
              <a:rPr lang="de-DE" sz="1100" dirty="0" smtClean="0"/>
              <a:t>16-Zoll-Leichtmetallräder mit 255/70 R 16-Reifen</a:t>
            </a:r>
            <a:endParaRPr lang="de-DE" sz="1100" dirty="0"/>
          </a:p>
          <a:p>
            <a:pPr marL="0" indent="0" fontAlgn="b">
              <a:buNone/>
            </a:pPr>
            <a:endParaRPr lang="de-DE" sz="1400" b="1" u="sng" dirty="0"/>
          </a:p>
          <a:p>
            <a:pPr marL="497845" lvl="1" indent="0" fontAlgn="b">
              <a:buNone/>
            </a:pPr>
            <a:endParaRPr lang="de-DE" sz="1100" dirty="0"/>
          </a:p>
          <a:p>
            <a:pPr marL="497845" lvl="1" indent="0" fontAlgn="b">
              <a:buNone/>
            </a:pPr>
            <a:endParaRPr lang="de-DE" sz="1100" dirty="0" smtClean="0"/>
          </a:p>
          <a:p>
            <a:pPr marL="497845" lvl="1" indent="0" fontAlgn="b">
              <a:buNone/>
            </a:pPr>
            <a:r>
              <a:rPr lang="de-DE" sz="1100" dirty="0"/>
              <a:t>	</a:t>
            </a:r>
            <a:endParaRPr lang="de-DE" sz="1100" dirty="0" smtClean="0"/>
          </a:p>
          <a:p>
            <a:pPr fontAlgn="b"/>
            <a:endParaRPr lang="de-DE" sz="1100" b="1" u="sng" dirty="0"/>
          </a:p>
          <a:p>
            <a:endParaRPr lang="de-DE" sz="1100" dirty="0"/>
          </a:p>
        </p:txBody>
      </p:sp>
      <p:sp>
        <p:nvSpPr>
          <p:cNvPr id="7" name="Title 4"/>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SERIENAUSSTATTUNG</a:t>
            </a:r>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8</a:t>
            </a:fld>
            <a:endParaRPr lang="en-US"/>
          </a:p>
        </p:txBody>
      </p:sp>
    </p:spTree>
    <p:extLst>
      <p:ext uri="{BB962C8B-B14F-4D97-AF65-F5344CB8AC3E}">
        <p14:creationId xmlns:p14="http://schemas.microsoft.com/office/powerpoint/2010/main" val="100906412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720000" y="1008001"/>
            <a:ext cx="6480000" cy="8964674"/>
          </a:xfrm>
        </p:spPr>
        <p:txBody>
          <a:bodyPr/>
          <a:lstStyle/>
          <a:p>
            <a:pPr marL="0" indent="0" fontAlgn="b">
              <a:buNone/>
            </a:pPr>
            <a:endParaRPr lang="de-DE" sz="1400" b="1" u="sng" dirty="0" smtClean="0"/>
          </a:p>
          <a:p>
            <a:pPr marL="0" indent="0" fontAlgn="b">
              <a:buNone/>
            </a:pPr>
            <a:r>
              <a:rPr lang="de-DE" sz="1400" b="1" u="sng" dirty="0" smtClean="0"/>
              <a:t>Limited</a:t>
            </a:r>
          </a:p>
          <a:p>
            <a:pPr marL="0" indent="0" fontAlgn="b">
              <a:buNone/>
            </a:pPr>
            <a:r>
              <a:rPr lang="de-DE" sz="1100" b="1" dirty="0" smtClean="0"/>
              <a:t>zusätzlich zur XLT-Ausstattung</a:t>
            </a:r>
          </a:p>
          <a:p>
            <a:pPr fontAlgn="b"/>
            <a:r>
              <a:rPr lang="de-DE" sz="1100" dirty="0" smtClean="0"/>
              <a:t>Audiosystem 84: Audiosystem CD inklusive sprachsteuerbares Ford SYNC 3 mit </a:t>
            </a:r>
            <a:r>
              <a:rPr lang="de-DE" sz="1100" dirty="0" err="1" smtClean="0"/>
              <a:t>AppLink</a:t>
            </a:r>
            <a:r>
              <a:rPr lang="de-DE" sz="1100" dirty="0" smtClean="0"/>
              <a:t> und Touchscreen (20,3 cm Bildschirm-Diagonale), Bluetooth-Schnittstelle</a:t>
            </a:r>
          </a:p>
          <a:p>
            <a:pPr fontAlgn="b"/>
            <a:r>
              <a:rPr lang="de-DE" sz="1100" dirty="0" smtClean="0"/>
              <a:t>Außenspiegel mit integrierten Blinkleuchten und Umfeld-Beleuchtung</a:t>
            </a:r>
          </a:p>
          <a:p>
            <a:pPr fontAlgn="b"/>
            <a:r>
              <a:rPr lang="de-DE" sz="1100" dirty="0" smtClean="0"/>
              <a:t>Diebstahl-Alarmanlage</a:t>
            </a:r>
          </a:p>
          <a:p>
            <a:pPr fontAlgn="b"/>
            <a:r>
              <a:rPr lang="de-DE" sz="1100" dirty="0" smtClean="0"/>
              <a:t>Fahrersitz, 8fach elektrisch einstellbar (Doppelkabine)</a:t>
            </a:r>
          </a:p>
          <a:p>
            <a:pPr fontAlgn="b"/>
            <a:r>
              <a:rPr lang="de-DE" sz="1100" dirty="0" err="1" smtClean="0"/>
              <a:t>Keyless</a:t>
            </a:r>
            <a:r>
              <a:rPr lang="de-DE" sz="1100" dirty="0" smtClean="0"/>
              <a:t> Entry</a:t>
            </a:r>
          </a:p>
          <a:p>
            <a:pPr fontAlgn="b"/>
            <a:r>
              <a:rPr lang="de-DE" sz="1100" dirty="0" smtClean="0"/>
              <a:t>Klimaanlage mit automatischer Temperaturkontrolle, getrennt regelbar (2-Zonen-Klimaautomatik)</a:t>
            </a:r>
          </a:p>
          <a:p>
            <a:pPr fontAlgn="b"/>
            <a:r>
              <a:rPr lang="de-DE" sz="1100" dirty="0" smtClean="0"/>
              <a:t>Leder-Sitzbezüge</a:t>
            </a:r>
          </a:p>
          <a:p>
            <a:pPr fontAlgn="b"/>
            <a:r>
              <a:rPr lang="de-DE" sz="1100" dirty="0" smtClean="0"/>
              <a:t>Park-Pilot-System vorne und hinten</a:t>
            </a:r>
          </a:p>
          <a:p>
            <a:pPr fontAlgn="b"/>
            <a:r>
              <a:rPr lang="de-DE" sz="1100" dirty="0" smtClean="0"/>
              <a:t>Rückfahrkamera</a:t>
            </a:r>
          </a:p>
          <a:p>
            <a:pPr fontAlgn="b"/>
            <a:r>
              <a:rPr lang="de-DE" sz="1100" dirty="0" smtClean="0"/>
              <a:t>Scheinwerfer, Xenon, inklusive Tagfahrlicht und Nebelscheinwerfer (LED)</a:t>
            </a:r>
          </a:p>
          <a:p>
            <a:pPr fontAlgn="b"/>
            <a:r>
              <a:rPr lang="de-DE" sz="1100" dirty="0" smtClean="0"/>
              <a:t>Spannungskonverter 230 Volt</a:t>
            </a:r>
          </a:p>
          <a:p>
            <a:pPr fontAlgn="b"/>
            <a:r>
              <a:rPr lang="de-DE" sz="1100" dirty="0" smtClean="0"/>
              <a:t>Sportbügel (mit integrierter dritter Bremsleuchte) auf Ladepritsche im „Rundrohr“-Design, verchromt</a:t>
            </a:r>
          </a:p>
          <a:p>
            <a:pPr fontAlgn="b"/>
            <a:r>
              <a:rPr lang="de-DE" sz="1100" dirty="0" smtClean="0"/>
              <a:t>Stoßfänger hinten, Stahl, teilverchromt, mit Trittstufe</a:t>
            </a:r>
          </a:p>
          <a:p>
            <a:pPr fontAlgn="b"/>
            <a:r>
              <a:rPr lang="de-DE" sz="1100" dirty="0" err="1" smtClean="0"/>
              <a:t>Verzurrschienen</a:t>
            </a:r>
            <a:r>
              <a:rPr lang="de-DE" sz="1100" dirty="0" smtClean="0"/>
              <a:t>, C-Profile an der Pritsche</a:t>
            </a:r>
          </a:p>
          <a:p>
            <a:pPr fontAlgn="b"/>
            <a:r>
              <a:rPr lang="de-DE" sz="1100" dirty="0" smtClean="0"/>
              <a:t>Vordersitze, beheizbar</a:t>
            </a:r>
          </a:p>
          <a:p>
            <a:pPr fontAlgn="b"/>
            <a:r>
              <a:rPr lang="de-DE" sz="1100" dirty="0" smtClean="0"/>
              <a:t>Wärmeschutzverglasung, niedriger Tönungsgrad</a:t>
            </a:r>
          </a:p>
          <a:p>
            <a:pPr fontAlgn="b"/>
            <a:r>
              <a:rPr lang="de-DE" sz="1100" dirty="0" smtClean="0"/>
              <a:t>17-Zoll-Leichtmetallräder mit 265/65 R 17-Reifen</a:t>
            </a:r>
          </a:p>
          <a:p>
            <a:pPr fontAlgn="b"/>
            <a:endParaRPr lang="de-DE" sz="1100" dirty="0" smtClean="0"/>
          </a:p>
          <a:p>
            <a:pPr marL="0" indent="0" fontAlgn="b">
              <a:buNone/>
            </a:pPr>
            <a:r>
              <a:rPr lang="de-DE" sz="1400" b="1" u="sng" dirty="0" err="1" smtClean="0"/>
              <a:t>Wildtrak</a:t>
            </a:r>
            <a:endParaRPr lang="de-DE" sz="1400" b="1" u="sng" dirty="0" smtClean="0"/>
          </a:p>
          <a:p>
            <a:pPr marL="0" indent="0" fontAlgn="b">
              <a:buNone/>
            </a:pPr>
            <a:r>
              <a:rPr lang="de-DE" sz="1100" b="1" dirty="0" smtClean="0"/>
              <a:t>zusätzlich zur Limited-Ausstattung</a:t>
            </a:r>
          </a:p>
          <a:p>
            <a:pPr fontAlgn="b"/>
            <a:r>
              <a:rPr lang="de-DE" sz="1100" dirty="0" smtClean="0"/>
              <a:t>Ambiente-Beleuchtung</a:t>
            </a:r>
          </a:p>
          <a:p>
            <a:pPr fontAlgn="b"/>
            <a:r>
              <a:rPr lang="de-DE" sz="1100" dirty="0" smtClean="0"/>
              <a:t>Audiosystem 129: Ford Navigationssystem inkl. Ford SYNC 3 mit </a:t>
            </a:r>
            <a:r>
              <a:rPr lang="de-DE" sz="1100" dirty="0" err="1" smtClean="0"/>
              <a:t>AppLink</a:t>
            </a:r>
            <a:r>
              <a:rPr lang="de-DE" sz="1100" dirty="0" smtClean="0"/>
              <a:t> und Touchscreen</a:t>
            </a:r>
          </a:p>
          <a:p>
            <a:pPr fontAlgn="b"/>
            <a:r>
              <a:rPr lang="de-DE" sz="1100" dirty="0" smtClean="0"/>
              <a:t>Außenspiegel im „Sport“-Dekor</a:t>
            </a:r>
          </a:p>
          <a:p>
            <a:pPr fontAlgn="b"/>
            <a:r>
              <a:rPr lang="de-DE" sz="1100" dirty="0" smtClean="0"/>
              <a:t>Dachreling im Aluminium-Dekor</a:t>
            </a:r>
          </a:p>
          <a:p>
            <a:pPr fontAlgn="b"/>
            <a:r>
              <a:rPr lang="de-DE" sz="1100" dirty="0" smtClean="0"/>
              <a:t>Laderaum-Sport-Reling</a:t>
            </a:r>
          </a:p>
          <a:p>
            <a:pPr fontAlgn="b"/>
            <a:r>
              <a:rPr lang="de-DE" sz="1100" dirty="0" smtClean="0"/>
              <a:t>Sperrdifferenzial hinten</a:t>
            </a:r>
          </a:p>
          <a:p>
            <a:pPr fontAlgn="b"/>
            <a:r>
              <a:rPr lang="de-DE" sz="1100" dirty="0" smtClean="0"/>
              <a:t>Sportbügel </a:t>
            </a:r>
            <a:r>
              <a:rPr lang="de-DE" sz="1100" dirty="0"/>
              <a:t>(mit integrierter dritter Bremsleuchte) </a:t>
            </a:r>
            <a:r>
              <a:rPr lang="de-DE" sz="1100" dirty="0" smtClean="0"/>
              <a:t>auf Ladepritsche, aerodynamisch geformt, aus schwarzem Verbundwerkstoff</a:t>
            </a:r>
          </a:p>
          <a:p>
            <a:pPr fontAlgn="b"/>
            <a:r>
              <a:rPr lang="de-DE" sz="1100" dirty="0" smtClean="0"/>
              <a:t>Teil-Lederausstattung mit orangen Ziernähten und Sitzwangen in schwarzem Leder</a:t>
            </a:r>
          </a:p>
          <a:p>
            <a:pPr fontAlgn="b"/>
            <a:r>
              <a:rPr lang="de-DE" sz="1100" dirty="0" smtClean="0"/>
              <a:t>18-Zoll-Leichtmetallräder mit 265/60 R 18-Reifen</a:t>
            </a:r>
          </a:p>
          <a:p>
            <a:pPr fontAlgn="b"/>
            <a:endParaRPr lang="de-DE" sz="1100" dirty="0" smtClean="0"/>
          </a:p>
          <a:p>
            <a:pPr fontAlgn="b"/>
            <a:endParaRPr lang="de-DE" sz="1100" dirty="0" smtClean="0"/>
          </a:p>
          <a:p>
            <a:pPr marL="0" indent="0" fontAlgn="b">
              <a:buNone/>
            </a:pPr>
            <a:endParaRPr lang="de-DE" sz="1100" b="1" u="sng" dirty="0"/>
          </a:p>
          <a:p>
            <a:pPr marL="497845" lvl="1" indent="0" fontAlgn="b">
              <a:buNone/>
            </a:pPr>
            <a:endParaRPr lang="de-DE" sz="1100" dirty="0"/>
          </a:p>
          <a:p>
            <a:pPr marL="497845" lvl="1" indent="0" fontAlgn="b">
              <a:buNone/>
            </a:pPr>
            <a:endParaRPr lang="de-DE" sz="1100" dirty="0" smtClean="0"/>
          </a:p>
          <a:p>
            <a:pPr marL="497845" lvl="1" indent="0" fontAlgn="b">
              <a:buNone/>
            </a:pPr>
            <a:r>
              <a:rPr lang="de-DE" sz="1100" dirty="0"/>
              <a:t>	</a:t>
            </a:r>
            <a:endParaRPr lang="de-DE" sz="1100" dirty="0" smtClean="0"/>
          </a:p>
          <a:p>
            <a:pPr fontAlgn="b"/>
            <a:endParaRPr lang="de-DE" sz="1100" b="1" u="sng" dirty="0"/>
          </a:p>
          <a:p>
            <a:endParaRPr lang="de-DE" sz="1100" dirty="0"/>
          </a:p>
        </p:txBody>
      </p:sp>
      <p:sp>
        <p:nvSpPr>
          <p:cNvPr id="7" name="Title 4"/>
          <p:cNvSpPr>
            <a:spLocks noGrp="1"/>
          </p:cNvSpPr>
          <p:nvPr>
            <p:ph type="title"/>
          </p:nvPr>
        </p:nvSpPr>
        <p:spPr/>
        <p:txBody>
          <a:bodyPr/>
          <a:lstStyle/>
          <a:p>
            <a:r>
              <a:rPr lang="en-US" cap="none" dirty="0" smtClean="0">
                <a:latin typeface="Arial" pitchFamily="34" charset="0"/>
                <a:ea typeface="ヒラギノ角ゴ Pro W3"/>
                <a:cs typeface="Arial" pitchFamily="34" charset="0"/>
              </a:rPr>
              <a:t>RANGER – SERIENAUSSTATTUNG</a:t>
            </a:r>
          </a:p>
        </p:txBody>
      </p:sp>
      <p:sp>
        <p:nvSpPr>
          <p:cNvPr id="4" name="Foliennummernplatzhalter 3"/>
          <p:cNvSpPr>
            <a:spLocks noGrp="1"/>
          </p:cNvSpPr>
          <p:nvPr>
            <p:ph type="sldNum" sz="quarter" idx="11"/>
          </p:nvPr>
        </p:nvSpPr>
        <p:spPr/>
        <p:txBody>
          <a:bodyPr/>
          <a:lstStyle/>
          <a:p>
            <a:pPr>
              <a:defRPr/>
            </a:pPr>
            <a:fld id="{75DAA85F-063A-48B9-B298-BAA77919E86C}" type="slidenum">
              <a:rPr lang="en-US" smtClean="0"/>
              <a:pPr>
                <a:defRPr/>
              </a:pPr>
              <a:t>9</a:t>
            </a:fld>
            <a:endParaRPr lang="en-US"/>
          </a:p>
        </p:txBody>
      </p:sp>
    </p:spTree>
    <p:extLst>
      <p:ext uri="{BB962C8B-B14F-4D97-AF65-F5344CB8AC3E}">
        <p14:creationId xmlns:p14="http://schemas.microsoft.com/office/powerpoint/2010/main" val="283876202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ine-Idee-weiter_A4hoch_Arial">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noFill/>
        </a:ln>
        <a:effectLst/>
      </a:spPr>
      <a:bodyPr anchor="ctr"/>
      <a:lstStyle>
        <a:defPPr algn="ctr">
          <a:defRPr sz="1200" dirty="0">
            <a:solidFill>
              <a:schemeClr val="tx1"/>
            </a:solidFill>
            <a:latin typeface="Ford Antenna Medium"/>
            <a:cs typeface="Ford Antenna Medium"/>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200" dirty="0" smtClean="0">
            <a:latin typeface="+mj-lt"/>
            <a:cs typeface="Ford Antenna Regular"/>
          </a:defRPr>
        </a:defPPr>
      </a:lstStyle>
    </a:txDef>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ver Theme">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2"/>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spcAft>
            <a:spcPts val="600"/>
          </a:spcAft>
          <a:defRPr sz="1200" dirty="0" smtClean="0">
            <a:latin typeface="Ford Antenna Regular"/>
            <a:cs typeface="Ford Antenna Regular"/>
          </a:defRPr>
        </a:defPPr>
      </a:lstStyle>
    </a:txDef>
  </a:objectDefaults>
  <a:extraClrSchemeLst/>
</a:theme>
</file>

<file path=ppt/theme/theme4.xml><?xml version="1.0" encoding="utf-8"?>
<a:theme xmlns:a="http://schemas.openxmlformats.org/drawingml/2006/main" name="Divider">
  <a:themeElements>
    <a:clrScheme name="Ford_GLS_3_0_Colors">
      <a:dk1>
        <a:srgbClr val="474847"/>
      </a:dk1>
      <a:lt1>
        <a:srgbClr val="FFFFFF"/>
      </a:lt1>
      <a:dk2>
        <a:srgbClr val="91A3B0"/>
      </a:dk2>
      <a:lt2>
        <a:srgbClr val="FFFFFF"/>
      </a:lt2>
      <a:accent1>
        <a:srgbClr val="455968"/>
      </a:accent1>
      <a:accent2>
        <a:srgbClr val="003478"/>
      </a:accent2>
      <a:accent3>
        <a:srgbClr val="99CC33"/>
      </a:accent3>
      <a:accent4>
        <a:srgbClr val="00A9E0"/>
      </a:accent4>
      <a:accent5>
        <a:srgbClr val="999999"/>
      </a:accent5>
      <a:accent6>
        <a:srgbClr val="FF66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2"/>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F11A3A355F69409031BE9688346097" ma:contentTypeVersion="1" ma:contentTypeDescription="Create a new document." ma:contentTypeScope="" ma:versionID="a114a1666d5aeba2878232d90460e505">
  <xsd:schema xmlns:xsd="http://www.w3.org/2001/XMLSchema" xmlns:xs="http://www.w3.org/2001/XMLSchema" xmlns:p="http://schemas.microsoft.com/office/2006/metadata/properties" xmlns:ns2="47bb828c-8322-410b-a173-f3724bf92736" targetNamespace="http://schemas.microsoft.com/office/2006/metadata/properties" ma:root="true" ma:fieldsID="fb7657fc8eca0fb0dc2fd94270350c02" ns2:_="">
    <xsd:import namespace="47bb828c-8322-410b-a173-f3724bf92736"/>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b828c-8322-410b-a173-f3724bf9273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8BFD26-5AF2-4C70-A3C4-23AF94C9D595}">
  <ds:schemaRefs>
    <ds:schemaRef ds:uri="http://schemas.microsoft.com/sharepoint/v3/contenttype/forms"/>
  </ds:schemaRefs>
</ds:datastoreItem>
</file>

<file path=customXml/itemProps2.xml><?xml version="1.0" encoding="utf-8"?>
<ds:datastoreItem xmlns:ds="http://schemas.openxmlformats.org/officeDocument/2006/customXml" ds:itemID="{71BB6355-B73C-41B9-8B64-72B05A9FB24E}">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7bb828c-8322-410b-a173-f3724bf92736"/>
    <ds:schemaRef ds:uri="http://www.w3.org/XML/1998/namespace"/>
  </ds:schemaRefs>
</ds:datastoreItem>
</file>

<file path=customXml/itemProps3.xml><?xml version="1.0" encoding="utf-8"?>
<ds:datastoreItem xmlns:ds="http://schemas.openxmlformats.org/officeDocument/2006/customXml" ds:itemID="{87937348-E89C-4DD9-912F-9D9FB66A7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b828c-8322-410b-a173-f3724bf927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Eine-Idee-weiter_A4hoch_Arial</Template>
  <TotalTime>0</TotalTime>
  <Words>3910</Words>
  <Application>Microsoft Office PowerPoint</Application>
  <PresentationFormat>Benutzerdefiniert</PresentationFormat>
  <Paragraphs>1875</Paragraphs>
  <Slides>27</Slides>
  <Notes>23</Notes>
  <HiddenSlides>0</HiddenSlides>
  <MMClips>0</MMClips>
  <ScaleCrop>false</ScaleCrop>
  <HeadingPairs>
    <vt:vector size="6" baseType="variant">
      <vt:variant>
        <vt:lpstr>Verwendete Schriftarten</vt:lpstr>
      </vt:variant>
      <vt:variant>
        <vt:i4>8</vt:i4>
      </vt:variant>
      <vt:variant>
        <vt:lpstr>Design</vt:lpstr>
      </vt:variant>
      <vt:variant>
        <vt:i4>4</vt:i4>
      </vt:variant>
      <vt:variant>
        <vt:lpstr>Folientitel</vt:lpstr>
      </vt:variant>
      <vt:variant>
        <vt:i4>27</vt:i4>
      </vt:variant>
    </vt:vector>
  </HeadingPairs>
  <TitlesOfParts>
    <vt:vector size="39" baseType="lpstr">
      <vt:lpstr>Antenna Regular</vt:lpstr>
      <vt:lpstr>Arial</vt:lpstr>
      <vt:lpstr>Ford Antenna Medium</vt:lpstr>
      <vt:lpstr>Ford Antenna Regular</vt:lpstr>
      <vt:lpstr>MS PGothic</vt:lpstr>
      <vt:lpstr>Times New Roman</vt:lpstr>
      <vt:lpstr>Wingdings</vt:lpstr>
      <vt:lpstr>ヒラギノ角ゴ Pro W3</vt:lpstr>
      <vt:lpstr>Eine-Idee-weiter_A4hoch_Arial</vt:lpstr>
      <vt:lpstr>Benutzerdefiniertes Design</vt:lpstr>
      <vt:lpstr>Cover Theme</vt:lpstr>
      <vt:lpstr>Divider</vt:lpstr>
      <vt:lpstr>Der Ford Ranger  Lieferprogramm AUSSTATTUNG Technische Daten</vt:lpstr>
      <vt:lpstr>PowerPoint-Präsentation</vt:lpstr>
      <vt:lpstr>RANGER – ÜBERSICHT</vt:lpstr>
      <vt:lpstr>RANGER – LIEFERPROGRAMM</vt:lpstr>
      <vt:lpstr>RANGER – LIEFERPROGRAMM</vt:lpstr>
      <vt:lpstr>RANGER – LIEFERPROGRAMM</vt:lpstr>
      <vt:lpstr>RANGER – SERIENAUSSTATTUNG</vt:lpstr>
      <vt:lpstr>RANGER – SERIENAUSSTATTUNG</vt:lpstr>
      <vt:lpstr>RANGER – SERIENAUSSTATTUNG</vt:lpstr>
      <vt:lpstr>RANGER – SERIENAUSSTATTUNG</vt:lpstr>
      <vt:lpstr>RANGER – SicherheiT und Komfort</vt:lpstr>
      <vt:lpstr>RANGER – Infotainment</vt:lpstr>
      <vt:lpstr>RANGER – Technik</vt:lpstr>
      <vt:lpstr>RANGER – Technik</vt:lpstr>
      <vt:lpstr>RANGER – MOTORDATEN</vt:lpstr>
      <vt:lpstr>RANGER – GETRIEBEÜBERSETZUNG</vt:lpstr>
      <vt:lpstr>RANGER – ABMESSUNGEN (Teil 1)</vt:lpstr>
      <vt:lpstr>RANGER – ABMESSUNGEN (Teil 2)</vt:lpstr>
      <vt:lpstr>RANGER – RÄDER UND BEREIFUNG</vt:lpstr>
      <vt:lpstr>RANGER – FAHRLEISTUNGEN</vt:lpstr>
      <vt:lpstr>RANGER – GEWICHTE (Teil 1)</vt:lpstr>
      <vt:lpstr>RANGER – GEWICHTE (Teil 2)</vt:lpstr>
      <vt:lpstr>RANGER – VERSICHERUNGSEINSTUFUNG</vt:lpstr>
      <vt:lpstr>RANGER – Service UND GARANTIE</vt:lpstr>
      <vt:lpstr>RANGER – Service UND GARANTIE</vt:lpstr>
      <vt:lpstr>PowerPoint-Präsentation</vt:lpstr>
      <vt:lpstr>PowerPoint-Präsentation</vt:lpstr>
    </vt:vector>
  </TitlesOfParts>
  <Company>Ford Motor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Ihr neuer Ford Focus</dc:title>
  <dc:creator>Brodbeck, Michael (M.)</dc:creator>
  <cp:lastModifiedBy>Scheidl, Christa (C.)</cp:lastModifiedBy>
  <cp:revision>797</cp:revision>
  <cp:lastPrinted>2019-05-06T10:35:11Z</cp:lastPrinted>
  <dcterms:created xsi:type="dcterms:W3CDTF">2012-10-19T08:44:15Z</dcterms:created>
  <dcterms:modified xsi:type="dcterms:W3CDTF">2019-05-07T07:22:15Z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0x01010074F11A3A355F69409031BE9688346097</vt:lpwstr>
  </property>
  <property fmtid="{D5CDD505-2E9C-101B-9397-08002B2CF9AE}" pid="3" name="_NewReviewCycle">
    <vt:lpwstr/>
  </property>
  <property fmtid="{D5CDD505-2E9C-101B-9397-08002B2CF9AE}" pid="4" name="Order">
    <vt:r8>341500</vt:r8>
  </property>
  <property fmtid="{D5CDD505-2E9C-101B-9397-08002B2CF9AE}" pid="5" name="xd_ProgID">
    <vt:lpwstr/>
  </property>
  <property fmtid="{D5CDD505-2E9C-101B-9397-08002B2CF9AE}" pid="6" name="TemplateUrl">
    <vt:lpwstr/>
  </property>
  <property fmtid="{D5CDD505-2E9C-101B-9397-08002B2CF9AE}" pid="7" name="_AdHocReviewCycleID">
    <vt:i4>683587755</vt:i4>
  </property>
  <property fmtid="{D5CDD505-2E9C-101B-9397-08002B2CF9AE}" pid="8" name="_EmailSubject">
    <vt:lpwstr>INPUT von K A P / Techn. Daten Ranger Raptor</vt:lpwstr>
  </property>
  <property fmtid="{D5CDD505-2E9C-101B-9397-08002B2CF9AE}" pid="9" name="_AuthorEmail">
    <vt:lpwstr>gpayer@ford.com</vt:lpwstr>
  </property>
  <property fmtid="{D5CDD505-2E9C-101B-9397-08002B2CF9AE}" pid="10" name="_AuthorEmailDisplayName">
    <vt:lpwstr>Payer, Gernot (GP.)</vt:lpwstr>
  </property>
  <property fmtid="{D5CDD505-2E9C-101B-9397-08002B2CF9AE}" pid="11" name="_PreviousAdHocReviewCycleID">
    <vt:i4>34991329</vt:i4>
  </property>
</Properties>
</file>