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23"/>
  </p:notesMasterIdLst>
  <p:handoutMasterIdLst>
    <p:handoutMasterId r:id="rId24"/>
  </p:handoutMasterIdLst>
  <p:sldIdLst>
    <p:sldId id="545" r:id="rId2"/>
    <p:sldId id="499" r:id="rId3"/>
    <p:sldId id="536" r:id="rId4"/>
    <p:sldId id="532" r:id="rId5"/>
    <p:sldId id="554" r:id="rId6"/>
    <p:sldId id="561" r:id="rId7"/>
    <p:sldId id="429" r:id="rId8"/>
    <p:sldId id="556" r:id="rId9"/>
    <p:sldId id="557" r:id="rId10"/>
    <p:sldId id="538" r:id="rId11"/>
    <p:sldId id="558" r:id="rId12"/>
    <p:sldId id="559" r:id="rId13"/>
    <p:sldId id="562" r:id="rId14"/>
    <p:sldId id="560" r:id="rId15"/>
    <p:sldId id="548" r:id="rId16"/>
    <p:sldId id="549" r:id="rId17"/>
    <p:sldId id="518" r:id="rId18"/>
    <p:sldId id="539" r:id="rId19"/>
    <p:sldId id="448" r:id="rId20"/>
    <p:sldId id="470" r:id="rId21"/>
    <p:sldId id="540" r:id="rId22"/>
  </p:sldIdLst>
  <p:sldSz cx="9144000" cy="5143500" type="screen16x9"/>
  <p:notesSz cx="6797675" cy="9928225"/>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1927" userDrawn="1">
          <p15:clr>
            <a:srgbClr val="A4A3A4"/>
          </p15:clr>
        </p15:guide>
        <p15:guide id="2" pos="3833" userDrawn="1">
          <p15:clr>
            <a:srgbClr val="A4A3A4"/>
          </p15:clr>
        </p15:guide>
        <p15:guide id="3" pos="2880" userDrawn="1">
          <p15:clr>
            <a:srgbClr val="A4A3A4"/>
          </p15:clr>
        </p15:guide>
        <p15:guide id="5" orient="horz" pos="214"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Sjöström" initials="KS" lastIdx="1" clrIdx="0">
    <p:extLst/>
  </p:cmAuthor>
  <p:cmAuthor id="2" name="Kristin Sjöström" initials="KS [2]" lastIdx="1" clrIdx="1">
    <p:extLst/>
  </p:cmAuthor>
  <p:cmAuthor id="3" name="Kristin Sjöström" initials="KS [3]" lastIdx="1" clrIdx="2">
    <p:extLst/>
  </p:cmAuthor>
  <p:cmAuthor id="4" name="Kristin Sjöström" initials="KS [4]" lastIdx="1" clrIdx="3">
    <p:extLst/>
  </p:cmAuthor>
  <p:cmAuthor id="5" name="Kristin Sjöström" initials="KS [5]" lastIdx="1" clrIdx="4">
    <p:extLst/>
  </p:cmAuthor>
  <p:cmAuthor id="6" name="Kristin Sjöström" initials="KS [6]" lastIdx="1" clrIdx="5">
    <p:extLst/>
  </p:cmAuthor>
  <p:cmAuthor id="7" name="Kristin Sjöström" initials="KS [7]" lastIdx="1" clrIdx="6">
    <p:extLst/>
  </p:cmAuthor>
  <p:cmAuthor id="8" name="Kristin Sjöström" initials="KS [8]" lastIdx="1" clrIdx="7">
    <p:extLst/>
  </p:cmAuthor>
  <p:cmAuthor id="9" name="Kristin Sjöström" initials="KS [9]" lastIdx="1" clrIdx="8">
    <p:extLst/>
  </p:cmAuthor>
  <p:cmAuthor id="10" name="Kristin Sjöström" initials="KS [10]" lastIdx="1" clrIdx="9">
    <p:extLst/>
  </p:cmAuthor>
  <p:cmAuthor id="11" name="Kristin Sjöström" initials="KS [11]" lastIdx="1" clrIdx="10">
    <p:extLst/>
  </p:cmAuthor>
  <p:cmAuthor id="12" name="Kristin Sjöström" initials="KS [12]" lastIdx="1" clrIdx="11">
    <p:extLst/>
  </p:cmAuthor>
  <p:cmAuthor id="13" name="Kristin Sjöström" initials="KS [13]" lastIdx="1" clrIdx="12">
    <p:extLst/>
  </p:cmAuthor>
  <p:cmAuthor id="14" name="Kristin Sjöström" initials="KS [14]" lastIdx="1" clrIdx="13">
    <p:extLst/>
  </p:cmAuthor>
  <p:cmAuthor id="15" name="Kristin Sjöström" initials="KS [15]" lastIdx="1" clrIdx="1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8C8"/>
    <a:srgbClr val="FF2C77"/>
    <a:srgbClr val="E10064"/>
    <a:srgbClr val="A6A6A6"/>
    <a:srgbClr val="78000A"/>
    <a:srgbClr val="FFCD1E"/>
    <a:srgbClr val="FF0050"/>
    <a:srgbClr val="FFCD21"/>
    <a:srgbClr val="878787"/>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56" autoAdjust="0"/>
    <p:restoredTop sz="96224" autoAdjust="0"/>
  </p:normalViewPr>
  <p:slideViewPr>
    <p:cSldViewPr snapToGrid="0" snapToObjects="1" showGuides="1">
      <p:cViewPr varScale="1">
        <p:scale>
          <a:sx n="135" d="100"/>
          <a:sy n="135" d="100"/>
        </p:scale>
        <p:origin x="184" y="328"/>
      </p:cViewPr>
      <p:guideLst>
        <p:guide pos="1927"/>
        <p:guide pos="3833"/>
        <p:guide pos="2880"/>
        <p:guide orient="horz" pos="21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3" d="100"/>
          <a:sy n="53" d="100"/>
        </p:scale>
        <p:origin x="-283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kalkylblad.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kalkylblad9.xlsx"/><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kalkylblad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kalkylblad11.xlsx"/><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kalkylblad12.xlsx"/><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kalkylblad13.xlsx"/><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kalkylblad14.xlsx"/><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kalkylblad15.xlsx"/><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kalkylblad16.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kalkylblad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kalkylblad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kalkylblad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kalkylblad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kalkylblad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92221788008396388"/>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varje gång</c:v>
                </c:pt>
                <c:pt idx="1">
                  <c:v>Ja, någon enstaka gång</c:v>
                </c:pt>
                <c:pt idx="2">
                  <c:v>Nej</c:v>
                </c:pt>
                <c:pt idx="3">
                  <c:v>Har aldrig varit utomlands/ ej aktuellt</c:v>
                </c:pt>
                <c:pt idx="4">
                  <c:v>Vet ej</c:v>
                </c:pt>
              </c:strCache>
            </c:strRef>
          </c:cat>
          <c:val>
            <c:numRef>
              <c:f>Blad1!$B$2:$B$6</c:f>
              <c:numCache>
                <c:formatCode>0\ %</c:formatCode>
                <c:ptCount val="5"/>
                <c:pt idx="0">
                  <c:v>0.14321134660733001</c:v>
                </c:pt>
                <c:pt idx="1">
                  <c:v>0.40069740834657702</c:v>
                </c:pt>
                <c:pt idx="2">
                  <c:v>0.371740317898068</c:v>
                </c:pt>
                <c:pt idx="3">
                  <c:v>5.6095638197857699E-2</c:v>
                </c:pt>
                <c:pt idx="4">
                  <c:v>2.8255288950166001E-2</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967541729085491"/>
          <c:y val="0"/>
          <c:w val="0.62032458270914514"/>
          <c:h val="1"/>
        </c:manualLayout>
      </c:layout>
      <c:barChart>
        <c:barDir val="bar"/>
        <c:grouping val="clustered"/>
        <c:varyColors val="0"/>
        <c:ser>
          <c:idx val="0"/>
          <c:order val="0"/>
          <c:tx>
            <c:strRef>
              <c:f>Sheet1!$B$1</c:f>
              <c:strCache>
                <c:ptCount val="1"/>
                <c:pt idx="0">
                  <c:v>Män</c:v>
                </c:pt>
              </c:strCache>
            </c:strRef>
          </c:tx>
          <c:spPr>
            <a:solidFill>
              <a:schemeClr val="accent6"/>
            </a:solidFill>
            <a:ln>
              <a:noFill/>
            </a:ln>
            <a:effectLst/>
          </c:spPr>
          <c:invertIfNegative val="0"/>
          <c:dPt>
            <c:idx val="2"/>
            <c:invertIfNegative val="0"/>
            <c:bubble3D val="0"/>
            <c:extLst>
              <c:ext xmlns:c16="http://schemas.microsoft.com/office/drawing/2014/chart" uri="{C3380CC4-5D6E-409C-BE32-E72D297353CC}">
                <c16:uniqueId val="{00000000-3D74-4BA9-B68A-F4AED0F7A959}"/>
              </c:ext>
            </c:extLst>
          </c:dPt>
          <c:dPt>
            <c:idx val="3"/>
            <c:invertIfNegative val="0"/>
            <c:bubble3D val="0"/>
            <c:extLst>
              <c:ext xmlns:c16="http://schemas.microsoft.com/office/drawing/2014/chart" uri="{C3380CC4-5D6E-409C-BE32-E72D297353CC}">
                <c16:uniqueId val="{00000001-3D74-4BA9-B68A-F4AED0F7A959}"/>
              </c:ext>
            </c:extLst>
          </c:dPt>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Facebook</c:v>
                </c:pt>
                <c:pt idx="1">
                  <c:v>Instagram</c:v>
                </c:pt>
                <c:pt idx="2">
                  <c:v>Messenger</c:v>
                </c:pt>
                <c:pt idx="3">
                  <c:v>Snapchat</c:v>
                </c:pt>
                <c:pt idx="4">
                  <c:v>Whatsapp</c:v>
                </c:pt>
                <c:pt idx="5">
                  <c:v>Twitter</c:v>
                </c:pt>
                <c:pt idx="6">
                  <c:v>Insta Stories</c:v>
                </c:pt>
                <c:pt idx="7">
                  <c:v>Pinterest</c:v>
                </c:pt>
                <c:pt idx="8">
                  <c:v>Annat</c:v>
                </c:pt>
                <c:pt idx="9">
                  <c:v>Delar inte upplevelser i sociala medier</c:v>
                </c:pt>
                <c:pt idx="10">
                  <c:v>Vet ej</c:v>
                </c:pt>
              </c:strCache>
            </c:strRef>
          </c:cat>
          <c:val>
            <c:numRef>
              <c:f>Sheet1!$B$2:$B$12</c:f>
              <c:numCache>
                <c:formatCode>0\ %</c:formatCode>
                <c:ptCount val="11"/>
                <c:pt idx="0">
                  <c:v>0.41033254864111302</c:v>
                </c:pt>
                <c:pt idx="1">
                  <c:v>0.29201920717934798</c:v>
                </c:pt>
                <c:pt idx="2">
                  <c:v>0.24155832408911698</c:v>
                </c:pt>
                <c:pt idx="3">
                  <c:v>0.15660511243943401</c:v>
                </c:pt>
                <c:pt idx="4">
                  <c:v>8.0670345673393692E-2</c:v>
                </c:pt>
                <c:pt idx="5">
                  <c:v>5.5441160850056299E-2</c:v>
                </c:pt>
                <c:pt idx="6">
                  <c:v>2.6131764556930198E-2</c:v>
                </c:pt>
                <c:pt idx="7">
                  <c:v>2.4431673916711999E-2</c:v>
                </c:pt>
                <c:pt idx="8">
                  <c:v>3.78971403259422E-2</c:v>
                </c:pt>
                <c:pt idx="9">
                  <c:v>0.380130557420224</c:v>
                </c:pt>
                <c:pt idx="10">
                  <c:v>8.0340393983577701E-3</c:v>
                </c:pt>
              </c:numCache>
            </c:numRef>
          </c:val>
          <c:extLst>
            <c:ext xmlns:c16="http://schemas.microsoft.com/office/drawing/2014/chart" uri="{C3380CC4-5D6E-409C-BE32-E72D297353CC}">
              <c16:uniqueId val="{00000000-1B25-4285-BA6C-4ED79EC989AA}"/>
            </c:ext>
          </c:extLst>
        </c:ser>
        <c:ser>
          <c:idx val="1"/>
          <c:order val="1"/>
          <c:tx>
            <c:strRef>
              <c:f>Sheet1!$C$1</c:f>
              <c:strCache>
                <c:ptCount val="1"/>
                <c:pt idx="0">
                  <c:v>Kvinnor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Facebook</c:v>
                </c:pt>
                <c:pt idx="1">
                  <c:v>Instagram</c:v>
                </c:pt>
                <c:pt idx="2">
                  <c:v>Messenger</c:v>
                </c:pt>
                <c:pt idx="3">
                  <c:v>Snapchat</c:v>
                </c:pt>
                <c:pt idx="4">
                  <c:v>Whatsapp</c:v>
                </c:pt>
                <c:pt idx="5">
                  <c:v>Twitter</c:v>
                </c:pt>
                <c:pt idx="6">
                  <c:v>Insta Stories</c:v>
                </c:pt>
                <c:pt idx="7">
                  <c:v>Pinterest</c:v>
                </c:pt>
                <c:pt idx="8">
                  <c:v>Annat</c:v>
                </c:pt>
                <c:pt idx="9">
                  <c:v>Delar inte upplevelser i sociala medier</c:v>
                </c:pt>
                <c:pt idx="10">
                  <c:v>Vet ej</c:v>
                </c:pt>
              </c:strCache>
            </c:strRef>
          </c:cat>
          <c:val>
            <c:numRef>
              <c:f>Sheet1!$C$2:$C$12</c:f>
              <c:numCache>
                <c:formatCode>0%</c:formatCode>
                <c:ptCount val="11"/>
                <c:pt idx="0">
                  <c:v>0.48578226766009103</c:v>
                </c:pt>
                <c:pt idx="1">
                  <c:v>0.46294820599952902</c:v>
                </c:pt>
                <c:pt idx="2">
                  <c:v>0.30623984350602002</c:v>
                </c:pt>
                <c:pt idx="3">
                  <c:v>0.17317881254134998</c:v>
                </c:pt>
                <c:pt idx="4">
                  <c:v>0.12706436692564402</c:v>
                </c:pt>
                <c:pt idx="5">
                  <c:v>1.7379523611198999E-2</c:v>
                </c:pt>
                <c:pt idx="6">
                  <c:v>9.0358392174715099E-2</c:v>
                </c:pt>
                <c:pt idx="7">
                  <c:v>1.48936253733363E-3</c:v>
                </c:pt>
                <c:pt idx="8">
                  <c:v>4.6574022522630598E-2</c:v>
                </c:pt>
                <c:pt idx="9">
                  <c:v>0.26459313837272502</c:v>
                </c:pt>
                <c:pt idx="10">
                  <c:v>5.8557745115170503E-3</c:v>
                </c:pt>
              </c:numCache>
            </c:numRef>
          </c:val>
          <c:extLst>
            <c:ext xmlns:c16="http://schemas.microsoft.com/office/drawing/2014/chart" uri="{C3380CC4-5D6E-409C-BE32-E72D297353CC}">
              <c16:uniqueId val="{00000000-FF06-40AE-8704-7BBFB97EAD14}"/>
            </c:ext>
          </c:extLst>
        </c:ser>
        <c:dLbls>
          <c:showLegendKey val="0"/>
          <c:showVal val="1"/>
          <c:showCatName val="0"/>
          <c:showSerName val="0"/>
          <c:showPercent val="0"/>
          <c:showBubbleSize val="0"/>
        </c:dLbls>
        <c:gapWidth val="40"/>
        <c:axId val="-1902159424"/>
        <c:axId val="-1734450704"/>
      </c:barChart>
      <c:catAx>
        <c:axId val="-1902159424"/>
        <c:scaling>
          <c:orientation val="maxMin"/>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734450704"/>
        <c:crosses val="autoZero"/>
        <c:auto val="1"/>
        <c:lblAlgn val="ctr"/>
        <c:lblOffset val="100"/>
        <c:noMultiLvlLbl val="0"/>
      </c:catAx>
      <c:valAx>
        <c:axId val="-1734450704"/>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crossAx val="-1902159424"/>
        <c:crosses val="max"/>
        <c:crossBetween val="between"/>
        <c:majorUnit val="0.2"/>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sz="1200"/>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3065038480359448"/>
          <c:y val="2.3492842944474381E-2"/>
          <c:w val="0.45365785844566037"/>
          <c:h val="0.93297241741104087"/>
        </c:manualLayout>
      </c:layout>
      <c:barChart>
        <c:barDir val="bar"/>
        <c:grouping val="clustered"/>
        <c:varyColors val="0"/>
        <c:ser>
          <c:idx val="0"/>
          <c:order val="0"/>
          <c:tx>
            <c:strRef>
              <c:f>Sheet1!$B$1</c:f>
              <c:strCache>
                <c:ptCount val="1"/>
                <c:pt idx="0">
                  <c:v>18-29 år</c:v>
                </c:pt>
              </c:strCache>
            </c:strRef>
          </c:tx>
          <c:spPr>
            <a:solidFill>
              <a:schemeClr val="accent6"/>
            </a:solidFill>
            <a:ln>
              <a:noFill/>
            </a:ln>
            <a:effectLst/>
          </c:spPr>
          <c:invertIfNegative val="0"/>
          <c:dPt>
            <c:idx val="2"/>
            <c:invertIfNegative val="0"/>
            <c:bubble3D val="0"/>
            <c:extLst>
              <c:ext xmlns:c16="http://schemas.microsoft.com/office/drawing/2014/chart" uri="{C3380CC4-5D6E-409C-BE32-E72D297353CC}">
                <c16:uniqueId val="{00000000-B323-4DD9-9645-6C2EFCC59CC1}"/>
              </c:ext>
            </c:extLst>
          </c:dPt>
          <c:dPt>
            <c:idx val="3"/>
            <c:invertIfNegative val="0"/>
            <c:bubble3D val="0"/>
            <c:extLst>
              <c:ext xmlns:c16="http://schemas.microsoft.com/office/drawing/2014/chart" uri="{C3380CC4-5D6E-409C-BE32-E72D297353CC}">
                <c16:uniqueId val="{00000001-B323-4DD9-9645-6C2EFCC59CC1}"/>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Facebook</c:v>
                </c:pt>
                <c:pt idx="1">
                  <c:v>Instagram</c:v>
                </c:pt>
                <c:pt idx="2">
                  <c:v>Messenger</c:v>
                </c:pt>
                <c:pt idx="3">
                  <c:v>Whatsapp</c:v>
                </c:pt>
                <c:pt idx="4">
                  <c:v>Snapchat</c:v>
                </c:pt>
                <c:pt idx="5">
                  <c:v>Insta Stories</c:v>
                </c:pt>
                <c:pt idx="6">
                  <c:v>Twitter</c:v>
                </c:pt>
                <c:pt idx="7">
                  <c:v>Pinterest</c:v>
                </c:pt>
                <c:pt idx="8">
                  <c:v>Annat</c:v>
                </c:pt>
                <c:pt idx="9">
                  <c:v>Delar inte upplevelser i sociala medier</c:v>
                </c:pt>
                <c:pt idx="10">
                  <c:v>Vet ej</c:v>
                </c:pt>
              </c:strCache>
            </c:strRef>
          </c:cat>
          <c:val>
            <c:numRef>
              <c:f>Sheet1!$B$2:$B$12</c:f>
              <c:numCache>
                <c:formatCode>0\ %</c:formatCode>
                <c:ptCount val="11"/>
                <c:pt idx="0">
                  <c:v>0.36865679861854</c:v>
                </c:pt>
                <c:pt idx="1">
                  <c:v>0.54803574576765102</c:v>
                </c:pt>
                <c:pt idx="2">
                  <c:v>0.36440111883229798</c:v>
                </c:pt>
                <c:pt idx="3">
                  <c:v>6.9480205826789904E-2</c:v>
                </c:pt>
                <c:pt idx="4">
                  <c:v>0.472298659022519</c:v>
                </c:pt>
                <c:pt idx="5">
                  <c:v>0.17453428160928103</c:v>
                </c:pt>
                <c:pt idx="6">
                  <c:v>4.04237983157845E-2</c:v>
                </c:pt>
                <c:pt idx="7">
                  <c:v>4.95910121941373E-2</c:v>
                </c:pt>
                <c:pt idx="8">
                  <c:v>2.47307878845087E-2</c:v>
                </c:pt>
                <c:pt idx="9">
                  <c:v>0.19507102924845898</c:v>
                </c:pt>
                <c:pt idx="10">
                  <c:v>0</c:v>
                </c:pt>
              </c:numCache>
            </c:numRef>
          </c:val>
          <c:extLst>
            <c:ext xmlns:c16="http://schemas.microsoft.com/office/drawing/2014/chart" uri="{C3380CC4-5D6E-409C-BE32-E72D297353CC}">
              <c16:uniqueId val="{00000002-B323-4DD9-9645-6C2EFCC59CC1}"/>
            </c:ext>
          </c:extLst>
        </c:ser>
        <c:ser>
          <c:idx val="1"/>
          <c:order val="1"/>
          <c:tx>
            <c:strRef>
              <c:f>Sheet1!$C$1</c:f>
              <c:strCache>
                <c:ptCount val="1"/>
                <c:pt idx="0">
                  <c:v>30-49 år</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Facebook</c:v>
                </c:pt>
                <c:pt idx="1">
                  <c:v>Instagram</c:v>
                </c:pt>
                <c:pt idx="2">
                  <c:v>Messenger</c:v>
                </c:pt>
                <c:pt idx="3">
                  <c:v>Whatsapp</c:v>
                </c:pt>
                <c:pt idx="4">
                  <c:v>Snapchat</c:v>
                </c:pt>
                <c:pt idx="5">
                  <c:v>Insta Stories</c:v>
                </c:pt>
                <c:pt idx="6">
                  <c:v>Twitter</c:v>
                </c:pt>
                <c:pt idx="7">
                  <c:v>Pinterest</c:v>
                </c:pt>
                <c:pt idx="8">
                  <c:v>Annat</c:v>
                </c:pt>
                <c:pt idx="9">
                  <c:v>Delar inte upplevelser i sociala medier</c:v>
                </c:pt>
                <c:pt idx="10">
                  <c:v>Vet ej</c:v>
                </c:pt>
              </c:strCache>
            </c:strRef>
          </c:cat>
          <c:val>
            <c:numRef>
              <c:f>Sheet1!$C$2:$C$12</c:f>
              <c:numCache>
                <c:formatCode>0%</c:formatCode>
                <c:ptCount val="11"/>
                <c:pt idx="0">
                  <c:v>0.49284443467811101</c:v>
                </c:pt>
                <c:pt idx="1">
                  <c:v>0.41506128630699701</c:v>
                </c:pt>
                <c:pt idx="2">
                  <c:v>0.244878927693815</c:v>
                </c:pt>
                <c:pt idx="3">
                  <c:v>0.14229413751365802</c:v>
                </c:pt>
                <c:pt idx="4">
                  <c:v>0.12623880834409701</c:v>
                </c:pt>
                <c:pt idx="5">
                  <c:v>4.4486192840024197E-2</c:v>
                </c:pt>
                <c:pt idx="6">
                  <c:v>2.19316805967757E-2</c:v>
                </c:pt>
                <c:pt idx="7">
                  <c:v>2.1277985985101899E-3</c:v>
                </c:pt>
                <c:pt idx="8">
                  <c:v>6.1467092608245497E-2</c:v>
                </c:pt>
                <c:pt idx="9">
                  <c:v>0.29189164017203401</c:v>
                </c:pt>
                <c:pt idx="10">
                  <c:v>1.7717984472156299E-2</c:v>
                </c:pt>
              </c:numCache>
            </c:numRef>
          </c:val>
          <c:extLst>
            <c:ext xmlns:c16="http://schemas.microsoft.com/office/drawing/2014/chart" uri="{C3380CC4-5D6E-409C-BE32-E72D297353CC}">
              <c16:uniqueId val="{00000003-B323-4DD9-9645-6C2EFCC59CC1}"/>
            </c:ext>
          </c:extLst>
        </c:ser>
        <c:ser>
          <c:idx val="2"/>
          <c:order val="2"/>
          <c:tx>
            <c:strRef>
              <c:f>Sheet1!$D$1</c:f>
              <c:strCache>
                <c:ptCount val="1"/>
                <c:pt idx="0">
                  <c:v>50-64 år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Facebook</c:v>
                </c:pt>
                <c:pt idx="1">
                  <c:v>Instagram</c:v>
                </c:pt>
                <c:pt idx="2">
                  <c:v>Messenger</c:v>
                </c:pt>
                <c:pt idx="3">
                  <c:v>Whatsapp</c:v>
                </c:pt>
                <c:pt idx="4">
                  <c:v>Snapchat</c:v>
                </c:pt>
                <c:pt idx="5">
                  <c:v>Insta Stories</c:v>
                </c:pt>
                <c:pt idx="6">
                  <c:v>Twitter</c:v>
                </c:pt>
                <c:pt idx="7">
                  <c:v>Pinterest</c:v>
                </c:pt>
                <c:pt idx="8">
                  <c:v>Annat</c:v>
                </c:pt>
                <c:pt idx="9">
                  <c:v>Delar inte upplevelser i sociala medier</c:v>
                </c:pt>
                <c:pt idx="10">
                  <c:v>Vet ej</c:v>
                </c:pt>
              </c:strCache>
            </c:strRef>
          </c:cat>
          <c:val>
            <c:numRef>
              <c:f>Sheet1!$D$2:$D$12</c:f>
              <c:numCache>
                <c:formatCode>0%</c:formatCode>
                <c:ptCount val="11"/>
                <c:pt idx="0">
                  <c:v>0.50768433341977104</c:v>
                </c:pt>
                <c:pt idx="1">
                  <c:v>0.288793378073471</c:v>
                </c:pt>
                <c:pt idx="2">
                  <c:v>0.239619171991827</c:v>
                </c:pt>
                <c:pt idx="3">
                  <c:v>8.7538297036481402E-2</c:v>
                </c:pt>
                <c:pt idx="4">
                  <c:v>8.4452356269467704E-2</c:v>
                </c:pt>
                <c:pt idx="5">
                  <c:v>2.4092041804829399E-2</c:v>
                </c:pt>
                <c:pt idx="6">
                  <c:v>2.4107726238219201E-2</c:v>
                </c:pt>
                <c:pt idx="7">
                  <c:v>0</c:v>
                </c:pt>
                <c:pt idx="8">
                  <c:v>3.7856463081411003E-2</c:v>
                </c:pt>
                <c:pt idx="9">
                  <c:v>0.36226728158208998</c:v>
                </c:pt>
                <c:pt idx="10">
                  <c:v>0</c:v>
                </c:pt>
              </c:numCache>
            </c:numRef>
          </c:val>
          <c:extLst>
            <c:ext xmlns:c16="http://schemas.microsoft.com/office/drawing/2014/chart" uri="{C3380CC4-5D6E-409C-BE32-E72D297353CC}">
              <c16:uniqueId val="{00000004-B323-4DD9-9645-6C2EFCC59CC1}"/>
            </c:ext>
          </c:extLst>
        </c:ser>
        <c:ser>
          <c:idx val="3"/>
          <c:order val="3"/>
          <c:tx>
            <c:strRef>
              <c:f>Sheet1!$E$1</c:f>
              <c:strCache>
                <c:ptCount val="1"/>
                <c:pt idx="0">
                  <c:v>65-79 år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Facebook</c:v>
                </c:pt>
                <c:pt idx="1">
                  <c:v>Instagram</c:v>
                </c:pt>
                <c:pt idx="2">
                  <c:v>Messenger</c:v>
                </c:pt>
                <c:pt idx="3">
                  <c:v>Whatsapp</c:v>
                </c:pt>
                <c:pt idx="4">
                  <c:v>Snapchat</c:v>
                </c:pt>
                <c:pt idx="5">
                  <c:v>Insta Stories</c:v>
                </c:pt>
                <c:pt idx="6">
                  <c:v>Twitter</c:v>
                </c:pt>
                <c:pt idx="7">
                  <c:v>Pinterest</c:v>
                </c:pt>
                <c:pt idx="8">
                  <c:v>Annat</c:v>
                </c:pt>
                <c:pt idx="9">
                  <c:v>Delar inte upplevelser i sociala medier</c:v>
                </c:pt>
                <c:pt idx="10">
                  <c:v>Vet ej</c:v>
                </c:pt>
              </c:strCache>
            </c:strRef>
          </c:cat>
          <c:val>
            <c:numRef>
              <c:f>Sheet1!$E$2:$E$12</c:f>
              <c:numCache>
                <c:formatCode>0%</c:formatCode>
                <c:ptCount val="11"/>
                <c:pt idx="0">
                  <c:v>0.378347159868334</c:v>
                </c:pt>
                <c:pt idx="1">
                  <c:v>0.23708766836414299</c:v>
                </c:pt>
                <c:pt idx="2">
                  <c:v>0.26934001799284402</c:v>
                </c:pt>
                <c:pt idx="3">
                  <c:v>9.206242402066539E-2</c:v>
                </c:pt>
                <c:pt idx="4">
                  <c:v>7.3133531886804305E-3</c:v>
                </c:pt>
                <c:pt idx="5">
                  <c:v>0</c:v>
                </c:pt>
                <c:pt idx="6">
                  <c:v>7.3530712481517796E-2</c:v>
                </c:pt>
                <c:pt idx="7">
                  <c:v>9.8602551482362601E-3</c:v>
                </c:pt>
                <c:pt idx="8">
                  <c:v>3.2407489240218398E-2</c:v>
                </c:pt>
                <c:pt idx="9">
                  <c:v>0.46328564925823301</c:v>
                </c:pt>
                <c:pt idx="10">
                  <c:v>4.1599378658466798E-3</c:v>
                </c:pt>
              </c:numCache>
            </c:numRef>
          </c:val>
          <c:extLst>
            <c:ext xmlns:c16="http://schemas.microsoft.com/office/drawing/2014/chart" uri="{C3380CC4-5D6E-409C-BE32-E72D297353CC}">
              <c16:uniqueId val="{00000005-B323-4DD9-9645-6C2EFCC59CC1}"/>
            </c:ext>
          </c:extLst>
        </c:ser>
        <c:dLbls>
          <c:showLegendKey val="0"/>
          <c:showVal val="1"/>
          <c:showCatName val="0"/>
          <c:showSerName val="0"/>
          <c:showPercent val="0"/>
          <c:showBubbleSize val="0"/>
        </c:dLbls>
        <c:gapWidth val="40"/>
        <c:axId val="-1902159424"/>
        <c:axId val="-1734450704"/>
      </c:barChart>
      <c:catAx>
        <c:axId val="-1902159424"/>
        <c:scaling>
          <c:orientation val="maxMin"/>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crossAx val="-1734450704"/>
        <c:crosses val="autoZero"/>
        <c:auto val="1"/>
        <c:lblAlgn val="ctr"/>
        <c:lblOffset val="100"/>
        <c:noMultiLvlLbl val="0"/>
      </c:catAx>
      <c:valAx>
        <c:axId val="-1734450704"/>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0\ %" sourceLinked="1"/>
        <c:majorTickMark val="none"/>
        <c:minorTickMark val="none"/>
        <c:tickLblPos val="nextTo"/>
        <c:crossAx val="-1902159424"/>
        <c:crosses val="max"/>
        <c:crossBetween val="between"/>
        <c:majorUnit val="0.2"/>
      </c:valAx>
      <c:spPr>
        <a:noFill/>
        <a:ln>
          <a:noFill/>
        </a:ln>
        <a:effectLst/>
      </c:spPr>
    </c:plotArea>
    <c:legend>
      <c:legendPos val="r"/>
      <c:layout>
        <c:manualLayout>
          <c:xMode val="edge"/>
          <c:yMode val="edge"/>
          <c:x val="0.85632901819475971"/>
          <c:y val="0.38594176572821387"/>
          <c:w val="0.14367098180524043"/>
          <c:h val="0.3278263321116436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sv-SE"/>
        </a:p>
      </c:txPr>
    </c:legend>
    <c:plotVisOnly val="1"/>
    <c:dispBlanksAs val="gap"/>
    <c:showDLblsOverMax val="0"/>
  </c:chart>
  <c:spPr>
    <a:noFill/>
    <a:ln>
      <a:noFill/>
    </a:ln>
    <a:effectLst/>
  </c:spPr>
  <c:txPr>
    <a:bodyPr/>
    <a:lstStyle/>
    <a:p>
      <a:pPr>
        <a:defRPr sz="1000" b="0"/>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836351720410769"/>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många gånger</c:v>
                </c:pt>
                <c:pt idx="1">
                  <c:v>Ja, ibland</c:v>
                </c:pt>
                <c:pt idx="2">
                  <c:v>Nej</c:v>
                </c:pt>
                <c:pt idx="3">
                  <c:v>Ej aktuellt</c:v>
                </c:pt>
                <c:pt idx="4">
                  <c:v>Vet ej</c:v>
                </c:pt>
              </c:strCache>
            </c:strRef>
          </c:cat>
          <c:val>
            <c:numRef>
              <c:f>Blad1!$B$2:$B$6</c:f>
              <c:numCache>
                <c:formatCode>0\ %</c:formatCode>
                <c:ptCount val="5"/>
                <c:pt idx="0">
                  <c:v>4.5156754187382998E-2</c:v>
                </c:pt>
                <c:pt idx="1">
                  <c:v>0.17224422076892101</c:v>
                </c:pt>
                <c:pt idx="2">
                  <c:v>0.64018846675878605</c:v>
                </c:pt>
                <c:pt idx="3">
                  <c:v>0.12444182850685501</c:v>
                </c:pt>
                <c:pt idx="4">
                  <c:v>1.7968729778053902E-2</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7582592622205"/>
          <c:y val="7.2870169478042507E-2"/>
          <c:w val="0.44684793699974001"/>
          <c:h val="0.81246303188258495"/>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j-lt"/>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Stockholm</c:v>
                </c:pt>
                <c:pt idx="1">
                  <c:v>Mellansverige</c:v>
                </c:pt>
                <c:pt idx="2">
                  <c:v>Småland och öarna</c:v>
                </c:pt>
                <c:pt idx="3">
                  <c:v>Sydsverige</c:v>
                </c:pt>
                <c:pt idx="4">
                  <c:v>Västsverige</c:v>
                </c:pt>
                <c:pt idx="5">
                  <c:v>Norrland</c:v>
                </c:pt>
              </c:strCache>
            </c:strRef>
          </c:cat>
          <c:val>
            <c:numRef>
              <c:f>Sheet1!$B$2:$B$7</c:f>
              <c:numCache>
                <c:formatCode>0\ %</c:formatCode>
                <c:ptCount val="6"/>
                <c:pt idx="0">
                  <c:v>0.22893514303531098</c:v>
                </c:pt>
                <c:pt idx="1">
                  <c:v>0.25100881409253101</c:v>
                </c:pt>
                <c:pt idx="2">
                  <c:v>8.3856214697200199E-2</c:v>
                </c:pt>
                <c:pt idx="3">
                  <c:v>0.14789971572993399</c:v>
                </c:pt>
                <c:pt idx="4">
                  <c:v>0.19910339848709999</c:v>
                </c:pt>
                <c:pt idx="5">
                  <c:v>8.9196713957921808E-2</c:v>
                </c:pt>
              </c:numCache>
            </c:numRef>
          </c:val>
          <c:extLst>
            <c:ext xmlns:c16="http://schemas.microsoft.com/office/drawing/2014/chart" uri="{C3380CC4-5D6E-409C-BE32-E72D297353CC}">
              <c16:uniqueId val="{00000000-D947-4532-9387-4FB82CEEFCB2}"/>
            </c:ext>
          </c:extLst>
        </c:ser>
        <c:dLbls>
          <c:showLegendKey val="0"/>
          <c:showVal val="1"/>
          <c:showCatName val="0"/>
          <c:showSerName val="0"/>
          <c:showPercent val="0"/>
          <c:showBubbleSize val="0"/>
        </c:dLbls>
        <c:gapWidth val="50"/>
        <c:axId val="-2024353632"/>
        <c:axId val="-1976600528"/>
      </c:barChart>
      <c:catAx>
        <c:axId val="-2024353632"/>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Calibri" charset="0"/>
                <a:ea typeface="Calibri" charset="0"/>
                <a:cs typeface="Calibri" charset="0"/>
              </a:defRPr>
            </a:pPr>
            <a:endParaRPr lang="sv-SE"/>
          </a:p>
        </c:txPr>
        <c:crossAx val="-1976600528"/>
        <c:crosses val="autoZero"/>
        <c:auto val="1"/>
        <c:lblAlgn val="ctr"/>
        <c:lblOffset val="100"/>
        <c:noMultiLvlLbl val="0"/>
      </c:catAx>
      <c:valAx>
        <c:axId val="-1976600528"/>
        <c:scaling>
          <c:orientation val="minMax"/>
          <c:max val="1"/>
        </c:scaling>
        <c:delete val="1"/>
        <c:axPos val="b"/>
        <c:numFmt formatCode="0\ %" sourceLinked="1"/>
        <c:majorTickMark val="out"/>
        <c:minorTickMark val="none"/>
        <c:tickLblPos val="nextTo"/>
        <c:crossAx val="-2024353632"/>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781435886343398"/>
          <c:y val="7.2870316175415006E-2"/>
          <c:w val="0.53463010132728706"/>
          <c:h val="0.81246303188258495"/>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j-lt"/>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Storstäder</c:v>
                </c:pt>
                <c:pt idx="1">
                  <c:v>Större städer</c:v>
                </c:pt>
                <c:pt idx="2">
                  <c:v>Övriga landet</c:v>
                </c:pt>
              </c:strCache>
            </c:strRef>
          </c:cat>
          <c:val>
            <c:numRef>
              <c:f>Sheet1!$B$2:$B$4</c:f>
              <c:numCache>
                <c:formatCode>0\ %</c:formatCode>
                <c:ptCount val="3"/>
                <c:pt idx="0">
                  <c:v>0.37102179832932997</c:v>
                </c:pt>
                <c:pt idx="1">
                  <c:v>0.275354846327165</c:v>
                </c:pt>
                <c:pt idx="2">
                  <c:v>0.35362335534350398</c:v>
                </c:pt>
              </c:numCache>
            </c:numRef>
          </c:val>
          <c:extLst>
            <c:ext xmlns:c16="http://schemas.microsoft.com/office/drawing/2014/chart" uri="{C3380CC4-5D6E-409C-BE32-E72D297353CC}">
              <c16:uniqueId val="{00000000-E19D-43EE-AE6B-232C4FDE1A6D}"/>
            </c:ext>
          </c:extLst>
        </c:ser>
        <c:dLbls>
          <c:showLegendKey val="0"/>
          <c:showVal val="1"/>
          <c:showCatName val="0"/>
          <c:showSerName val="0"/>
          <c:showPercent val="0"/>
          <c:showBubbleSize val="0"/>
        </c:dLbls>
        <c:gapWidth val="50"/>
        <c:axId val="1896718848"/>
        <c:axId val="-1998503728"/>
      </c:barChart>
      <c:catAx>
        <c:axId val="1896718848"/>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Arial" panose="020B0604020202020204" pitchFamily="34" charset="0"/>
              </a:defRPr>
            </a:pPr>
            <a:endParaRPr lang="sv-SE"/>
          </a:p>
        </c:txPr>
        <c:crossAx val="-1998503728"/>
        <c:crosses val="autoZero"/>
        <c:auto val="1"/>
        <c:lblAlgn val="ctr"/>
        <c:lblOffset val="100"/>
        <c:noMultiLvlLbl val="0"/>
      </c:catAx>
      <c:valAx>
        <c:axId val="-1998503728"/>
        <c:scaling>
          <c:orientation val="minMax"/>
          <c:max val="1"/>
        </c:scaling>
        <c:delete val="1"/>
        <c:axPos val="b"/>
        <c:numFmt formatCode="0\ %" sourceLinked="1"/>
        <c:majorTickMark val="out"/>
        <c:minorTickMark val="none"/>
        <c:tickLblPos val="nextTo"/>
        <c:crossAx val="1896718848"/>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114215026150102"/>
          <c:y val="7.2870316175415006E-2"/>
          <c:w val="0.65829079067779495"/>
          <c:h val="0.81246303188258495"/>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Grundskola</c:v>
                </c:pt>
                <c:pt idx="1">
                  <c:v>Gymnasium</c:v>
                </c:pt>
                <c:pt idx="2">
                  <c:v>Universitet</c:v>
                </c:pt>
                <c:pt idx="3">
                  <c:v>Ingen avslutad</c:v>
                </c:pt>
              </c:strCache>
            </c:strRef>
          </c:cat>
          <c:val>
            <c:numRef>
              <c:f>Sheet1!$B$2:$B$5</c:f>
              <c:numCache>
                <c:formatCode>0\ %</c:formatCode>
                <c:ptCount val="4"/>
                <c:pt idx="0">
                  <c:v>0.18204553788764199</c:v>
                </c:pt>
                <c:pt idx="1">
                  <c:v>0.44094563897794098</c:v>
                </c:pt>
                <c:pt idx="2">
                  <c:v>0.35814096944541401</c:v>
                </c:pt>
                <c:pt idx="3">
                  <c:v>1.88678536890056E-2</c:v>
                </c:pt>
              </c:numCache>
            </c:numRef>
          </c:val>
          <c:extLst>
            <c:ext xmlns:c16="http://schemas.microsoft.com/office/drawing/2014/chart" uri="{C3380CC4-5D6E-409C-BE32-E72D297353CC}">
              <c16:uniqueId val="{00000000-96F2-4B0F-83DE-64F28589AC77}"/>
            </c:ext>
          </c:extLst>
        </c:ser>
        <c:dLbls>
          <c:showLegendKey val="0"/>
          <c:showVal val="1"/>
          <c:showCatName val="0"/>
          <c:showSerName val="0"/>
          <c:showPercent val="0"/>
          <c:showBubbleSize val="0"/>
        </c:dLbls>
        <c:gapWidth val="50"/>
        <c:axId val="1878948928"/>
        <c:axId val="1878951120"/>
      </c:barChart>
      <c:catAx>
        <c:axId val="1878948928"/>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Arial" panose="020B0604020202020204" pitchFamily="34" charset="0"/>
              </a:defRPr>
            </a:pPr>
            <a:endParaRPr lang="sv-SE"/>
          </a:p>
        </c:txPr>
        <c:crossAx val="1878951120"/>
        <c:crosses val="autoZero"/>
        <c:auto val="1"/>
        <c:lblAlgn val="ctr"/>
        <c:lblOffset val="100"/>
        <c:noMultiLvlLbl val="0"/>
      </c:catAx>
      <c:valAx>
        <c:axId val="1878951120"/>
        <c:scaling>
          <c:orientation val="minMax"/>
          <c:max val="1"/>
        </c:scaling>
        <c:delete val="1"/>
        <c:axPos val="b"/>
        <c:numFmt formatCode="0\ %" sourceLinked="1"/>
        <c:majorTickMark val="out"/>
        <c:minorTickMark val="none"/>
        <c:tickLblPos val="nextTo"/>
        <c:crossAx val="1878948928"/>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908844015001798"/>
          <c:y val="2.36189264722469E-2"/>
          <c:w val="0.540911703425906"/>
          <c:h val="0.95382247485440297"/>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18-29 år</c:v>
                </c:pt>
                <c:pt idx="1">
                  <c:v>30-49 år</c:v>
                </c:pt>
                <c:pt idx="2">
                  <c:v>50-64 år</c:v>
                </c:pt>
                <c:pt idx="3">
                  <c:v>65-79 år</c:v>
                </c:pt>
                <c:pt idx="5">
                  <c:v>18–49 år</c:v>
                </c:pt>
                <c:pt idx="6">
                  <c:v>50–79 år</c:v>
                </c:pt>
              </c:strCache>
            </c:strRef>
          </c:cat>
          <c:val>
            <c:numRef>
              <c:f>Sheet1!$B$2:$B$8</c:f>
              <c:numCache>
                <c:formatCode>0\ %</c:formatCode>
                <c:ptCount val="7"/>
                <c:pt idx="0">
                  <c:v>0.21208434439162002</c:v>
                </c:pt>
                <c:pt idx="1">
                  <c:v>0.34706748427949696</c:v>
                </c:pt>
                <c:pt idx="2">
                  <c:v>0.25</c:v>
                </c:pt>
                <c:pt idx="3">
                  <c:v>0.19736865768759601</c:v>
                </c:pt>
                <c:pt idx="5">
                  <c:v>0.555420473592105</c:v>
                </c:pt>
                <c:pt idx="6">
                  <c:v>0.444579526407894</c:v>
                </c:pt>
              </c:numCache>
            </c:numRef>
          </c:val>
          <c:extLst>
            <c:ext xmlns:c16="http://schemas.microsoft.com/office/drawing/2014/chart" uri="{C3380CC4-5D6E-409C-BE32-E72D297353CC}">
              <c16:uniqueId val="{00000000-E743-4FAE-833C-409B3099F1F3}"/>
            </c:ext>
          </c:extLst>
        </c:ser>
        <c:dLbls>
          <c:showLegendKey val="0"/>
          <c:showVal val="1"/>
          <c:showCatName val="0"/>
          <c:showSerName val="0"/>
          <c:showPercent val="0"/>
          <c:showBubbleSize val="0"/>
        </c:dLbls>
        <c:gapWidth val="50"/>
        <c:axId val="1853292752"/>
        <c:axId val="1874394896"/>
      </c:barChart>
      <c:catAx>
        <c:axId val="1853292752"/>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Arial" panose="020B0604020202020204" pitchFamily="34" charset="0"/>
              </a:defRPr>
            </a:pPr>
            <a:endParaRPr lang="sv-SE"/>
          </a:p>
        </c:txPr>
        <c:crossAx val="1874394896"/>
        <c:crosses val="autoZero"/>
        <c:auto val="1"/>
        <c:lblAlgn val="ctr"/>
        <c:lblOffset val="100"/>
        <c:noMultiLvlLbl val="0"/>
      </c:catAx>
      <c:valAx>
        <c:axId val="1874394896"/>
        <c:scaling>
          <c:orientation val="minMax"/>
          <c:max val="1"/>
        </c:scaling>
        <c:delete val="1"/>
        <c:axPos val="b"/>
        <c:numFmt formatCode="0\ %" sourceLinked="1"/>
        <c:majorTickMark val="out"/>
        <c:minorTickMark val="none"/>
        <c:tickLblPos val="nextTo"/>
        <c:crossAx val="1853292752"/>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757771361566701"/>
          <c:y val="4.2359536793088702E-2"/>
          <c:w val="0.67242228638433299"/>
          <c:h val="0.91037072946422004"/>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-200k</c:v>
                </c:pt>
                <c:pt idx="1">
                  <c:v>200k-399k</c:v>
                </c:pt>
                <c:pt idx="2">
                  <c:v>400k-599k</c:v>
                </c:pt>
                <c:pt idx="3">
                  <c:v>600k-</c:v>
                </c:pt>
              </c:strCache>
            </c:strRef>
          </c:cat>
          <c:val>
            <c:numRef>
              <c:f>Sheet1!$B$2:$B$5</c:f>
              <c:numCache>
                <c:formatCode>0\ %</c:formatCode>
                <c:ptCount val="4"/>
                <c:pt idx="0">
                  <c:v>9.0063077562781396E-2</c:v>
                </c:pt>
                <c:pt idx="1">
                  <c:v>0.23756995265135</c:v>
                </c:pt>
                <c:pt idx="2">
                  <c:v>0.24141172042442399</c:v>
                </c:pt>
                <c:pt idx="3">
                  <c:v>0.43095524936144403</c:v>
                </c:pt>
              </c:numCache>
            </c:numRef>
          </c:val>
          <c:extLst>
            <c:ext xmlns:c16="http://schemas.microsoft.com/office/drawing/2014/chart" uri="{C3380CC4-5D6E-409C-BE32-E72D297353CC}">
              <c16:uniqueId val="{00000000-3108-4B42-8E23-5B8159E66BA1}"/>
            </c:ext>
          </c:extLst>
        </c:ser>
        <c:dLbls>
          <c:showLegendKey val="0"/>
          <c:showVal val="1"/>
          <c:showCatName val="0"/>
          <c:showSerName val="0"/>
          <c:showPercent val="0"/>
          <c:showBubbleSize val="0"/>
        </c:dLbls>
        <c:gapWidth val="50"/>
        <c:axId val="-2003003664"/>
        <c:axId val="-2023256048"/>
      </c:barChart>
      <c:catAx>
        <c:axId val="-2003003664"/>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Arial" panose="020B0604020202020204" pitchFamily="34" charset="0"/>
              </a:defRPr>
            </a:pPr>
            <a:endParaRPr lang="sv-SE"/>
          </a:p>
        </c:txPr>
        <c:crossAx val="-2023256048"/>
        <c:crosses val="autoZero"/>
        <c:auto val="1"/>
        <c:lblAlgn val="ctr"/>
        <c:lblOffset val="100"/>
        <c:noMultiLvlLbl val="0"/>
      </c:catAx>
      <c:valAx>
        <c:axId val="-2023256048"/>
        <c:scaling>
          <c:orientation val="minMax"/>
          <c:max val="1"/>
        </c:scaling>
        <c:delete val="1"/>
        <c:axPos val="b"/>
        <c:numFmt formatCode="0\ %" sourceLinked="1"/>
        <c:majorTickMark val="out"/>
        <c:minorTickMark val="none"/>
        <c:tickLblPos val="nextTo"/>
        <c:crossAx val="-2003003664"/>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92221788008396388"/>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flera gånger</c:v>
                </c:pt>
                <c:pt idx="1">
                  <c:v>Ja någon gång</c:v>
                </c:pt>
                <c:pt idx="2">
                  <c:v>Nej</c:v>
                </c:pt>
                <c:pt idx="3">
                  <c:v>Har aldrig varit utomlands/ ej aktuellt</c:v>
                </c:pt>
                <c:pt idx="4">
                  <c:v>Vet ej</c:v>
                </c:pt>
              </c:strCache>
            </c:strRef>
          </c:cat>
          <c:val>
            <c:numRef>
              <c:f>Blad1!$B$2:$B$6</c:f>
              <c:numCache>
                <c:formatCode>0\ %</c:formatCode>
                <c:ptCount val="5"/>
                <c:pt idx="0">
                  <c:v>2.4291797730841197E-2</c:v>
                </c:pt>
                <c:pt idx="1">
                  <c:v>0.21484874238604898</c:v>
                </c:pt>
                <c:pt idx="2">
                  <c:v>0.68176585696926095</c:v>
                </c:pt>
                <c:pt idx="3">
                  <c:v>7.3305692598621297E-2</c:v>
                </c:pt>
                <c:pt idx="4">
                  <c:v>5.7879103152267295E-3</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92221788008396388"/>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varje gång</c:v>
                </c:pt>
                <c:pt idx="1">
                  <c:v>Ja, någon enstaka gång</c:v>
                </c:pt>
                <c:pt idx="2">
                  <c:v>Nej</c:v>
                </c:pt>
                <c:pt idx="3">
                  <c:v>Har aldrig varit utomlands med jobbet/ ej aktuellt</c:v>
                </c:pt>
                <c:pt idx="4">
                  <c:v>Vet ej</c:v>
                </c:pt>
              </c:strCache>
            </c:strRef>
          </c:cat>
          <c:val>
            <c:numRef>
              <c:f>Blad1!$B$2:$B$6</c:f>
              <c:numCache>
                <c:formatCode>0\ %</c:formatCode>
                <c:ptCount val="5"/>
                <c:pt idx="0">
                  <c:v>2.8246964272671198E-2</c:v>
                </c:pt>
                <c:pt idx="1">
                  <c:v>8.8009994359848409E-2</c:v>
                </c:pt>
                <c:pt idx="2">
                  <c:v>0.46571119350746798</c:v>
                </c:pt>
                <c:pt idx="3">
                  <c:v>0.40758604916188801</c:v>
                </c:pt>
                <c:pt idx="4">
                  <c:v>1.0445798698123301E-2</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53180764288305837"/>
          <c:y val="0"/>
          <c:w val="0.49388792683508553"/>
          <c:h val="1"/>
        </c:manualLayout>
      </c:layout>
      <c:barChart>
        <c:barDir val="bar"/>
        <c:grouping val="clustered"/>
        <c:varyColors val="0"/>
        <c:ser>
          <c:idx val="0"/>
          <c:order val="0"/>
          <c:tx>
            <c:strRef>
              <c:f>Sheet1!$B$1</c:f>
              <c:strCache>
                <c:ptCount val="1"/>
                <c:pt idx="0">
                  <c:v>Kolumn1</c:v>
                </c:pt>
              </c:strCache>
            </c:strRef>
          </c:tx>
          <c:spPr>
            <a:solidFill>
              <a:srgbClr val="006968"/>
            </a:solidFill>
            <a:effectLst/>
            <a:scene3d>
              <a:camera prst="orthographicFront"/>
              <a:lightRig rig="balanced" dir="t">
                <a:rot lat="0" lon="0" rev="19200000"/>
              </a:lightRig>
            </a:scene3d>
            <a:sp3d prstMaterial="matte">
              <a:contourClr>
                <a:srgbClr val="000000"/>
              </a:contourClr>
            </a:sp3d>
          </c:spPr>
          <c:invertIfNegative val="0"/>
          <c:dPt>
            <c:idx val="2"/>
            <c:invertIfNegative val="0"/>
            <c:bubble3D val="0"/>
            <c:extLst>
              <c:ext xmlns:c16="http://schemas.microsoft.com/office/drawing/2014/chart" uri="{C3380CC4-5D6E-409C-BE32-E72D297353CC}">
                <c16:uniqueId val="{00000000-3D74-4BA9-B68A-F4AED0F7A959}"/>
              </c:ext>
            </c:extLst>
          </c:dPt>
          <c:dPt>
            <c:idx val="3"/>
            <c:invertIfNegative val="0"/>
            <c:bubble3D val="0"/>
            <c:extLst>
              <c:ext xmlns:c16="http://schemas.microsoft.com/office/drawing/2014/chart" uri="{C3380CC4-5D6E-409C-BE32-E72D297353CC}">
                <c16:uniqueId val="{00000001-3D74-4BA9-B68A-F4AED0F7A959}"/>
              </c:ext>
            </c:extLst>
          </c:dPt>
          <c:dLbls>
            <c:spPr>
              <a:noFill/>
              <a:ln>
                <a:noFill/>
              </a:ln>
              <a:effectLst/>
            </c:spPr>
            <c:txPr>
              <a:bodyPr/>
              <a:lstStyle/>
              <a:p>
                <a:pPr>
                  <a:defRPr b="1"/>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Att mobilen blir stulen</c:v>
                </c:pt>
                <c:pt idx="1">
                  <c:v>Höga roamingavgifter</c:v>
                </c:pt>
                <c:pt idx="2">
                  <c:v>Att mobilbatteriet dör i situationer där du inte har möjlighet att ladda</c:v>
                </c:pt>
                <c:pt idx="3">
                  <c:v>Att jag inte har uppkoppling när jag vill</c:v>
                </c:pt>
                <c:pt idx="4">
                  <c:v>Brist på wi-fi-spots</c:v>
                </c:pt>
                <c:pt idx="5">
                  <c:v>Att mobilen går sönder</c:v>
                </c:pt>
                <c:pt idx="6">
                  <c:v>Att mobilen blir hackad</c:v>
                </c:pt>
                <c:pt idx="7">
                  <c:v>Att bilder och annat innehåll inte säkerhetskopieras mot molnet</c:v>
                </c:pt>
                <c:pt idx="8">
                  <c:v>Har ingen mobiloro</c:v>
                </c:pt>
                <c:pt idx="9">
                  <c:v>Inget av ovan</c:v>
                </c:pt>
                <c:pt idx="10">
                  <c:v>Har aldrig varit utomlands/ej aktuellt</c:v>
                </c:pt>
                <c:pt idx="11">
                  <c:v>Vet ej</c:v>
                </c:pt>
              </c:strCache>
            </c:strRef>
          </c:cat>
          <c:val>
            <c:numRef>
              <c:f>Sheet1!$B$2:$B$13</c:f>
              <c:numCache>
                <c:formatCode>0\ %</c:formatCode>
                <c:ptCount val="12"/>
                <c:pt idx="0">
                  <c:v>0.27290100546292301</c:v>
                </c:pt>
                <c:pt idx="1">
                  <c:v>0.231683545758229</c:v>
                </c:pt>
                <c:pt idx="2">
                  <c:v>0.159740712423251</c:v>
                </c:pt>
                <c:pt idx="3">
                  <c:v>0.14410132806012499</c:v>
                </c:pt>
                <c:pt idx="4">
                  <c:v>9.3074418302663289E-2</c:v>
                </c:pt>
                <c:pt idx="5">
                  <c:v>8.5424591419474089E-2</c:v>
                </c:pt>
                <c:pt idx="6">
                  <c:v>4.9262880583243802E-2</c:v>
                </c:pt>
                <c:pt idx="7">
                  <c:v>1.9782916806906501E-2</c:v>
                </c:pt>
                <c:pt idx="8">
                  <c:v>0.20927655223949601</c:v>
                </c:pt>
                <c:pt idx="9">
                  <c:v>3.6024059529764001E-2</c:v>
                </c:pt>
                <c:pt idx="10">
                  <c:v>7.8539430125861801E-2</c:v>
                </c:pt>
                <c:pt idx="11">
                  <c:v>3.4997911473476598E-2</c:v>
                </c:pt>
              </c:numCache>
            </c:numRef>
          </c:val>
          <c:extLst>
            <c:ext xmlns:c16="http://schemas.microsoft.com/office/drawing/2014/chart" uri="{C3380CC4-5D6E-409C-BE32-E72D297353CC}">
              <c16:uniqueId val="{00000000-1B25-4285-BA6C-4ED79EC989AA}"/>
            </c:ext>
          </c:extLst>
        </c:ser>
        <c:dLbls>
          <c:showLegendKey val="0"/>
          <c:showVal val="1"/>
          <c:showCatName val="0"/>
          <c:showSerName val="0"/>
          <c:showPercent val="0"/>
          <c:showBubbleSize val="0"/>
        </c:dLbls>
        <c:gapWidth val="100"/>
        <c:axId val="-1902159424"/>
        <c:axId val="-1734450704"/>
      </c:barChart>
      <c:catAx>
        <c:axId val="-1902159424"/>
        <c:scaling>
          <c:orientation val="maxMin"/>
        </c:scaling>
        <c:delete val="0"/>
        <c:axPos val="l"/>
        <c:numFmt formatCode="General" sourceLinked="0"/>
        <c:majorTickMark val="out"/>
        <c:minorTickMark val="none"/>
        <c:tickLblPos val="nextTo"/>
        <c:txPr>
          <a:bodyPr/>
          <a:lstStyle/>
          <a:p>
            <a:pPr>
              <a:defRPr sz="1000"/>
            </a:pPr>
            <a:endParaRPr lang="sv-SE"/>
          </a:p>
        </c:txPr>
        <c:crossAx val="-1734450704"/>
        <c:crosses val="autoZero"/>
        <c:auto val="1"/>
        <c:lblAlgn val="ctr"/>
        <c:lblOffset val="100"/>
        <c:noMultiLvlLbl val="0"/>
      </c:catAx>
      <c:valAx>
        <c:axId val="-1734450704"/>
        <c:scaling>
          <c:orientation val="minMax"/>
          <c:max val="1"/>
        </c:scaling>
        <c:delete val="1"/>
        <c:axPos val="b"/>
        <c:numFmt formatCode="0\ %" sourceLinked="1"/>
        <c:majorTickMark val="out"/>
        <c:minorTickMark val="none"/>
        <c:tickLblPos val="nextTo"/>
        <c:crossAx val="-1902159424"/>
        <c:crosses val="max"/>
        <c:crossBetween val="between"/>
        <c:majorUnit val="0.2"/>
      </c:valAx>
    </c:plotArea>
    <c:plotVisOnly val="1"/>
    <c:dispBlanksAs val="gap"/>
    <c:showDLblsOverMax val="0"/>
  </c:chart>
  <c:txPr>
    <a:bodyPr anchor="t" anchorCtr="0"/>
    <a:lstStyle/>
    <a:p>
      <a:pPr>
        <a:defRPr sz="1200">
          <a:latin typeface="Calibri" charset="0"/>
          <a:ea typeface="Calibri" charset="0"/>
          <a:cs typeface="Calibri" charset="0"/>
        </a:defRPr>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53180764288305837"/>
          <c:y val="0"/>
          <c:w val="0.49388792683508553"/>
          <c:h val="1"/>
        </c:manualLayout>
      </c:layout>
      <c:barChart>
        <c:barDir val="bar"/>
        <c:grouping val="clustered"/>
        <c:varyColors val="0"/>
        <c:ser>
          <c:idx val="0"/>
          <c:order val="0"/>
          <c:tx>
            <c:strRef>
              <c:f>Sheet1!$B$1</c:f>
              <c:strCache>
                <c:ptCount val="1"/>
                <c:pt idx="0">
                  <c:v>Kolumn1</c:v>
                </c:pt>
              </c:strCache>
            </c:strRef>
          </c:tx>
          <c:spPr>
            <a:solidFill>
              <a:srgbClr val="006968"/>
            </a:solidFill>
            <a:effectLst/>
            <a:scene3d>
              <a:camera prst="orthographicFront"/>
              <a:lightRig rig="balanced" dir="t">
                <a:rot lat="0" lon="0" rev="19200000"/>
              </a:lightRig>
            </a:scene3d>
            <a:sp3d prstMaterial="matte">
              <a:contourClr>
                <a:srgbClr val="000000"/>
              </a:contourClr>
            </a:sp3d>
          </c:spPr>
          <c:invertIfNegative val="0"/>
          <c:dPt>
            <c:idx val="2"/>
            <c:invertIfNegative val="0"/>
            <c:bubble3D val="0"/>
            <c:extLst>
              <c:ext xmlns:c16="http://schemas.microsoft.com/office/drawing/2014/chart" uri="{C3380CC4-5D6E-409C-BE32-E72D297353CC}">
                <c16:uniqueId val="{00000000-3D74-4BA9-B68A-F4AED0F7A959}"/>
              </c:ext>
            </c:extLst>
          </c:dPt>
          <c:dPt>
            <c:idx val="3"/>
            <c:invertIfNegative val="0"/>
            <c:bubble3D val="0"/>
            <c:extLst>
              <c:ext xmlns:c16="http://schemas.microsoft.com/office/drawing/2014/chart" uri="{C3380CC4-5D6E-409C-BE32-E72D297353CC}">
                <c16:uniqueId val="{00000001-3D74-4BA9-B68A-F4AED0F7A959}"/>
              </c:ext>
            </c:extLst>
          </c:dPt>
          <c:dLbls>
            <c:spPr>
              <a:noFill/>
              <a:ln>
                <a:noFill/>
              </a:ln>
              <a:effectLst/>
            </c:spPr>
            <c:txPr>
              <a:bodyPr/>
              <a:lstStyle/>
              <a:p>
                <a:pPr>
                  <a:defRPr b="1"/>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Att bli sjuk och behöva uppsöka vård</c:v>
                </c:pt>
                <c:pt idx="1">
                  <c:v>Att tappa bort passet</c:v>
                </c:pt>
                <c:pt idx="2">
                  <c:v>Att tappa bort bagaget/att bagaget försvinner</c:v>
                </c:pt>
                <c:pt idx="3">
                  <c:v>Att bli rånad</c:v>
                </c:pt>
                <c:pt idx="4">
                  <c:v>Höga roamingavgifter</c:v>
                </c:pt>
                <c:pt idx="5">
                  <c:v>Att boendet är sämre än förväntat</c:v>
                </c:pt>
                <c:pt idx="6">
                  <c:v>Att det är dåligt väder</c:v>
                </c:pt>
                <c:pt idx="7">
                  <c:v>Trafiken (t ex vänstertrafik eller väldigt intensiv trafik)</c:v>
                </c:pt>
                <c:pt idx="8">
                  <c:v>Inget av ovan/Annat</c:v>
                </c:pt>
                <c:pt idx="9">
                  <c:v>Har aldrig varit utomlands/ ej aktuellt</c:v>
                </c:pt>
                <c:pt idx="10">
                  <c:v>Vet ej</c:v>
                </c:pt>
              </c:strCache>
            </c:strRef>
          </c:cat>
          <c:val>
            <c:numRef>
              <c:f>Sheet1!$B$2:$B$12</c:f>
              <c:numCache>
                <c:formatCode>0\ %</c:formatCode>
                <c:ptCount val="11"/>
                <c:pt idx="0">
                  <c:v>0.41290847715900802</c:v>
                </c:pt>
                <c:pt idx="1">
                  <c:v>0.40368578757966506</c:v>
                </c:pt>
                <c:pt idx="2">
                  <c:v>0.31263685314707701</c:v>
                </c:pt>
                <c:pt idx="3">
                  <c:v>0.29735147075611401</c:v>
                </c:pt>
                <c:pt idx="4">
                  <c:v>0.105421508651539</c:v>
                </c:pt>
                <c:pt idx="5">
                  <c:v>9.8602976885062088E-2</c:v>
                </c:pt>
                <c:pt idx="6">
                  <c:v>9.4160189022902893E-2</c:v>
                </c:pt>
                <c:pt idx="7">
                  <c:v>8.1023248123398103E-2</c:v>
                </c:pt>
                <c:pt idx="8">
                  <c:v>0.165732396960521</c:v>
                </c:pt>
                <c:pt idx="9">
                  <c:v>6.1351278985841501E-2</c:v>
                </c:pt>
                <c:pt idx="10">
                  <c:v>2.66059811108528E-2</c:v>
                </c:pt>
              </c:numCache>
            </c:numRef>
          </c:val>
          <c:extLst>
            <c:ext xmlns:c16="http://schemas.microsoft.com/office/drawing/2014/chart" uri="{C3380CC4-5D6E-409C-BE32-E72D297353CC}">
              <c16:uniqueId val="{00000000-1B25-4285-BA6C-4ED79EC989AA}"/>
            </c:ext>
          </c:extLst>
        </c:ser>
        <c:dLbls>
          <c:showLegendKey val="0"/>
          <c:showVal val="1"/>
          <c:showCatName val="0"/>
          <c:showSerName val="0"/>
          <c:showPercent val="0"/>
          <c:showBubbleSize val="0"/>
        </c:dLbls>
        <c:gapWidth val="100"/>
        <c:axId val="-1902159424"/>
        <c:axId val="-1734450704"/>
      </c:barChart>
      <c:catAx>
        <c:axId val="-1902159424"/>
        <c:scaling>
          <c:orientation val="maxMin"/>
        </c:scaling>
        <c:delete val="0"/>
        <c:axPos val="l"/>
        <c:numFmt formatCode="General" sourceLinked="0"/>
        <c:majorTickMark val="out"/>
        <c:minorTickMark val="none"/>
        <c:tickLblPos val="nextTo"/>
        <c:txPr>
          <a:bodyPr/>
          <a:lstStyle/>
          <a:p>
            <a:pPr>
              <a:defRPr sz="1000"/>
            </a:pPr>
            <a:endParaRPr lang="sv-SE"/>
          </a:p>
        </c:txPr>
        <c:crossAx val="-1734450704"/>
        <c:crosses val="autoZero"/>
        <c:auto val="1"/>
        <c:lblAlgn val="ctr"/>
        <c:lblOffset val="100"/>
        <c:noMultiLvlLbl val="0"/>
      </c:catAx>
      <c:valAx>
        <c:axId val="-1734450704"/>
        <c:scaling>
          <c:orientation val="minMax"/>
          <c:max val="1"/>
        </c:scaling>
        <c:delete val="1"/>
        <c:axPos val="b"/>
        <c:numFmt formatCode="0\ %" sourceLinked="1"/>
        <c:majorTickMark val="out"/>
        <c:minorTickMark val="none"/>
        <c:tickLblPos val="nextTo"/>
        <c:crossAx val="-1902159424"/>
        <c:crosses val="max"/>
        <c:crossBetween val="between"/>
        <c:majorUnit val="0.2"/>
      </c:valAx>
    </c:plotArea>
    <c:plotVisOnly val="1"/>
    <c:dispBlanksAs val="gap"/>
    <c:showDLblsOverMax val="0"/>
  </c:chart>
  <c:txPr>
    <a:bodyPr anchor="t" anchorCtr="0"/>
    <a:lstStyle/>
    <a:p>
      <a:pPr>
        <a:defRPr sz="1200">
          <a:latin typeface="Calibri" charset="0"/>
          <a:ea typeface="Calibri" charset="0"/>
          <a:cs typeface="Calibri" charset="0"/>
        </a:defRPr>
      </a:pPr>
      <a:endParaRPr lang="sv-S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836351720410769"/>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flera gånger</c:v>
                </c:pt>
                <c:pt idx="1">
                  <c:v>Ja någon gång</c:v>
                </c:pt>
                <c:pt idx="2">
                  <c:v>Nej</c:v>
                </c:pt>
                <c:pt idx="3">
                  <c:v>Har aldrig varit utomlands/ ej aktuellt</c:v>
                </c:pt>
                <c:pt idx="4">
                  <c:v>Vet ej</c:v>
                </c:pt>
              </c:strCache>
            </c:strRef>
          </c:cat>
          <c:val>
            <c:numRef>
              <c:f>Blad1!$B$2:$B$6</c:f>
              <c:numCache>
                <c:formatCode>0\ %</c:formatCode>
                <c:ptCount val="5"/>
                <c:pt idx="0">
                  <c:v>8.0161875157456208E-2</c:v>
                </c:pt>
                <c:pt idx="1">
                  <c:v>0.14989090000416799</c:v>
                </c:pt>
                <c:pt idx="2">
                  <c:v>0.68073512877480991</c:v>
                </c:pt>
                <c:pt idx="3">
                  <c:v>7.7202967808473799E-2</c:v>
                </c:pt>
                <c:pt idx="4">
                  <c:v>1.2009128255092901E-2</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2590473745532098"/>
          <c:y val="7.2870316175415006E-2"/>
          <c:w val="0.51653982108651397"/>
          <c:h val="0.81246303188258495"/>
        </c:manualLayout>
      </c:layout>
      <c:barChart>
        <c:barDir val="bar"/>
        <c:grouping val="clustered"/>
        <c:varyColors val="0"/>
        <c:ser>
          <c:idx val="0"/>
          <c:order val="0"/>
          <c:tx>
            <c:strRef>
              <c:f>Sheet1!$B$1</c:f>
              <c:strCache>
                <c:ptCount val="1"/>
                <c:pt idx="0">
                  <c:v>tot</c:v>
                </c:pt>
              </c:strCache>
            </c:strRef>
          </c:tx>
          <c:spPr>
            <a:solidFill>
              <a:schemeClr val="accent6"/>
            </a:solidFill>
            <a:ln>
              <a:noFill/>
            </a:ln>
            <a:effectLst/>
            <a:scene3d>
              <a:camera prst="orthographicFront"/>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Väldigt viktigt</c:v>
                </c:pt>
                <c:pt idx="1">
                  <c:v>Ganska viktigt</c:v>
                </c:pt>
                <c:pt idx="2">
                  <c:v>Varken eller</c:v>
                </c:pt>
                <c:pt idx="3">
                  <c:v>Inte särskilt viktigt</c:v>
                </c:pt>
                <c:pt idx="4">
                  <c:v>Inte alls viktigt</c:v>
                </c:pt>
                <c:pt idx="5">
                  <c:v>Vet ej</c:v>
                </c:pt>
              </c:strCache>
            </c:strRef>
          </c:cat>
          <c:val>
            <c:numRef>
              <c:f>Sheet1!$B$2:$B$7</c:f>
              <c:numCache>
                <c:formatCode>0%</c:formatCode>
                <c:ptCount val="6"/>
                <c:pt idx="0">
                  <c:v>0.16426715077412801</c:v>
                </c:pt>
                <c:pt idx="1">
                  <c:v>0.407419829236216</c:v>
                </c:pt>
                <c:pt idx="2">
                  <c:v>0.17929218359583299</c:v>
                </c:pt>
                <c:pt idx="3">
                  <c:v>0.166311791459373</c:v>
                </c:pt>
                <c:pt idx="4">
                  <c:v>7.3944178079105805E-2</c:v>
                </c:pt>
                <c:pt idx="5">
                  <c:v>8.7648668553429003E-3</c:v>
                </c:pt>
              </c:numCache>
            </c:numRef>
          </c:val>
          <c:extLst>
            <c:ext xmlns:c16="http://schemas.microsoft.com/office/drawing/2014/chart" uri="{C3380CC4-5D6E-409C-BE32-E72D297353CC}">
              <c16:uniqueId val="{00000000-E7D2-46DF-9D3B-047C4756C0E0}"/>
            </c:ext>
          </c:extLst>
        </c:ser>
        <c:dLbls>
          <c:showLegendKey val="0"/>
          <c:showVal val="1"/>
          <c:showCatName val="0"/>
          <c:showSerName val="0"/>
          <c:showPercent val="0"/>
          <c:showBubbleSize val="0"/>
        </c:dLbls>
        <c:gapWidth val="50"/>
        <c:axId val="-1917993760"/>
        <c:axId val="2071857360"/>
      </c:barChart>
      <c:catAx>
        <c:axId val="-1917993760"/>
        <c:scaling>
          <c:orientation val="maxMin"/>
        </c:scaling>
        <c:delete val="0"/>
        <c:axPos val="l"/>
        <c:numFmt formatCode="General" sourceLinked="0"/>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crossAx val="2071857360"/>
        <c:crosses val="autoZero"/>
        <c:auto val="1"/>
        <c:lblAlgn val="ctr"/>
        <c:lblOffset val="100"/>
        <c:noMultiLvlLbl val="0"/>
      </c:catAx>
      <c:valAx>
        <c:axId val="2071857360"/>
        <c:scaling>
          <c:orientation val="minMax"/>
          <c:max val="1"/>
        </c:scaling>
        <c:delete val="1"/>
        <c:axPos val="b"/>
        <c:numFmt formatCode="0%" sourceLinked="1"/>
        <c:majorTickMark val="out"/>
        <c:minorTickMark val="none"/>
        <c:tickLblPos val="nextTo"/>
        <c:crossAx val="-1917993760"/>
        <c:crosses val="max"/>
        <c:crossBetween val="between"/>
        <c:majorUnit val="0.2"/>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827326533454676E-2"/>
          <c:y val="0.37427285711724523"/>
          <c:w val="0.836351720410769"/>
          <c:h val="0.433254408873324"/>
        </c:manualLayout>
      </c:layout>
      <c:barChart>
        <c:barDir val="col"/>
        <c:grouping val="clustered"/>
        <c:varyColors val="0"/>
        <c:ser>
          <c:idx val="0"/>
          <c:order val="0"/>
          <c:tx>
            <c:strRef>
              <c:f>Blad1!$B$1</c:f>
              <c:strCache>
                <c:ptCount val="1"/>
                <c:pt idx="0">
                  <c:v>2018</c:v>
                </c:pt>
              </c:strCache>
            </c:strRef>
          </c:tx>
          <c:spPr>
            <a:solidFill>
              <a:srgbClr val="006968"/>
            </a:solidFill>
            <a:ln>
              <a:noFill/>
            </a:ln>
            <a:effectLst/>
          </c:spPr>
          <c:invertIfNegative val="0"/>
          <c:dPt>
            <c:idx val="1"/>
            <c:invertIfNegative val="0"/>
            <c:bubble3D val="0"/>
            <c:spPr>
              <a:solidFill>
                <a:srgbClr val="006968"/>
              </a:solidFill>
              <a:ln>
                <a:noFill/>
              </a:ln>
              <a:effectLst/>
            </c:spPr>
            <c:extLst>
              <c:ext xmlns:c16="http://schemas.microsoft.com/office/drawing/2014/chart" uri="{C3380CC4-5D6E-409C-BE32-E72D297353CC}">
                <c16:uniqueId val="{00000001-B70F-4CC8-AD72-AD076305F460}"/>
              </c:ext>
            </c:extLst>
          </c:dPt>
          <c:dPt>
            <c:idx val="2"/>
            <c:invertIfNegative val="0"/>
            <c:bubble3D val="0"/>
            <c:spPr>
              <a:solidFill>
                <a:srgbClr val="006968"/>
              </a:solidFill>
              <a:ln>
                <a:noFill/>
              </a:ln>
              <a:effectLst/>
            </c:spPr>
            <c:extLst>
              <c:ext xmlns:c16="http://schemas.microsoft.com/office/drawing/2014/chart" uri="{C3380CC4-5D6E-409C-BE32-E72D297353CC}">
                <c16:uniqueId val="{00000003-B70F-4CC8-AD72-AD076305F460}"/>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j-lt"/>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Blad1!$A$2:$A$6</c:f>
              <c:strCache>
                <c:ptCount val="5"/>
                <c:pt idx="0">
                  <c:v>Ja, alltid</c:v>
                </c:pt>
                <c:pt idx="1">
                  <c:v>Ja, ibland</c:v>
                </c:pt>
                <c:pt idx="2">
                  <c:v>Nej</c:v>
                </c:pt>
                <c:pt idx="3">
                  <c:v>Ej aktuellt/Ej relevant</c:v>
                </c:pt>
                <c:pt idx="4">
                  <c:v>Vet ej</c:v>
                </c:pt>
              </c:strCache>
            </c:strRef>
          </c:cat>
          <c:val>
            <c:numRef>
              <c:f>Blad1!$B$2:$B$6</c:f>
              <c:numCache>
                <c:formatCode>0\ %</c:formatCode>
                <c:ptCount val="5"/>
                <c:pt idx="0">
                  <c:v>0.121570125205159</c:v>
                </c:pt>
                <c:pt idx="1">
                  <c:v>0.18308459175834499</c:v>
                </c:pt>
                <c:pt idx="2">
                  <c:v>0.46681530393330595</c:v>
                </c:pt>
                <c:pt idx="3">
                  <c:v>0.21620030932386</c:v>
                </c:pt>
                <c:pt idx="4">
                  <c:v>1.2329669779329E-2</c:v>
                </c:pt>
              </c:numCache>
            </c:numRef>
          </c:val>
          <c:extLst>
            <c:ext xmlns:c16="http://schemas.microsoft.com/office/drawing/2014/chart" uri="{C3380CC4-5D6E-409C-BE32-E72D297353CC}">
              <c16:uniqueId val="{00000004-B70F-4CC8-AD72-AD076305F460}"/>
            </c:ext>
          </c:extLst>
        </c:ser>
        <c:dLbls>
          <c:showLegendKey val="0"/>
          <c:showVal val="0"/>
          <c:showCatName val="0"/>
          <c:showSerName val="0"/>
          <c:showPercent val="0"/>
          <c:showBubbleSize val="0"/>
        </c:dLbls>
        <c:gapWidth val="75"/>
        <c:overlap val="-27"/>
        <c:axId val="-1462253824"/>
        <c:axId val="-1608418464"/>
      </c:barChart>
      <c:catAx>
        <c:axId val="-14622538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j-lt"/>
                <a:ea typeface="+mn-ea"/>
                <a:cs typeface="Arial" panose="020B0604020202020204" pitchFamily="34" charset="0"/>
              </a:defRPr>
            </a:pPr>
            <a:endParaRPr lang="sv-SE"/>
          </a:p>
        </c:txPr>
        <c:crossAx val="-1608418464"/>
        <c:crosses val="autoZero"/>
        <c:auto val="1"/>
        <c:lblAlgn val="ctr"/>
        <c:lblOffset val="100"/>
        <c:noMultiLvlLbl val="0"/>
      </c:catAx>
      <c:valAx>
        <c:axId val="-1608418464"/>
        <c:scaling>
          <c:orientation val="minMax"/>
          <c:max val="1"/>
        </c:scaling>
        <c:delete val="1"/>
        <c:axPos val="l"/>
        <c:numFmt formatCode="0\ %" sourceLinked="1"/>
        <c:majorTickMark val="out"/>
        <c:minorTickMark val="none"/>
        <c:tickLblPos val="nextTo"/>
        <c:crossAx val="-1462253824"/>
        <c:crosses val="autoZero"/>
        <c:crossBetween val="between"/>
      </c:valAx>
      <c:spPr>
        <a:noFill/>
        <a:ln>
          <a:noFill/>
        </a:ln>
        <a:effectLst/>
      </c:spPr>
    </c:plotArea>
    <c:plotVisOnly val="1"/>
    <c:dispBlanksAs val="gap"/>
    <c:showDLblsOverMax val="0"/>
  </c:chart>
  <c:spPr>
    <a:noFill/>
    <a:ln>
      <a:noFill/>
    </a:ln>
    <a:effectLst/>
  </c:spPr>
  <c:txPr>
    <a:bodyPr/>
    <a:lstStyle/>
    <a:p>
      <a:pPr>
        <a:defRPr sz="1200">
          <a:latin typeface="+mj-lt"/>
          <a:cs typeface="Arial" panose="020B0604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37967541729085491"/>
          <c:y val="0"/>
          <c:w val="0.62032458270914514"/>
          <c:h val="1"/>
        </c:manualLayout>
      </c:layout>
      <c:barChart>
        <c:barDir val="bar"/>
        <c:grouping val="clustered"/>
        <c:varyColors val="0"/>
        <c:ser>
          <c:idx val="0"/>
          <c:order val="0"/>
          <c:tx>
            <c:strRef>
              <c:f>Sheet1!$B$1</c:f>
              <c:strCache>
                <c:ptCount val="1"/>
                <c:pt idx="0">
                  <c:v>Kolumn1</c:v>
                </c:pt>
              </c:strCache>
            </c:strRef>
          </c:tx>
          <c:spPr>
            <a:solidFill>
              <a:srgbClr val="006968"/>
            </a:solidFill>
            <a:effectLst/>
            <a:scene3d>
              <a:camera prst="orthographicFront"/>
              <a:lightRig rig="balanced" dir="t">
                <a:rot lat="0" lon="0" rev="19200000"/>
              </a:lightRig>
            </a:scene3d>
            <a:sp3d prstMaterial="matte">
              <a:contourClr>
                <a:srgbClr val="000000"/>
              </a:contourClr>
            </a:sp3d>
          </c:spPr>
          <c:invertIfNegative val="0"/>
          <c:dPt>
            <c:idx val="2"/>
            <c:invertIfNegative val="0"/>
            <c:bubble3D val="0"/>
            <c:extLst>
              <c:ext xmlns:c16="http://schemas.microsoft.com/office/drawing/2014/chart" uri="{C3380CC4-5D6E-409C-BE32-E72D297353CC}">
                <c16:uniqueId val="{00000000-3D74-4BA9-B68A-F4AED0F7A959}"/>
              </c:ext>
            </c:extLst>
          </c:dPt>
          <c:dPt>
            <c:idx val="3"/>
            <c:invertIfNegative val="0"/>
            <c:bubble3D val="0"/>
            <c:extLst>
              <c:ext xmlns:c16="http://schemas.microsoft.com/office/drawing/2014/chart" uri="{C3380CC4-5D6E-409C-BE32-E72D297353CC}">
                <c16:uniqueId val="{00000001-3D74-4BA9-B68A-F4AED0F7A959}"/>
              </c:ext>
            </c:extLst>
          </c:dPt>
          <c:dLbls>
            <c:spPr>
              <a:noFill/>
              <a:ln>
                <a:noFill/>
              </a:ln>
              <a:effectLst/>
            </c:spPr>
            <c:txPr>
              <a:bodyPr/>
              <a:lstStyle/>
              <a:p>
                <a:pPr>
                  <a:defRPr b="1"/>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Facebook</c:v>
                </c:pt>
                <c:pt idx="1">
                  <c:v>Instagram</c:v>
                </c:pt>
                <c:pt idx="2">
                  <c:v>Messenger</c:v>
                </c:pt>
                <c:pt idx="3">
                  <c:v>Snapchat</c:v>
                </c:pt>
                <c:pt idx="4">
                  <c:v>Whatsapp</c:v>
                </c:pt>
                <c:pt idx="5">
                  <c:v>Insta Stories</c:v>
                </c:pt>
                <c:pt idx="6">
                  <c:v>Twitter</c:v>
                </c:pt>
                <c:pt idx="7">
                  <c:v>Pinterest</c:v>
                </c:pt>
                <c:pt idx="8">
                  <c:v>Annat</c:v>
                </c:pt>
                <c:pt idx="9">
                  <c:v>Delar inte upplevelser i sociala medier</c:v>
                </c:pt>
                <c:pt idx="10">
                  <c:v>Vet ej</c:v>
                </c:pt>
              </c:strCache>
            </c:strRef>
          </c:cat>
          <c:val>
            <c:numRef>
              <c:f>Sheet1!$B$2:$B$12</c:f>
              <c:numCache>
                <c:formatCode>0\ %</c:formatCode>
                <c:ptCount val="11"/>
                <c:pt idx="0">
                  <c:v>0.44761278624454903</c:v>
                </c:pt>
                <c:pt idx="1">
                  <c:v>0.37647642944853899</c:v>
                </c:pt>
                <c:pt idx="2">
                  <c:v>0.27351791842248802</c:v>
                </c:pt>
                <c:pt idx="3">
                  <c:v>0.16479429439797902</c:v>
                </c:pt>
                <c:pt idx="4">
                  <c:v>0.103593958354147</c:v>
                </c:pt>
                <c:pt idx="5">
                  <c:v>5.7866593648290596E-2</c:v>
                </c:pt>
                <c:pt idx="6">
                  <c:v>3.6634637800136295E-2</c:v>
                </c:pt>
                <c:pt idx="7">
                  <c:v>1.3095716268147199E-2</c:v>
                </c:pt>
                <c:pt idx="8">
                  <c:v>4.2184448935643E-2</c:v>
                </c:pt>
                <c:pt idx="9">
                  <c:v>0.32304270487175901</c:v>
                </c:pt>
                <c:pt idx="10">
                  <c:v>6.9577433749859899E-3</c:v>
                </c:pt>
              </c:numCache>
            </c:numRef>
          </c:val>
          <c:extLst>
            <c:ext xmlns:c16="http://schemas.microsoft.com/office/drawing/2014/chart" uri="{C3380CC4-5D6E-409C-BE32-E72D297353CC}">
              <c16:uniqueId val="{00000000-1B25-4285-BA6C-4ED79EC989AA}"/>
            </c:ext>
          </c:extLst>
        </c:ser>
        <c:dLbls>
          <c:showLegendKey val="0"/>
          <c:showVal val="1"/>
          <c:showCatName val="0"/>
          <c:showSerName val="0"/>
          <c:showPercent val="0"/>
          <c:showBubbleSize val="0"/>
        </c:dLbls>
        <c:gapWidth val="100"/>
        <c:axId val="-1902159424"/>
        <c:axId val="-1734450704"/>
      </c:barChart>
      <c:catAx>
        <c:axId val="-1902159424"/>
        <c:scaling>
          <c:orientation val="maxMin"/>
        </c:scaling>
        <c:delete val="0"/>
        <c:axPos val="l"/>
        <c:numFmt formatCode="General" sourceLinked="0"/>
        <c:majorTickMark val="out"/>
        <c:minorTickMark val="none"/>
        <c:tickLblPos val="nextTo"/>
        <c:txPr>
          <a:bodyPr/>
          <a:lstStyle/>
          <a:p>
            <a:pPr>
              <a:defRPr sz="1000"/>
            </a:pPr>
            <a:endParaRPr lang="sv-SE"/>
          </a:p>
        </c:txPr>
        <c:crossAx val="-1734450704"/>
        <c:crosses val="autoZero"/>
        <c:auto val="1"/>
        <c:lblAlgn val="ctr"/>
        <c:lblOffset val="100"/>
        <c:noMultiLvlLbl val="0"/>
      </c:catAx>
      <c:valAx>
        <c:axId val="-1734450704"/>
        <c:scaling>
          <c:orientation val="minMax"/>
          <c:max val="1"/>
        </c:scaling>
        <c:delete val="1"/>
        <c:axPos val="b"/>
        <c:numFmt formatCode="0\ %" sourceLinked="1"/>
        <c:majorTickMark val="out"/>
        <c:minorTickMark val="none"/>
        <c:tickLblPos val="nextTo"/>
        <c:crossAx val="-1902159424"/>
        <c:crosses val="max"/>
        <c:crossBetween val="between"/>
        <c:majorUnit val="0.2"/>
      </c:valAx>
    </c:plotArea>
    <c:plotVisOnly val="1"/>
    <c:dispBlanksAs val="gap"/>
    <c:showDLblsOverMax val="0"/>
  </c:chart>
  <c:txPr>
    <a:bodyPr anchor="t" anchorCtr="0"/>
    <a:lstStyle/>
    <a:p>
      <a:pPr>
        <a:defRPr sz="1200">
          <a:latin typeface="Calibri" charset="0"/>
          <a:ea typeface="Calibri" charset="0"/>
          <a:cs typeface="Calibri" charset="0"/>
        </a:defRPr>
      </a:pPr>
      <a:endParaRPr lang="sv-S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1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4" y="0"/>
            <a:ext cx="2945659" cy="496412"/>
          </a:xfrm>
          <a:prstGeom prst="rect">
            <a:avLst/>
          </a:prstGeom>
        </p:spPr>
        <p:txBody>
          <a:bodyPr vert="horz" lIns="91440" tIns="45720" rIns="91440" bIns="45720" rtlCol="0"/>
          <a:lstStyle>
            <a:lvl1pPr algn="r">
              <a:defRPr sz="1200"/>
            </a:lvl1pPr>
          </a:lstStyle>
          <a:p>
            <a:fld id="{EC0B9188-F644-464A-8AF2-A2CCD4CD4C0F}" type="datetimeFigureOut">
              <a:rPr lang="sv-SE" smtClean="0"/>
              <a:t>2019-01-03</a:t>
            </a:fld>
            <a:endParaRPr lang="sv-SE"/>
          </a:p>
        </p:txBody>
      </p:sp>
      <p:sp>
        <p:nvSpPr>
          <p:cNvPr id="4" name="Platshållare för sidfot 3"/>
          <p:cNvSpPr>
            <a:spLocks noGrp="1"/>
          </p:cNvSpPr>
          <p:nvPr>
            <p:ph type="ftr" sz="quarter" idx="2"/>
          </p:nvPr>
        </p:nvSpPr>
        <p:spPr>
          <a:xfrm>
            <a:off x="1" y="9430091"/>
            <a:ext cx="2945659" cy="49641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4" y="9430091"/>
            <a:ext cx="2945659" cy="496412"/>
          </a:xfrm>
          <a:prstGeom prst="rect">
            <a:avLst/>
          </a:prstGeom>
        </p:spPr>
        <p:txBody>
          <a:bodyPr vert="horz" lIns="91440" tIns="45720" rIns="91440" bIns="45720" rtlCol="0" anchor="b"/>
          <a:lstStyle>
            <a:lvl1pPr algn="r">
              <a:defRPr sz="1200"/>
            </a:lvl1pPr>
          </a:lstStyle>
          <a:p>
            <a:fld id="{E5FA91DB-5F91-4C2C-BACA-5EB0557010E9}" type="slidenum">
              <a:rPr lang="sv-SE" smtClean="0"/>
              <a:t>‹#›</a:t>
            </a:fld>
            <a:endParaRPr lang="sv-SE"/>
          </a:p>
        </p:txBody>
      </p:sp>
    </p:spTree>
    <p:extLst>
      <p:ext uri="{BB962C8B-B14F-4D97-AF65-F5344CB8AC3E}">
        <p14:creationId xmlns:p14="http://schemas.microsoft.com/office/powerpoint/2010/main" val="4072385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6412"/>
          </a:xfrm>
          <a:prstGeom prst="rect">
            <a:avLst/>
          </a:prstGeom>
        </p:spPr>
        <p:txBody>
          <a:bodyPr vert="horz" lIns="91440" tIns="45720" rIns="91440" bIns="45720" rtlCol="0"/>
          <a:lstStyle>
            <a:lvl1pPr algn="r">
              <a:defRPr sz="1200"/>
            </a:lvl1pPr>
          </a:lstStyle>
          <a:p>
            <a:fld id="{FD533A03-9362-A44F-B243-FC5877E2A1B4}" type="datetimeFigureOut">
              <a:rPr lang="en-US" smtClean="0"/>
              <a:t>1/3/19</a:t>
            </a:fld>
            <a:endParaRPr lang="en-US"/>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8"/>
            <a:ext cx="5438140" cy="4467702"/>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1" y="9430091"/>
            <a:ext cx="2945659" cy="4964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30091"/>
            <a:ext cx="2945659" cy="496412"/>
          </a:xfrm>
          <a:prstGeom prst="rect">
            <a:avLst/>
          </a:prstGeom>
        </p:spPr>
        <p:txBody>
          <a:bodyPr vert="horz" lIns="91440" tIns="45720" rIns="91440" bIns="45720" rtlCol="0" anchor="b"/>
          <a:lstStyle>
            <a:lvl1pPr algn="r">
              <a:defRPr sz="1200"/>
            </a:lvl1pPr>
          </a:lstStyle>
          <a:p>
            <a:fld id="{F0EDFB0B-A09A-BE4C-BC07-6681C8DA1BA6}" type="slidenum">
              <a:rPr lang="en-US" smtClean="0"/>
              <a:t>‹#›</a:t>
            </a:fld>
            <a:endParaRPr lang="en-US"/>
          </a:p>
        </p:txBody>
      </p:sp>
    </p:spTree>
    <p:extLst>
      <p:ext uri="{BB962C8B-B14F-4D97-AF65-F5344CB8AC3E}">
        <p14:creationId xmlns:p14="http://schemas.microsoft.com/office/powerpoint/2010/main" val="1666957247"/>
      </p:ext>
    </p:extLst>
  </p:cSld>
  <p:clrMap bg1="lt1" tx1="dk1" bg2="lt2" tx2="dk2" accent1="accent1" accent2="accent2" accent3="accent3" accent4="accent4" accent5="accent5" accent6="accent6" hlink="hlink" folHlink="folHlink"/>
  <p:notesStyle>
    <a:lvl1pPr marL="0" algn="l" defTabSz="342900" rtl="0" eaLnBrk="1" latinLnBrk="0" hangingPunct="1">
      <a:defRPr sz="900" kern="1200">
        <a:solidFill>
          <a:schemeClr val="tx1"/>
        </a:solidFill>
        <a:latin typeface="+mn-lt"/>
        <a:ea typeface="+mn-ea"/>
        <a:cs typeface="+mn-cs"/>
      </a:defRPr>
    </a:lvl1pPr>
    <a:lvl2pPr marL="342900" algn="l" defTabSz="342900" rtl="0" eaLnBrk="1" latinLnBrk="0" hangingPunct="1">
      <a:defRPr sz="900" kern="1200">
        <a:solidFill>
          <a:schemeClr val="tx1"/>
        </a:solidFill>
        <a:latin typeface="+mn-lt"/>
        <a:ea typeface="+mn-ea"/>
        <a:cs typeface="+mn-cs"/>
      </a:defRPr>
    </a:lvl2pPr>
    <a:lvl3pPr marL="685800" algn="l" defTabSz="342900" rtl="0" eaLnBrk="1" latinLnBrk="0" hangingPunct="1">
      <a:defRPr sz="900" kern="1200">
        <a:solidFill>
          <a:schemeClr val="tx1"/>
        </a:solidFill>
        <a:latin typeface="+mn-lt"/>
        <a:ea typeface="+mn-ea"/>
        <a:cs typeface="+mn-cs"/>
      </a:defRPr>
    </a:lvl3pPr>
    <a:lvl4pPr marL="1028700" algn="l" defTabSz="342900" rtl="0" eaLnBrk="1" latinLnBrk="0" hangingPunct="1">
      <a:defRPr sz="900" kern="1200">
        <a:solidFill>
          <a:schemeClr val="tx1"/>
        </a:solidFill>
        <a:latin typeface="+mn-lt"/>
        <a:ea typeface="+mn-ea"/>
        <a:cs typeface="+mn-cs"/>
      </a:defRPr>
    </a:lvl4pPr>
    <a:lvl5pPr marL="1371600" algn="l" defTabSz="342900" rtl="0" eaLnBrk="1" latinLnBrk="0" hangingPunct="1">
      <a:defRPr sz="900" kern="1200">
        <a:solidFill>
          <a:schemeClr val="tx1"/>
        </a:solidFill>
        <a:latin typeface="+mn-lt"/>
        <a:ea typeface="+mn-ea"/>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a:p>
            <a:endParaRPr lang="sv-SE" dirty="0"/>
          </a:p>
        </p:txBody>
      </p:sp>
      <p:sp>
        <p:nvSpPr>
          <p:cNvPr id="4" name="Slide Number Placeholder 3"/>
          <p:cNvSpPr>
            <a:spLocks noGrp="1"/>
          </p:cNvSpPr>
          <p:nvPr>
            <p:ph type="sldNum" sz="quarter" idx="10"/>
          </p:nvPr>
        </p:nvSpPr>
        <p:spPr/>
        <p:txBody>
          <a:bodyPr/>
          <a:lstStyle/>
          <a:p>
            <a:fld id="{F0EDFB0B-A09A-BE4C-BC07-6681C8DA1BA6}" type="slidenum">
              <a:rPr lang="en-US" smtClean="0"/>
              <a:t>1</a:t>
            </a:fld>
            <a:endParaRPr lang="en-US"/>
          </a:p>
        </p:txBody>
      </p:sp>
    </p:spTree>
    <p:extLst>
      <p:ext uri="{BB962C8B-B14F-4D97-AF65-F5344CB8AC3E}">
        <p14:creationId xmlns:p14="http://schemas.microsoft.com/office/powerpoint/2010/main" val="893189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656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243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0340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0089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F0EDFB0B-A09A-BE4C-BC07-6681C8DA1BA6}" type="slidenum">
              <a:rPr lang="en-US" smtClean="0"/>
              <a:t>20</a:t>
            </a:fld>
            <a:endParaRPr lang="en-US"/>
          </a:p>
        </p:txBody>
      </p:sp>
    </p:spTree>
    <p:extLst>
      <p:ext uri="{BB962C8B-B14F-4D97-AF65-F5344CB8AC3E}">
        <p14:creationId xmlns:p14="http://schemas.microsoft.com/office/powerpoint/2010/main" val="751559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F0EDFB0B-A09A-BE4C-BC07-6681C8DA1BA6}" type="slidenum">
              <a:rPr lang="en-US" smtClean="0"/>
              <a:t>2</a:t>
            </a:fld>
            <a:endParaRPr lang="en-US"/>
          </a:p>
        </p:txBody>
      </p:sp>
    </p:spTree>
    <p:extLst>
      <p:ext uri="{BB962C8B-B14F-4D97-AF65-F5344CB8AC3E}">
        <p14:creationId xmlns:p14="http://schemas.microsoft.com/office/powerpoint/2010/main" val="1224256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4541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2038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534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0EDFB0B-A09A-BE4C-BC07-6681C8DA1BA6}" type="slidenum">
              <a:rPr lang="en-US" smtClean="0"/>
              <a:t>7</a:t>
            </a:fld>
            <a:endParaRPr lang="en-US"/>
          </a:p>
        </p:txBody>
      </p:sp>
    </p:spTree>
    <p:extLst>
      <p:ext uri="{BB962C8B-B14F-4D97-AF65-F5344CB8AC3E}">
        <p14:creationId xmlns:p14="http://schemas.microsoft.com/office/powerpoint/2010/main" val="3217840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0EDFB0B-A09A-BE4C-BC07-6681C8DA1BA6}" type="slidenum">
              <a:rPr lang="en-US" smtClean="0"/>
              <a:t>8</a:t>
            </a:fld>
            <a:endParaRPr lang="en-US"/>
          </a:p>
        </p:txBody>
      </p:sp>
    </p:spTree>
    <p:extLst>
      <p:ext uri="{BB962C8B-B14F-4D97-AF65-F5344CB8AC3E}">
        <p14:creationId xmlns:p14="http://schemas.microsoft.com/office/powerpoint/2010/main" val="909959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0EDFB0B-A09A-BE4C-BC07-6681C8DA1BA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589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0EDFB0B-A09A-BE4C-BC07-6681C8DA1BA6}" type="slidenum">
              <a:rPr lang="en-US" smtClean="0"/>
              <a:t>10</a:t>
            </a:fld>
            <a:endParaRPr lang="en-US"/>
          </a:p>
        </p:txBody>
      </p:sp>
    </p:spTree>
    <p:extLst>
      <p:ext uri="{BB962C8B-B14F-4D97-AF65-F5344CB8AC3E}">
        <p14:creationId xmlns:p14="http://schemas.microsoft.com/office/powerpoint/2010/main" val="261854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a:xfrm>
            <a:off x="6762465" y="1238"/>
            <a:ext cx="2133600" cy="270000"/>
          </a:xfrm>
          <a:prstGeom prst="rect">
            <a:avLst/>
          </a:prstGeom>
        </p:spPr>
        <p:txBody>
          <a:bodyPr anchor="ctr"/>
          <a:lstStyle>
            <a:lvl1pPr>
              <a:defRPr sz="975" b="0" i="0">
                <a:latin typeface="Calibri Regular" charset="0"/>
                <a:cs typeface="Calibri Regular" charset="0"/>
              </a:defRPr>
            </a:lvl1pPr>
          </a:lstStyle>
          <a:p>
            <a:fld id="{710D1E09-9433-4EDE-8432-8CC8A69C2A5B}" type="datetime1">
              <a:rPr lang="sv-SE" smtClean="0"/>
              <a:pPr/>
              <a:t>2019-01-03</a:t>
            </a:fld>
            <a:endParaRPr lang="en-US"/>
          </a:p>
        </p:txBody>
      </p:sp>
      <p:sp>
        <p:nvSpPr>
          <p:cNvPr id="45" name="Platshållare för text 44"/>
          <p:cNvSpPr>
            <a:spLocks noGrp="1"/>
          </p:cNvSpPr>
          <p:nvPr>
            <p:ph type="body" sz="quarter" idx="11"/>
          </p:nvPr>
        </p:nvSpPr>
        <p:spPr>
          <a:xfrm>
            <a:off x="249239" y="954332"/>
            <a:ext cx="4309114" cy="3776694"/>
          </a:xfrm>
          <a:prstGeom prst="rect">
            <a:avLst/>
          </a:prstGeom>
        </p:spPr>
        <p:txBody>
          <a:bodyPr lIns="0"/>
          <a:lstStyle>
            <a:lvl1pPr>
              <a:defRPr sz="1350" b="0" i="0">
                <a:latin typeface="Calibri Regular" charset="0"/>
                <a:cs typeface="Calibri Regular" charset="0"/>
              </a:defRPr>
            </a:lvl1pPr>
            <a:lvl2pPr>
              <a:defRPr sz="1050" b="0" i="0">
                <a:latin typeface="Calibri Regular" charset="0"/>
                <a:cs typeface="Calibri Regular" charset="0"/>
              </a:defRPr>
            </a:lvl2pPr>
          </a:lstStyle>
          <a:p>
            <a:pPr lvl="0"/>
            <a:r>
              <a:rPr lang="sv-SE" dirty="0"/>
              <a:t>Klicka här för att ändra format på bakgrundstexten</a:t>
            </a:r>
          </a:p>
          <a:p>
            <a:pPr lvl="1"/>
            <a:r>
              <a:rPr lang="sv-SE" dirty="0"/>
              <a:t>Nivå två</a:t>
            </a:r>
          </a:p>
        </p:txBody>
      </p:sp>
      <p:sp>
        <p:nvSpPr>
          <p:cNvPr id="47" name="Slide Number Placeholder 5"/>
          <p:cNvSpPr>
            <a:spLocks noGrp="1"/>
          </p:cNvSpPr>
          <p:nvPr>
            <p:ph type="sldNum" sz="quarter" idx="4"/>
          </p:nvPr>
        </p:nvSpPr>
        <p:spPr>
          <a:xfrm>
            <a:off x="250824" y="4880015"/>
            <a:ext cx="464195" cy="270000"/>
          </a:xfrm>
          <a:prstGeom prst="rect">
            <a:avLst/>
          </a:prstGeom>
        </p:spPr>
        <p:txBody>
          <a:bodyPr lIns="0" anchor="ctr"/>
          <a:lstStyle>
            <a:lvl1pPr>
              <a:defRPr sz="975" b="0" i="0">
                <a:solidFill>
                  <a:schemeClr val="bg1"/>
                </a:solidFill>
                <a:latin typeface="Calibri Regular" charset="0"/>
                <a:cs typeface="Calibri Regular" charset="0"/>
              </a:defRPr>
            </a:lvl1pPr>
          </a:lstStyle>
          <a:p>
            <a:fld id="{69492A6A-7268-5C4D-913D-B61C9DE7F734}" type="slidenum">
              <a:rPr lang="en-US" smtClean="0"/>
              <a:pPr/>
              <a:t>‹#›</a:t>
            </a:fld>
            <a:endParaRPr lang="en-US"/>
          </a:p>
        </p:txBody>
      </p:sp>
      <p:sp>
        <p:nvSpPr>
          <p:cNvPr id="50" name="Rubrik 1"/>
          <p:cNvSpPr>
            <a:spLocks noGrp="1"/>
          </p:cNvSpPr>
          <p:nvPr>
            <p:ph type="title" hasCustomPrompt="1"/>
          </p:nvPr>
        </p:nvSpPr>
        <p:spPr>
          <a:xfrm>
            <a:off x="249689" y="267394"/>
            <a:ext cx="8646375" cy="674302"/>
          </a:xfrm>
          <a:prstGeom prst="rect">
            <a:avLst/>
          </a:prstGeom>
        </p:spPr>
        <p:txBody>
          <a:bodyPr lIns="0" rIns="0" anchor="ctr"/>
          <a:lstStyle>
            <a:lvl1pPr algn="l">
              <a:tabLst>
                <a:tab pos="133350" algn="l"/>
              </a:tabLst>
              <a:defRPr sz="2400" b="0" i="0" baseline="0">
                <a:latin typeface="Calibri Regular" charset="0"/>
                <a:cs typeface="Calibri Regular" charset="0"/>
              </a:defRPr>
            </a:lvl1pPr>
          </a:lstStyle>
          <a:p>
            <a:r>
              <a:rPr lang="sv-SE" dirty="0"/>
              <a:t>Rubrik</a:t>
            </a:r>
          </a:p>
        </p:txBody>
      </p:sp>
    </p:spTree>
    <p:extLst>
      <p:ext uri="{BB962C8B-B14F-4D97-AF65-F5344CB8AC3E}">
        <p14:creationId xmlns:p14="http://schemas.microsoft.com/office/powerpoint/2010/main" val="2641261591"/>
      </p:ext>
    </p:extLst>
  </p:cSld>
  <p:clrMapOvr>
    <a:masterClrMapping/>
  </p:clrMapOvr>
  <p:extLst mod="1">
    <p:ext uri="{DCECCB84-F9BA-43D5-87BE-67443E8EF086}">
      <p15:sldGuideLst xmlns:p15="http://schemas.microsoft.com/office/powerpoint/2012/main">
        <p15:guide id="1" pos="2880" userDrawn="1">
          <p15:clr>
            <a:srgbClr val="FBAE40"/>
          </p15:clr>
        </p15:guide>
        <p15:guide id="2" pos="15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m sida">
    <p:spTree>
      <p:nvGrpSpPr>
        <p:cNvPr id="1" name=""/>
        <p:cNvGrpSpPr/>
        <p:nvPr/>
      </p:nvGrpSpPr>
      <p:grpSpPr>
        <a:xfrm>
          <a:off x="0" y="0"/>
          <a:ext cx="0" cy="0"/>
          <a:chOff x="0" y="0"/>
          <a:chExt cx="0" cy="0"/>
        </a:xfrm>
      </p:grpSpPr>
      <p:sp>
        <p:nvSpPr>
          <p:cNvPr id="7" name="Platshållare för datum 2"/>
          <p:cNvSpPr>
            <a:spLocks noGrp="1"/>
          </p:cNvSpPr>
          <p:nvPr>
            <p:ph type="dt" sz="half" idx="10"/>
          </p:nvPr>
        </p:nvSpPr>
        <p:spPr>
          <a:xfrm>
            <a:off x="6762465" y="1238"/>
            <a:ext cx="2133600" cy="270000"/>
          </a:xfrm>
          <a:prstGeom prst="rect">
            <a:avLst/>
          </a:prstGeom>
        </p:spPr>
        <p:txBody>
          <a:bodyPr anchor="ctr"/>
          <a:lstStyle>
            <a:lvl1pPr>
              <a:defRPr sz="975" b="0" i="0">
                <a:latin typeface="Calibri Regular" charset="0"/>
                <a:cs typeface="Calibri Regular" charset="0"/>
              </a:defRPr>
            </a:lvl1pPr>
          </a:lstStyle>
          <a:p>
            <a:fld id="{710D1E09-9433-4EDE-8432-8CC8A69C2A5B}" type="datetime1">
              <a:rPr lang="sv-SE" smtClean="0"/>
              <a:pPr/>
              <a:t>2019-01-03</a:t>
            </a:fld>
            <a:endParaRPr lang="en-US"/>
          </a:p>
        </p:txBody>
      </p:sp>
      <p:sp>
        <p:nvSpPr>
          <p:cNvPr id="8" name="Slide Number Placeholder 5"/>
          <p:cNvSpPr>
            <a:spLocks noGrp="1"/>
          </p:cNvSpPr>
          <p:nvPr>
            <p:ph type="sldNum" sz="quarter" idx="4"/>
          </p:nvPr>
        </p:nvSpPr>
        <p:spPr>
          <a:xfrm>
            <a:off x="243354" y="4880015"/>
            <a:ext cx="630104" cy="270000"/>
          </a:xfrm>
          <a:prstGeom prst="rect">
            <a:avLst/>
          </a:prstGeom>
        </p:spPr>
        <p:txBody>
          <a:bodyPr lIns="0" anchor="ctr"/>
          <a:lstStyle>
            <a:lvl1pPr>
              <a:defRPr sz="975" b="0" i="0">
                <a:solidFill>
                  <a:schemeClr val="bg1"/>
                </a:solidFill>
                <a:latin typeface="Calibri Regular" charset="0"/>
                <a:cs typeface="Calibri Regular" charset="0"/>
              </a:defRPr>
            </a:lvl1pPr>
          </a:lstStyle>
          <a:p>
            <a:fld id="{69492A6A-7268-5C4D-913D-B61C9DE7F734}" type="slidenum">
              <a:rPr lang="en-US" smtClean="0"/>
              <a:pPr/>
              <a:t>‹#›</a:t>
            </a:fld>
            <a:endParaRPr lang="en-US"/>
          </a:p>
        </p:txBody>
      </p:sp>
    </p:spTree>
    <p:extLst>
      <p:ext uri="{BB962C8B-B14F-4D97-AF65-F5344CB8AC3E}">
        <p14:creationId xmlns:p14="http://schemas.microsoft.com/office/powerpoint/2010/main" val="1202437085"/>
      </p:ext>
    </p:extLst>
  </p:cSld>
  <p:clrMapOvr>
    <a:masterClrMapping/>
  </p:clrMapOvr>
  <p:extLst mod="1">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sida">
    <p:spTree>
      <p:nvGrpSpPr>
        <p:cNvPr id="1" name=""/>
        <p:cNvGrpSpPr/>
        <p:nvPr/>
      </p:nvGrpSpPr>
      <p:grpSpPr>
        <a:xfrm>
          <a:off x="0" y="0"/>
          <a:ext cx="0" cy="0"/>
          <a:chOff x="0" y="0"/>
          <a:chExt cx="0" cy="0"/>
        </a:xfrm>
      </p:grpSpPr>
      <p:sp>
        <p:nvSpPr>
          <p:cNvPr id="4" name="Platshållare för text 3"/>
          <p:cNvSpPr>
            <a:spLocks noGrp="1"/>
          </p:cNvSpPr>
          <p:nvPr>
            <p:ph type="body" sz="quarter" idx="13"/>
          </p:nvPr>
        </p:nvSpPr>
        <p:spPr>
          <a:xfrm>
            <a:off x="249690" y="954332"/>
            <a:ext cx="8653462" cy="3787468"/>
          </a:xfrm>
          <a:prstGeom prst="rect">
            <a:avLst/>
          </a:prstGeom>
        </p:spPr>
        <p:txBody>
          <a:bodyPr lIns="0"/>
          <a:lstStyle>
            <a:lvl1pPr marL="0" indent="0">
              <a:buNone/>
              <a:defRPr sz="1050" b="0" i="0">
                <a:solidFill>
                  <a:schemeClr val="tx1"/>
                </a:solidFill>
                <a:latin typeface="Calibri Regular" charset="0"/>
                <a:cs typeface="Calibri Regular" charset="0"/>
              </a:defRPr>
            </a:lvl1pPr>
            <a:lvl2pPr marL="0" indent="0">
              <a:spcBef>
                <a:spcPts val="0"/>
              </a:spcBef>
              <a:buNone/>
              <a:defRPr sz="105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b="0" i="0">
                <a:solidFill>
                  <a:schemeClr val="tx1"/>
                </a:solidFill>
                <a:latin typeface="Calibri Regular" charset="0"/>
                <a:cs typeface="Calibri Regular" charset="0"/>
              </a:defRPr>
            </a:lvl3pPr>
            <a:lvl4pPr marL="0" indent="0">
              <a:buFontTx/>
              <a:buNone/>
              <a:defRPr lang="sv-SE" sz="750" b="0" i="0" kern="1200" dirty="0" smtClean="0">
                <a:solidFill>
                  <a:schemeClr val="tx1"/>
                </a:solidFill>
                <a:latin typeface="Calibri Regular" charset="0"/>
                <a:ea typeface="+mn-ea"/>
                <a:cs typeface="Calibri Regular"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8" name="Rubrik 1"/>
          <p:cNvSpPr>
            <a:spLocks noGrp="1"/>
          </p:cNvSpPr>
          <p:nvPr>
            <p:ph type="title" hasCustomPrompt="1"/>
          </p:nvPr>
        </p:nvSpPr>
        <p:spPr>
          <a:xfrm>
            <a:off x="249689" y="267394"/>
            <a:ext cx="8646375" cy="674302"/>
          </a:xfrm>
          <a:prstGeom prst="rect">
            <a:avLst/>
          </a:prstGeom>
        </p:spPr>
        <p:txBody>
          <a:bodyPr lIns="0" rIns="0" anchor="ctr"/>
          <a:lstStyle>
            <a:lvl1pPr algn="l">
              <a:tabLst>
                <a:tab pos="133350" algn="l"/>
              </a:tabLst>
              <a:defRPr sz="2400" b="0" i="0" baseline="0">
                <a:latin typeface="Calibri Regular" charset="0"/>
                <a:cs typeface="Calibri Regular" charset="0"/>
              </a:defRPr>
            </a:lvl1pPr>
          </a:lstStyle>
          <a:p>
            <a:r>
              <a:rPr lang="sv-SE" dirty="0"/>
              <a:t>Rubrik</a:t>
            </a:r>
          </a:p>
        </p:txBody>
      </p:sp>
      <p:sp>
        <p:nvSpPr>
          <p:cNvPr id="9" name="Platshållare för datum 2"/>
          <p:cNvSpPr>
            <a:spLocks noGrp="1"/>
          </p:cNvSpPr>
          <p:nvPr>
            <p:ph type="dt" sz="half" idx="10"/>
          </p:nvPr>
        </p:nvSpPr>
        <p:spPr>
          <a:xfrm>
            <a:off x="3986081" y="4880015"/>
            <a:ext cx="2133600" cy="270000"/>
          </a:xfrm>
          <a:prstGeom prst="rect">
            <a:avLst/>
          </a:prstGeom>
        </p:spPr>
        <p:txBody>
          <a:bodyPr anchor="ctr"/>
          <a:lstStyle>
            <a:lvl1pPr>
              <a:defRPr sz="975" b="0" i="0">
                <a:solidFill>
                  <a:schemeClr val="bg1"/>
                </a:solidFill>
                <a:latin typeface="Calibri Regular" charset="0"/>
                <a:cs typeface="Calibri Regular" charset="0"/>
              </a:defRPr>
            </a:lvl1pPr>
          </a:lstStyle>
          <a:p>
            <a:fld id="{710D1E09-9433-4EDE-8432-8CC8A69C2A5B}" type="datetime1">
              <a:rPr lang="sv-SE" smtClean="0"/>
              <a:pPr/>
              <a:t>2019-01-03</a:t>
            </a:fld>
            <a:endParaRPr lang="en-US"/>
          </a:p>
        </p:txBody>
      </p:sp>
      <p:sp>
        <p:nvSpPr>
          <p:cNvPr id="10" name="Slide Number Placeholder 5"/>
          <p:cNvSpPr>
            <a:spLocks noGrp="1"/>
          </p:cNvSpPr>
          <p:nvPr>
            <p:ph type="sldNum" sz="quarter" idx="4"/>
          </p:nvPr>
        </p:nvSpPr>
        <p:spPr>
          <a:xfrm>
            <a:off x="243354" y="4880015"/>
            <a:ext cx="630104" cy="270000"/>
          </a:xfrm>
          <a:prstGeom prst="rect">
            <a:avLst/>
          </a:prstGeom>
        </p:spPr>
        <p:txBody>
          <a:bodyPr lIns="0" anchor="ctr"/>
          <a:lstStyle>
            <a:lvl1pPr>
              <a:defRPr sz="975" b="0" i="0">
                <a:solidFill>
                  <a:schemeClr val="bg1"/>
                </a:solidFill>
                <a:latin typeface="Calibri Regular" charset="0"/>
                <a:cs typeface="Calibri Regular" charset="0"/>
              </a:defRPr>
            </a:lvl1pPr>
          </a:lstStyle>
          <a:p>
            <a:fld id="{69492A6A-7268-5C4D-913D-B61C9DE7F734}" type="slidenum">
              <a:rPr lang="en-US" smtClean="0"/>
              <a:pPr/>
              <a:t>‹#›</a:t>
            </a:fld>
            <a:endParaRPr lang="en-US"/>
          </a:p>
        </p:txBody>
      </p:sp>
    </p:spTree>
    <p:extLst>
      <p:ext uri="{BB962C8B-B14F-4D97-AF65-F5344CB8AC3E}">
        <p14:creationId xmlns:p14="http://schemas.microsoft.com/office/powerpoint/2010/main" val="254479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Diagram_höger_text">
    <p:spTree>
      <p:nvGrpSpPr>
        <p:cNvPr id="1" name=""/>
        <p:cNvGrpSpPr/>
        <p:nvPr/>
      </p:nvGrpSpPr>
      <p:grpSpPr>
        <a:xfrm>
          <a:off x="0" y="0"/>
          <a:ext cx="0" cy="0"/>
          <a:chOff x="0" y="0"/>
          <a:chExt cx="0" cy="0"/>
        </a:xfrm>
      </p:grpSpPr>
      <p:sp>
        <p:nvSpPr>
          <p:cNvPr id="5" name="Platshållare för diagram 4"/>
          <p:cNvSpPr>
            <a:spLocks noGrp="1"/>
          </p:cNvSpPr>
          <p:nvPr>
            <p:ph type="chart" sz="quarter" idx="15"/>
          </p:nvPr>
        </p:nvSpPr>
        <p:spPr>
          <a:xfrm>
            <a:off x="244090" y="1473959"/>
            <a:ext cx="4327911" cy="3395824"/>
          </a:xfrm>
          <a:prstGeom prst="rect">
            <a:avLst/>
          </a:prstGeom>
        </p:spPr>
        <p:txBody>
          <a:bodyPr/>
          <a:lstStyle>
            <a:lvl1pPr marL="0" indent="0">
              <a:buNone/>
              <a:defRPr b="0" i="0">
                <a:latin typeface="Calibri Regular" charset="0"/>
                <a:cs typeface="Calibri Regular" charset="0"/>
              </a:defRPr>
            </a:lvl1pPr>
          </a:lstStyle>
          <a:p>
            <a:endParaRPr lang="sv-SE"/>
          </a:p>
        </p:txBody>
      </p:sp>
      <p:sp>
        <p:nvSpPr>
          <p:cNvPr id="12" name="Platshållare för text 3"/>
          <p:cNvSpPr>
            <a:spLocks noGrp="1"/>
          </p:cNvSpPr>
          <p:nvPr>
            <p:ph type="body" sz="quarter" idx="16" hasCustomPrompt="1"/>
          </p:nvPr>
        </p:nvSpPr>
        <p:spPr>
          <a:xfrm>
            <a:off x="4572002" y="1484194"/>
            <a:ext cx="4319212" cy="3238976"/>
          </a:xfrm>
          <a:prstGeom prst="rect">
            <a:avLst/>
          </a:prstGeom>
        </p:spPr>
        <p:txBody>
          <a:bodyPr anchor="t"/>
          <a:lstStyle>
            <a:lvl1pPr marL="0" indent="0">
              <a:buNone/>
              <a:defRPr sz="1050" b="1">
                <a:solidFill>
                  <a:schemeClr val="tx1"/>
                </a:solidFill>
                <a:latin typeface="Times New Roman" panose="02020603050405020304" pitchFamily="18" charset="0"/>
                <a:cs typeface="Times New Roman" panose="02020603050405020304" pitchFamily="18" charset="0"/>
              </a:defRPr>
            </a:lvl1pPr>
            <a:lvl2pPr marL="139304" indent="-139304">
              <a:spcBef>
                <a:spcPts val="0"/>
              </a:spcBef>
              <a:buClr>
                <a:schemeClr val="accent6"/>
              </a:buClr>
              <a:buFont typeface="Wingdings" panose="05000000000000000000" pitchFamily="2" charset="2"/>
              <a:buChar char="§"/>
              <a:defRPr sz="105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i="1">
                <a:solidFill>
                  <a:schemeClr val="tx1"/>
                </a:solidFill>
                <a:latin typeface="Times New Roman" panose="02020603050405020304" pitchFamily="18" charset="0"/>
                <a:cs typeface="Times New Roman" panose="02020603050405020304" pitchFamily="18" charset="0"/>
              </a:defRPr>
            </a:lvl3pPr>
            <a:lvl4pPr marL="0" indent="0">
              <a:buFontTx/>
              <a:buNone/>
              <a:defRPr lang="sv-SE" sz="750" kern="1200" dirty="0" smtClean="0">
                <a:solidFill>
                  <a:schemeClr val="tx1"/>
                </a:solidFill>
                <a:latin typeface="Times New Roman" panose="02020603050405020304" pitchFamily="18" charset="0"/>
                <a:ea typeface="+mn-ea"/>
                <a:cs typeface="Times New Roman" panose="02020603050405020304" pitchFamily="18"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1"/>
            <a:r>
              <a:rPr lang="sv-SE" dirty="0"/>
              <a:t>Text</a:t>
            </a:r>
          </a:p>
        </p:txBody>
      </p:sp>
      <p:sp>
        <p:nvSpPr>
          <p:cNvPr id="14" name="Rubrik 1"/>
          <p:cNvSpPr>
            <a:spLocks noGrp="1"/>
          </p:cNvSpPr>
          <p:nvPr>
            <p:ph type="title" hasCustomPrompt="1"/>
          </p:nvPr>
        </p:nvSpPr>
        <p:spPr>
          <a:xfrm>
            <a:off x="249689" y="267394"/>
            <a:ext cx="8646375" cy="674302"/>
          </a:xfrm>
          <a:prstGeom prst="rect">
            <a:avLst/>
          </a:prstGeom>
        </p:spPr>
        <p:txBody>
          <a:bodyPr lIns="0" rIns="0" anchor="ctr"/>
          <a:lstStyle>
            <a:lvl1pPr algn="l">
              <a:tabLst>
                <a:tab pos="133350" algn="l"/>
              </a:tabLst>
              <a:defRPr sz="2400" b="0" i="0" baseline="0">
                <a:latin typeface="Calibri Regular" charset="0"/>
                <a:cs typeface="Calibri Regular" charset="0"/>
              </a:defRPr>
            </a:lvl1pPr>
          </a:lstStyle>
          <a:p>
            <a:r>
              <a:rPr lang="sv-SE" dirty="0"/>
              <a:t>Rubrik</a:t>
            </a:r>
          </a:p>
        </p:txBody>
      </p:sp>
      <p:sp>
        <p:nvSpPr>
          <p:cNvPr id="17" name="Platshållare för text 3"/>
          <p:cNvSpPr>
            <a:spLocks noGrp="1"/>
          </p:cNvSpPr>
          <p:nvPr>
            <p:ph type="body" sz="quarter" idx="14" hasCustomPrompt="1"/>
          </p:nvPr>
        </p:nvSpPr>
        <p:spPr>
          <a:xfrm>
            <a:off x="243354" y="954333"/>
            <a:ext cx="4328647" cy="529861"/>
          </a:xfrm>
          <a:prstGeom prst="rect">
            <a:avLst/>
          </a:prstGeom>
        </p:spPr>
        <p:txBody>
          <a:bodyPr anchor="b"/>
          <a:lstStyle>
            <a:lvl1pPr marL="0" indent="0">
              <a:buNone/>
              <a:defRPr sz="1050" b="1">
                <a:solidFill>
                  <a:schemeClr val="tx1"/>
                </a:solidFill>
                <a:latin typeface="Times New Roman" panose="02020603050405020304" pitchFamily="18" charset="0"/>
                <a:cs typeface="Times New Roman" panose="02020603050405020304" pitchFamily="18" charset="0"/>
              </a:defRPr>
            </a:lvl1pPr>
            <a:lvl2pPr marL="0" indent="0">
              <a:spcBef>
                <a:spcPts val="0"/>
              </a:spcBef>
              <a:buNone/>
              <a:defRPr sz="90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i="1">
                <a:solidFill>
                  <a:schemeClr val="tx1"/>
                </a:solidFill>
                <a:latin typeface="Times New Roman" panose="02020603050405020304" pitchFamily="18" charset="0"/>
                <a:cs typeface="Times New Roman" panose="02020603050405020304" pitchFamily="18" charset="0"/>
              </a:defRPr>
            </a:lvl3pPr>
            <a:lvl4pPr marL="0" indent="0">
              <a:buFontTx/>
              <a:buNone/>
              <a:defRPr lang="sv-SE" sz="750" kern="1200" dirty="0" smtClean="0">
                <a:solidFill>
                  <a:schemeClr val="tx1"/>
                </a:solidFill>
                <a:latin typeface="Times New Roman" panose="02020603050405020304" pitchFamily="18" charset="0"/>
                <a:ea typeface="+mn-ea"/>
                <a:cs typeface="Times New Roman" panose="02020603050405020304" pitchFamily="18"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1"/>
            <a:r>
              <a:rPr lang="sv-SE" dirty="0"/>
              <a:t>FRÅGA:</a:t>
            </a:r>
          </a:p>
        </p:txBody>
      </p:sp>
      <p:sp>
        <p:nvSpPr>
          <p:cNvPr id="10" name="Platshållare för datum 2"/>
          <p:cNvSpPr>
            <a:spLocks noGrp="1"/>
          </p:cNvSpPr>
          <p:nvPr>
            <p:ph type="dt" sz="half" idx="10"/>
          </p:nvPr>
        </p:nvSpPr>
        <p:spPr>
          <a:xfrm>
            <a:off x="6762465" y="1238"/>
            <a:ext cx="2133600" cy="270000"/>
          </a:xfrm>
          <a:prstGeom prst="rect">
            <a:avLst/>
          </a:prstGeom>
        </p:spPr>
        <p:txBody>
          <a:bodyPr anchor="ctr"/>
          <a:lstStyle>
            <a:lvl1pPr>
              <a:defRPr sz="975" b="0" i="0">
                <a:latin typeface="Calibri Regular" charset="0"/>
                <a:cs typeface="Calibri Regular" charset="0"/>
              </a:defRPr>
            </a:lvl1pPr>
          </a:lstStyle>
          <a:p>
            <a:fld id="{710D1E09-9433-4EDE-8432-8CC8A69C2A5B}" type="datetime1">
              <a:rPr lang="sv-SE" smtClean="0"/>
              <a:pPr/>
              <a:t>2019-01-03</a:t>
            </a:fld>
            <a:endParaRPr lang="en-US"/>
          </a:p>
        </p:txBody>
      </p:sp>
      <p:sp>
        <p:nvSpPr>
          <p:cNvPr id="11" name="Slide Number Placeholder 5"/>
          <p:cNvSpPr>
            <a:spLocks noGrp="1"/>
          </p:cNvSpPr>
          <p:nvPr>
            <p:ph type="sldNum" sz="quarter" idx="4"/>
          </p:nvPr>
        </p:nvSpPr>
        <p:spPr>
          <a:xfrm>
            <a:off x="243354" y="4880015"/>
            <a:ext cx="630104" cy="270000"/>
          </a:xfrm>
          <a:prstGeom prst="rect">
            <a:avLst/>
          </a:prstGeom>
        </p:spPr>
        <p:txBody>
          <a:bodyPr lIns="0" anchor="ctr"/>
          <a:lstStyle>
            <a:lvl1pPr>
              <a:defRPr sz="975" b="0" i="0">
                <a:solidFill>
                  <a:schemeClr val="bg1"/>
                </a:solidFill>
                <a:latin typeface="Calibri Regular" charset="0"/>
                <a:cs typeface="Calibri Regular" charset="0"/>
              </a:defRPr>
            </a:lvl1pPr>
          </a:lstStyle>
          <a:p>
            <a:fld id="{69492A6A-7268-5C4D-913D-B61C9DE7F734}" type="slidenum">
              <a:rPr lang="en-US" smtClean="0"/>
              <a:pPr/>
              <a:t>‹#›</a:t>
            </a:fld>
            <a:endParaRPr lang="en-US"/>
          </a:p>
        </p:txBody>
      </p:sp>
    </p:spTree>
    <p:extLst>
      <p:ext uri="{BB962C8B-B14F-4D97-AF65-F5344CB8AC3E}">
        <p14:creationId xmlns:p14="http://schemas.microsoft.com/office/powerpoint/2010/main" val="10989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gram_höger_text">
    <p:spTree>
      <p:nvGrpSpPr>
        <p:cNvPr id="1" name=""/>
        <p:cNvGrpSpPr/>
        <p:nvPr/>
      </p:nvGrpSpPr>
      <p:grpSpPr>
        <a:xfrm>
          <a:off x="0" y="0"/>
          <a:ext cx="0" cy="0"/>
          <a:chOff x="0" y="0"/>
          <a:chExt cx="0" cy="0"/>
        </a:xfrm>
      </p:grpSpPr>
      <p:sp>
        <p:nvSpPr>
          <p:cNvPr id="5" name="Platshållare för diagram 4"/>
          <p:cNvSpPr>
            <a:spLocks noGrp="1"/>
          </p:cNvSpPr>
          <p:nvPr>
            <p:ph type="chart" sz="quarter" idx="15"/>
          </p:nvPr>
        </p:nvSpPr>
        <p:spPr>
          <a:xfrm>
            <a:off x="244089" y="1473959"/>
            <a:ext cx="4223136" cy="3395824"/>
          </a:xfrm>
          <a:prstGeom prst="rect">
            <a:avLst/>
          </a:prstGeom>
        </p:spPr>
        <p:txBody>
          <a:bodyPr/>
          <a:lstStyle>
            <a:lvl1pPr marL="0" indent="0">
              <a:buNone/>
              <a:defRPr b="0" i="0">
                <a:latin typeface="Calibri Regular" charset="0"/>
                <a:cs typeface="Calibri Regular" charset="0"/>
              </a:defRPr>
            </a:lvl1pPr>
          </a:lstStyle>
          <a:p>
            <a:endParaRPr lang="sv-SE"/>
          </a:p>
        </p:txBody>
      </p:sp>
      <p:sp>
        <p:nvSpPr>
          <p:cNvPr id="12" name="Platshållare för text 3"/>
          <p:cNvSpPr>
            <a:spLocks noGrp="1"/>
          </p:cNvSpPr>
          <p:nvPr>
            <p:ph type="body" sz="quarter" idx="16" hasCustomPrompt="1"/>
          </p:nvPr>
        </p:nvSpPr>
        <p:spPr>
          <a:xfrm>
            <a:off x="4686301" y="1473958"/>
            <a:ext cx="4204913" cy="2159758"/>
          </a:xfrm>
          <a:prstGeom prst="rect">
            <a:avLst/>
          </a:prstGeom>
        </p:spPr>
        <p:txBody>
          <a:bodyPr anchor="t"/>
          <a:lstStyle>
            <a:lvl1pPr marL="0" indent="0">
              <a:buNone/>
              <a:defRPr sz="1050" b="1">
                <a:solidFill>
                  <a:schemeClr val="tx1"/>
                </a:solidFill>
                <a:latin typeface="Times New Roman" panose="02020603050405020304" pitchFamily="18" charset="0"/>
                <a:cs typeface="Times New Roman" panose="02020603050405020304" pitchFamily="18" charset="0"/>
              </a:defRPr>
            </a:lvl1pPr>
            <a:lvl2pPr marL="0" indent="0">
              <a:spcBef>
                <a:spcPts val="0"/>
              </a:spcBef>
              <a:buClr>
                <a:schemeClr val="accent6"/>
              </a:buClr>
              <a:buFont typeface="Wingdings" panose="05000000000000000000" pitchFamily="2" charset="2"/>
              <a:buNone/>
              <a:defRPr sz="105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i="1">
                <a:solidFill>
                  <a:schemeClr val="tx1"/>
                </a:solidFill>
                <a:latin typeface="Times New Roman" panose="02020603050405020304" pitchFamily="18" charset="0"/>
                <a:cs typeface="Times New Roman" panose="02020603050405020304" pitchFamily="18" charset="0"/>
              </a:defRPr>
            </a:lvl3pPr>
            <a:lvl4pPr marL="0" indent="0">
              <a:buFontTx/>
              <a:buNone/>
              <a:defRPr lang="sv-SE" sz="750" kern="1200" dirty="0" smtClean="0">
                <a:solidFill>
                  <a:schemeClr val="tx1"/>
                </a:solidFill>
                <a:latin typeface="Times New Roman" panose="02020603050405020304" pitchFamily="18" charset="0"/>
                <a:ea typeface="+mn-ea"/>
                <a:cs typeface="Times New Roman" panose="02020603050405020304" pitchFamily="18"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1"/>
            <a:r>
              <a:rPr lang="sv-SE" dirty="0"/>
              <a:t>Text</a:t>
            </a:r>
          </a:p>
        </p:txBody>
      </p:sp>
      <p:sp>
        <p:nvSpPr>
          <p:cNvPr id="13" name="Platshållare för text 3"/>
          <p:cNvSpPr>
            <a:spLocks noGrp="1"/>
          </p:cNvSpPr>
          <p:nvPr>
            <p:ph type="body" sz="quarter" idx="17" hasCustomPrompt="1"/>
          </p:nvPr>
        </p:nvSpPr>
        <p:spPr>
          <a:xfrm>
            <a:off x="4686301" y="3705366"/>
            <a:ext cx="4075562" cy="1044055"/>
          </a:xfrm>
          <a:prstGeom prst="rect">
            <a:avLst/>
          </a:prstGeom>
          <a:solidFill>
            <a:srgbClr val="BBE0DF"/>
          </a:solidFill>
        </p:spPr>
        <p:txBody>
          <a:bodyPr anchor="ctr"/>
          <a:lstStyle>
            <a:lvl1pPr marL="0" indent="0">
              <a:buNone/>
              <a:defRPr sz="1050" b="1">
                <a:solidFill>
                  <a:schemeClr val="tx1"/>
                </a:solidFill>
                <a:latin typeface="Times New Roman" panose="02020603050405020304" pitchFamily="18" charset="0"/>
                <a:cs typeface="Times New Roman" panose="02020603050405020304" pitchFamily="18" charset="0"/>
              </a:defRPr>
            </a:lvl1pPr>
            <a:lvl2pPr marL="0" indent="0">
              <a:spcBef>
                <a:spcPts val="0"/>
              </a:spcBef>
              <a:buNone/>
              <a:defRPr sz="105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i="1">
                <a:solidFill>
                  <a:schemeClr val="tx1"/>
                </a:solidFill>
                <a:latin typeface="Times New Roman" panose="02020603050405020304" pitchFamily="18" charset="0"/>
                <a:cs typeface="Times New Roman" panose="02020603050405020304" pitchFamily="18" charset="0"/>
              </a:defRPr>
            </a:lvl3pPr>
            <a:lvl4pPr marL="0" indent="0">
              <a:buFontTx/>
              <a:buNone/>
              <a:defRPr lang="sv-SE" sz="750" kern="1200" dirty="0" smtClean="0">
                <a:solidFill>
                  <a:schemeClr val="tx1"/>
                </a:solidFill>
                <a:latin typeface="Times New Roman" panose="02020603050405020304" pitchFamily="18" charset="0"/>
                <a:ea typeface="+mn-ea"/>
                <a:cs typeface="Times New Roman" panose="02020603050405020304" pitchFamily="18"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1"/>
            <a:r>
              <a:rPr lang="sv-SE" dirty="0"/>
              <a:t>Slutsats</a:t>
            </a:r>
          </a:p>
        </p:txBody>
      </p:sp>
      <p:sp>
        <p:nvSpPr>
          <p:cNvPr id="14" name="Rubrik 1"/>
          <p:cNvSpPr>
            <a:spLocks noGrp="1"/>
          </p:cNvSpPr>
          <p:nvPr>
            <p:ph type="title" hasCustomPrompt="1"/>
          </p:nvPr>
        </p:nvSpPr>
        <p:spPr>
          <a:xfrm>
            <a:off x="249689" y="267394"/>
            <a:ext cx="8646375" cy="674302"/>
          </a:xfrm>
          <a:prstGeom prst="rect">
            <a:avLst/>
          </a:prstGeom>
        </p:spPr>
        <p:txBody>
          <a:bodyPr lIns="0" rIns="0" anchor="ctr"/>
          <a:lstStyle>
            <a:lvl1pPr algn="l">
              <a:tabLst>
                <a:tab pos="133350" algn="l"/>
              </a:tabLst>
              <a:defRPr sz="2400" b="0" i="0" baseline="0">
                <a:latin typeface="Calibri Regular" charset="0"/>
                <a:cs typeface="Calibri Regular" charset="0"/>
              </a:defRPr>
            </a:lvl1pPr>
          </a:lstStyle>
          <a:p>
            <a:r>
              <a:rPr lang="sv-SE" dirty="0"/>
              <a:t>Rubrik</a:t>
            </a:r>
          </a:p>
        </p:txBody>
      </p:sp>
      <p:sp>
        <p:nvSpPr>
          <p:cNvPr id="17" name="Platshållare för text 3"/>
          <p:cNvSpPr>
            <a:spLocks noGrp="1"/>
          </p:cNvSpPr>
          <p:nvPr>
            <p:ph type="body" sz="quarter" idx="14" hasCustomPrompt="1"/>
          </p:nvPr>
        </p:nvSpPr>
        <p:spPr>
          <a:xfrm>
            <a:off x="243354" y="954333"/>
            <a:ext cx="4328647" cy="529861"/>
          </a:xfrm>
          <a:prstGeom prst="rect">
            <a:avLst/>
          </a:prstGeom>
        </p:spPr>
        <p:txBody>
          <a:bodyPr lIns="0" anchor="b"/>
          <a:lstStyle>
            <a:lvl1pPr marL="0" indent="0">
              <a:buNone/>
              <a:defRPr sz="1050" b="1">
                <a:solidFill>
                  <a:schemeClr val="tx1"/>
                </a:solidFill>
                <a:latin typeface="Times New Roman" panose="02020603050405020304" pitchFamily="18" charset="0"/>
                <a:cs typeface="Times New Roman" panose="02020603050405020304" pitchFamily="18" charset="0"/>
              </a:defRPr>
            </a:lvl1pPr>
            <a:lvl2pPr marL="0" indent="0">
              <a:spcBef>
                <a:spcPts val="0"/>
              </a:spcBef>
              <a:buNone/>
              <a:defRPr sz="900" b="0" i="0" baseline="0">
                <a:solidFill>
                  <a:schemeClr val="tx1"/>
                </a:solidFill>
                <a:latin typeface="Calibri Regular" charset="0"/>
                <a:cs typeface="Calibri Regular" charset="0"/>
              </a:defRPr>
            </a:lvl2pPr>
            <a:lvl3pPr marL="390525" indent="-257175">
              <a:buFont typeface="Times New Roman" panose="02020603050405020304" pitchFamily="18" charset="0"/>
              <a:buChar char="‒"/>
              <a:defRPr sz="1050" i="1">
                <a:solidFill>
                  <a:schemeClr val="tx1"/>
                </a:solidFill>
                <a:latin typeface="Times New Roman" panose="02020603050405020304" pitchFamily="18" charset="0"/>
                <a:cs typeface="Times New Roman" panose="02020603050405020304" pitchFamily="18" charset="0"/>
              </a:defRPr>
            </a:lvl3pPr>
            <a:lvl4pPr marL="0" indent="0">
              <a:buFontTx/>
              <a:buNone/>
              <a:defRPr lang="sv-SE" sz="750" kern="1200" dirty="0" smtClean="0">
                <a:solidFill>
                  <a:schemeClr val="tx1"/>
                </a:solidFill>
                <a:latin typeface="Times New Roman" panose="02020603050405020304" pitchFamily="18" charset="0"/>
                <a:ea typeface="+mn-ea"/>
                <a:cs typeface="Times New Roman" panose="02020603050405020304" pitchFamily="18" charset="0"/>
              </a:defRPr>
            </a:lvl4pPr>
            <a:lvl5pPr marL="675085" indent="-276225">
              <a:buFont typeface="Wingdings" panose="05000000000000000000" pitchFamily="2" charset="2"/>
              <a:buChar char="§"/>
              <a:defRPr lang="sv-SE" sz="1050" kern="1200" dirty="0">
                <a:solidFill>
                  <a:schemeClr val="tx1"/>
                </a:solidFill>
                <a:latin typeface="Times New Roman" panose="02020603050405020304" pitchFamily="18" charset="0"/>
                <a:ea typeface="+mn-ea"/>
                <a:cs typeface="Times New Roman" panose="02020603050405020304" pitchFamily="18" charset="0"/>
              </a:defRPr>
            </a:lvl5pPr>
          </a:lstStyle>
          <a:p>
            <a:pPr lvl="1"/>
            <a:r>
              <a:rPr lang="sv-SE" dirty="0"/>
              <a:t>FRÅGA:</a:t>
            </a:r>
          </a:p>
        </p:txBody>
      </p:sp>
      <p:sp>
        <p:nvSpPr>
          <p:cNvPr id="11" name="Platshållare för datum 2"/>
          <p:cNvSpPr>
            <a:spLocks noGrp="1"/>
          </p:cNvSpPr>
          <p:nvPr>
            <p:ph type="dt" sz="half" idx="10"/>
          </p:nvPr>
        </p:nvSpPr>
        <p:spPr>
          <a:xfrm>
            <a:off x="6762465" y="1238"/>
            <a:ext cx="2133600" cy="270000"/>
          </a:xfrm>
          <a:prstGeom prst="rect">
            <a:avLst/>
          </a:prstGeom>
        </p:spPr>
        <p:txBody>
          <a:bodyPr anchor="ctr"/>
          <a:lstStyle>
            <a:lvl1pPr>
              <a:defRPr sz="975" b="0" i="0">
                <a:latin typeface="Calibri Regular" charset="0"/>
                <a:cs typeface="Calibri Regular" charset="0"/>
              </a:defRPr>
            </a:lvl1pPr>
          </a:lstStyle>
          <a:p>
            <a:fld id="{710D1E09-9433-4EDE-8432-8CC8A69C2A5B}" type="datetime1">
              <a:rPr lang="sv-SE" smtClean="0"/>
              <a:pPr/>
              <a:t>2019-01-03</a:t>
            </a:fld>
            <a:endParaRPr lang="en-US"/>
          </a:p>
        </p:txBody>
      </p:sp>
      <p:sp>
        <p:nvSpPr>
          <p:cNvPr id="15" name="Slide Number Placeholder 5"/>
          <p:cNvSpPr>
            <a:spLocks noGrp="1"/>
          </p:cNvSpPr>
          <p:nvPr>
            <p:ph type="sldNum" sz="quarter" idx="4"/>
          </p:nvPr>
        </p:nvSpPr>
        <p:spPr>
          <a:xfrm>
            <a:off x="243354" y="4880015"/>
            <a:ext cx="630104" cy="270000"/>
          </a:xfrm>
          <a:prstGeom prst="rect">
            <a:avLst/>
          </a:prstGeom>
        </p:spPr>
        <p:txBody>
          <a:bodyPr lIns="0" anchor="ctr"/>
          <a:lstStyle>
            <a:lvl1pPr>
              <a:defRPr sz="975" b="0" i="0">
                <a:solidFill>
                  <a:schemeClr val="bg1"/>
                </a:solidFill>
                <a:latin typeface="Calibri Regular" charset="0"/>
                <a:cs typeface="Calibri Regular" charset="0"/>
              </a:defRPr>
            </a:lvl1pPr>
          </a:lstStyle>
          <a:p>
            <a:fld id="{69492A6A-7268-5C4D-913D-B61C9DE7F734}" type="slidenum">
              <a:rPr lang="en-US" smtClean="0"/>
              <a:pPr/>
              <a:t>‹#›</a:t>
            </a:fld>
            <a:endParaRPr lang="en-US"/>
          </a:p>
        </p:txBody>
      </p:sp>
    </p:spTree>
    <p:extLst>
      <p:ext uri="{BB962C8B-B14F-4D97-AF65-F5344CB8AC3E}">
        <p14:creationId xmlns:p14="http://schemas.microsoft.com/office/powerpoint/2010/main" val="2693376810"/>
      </p:ext>
    </p:extLst>
  </p:cSld>
  <p:clrMapOvr>
    <a:masterClrMapping/>
  </p:clrMapOvr>
  <p:extLst mod="1">
    <p:ext uri="{DCECCB84-F9BA-43D5-87BE-67443E8EF086}">
      <p15:sldGuideLst xmlns:p15="http://schemas.microsoft.com/office/powerpoint/2012/main">
        <p15:guide id="1"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om sida_med rubrik">
    <p:spTree>
      <p:nvGrpSpPr>
        <p:cNvPr id="1" name=""/>
        <p:cNvGrpSpPr/>
        <p:nvPr/>
      </p:nvGrpSpPr>
      <p:grpSpPr>
        <a:xfrm>
          <a:off x="0" y="0"/>
          <a:ext cx="0" cy="0"/>
          <a:chOff x="0" y="0"/>
          <a:chExt cx="0" cy="0"/>
        </a:xfrm>
      </p:grpSpPr>
      <p:sp>
        <p:nvSpPr>
          <p:cNvPr id="4" name="Rubrik 1"/>
          <p:cNvSpPr>
            <a:spLocks noGrp="1"/>
          </p:cNvSpPr>
          <p:nvPr>
            <p:ph type="title" hasCustomPrompt="1"/>
          </p:nvPr>
        </p:nvSpPr>
        <p:spPr>
          <a:xfrm>
            <a:off x="249690" y="267393"/>
            <a:ext cx="8646375" cy="674302"/>
          </a:xfrm>
          <a:prstGeom prst="rect">
            <a:avLst/>
          </a:prstGeom>
        </p:spPr>
        <p:txBody>
          <a:bodyPr lIns="0" rIns="0" anchor="ctr"/>
          <a:lstStyle>
            <a:lvl1pPr algn="l">
              <a:tabLst>
                <a:tab pos="133350" algn="l"/>
              </a:tabLst>
              <a:defRPr sz="2400" b="1" i="0" baseline="0">
                <a:latin typeface="Arial" panose="020B0604020202020204" pitchFamily="34" charset="0"/>
                <a:cs typeface="Arial" panose="020B0604020202020204" pitchFamily="34" charset="0"/>
              </a:defRPr>
            </a:lvl1pPr>
          </a:lstStyle>
          <a:p>
            <a:r>
              <a:rPr lang="sv-SE" dirty="0"/>
              <a:t>Rubrik</a:t>
            </a:r>
          </a:p>
        </p:txBody>
      </p:sp>
      <p:sp>
        <p:nvSpPr>
          <p:cNvPr id="8" name="Platshållare för datum 2"/>
          <p:cNvSpPr>
            <a:spLocks noGrp="1"/>
          </p:cNvSpPr>
          <p:nvPr>
            <p:ph type="dt" sz="half" idx="10"/>
          </p:nvPr>
        </p:nvSpPr>
        <p:spPr>
          <a:xfrm>
            <a:off x="6762465" y="1238"/>
            <a:ext cx="2133600" cy="270000"/>
          </a:xfrm>
          <a:prstGeom prst="rect">
            <a:avLst/>
          </a:prstGeom>
        </p:spPr>
        <p:txBody>
          <a:bodyPr anchor="ctr"/>
          <a:lstStyle>
            <a:lvl1pPr>
              <a:defRPr sz="975">
                <a:latin typeface="Arial" panose="020B0604020202020204" pitchFamily="34" charset="0"/>
                <a:cs typeface="Arial" panose="020B0604020202020204" pitchFamily="34" charset="0"/>
              </a:defRPr>
            </a:lvl1pPr>
          </a:lstStyle>
          <a:p>
            <a:fld id="{710D1E09-9433-4EDE-8432-8CC8A69C2A5B}" type="datetime1">
              <a:rPr lang="sv-SE" smtClean="0"/>
              <a:pPr/>
              <a:t>2019-01-03</a:t>
            </a:fld>
            <a:endParaRPr lang="en-US" dirty="0"/>
          </a:p>
        </p:txBody>
      </p:sp>
      <p:sp>
        <p:nvSpPr>
          <p:cNvPr id="11" name="Rectangle 9"/>
          <p:cNvSpPr/>
          <p:nvPr userDrawn="1"/>
        </p:nvSpPr>
        <p:spPr>
          <a:xfrm>
            <a:off x="249689" y="1556"/>
            <a:ext cx="5875982" cy="242374"/>
          </a:xfrm>
          <a:prstGeom prst="rect">
            <a:avLst/>
          </a:prstGeom>
        </p:spPr>
        <p:txBody>
          <a:bodyPr wrap="square" anchor="ctr">
            <a:spAutoFit/>
          </a:bodyPr>
          <a:lstStyle/>
          <a:p>
            <a:r>
              <a:rPr lang="sv-SE" sz="975" spc="38" dirty="0">
                <a:solidFill>
                  <a:schemeClr val="bg1"/>
                </a:solidFill>
                <a:latin typeface="Arial" panose="020B0604020202020204" pitchFamily="34" charset="0"/>
                <a:cs typeface="Arial" panose="020B0604020202020204" pitchFamily="34" charset="0"/>
              </a:rPr>
              <a:t>Rapportnamn</a:t>
            </a:r>
          </a:p>
        </p:txBody>
      </p:sp>
    </p:spTree>
    <p:extLst>
      <p:ext uri="{BB962C8B-B14F-4D97-AF65-F5344CB8AC3E}">
        <p14:creationId xmlns:p14="http://schemas.microsoft.com/office/powerpoint/2010/main" val="1844511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8"/>
          <p:cNvSpPr/>
          <p:nvPr userDrawn="1"/>
        </p:nvSpPr>
        <p:spPr>
          <a:xfrm>
            <a:off x="0" y="4867275"/>
            <a:ext cx="9144001" cy="27622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9" name="Slide Number Placeholder 5"/>
          <p:cNvSpPr txBox="1">
            <a:spLocks/>
          </p:cNvSpPr>
          <p:nvPr userDrawn="1"/>
        </p:nvSpPr>
        <p:spPr>
          <a:xfrm>
            <a:off x="243354" y="4859421"/>
            <a:ext cx="630104" cy="273844"/>
          </a:xfrm>
          <a:prstGeom prst="rect">
            <a:avLst/>
          </a:prstGeom>
        </p:spPr>
        <p:txBody>
          <a:bodyPr/>
          <a:lstStyle>
            <a:defPPr>
              <a:defRPr lang="en-US"/>
            </a:defPPr>
            <a:lvl1pPr marL="0" algn="l" defTabSz="457200" rtl="0" eaLnBrk="1" latinLnBrk="0" hangingPunct="1">
              <a:defRPr sz="1600" kern="1200">
                <a:solidFill>
                  <a:schemeClr val="tx1"/>
                </a:solidFill>
                <a:latin typeface="Times" panose="02020603050405020304" pitchFamily="18" charset="0"/>
                <a:ea typeface="+mn-ea"/>
                <a:cs typeface="Times"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9492A6A-7268-5C4D-913D-B61C9DE7F734}" type="slidenum">
              <a:rPr lang="en-US" sz="1200" smtClean="0"/>
              <a:pPr/>
              <a:t>‹#›</a:t>
            </a:fld>
            <a:endParaRPr lang="en-US" sz="1200"/>
          </a:p>
        </p:txBody>
      </p:sp>
      <p:sp>
        <p:nvSpPr>
          <p:cNvPr id="10" name="Slide Number Placeholder 3"/>
          <p:cNvSpPr>
            <a:spLocks noGrp="1"/>
          </p:cNvSpPr>
          <p:nvPr>
            <p:ph type="sldNum" sz="quarter" idx="4"/>
          </p:nvPr>
        </p:nvSpPr>
        <p:spPr>
          <a:xfrm>
            <a:off x="250825" y="4867276"/>
            <a:ext cx="387348" cy="276225"/>
          </a:xfrm>
          <a:prstGeom prst="rect">
            <a:avLst/>
          </a:prstGeom>
        </p:spPr>
        <p:txBody>
          <a:bodyPr/>
          <a:lstStyle/>
          <a:p>
            <a:fld id="{69492A6A-7268-5C4D-913D-B61C9DE7F734}" type="slidenum">
              <a:rPr lang="en-US" smtClean="0"/>
              <a:pPr/>
              <a:t>‹#›</a:t>
            </a:fld>
            <a:endParaRPr lang="en-US"/>
          </a:p>
        </p:txBody>
      </p:sp>
      <p:sp>
        <p:nvSpPr>
          <p:cNvPr id="11" name="Date Placeholder 1"/>
          <p:cNvSpPr txBox="1">
            <a:spLocks/>
          </p:cNvSpPr>
          <p:nvPr userDrawn="1"/>
        </p:nvSpPr>
        <p:spPr>
          <a:xfrm>
            <a:off x="638175" y="4867275"/>
            <a:ext cx="2421730" cy="276225"/>
          </a:xfrm>
          <a:prstGeom prst="rect">
            <a:avLst/>
          </a:prstGeom>
        </p:spPr>
        <p:txBody>
          <a:bodyPr anchor="ctr"/>
          <a:lstStyle>
            <a:defPPr>
              <a:defRPr lang="en-US"/>
            </a:defPPr>
            <a:lvl1pPr marL="0" algn="r" defTabSz="457200" rtl="0" eaLnBrk="1" latinLnBrk="0" hangingPunct="1">
              <a:defRPr sz="1300" b="0" i="0" kern="1200">
                <a:solidFill>
                  <a:schemeClr val="tx1"/>
                </a:solidFill>
                <a:latin typeface="Calibri Regular" charset="0"/>
                <a:ea typeface="Calibri" charset="0"/>
                <a:cs typeface="Calibri Regular"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50" spc="38">
                <a:solidFill>
                  <a:prstClr val="white"/>
                </a:solidFill>
                <a:latin typeface="Calibri" charset="0"/>
                <a:ea typeface="Calibri" charset="0"/>
                <a:cs typeface="Calibri" charset="0"/>
              </a:rPr>
              <a:t>© Novus 2018. All rights reserved. </a:t>
            </a:r>
            <a:endParaRPr lang="sv-SE" sz="1050" spc="38">
              <a:solidFill>
                <a:prstClr val="white"/>
              </a:solidFill>
              <a:latin typeface="Calibri" charset="0"/>
              <a:ea typeface="Calibri" charset="0"/>
              <a:cs typeface="Calibri" charset="0"/>
            </a:endParaRPr>
          </a:p>
        </p:txBody>
      </p:sp>
      <p:sp>
        <p:nvSpPr>
          <p:cNvPr id="12" name="Date Placeholder 1"/>
          <p:cNvSpPr txBox="1">
            <a:spLocks/>
          </p:cNvSpPr>
          <p:nvPr userDrawn="1"/>
        </p:nvSpPr>
        <p:spPr>
          <a:xfrm>
            <a:off x="3505200" y="4867275"/>
            <a:ext cx="2133600" cy="276225"/>
          </a:xfrm>
          <a:prstGeom prst="rect">
            <a:avLst/>
          </a:prstGeom>
        </p:spPr>
        <p:txBody>
          <a:bodyPr/>
          <a:ls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pPr algn="ctr"/>
            <a:r>
              <a:rPr lang="sv-SE" sz="1050" b="1">
                <a:solidFill>
                  <a:schemeClr val="bg1"/>
                </a:solidFill>
                <a:latin typeface="Calibri" charset="0"/>
                <a:ea typeface="Calibri" charset="0"/>
                <a:cs typeface="Calibri" charset="0"/>
              </a:rPr>
              <a:t>www.novus.se</a:t>
            </a:r>
            <a:endParaRPr lang="en-US" sz="1050" b="1">
              <a:solidFill>
                <a:schemeClr val="bg1"/>
              </a:solidFill>
              <a:latin typeface="Calibri" charset="0"/>
              <a:ea typeface="Calibri" charset="0"/>
              <a:cs typeface="Calibri" charset="0"/>
            </a:endParaRPr>
          </a:p>
        </p:txBody>
      </p:sp>
      <p:sp>
        <p:nvSpPr>
          <p:cNvPr id="13" name="Slide Number Placeholder 5"/>
          <p:cNvSpPr txBox="1">
            <a:spLocks/>
          </p:cNvSpPr>
          <p:nvPr userDrawn="1"/>
        </p:nvSpPr>
        <p:spPr>
          <a:xfrm>
            <a:off x="250824" y="4880015"/>
            <a:ext cx="464195" cy="270000"/>
          </a:xfrm>
          <a:prstGeom prst="rect">
            <a:avLst/>
          </a:prstGeom>
        </p:spPr>
        <p:txBody>
          <a:bodyPr lIns="0" anchor="ctr"/>
          <a:lstStyle>
            <a:defPPr>
              <a:defRPr lang="en-US"/>
            </a:defPPr>
            <a:lvl1pPr marL="0" algn="l" defTabSz="342900" rtl="0" eaLnBrk="1" latinLnBrk="0" hangingPunct="1">
              <a:defRPr sz="975" b="0" i="0" kern="1200">
                <a:solidFill>
                  <a:schemeClr val="bg1"/>
                </a:solidFill>
                <a:latin typeface="Calibri Regular" charset="0"/>
                <a:ea typeface="+mn-ea"/>
                <a:cs typeface="Calibri Regular" charset="0"/>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a:lstStyle>
          <a:p>
            <a:fld id="{69492A6A-7268-5C4D-913D-B61C9DE7F734}" type="slidenum">
              <a:rPr lang="en-US" sz="1050" smtClean="0">
                <a:latin typeface="Calibri" charset="0"/>
                <a:ea typeface="Calibri" charset="0"/>
                <a:cs typeface="Calibri" charset="0"/>
              </a:rPr>
              <a:pPr/>
              <a:t>‹#›</a:t>
            </a:fld>
            <a:endParaRPr lang="en-US" sz="1050">
              <a:latin typeface="Calibri" charset="0"/>
              <a:ea typeface="Calibri" charset="0"/>
              <a:cs typeface="Calibri" charset="0"/>
            </a:endParaRPr>
          </a:p>
        </p:txBody>
      </p:sp>
      <p:grpSp>
        <p:nvGrpSpPr>
          <p:cNvPr id="2" name="Group 1"/>
          <p:cNvGrpSpPr/>
          <p:nvPr userDrawn="1"/>
        </p:nvGrpSpPr>
        <p:grpSpPr>
          <a:xfrm>
            <a:off x="7610946" y="4906470"/>
            <a:ext cx="1276670" cy="199611"/>
            <a:chOff x="822600" y="2161080"/>
            <a:chExt cx="8982000" cy="1404360"/>
          </a:xfrm>
          <a:solidFill>
            <a:schemeClr val="bg1"/>
          </a:solidFill>
        </p:grpSpPr>
        <p:sp>
          <p:nvSpPr>
            <p:cNvPr id="14" name="Freeform: Shape 1">
              <a:extLst>
                <a:ext uri="{FF2B5EF4-FFF2-40B4-BE49-F238E27FC236}">
                  <a16:creationId xmlns:a16="http://schemas.microsoft.com/office/drawing/2014/main" id="{DD6FF84D-099C-4F4E-81B7-5C0977FF8DE2}"/>
                </a:ext>
              </a:extLst>
            </p:cNvPr>
            <p:cNvSpPr/>
            <p:nvPr userDrawn="1"/>
          </p:nvSpPr>
          <p:spPr>
            <a:xfrm>
              <a:off x="822600" y="2996640"/>
              <a:ext cx="508320" cy="516960"/>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5" name="Freeform: Shape 2">
              <a:extLst>
                <a:ext uri="{FF2B5EF4-FFF2-40B4-BE49-F238E27FC236}">
                  <a16:creationId xmlns:a16="http://schemas.microsoft.com/office/drawing/2014/main" id="{4AD2B506-02E4-4539-BCF1-180B06DB836F}"/>
                </a:ext>
              </a:extLst>
            </p:cNvPr>
            <p:cNvSpPr/>
            <p:nvPr userDrawn="1"/>
          </p:nvSpPr>
          <p:spPr>
            <a:xfrm>
              <a:off x="1641599" y="2996640"/>
              <a:ext cx="508320" cy="516960"/>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6" name="Freeform: Shape 3">
              <a:extLst>
                <a:ext uri="{FF2B5EF4-FFF2-40B4-BE49-F238E27FC236}">
                  <a16:creationId xmlns:a16="http://schemas.microsoft.com/office/drawing/2014/main" id="{5E493D5C-32C1-4B09-BFE9-6ED62A58FC09}"/>
                </a:ext>
              </a:extLst>
            </p:cNvPr>
            <p:cNvSpPr/>
            <p:nvPr userDrawn="1"/>
          </p:nvSpPr>
          <p:spPr>
            <a:xfrm>
              <a:off x="822600" y="2187000"/>
              <a:ext cx="508320" cy="508320"/>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7" name="Freeform: Shape 4">
              <a:extLst>
                <a:ext uri="{FF2B5EF4-FFF2-40B4-BE49-F238E27FC236}">
                  <a16:creationId xmlns:a16="http://schemas.microsoft.com/office/drawing/2014/main" id="{41000666-0603-4308-9FFD-39FA02F08039}"/>
                </a:ext>
              </a:extLst>
            </p:cNvPr>
            <p:cNvSpPr/>
            <p:nvPr userDrawn="1"/>
          </p:nvSpPr>
          <p:spPr>
            <a:xfrm>
              <a:off x="1641599" y="2187000"/>
              <a:ext cx="508320" cy="508320"/>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8" name="Freeform: Shape 5">
              <a:extLst>
                <a:ext uri="{FF2B5EF4-FFF2-40B4-BE49-F238E27FC236}">
                  <a16:creationId xmlns:a16="http://schemas.microsoft.com/office/drawing/2014/main" id="{F33F6556-FA8C-4A33-899D-8FD7AF903C42}"/>
                </a:ext>
              </a:extLst>
            </p:cNvPr>
            <p:cNvSpPr/>
            <p:nvPr userDrawn="1"/>
          </p:nvSpPr>
          <p:spPr>
            <a:xfrm>
              <a:off x="4063319" y="2161080"/>
              <a:ext cx="621000" cy="1378440"/>
            </a:xfrm>
            <a:custGeom>
              <a:avLst/>
              <a:gdLst/>
              <a:ahLst/>
              <a:cxnLst>
                <a:cxn ang="3cd4">
                  <a:pos x="hc" y="t"/>
                </a:cxn>
                <a:cxn ang="cd2">
                  <a:pos x="l" y="vc"/>
                </a:cxn>
                <a:cxn ang="cd4">
                  <a:pos x="hc" y="b"/>
                </a:cxn>
                <a:cxn ang="0">
                  <a:pos x="r" y="vc"/>
                </a:cxn>
              </a:cxnLst>
              <a:rect l="l" t="t" r="r" b="b"/>
              <a:pathLst>
                <a:path w="1726" h="3830">
                  <a:moveTo>
                    <a:pt x="792" y="1962"/>
                  </a:moveTo>
                  <a:cubicBezTo>
                    <a:pt x="792" y="1532"/>
                    <a:pt x="864" y="1149"/>
                    <a:pt x="1007" y="838"/>
                  </a:cubicBezTo>
                  <a:cubicBezTo>
                    <a:pt x="1151" y="503"/>
                    <a:pt x="1390" y="240"/>
                    <a:pt x="1701" y="96"/>
                  </a:cubicBezTo>
                  <a:cubicBezTo>
                    <a:pt x="1677" y="0"/>
                    <a:pt x="1677" y="0"/>
                    <a:pt x="1677" y="0"/>
                  </a:cubicBezTo>
                  <a:cubicBezTo>
                    <a:pt x="1199" y="48"/>
                    <a:pt x="792" y="240"/>
                    <a:pt x="456" y="623"/>
                  </a:cubicBezTo>
                  <a:cubicBezTo>
                    <a:pt x="145" y="1006"/>
                    <a:pt x="-23" y="1460"/>
                    <a:pt x="2" y="1962"/>
                  </a:cubicBezTo>
                  <a:cubicBezTo>
                    <a:pt x="2" y="2466"/>
                    <a:pt x="169" y="2896"/>
                    <a:pt x="504" y="3232"/>
                  </a:cubicBezTo>
                  <a:cubicBezTo>
                    <a:pt x="815" y="3591"/>
                    <a:pt x="1222" y="3806"/>
                    <a:pt x="1677" y="3830"/>
                  </a:cubicBezTo>
                  <a:cubicBezTo>
                    <a:pt x="1726" y="3734"/>
                    <a:pt x="1726" y="3734"/>
                    <a:pt x="1726" y="3734"/>
                  </a:cubicBezTo>
                  <a:cubicBezTo>
                    <a:pt x="1127" y="3447"/>
                    <a:pt x="839" y="2849"/>
                    <a:pt x="792" y="1962"/>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9" name="Freeform: Shape 6">
              <a:extLst>
                <a:ext uri="{FF2B5EF4-FFF2-40B4-BE49-F238E27FC236}">
                  <a16:creationId xmlns:a16="http://schemas.microsoft.com/office/drawing/2014/main" id="{C0C70935-4D0B-40E7-AD4C-21E7839A894C}"/>
                </a:ext>
              </a:extLst>
            </p:cNvPr>
            <p:cNvSpPr/>
            <p:nvPr userDrawn="1"/>
          </p:nvSpPr>
          <p:spPr>
            <a:xfrm>
              <a:off x="4874400" y="2161080"/>
              <a:ext cx="620280" cy="1378440"/>
            </a:xfrm>
            <a:custGeom>
              <a:avLst/>
              <a:gdLst/>
              <a:ahLst/>
              <a:cxnLst>
                <a:cxn ang="3cd4">
                  <a:pos x="hc" y="t"/>
                </a:cxn>
                <a:cxn ang="cd2">
                  <a:pos x="l" y="vc"/>
                </a:cxn>
                <a:cxn ang="cd4">
                  <a:pos x="hc" y="b"/>
                </a:cxn>
                <a:cxn ang="0">
                  <a:pos x="r" y="vc"/>
                </a:cxn>
              </a:cxnLst>
              <a:rect l="l" t="t" r="r" b="b"/>
              <a:pathLst>
                <a:path w="1724" h="3830">
                  <a:moveTo>
                    <a:pt x="1222" y="575"/>
                  </a:moveTo>
                  <a:cubicBezTo>
                    <a:pt x="886" y="240"/>
                    <a:pt x="503" y="24"/>
                    <a:pt x="48" y="0"/>
                  </a:cubicBezTo>
                  <a:cubicBezTo>
                    <a:pt x="0" y="96"/>
                    <a:pt x="0" y="96"/>
                    <a:pt x="0" y="96"/>
                  </a:cubicBezTo>
                  <a:cubicBezTo>
                    <a:pt x="575" y="383"/>
                    <a:pt x="862" y="982"/>
                    <a:pt x="886" y="1892"/>
                  </a:cubicBezTo>
                  <a:cubicBezTo>
                    <a:pt x="934" y="2800"/>
                    <a:pt x="623" y="3423"/>
                    <a:pt x="0" y="3734"/>
                  </a:cubicBezTo>
                  <a:cubicBezTo>
                    <a:pt x="48" y="3830"/>
                    <a:pt x="48" y="3830"/>
                    <a:pt x="48" y="3830"/>
                  </a:cubicBezTo>
                  <a:cubicBezTo>
                    <a:pt x="527" y="3782"/>
                    <a:pt x="934" y="3567"/>
                    <a:pt x="1245" y="3183"/>
                  </a:cubicBezTo>
                  <a:cubicBezTo>
                    <a:pt x="1581" y="2825"/>
                    <a:pt x="1724" y="2370"/>
                    <a:pt x="1724" y="1844"/>
                  </a:cubicBezTo>
                  <a:cubicBezTo>
                    <a:pt x="1701" y="1365"/>
                    <a:pt x="1533" y="934"/>
                    <a:pt x="1222" y="575"/>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0" name="Freeform: Shape 7">
              <a:extLst>
                <a:ext uri="{FF2B5EF4-FFF2-40B4-BE49-F238E27FC236}">
                  <a16:creationId xmlns:a16="http://schemas.microsoft.com/office/drawing/2014/main" id="{E3DA2E8A-29F4-45EE-852B-03E8A7E0DA61}"/>
                </a:ext>
              </a:extLst>
            </p:cNvPr>
            <p:cNvSpPr/>
            <p:nvPr userDrawn="1"/>
          </p:nvSpPr>
          <p:spPr>
            <a:xfrm>
              <a:off x="2409119" y="2169719"/>
              <a:ext cx="714960" cy="1343880"/>
            </a:xfrm>
            <a:custGeom>
              <a:avLst/>
              <a:gdLst/>
              <a:ahLst/>
              <a:cxnLst>
                <a:cxn ang="3cd4">
                  <a:pos x="hc" y="t"/>
                </a:cxn>
                <a:cxn ang="cd2">
                  <a:pos x="l" y="vc"/>
                </a:cxn>
                <a:cxn ang="cd4">
                  <a:pos x="hc" y="b"/>
                </a:cxn>
                <a:cxn ang="0">
                  <a:pos x="r" y="vc"/>
                </a:cxn>
              </a:cxnLst>
              <a:rect l="l" t="t" r="r" b="b"/>
              <a:pathLst>
                <a:path w="1987" h="3734">
                  <a:moveTo>
                    <a:pt x="1173" y="240"/>
                  </a:moveTo>
                  <a:cubicBezTo>
                    <a:pt x="1173" y="48"/>
                    <a:pt x="1173" y="48"/>
                    <a:pt x="1173" y="48"/>
                  </a:cubicBezTo>
                  <a:cubicBezTo>
                    <a:pt x="24" y="48"/>
                    <a:pt x="24" y="48"/>
                    <a:pt x="24" y="48"/>
                  </a:cubicBezTo>
                  <a:cubicBezTo>
                    <a:pt x="0" y="191"/>
                    <a:pt x="0" y="191"/>
                    <a:pt x="0" y="191"/>
                  </a:cubicBezTo>
                  <a:cubicBezTo>
                    <a:pt x="167" y="240"/>
                    <a:pt x="287" y="383"/>
                    <a:pt x="311" y="623"/>
                  </a:cubicBezTo>
                  <a:cubicBezTo>
                    <a:pt x="311" y="3183"/>
                    <a:pt x="311" y="3183"/>
                    <a:pt x="311" y="3183"/>
                  </a:cubicBezTo>
                  <a:cubicBezTo>
                    <a:pt x="263" y="3423"/>
                    <a:pt x="167" y="3543"/>
                    <a:pt x="0" y="3591"/>
                  </a:cubicBezTo>
                  <a:cubicBezTo>
                    <a:pt x="24" y="3734"/>
                    <a:pt x="24" y="3734"/>
                    <a:pt x="24" y="3734"/>
                  </a:cubicBezTo>
                  <a:cubicBezTo>
                    <a:pt x="1508" y="3734"/>
                    <a:pt x="1508" y="3734"/>
                    <a:pt x="1508" y="3734"/>
                  </a:cubicBezTo>
                  <a:cubicBezTo>
                    <a:pt x="1533" y="3591"/>
                    <a:pt x="1533" y="3591"/>
                    <a:pt x="1533" y="3591"/>
                  </a:cubicBezTo>
                  <a:cubicBezTo>
                    <a:pt x="1173" y="3495"/>
                    <a:pt x="1173" y="3304"/>
                    <a:pt x="1173" y="3183"/>
                  </a:cubicBezTo>
                  <a:cubicBezTo>
                    <a:pt x="1173" y="3159"/>
                    <a:pt x="1173" y="3159"/>
                    <a:pt x="1173" y="3159"/>
                  </a:cubicBezTo>
                  <a:cubicBezTo>
                    <a:pt x="1173" y="2393"/>
                    <a:pt x="1173" y="2393"/>
                    <a:pt x="1173" y="2393"/>
                  </a:cubicBezTo>
                  <a:cubicBezTo>
                    <a:pt x="1173" y="1245"/>
                    <a:pt x="1173" y="1245"/>
                    <a:pt x="1173" y="1245"/>
                  </a:cubicBezTo>
                  <a:cubicBezTo>
                    <a:pt x="1173" y="1030"/>
                    <a:pt x="1221" y="862"/>
                    <a:pt x="1245" y="742"/>
                  </a:cubicBezTo>
                  <a:cubicBezTo>
                    <a:pt x="1365" y="455"/>
                    <a:pt x="1604" y="240"/>
                    <a:pt x="1820" y="168"/>
                  </a:cubicBezTo>
                  <a:cubicBezTo>
                    <a:pt x="1844" y="168"/>
                    <a:pt x="1916" y="144"/>
                    <a:pt x="1987" y="120"/>
                  </a:cubicBezTo>
                  <a:cubicBezTo>
                    <a:pt x="1963" y="0"/>
                    <a:pt x="1963" y="0"/>
                    <a:pt x="1963" y="0"/>
                  </a:cubicBezTo>
                  <a:cubicBezTo>
                    <a:pt x="1676" y="24"/>
                    <a:pt x="1412" y="96"/>
                    <a:pt x="1173" y="24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1" name="Freeform: Shape 8">
              <a:extLst>
                <a:ext uri="{FF2B5EF4-FFF2-40B4-BE49-F238E27FC236}">
                  <a16:creationId xmlns:a16="http://schemas.microsoft.com/office/drawing/2014/main" id="{B9C19175-15C0-453E-8F1E-E59087EE3CC5}"/>
                </a:ext>
              </a:extLst>
            </p:cNvPr>
            <p:cNvSpPr/>
            <p:nvPr userDrawn="1"/>
          </p:nvSpPr>
          <p:spPr>
            <a:xfrm>
              <a:off x="3296880" y="2169719"/>
              <a:ext cx="689399" cy="1343880"/>
            </a:xfrm>
            <a:custGeom>
              <a:avLst/>
              <a:gdLst/>
              <a:ahLst/>
              <a:cxnLst>
                <a:cxn ang="3cd4">
                  <a:pos x="hc" y="t"/>
                </a:cxn>
                <a:cxn ang="cd2">
                  <a:pos x="l" y="vc"/>
                </a:cxn>
                <a:cxn ang="cd4">
                  <a:pos x="hc" y="b"/>
                </a:cxn>
                <a:cxn ang="0">
                  <a:pos x="r" y="vc"/>
                </a:cxn>
              </a:cxnLst>
              <a:rect l="l" t="t" r="r" b="b"/>
              <a:pathLst>
                <a:path w="1916" h="3734">
                  <a:moveTo>
                    <a:pt x="1604" y="3183"/>
                  </a:moveTo>
                  <a:cubicBezTo>
                    <a:pt x="1604" y="1628"/>
                    <a:pt x="1604" y="1628"/>
                    <a:pt x="1604" y="1628"/>
                  </a:cubicBezTo>
                  <a:cubicBezTo>
                    <a:pt x="1604" y="1221"/>
                    <a:pt x="1485" y="838"/>
                    <a:pt x="1126" y="479"/>
                  </a:cubicBezTo>
                  <a:cubicBezTo>
                    <a:pt x="814" y="191"/>
                    <a:pt x="431" y="48"/>
                    <a:pt x="24" y="0"/>
                  </a:cubicBezTo>
                  <a:cubicBezTo>
                    <a:pt x="0" y="120"/>
                    <a:pt x="0" y="120"/>
                    <a:pt x="0" y="120"/>
                  </a:cubicBezTo>
                  <a:cubicBezTo>
                    <a:pt x="48" y="144"/>
                    <a:pt x="144" y="168"/>
                    <a:pt x="144" y="168"/>
                  </a:cubicBezTo>
                  <a:cubicBezTo>
                    <a:pt x="383" y="240"/>
                    <a:pt x="551" y="455"/>
                    <a:pt x="647" y="742"/>
                  </a:cubicBezTo>
                  <a:cubicBezTo>
                    <a:pt x="695" y="862"/>
                    <a:pt x="719" y="1030"/>
                    <a:pt x="742" y="1269"/>
                  </a:cubicBezTo>
                  <a:cubicBezTo>
                    <a:pt x="742" y="3159"/>
                    <a:pt x="742" y="3159"/>
                    <a:pt x="742" y="3159"/>
                  </a:cubicBezTo>
                  <a:cubicBezTo>
                    <a:pt x="742" y="3183"/>
                    <a:pt x="742" y="3183"/>
                    <a:pt x="742" y="3183"/>
                  </a:cubicBezTo>
                  <a:cubicBezTo>
                    <a:pt x="742" y="3304"/>
                    <a:pt x="742" y="3495"/>
                    <a:pt x="383" y="3591"/>
                  </a:cubicBezTo>
                  <a:cubicBezTo>
                    <a:pt x="408" y="3734"/>
                    <a:pt x="408" y="3734"/>
                    <a:pt x="408" y="3734"/>
                  </a:cubicBezTo>
                  <a:cubicBezTo>
                    <a:pt x="1892" y="3734"/>
                    <a:pt x="1892" y="3734"/>
                    <a:pt x="1892" y="3734"/>
                  </a:cubicBezTo>
                  <a:cubicBezTo>
                    <a:pt x="1916" y="3591"/>
                    <a:pt x="1916" y="3591"/>
                    <a:pt x="1916" y="3591"/>
                  </a:cubicBezTo>
                  <a:cubicBezTo>
                    <a:pt x="1749" y="3543"/>
                    <a:pt x="1628" y="3423"/>
                    <a:pt x="1604" y="3183"/>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2" name="Freeform: Shape 9">
              <a:extLst>
                <a:ext uri="{FF2B5EF4-FFF2-40B4-BE49-F238E27FC236}">
                  <a16:creationId xmlns:a16="http://schemas.microsoft.com/office/drawing/2014/main" id="{044432AE-DC92-471D-9A6E-B5681ACB1CB3}"/>
                </a:ext>
              </a:extLst>
            </p:cNvPr>
            <p:cNvSpPr/>
            <p:nvPr userDrawn="1"/>
          </p:nvSpPr>
          <p:spPr>
            <a:xfrm>
              <a:off x="7899840" y="2187000"/>
              <a:ext cx="680760" cy="1352520"/>
            </a:xfrm>
            <a:custGeom>
              <a:avLst/>
              <a:gdLst/>
              <a:ahLst/>
              <a:cxnLst>
                <a:cxn ang="3cd4">
                  <a:pos x="hc" y="t"/>
                </a:cxn>
                <a:cxn ang="cd2">
                  <a:pos x="l" y="vc"/>
                </a:cxn>
                <a:cxn ang="cd4">
                  <a:pos x="hc" y="b"/>
                </a:cxn>
                <a:cxn ang="0">
                  <a:pos x="r" y="vc"/>
                </a:cxn>
              </a:cxnLst>
              <a:rect l="l" t="t" r="r" b="b"/>
              <a:pathLst>
                <a:path w="1892" h="3758">
                  <a:moveTo>
                    <a:pt x="407" y="0"/>
                  </a:moveTo>
                  <a:cubicBezTo>
                    <a:pt x="384" y="143"/>
                    <a:pt x="384" y="143"/>
                    <a:pt x="384" y="143"/>
                  </a:cubicBezTo>
                  <a:cubicBezTo>
                    <a:pt x="718" y="264"/>
                    <a:pt x="743" y="431"/>
                    <a:pt x="718" y="551"/>
                  </a:cubicBezTo>
                  <a:cubicBezTo>
                    <a:pt x="718" y="575"/>
                    <a:pt x="718" y="575"/>
                    <a:pt x="718" y="575"/>
                  </a:cubicBezTo>
                  <a:cubicBezTo>
                    <a:pt x="718" y="2489"/>
                    <a:pt x="718" y="2489"/>
                    <a:pt x="718" y="2489"/>
                  </a:cubicBezTo>
                  <a:cubicBezTo>
                    <a:pt x="718" y="2705"/>
                    <a:pt x="695" y="2872"/>
                    <a:pt x="647" y="3016"/>
                  </a:cubicBezTo>
                  <a:cubicBezTo>
                    <a:pt x="551" y="3303"/>
                    <a:pt x="360" y="3495"/>
                    <a:pt x="144" y="3590"/>
                  </a:cubicBezTo>
                  <a:cubicBezTo>
                    <a:pt x="144" y="3590"/>
                    <a:pt x="48" y="3615"/>
                    <a:pt x="0" y="3639"/>
                  </a:cubicBezTo>
                  <a:cubicBezTo>
                    <a:pt x="24" y="3758"/>
                    <a:pt x="24" y="3758"/>
                    <a:pt x="24" y="3758"/>
                  </a:cubicBezTo>
                  <a:cubicBezTo>
                    <a:pt x="431" y="3710"/>
                    <a:pt x="743" y="3567"/>
                    <a:pt x="1054" y="3279"/>
                  </a:cubicBezTo>
                  <a:cubicBezTo>
                    <a:pt x="1413" y="2920"/>
                    <a:pt x="1580" y="2537"/>
                    <a:pt x="1580" y="2106"/>
                  </a:cubicBezTo>
                  <a:cubicBezTo>
                    <a:pt x="1580" y="575"/>
                    <a:pt x="1580" y="575"/>
                    <a:pt x="1580" y="575"/>
                  </a:cubicBezTo>
                  <a:cubicBezTo>
                    <a:pt x="1629" y="335"/>
                    <a:pt x="1724" y="192"/>
                    <a:pt x="1892" y="143"/>
                  </a:cubicBezTo>
                  <a:cubicBezTo>
                    <a:pt x="1868" y="0"/>
                    <a:pt x="1868" y="0"/>
                    <a:pt x="1868"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3" name="Freeform: Shape 10">
              <a:extLst>
                <a:ext uri="{FF2B5EF4-FFF2-40B4-BE49-F238E27FC236}">
                  <a16:creationId xmlns:a16="http://schemas.microsoft.com/office/drawing/2014/main" id="{6EBC2CD5-777C-4A7B-B7FC-0A22A694BF10}"/>
                </a:ext>
              </a:extLst>
            </p:cNvPr>
            <p:cNvSpPr/>
            <p:nvPr userDrawn="1"/>
          </p:nvSpPr>
          <p:spPr>
            <a:xfrm>
              <a:off x="7063920" y="2187000"/>
              <a:ext cx="680400" cy="1352520"/>
            </a:xfrm>
            <a:custGeom>
              <a:avLst/>
              <a:gdLst/>
              <a:ahLst/>
              <a:cxnLst>
                <a:cxn ang="3cd4">
                  <a:pos x="hc" y="t"/>
                </a:cxn>
                <a:cxn ang="cd2">
                  <a:pos x="l" y="vc"/>
                </a:cxn>
                <a:cxn ang="cd4">
                  <a:pos x="hc" y="b"/>
                </a:cxn>
                <a:cxn ang="0">
                  <a:pos x="r" y="vc"/>
                </a:cxn>
              </a:cxnLst>
              <a:rect l="l" t="t" r="r" b="b"/>
              <a:pathLst>
                <a:path w="1891" h="3758">
                  <a:moveTo>
                    <a:pt x="1244" y="3016"/>
                  </a:moveTo>
                  <a:cubicBezTo>
                    <a:pt x="1197" y="2872"/>
                    <a:pt x="1173" y="2705"/>
                    <a:pt x="1173" y="2489"/>
                  </a:cubicBezTo>
                  <a:cubicBezTo>
                    <a:pt x="1173" y="575"/>
                    <a:pt x="1173" y="575"/>
                    <a:pt x="1173" y="575"/>
                  </a:cubicBezTo>
                  <a:cubicBezTo>
                    <a:pt x="1173" y="551"/>
                    <a:pt x="1173" y="551"/>
                    <a:pt x="1173" y="551"/>
                  </a:cubicBezTo>
                  <a:cubicBezTo>
                    <a:pt x="1149" y="407"/>
                    <a:pt x="1173" y="264"/>
                    <a:pt x="1508" y="143"/>
                  </a:cubicBezTo>
                  <a:cubicBezTo>
                    <a:pt x="1484" y="0"/>
                    <a:pt x="1484" y="0"/>
                    <a:pt x="1484" y="0"/>
                  </a:cubicBezTo>
                  <a:cubicBezTo>
                    <a:pt x="24" y="0"/>
                    <a:pt x="24" y="0"/>
                    <a:pt x="24" y="0"/>
                  </a:cubicBezTo>
                  <a:cubicBezTo>
                    <a:pt x="0" y="143"/>
                    <a:pt x="0" y="143"/>
                    <a:pt x="0" y="143"/>
                  </a:cubicBezTo>
                  <a:cubicBezTo>
                    <a:pt x="167" y="192"/>
                    <a:pt x="263" y="335"/>
                    <a:pt x="311" y="575"/>
                  </a:cubicBezTo>
                  <a:cubicBezTo>
                    <a:pt x="311" y="2106"/>
                    <a:pt x="311" y="2106"/>
                    <a:pt x="311" y="2106"/>
                  </a:cubicBezTo>
                  <a:cubicBezTo>
                    <a:pt x="311" y="2537"/>
                    <a:pt x="479" y="2920"/>
                    <a:pt x="837" y="3279"/>
                  </a:cubicBezTo>
                  <a:cubicBezTo>
                    <a:pt x="1149" y="3567"/>
                    <a:pt x="1460" y="3710"/>
                    <a:pt x="1867" y="3758"/>
                  </a:cubicBezTo>
                  <a:cubicBezTo>
                    <a:pt x="1891" y="3639"/>
                    <a:pt x="1891" y="3639"/>
                    <a:pt x="1891" y="3639"/>
                  </a:cubicBezTo>
                  <a:cubicBezTo>
                    <a:pt x="1843" y="3615"/>
                    <a:pt x="1748" y="3590"/>
                    <a:pt x="1748" y="3590"/>
                  </a:cubicBezTo>
                  <a:cubicBezTo>
                    <a:pt x="1532" y="3495"/>
                    <a:pt x="1365" y="3303"/>
                    <a:pt x="1244" y="3016"/>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4" name="Freeform: Shape 11">
              <a:extLst>
                <a:ext uri="{FF2B5EF4-FFF2-40B4-BE49-F238E27FC236}">
                  <a16:creationId xmlns:a16="http://schemas.microsoft.com/office/drawing/2014/main" id="{C399F9F3-42BE-4FB6-BC6B-E3A2BB448F1E}"/>
                </a:ext>
              </a:extLst>
            </p:cNvPr>
            <p:cNvSpPr/>
            <p:nvPr userDrawn="1"/>
          </p:nvSpPr>
          <p:spPr>
            <a:xfrm>
              <a:off x="8675640" y="3169080"/>
              <a:ext cx="430920" cy="396360"/>
            </a:xfrm>
            <a:custGeom>
              <a:avLst/>
              <a:gdLst/>
              <a:ahLst/>
              <a:cxnLst>
                <a:cxn ang="3cd4">
                  <a:pos x="hc" y="t"/>
                </a:cxn>
                <a:cxn ang="cd2">
                  <a:pos x="l" y="vc"/>
                </a:cxn>
                <a:cxn ang="cd4">
                  <a:pos x="hc" y="b"/>
                </a:cxn>
                <a:cxn ang="0">
                  <a:pos x="r" y="vc"/>
                </a:cxn>
              </a:cxnLst>
              <a:rect l="l" t="t" r="r" b="b"/>
              <a:pathLst>
                <a:path w="1198" h="1102">
                  <a:moveTo>
                    <a:pt x="120" y="0"/>
                  </a:moveTo>
                  <a:cubicBezTo>
                    <a:pt x="0" y="25"/>
                    <a:pt x="0" y="25"/>
                    <a:pt x="0" y="25"/>
                  </a:cubicBezTo>
                  <a:cubicBezTo>
                    <a:pt x="0" y="958"/>
                    <a:pt x="0" y="958"/>
                    <a:pt x="0" y="958"/>
                  </a:cubicBezTo>
                  <a:cubicBezTo>
                    <a:pt x="0" y="1102"/>
                    <a:pt x="0" y="1102"/>
                    <a:pt x="0" y="1102"/>
                  </a:cubicBezTo>
                  <a:cubicBezTo>
                    <a:pt x="96" y="982"/>
                    <a:pt x="96" y="982"/>
                    <a:pt x="96" y="982"/>
                  </a:cubicBezTo>
                  <a:cubicBezTo>
                    <a:pt x="144" y="934"/>
                    <a:pt x="216" y="934"/>
                    <a:pt x="312" y="934"/>
                  </a:cubicBezTo>
                  <a:cubicBezTo>
                    <a:pt x="408" y="934"/>
                    <a:pt x="504" y="934"/>
                    <a:pt x="599" y="958"/>
                  </a:cubicBezTo>
                  <a:cubicBezTo>
                    <a:pt x="719" y="1006"/>
                    <a:pt x="910" y="1030"/>
                    <a:pt x="1174" y="1030"/>
                  </a:cubicBezTo>
                  <a:cubicBezTo>
                    <a:pt x="1198" y="911"/>
                    <a:pt x="1198" y="911"/>
                    <a:pt x="1198" y="911"/>
                  </a:cubicBezTo>
                  <a:cubicBezTo>
                    <a:pt x="838" y="887"/>
                    <a:pt x="455" y="575"/>
                    <a:pt x="120"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5" name="Freeform: Shape 12">
              <a:extLst>
                <a:ext uri="{FF2B5EF4-FFF2-40B4-BE49-F238E27FC236}">
                  <a16:creationId xmlns:a16="http://schemas.microsoft.com/office/drawing/2014/main" id="{45EA9122-6806-4732-9F35-EAAAA7F3B5F0}"/>
                </a:ext>
              </a:extLst>
            </p:cNvPr>
            <p:cNvSpPr/>
            <p:nvPr userDrawn="1"/>
          </p:nvSpPr>
          <p:spPr>
            <a:xfrm>
              <a:off x="9305280" y="2187000"/>
              <a:ext cx="413280" cy="335880"/>
            </a:xfrm>
            <a:custGeom>
              <a:avLst/>
              <a:gdLst/>
              <a:ahLst/>
              <a:cxnLst>
                <a:cxn ang="3cd4">
                  <a:pos x="hc" y="t"/>
                </a:cxn>
                <a:cxn ang="cd2">
                  <a:pos x="l" y="vc"/>
                </a:cxn>
                <a:cxn ang="cd4">
                  <a:pos x="hc" y="b"/>
                </a:cxn>
                <a:cxn ang="0">
                  <a:pos x="r" y="vc"/>
                </a:cxn>
              </a:cxnLst>
              <a:rect l="l" t="t" r="r" b="b"/>
              <a:pathLst>
                <a:path w="1149" h="934">
                  <a:moveTo>
                    <a:pt x="1029" y="934"/>
                  </a:moveTo>
                  <a:cubicBezTo>
                    <a:pt x="1149" y="934"/>
                    <a:pt x="1149" y="934"/>
                    <a:pt x="1149" y="934"/>
                  </a:cubicBezTo>
                  <a:cubicBezTo>
                    <a:pt x="1149" y="72"/>
                    <a:pt x="1149" y="72"/>
                    <a:pt x="1149" y="72"/>
                  </a:cubicBezTo>
                  <a:cubicBezTo>
                    <a:pt x="1149" y="0"/>
                    <a:pt x="1149" y="0"/>
                    <a:pt x="1149" y="0"/>
                  </a:cubicBezTo>
                  <a:cubicBezTo>
                    <a:pt x="1101" y="0"/>
                    <a:pt x="1101" y="0"/>
                    <a:pt x="1101" y="0"/>
                  </a:cubicBezTo>
                  <a:cubicBezTo>
                    <a:pt x="24" y="0"/>
                    <a:pt x="24" y="0"/>
                    <a:pt x="24" y="0"/>
                  </a:cubicBezTo>
                  <a:cubicBezTo>
                    <a:pt x="0" y="120"/>
                    <a:pt x="0" y="120"/>
                    <a:pt x="0" y="120"/>
                  </a:cubicBezTo>
                  <a:cubicBezTo>
                    <a:pt x="191" y="143"/>
                    <a:pt x="335" y="192"/>
                    <a:pt x="479" y="264"/>
                  </a:cubicBezTo>
                  <a:cubicBezTo>
                    <a:pt x="814" y="407"/>
                    <a:pt x="981" y="647"/>
                    <a:pt x="1029" y="934"/>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6" name="Freeform: Shape 13">
              <a:extLst>
                <a:ext uri="{FF2B5EF4-FFF2-40B4-BE49-F238E27FC236}">
                  <a16:creationId xmlns:a16="http://schemas.microsoft.com/office/drawing/2014/main" id="{7C78FB5C-5568-4FFE-9A62-B56058822EC9}"/>
                </a:ext>
              </a:extLst>
            </p:cNvPr>
            <p:cNvSpPr/>
            <p:nvPr userDrawn="1"/>
          </p:nvSpPr>
          <p:spPr>
            <a:xfrm>
              <a:off x="8692920" y="2187000"/>
              <a:ext cx="1111680" cy="1353960"/>
            </a:xfrm>
            <a:custGeom>
              <a:avLst/>
              <a:gdLst/>
              <a:ahLst/>
              <a:cxnLst>
                <a:cxn ang="3cd4">
                  <a:pos x="hc" y="t"/>
                </a:cxn>
                <a:cxn ang="cd2">
                  <a:pos x="l" y="vc"/>
                </a:cxn>
                <a:cxn ang="cd4">
                  <a:pos x="hc" y="b"/>
                </a:cxn>
                <a:cxn ang="0">
                  <a:pos x="r" y="vc"/>
                </a:cxn>
              </a:cxnLst>
              <a:rect l="l" t="t" r="r" b="b"/>
              <a:pathLst>
                <a:path w="3089" h="3762">
                  <a:moveTo>
                    <a:pt x="2587" y="1844"/>
                  </a:moveTo>
                  <a:cubicBezTo>
                    <a:pt x="2443" y="1772"/>
                    <a:pt x="2275" y="1676"/>
                    <a:pt x="2059" y="1605"/>
                  </a:cubicBezTo>
                  <a:cubicBezTo>
                    <a:pt x="1652" y="1460"/>
                    <a:pt x="1341" y="1341"/>
                    <a:pt x="1126" y="1269"/>
                  </a:cubicBezTo>
                  <a:cubicBezTo>
                    <a:pt x="814" y="1173"/>
                    <a:pt x="671" y="1077"/>
                    <a:pt x="671" y="862"/>
                  </a:cubicBezTo>
                  <a:cubicBezTo>
                    <a:pt x="671" y="838"/>
                    <a:pt x="671" y="838"/>
                    <a:pt x="671" y="838"/>
                  </a:cubicBezTo>
                  <a:cubicBezTo>
                    <a:pt x="671" y="718"/>
                    <a:pt x="695" y="575"/>
                    <a:pt x="790" y="431"/>
                  </a:cubicBezTo>
                  <a:cubicBezTo>
                    <a:pt x="934" y="264"/>
                    <a:pt x="1078" y="168"/>
                    <a:pt x="1293" y="120"/>
                  </a:cubicBezTo>
                  <a:cubicBezTo>
                    <a:pt x="1269" y="0"/>
                    <a:pt x="1269" y="0"/>
                    <a:pt x="1269" y="0"/>
                  </a:cubicBezTo>
                  <a:cubicBezTo>
                    <a:pt x="886" y="0"/>
                    <a:pt x="551" y="143"/>
                    <a:pt x="239" y="407"/>
                  </a:cubicBezTo>
                  <a:cubicBezTo>
                    <a:pt x="72" y="598"/>
                    <a:pt x="0" y="790"/>
                    <a:pt x="0" y="982"/>
                  </a:cubicBezTo>
                  <a:cubicBezTo>
                    <a:pt x="0" y="1293"/>
                    <a:pt x="96" y="1533"/>
                    <a:pt x="312" y="1700"/>
                  </a:cubicBezTo>
                  <a:cubicBezTo>
                    <a:pt x="456" y="1820"/>
                    <a:pt x="623" y="1939"/>
                    <a:pt x="886" y="2034"/>
                  </a:cubicBezTo>
                  <a:cubicBezTo>
                    <a:pt x="1652" y="2322"/>
                    <a:pt x="1652" y="2322"/>
                    <a:pt x="1652" y="2322"/>
                  </a:cubicBezTo>
                  <a:cubicBezTo>
                    <a:pt x="1868" y="2394"/>
                    <a:pt x="2012" y="2441"/>
                    <a:pt x="2084" y="2489"/>
                  </a:cubicBezTo>
                  <a:cubicBezTo>
                    <a:pt x="2251" y="2537"/>
                    <a:pt x="2371" y="2657"/>
                    <a:pt x="2419" y="2800"/>
                  </a:cubicBezTo>
                  <a:cubicBezTo>
                    <a:pt x="2443" y="2849"/>
                    <a:pt x="2443" y="2896"/>
                    <a:pt x="2443" y="2944"/>
                  </a:cubicBezTo>
                  <a:cubicBezTo>
                    <a:pt x="2443" y="3088"/>
                    <a:pt x="2419" y="3207"/>
                    <a:pt x="2323" y="3328"/>
                  </a:cubicBezTo>
                  <a:cubicBezTo>
                    <a:pt x="2203" y="3519"/>
                    <a:pt x="1964" y="3615"/>
                    <a:pt x="1605" y="3639"/>
                  </a:cubicBezTo>
                  <a:cubicBezTo>
                    <a:pt x="1629" y="3758"/>
                    <a:pt x="1629" y="3758"/>
                    <a:pt x="1629" y="3758"/>
                  </a:cubicBezTo>
                  <a:cubicBezTo>
                    <a:pt x="1964" y="3782"/>
                    <a:pt x="2299" y="3686"/>
                    <a:pt x="2634" y="3519"/>
                  </a:cubicBezTo>
                  <a:cubicBezTo>
                    <a:pt x="2898" y="3375"/>
                    <a:pt x="3065" y="3111"/>
                    <a:pt x="3089" y="2728"/>
                  </a:cubicBezTo>
                  <a:cubicBezTo>
                    <a:pt x="3089" y="2417"/>
                    <a:pt x="2921" y="2058"/>
                    <a:pt x="2587" y="1844"/>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7" name="Freeform: Shape 14">
              <a:extLst>
                <a:ext uri="{FF2B5EF4-FFF2-40B4-BE49-F238E27FC236}">
                  <a16:creationId xmlns:a16="http://schemas.microsoft.com/office/drawing/2014/main" id="{EEC00EBF-62E4-4FAE-80DC-B91EACBE436E}"/>
                </a:ext>
              </a:extLst>
            </p:cNvPr>
            <p:cNvSpPr/>
            <p:nvPr userDrawn="1"/>
          </p:nvSpPr>
          <p:spPr>
            <a:xfrm>
              <a:off x="5468760" y="2187000"/>
              <a:ext cx="1499759" cy="1326600"/>
            </a:xfrm>
            <a:custGeom>
              <a:avLst/>
              <a:gdLst/>
              <a:ahLst/>
              <a:cxnLst>
                <a:cxn ang="3cd4">
                  <a:pos x="hc" y="t"/>
                </a:cxn>
                <a:cxn ang="cd2">
                  <a:pos x="l" y="vc"/>
                </a:cxn>
                <a:cxn ang="cd4">
                  <a:pos x="hc" y="b"/>
                </a:cxn>
                <a:cxn ang="0">
                  <a:pos x="r" y="vc"/>
                </a:cxn>
              </a:cxnLst>
              <a:rect l="l" t="t" r="r" b="b"/>
              <a:pathLst>
                <a:path w="4167" h="3686">
                  <a:moveTo>
                    <a:pt x="3161" y="0"/>
                  </a:moveTo>
                  <a:cubicBezTo>
                    <a:pt x="3137" y="143"/>
                    <a:pt x="3137" y="143"/>
                    <a:pt x="3137" y="143"/>
                  </a:cubicBezTo>
                  <a:cubicBezTo>
                    <a:pt x="3497" y="264"/>
                    <a:pt x="3473" y="431"/>
                    <a:pt x="3448" y="551"/>
                  </a:cubicBezTo>
                  <a:cubicBezTo>
                    <a:pt x="2371" y="3088"/>
                    <a:pt x="2371" y="3088"/>
                    <a:pt x="2371" y="3088"/>
                  </a:cubicBezTo>
                  <a:cubicBezTo>
                    <a:pt x="1245" y="526"/>
                    <a:pt x="1245" y="526"/>
                    <a:pt x="1245" y="526"/>
                  </a:cubicBezTo>
                  <a:cubicBezTo>
                    <a:pt x="1245" y="383"/>
                    <a:pt x="1222" y="239"/>
                    <a:pt x="1533" y="143"/>
                  </a:cubicBezTo>
                  <a:cubicBezTo>
                    <a:pt x="1509" y="0"/>
                    <a:pt x="1509" y="0"/>
                    <a:pt x="1509" y="0"/>
                  </a:cubicBezTo>
                  <a:cubicBezTo>
                    <a:pt x="25" y="0"/>
                    <a:pt x="25" y="0"/>
                    <a:pt x="25" y="0"/>
                  </a:cubicBezTo>
                  <a:cubicBezTo>
                    <a:pt x="0" y="143"/>
                    <a:pt x="0" y="143"/>
                    <a:pt x="0" y="143"/>
                  </a:cubicBezTo>
                  <a:cubicBezTo>
                    <a:pt x="168" y="192"/>
                    <a:pt x="264" y="311"/>
                    <a:pt x="360" y="551"/>
                  </a:cubicBezTo>
                  <a:cubicBezTo>
                    <a:pt x="1701" y="3686"/>
                    <a:pt x="1701" y="3686"/>
                    <a:pt x="1701" y="3686"/>
                  </a:cubicBezTo>
                  <a:cubicBezTo>
                    <a:pt x="2467" y="3686"/>
                    <a:pt x="2467" y="3686"/>
                    <a:pt x="2467" y="3686"/>
                  </a:cubicBezTo>
                  <a:cubicBezTo>
                    <a:pt x="3856" y="479"/>
                    <a:pt x="3856" y="479"/>
                    <a:pt x="3856" y="479"/>
                  </a:cubicBezTo>
                  <a:cubicBezTo>
                    <a:pt x="3927" y="287"/>
                    <a:pt x="3999" y="192"/>
                    <a:pt x="4167" y="143"/>
                  </a:cubicBezTo>
                  <a:cubicBezTo>
                    <a:pt x="4143" y="0"/>
                    <a:pt x="4143" y="0"/>
                    <a:pt x="4143" y="0"/>
                  </a:cubicBezTo>
                  <a:close/>
                </a:path>
              </a:pathLst>
            </a:custGeom>
            <a:grp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spTree>
    <p:extLst>
      <p:ext uri="{BB962C8B-B14F-4D97-AF65-F5344CB8AC3E}">
        <p14:creationId xmlns:p14="http://schemas.microsoft.com/office/powerpoint/2010/main" val="289534633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1" r:id="rId3"/>
    <p:sldLayoutId id="2147483767" r:id="rId4"/>
    <p:sldLayoutId id="2147483705" r:id="rId5"/>
    <p:sldLayoutId id="2147483769" r:id="rId6"/>
  </p:sldLayoutIdLst>
  <p:hf hdr="0" ftr="0"/>
  <p:txStyles>
    <p:titleStyle>
      <a:lvl1pPr algn="ctr" defTabSz="342900" rtl="0" eaLnBrk="1" latinLnBrk="0" hangingPunct="1">
        <a:spcBef>
          <a:spcPct val="0"/>
        </a:spcBef>
        <a:buNone/>
        <a:defRPr sz="3300" b="0" i="0" kern="1200">
          <a:solidFill>
            <a:schemeClr val="tx1"/>
          </a:solidFill>
          <a:latin typeface="Corbel"/>
          <a:ea typeface="+mj-ea"/>
          <a:cs typeface="Corbel"/>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Bookman Old Style"/>
          <a:ea typeface="+mn-ea"/>
          <a:cs typeface="Bookman Old Style"/>
        </a:defRPr>
      </a:lvl1pPr>
      <a:lvl2pPr marL="557213" indent="-214313" algn="l" defTabSz="342900" rtl="0" eaLnBrk="1" latinLnBrk="0" hangingPunct="1">
        <a:spcBef>
          <a:spcPct val="20000"/>
        </a:spcBef>
        <a:buFont typeface="Arial"/>
        <a:buChar char="–"/>
        <a:defRPr sz="2100" kern="1200">
          <a:solidFill>
            <a:schemeClr val="tx1"/>
          </a:solidFill>
          <a:latin typeface="Bookman Old Style"/>
          <a:ea typeface="+mn-ea"/>
          <a:cs typeface="Bookman Old Style"/>
        </a:defRPr>
      </a:lvl2pPr>
      <a:lvl3pPr marL="857250" indent="-171450" algn="l" defTabSz="342900" rtl="0" eaLnBrk="1" latinLnBrk="0" hangingPunct="1">
        <a:spcBef>
          <a:spcPct val="20000"/>
        </a:spcBef>
        <a:buFont typeface="Arial"/>
        <a:buChar char="•"/>
        <a:defRPr sz="1800" kern="1200">
          <a:solidFill>
            <a:schemeClr val="tx1"/>
          </a:solidFill>
          <a:latin typeface="Bookman Old Style"/>
          <a:ea typeface="+mn-ea"/>
          <a:cs typeface="Bookman Old Style"/>
        </a:defRPr>
      </a:lvl3pPr>
      <a:lvl4pPr marL="1200150" indent="-171450" algn="l" defTabSz="342900" rtl="0" eaLnBrk="1" latinLnBrk="0" hangingPunct="1">
        <a:spcBef>
          <a:spcPct val="20000"/>
        </a:spcBef>
        <a:buFont typeface="Arial"/>
        <a:buChar char="–"/>
        <a:defRPr sz="1500" kern="1200">
          <a:solidFill>
            <a:schemeClr val="tx1"/>
          </a:solidFill>
          <a:latin typeface="Bookman Old Style"/>
          <a:ea typeface="+mn-ea"/>
          <a:cs typeface="Bookman Old Style"/>
        </a:defRPr>
      </a:lvl4pPr>
      <a:lvl5pPr marL="1543050" indent="-171450" algn="l" defTabSz="342900" rtl="0" eaLnBrk="1" latinLnBrk="0" hangingPunct="1">
        <a:spcBef>
          <a:spcPct val="20000"/>
        </a:spcBef>
        <a:buFont typeface="Arial"/>
        <a:buChar char="»"/>
        <a:defRPr sz="1500" kern="1200">
          <a:solidFill>
            <a:schemeClr val="tx1"/>
          </a:solidFill>
          <a:latin typeface="Bookman Old Style"/>
          <a:ea typeface="+mn-ea"/>
          <a:cs typeface="Bookman Old Style"/>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602" userDrawn="1">
          <p15:clr>
            <a:srgbClr val="F26B43"/>
          </p15:clr>
        </p15:guide>
        <p15:guide id="2" pos="158" userDrawn="1">
          <p15:clr>
            <a:srgbClr val="F26B43"/>
          </p15:clr>
        </p15:guide>
        <p15:guide id="3" orient="horz" pos="1484" userDrawn="1">
          <p15:clr>
            <a:srgbClr val="F26B43"/>
          </p15:clr>
        </p15:guide>
        <p15:guide id="4" orient="horz" pos="3066" userDrawn="1">
          <p15:clr>
            <a:srgbClr val="F26B43"/>
          </p15:clr>
        </p15:guide>
        <p15:guide id="5"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 Id="rId6" Type="http://schemas.openxmlformats.org/officeDocument/2006/relationships/chart" Target="../charts/chart17.xml"/><Relationship Id="rId5" Type="http://schemas.openxmlformats.org/officeDocument/2006/relationships/chart" Target="../charts/chart16.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59906" y="1"/>
            <a:ext cx="6084093" cy="4867274"/>
          </a:xfrm>
          <a:prstGeom prst="rect">
            <a:avLst/>
          </a:prstGeom>
          <a:solidFill>
            <a:srgbClr val="D0E9E8"/>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pic>
        <p:nvPicPr>
          <p:cNvPr id="3" name="Picture 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059905" y="0"/>
            <a:ext cx="6084095" cy="4867275"/>
          </a:xfrm>
          <a:prstGeom prst="rect">
            <a:avLst/>
          </a:prstGeom>
          <a:noFill/>
        </p:spPr>
      </p:pic>
      <p:sp>
        <p:nvSpPr>
          <p:cNvPr id="18" name="Platshållare för text 13"/>
          <p:cNvSpPr>
            <a:spLocks noGrp="1"/>
          </p:cNvSpPr>
          <p:nvPr>
            <p:ph type="body" sz="quarter" idx="4294967295"/>
          </p:nvPr>
        </p:nvSpPr>
        <p:spPr>
          <a:xfrm>
            <a:off x="1" y="1340898"/>
            <a:ext cx="3059904" cy="1216438"/>
          </a:xfrm>
          <a:prstGeom prst="rect">
            <a:avLst/>
          </a:prstGeom>
        </p:spPr>
        <p:txBody>
          <a:bodyPr lIns="251999" tIns="162000" rIns="251999" anchor="t" anchorCtr="0"/>
          <a:lstStyle/>
          <a:p>
            <a:pPr marL="0" indent="0">
              <a:buNone/>
            </a:pPr>
            <a:r>
              <a:rPr lang="sv-SE" sz="1125" dirty="0">
                <a:latin typeface="Calibri" charset="0"/>
                <a:ea typeface="Calibri" charset="0"/>
                <a:cs typeface="Calibri" charset="0"/>
              </a:rPr>
              <a:t>Kontakt på Novus: Annelie Önnerud</a:t>
            </a:r>
          </a:p>
          <a:p>
            <a:pPr marL="0" indent="0">
              <a:buNone/>
            </a:pPr>
            <a:r>
              <a:rPr lang="sv-SE" sz="1125" dirty="0">
                <a:latin typeface="Calibri" charset="0"/>
                <a:ea typeface="Calibri" charset="0"/>
                <a:cs typeface="Calibri" charset="0"/>
              </a:rPr>
              <a:t>Datum: 20 december 2018</a:t>
            </a:r>
          </a:p>
          <a:p>
            <a:pPr marL="0" indent="0">
              <a:lnSpc>
                <a:spcPct val="150000"/>
              </a:lnSpc>
              <a:buNone/>
            </a:pPr>
            <a:endParaRPr lang="sv-SE" sz="1125" dirty="0">
              <a:latin typeface="Calibri" charset="0"/>
              <a:ea typeface="Calibri" charset="0"/>
              <a:cs typeface="Calibri" charset="0"/>
            </a:endParaRPr>
          </a:p>
          <a:p>
            <a:pPr marL="0" indent="0">
              <a:lnSpc>
                <a:spcPct val="150000"/>
              </a:lnSpc>
              <a:buNone/>
            </a:pPr>
            <a:endParaRPr lang="sv-SE" sz="1125" dirty="0">
              <a:latin typeface="Calibri" charset="0"/>
              <a:ea typeface="Calibri" charset="0"/>
              <a:cs typeface="Calibri" charset="0"/>
            </a:endParaRPr>
          </a:p>
          <a:p>
            <a:pPr marL="0" indent="0">
              <a:lnSpc>
                <a:spcPct val="150000"/>
              </a:lnSpc>
              <a:buNone/>
            </a:pPr>
            <a:endParaRPr lang="sv-SE" sz="1125" dirty="0">
              <a:latin typeface="Calibri" charset="0"/>
              <a:ea typeface="Calibri" charset="0"/>
              <a:cs typeface="Calibri" charset="0"/>
            </a:endParaRPr>
          </a:p>
          <a:p>
            <a:pPr marL="0" indent="0">
              <a:lnSpc>
                <a:spcPct val="150000"/>
              </a:lnSpc>
              <a:buNone/>
            </a:pPr>
            <a:endParaRPr lang="en-US" sz="1125" dirty="0">
              <a:latin typeface="Calibri" charset="0"/>
              <a:ea typeface="Calibri" charset="0"/>
              <a:cs typeface="Calibri" charset="0"/>
            </a:endParaRPr>
          </a:p>
        </p:txBody>
      </p:sp>
      <p:sp>
        <p:nvSpPr>
          <p:cNvPr id="19" name="Rectangle 18"/>
          <p:cNvSpPr/>
          <p:nvPr/>
        </p:nvSpPr>
        <p:spPr>
          <a:xfrm>
            <a:off x="5492" y="1"/>
            <a:ext cx="3166333" cy="1236098"/>
          </a:xfrm>
          <a:prstGeom prst="rect">
            <a:avLst/>
          </a:prstGeom>
        </p:spPr>
        <p:txBody>
          <a:bodyPr wrap="square" lIns="251999" tIns="360000" rIns="251999">
            <a:noAutofit/>
          </a:bodyPr>
          <a:lstStyle/>
          <a:p>
            <a:r>
              <a:rPr lang="sv-SE" sz="2700" b="1" dirty="0"/>
              <a:t>PR - Mobilanvändande</a:t>
            </a:r>
          </a:p>
        </p:txBody>
      </p:sp>
      <p:cxnSp>
        <p:nvCxnSpPr>
          <p:cNvPr id="20" name="Straight Connector 19"/>
          <p:cNvCxnSpPr/>
          <p:nvPr/>
        </p:nvCxnSpPr>
        <p:spPr>
          <a:xfrm>
            <a:off x="251222" y="1340898"/>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258143" y="4335322"/>
            <a:ext cx="2425837" cy="379286"/>
            <a:chOff x="266026" y="4335322"/>
            <a:chExt cx="2425837" cy="379286"/>
          </a:xfrm>
        </p:grpSpPr>
        <p:sp>
          <p:nvSpPr>
            <p:cNvPr id="11" name="Freeform: Shape 1">
              <a:extLst>
                <a:ext uri="{FF2B5EF4-FFF2-40B4-BE49-F238E27FC236}">
                  <a16:creationId xmlns:a16="http://schemas.microsoft.com/office/drawing/2014/main" id="{DD6FF84D-099C-4F4E-81B7-5C0977FF8DE2}"/>
                </a:ext>
              </a:extLst>
            </p:cNvPr>
            <p:cNvSpPr/>
            <p:nvPr/>
          </p:nvSpPr>
          <p:spPr>
            <a:xfrm>
              <a:off x="266026" y="4560988"/>
              <a:ext cx="137286" cy="139619"/>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2" name="Freeform: Shape 2">
              <a:extLst>
                <a:ext uri="{FF2B5EF4-FFF2-40B4-BE49-F238E27FC236}">
                  <a16:creationId xmlns:a16="http://schemas.microsoft.com/office/drawing/2014/main" id="{4AD2B506-02E4-4539-BCF1-180B06DB836F}"/>
                </a:ext>
              </a:extLst>
            </p:cNvPr>
            <p:cNvSpPr/>
            <p:nvPr/>
          </p:nvSpPr>
          <p:spPr>
            <a:xfrm>
              <a:off x="487219" y="4560988"/>
              <a:ext cx="137286" cy="139619"/>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3" name="Freeform: Shape 3">
              <a:extLst>
                <a:ext uri="{FF2B5EF4-FFF2-40B4-BE49-F238E27FC236}">
                  <a16:creationId xmlns:a16="http://schemas.microsoft.com/office/drawing/2014/main" id="{5E493D5C-32C1-4B09-BFE9-6ED62A58FC09}"/>
                </a:ext>
              </a:extLst>
            </p:cNvPr>
            <p:cNvSpPr/>
            <p:nvPr/>
          </p:nvSpPr>
          <p:spPr>
            <a:xfrm>
              <a:off x="266026" y="4342322"/>
              <a:ext cx="137286" cy="137286"/>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solidFill>
              <a:schemeClr val="accent6"/>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5" name="Freeform: Shape 4">
              <a:extLst>
                <a:ext uri="{FF2B5EF4-FFF2-40B4-BE49-F238E27FC236}">
                  <a16:creationId xmlns:a16="http://schemas.microsoft.com/office/drawing/2014/main" id="{41000666-0603-4308-9FFD-39FA02F08039}"/>
                </a:ext>
              </a:extLst>
            </p:cNvPr>
            <p:cNvSpPr/>
            <p:nvPr/>
          </p:nvSpPr>
          <p:spPr>
            <a:xfrm>
              <a:off x="487219" y="4342322"/>
              <a:ext cx="137286" cy="137286"/>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6" name="Freeform: Shape 5">
              <a:extLst>
                <a:ext uri="{FF2B5EF4-FFF2-40B4-BE49-F238E27FC236}">
                  <a16:creationId xmlns:a16="http://schemas.microsoft.com/office/drawing/2014/main" id="{F33F6556-FA8C-4A33-899D-8FD7AF903C42}"/>
                </a:ext>
              </a:extLst>
            </p:cNvPr>
            <p:cNvSpPr/>
            <p:nvPr/>
          </p:nvSpPr>
          <p:spPr>
            <a:xfrm>
              <a:off x="1141272" y="4335322"/>
              <a:ext cx="167718" cy="372286"/>
            </a:xfrm>
            <a:custGeom>
              <a:avLst/>
              <a:gdLst/>
              <a:ahLst/>
              <a:cxnLst>
                <a:cxn ang="3cd4">
                  <a:pos x="hc" y="t"/>
                </a:cxn>
                <a:cxn ang="cd2">
                  <a:pos x="l" y="vc"/>
                </a:cxn>
                <a:cxn ang="cd4">
                  <a:pos x="hc" y="b"/>
                </a:cxn>
                <a:cxn ang="0">
                  <a:pos x="r" y="vc"/>
                </a:cxn>
              </a:cxnLst>
              <a:rect l="l" t="t" r="r" b="b"/>
              <a:pathLst>
                <a:path w="1726" h="3830">
                  <a:moveTo>
                    <a:pt x="792" y="1962"/>
                  </a:moveTo>
                  <a:cubicBezTo>
                    <a:pt x="792" y="1532"/>
                    <a:pt x="864" y="1149"/>
                    <a:pt x="1007" y="838"/>
                  </a:cubicBezTo>
                  <a:cubicBezTo>
                    <a:pt x="1151" y="503"/>
                    <a:pt x="1390" y="240"/>
                    <a:pt x="1701" y="96"/>
                  </a:cubicBezTo>
                  <a:cubicBezTo>
                    <a:pt x="1677" y="0"/>
                    <a:pt x="1677" y="0"/>
                    <a:pt x="1677" y="0"/>
                  </a:cubicBezTo>
                  <a:cubicBezTo>
                    <a:pt x="1199" y="48"/>
                    <a:pt x="792" y="240"/>
                    <a:pt x="456" y="623"/>
                  </a:cubicBezTo>
                  <a:cubicBezTo>
                    <a:pt x="145" y="1006"/>
                    <a:pt x="-23" y="1460"/>
                    <a:pt x="2" y="1962"/>
                  </a:cubicBezTo>
                  <a:cubicBezTo>
                    <a:pt x="2" y="2466"/>
                    <a:pt x="169" y="2896"/>
                    <a:pt x="504" y="3232"/>
                  </a:cubicBezTo>
                  <a:cubicBezTo>
                    <a:pt x="815" y="3591"/>
                    <a:pt x="1222" y="3806"/>
                    <a:pt x="1677" y="3830"/>
                  </a:cubicBezTo>
                  <a:cubicBezTo>
                    <a:pt x="1726" y="3734"/>
                    <a:pt x="1726" y="3734"/>
                    <a:pt x="1726" y="3734"/>
                  </a:cubicBezTo>
                  <a:cubicBezTo>
                    <a:pt x="1127" y="3447"/>
                    <a:pt x="839" y="2849"/>
                    <a:pt x="792" y="1962"/>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7" name="Freeform: Shape 6">
              <a:extLst>
                <a:ext uri="{FF2B5EF4-FFF2-40B4-BE49-F238E27FC236}">
                  <a16:creationId xmlns:a16="http://schemas.microsoft.com/office/drawing/2014/main" id="{C0C70935-4D0B-40E7-AD4C-21E7839A894C}"/>
                </a:ext>
              </a:extLst>
            </p:cNvPr>
            <p:cNvSpPr/>
            <p:nvPr/>
          </p:nvSpPr>
          <p:spPr>
            <a:xfrm>
              <a:off x="1360326" y="4335322"/>
              <a:ext cx="167524" cy="372286"/>
            </a:xfrm>
            <a:custGeom>
              <a:avLst/>
              <a:gdLst/>
              <a:ahLst/>
              <a:cxnLst>
                <a:cxn ang="3cd4">
                  <a:pos x="hc" y="t"/>
                </a:cxn>
                <a:cxn ang="cd2">
                  <a:pos x="l" y="vc"/>
                </a:cxn>
                <a:cxn ang="cd4">
                  <a:pos x="hc" y="b"/>
                </a:cxn>
                <a:cxn ang="0">
                  <a:pos x="r" y="vc"/>
                </a:cxn>
              </a:cxnLst>
              <a:rect l="l" t="t" r="r" b="b"/>
              <a:pathLst>
                <a:path w="1724" h="3830">
                  <a:moveTo>
                    <a:pt x="1222" y="575"/>
                  </a:moveTo>
                  <a:cubicBezTo>
                    <a:pt x="886" y="240"/>
                    <a:pt x="503" y="24"/>
                    <a:pt x="48" y="0"/>
                  </a:cubicBezTo>
                  <a:cubicBezTo>
                    <a:pt x="0" y="96"/>
                    <a:pt x="0" y="96"/>
                    <a:pt x="0" y="96"/>
                  </a:cubicBezTo>
                  <a:cubicBezTo>
                    <a:pt x="575" y="383"/>
                    <a:pt x="862" y="982"/>
                    <a:pt x="886" y="1892"/>
                  </a:cubicBezTo>
                  <a:cubicBezTo>
                    <a:pt x="934" y="2800"/>
                    <a:pt x="623" y="3423"/>
                    <a:pt x="0" y="3734"/>
                  </a:cubicBezTo>
                  <a:cubicBezTo>
                    <a:pt x="48" y="3830"/>
                    <a:pt x="48" y="3830"/>
                    <a:pt x="48" y="3830"/>
                  </a:cubicBezTo>
                  <a:cubicBezTo>
                    <a:pt x="527" y="3782"/>
                    <a:pt x="934" y="3567"/>
                    <a:pt x="1245" y="3183"/>
                  </a:cubicBezTo>
                  <a:cubicBezTo>
                    <a:pt x="1581" y="2825"/>
                    <a:pt x="1724" y="2370"/>
                    <a:pt x="1724" y="1844"/>
                  </a:cubicBezTo>
                  <a:cubicBezTo>
                    <a:pt x="1701" y="1365"/>
                    <a:pt x="1533" y="934"/>
                    <a:pt x="1222" y="575"/>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2" name="Freeform: Shape 7">
              <a:extLst>
                <a:ext uri="{FF2B5EF4-FFF2-40B4-BE49-F238E27FC236}">
                  <a16:creationId xmlns:a16="http://schemas.microsoft.com/office/drawing/2014/main" id="{E3DA2E8A-29F4-45EE-852B-03E8A7E0DA61}"/>
                </a:ext>
              </a:extLst>
            </p:cNvPr>
            <p:cNvSpPr/>
            <p:nvPr/>
          </p:nvSpPr>
          <p:spPr>
            <a:xfrm>
              <a:off x="694509" y="4337655"/>
              <a:ext cx="193095" cy="362952"/>
            </a:xfrm>
            <a:custGeom>
              <a:avLst/>
              <a:gdLst/>
              <a:ahLst/>
              <a:cxnLst>
                <a:cxn ang="3cd4">
                  <a:pos x="hc" y="t"/>
                </a:cxn>
                <a:cxn ang="cd2">
                  <a:pos x="l" y="vc"/>
                </a:cxn>
                <a:cxn ang="cd4">
                  <a:pos x="hc" y="b"/>
                </a:cxn>
                <a:cxn ang="0">
                  <a:pos x="r" y="vc"/>
                </a:cxn>
              </a:cxnLst>
              <a:rect l="l" t="t" r="r" b="b"/>
              <a:pathLst>
                <a:path w="1987" h="3734">
                  <a:moveTo>
                    <a:pt x="1173" y="240"/>
                  </a:moveTo>
                  <a:cubicBezTo>
                    <a:pt x="1173" y="48"/>
                    <a:pt x="1173" y="48"/>
                    <a:pt x="1173" y="48"/>
                  </a:cubicBezTo>
                  <a:cubicBezTo>
                    <a:pt x="24" y="48"/>
                    <a:pt x="24" y="48"/>
                    <a:pt x="24" y="48"/>
                  </a:cubicBezTo>
                  <a:cubicBezTo>
                    <a:pt x="0" y="191"/>
                    <a:pt x="0" y="191"/>
                    <a:pt x="0" y="191"/>
                  </a:cubicBezTo>
                  <a:cubicBezTo>
                    <a:pt x="167" y="240"/>
                    <a:pt x="287" y="383"/>
                    <a:pt x="311" y="623"/>
                  </a:cubicBezTo>
                  <a:cubicBezTo>
                    <a:pt x="311" y="3183"/>
                    <a:pt x="311" y="3183"/>
                    <a:pt x="311" y="3183"/>
                  </a:cubicBezTo>
                  <a:cubicBezTo>
                    <a:pt x="263" y="3423"/>
                    <a:pt x="167" y="3543"/>
                    <a:pt x="0" y="3591"/>
                  </a:cubicBezTo>
                  <a:cubicBezTo>
                    <a:pt x="24" y="3734"/>
                    <a:pt x="24" y="3734"/>
                    <a:pt x="24" y="3734"/>
                  </a:cubicBezTo>
                  <a:cubicBezTo>
                    <a:pt x="1508" y="3734"/>
                    <a:pt x="1508" y="3734"/>
                    <a:pt x="1508" y="3734"/>
                  </a:cubicBezTo>
                  <a:cubicBezTo>
                    <a:pt x="1533" y="3591"/>
                    <a:pt x="1533" y="3591"/>
                    <a:pt x="1533" y="3591"/>
                  </a:cubicBezTo>
                  <a:cubicBezTo>
                    <a:pt x="1173" y="3495"/>
                    <a:pt x="1173" y="3304"/>
                    <a:pt x="1173" y="3183"/>
                  </a:cubicBezTo>
                  <a:cubicBezTo>
                    <a:pt x="1173" y="3159"/>
                    <a:pt x="1173" y="3159"/>
                    <a:pt x="1173" y="3159"/>
                  </a:cubicBezTo>
                  <a:cubicBezTo>
                    <a:pt x="1173" y="2393"/>
                    <a:pt x="1173" y="2393"/>
                    <a:pt x="1173" y="2393"/>
                  </a:cubicBezTo>
                  <a:cubicBezTo>
                    <a:pt x="1173" y="1245"/>
                    <a:pt x="1173" y="1245"/>
                    <a:pt x="1173" y="1245"/>
                  </a:cubicBezTo>
                  <a:cubicBezTo>
                    <a:pt x="1173" y="1030"/>
                    <a:pt x="1221" y="862"/>
                    <a:pt x="1245" y="742"/>
                  </a:cubicBezTo>
                  <a:cubicBezTo>
                    <a:pt x="1365" y="455"/>
                    <a:pt x="1604" y="240"/>
                    <a:pt x="1820" y="168"/>
                  </a:cubicBezTo>
                  <a:cubicBezTo>
                    <a:pt x="1844" y="168"/>
                    <a:pt x="1916" y="144"/>
                    <a:pt x="1987" y="120"/>
                  </a:cubicBezTo>
                  <a:cubicBezTo>
                    <a:pt x="1963" y="0"/>
                    <a:pt x="1963" y="0"/>
                    <a:pt x="1963" y="0"/>
                  </a:cubicBezTo>
                  <a:cubicBezTo>
                    <a:pt x="1676" y="24"/>
                    <a:pt x="1412" y="96"/>
                    <a:pt x="1173" y="24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3" name="Freeform: Shape 8">
              <a:extLst>
                <a:ext uri="{FF2B5EF4-FFF2-40B4-BE49-F238E27FC236}">
                  <a16:creationId xmlns:a16="http://schemas.microsoft.com/office/drawing/2014/main" id="{B9C19175-15C0-453E-8F1E-E59087EE3CC5}"/>
                </a:ext>
              </a:extLst>
            </p:cNvPr>
            <p:cNvSpPr/>
            <p:nvPr/>
          </p:nvSpPr>
          <p:spPr>
            <a:xfrm>
              <a:off x="934274" y="4337655"/>
              <a:ext cx="186191" cy="362952"/>
            </a:xfrm>
            <a:custGeom>
              <a:avLst/>
              <a:gdLst/>
              <a:ahLst/>
              <a:cxnLst>
                <a:cxn ang="3cd4">
                  <a:pos x="hc" y="t"/>
                </a:cxn>
                <a:cxn ang="cd2">
                  <a:pos x="l" y="vc"/>
                </a:cxn>
                <a:cxn ang="cd4">
                  <a:pos x="hc" y="b"/>
                </a:cxn>
                <a:cxn ang="0">
                  <a:pos x="r" y="vc"/>
                </a:cxn>
              </a:cxnLst>
              <a:rect l="l" t="t" r="r" b="b"/>
              <a:pathLst>
                <a:path w="1916" h="3734">
                  <a:moveTo>
                    <a:pt x="1604" y="3183"/>
                  </a:moveTo>
                  <a:cubicBezTo>
                    <a:pt x="1604" y="1628"/>
                    <a:pt x="1604" y="1628"/>
                    <a:pt x="1604" y="1628"/>
                  </a:cubicBezTo>
                  <a:cubicBezTo>
                    <a:pt x="1604" y="1221"/>
                    <a:pt x="1485" y="838"/>
                    <a:pt x="1126" y="479"/>
                  </a:cubicBezTo>
                  <a:cubicBezTo>
                    <a:pt x="814" y="191"/>
                    <a:pt x="431" y="48"/>
                    <a:pt x="24" y="0"/>
                  </a:cubicBezTo>
                  <a:cubicBezTo>
                    <a:pt x="0" y="120"/>
                    <a:pt x="0" y="120"/>
                    <a:pt x="0" y="120"/>
                  </a:cubicBezTo>
                  <a:cubicBezTo>
                    <a:pt x="48" y="144"/>
                    <a:pt x="144" y="168"/>
                    <a:pt x="144" y="168"/>
                  </a:cubicBezTo>
                  <a:cubicBezTo>
                    <a:pt x="383" y="240"/>
                    <a:pt x="551" y="455"/>
                    <a:pt x="647" y="742"/>
                  </a:cubicBezTo>
                  <a:cubicBezTo>
                    <a:pt x="695" y="862"/>
                    <a:pt x="719" y="1030"/>
                    <a:pt x="742" y="1269"/>
                  </a:cubicBezTo>
                  <a:cubicBezTo>
                    <a:pt x="742" y="3159"/>
                    <a:pt x="742" y="3159"/>
                    <a:pt x="742" y="3159"/>
                  </a:cubicBezTo>
                  <a:cubicBezTo>
                    <a:pt x="742" y="3183"/>
                    <a:pt x="742" y="3183"/>
                    <a:pt x="742" y="3183"/>
                  </a:cubicBezTo>
                  <a:cubicBezTo>
                    <a:pt x="742" y="3304"/>
                    <a:pt x="742" y="3495"/>
                    <a:pt x="383" y="3591"/>
                  </a:cubicBezTo>
                  <a:cubicBezTo>
                    <a:pt x="408" y="3734"/>
                    <a:pt x="408" y="3734"/>
                    <a:pt x="408" y="3734"/>
                  </a:cubicBezTo>
                  <a:cubicBezTo>
                    <a:pt x="1892" y="3734"/>
                    <a:pt x="1892" y="3734"/>
                    <a:pt x="1892" y="3734"/>
                  </a:cubicBezTo>
                  <a:cubicBezTo>
                    <a:pt x="1916" y="3591"/>
                    <a:pt x="1916" y="3591"/>
                    <a:pt x="1916" y="3591"/>
                  </a:cubicBezTo>
                  <a:cubicBezTo>
                    <a:pt x="1749" y="3543"/>
                    <a:pt x="1628" y="3423"/>
                    <a:pt x="1604" y="3183"/>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4" name="Freeform: Shape 9">
              <a:extLst>
                <a:ext uri="{FF2B5EF4-FFF2-40B4-BE49-F238E27FC236}">
                  <a16:creationId xmlns:a16="http://schemas.microsoft.com/office/drawing/2014/main" id="{044432AE-DC92-471D-9A6E-B5681ACB1CB3}"/>
                </a:ext>
              </a:extLst>
            </p:cNvPr>
            <p:cNvSpPr/>
            <p:nvPr/>
          </p:nvSpPr>
          <p:spPr>
            <a:xfrm>
              <a:off x="2177430" y="4342322"/>
              <a:ext cx="183858" cy="365285"/>
            </a:xfrm>
            <a:custGeom>
              <a:avLst/>
              <a:gdLst/>
              <a:ahLst/>
              <a:cxnLst>
                <a:cxn ang="3cd4">
                  <a:pos x="hc" y="t"/>
                </a:cxn>
                <a:cxn ang="cd2">
                  <a:pos x="l" y="vc"/>
                </a:cxn>
                <a:cxn ang="cd4">
                  <a:pos x="hc" y="b"/>
                </a:cxn>
                <a:cxn ang="0">
                  <a:pos x="r" y="vc"/>
                </a:cxn>
              </a:cxnLst>
              <a:rect l="l" t="t" r="r" b="b"/>
              <a:pathLst>
                <a:path w="1892" h="3758">
                  <a:moveTo>
                    <a:pt x="407" y="0"/>
                  </a:moveTo>
                  <a:cubicBezTo>
                    <a:pt x="384" y="143"/>
                    <a:pt x="384" y="143"/>
                    <a:pt x="384" y="143"/>
                  </a:cubicBezTo>
                  <a:cubicBezTo>
                    <a:pt x="718" y="264"/>
                    <a:pt x="743" y="431"/>
                    <a:pt x="718" y="551"/>
                  </a:cubicBezTo>
                  <a:cubicBezTo>
                    <a:pt x="718" y="575"/>
                    <a:pt x="718" y="575"/>
                    <a:pt x="718" y="575"/>
                  </a:cubicBezTo>
                  <a:cubicBezTo>
                    <a:pt x="718" y="2489"/>
                    <a:pt x="718" y="2489"/>
                    <a:pt x="718" y="2489"/>
                  </a:cubicBezTo>
                  <a:cubicBezTo>
                    <a:pt x="718" y="2705"/>
                    <a:pt x="695" y="2872"/>
                    <a:pt x="647" y="3016"/>
                  </a:cubicBezTo>
                  <a:cubicBezTo>
                    <a:pt x="551" y="3303"/>
                    <a:pt x="360" y="3495"/>
                    <a:pt x="144" y="3590"/>
                  </a:cubicBezTo>
                  <a:cubicBezTo>
                    <a:pt x="144" y="3590"/>
                    <a:pt x="48" y="3615"/>
                    <a:pt x="0" y="3639"/>
                  </a:cubicBezTo>
                  <a:cubicBezTo>
                    <a:pt x="24" y="3758"/>
                    <a:pt x="24" y="3758"/>
                    <a:pt x="24" y="3758"/>
                  </a:cubicBezTo>
                  <a:cubicBezTo>
                    <a:pt x="431" y="3710"/>
                    <a:pt x="743" y="3567"/>
                    <a:pt x="1054" y="3279"/>
                  </a:cubicBezTo>
                  <a:cubicBezTo>
                    <a:pt x="1413" y="2920"/>
                    <a:pt x="1580" y="2537"/>
                    <a:pt x="1580" y="2106"/>
                  </a:cubicBezTo>
                  <a:cubicBezTo>
                    <a:pt x="1580" y="575"/>
                    <a:pt x="1580" y="575"/>
                    <a:pt x="1580" y="575"/>
                  </a:cubicBezTo>
                  <a:cubicBezTo>
                    <a:pt x="1629" y="335"/>
                    <a:pt x="1724" y="192"/>
                    <a:pt x="1892" y="143"/>
                  </a:cubicBezTo>
                  <a:cubicBezTo>
                    <a:pt x="1868" y="0"/>
                    <a:pt x="1868" y="0"/>
                    <a:pt x="1868"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5" name="Freeform: Shape 10">
              <a:extLst>
                <a:ext uri="{FF2B5EF4-FFF2-40B4-BE49-F238E27FC236}">
                  <a16:creationId xmlns:a16="http://schemas.microsoft.com/office/drawing/2014/main" id="{6EBC2CD5-777C-4A7B-B7FC-0A22A694BF10}"/>
                </a:ext>
              </a:extLst>
            </p:cNvPr>
            <p:cNvSpPr/>
            <p:nvPr/>
          </p:nvSpPr>
          <p:spPr>
            <a:xfrm>
              <a:off x="1951667" y="4342322"/>
              <a:ext cx="183761" cy="365285"/>
            </a:xfrm>
            <a:custGeom>
              <a:avLst/>
              <a:gdLst/>
              <a:ahLst/>
              <a:cxnLst>
                <a:cxn ang="3cd4">
                  <a:pos x="hc" y="t"/>
                </a:cxn>
                <a:cxn ang="cd2">
                  <a:pos x="l" y="vc"/>
                </a:cxn>
                <a:cxn ang="cd4">
                  <a:pos x="hc" y="b"/>
                </a:cxn>
                <a:cxn ang="0">
                  <a:pos x="r" y="vc"/>
                </a:cxn>
              </a:cxnLst>
              <a:rect l="l" t="t" r="r" b="b"/>
              <a:pathLst>
                <a:path w="1891" h="3758">
                  <a:moveTo>
                    <a:pt x="1244" y="3016"/>
                  </a:moveTo>
                  <a:cubicBezTo>
                    <a:pt x="1197" y="2872"/>
                    <a:pt x="1173" y="2705"/>
                    <a:pt x="1173" y="2489"/>
                  </a:cubicBezTo>
                  <a:cubicBezTo>
                    <a:pt x="1173" y="575"/>
                    <a:pt x="1173" y="575"/>
                    <a:pt x="1173" y="575"/>
                  </a:cubicBezTo>
                  <a:cubicBezTo>
                    <a:pt x="1173" y="551"/>
                    <a:pt x="1173" y="551"/>
                    <a:pt x="1173" y="551"/>
                  </a:cubicBezTo>
                  <a:cubicBezTo>
                    <a:pt x="1149" y="407"/>
                    <a:pt x="1173" y="264"/>
                    <a:pt x="1508" y="143"/>
                  </a:cubicBezTo>
                  <a:cubicBezTo>
                    <a:pt x="1484" y="0"/>
                    <a:pt x="1484" y="0"/>
                    <a:pt x="1484" y="0"/>
                  </a:cubicBezTo>
                  <a:cubicBezTo>
                    <a:pt x="24" y="0"/>
                    <a:pt x="24" y="0"/>
                    <a:pt x="24" y="0"/>
                  </a:cubicBezTo>
                  <a:cubicBezTo>
                    <a:pt x="0" y="143"/>
                    <a:pt x="0" y="143"/>
                    <a:pt x="0" y="143"/>
                  </a:cubicBezTo>
                  <a:cubicBezTo>
                    <a:pt x="167" y="192"/>
                    <a:pt x="263" y="335"/>
                    <a:pt x="311" y="575"/>
                  </a:cubicBezTo>
                  <a:cubicBezTo>
                    <a:pt x="311" y="2106"/>
                    <a:pt x="311" y="2106"/>
                    <a:pt x="311" y="2106"/>
                  </a:cubicBezTo>
                  <a:cubicBezTo>
                    <a:pt x="311" y="2537"/>
                    <a:pt x="479" y="2920"/>
                    <a:pt x="837" y="3279"/>
                  </a:cubicBezTo>
                  <a:cubicBezTo>
                    <a:pt x="1149" y="3567"/>
                    <a:pt x="1460" y="3710"/>
                    <a:pt x="1867" y="3758"/>
                  </a:cubicBezTo>
                  <a:cubicBezTo>
                    <a:pt x="1891" y="3639"/>
                    <a:pt x="1891" y="3639"/>
                    <a:pt x="1891" y="3639"/>
                  </a:cubicBezTo>
                  <a:cubicBezTo>
                    <a:pt x="1843" y="3615"/>
                    <a:pt x="1748" y="3590"/>
                    <a:pt x="1748" y="3590"/>
                  </a:cubicBezTo>
                  <a:cubicBezTo>
                    <a:pt x="1532" y="3495"/>
                    <a:pt x="1365" y="3303"/>
                    <a:pt x="1244" y="3016"/>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6" name="Freeform: Shape 11">
              <a:extLst>
                <a:ext uri="{FF2B5EF4-FFF2-40B4-BE49-F238E27FC236}">
                  <a16:creationId xmlns:a16="http://schemas.microsoft.com/office/drawing/2014/main" id="{C399F9F3-42BE-4FB6-BC6B-E3A2BB448F1E}"/>
                </a:ext>
              </a:extLst>
            </p:cNvPr>
            <p:cNvSpPr/>
            <p:nvPr/>
          </p:nvSpPr>
          <p:spPr>
            <a:xfrm>
              <a:off x="2386956" y="4607560"/>
              <a:ext cx="116382" cy="107048"/>
            </a:xfrm>
            <a:custGeom>
              <a:avLst/>
              <a:gdLst/>
              <a:ahLst/>
              <a:cxnLst>
                <a:cxn ang="3cd4">
                  <a:pos x="hc" y="t"/>
                </a:cxn>
                <a:cxn ang="cd2">
                  <a:pos x="l" y="vc"/>
                </a:cxn>
                <a:cxn ang="cd4">
                  <a:pos x="hc" y="b"/>
                </a:cxn>
                <a:cxn ang="0">
                  <a:pos x="r" y="vc"/>
                </a:cxn>
              </a:cxnLst>
              <a:rect l="l" t="t" r="r" b="b"/>
              <a:pathLst>
                <a:path w="1198" h="1102">
                  <a:moveTo>
                    <a:pt x="120" y="0"/>
                  </a:moveTo>
                  <a:cubicBezTo>
                    <a:pt x="0" y="25"/>
                    <a:pt x="0" y="25"/>
                    <a:pt x="0" y="25"/>
                  </a:cubicBezTo>
                  <a:cubicBezTo>
                    <a:pt x="0" y="958"/>
                    <a:pt x="0" y="958"/>
                    <a:pt x="0" y="958"/>
                  </a:cubicBezTo>
                  <a:cubicBezTo>
                    <a:pt x="0" y="1102"/>
                    <a:pt x="0" y="1102"/>
                    <a:pt x="0" y="1102"/>
                  </a:cubicBezTo>
                  <a:cubicBezTo>
                    <a:pt x="96" y="982"/>
                    <a:pt x="96" y="982"/>
                    <a:pt x="96" y="982"/>
                  </a:cubicBezTo>
                  <a:cubicBezTo>
                    <a:pt x="144" y="934"/>
                    <a:pt x="216" y="934"/>
                    <a:pt x="312" y="934"/>
                  </a:cubicBezTo>
                  <a:cubicBezTo>
                    <a:pt x="408" y="934"/>
                    <a:pt x="504" y="934"/>
                    <a:pt x="599" y="958"/>
                  </a:cubicBezTo>
                  <a:cubicBezTo>
                    <a:pt x="719" y="1006"/>
                    <a:pt x="910" y="1030"/>
                    <a:pt x="1174" y="1030"/>
                  </a:cubicBezTo>
                  <a:cubicBezTo>
                    <a:pt x="1198" y="911"/>
                    <a:pt x="1198" y="911"/>
                    <a:pt x="1198" y="911"/>
                  </a:cubicBezTo>
                  <a:cubicBezTo>
                    <a:pt x="838" y="887"/>
                    <a:pt x="455" y="575"/>
                    <a:pt x="120"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7" name="Freeform: Shape 12">
              <a:extLst>
                <a:ext uri="{FF2B5EF4-FFF2-40B4-BE49-F238E27FC236}">
                  <a16:creationId xmlns:a16="http://schemas.microsoft.com/office/drawing/2014/main" id="{45EA9122-6806-4732-9F35-EAAAA7F3B5F0}"/>
                </a:ext>
              </a:extLst>
            </p:cNvPr>
            <p:cNvSpPr/>
            <p:nvPr/>
          </p:nvSpPr>
          <p:spPr>
            <a:xfrm>
              <a:off x="2557008" y="4342322"/>
              <a:ext cx="111618" cy="90714"/>
            </a:xfrm>
            <a:custGeom>
              <a:avLst/>
              <a:gdLst/>
              <a:ahLst/>
              <a:cxnLst>
                <a:cxn ang="3cd4">
                  <a:pos x="hc" y="t"/>
                </a:cxn>
                <a:cxn ang="cd2">
                  <a:pos x="l" y="vc"/>
                </a:cxn>
                <a:cxn ang="cd4">
                  <a:pos x="hc" y="b"/>
                </a:cxn>
                <a:cxn ang="0">
                  <a:pos x="r" y="vc"/>
                </a:cxn>
              </a:cxnLst>
              <a:rect l="l" t="t" r="r" b="b"/>
              <a:pathLst>
                <a:path w="1149" h="934">
                  <a:moveTo>
                    <a:pt x="1029" y="934"/>
                  </a:moveTo>
                  <a:cubicBezTo>
                    <a:pt x="1149" y="934"/>
                    <a:pt x="1149" y="934"/>
                    <a:pt x="1149" y="934"/>
                  </a:cubicBezTo>
                  <a:cubicBezTo>
                    <a:pt x="1149" y="72"/>
                    <a:pt x="1149" y="72"/>
                    <a:pt x="1149" y="72"/>
                  </a:cubicBezTo>
                  <a:cubicBezTo>
                    <a:pt x="1149" y="0"/>
                    <a:pt x="1149" y="0"/>
                    <a:pt x="1149" y="0"/>
                  </a:cubicBezTo>
                  <a:cubicBezTo>
                    <a:pt x="1101" y="0"/>
                    <a:pt x="1101" y="0"/>
                    <a:pt x="1101" y="0"/>
                  </a:cubicBezTo>
                  <a:cubicBezTo>
                    <a:pt x="24" y="0"/>
                    <a:pt x="24" y="0"/>
                    <a:pt x="24" y="0"/>
                  </a:cubicBezTo>
                  <a:cubicBezTo>
                    <a:pt x="0" y="120"/>
                    <a:pt x="0" y="120"/>
                    <a:pt x="0" y="120"/>
                  </a:cubicBezTo>
                  <a:cubicBezTo>
                    <a:pt x="191" y="143"/>
                    <a:pt x="335" y="192"/>
                    <a:pt x="479" y="264"/>
                  </a:cubicBezTo>
                  <a:cubicBezTo>
                    <a:pt x="814" y="407"/>
                    <a:pt x="981" y="647"/>
                    <a:pt x="1029" y="934"/>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8" name="Freeform: Shape 13">
              <a:extLst>
                <a:ext uri="{FF2B5EF4-FFF2-40B4-BE49-F238E27FC236}">
                  <a16:creationId xmlns:a16="http://schemas.microsoft.com/office/drawing/2014/main" id="{7C78FB5C-5568-4FFE-9A62-B56058822EC9}"/>
                </a:ext>
              </a:extLst>
            </p:cNvPr>
            <p:cNvSpPr/>
            <p:nvPr/>
          </p:nvSpPr>
          <p:spPr>
            <a:xfrm>
              <a:off x="2391623" y="4342322"/>
              <a:ext cx="300240" cy="365674"/>
            </a:xfrm>
            <a:custGeom>
              <a:avLst/>
              <a:gdLst/>
              <a:ahLst/>
              <a:cxnLst>
                <a:cxn ang="3cd4">
                  <a:pos x="hc" y="t"/>
                </a:cxn>
                <a:cxn ang="cd2">
                  <a:pos x="l" y="vc"/>
                </a:cxn>
                <a:cxn ang="cd4">
                  <a:pos x="hc" y="b"/>
                </a:cxn>
                <a:cxn ang="0">
                  <a:pos x="r" y="vc"/>
                </a:cxn>
              </a:cxnLst>
              <a:rect l="l" t="t" r="r" b="b"/>
              <a:pathLst>
                <a:path w="3089" h="3762">
                  <a:moveTo>
                    <a:pt x="2587" y="1844"/>
                  </a:moveTo>
                  <a:cubicBezTo>
                    <a:pt x="2443" y="1772"/>
                    <a:pt x="2275" y="1676"/>
                    <a:pt x="2059" y="1605"/>
                  </a:cubicBezTo>
                  <a:cubicBezTo>
                    <a:pt x="1652" y="1460"/>
                    <a:pt x="1341" y="1341"/>
                    <a:pt x="1126" y="1269"/>
                  </a:cubicBezTo>
                  <a:cubicBezTo>
                    <a:pt x="814" y="1173"/>
                    <a:pt x="671" y="1077"/>
                    <a:pt x="671" y="862"/>
                  </a:cubicBezTo>
                  <a:cubicBezTo>
                    <a:pt x="671" y="838"/>
                    <a:pt x="671" y="838"/>
                    <a:pt x="671" y="838"/>
                  </a:cubicBezTo>
                  <a:cubicBezTo>
                    <a:pt x="671" y="718"/>
                    <a:pt x="695" y="575"/>
                    <a:pt x="790" y="431"/>
                  </a:cubicBezTo>
                  <a:cubicBezTo>
                    <a:pt x="934" y="264"/>
                    <a:pt x="1078" y="168"/>
                    <a:pt x="1293" y="120"/>
                  </a:cubicBezTo>
                  <a:cubicBezTo>
                    <a:pt x="1269" y="0"/>
                    <a:pt x="1269" y="0"/>
                    <a:pt x="1269" y="0"/>
                  </a:cubicBezTo>
                  <a:cubicBezTo>
                    <a:pt x="886" y="0"/>
                    <a:pt x="551" y="143"/>
                    <a:pt x="239" y="407"/>
                  </a:cubicBezTo>
                  <a:cubicBezTo>
                    <a:pt x="72" y="598"/>
                    <a:pt x="0" y="790"/>
                    <a:pt x="0" y="982"/>
                  </a:cubicBezTo>
                  <a:cubicBezTo>
                    <a:pt x="0" y="1293"/>
                    <a:pt x="96" y="1533"/>
                    <a:pt x="312" y="1700"/>
                  </a:cubicBezTo>
                  <a:cubicBezTo>
                    <a:pt x="456" y="1820"/>
                    <a:pt x="623" y="1939"/>
                    <a:pt x="886" y="2034"/>
                  </a:cubicBezTo>
                  <a:cubicBezTo>
                    <a:pt x="1652" y="2322"/>
                    <a:pt x="1652" y="2322"/>
                    <a:pt x="1652" y="2322"/>
                  </a:cubicBezTo>
                  <a:cubicBezTo>
                    <a:pt x="1868" y="2394"/>
                    <a:pt x="2012" y="2441"/>
                    <a:pt x="2084" y="2489"/>
                  </a:cubicBezTo>
                  <a:cubicBezTo>
                    <a:pt x="2251" y="2537"/>
                    <a:pt x="2371" y="2657"/>
                    <a:pt x="2419" y="2800"/>
                  </a:cubicBezTo>
                  <a:cubicBezTo>
                    <a:pt x="2443" y="2849"/>
                    <a:pt x="2443" y="2896"/>
                    <a:pt x="2443" y="2944"/>
                  </a:cubicBezTo>
                  <a:cubicBezTo>
                    <a:pt x="2443" y="3088"/>
                    <a:pt x="2419" y="3207"/>
                    <a:pt x="2323" y="3328"/>
                  </a:cubicBezTo>
                  <a:cubicBezTo>
                    <a:pt x="2203" y="3519"/>
                    <a:pt x="1964" y="3615"/>
                    <a:pt x="1605" y="3639"/>
                  </a:cubicBezTo>
                  <a:cubicBezTo>
                    <a:pt x="1629" y="3758"/>
                    <a:pt x="1629" y="3758"/>
                    <a:pt x="1629" y="3758"/>
                  </a:cubicBezTo>
                  <a:cubicBezTo>
                    <a:pt x="1964" y="3782"/>
                    <a:pt x="2299" y="3686"/>
                    <a:pt x="2634" y="3519"/>
                  </a:cubicBezTo>
                  <a:cubicBezTo>
                    <a:pt x="2898" y="3375"/>
                    <a:pt x="3065" y="3111"/>
                    <a:pt x="3089" y="2728"/>
                  </a:cubicBezTo>
                  <a:cubicBezTo>
                    <a:pt x="3089" y="2417"/>
                    <a:pt x="2921" y="2058"/>
                    <a:pt x="2587" y="1844"/>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29" name="Freeform: Shape 14">
              <a:extLst>
                <a:ext uri="{FF2B5EF4-FFF2-40B4-BE49-F238E27FC236}">
                  <a16:creationId xmlns:a16="http://schemas.microsoft.com/office/drawing/2014/main" id="{EEC00EBF-62E4-4FAE-80DC-B91EACBE436E}"/>
                </a:ext>
              </a:extLst>
            </p:cNvPr>
            <p:cNvSpPr/>
            <p:nvPr/>
          </p:nvSpPr>
          <p:spPr>
            <a:xfrm>
              <a:off x="1520850" y="4342322"/>
              <a:ext cx="405051" cy="358285"/>
            </a:xfrm>
            <a:custGeom>
              <a:avLst/>
              <a:gdLst/>
              <a:ahLst/>
              <a:cxnLst>
                <a:cxn ang="3cd4">
                  <a:pos x="hc" y="t"/>
                </a:cxn>
                <a:cxn ang="cd2">
                  <a:pos x="l" y="vc"/>
                </a:cxn>
                <a:cxn ang="cd4">
                  <a:pos x="hc" y="b"/>
                </a:cxn>
                <a:cxn ang="0">
                  <a:pos x="r" y="vc"/>
                </a:cxn>
              </a:cxnLst>
              <a:rect l="l" t="t" r="r" b="b"/>
              <a:pathLst>
                <a:path w="4167" h="3686">
                  <a:moveTo>
                    <a:pt x="3161" y="0"/>
                  </a:moveTo>
                  <a:cubicBezTo>
                    <a:pt x="3137" y="143"/>
                    <a:pt x="3137" y="143"/>
                    <a:pt x="3137" y="143"/>
                  </a:cubicBezTo>
                  <a:cubicBezTo>
                    <a:pt x="3497" y="264"/>
                    <a:pt x="3473" y="431"/>
                    <a:pt x="3448" y="551"/>
                  </a:cubicBezTo>
                  <a:cubicBezTo>
                    <a:pt x="2371" y="3088"/>
                    <a:pt x="2371" y="3088"/>
                    <a:pt x="2371" y="3088"/>
                  </a:cubicBezTo>
                  <a:cubicBezTo>
                    <a:pt x="1245" y="526"/>
                    <a:pt x="1245" y="526"/>
                    <a:pt x="1245" y="526"/>
                  </a:cubicBezTo>
                  <a:cubicBezTo>
                    <a:pt x="1245" y="383"/>
                    <a:pt x="1222" y="239"/>
                    <a:pt x="1533" y="143"/>
                  </a:cubicBezTo>
                  <a:cubicBezTo>
                    <a:pt x="1509" y="0"/>
                    <a:pt x="1509" y="0"/>
                    <a:pt x="1509" y="0"/>
                  </a:cubicBezTo>
                  <a:cubicBezTo>
                    <a:pt x="25" y="0"/>
                    <a:pt x="25" y="0"/>
                    <a:pt x="25" y="0"/>
                  </a:cubicBezTo>
                  <a:cubicBezTo>
                    <a:pt x="0" y="143"/>
                    <a:pt x="0" y="143"/>
                    <a:pt x="0" y="143"/>
                  </a:cubicBezTo>
                  <a:cubicBezTo>
                    <a:pt x="168" y="192"/>
                    <a:pt x="264" y="311"/>
                    <a:pt x="360" y="551"/>
                  </a:cubicBezTo>
                  <a:cubicBezTo>
                    <a:pt x="1701" y="3686"/>
                    <a:pt x="1701" y="3686"/>
                    <a:pt x="1701" y="3686"/>
                  </a:cubicBezTo>
                  <a:cubicBezTo>
                    <a:pt x="2467" y="3686"/>
                    <a:pt x="2467" y="3686"/>
                    <a:pt x="2467" y="3686"/>
                  </a:cubicBezTo>
                  <a:cubicBezTo>
                    <a:pt x="3856" y="479"/>
                    <a:pt x="3856" y="479"/>
                    <a:pt x="3856" y="479"/>
                  </a:cubicBezTo>
                  <a:cubicBezTo>
                    <a:pt x="3927" y="287"/>
                    <a:pt x="3999" y="192"/>
                    <a:pt x="4167" y="143"/>
                  </a:cubicBezTo>
                  <a:cubicBezTo>
                    <a:pt x="4143" y="0"/>
                    <a:pt x="4143" y="0"/>
                    <a:pt x="4143"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spTree>
    <p:extLst>
      <p:ext uri="{BB962C8B-B14F-4D97-AF65-F5344CB8AC3E}">
        <p14:creationId xmlns:p14="http://schemas.microsoft.com/office/powerpoint/2010/main" val="1035271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059906" y="1"/>
            <a:ext cx="3024188" cy="4867275"/>
          </a:xfrm>
          <a:prstGeom prst="rect">
            <a:avLst/>
          </a:prstGeom>
          <a:solidFill>
            <a:srgbClr val="D1E9E7"/>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graphicFrame>
        <p:nvGraphicFramePr>
          <p:cNvPr id="13" name="Chart 9"/>
          <p:cNvGraphicFramePr>
            <a:graphicFrameLocks/>
          </p:cNvGraphicFramePr>
          <p:nvPr>
            <p:extLst>
              <p:ext uri="{D42A27DB-BD31-4B8C-83A1-F6EECF244321}">
                <p14:modId xmlns:p14="http://schemas.microsoft.com/office/powerpoint/2010/main" val="752067713"/>
              </p:ext>
            </p:extLst>
          </p:nvPr>
        </p:nvGraphicFramePr>
        <p:xfrm>
          <a:off x="3060699" y="339725"/>
          <a:ext cx="3024189" cy="452755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6084094" y="0"/>
            <a:ext cx="3059905" cy="4873790"/>
          </a:xfrm>
          <a:prstGeom prst="rect">
            <a:avLst/>
          </a:prstGeom>
          <a:solidFill>
            <a:schemeClr val="accent6"/>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sp>
        <p:nvSpPr>
          <p:cNvPr id="32" name="Rectangle 31"/>
          <p:cNvSpPr/>
          <p:nvPr/>
        </p:nvSpPr>
        <p:spPr>
          <a:xfrm>
            <a:off x="1" y="0"/>
            <a:ext cx="3059906" cy="2839641"/>
          </a:xfrm>
          <a:prstGeom prst="rect">
            <a:avLst/>
          </a:prstGeom>
        </p:spPr>
        <p:txBody>
          <a:bodyPr wrap="square" lIns="251999" tIns="360000" rIns="251999">
            <a:noAutofit/>
          </a:bodyPr>
          <a:lstStyle/>
          <a:p>
            <a:r>
              <a:rPr lang="sv-SE" sz="2700" b="1" dirty="0">
                <a:latin typeface="Calibri" charset="0"/>
                <a:ea typeface="Calibri" charset="0"/>
                <a:cs typeface="Calibri" charset="0"/>
              </a:rPr>
              <a:t>För majoriteten är det viktigt att ha tillgång till internet under semestern</a:t>
            </a:r>
          </a:p>
        </p:txBody>
      </p:sp>
      <p:sp>
        <p:nvSpPr>
          <p:cNvPr id="33" name="Platshållare för text 13"/>
          <p:cNvSpPr>
            <a:spLocks noGrp="1"/>
          </p:cNvSpPr>
          <p:nvPr>
            <p:ph type="body" sz="quarter" idx="4294967295"/>
          </p:nvPr>
        </p:nvSpPr>
        <p:spPr>
          <a:xfrm>
            <a:off x="1" y="2974791"/>
            <a:ext cx="3059906" cy="754247"/>
          </a:xfrm>
          <a:prstGeom prst="rect">
            <a:avLst/>
          </a:prstGeom>
        </p:spPr>
        <p:txBody>
          <a:bodyPr lIns="251999" tIns="162000" rIns="251999" anchor="t" anchorCtr="0"/>
          <a:lstStyle/>
          <a:p>
            <a:pPr marL="0" indent="0">
              <a:buNone/>
            </a:pPr>
            <a:r>
              <a:rPr lang="sv-SE" sz="1050" dirty="0">
                <a:latin typeface="Calibri" charset="0"/>
                <a:ea typeface="Calibri" charset="0"/>
                <a:cs typeface="Calibri" charset="0"/>
              </a:rPr>
              <a:t>FRÅGA: </a:t>
            </a:r>
            <a:r>
              <a:rPr lang="sv-SE" sz="1125" dirty="0">
                <a:latin typeface="Calibri" charset="0"/>
                <a:ea typeface="Calibri" charset="0"/>
                <a:cs typeface="Calibri" charset="0"/>
              </a:rPr>
              <a:t>Hur viktigt eller inte viktigt är det för dig att alltid ha tillgång till internet på semestern?</a:t>
            </a:r>
            <a:endParaRPr lang="en-US" sz="1050" dirty="0">
              <a:latin typeface="Calibri" charset="0"/>
              <a:ea typeface="Calibri" charset="0"/>
              <a:cs typeface="Calibri" charset="0"/>
            </a:endParaRPr>
          </a:p>
        </p:txBody>
      </p:sp>
      <p:cxnSp>
        <p:nvCxnSpPr>
          <p:cNvPr id="34" name="Straight Connector 33"/>
          <p:cNvCxnSpPr/>
          <p:nvPr/>
        </p:nvCxnSpPr>
        <p:spPr>
          <a:xfrm>
            <a:off x="243353" y="2974791"/>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6084888" y="0"/>
            <a:ext cx="3059112" cy="4764279"/>
          </a:xfrm>
          <a:prstGeom prst="rect">
            <a:avLst/>
          </a:prstGeom>
        </p:spPr>
        <p:txBody>
          <a:bodyPr wrap="square" lIns="251999" tIns="360000" rIns="251999" numCol="1" spcCol="216000">
            <a:noAutofit/>
          </a:bodyPr>
          <a:lstStyle/>
          <a:p>
            <a:pPr>
              <a:defRPr/>
            </a:pPr>
            <a:r>
              <a:rPr lang="sv-SE" sz="1050" b="1" dirty="0">
                <a:solidFill>
                  <a:schemeClr val="bg1"/>
                </a:solidFill>
                <a:latin typeface="Calibri" charset="0"/>
                <a:ea typeface="Calibri" charset="0"/>
                <a:cs typeface="Calibri" charset="0"/>
              </a:rPr>
              <a:t>Signifikanta skillnader jämfört mot totalen</a:t>
            </a:r>
          </a:p>
          <a:p>
            <a:pPr lvl="0">
              <a:defRPr/>
            </a:pPr>
            <a:endParaRPr lang="sv-SE" sz="900" b="1" dirty="0">
              <a:solidFill>
                <a:schemeClr val="bg1"/>
              </a:solidFill>
              <a:latin typeface="Calibri" charset="0"/>
              <a:ea typeface="Calibri" charset="0"/>
              <a:cs typeface="Calibri" charset="0"/>
            </a:endParaRPr>
          </a:p>
          <a:p>
            <a:pPr lvl="0">
              <a:defRPr/>
            </a:pPr>
            <a:r>
              <a:rPr lang="sv-SE" sz="900" b="1" i="1" dirty="0">
                <a:solidFill>
                  <a:schemeClr val="bg1"/>
                </a:solidFill>
                <a:latin typeface="Calibri" charset="0"/>
                <a:ea typeface="Calibri" charset="0"/>
                <a:cs typeface="Calibri" charset="0"/>
              </a:rPr>
              <a:t>Väldigt/ganska viktigt (57%)</a:t>
            </a:r>
          </a:p>
          <a:p>
            <a:pPr marL="128588" indent="-128588">
              <a:buFont typeface="Arial" panose="020B0604020202020204" pitchFamily="34" charset="0"/>
              <a:buChar char="•"/>
              <a:defRPr/>
            </a:pPr>
            <a:r>
              <a:rPr lang="sv-SE" sz="900" dirty="0">
                <a:solidFill>
                  <a:schemeClr val="bg1"/>
                </a:solidFill>
                <a:latin typeface="Calibri" charset="0"/>
                <a:ea typeface="Calibri" charset="0"/>
                <a:cs typeface="Calibri" charset="0"/>
              </a:rPr>
              <a:t>Boende i Sydsverige (65%)</a:t>
            </a:r>
          </a:p>
          <a:p>
            <a:pPr lvl="0">
              <a:defRPr/>
            </a:pPr>
            <a:endParaRPr lang="sv-SE" sz="900" b="1" i="1" dirty="0">
              <a:solidFill>
                <a:schemeClr val="bg1"/>
              </a:solidFill>
              <a:latin typeface="Calibri" charset="0"/>
              <a:ea typeface="Calibri" charset="0"/>
              <a:cs typeface="Calibri" charset="0"/>
            </a:endParaRPr>
          </a:p>
          <a:p>
            <a:pPr lvl="0">
              <a:defRPr/>
            </a:pPr>
            <a:endParaRPr lang="sv-SE" sz="900" b="1" i="1" dirty="0">
              <a:solidFill>
                <a:schemeClr val="bg1"/>
              </a:solidFill>
              <a:latin typeface="Calibri" charset="0"/>
              <a:ea typeface="Calibri" charset="0"/>
              <a:cs typeface="Calibri" charset="0"/>
            </a:endParaRPr>
          </a:p>
          <a:p>
            <a:pPr lvl="0">
              <a:defRPr/>
            </a:pPr>
            <a:endParaRPr lang="sv-SE" sz="900" b="1" i="1" dirty="0">
              <a:solidFill>
                <a:schemeClr val="bg1"/>
              </a:solidFill>
              <a:latin typeface="Calibri" charset="0"/>
              <a:ea typeface="Calibri" charset="0"/>
              <a:cs typeface="Calibri" charset="0"/>
            </a:endParaRPr>
          </a:p>
          <a:p>
            <a:pPr lvl="0">
              <a:defRPr/>
            </a:pPr>
            <a:r>
              <a:rPr lang="sv-SE" sz="900" b="1" i="1" dirty="0">
                <a:solidFill>
                  <a:schemeClr val="bg1"/>
                </a:solidFill>
                <a:latin typeface="Calibri" charset="0"/>
                <a:ea typeface="Calibri" charset="0"/>
                <a:cs typeface="Calibri" charset="0"/>
              </a:rPr>
              <a:t>Inte särskilt/inte alls viktigt (24%)</a:t>
            </a:r>
          </a:p>
          <a:p>
            <a:pPr marL="171450" indent="-171450">
              <a:buFont typeface="Arial" panose="020B0604020202020204" pitchFamily="34" charset="0"/>
              <a:buChar char="•"/>
              <a:defRPr/>
            </a:pPr>
            <a:r>
              <a:rPr lang="sv-SE" sz="900" dirty="0">
                <a:solidFill>
                  <a:schemeClr val="bg1"/>
                </a:solidFill>
                <a:latin typeface="Calibri" charset="0"/>
                <a:ea typeface="Calibri" charset="0"/>
                <a:cs typeface="Calibri" charset="0"/>
              </a:rPr>
              <a:t>50-64 år (29%)</a:t>
            </a:r>
          </a:p>
          <a:p>
            <a:pPr lvl="0">
              <a:defRPr/>
            </a:pPr>
            <a:endParaRPr lang="sv-SE" sz="900" dirty="0">
              <a:solidFill>
                <a:schemeClr val="bg1"/>
              </a:solidFill>
              <a:latin typeface="Calibri" charset="0"/>
              <a:ea typeface="Calibri" charset="0"/>
              <a:cs typeface="Calibri" charset="0"/>
            </a:endParaRPr>
          </a:p>
        </p:txBody>
      </p:sp>
      <p:sp>
        <p:nvSpPr>
          <p:cNvPr id="2" name="Höger klammerparentes 1">
            <a:extLst>
              <a:ext uri="{FF2B5EF4-FFF2-40B4-BE49-F238E27FC236}">
                <a16:creationId xmlns:a16="http://schemas.microsoft.com/office/drawing/2014/main" id="{582575EC-4961-4F68-B236-E2D62F14E29A}"/>
              </a:ext>
            </a:extLst>
          </p:cNvPr>
          <p:cNvSpPr/>
          <p:nvPr/>
        </p:nvSpPr>
        <p:spPr>
          <a:xfrm>
            <a:off x="5486400" y="626533"/>
            <a:ext cx="220133" cy="1236134"/>
          </a:xfrm>
          <a:prstGeom prst="rightBrace">
            <a:avLst/>
          </a:prstGeom>
          <a:ln w="9525">
            <a:solidFill>
              <a:schemeClr val="accent6"/>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10" name="Ellips 9">
            <a:extLst>
              <a:ext uri="{FF2B5EF4-FFF2-40B4-BE49-F238E27FC236}">
                <a16:creationId xmlns:a16="http://schemas.microsoft.com/office/drawing/2014/main" id="{DE3C134A-4709-4FCD-B1C4-0AA7FDA17CEE}"/>
              </a:ext>
            </a:extLst>
          </p:cNvPr>
          <p:cNvSpPr/>
          <p:nvPr/>
        </p:nvSpPr>
        <p:spPr>
          <a:xfrm>
            <a:off x="5212099" y="855134"/>
            <a:ext cx="732367" cy="706510"/>
          </a:xfrm>
          <a:prstGeom prst="ellipse">
            <a:avLst/>
          </a:prstGeom>
          <a:solidFill>
            <a:schemeClr val="bg2"/>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lang="sv-SE" sz="1400" b="1" dirty="0">
                <a:solidFill>
                  <a:schemeClr val="tx1"/>
                </a:solidFill>
                <a:latin typeface="Calibri"/>
              </a:rPr>
              <a:t>57</a:t>
            </a:r>
            <a:r>
              <a:rPr kumimoji="0" lang="sv-SE" sz="1400" b="1" i="0" u="none" strike="noStrike" kern="1200" cap="none" spc="0" normalizeH="0" baseline="0" noProof="0" dirty="0">
                <a:ln>
                  <a:noFill/>
                </a:ln>
                <a:solidFill>
                  <a:schemeClr val="tx1"/>
                </a:solidFill>
                <a:effectLst/>
                <a:uLnTx/>
                <a:uFillTx/>
                <a:latin typeface="Calibri"/>
                <a:ea typeface="+mn-ea"/>
                <a:cs typeface="+mn-cs"/>
              </a:rPr>
              <a:t>%</a:t>
            </a:r>
          </a:p>
        </p:txBody>
      </p:sp>
      <p:sp>
        <p:nvSpPr>
          <p:cNvPr id="15" name="Rectangle 30">
            <a:extLst>
              <a:ext uri="{FF2B5EF4-FFF2-40B4-BE49-F238E27FC236}">
                <a16:creationId xmlns:a16="http://schemas.microsoft.com/office/drawing/2014/main" id="{670B6822-E6B6-4FAE-AA56-5F09BCFDAF4D}"/>
              </a:ext>
            </a:extLst>
          </p:cNvPr>
          <p:cNvSpPr/>
          <p:nvPr/>
        </p:nvSpPr>
        <p:spPr>
          <a:xfrm>
            <a:off x="4702061" y="4555863"/>
            <a:ext cx="1170513" cy="215444"/>
          </a:xfrm>
          <a:prstGeom prst="rect">
            <a:avLst/>
          </a:prstGeom>
        </p:spPr>
        <p:txBody>
          <a:bodyPr wrap="none">
            <a:spAutoFit/>
          </a:bodyPr>
          <a:lstStyle/>
          <a:p>
            <a:r>
              <a:rPr lang="sv-SE" sz="800" dirty="0">
                <a:solidFill>
                  <a:schemeClr val="bg1">
                    <a:lumMod val="50000"/>
                  </a:schemeClr>
                </a:solidFill>
                <a:latin typeface="+mj-lt"/>
                <a:cs typeface="Arial" panose="020B0604020202020204" pitchFamily="34" charset="0"/>
              </a:rPr>
              <a:t>BAS: Samtliga (n=1 048)</a:t>
            </a:r>
            <a:endParaRPr lang="en-US" sz="800" dirty="0">
              <a:solidFill>
                <a:schemeClr val="bg1">
                  <a:lumMod val="50000"/>
                </a:schemeClr>
              </a:solidFill>
              <a:latin typeface="+mj-lt"/>
              <a:cs typeface="Arial" panose="020B0604020202020204" pitchFamily="34" charset="0"/>
            </a:endParaRPr>
          </a:p>
        </p:txBody>
      </p:sp>
    </p:spTree>
    <p:extLst>
      <p:ext uri="{BB962C8B-B14F-4D97-AF65-F5344CB8AC3E}">
        <p14:creationId xmlns:p14="http://schemas.microsoft.com/office/powerpoint/2010/main" val="80801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11" name="Rubrik 1"/>
          <p:cNvSpPr>
            <a:spLocks noGrp="1"/>
          </p:cNvSpPr>
          <p:nvPr>
            <p:ph type="title"/>
          </p:nvPr>
        </p:nvSpPr>
        <p:spPr>
          <a:xfrm>
            <a:off x="1" y="0"/>
            <a:ext cx="4571999" cy="979118"/>
          </a:xfrm>
          <a:prstGeom prst="rect">
            <a:avLst/>
          </a:prstGeom>
        </p:spPr>
        <p:txBody>
          <a:bodyPr lIns="251999" tIns="251999" rIns="251999" anchor="t" anchorCtr="0"/>
          <a:lstStyle/>
          <a:p>
            <a:r>
              <a:rPr lang="sv-SE" sz="2700" b="1" dirty="0">
                <a:latin typeface="Calibri" charset="0"/>
                <a:ea typeface="Calibri" charset="0"/>
                <a:cs typeface="Calibri" charset="0"/>
              </a:rPr>
              <a:t>Tre av tio kontrollerar sitt barn/partners telefoninställningar på semestern</a:t>
            </a:r>
          </a:p>
        </p:txBody>
      </p:sp>
      <p:cxnSp>
        <p:nvCxnSpPr>
          <p:cNvPr id="14" name="Straight Connector 13"/>
          <p:cNvCxnSpPr/>
          <p:nvPr/>
        </p:nvCxnSpPr>
        <p:spPr>
          <a:xfrm>
            <a:off x="251222" y="1954112"/>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1994832"/>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Kontrollerar du dina barn/partners/resesällskaps telefoninställningar på semestern, för att till exempel se till att de har slagit av mobildata och </a:t>
            </a:r>
            <a:r>
              <a:rPr lang="sv-SE" sz="1050" dirty="0" err="1">
                <a:latin typeface="Calibri Regular" charset="0"/>
                <a:cs typeface="Calibri Regular" charset="0"/>
              </a:rPr>
              <a:t>dataroaming</a:t>
            </a:r>
            <a:r>
              <a:rPr lang="sv-SE" sz="1050" dirty="0">
                <a:latin typeface="Calibri Regular" charset="0"/>
                <a:cs typeface="Calibri Regular" charset="0"/>
              </a:rPr>
              <a:t>?</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3519827697"/>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0" name="Ellips 9">
            <a:extLst>
              <a:ext uri="{FF2B5EF4-FFF2-40B4-BE49-F238E27FC236}">
                <a16:creationId xmlns:a16="http://schemas.microsoft.com/office/drawing/2014/main" id="{280AD7C2-A3AD-49A6-B142-B60917FCED84}"/>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30%</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
        <p:nvSpPr>
          <p:cNvPr id="15" name="Rectangle 2">
            <a:extLst>
              <a:ext uri="{FF2B5EF4-FFF2-40B4-BE49-F238E27FC236}">
                <a16:creationId xmlns:a16="http://schemas.microsoft.com/office/drawing/2014/main" id="{2A996FF3-FA96-4711-8CBB-F9D2D9664133}"/>
              </a:ext>
            </a:extLst>
          </p:cNvPr>
          <p:cNvSpPr/>
          <p:nvPr/>
        </p:nvSpPr>
        <p:spPr>
          <a:xfrm>
            <a:off x="134860" y="2719922"/>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00" b="1" dirty="0">
                <a:latin typeface="Calibri" charset="0"/>
                <a:ea typeface="Calibri" charset="0"/>
                <a:cs typeface="Calibri" charset="0"/>
              </a:rPr>
              <a:t>Netto JA (30%):</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lang="sv-SE" sz="1050" dirty="0">
                <a:solidFill>
                  <a:srgbClr val="000000"/>
                </a:solidFill>
                <a:latin typeface="Calibri Regular" charset="0"/>
                <a:cs typeface="Calibri Regular" charset="0"/>
              </a:rPr>
              <a:t>Män (33%)</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30-49 år (47%)</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lang="sv-SE" sz="1050" dirty="0">
                <a:solidFill>
                  <a:srgbClr val="000000"/>
                </a:solidFill>
                <a:latin typeface="Calibri Regular" charset="0"/>
                <a:cs typeface="Calibri Regular" charset="0"/>
              </a:rPr>
              <a:t>Västsverige (38%)</a:t>
            </a:r>
            <a:endPar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a:p>
            <a:pPr marR="0" lvl="0" algn="l" defTabSz="342900" rtl="0" eaLnBrk="1" fontAlgn="auto" latinLnBrk="0" hangingPunct="1">
              <a:lnSpc>
                <a:spcPct val="110000"/>
              </a:lnSpc>
              <a:spcBef>
                <a:spcPts val="0"/>
              </a:spcBef>
              <a:spcAft>
                <a:spcPts val="0"/>
              </a:spcAft>
              <a:buClr>
                <a:srgbClr val="006968"/>
              </a:buClr>
              <a:buSzTx/>
              <a:tabLst/>
              <a:defRPr/>
            </a:pPr>
            <a:endParaRPr lang="sv-SE" sz="1000" b="1" dirty="0">
              <a:latin typeface="Calibri" charset="0"/>
              <a:cs typeface="Calibri"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00" b="1" dirty="0">
                <a:latin typeface="Calibri" charset="0"/>
                <a:cs typeface="Calibri" charset="0"/>
              </a:rPr>
              <a:t>Nej (47%):</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65-79 år (59%)</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Tree>
    <p:extLst>
      <p:ext uri="{BB962C8B-B14F-4D97-AF65-F5344CB8AC3E}">
        <p14:creationId xmlns:p14="http://schemas.microsoft.com/office/powerpoint/2010/main" val="177691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084094" y="0"/>
            <a:ext cx="3059906" cy="4867275"/>
          </a:xfrm>
          <a:prstGeom prst="rect">
            <a:avLst/>
          </a:prstGeom>
          <a:solidFill>
            <a:srgbClr val="D1E9E7"/>
          </a:solidFill>
          <a:ln>
            <a:noFill/>
          </a:ln>
          <a:effectLst/>
        </p:spPr>
        <p:style>
          <a:lnRef idx="1">
            <a:schemeClr val="accent1"/>
          </a:lnRef>
          <a:fillRef idx="1001">
            <a:schemeClr val="lt1"/>
          </a:fillRef>
          <a:effectRef idx="2">
            <a:schemeClr val="accent1"/>
          </a:effectRef>
          <a:fontRef idx="minor">
            <a:schemeClr val="lt1"/>
          </a:fontRef>
        </p:style>
        <p:txBody>
          <a:bodyPr lIns="251999" tIns="360000" rIns="251999" rtlCol="0"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1100" b="1" i="0" u="none" strike="noStrike" kern="1200" cap="none" spc="0" normalizeH="0" baseline="0" noProof="0" dirty="0">
                <a:ln>
                  <a:noFill/>
                </a:ln>
                <a:solidFill>
                  <a:srgbClr val="000000"/>
                </a:solidFill>
                <a:effectLst/>
                <a:uLnTx/>
                <a:uFillTx/>
                <a:latin typeface="Calibri"/>
                <a:ea typeface="+mn-ea"/>
                <a:cs typeface="+mn-cs"/>
              </a:rPr>
              <a:t>Signifikanta skillnader</a:t>
            </a: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1100" b="0" i="0" u="none" strike="noStrike" kern="1200" cap="none" spc="0" normalizeH="0" baseline="0" noProof="0" dirty="0">
                <a:ln>
                  <a:noFill/>
                </a:ln>
                <a:solidFill>
                  <a:srgbClr val="000000"/>
                </a:solidFill>
                <a:effectLst/>
                <a:uLnTx/>
                <a:uFillTx/>
                <a:latin typeface="Calibri"/>
                <a:ea typeface="+mn-ea"/>
                <a:cs typeface="+mn-cs"/>
              </a:rPr>
              <a:t>Se nästa sida</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Rubrik 1"/>
          <p:cNvSpPr>
            <a:spLocks noGrp="1"/>
          </p:cNvSpPr>
          <p:nvPr>
            <p:ph type="title"/>
          </p:nvPr>
        </p:nvSpPr>
        <p:spPr>
          <a:xfrm>
            <a:off x="1" y="0"/>
            <a:ext cx="6084093" cy="1589834"/>
          </a:xfrm>
          <a:prstGeom prst="rect">
            <a:avLst/>
          </a:prstGeom>
        </p:spPr>
        <p:txBody>
          <a:bodyPr lIns="243000" tIns="351000" rIns="243000" anchor="t" anchorCtr="0"/>
          <a:lstStyle/>
          <a:p>
            <a:r>
              <a:rPr lang="sv-SE" b="1" dirty="0">
                <a:latin typeface="Calibri" charset="0"/>
                <a:ea typeface="Calibri" charset="0"/>
                <a:cs typeface="Calibri" charset="0"/>
              </a:rPr>
              <a:t>Om man delar med sig av sina upplevelser via sociala kanaler under semestern gör man det helst via Facebook</a:t>
            </a:r>
          </a:p>
        </p:txBody>
      </p:sp>
      <p:sp>
        <p:nvSpPr>
          <p:cNvPr id="10" name="Platshållare för text 9"/>
          <p:cNvSpPr>
            <a:spLocks noGrp="1"/>
          </p:cNvSpPr>
          <p:nvPr>
            <p:ph type="body" sz="quarter" idx="4294967295"/>
          </p:nvPr>
        </p:nvSpPr>
        <p:spPr>
          <a:xfrm>
            <a:off x="0" y="1492211"/>
            <a:ext cx="6084093" cy="352112"/>
          </a:xfrm>
          <a:prstGeom prst="rect">
            <a:avLst/>
          </a:prstGeom>
        </p:spPr>
        <p:txBody>
          <a:bodyPr lIns="251999" tIns="162000" rIns="251999" anchor="t" anchorCtr="0"/>
          <a:lstStyle/>
          <a:p>
            <a:pPr marL="0" indent="0">
              <a:buNone/>
            </a:pPr>
            <a:r>
              <a:rPr lang="sv-SE" sz="1050" dirty="0">
                <a:latin typeface="+mn-lt"/>
                <a:cs typeface="Arial" panose="020B0604020202020204" pitchFamily="34" charset="0"/>
              </a:rPr>
              <a:t>FRÅGA: Vilka sociala kanaler använder du för att dela med dig av upplevelser från semestern? (flera alternativ möjliga)</a:t>
            </a:r>
            <a:endParaRPr lang="en-US" sz="1050" dirty="0">
              <a:latin typeface="+mn-lt"/>
              <a:cs typeface="Arial" panose="020B0604020202020204" pitchFamily="34" charset="0"/>
            </a:endParaRPr>
          </a:p>
        </p:txBody>
      </p:sp>
      <p:sp>
        <p:nvSpPr>
          <p:cNvPr id="3" name="Rectangle 2"/>
          <p:cNvSpPr/>
          <p:nvPr/>
        </p:nvSpPr>
        <p:spPr>
          <a:xfrm>
            <a:off x="6084093" y="0"/>
            <a:ext cx="3059907" cy="4764279"/>
          </a:xfrm>
          <a:prstGeom prst="rect">
            <a:avLst/>
          </a:prstGeom>
        </p:spPr>
        <p:txBody>
          <a:bodyPr wrap="square" lIns="251999" tIns="360000" rIns="251999" numCol="1" spcCol="216000">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900" b="0" i="0" u="none" strike="noStrike" kern="1200" cap="none" spc="0" normalizeH="0" baseline="0" noProof="0" dirty="0">
              <a:ln>
                <a:noFill/>
              </a:ln>
              <a:solidFill>
                <a:prstClr val="white"/>
              </a:solidFill>
              <a:effectLst/>
              <a:uLnTx/>
              <a:uFillTx/>
              <a:latin typeface="Calibri" charset="0"/>
              <a:ea typeface="Calibri" charset="0"/>
              <a:cs typeface="Calibri" charset="0"/>
            </a:endParaRPr>
          </a:p>
        </p:txBody>
      </p:sp>
      <p:cxnSp>
        <p:nvCxnSpPr>
          <p:cNvPr id="22" name="Straight Connector 21"/>
          <p:cNvCxnSpPr/>
          <p:nvPr/>
        </p:nvCxnSpPr>
        <p:spPr>
          <a:xfrm>
            <a:off x="249689" y="149221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Chart 9"/>
          <p:cNvGraphicFramePr>
            <a:graphicFrameLocks noGrp="1"/>
          </p:cNvGraphicFramePr>
          <p:nvPr>
            <p:ph type="chart" sz="quarter" idx="15"/>
            <p:extLst>
              <p:ext uri="{D42A27DB-BD31-4B8C-83A1-F6EECF244321}">
                <p14:modId xmlns:p14="http://schemas.microsoft.com/office/powerpoint/2010/main" val="1534471178"/>
              </p:ext>
            </p:extLst>
          </p:nvPr>
        </p:nvGraphicFramePr>
        <p:xfrm>
          <a:off x="76200" y="1895511"/>
          <a:ext cx="5899298" cy="280213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p:nvPr/>
        </p:nvSpPr>
        <p:spPr>
          <a:xfrm>
            <a:off x="4890446" y="4545647"/>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spTree>
    <p:extLst>
      <p:ext uri="{BB962C8B-B14F-4D97-AF65-F5344CB8AC3E}">
        <p14:creationId xmlns:p14="http://schemas.microsoft.com/office/powerpoint/2010/main" val="277137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0" y="1422400"/>
            <a:ext cx="4572000" cy="3444875"/>
          </a:xfrm>
          <a:prstGeom prst="rect">
            <a:avLst/>
          </a:prstGeom>
          <a:solidFill>
            <a:srgbClr val="D1E9E7"/>
          </a:solidFill>
          <a:ln>
            <a:noFill/>
          </a:ln>
          <a:effectLst/>
        </p:spPr>
        <p:style>
          <a:lnRef idx="1">
            <a:schemeClr val="accent1"/>
          </a:lnRef>
          <a:fillRef idx="1001">
            <a:schemeClr val="lt1"/>
          </a:fillRef>
          <a:effectRef idx="2">
            <a:schemeClr val="accent1"/>
          </a:effectRef>
          <a:fontRef idx="minor">
            <a:schemeClr val="lt1"/>
          </a:fontRef>
        </p:style>
        <p:txBody>
          <a:bodyPr lIns="251999" tIns="360000" rIns="251999" rtlCol="0" anchor="ct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1"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1100" b="0" i="0" u="none" strike="noStrike" kern="1200" cap="none" spc="0" normalizeH="0" baseline="0" noProof="0" dirty="0">
              <a:ln>
                <a:noFill/>
              </a:ln>
              <a:solidFill>
                <a:srgbClr val="000000"/>
              </a:solidFill>
              <a:effectLst/>
              <a:uLnTx/>
              <a:uFillTx/>
              <a:latin typeface="Calibri"/>
              <a:ea typeface="+mn-ea"/>
              <a:cs typeface="+mn-cs"/>
            </a:endParaRPr>
          </a:p>
        </p:txBody>
      </p:sp>
      <p:sp>
        <p:nvSpPr>
          <p:cNvPr id="2" name="Rubrik 1"/>
          <p:cNvSpPr>
            <a:spLocks noGrp="1"/>
          </p:cNvSpPr>
          <p:nvPr>
            <p:ph type="title"/>
          </p:nvPr>
        </p:nvSpPr>
        <p:spPr>
          <a:xfrm>
            <a:off x="2" y="0"/>
            <a:ext cx="9143998" cy="1589834"/>
          </a:xfrm>
          <a:prstGeom prst="rect">
            <a:avLst/>
          </a:prstGeom>
        </p:spPr>
        <p:txBody>
          <a:bodyPr lIns="243000" tIns="351000" rIns="243000" anchor="t" anchorCtr="0"/>
          <a:lstStyle/>
          <a:p>
            <a:r>
              <a:rPr lang="sv-SE" b="1" dirty="0">
                <a:latin typeface="Calibri" charset="0"/>
                <a:ea typeface="Calibri" charset="0"/>
                <a:cs typeface="Calibri" charset="0"/>
              </a:rPr>
              <a:t>Fler kvinnor än män använder sig av sociala kanaler för att dela med sig av upplevelser från semestern.  Fler i den yngsta åldersgruppen delar med sig i sociala medier</a:t>
            </a:r>
          </a:p>
        </p:txBody>
      </p:sp>
      <p:sp>
        <p:nvSpPr>
          <p:cNvPr id="10" name="Platshållare för text 9"/>
          <p:cNvSpPr>
            <a:spLocks noGrp="1"/>
          </p:cNvSpPr>
          <p:nvPr>
            <p:ph type="body" sz="quarter" idx="4294967295"/>
          </p:nvPr>
        </p:nvSpPr>
        <p:spPr>
          <a:xfrm>
            <a:off x="0" y="1492211"/>
            <a:ext cx="4495801" cy="352112"/>
          </a:xfrm>
          <a:prstGeom prst="rect">
            <a:avLst/>
          </a:prstGeom>
        </p:spPr>
        <p:txBody>
          <a:bodyPr lIns="251999" tIns="162000" rIns="251999" anchor="t" anchorCtr="0"/>
          <a:lstStyle/>
          <a:p>
            <a:pPr marL="0" indent="0">
              <a:buNone/>
            </a:pPr>
            <a:r>
              <a:rPr lang="sv-SE" sz="1050" dirty="0">
                <a:latin typeface="+mn-lt"/>
                <a:cs typeface="Arial" panose="020B0604020202020204" pitchFamily="34" charset="0"/>
              </a:rPr>
              <a:t>FRÅGA: Vilka sociala kanaler använder du för att dela med dig av upplevelser från semestern? (flera alternativ möjliga)</a:t>
            </a:r>
            <a:endParaRPr lang="en-US" sz="1050" dirty="0">
              <a:latin typeface="+mn-lt"/>
              <a:cs typeface="Arial" panose="020B0604020202020204" pitchFamily="34" charset="0"/>
            </a:endParaRPr>
          </a:p>
        </p:txBody>
      </p:sp>
      <p:sp>
        <p:nvSpPr>
          <p:cNvPr id="3" name="Rectangle 2"/>
          <p:cNvSpPr/>
          <p:nvPr/>
        </p:nvSpPr>
        <p:spPr>
          <a:xfrm>
            <a:off x="4572001" y="0"/>
            <a:ext cx="4572000" cy="4764279"/>
          </a:xfrm>
          <a:prstGeom prst="rect">
            <a:avLst/>
          </a:prstGeom>
        </p:spPr>
        <p:txBody>
          <a:bodyPr wrap="square" lIns="251999" tIns="360000" rIns="251999" numCol="1" spcCol="216000">
            <a:no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sv-SE" sz="900" b="0" i="0" u="none" strike="noStrike" kern="1200" cap="none" spc="0" normalizeH="0" baseline="0" noProof="0" dirty="0">
              <a:ln>
                <a:noFill/>
              </a:ln>
              <a:solidFill>
                <a:prstClr val="white"/>
              </a:solidFill>
              <a:effectLst/>
              <a:uLnTx/>
              <a:uFillTx/>
              <a:latin typeface="Calibri" charset="0"/>
              <a:ea typeface="Calibri" charset="0"/>
              <a:cs typeface="Calibri" charset="0"/>
            </a:endParaRPr>
          </a:p>
        </p:txBody>
      </p:sp>
      <p:cxnSp>
        <p:nvCxnSpPr>
          <p:cNvPr id="22" name="Straight Connector 21"/>
          <p:cNvCxnSpPr/>
          <p:nvPr/>
        </p:nvCxnSpPr>
        <p:spPr>
          <a:xfrm>
            <a:off x="249689" y="149221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Chart 9"/>
          <p:cNvGraphicFramePr>
            <a:graphicFrameLocks noGrp="1"/>
          </p:cNvGraphicFramePr>
          <p:nvPr>
            <p:ph type="chart" sz="quarter" idx="15"/>
            <p:extLst>
              <p:ext uri="{D42A27DB-BD31-4B8C-83A1-F6EECF244321}">
                <p14:modId xmlns:p14="http://schemas.microsoft.com/office/powerpoint/2010/main" val="3601573783"/>
              </p:ext>
            </p:extLst>
          </p:nvPr>
        </p:nvGraphicFramePr>
        <p:xfrm>
          <a:off x="76200" y="2015067"/>
          <a:ext cx="4495800" cy="2682574"/>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p:nvPr/>
        </p:nvSpPr>
        <p:spPr>
          <a:xfrm>
            <a:off x="4890446" y="4545647"/>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11" name="Chart 9">
            <a:extLst>
              <a:ext uri="{FF2B5EF4-FFF2-40B4-BE49-F238E27FC236}">
                <a16:creationId xmlns:a16="http://schemas.microsoft.com/office/drawing/2014/main" id="{9846374A-F465-46E0-A92D-592B7CC5554E}"/>
              </a:ext>
            </a:extLst>
          </p:cNvPr>
          <p:cNvGraphicFramePr>
            <a:graphicFrameLocks/>
          </p:cNvGraphicFramePr>
          <p:nvPr>
            <p:extLst>
              <p:ext uri="{D42A27DB-BD31-4B8C-83A1-F6EECF244321}">
                <p14:modId xmlns:p14="http://schemas.microsoft.com/office/powerpoint/2010/main" val="3244033736"/>
              </p:ext>
            </p:extLst>
          </p:nvPr>
        </p:nvGraphicFramePr>
        <p:xfrm>
          <a:off x="4253555" y="1851767"/>
          <a:ext cx="4495800" cy="280213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17559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11" name="Rubrik 1"/>
          <p:cNvSpPr>
            <a:spLocks noGrp="1"/>
          </p:cNvSpPr>
          <p:nvPr>
            <p:ph type="title"/>
          </p:nvPr>
        </p:nvSpPr>
        <p:spPr>
          <a:xfrm>
            <a:off x="1" y="0"/>
            <a:ext cx="4571999" cy="979118"/>
          </a:xfrm>
          <a:prstGeom prst="rect">
            <a:avLst/>
          </a:prstGeom>
        </p:spPr>
        <p:txBody>
          <a:bodyPr lIns="251999" tIns="251999" rIns="251999" anchor="t" anchorCtr="0"/>
          <a:lstStyle/>
          <a:p>
            <a:r>
              <a:rPr lang="sv-SE" sz="2700" b="1" dirty="0">
                <a:latin typeface="Calibri" charset="0"/>
                <a:ea typeface="Calibri" charset="0"/>
                <a:cs typeface="Calibri" charset="0"/>
              </a:rPr>
              <a:t>Drygt en av fem har väntat med att ladda upp en bild eller annan uppdatering </a:t>
            </a:r>
            <a:r>
              <a:rPr lang="sv-SE" sz="2700" b="1" dirty="0" err="1">
                <a:latin typeface="Calibri" charset="0"/>
                <a:ea typeface="Calibri" charset="0"/>
                <a:cs typeface="Calibri" charset="0"/>
              </a:rPr>
              <a:t>pga</a:t>
            </a:r>
            <a:r>
              <a:rPr lang="sv-SE" sz="2700" b="1" dirty="0">
                <a:latin typeface="Calibri" charset="0"/>
                <a:ea typeface="Calibri" charset="0"/>
                <a:cs typeface="Calibri" charset="0"/>
              </a:rPr>
              <a:t> oro för höga mobilkostnader</a:t>
            </a:r>
          </a:p>
        </p:txBody>
      </p:sp>
      <p:cxnSp>
        <p:nvCxnSpPr>
          <p:cNvPr id="14" name="Straight Connector 13"/>
          <p:cNvCxnSpPr/>
          <p:nvPr/>
        </p:nvCxnSpPr>
        <p:spPr>
          <a:xfrm>
            <a:off x="251222" y="2038777"/>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2079497"/>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Har du någon gång velat ladda upp en bild eller göra någon annan uppdatering, men väntat av oro för höga mobilkostnader?</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1799043256"/>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0" name="Ellips 9">
            <a:extLst>
              <a:ext uri="{FF2B5EF4-FFF2-40B4-BE49-F238E27FC236}">
                <a16:creationId xmlns:a16="http://schemas.microsoft.com/office/drawing/2014/main" id="{996560D9-B1ED-4C32-B489-64B3B0C6A0A7}"/>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22%</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
        <p:nvSpPr>
          <p:cNvPr id="15" name="Rectangle 2">
            <a:extLst>
              <a:ext uri="{FF2B5EF4-FFF2-40B4-BE49-F238E27FC236}">
                <a16:creationId xmlns:a16="http://schemas.microsoft.com/office/drawing/2014/main" id="{894EA7CB-C18C-4968-8F7D-57132210D2A4}"/>
              </a:ext>
            </a:extLst>
          </p:cNvPr>
          <p:cNvSpPr/>
          <p:nvPr/>
        </p:nvSpPr>
        <p:spPr>
          <a:xfrm>
            <a:off x="134860" y="2719922"/>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00" b="1" dirty="0">
                <a:latin typeface="Calibri" charset="0"/>
                <a:ea typeface="Calibri" charset="0"/>
                <a:cs typeface="Calibri" charset="0"/>
              </a:rPr>
              <a:t>Netto JA (22%):</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30-49 år (27%)</a:t>
            </a:r>
          </a:p>
          <a:p>
            <a:pPr marR="0" lvl="0" algn="l" defTabSz="342900" rtl="0" eaLnBrk="1" fontAlgn="auto" latinLnBrk="0" hangingPunct="1">
              <a:lnSpc>
                <a:spcPct val="110000"/>
              </a:lnSpc>
              <a:spcBef>
                <a:spcPts val="0"/>
              </a:spcBef>
              <a:spcAft>
                <a:spcPts val="0"/>
              </a:spcAft>
              <a:buClr>
                <a:srgbClr val="006968"/>
              </a:buClr>
              <a:buSzTx/>
              <a:tabLst/>
              <a:defRPr/>
            </a:pPr>
            <a:endParaRPr lang="sv-SE" sz="1000" b="1" dirty="0">
              <a:latin typeface="Calibri" charset="0"/>
              <a:cs typeface="Calibri"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00" b="1" dirty="0">
                <a:latin typeface="Calibri" charset="0"/>
                <a:cs typeface="Calibri" charset="0"/>
              </a:rPr>
              <a:t>Nej (64%):</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Män (67%)</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Tree>
    <p:extLst>
      <p:ext uri="{BB962C8B-B14F-4D97-AF65-F5344CB8AC3E}">
        <p14:creationId xmlns:p14="http://schemas.microsoft.com/office/powerpoint/2010/main" val="92803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4747"/>
            <a:ext cx="9144000" cy="4881732"/>
          </a:xfrm>
          <a:prstGeom prst="rect">
            <a:avLst/>
          </a:prstGeom>
          <a:solidFill>
            <a:schemeClr val="accent6"/>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solidFill>
                <a:schemeClr val="bg1"/>
              </a:solidFill>
            </a:endParaRPr>
          </a:p>
        </p:txBody>
      </p:sp>
      <p:sp>
        <p:nvSpPr>
          <p:cNvPr id="6" name="Rubrik 1"/>
          <p:cNvSpPr txBox="1">
            <a:spLocks/>
          </p:cNvSpPr>
          <p:nvPr/>
        </p:nvSpPr>
        <p:spPr>
          <a:xfrm>
            <a:off x="-1" y="-14746"/>
            <a:ext cx="6599904" cy="809736"/>
          </a:xfrm>
          <a:prstGeom prst="rect">
            <a:avLst/>
          </a:prstGeom>
        </p:spPr>
        <p:txBody>
          <a:bodyPr lIns="251999" tIns="4572000" rIns="251999" anchor="t" anchorCtr="0"/>
          <a:lstStyle>
            <a:lvl1pPr algn="l" defTabSz="457200" rtl="0" eaLnBrk="1" latinLnBrk="0" hangingPunct="1">
              <a:spcBef>
                <a:spcPct val="0"/>
              </a:spcBef>
              <a:buNone/>
              <a:tabLst>
                <a:tab pos="177800" algn="l"/>
              </a:tabLst>
              <a:defRPr sz="3200" b="0" i="0" kern="1200" baseline="0">
                <a:solidFill>
                  <a:schemeClr val="tx1"/>
                </a:solidFill>
                <a:latin typeface="Calibri Regular" charset="0"/>
                <a:ea typeface="+mj-ea"/>
                <a:cs typeface="Calibri Regular" charset="0"/>
              </a:defRPr>
            </a:lvl1pPr>
          </a:lstStyle>
          <a:p>
            <a:r>
              <a:rPr lang="sv-SE" sz="2700" b="1" dirty="0">
                <a:solidFill>
                  <a:schemeClr val="bg1"/>
                </a:solidFill>
                <a:latin typeface="Calibri" charset="0"/>
                <a:ea typeface="Calibri" charset="0"/>
                <a:cs typeface="Calibri" charset="0"/>
              </a:rPr>
              <a:t>Bakgrund</a:t>
            </a:r>
          </a:p>
        </p:txBody>
      </p:sp>
      <p:cxnSp>
        <p:nvCxnSpPr>
          <p:cNvPr id="12" name="Straight Connector 11"/>
          <p:cNvCxnSpPr/>
          <p:nvPr/>
        </p:nvCxnSpPr>
        <p:spPr>
          <a:xfrm>
            <a:off x="245393" y="3184545"/>
            <a:ext cx="2440641" cy="0"/>
          </a:xfrm>
          <a:prstGeom prst="line">
            <a:avLst/>
          </a:prstGeom>
          <a:ln w="698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1485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a:xfrm>
            <a:off x="3175719" y="2865499"/>
            <a:ext cx="2712527" cy="1825166"/>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r>
              <a:rPr lang="sv-SE" sz="1200" b="1">
                <a:solidFill>
                  <a:schemeClr val="tx1"/>
                </a:solidFill>
                <a:cs typeface="Arial" panose="020B0604020202020204" pitchFamily="34" charset="0"/>
              </a:rPr>
              <a:t>UTBILDNING</a:t>
            </a:r>
          </a:p>
        </p:txBody>
      </p:sp>
      <p:sp>
        <p:nvSpPr>
          <p:cNvPr id="41" name="Rectangle 40"/>
          <p:cNvSpPr/>
          <p:nvPr/>
        </p:nvSpPr>
        <p:spPr>
          <a:xfrm>
            <a:off x="251223" y="2865499"/>
            <a:ext cx="2712527" cy="1825166"/>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r>
              <a:rPr lang="sv-SE" sz="1200" b="1">
                <a:solidFill>
                  <a:schemeClr val="tx1"/>
                </a:solidFill>
                <a:cs typeface="Arial" panose="020B0604020202020204" pitchFamily="34" charset="0"/>
              </a:rPr>
              <a:t>ÅLDER</a:t>
            </a:r>
          </a:p>
        </p:txBody>
      </p:sp>
      <p:sp>
        <p:nvSpPr>
          <p:cNvPr id="38" name="Rectangle 37"/>
          <p:cNvSpPr/>
          <p:nvPr/>
        </p:nvSpPr>
        <p:spPr>
          <a:xfrm>
            <a:off x="6176815" y="2865499"/>
            <a:ext cx="2712527" cy="1825166"/>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r>
              <a:rPr lang="sv-SE" sz="1200" b="1" dirty="0">
                <a:solidFill>
                  <a:schemeClr val="tx1"/>
                </a:solidFill>
                <a:cs typeface="Arial" panose="020B0604020202020204" pitchFamily="34" charset="0"/>
              </a:rPr>
              <a:t>HUSÅLLSINKOMST</a:t>
            </a:r>
          </a:p>
        </p:txBody>
      </p:sp>
      <p:sp>
        <p:nvSpPr>
          <p:cNvPr id="24" name="Rectangle 23"/>
          <p:cNvSpPr/>
          <p:nvPr/>
        </p:nvSpPr>
        <p:spPr>
          <a:xfrm>
            <a:off x="251223" y="1127622"/>
            <a:ext cx="2712527" cy="1515878"/>
          </a:xfrm>
          <a:prstGeom prst="rect">
            <a:avLst/>
          </a:prstGeom>
          <a:solidFill>
            <a:srgbClr val="D1E9E7"/>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r>
              <a:rPr lang="sv-SE" sz="1200" b="1">
                <a:solidFill>
                  <a:schemeClr val="tx1"/>
                </a:solidFill>
                <a:cs typeface="Arial" panose="020B0604020202020204" pitchFamily="34" charset="0"/>
              </a:rPr>
              <a:t>KÖN</a:t>
            </a:r>
          </a:p>
        </p:txBody>
      </p:sp>
      <p:sp>
        <p:nvSpPr>
          <p:cNvPr id="25" name="Rectangle 24"/>
          <p:cNvSpPr/>
          <p:nvPr/>
        </p:nvSpPr>
        <p:spPr>
          <a:xfrm>
            <a:off x="3214018" y="1129636"/>
            <a:ext cx="2712527" cy="1513864"/>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pPr marL="0" lvl="1"/>
            <a:r>
              <a:rPr lang="sv-SE" sz="1200" b="1">
                <a:solidFill>
                  <a:schemeClr val="tx1"/>
                </a:solidFill>
                <a:latin typeface="Calibri" charset="0"/>
                <a:ea typeface="Calibri" charset="0"/>
                <a:cs typeface="Calibri" charset="0"/>
              </a:rPr>
              <a:t>REGION</a:t>
            </a:r>
          </a:p>
        </p:txBody>
      </p:sp>
      <p:sp>
        <p:nvSpPr>
          <p:cNvPr id="35" name="Rectangle 34"/>
          <p:cNvSpPr/>
          <p:nvPr/>
        </p:nvSpPr>
        <p:spPr>
          <a:xfrm>
            <a:off x="6176815" y="1127622"/>
            <a:ext cx="2712527" cy="1515878"/>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lIns="144000" tIns="72000" rIns="144000" rtlCol="0" anchor="t" anchorCtr="0"/>
          <a:lstStyle/>
          <a:p>
            <a:r>
              <a:rPr lang="sv-SE" sz="1200" b="1">
                <a:solidFill>
                  <a:schemeClr val="tx1"/>
                </a:solidFill>
                <a:cs typeface="Arial" panose="020B0604020202020204" pitchFamily="34" charset="0"/>
              </a:rPr>
              <a:t>ORT</a:t>
            </a:r>
          </a:p>
        </p:txBody>
      </p:sp>
      <p:sp>
        <p:nvSpPr>
          <p:cNvPr id="11" name="Rectangle 2"/>
          <p:cNvSpPr/>
          <p:nvPr/>
        </p:nvSpPr>
        <p:spPr>
          <a:xfrm>
            <a:off x="7814613" y="4468864"/>
            <a:ext cx="1170513" cy="215444"/>
          </a:xfrm>
          <a:prstGeom prst="rect">
            <a:avLst/>
          </a:prstGeom>
        </p:spPr>
        <p:txBody>
          <a:bodyPr wrap="none">
            <a:spAutoFit/>
          </a:bodyPr>
          <a:lstStyle/>
          <a:p>
            <a:pPr>
              <a:defRPr/>
            </a:pPr>
            <a:r>
              <a:rPr lang="sv-SE" sz="800" dirty="0">
                <a:solidFill>
                  <a:schemeClr val="bg1">
                    <a:lumMod val="50000"/>
                  </a:schemeClr>
                </a:solidFill>
                <a:latin typeface="Calibri" charset="0"/>
                <a:ea typeface="Calibri" charset="0"/>
                <a:cs typeface="Calibri" charset="0"/>
              </a:rPr>
              <a:t>BAS: Samtliga (n=1 048)</a:t>
            </a:r>
            <a:endParaRPr lang="en-US" sz="800" dirty="0">
              <a:solidFill>
                <a:schemeClr val="bg1">
                  <a:lumMod val="50000"/>
                </a:schemeClr>
              </a:solidFill>
              <a:latin typeface="Calibri" charset="0"/>
              <a:ea typeface="Calibri" charset="0"/>
              <a:cs typeface="Calibri" charset="0"/>
            </a:endParaRPr>
          </a:p>
        </p:txBody>
      </p:sp>
      <p:graphicFrame>
        <p:nvGraphicFramePr>
          <p:cNvPr id="28" name="Chart 9">
            <a:extLst>
              <a:ext uri="{FF2B5EF4-FFF2-40B4-BE49-F238E27FC236}">
                <a16:creationId xmlns:a16="http://schemas.microsoft.com/office/drawing/2014/main" id="{48EC8856-6B82-47DA-85DD-B2CA562A6048}"/>
              </a:ext>
            </a:extLst>
          </p:cNvPr>
          <p:cNvGraphicFramePr>
            <a:graphicFrameLocks noGrp="1"/>
          </p:cNvGraphicFramePr>
          <p:nvPr>
            <p:ph type="chart" sz="quarter" idx="15"/>
            <p:extLst>
              <p:ext uri="{D42A27DB-BD31-4B8C-83A1-F6EECF244321}">
                <p14:modId xmlns:p14="http://schemas.microsoft.com/office/powerpoint/2010/main" val="4124388756"/>
              </p:ext>
            </p:extLst>
          </p:nvPr>
        </p:nvGraphicFramePr>
        <p:xfrm>
          <a:off x="3154476" y="1441836"/>
          <a:ext cx="2609767" cy="11580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0" name="Chart 9">
            <a:extLst>
              <a:ext uri="{FF2B5EF4-FFF2-40B4-BE49-F238E27FC236}">
                <a16:creationId xmlns:a16="http://schemas.microsoft.com/office/drawing/2014/main" id="{4164363C-31E9-420D-8EFB-B9F0C16AE2A9}"/>
              </a:ext>
            </a:extLst>
          </p:cNvPr>
          <p:cNvGraphicFramePr>
            <a:graphicFrameLocks/>
          </p:cNvGraphicFramePr>
          <p:nvPr>
            <p:extLst>
              <p:ext uri="{D42A27DB-BD31-4B8C-83A1-F6EECF244321}">
                <p14:modId xmlns:p14="http://schemas.microsoft.com/office/powerpoint/2010/main" val="780142004"/>
              </p:ext>
            </p:extLst>
          </p:nvPr>
        </p:nvGraphicFramePr>
        <p:xfrm>
          <a:off x="6176814" y="1436157"/>
          <a:ext cx="2500558" cy="10859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3" name="Chart 9">
            <a:extLst>
              <a:ext uri="{FF2B5EF4-FFF2-40B4-BE49-F238E27FC236}">
                <a16:creationId xmlns:a16="http://schemas.microsoft.com/office/drawing/2014/main" id="{5F264411-B98A-4496-B96F-71C7C6F202AA}"/>
              </a:ext>
            </a:extLst>
          </p:cNvPr>
          <p:cNvGraphicFramePr>
            <a:graphicFrameLocks/>
          </p:cNvGraphicFramePr>
          <p:nvPr>
            <p:extLst/>
          </p:nvPr>
        </p:nvGraphicFramePr>
        <p:xfrm>
          <a:off x="3279373" y="3313123"/>
          <a:ext cx="2571467" cy="108591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9">
            <a:extLst>
              <a:ext uri="{FF2B5EF4-FFF2-40B4-BE49-F238E27FC236}">
                <a16:creationId xmlns:a16="http://schemas.microsoft.com/office/drawing/2014/main" id="{9DA7C1B9-C222-4642-8199-474CBD90856E}"/>
              </a:ext>
            </a:extLst>
          </p:cNvPr>
          <p:cNvGraphicFramePr>
            <a:graphicFrameLocks/>
          </p:cNvGraphicFramePr>
          <p:nvPr>
            <p:extLst>
              <p:ext uri="{D42A27DB-BD31-4B8C-83A1-F6EECF244321}">
                <p14:modId xmlns:p14="http://schemas.microsoft.com/office/powerpoint/2010/main" val="1165834775"/>
              </p:ext>
            </p:extLst>
          </p:nvPr>
        </p:nvGraphicFramePr>
        <p:xfrm>
          <a:off x="294592" y="3125993"/>
          <a:ext cx="2530214" cy="146014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9">
            <a:extLst>
              <a:ext uri="{FF2B5EF4-FFF2-40B4-BE49-F238E27FC236}">
                <a16:creationId xmlns:a16="http://schemas.microsoft.com/office/drawing/2014/main" id="{F3886F93-25C0-44F8-81C7-76709873DAF1}"/>
              </a:ext>
            </a:extLst>
          </p:cNvPr>
          <p:cNvGraphicFramePr>
            <a:graphicFrameLocks/>
          </p:cNvGraphicFramePr>
          <p:nvPr>
            <p:extLst>
              <p:ext uri="{D42A27DB-BD31-4B8C-83A1-F6EECF244321}">
                <p14:modId xmlns:p14="http://schemas.microsoft.com/office/powerpoint/2010/main" val="65139556"/>
              </p:ext>
            </p:extLst>
          </p:nvPr>
        </p:nvGraphicFramePr>
        <p:xfrm>
          <a:off x="6208286" y="3257925"/>
          <a:ext cx="2705993" cy="1224075"/>
        </p:xfrm>
        <a:graphic>
          <a:graphicData uri="http://schemas.openxmlformats.org/drawingml/2006/chart">
            <c:chart xmlns:c="http://schemas.openxmlformats.org/drawingml/2006/chart" xmlns:r="http://schemas.openxmlformats.org/officeDocument/2006/relationships" r:id="rId6"/>
          </a:graphicData>
        </a:graphic>
      </p:graphicFrame>
      <p:cxnSp>
        <p:nvCxnSpPr>
          <p:cNvPr id="36" name="Straight Connector 35"/>
          <p:cNvCxnSpPr/>
          <p:nvPr/>
        </p:nvCxnSpPr>
        <p:spPr>
          <a:xfrm>
            <a:off x="252767" y="905621"/>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Rectangle 36"/>
          <p:cNvSpPr/>
          <p:nvPr/>
        </p:nvSpPr>
        <p:spPr>
          <a:xfrm>
            <a:off x="1" y="1"/>
            <a:ext cx="4571999" cy="796442"/>
          </a:xfrm>
          <a:prstGeom prst="rect">
            <a:avLst/>
          </a:prstGeom>
        </p:spPr>
        <p:txBody>
          <a:bodyPr wrap="square" lIns="243000" tIns="351000" rIns="243000">
            <a:noAutofit/>
          </a:bodyPr>
          <a:lstStyle/>
          <a:p>
            <a:r>
              <a:rPr lang="sv-SE" sz="2700" b="1" dirty="0">
                <a:cs typeface="Arial" panose="020B0604020202020204" pitchFamily="34" charset="0"/>
              </a:rPr>
              <a:t>Bakgrund</a:t>
            </a:r>
            <a:endParaRPr lang="sv-SE" sz="2700" b="1" dirty="0"/>
          </a:p>
        </p:txBody>
      </p:sp>
      <p:grpSp>
        <p:nvGrpSpPr>
          <p:cNvPr id="23" name="Grupp 63">
            <a:extLst>
              <a:ext uri="{FF2B5EF4-FFF2-40B4-BE49-F238E27FC236}">
                <a16:creationId xmlns:a16="http://schemas.microsoft.com/office/drawing/2014/main" id="{D52A3244-7A0D-4C33-A5AB-81120EC338E4}"/>
              </a:ext>
            </a:extLst>
          </p:cNvPr>
          <p:cNvGrpSpPr/>
          <p:nvPr/>
        </p:nvGrpSpPr>
        <p:grpSpPr>
          <a:xfrm>
            <a:off x="1799809" y="1201479"/>
            <a:ext cx="387763" cy="1320588"/>
            <a:chOff x="4564062" y="2198688"/>
            <a:chExt cx="336550" cy="1146175"/>
          </a:xfrm>
          <a:solidFill>
            <a:schemeClr val="accent4"/>
          </a:solidFill>
        </p:grpSpPr>
        <p:sp>
          <p:nvSpPr>
            <p:cNvPr id="29" name="Freeform 116">
              <a:extLst>
                <a:ext uri="{FF2B5EF4-FFF2-40B4-BE49-F238E27FC236}">
                  <a16:creationId xmlns:a16="http://schemas.microsoft.com/office/drawing/2014/main" id="{86C34889-83F4-49A8-B59C-A257884A2D51}"/>
                </a:ext>
              </a:extLst>
            </p:cNvPr>
            <p:cNvSpPr>
              <a:spLocks noEditPoints="1"/>
            </p:cNvSpPr>
            <p:nvPr/>
          </p:nvSpPr>
          <p:spPr bwMode="auto">
            <a:xfrm>
              <a:off x="4564062" y="2198688"/>
              <a:ext cx="336550" cy="1146175"/>
            </a:xfrm>
            <a:custGeom>
              <a:avLst/>
              <a:gdLst/>
              <a:ahLst/>
              <a:cxnLst>
                <a:cxn ang="0">
                  <a:pos x="14" y="4"/>
                </a:cxn>
                <a:cxn ang="0">
                  <a:pos x="16" y="9"/>
                </a:cxn>
                <a:cxn ang="0">
                  <a:pos x="12" y="11"/>
                </a:cxn>
                <a:cxn ang="0">
                  <a:pos x="16" y="14"/>
                </a:cxn>
                <a:cxn ang="0">
                  <a:pos x="17" y="16"/>
                </a:cxn>
                <a:cxn ang="0">
                  <a:pos x="18" y="18"/>
                </a:cxn>
                <a:cxn ang="0">
                  <a:pos x="15" y="17"/>
                </a:cxn>
                <a:cxn ang="0">
                  <a:pos x="13" y="15"/>
                </a:cxn>
                <a:cxn ang="0">
                  <a:pos x="22" y="12"/>
                </a:cxn>
                <a:cxn ang="0">
                  <a:pos x="20" y="9"/>
                </a:cxn>
                <a:cxn ang="0">
                  <a:pos x="16" y="4"/>
                </a:cxn>
                <a:cxn ang="0">
                  <a:pos x="16" y="2"/>
                </a:cxn>
                <a:cxn ang="0">
                  <a:pos x="24" y="6"/>
                </a:cxn>
                <a:cxn ang="0">
                  <a:pos x="23" y="22"/>
                </a:cxn>
                <a:cxn ang="0">
                  <a:pos x="30" y="21"/>
                </a:cxn>
                <a:cxn ang="0">
                  <a:pos x="43" y="59"/>
                </a:cxn>
                <a:cxn ang="0">
                  <a:pos x="40" y="73"/>
                </a:cxn>
                <a:cxn ang="0">
                  <a:pos x="38" y="104"/>
                </a:cxn>
                <a:cxn ang="0">
                  <a:pos x="29" y="141"/>
                </a:cxn>
                <a:cxn ang="0">
                  <a:pos x="28" y="148"/>
                </a:cxn>
                <a:cxn ang="0">
                  <a:pos x="21" y="141"/>
                </a:cxn>
                <a:cxn ang="0">
                  <a:pos x="17" y="148"/>
                </a:cxn>
                <a:cxn ang="0">
                  <a:pos x="9" y="133"/>
                </a:cxn>
                <a:cxn ang="0">
                  <a:pos x="13" y="123"/>
                </a:cxn>
                <a:cxn ang="0">
                  <a:pos x="10" y="81"/>
                </a:cxn>
                <a:cxn ang="0">
                  <a:pos x="10" y="58"/>
                </a:cxn>
                <a:cxn ang="0">
                  <a:pos x="0" y="30"/>
                </a:cxn>
                <a:cxn ang="0">
                  <a:pos x="3" y="23"/>
                </a:cxn>
                <a:cxn ang="0">
                  <a:pos x="4" y="21"/>
                </a:cxn>
                <a:cxn ang="0">
                  <a:pos x="16" y="1"/>
                </a:cxn>
                <a:cxn ang="0">
                  <a:pos x="17" y="25"/>
                </a:cxn>
                <a:cxn ang="0">
                  <a:pos x="14" y="24"/>
                </a:cxn>
                <a:cxn ang="0">
                  <a:pos x="21" y="38"/>
                </a:cxn>
                <a:cxn ang="0">
                  <a:pos x="18" y="22"/>
                </a:cxn>
                <a:cxn ang="0">
                  <a:pos x="32" y="38"/>
                </a:cxn>
                <a:cxn ang="0">
                  <a:pos x="31" y="36"/>
                </a:cxn>
                <a:cxn ang="0">
                  <a:pos x="33" y="38"/>
                </a:cxn>
                <a:cxn ang="0">
                  <a:pos x="16" y="49"/>
                </a:cxn>
                <a:cxn ang="0">
                  <a:pos x="16" y="49"/>
                </a:cxn>
                <a:cxn ang="0">
                  <a:pos x="17" y="44"/>
                </a:cxn>
                <a:cxn ang="0">
                  <a:pos x="14" y="49"/>
                </a:cxn>
                <a:cxn ang="0">
                  <a:pos x="18" y="48"/>
                </a:cxn>
                <a:cxn ang="0">
                  <a:pos x="28" y="97"/>
                </a:cxn>
                <a:cxn ang="0">
                  <a:pos x="26" y="103"/>
                </a:cxn>
                <a:cxn ang="0">
                  <a:pos x="27" y="145"/>
                </a:cxn>
                <a:cxn ang="0">
                  <a:pos x="25" y="145"/>
                </a:cxn>
              </a:cxnLst>
              <a:rect l="0" t="0" r="r" b="b"/>
              <a:pathLst>
                <a:path w="44" h="150">
                  <a:moveTo>
                    <a:pt x="15" y="3"/>
                  </a:moveTo>
                  <a:cubicBezTo>
                    <a:pt x="17" y="2"/>
                    <a:pt x="12" y="5"/>
                    <a:pt x="14" y="4"/>
                  </a:cubicBezTo>
                  <a:cubicBezTo>
                    <a:pt x="15" y="6"/>
                    <a:pt x="12" y="8"/>
                    <a:pt x="13" y="10"/>
                  </a:cubicBezTo>
                  <a:cubicBezTo>
                    <a:pt x="13" y="10"/>
                    <a:pt x="16" y="10"/>
                    <a:pt x="16" y="9"/>
                  </a:cubicBezTo>
                  <a:cubicBezTo>
                    <a:pt x="16" y="9"/>
                    <a:pt x="17" y="10"/>
                    <a:pt x="17" y="11"/>
                  </a:cubicBezTo>
                  <a:cubicBezTo>
                    <a:pt x="15" y="10"/>
                    <a:pt x="14" y="12"/>
                    <a:pt x="12" y="11"/>
                  </a:cubicBezTo>
                  <a:cubicBezTo>
                    <a:pt x="10" y="14"/>
                    <a:pt x="14" y="16"/>
                    <a:pt x="16" y="16"/>
                  </a:cubicBezTo>
                  <a:cubicBezTo>
                    <a:pt x="16" y="15"/>
                    <a:pt x="15" y="15"/>
                    <a:pt x="16" y="14"/>
                  </a:cubicBezTo>
                  <a:cubicBezTo>
                    <a:pt x="16" y="14"/>
                    <a:pt x="18" y="15"/>
                    <a:pt x="19" y="15"/>
                  </a:cubicBezTo>
                  <a:cubicBezTo>
                    <a:pt x="19" y="16"/>
                    <a:pt x="18" y="15"/>
                    <a:pt x="17" y="16"/>
                  </a:cubicBezTo>
                  <a:cubicBezTo>
                    <a:pt x="17" y="16"/>
                    <a:pt x="19" y="16"/>
                    <a:pt x="20" y="17"/>
                  </a:cubicBezTo>
                  <a:cubicBezTo>
                    <a:pt x="19" y="17"/>
                    <a:pt x="19" y="18"/>
                    <a:pt x="18" y="18"/>
                  </a:cubicBezTo>
                  <a:cubicBezTo>
                    <a:pt x="18" y="17"/>
                    <a:pt x="18" y="17"/>
                    <a:pt x="19" y="17"/>
                  </a:cubicBezTo>
                  <a:cubicBezTo>
                    <a:pt x="18" y="17"/>
                    <a:pt x="16" y="16"/>
                    <a:pt x="15" y="17"/>
                  </a:cubicBezTo>
                  <a:cubicBezTo>
                    <a:pt x="15" y="17"/>
                    <a:pt x="16" y="17"/>
                    <a:pt x="17" y="17"/>
                  </a:cubicBezTo>
                  <a:cubicBezTo>
                    <a:pt x="16" y="19"/>
                    <a:pt x="14" y="17"/>
                    <a:pt x="13" y="15"/>
                  </a:cubicBezTo>
                  <a:cubicBezTo>
                    <a:pt x="13" y="16"/>
                    <a:pt x="13" y="17"/>
                    <a:pt x="12" y="16"/>
                  </a:cubicBezTo>
                  <a:cubicBezTo>
                    <a:pt x="13" y="23"/>
                    <a:pt x="24" y="22"/>
                    <a:pt x="22" y="12"/>
                  </a:cubicBezTo>
                  <a:cubicBezTo>
                    <a:pt x="20" y="13"/>
                    <a:pt x="21" y="12"/>
                    <a:pt x="19" y="11"/>
                  </a:cubicBezTo>
                  <a:cubicBezTo>
                    <a:pt x="18" y="10"/>
                    <a:pt x="20" y="11"/>
                    <a:pt x="20" y="9"/>
                  </a:cubicBezTo>
                  <a:cubicBezTo>
                    <a:pt x="21" y="10"/>
                    <a:pt x="21" y="11"/>
                    <a:pt x="22" y="11"/>
                  </a:cubicBezTo>
                  <a:cubicBezTo>
                    <a:pt x="22" y="7"/>
                    <a:pt x="20" y="4"/>
                    <a:pt x="16" y="4"/>
                  </a:cubicBezTo>
                  <a:cubicBezTo>
                    <a:pt x="16" y="3"/>
                    <a:pt x="18" y="4"/>
                    <a:pt x="18" y="3"/>
                  </a:cubicBezTo>
                  <a:cubicBezTo>
                    <a:pt x="17" y="2"/>
                    <a:pt x="16" y="2"/>
                    <a:pt x="16" y="2"/>
                  </a:cubicBezTo>
                  <a:cubicBezTo>
                    <a:pt x="16" y="1"/>
                    <a:pt x="18" y="2"/>
                    <a:pt x="19" y="2"/>
                  </a:cubicBezTo>
                  <a:cubicBezTo>
                    <a:pt x="22" y="2"/>
                    <a:pt x="23" y="4"/>
                    <a:pt x="24" y="6"/>
                  </a:cubicBezTo>
                  <a:cubicBezTo>
                    <a:pt x="27" y="10"/>
                    <a:pt x="25" y="16"/>
                    <a:pt x="24" y="20"/>
                  </a:cubicBezTo>
                  <a:cubicBezTo>
                    <a:pt x="23" y="21"/>
                    <a:pt x="23" y="21"/>
                    <a:pt x="23" y="22"/>
                  </a:cubicBezTo>
                  <a:cubicBezTo>
                    <a:pt x="25" y="23"/>
                    <a:pt x="24" y="22"/>
                    <a:pt x="25" y="22"/>
                  </a:cubicBezTo>
                  <a:cubicBezTo>
                    <a:pt x="26" y="22"/>
                    <a:pt x="30" y="21"/>
                    <a:pt x="30" y="21"/>
                  </a:cubicBezTo>
                  <a:cubicBezTo>
                    <a:pt x="31" y="22"/>
                    <a:pt x="44" y="41"/>
                    <a:pt x="35" y="48"/>
                  </a:cubicBezTo>
                  <a:cubicBezTo>
                    <a:pt x="37" y="52"/>
                    <a:pt x="40" y="56"/>
                    <a:pt x="43" y="59"/>
                  </a:cubicBezTo>
                  <a:cubicBezTo>
                    <a:pt x="41" y="60"/>
                    <a:pt x="40" y="61"/>
                    <a:pt x="39" y="62"/>
                  </a:cubicBezTo>
                  <a:cubicBezTo>
                    <a:pt x="39" y="66"/>
                    <a:pt x="41" y="69"/>
                    <a:pt x="40" y="73"/>
                  </a:cubicBezTo>
                  <a:cubicBezTo>
                    <a:pt x="40" y="74"/>
                    <a:pt x="40" y="75"/>
                    <a:pt x="41" y="75"/>
                  </a:cubicBezTo>
                  <a:cubicBezTo>
                    <a:pt x="39" y="83"/>
                    <a:pt x="41" y="96"/>
                    <a:pt x="38" y="104"/>
                  </a:cubicBezTo>
                  <a:cubicBezTo>
                    <a:pt x="37" y="111"/>
                    <a:pt x="30" y="115"/>
                    <a:pt x="28" y="121"/>
                  </a:cubicBezTo>
                  <a:cubicBezTo>
                    <a:pt x="28" y="128"/>
                    <a:pt x="29" y="134"/>
                    <a:pt x="29" y="141"/>
                  </a:cubicBezTo>
                  <a:cubicBezTo>
                    <a:pt x="29" y="142"/>
                    <a:pt x="28" y="142"/>
                    <a:pt x="28" y="141"/>
                  </a:cubicBezTo>
                  <a:cubicBezTo>
                    <a:pt x="28" y="144"/>
                    <a:pt x="28" y="147"/>
                    <a:pt x="28" y="148"/>
                  </a:cubicBezTo>
                  <a:cubicBezTo>
                    <a:pt x="27" y="150"/>
                    <a:pt x="23" y="150"/>
                    <a:pt x="21" y="149"/>
                  </a:cubicBezTo>
                  <a:cubicBezTo>
                    <a:pt x="20" y="146"/>
                    <a:pt x="21" y="144"/>
                    <a:pt x="21" y="141"/>
                  </a:cubicBezTo>
                  <a:cubicBezTo>
                    <a:pt x="20" y="140"/>
                    <a:pt x="19" y="139"/>
                    <a:pt x="19" y="137"/>
                  </a:cubicBezTo>
                  <a:cubicBezTo>
                    <a:pt x="14" y="137"/>
                    <a:pt x="18" y="145"/>
                    <a:pt x="17" y="148"/>
                  </a:cubicBezTo>
                  <a:cubicBezTo>
                    <a:pt x="11" y="147"/>
                    <a:pt x="8" y="141"/>
                    <a:pt x="10" y="134"/>
                  </a:cubicBezTo>
                  <a:cubicBezTo>
                    <a:pt x="10" y="134"/>
                    <a:pt x="10" y="133"/>
                    <a:pt x="9" y="133"/>
                  </a:cubicBezTo>
                  <a:cubicBezTo>
                    <a:pt x="8" y="133"/>
                    <a:pt x="8" y="135"/>
                    <a:pt x="6" y="135"/>
                  </a:cubicBezTo>
                  <a:cubicBezTo>
                    <a:pt x="5" y="130"/>
                    <a:pt x="10" y="127"/>
                    <a:pt x="13" y="123"/>
                  </a:cubicBezTo>
                  <a:cubicBezTo>
                    <a:pt x="14" y="123"/>
                    <a:pt x="15" y="122"/>
                    <a:pt x="16" y="122"/>
                  </a:cubicBezTo>
                  <a:cubicBezTo>
                    <a:pt x="15" y="107"/>
                    <a:pt x="12" y="94"/>
                    <a:pt x="10" y="81"/>
                  </a:cubicBezTo>
                  <a:cubicBezTo>
                    <a:pt x="9" y="80"/>
                    <a:pt x="9" y="79"/>
                    <a:pt x="9" y="79"/>
                  </a:cubicBezTo>
                  <a:cubicBezTo>
                    <a:pt x="9" y="72"/>
                    <a:pt x="8" y="65"/>
                    <a:pt x="10" y="58"/>
                  </a:cubicBezTo>
                  <a:cubicBezTo>
                    <a:pt x="8" y="58"/>
                    <a:pt x="8" y="59"/>
                    <a:pt x="7" y="59"/>
                  </a:cubicBezTo>
                  <a:cubicBezTo>
                    <a:pt x="1" y="53"/>
                    <a:pt x="0" y="42"/>
                    <a:pt x="0" y="30"/>
                  </a:cubicBezTo>
                  <a:cubicBezTo>
                    <a:pt x="1" y="29"/>
                    <a:pt x="1" y="29"/>
                    <a:pt x="3" y="28"/>
                  </a:cubicBezTo>
                  <a:cubicBezTo>
                    <a:pt x="4" y="27"/>
                    <a:pt x="4" y="25"/>
                    <a:pt x="3" y="23"/>
                  </a:cubicBezTo>
                  <a:cubicBezTo>
                    <a:pt x="4" y="25"/>
                    <a:pt x="4" y="20"/>
                    <a:pt x="5" y="18"/>
                  </a:cubicBezTo>
                  <a:cubicBezTo>
                    <a:pt x="4" y="18"/>
                    <a:pt x="4" y="19"/>
                    <a:pt x="4" y="21"/>
                  </a:cubicBezTo>
                  <a:cubicBezTo>
                    <a:pt x="2" y="19"/>
                    <a:pt x="6" y="13"/>
                    <a:pt x="6" y="14"/>
                  </a:cubicBezTo>
                  <a:cubicBezTo>
                    <a:pt x="7" y="11"/>
                    <a:pt x="8" y="0"/>
                    <a:pt x="16" y="1"/>
                  </a:cubicBezTo>
                  <a:cubicBezTo>
                    <a:pt x="14" y="3"/>
                    <a:pt x="17" y="2"/>
                    <a:pt x="15" y="3"/>
                  </a:cubicBezTo>
                  <a:close/>
                  <a:moveTo>
                    <a:pt x="17" y="25"/>
                  </a:moveTo>
                  <a:cubicBezTo>
                    <a:pt x="17" y="24"/>
                    <a:pt x="18" y="23"/>
                    <a:pt x="17" y="22"/>
                  </a:cubicBezTo>
                  <a:cubicBezTo>
                    <a:pt x="16" y="23"/>
                    <a:pt x="16" y="24"/>
                    <a:pt x="14" y="24"/>
                  </a:cubicBezTo>
                  <a:cubicBezTo>
                    <a:pt x="14" y="22"/>
                    <a:pt x="13" y="25"/>
                    <a:pt x="12" y="24"/>
                  </a:cubicBezTo>
                  <a:cubicBezTo>
                    <a:pt x="14" y="29"/>
                    <a:pt x="19" y="33"/>
                    <a:pt x="21" y="38"/>
                  </a:cubicBezTo>
                  <a:cubicBezTo>
                    <a:pt x="20" y="34"/>
                    <a:pt x="19" y="27"/>
                    <a:pt x="19" y="22"/>
                  </a:cubicBezTo>
                  <a:cubicBezTo>
                    <a:pt x="19" y="22"/>
                    <a:pt x="18" y="22"/>
                    <a:pt x="18" y="22"/>
                  </a:cubicBezTo>
                  <a:cubicBezTo>
                    <a:pt x="19" y="22"/>
                    <a:pt x="18" y="25"/>
                    <a:pt x="17" y="25"/>
                  </a:cubicBezTo>
                  <a:close/>
                  <a:moveTo>
                    <a:pt x="32" y="38"/>
                  </a:moveTo>
                  <a:cubicBezTo>
                    <a:pt x="32" y="37"/>
                    <a:pt x="33" y="38"/>
                    <a:pt x="33" y="36"/>
                  </a:cubicBezTo>
                  <a:cubicBezTo>
                    <a:pt x="32" y="37"/>
                    <a:pt x="32" y="36"/>
                    <a:pt x="31" y="36"/>
                  </a:cubicBezTo>
                  <a:cubicBezTo>
                    <a:pt x="31" y="37"/>
                    <a:pt x="30" y="38"/>
                    <a:pt x="31" y="40"/>
                  </a:cubicBezTo>
                  <a:cubicBezTo>
                    <a:pt x="31" y="39"/>
                    <a:pt x="32" y="39"/>
                    <a:pt x="33" y="38"/>
                  </a:cubicBezTo>
                  <a:cubicBezTo>
                    <a:pt x="32" y="38"/>
                    <a:pt x="32" y="38"/>
                    <a:pt x="32" y="38"/>
                  </a:cubicBezTo>
                  <a:close/>
                  <a:moveTo>
                    <a:pt x="16" y="49"/>
                  </a:moveTo>
                  <a:cubicBezTo>
                    <a:pt x="15" y="49"/>
                    <a:pt x="16" y="47"/>
                    <a:pt x="15" y="47"/>
                  </a:cubicBezTo>
                  <a:cubicBezTo>
                    <a:pt x="14" y="48"/>
                    <a:pt x="16" y="50"/>
                    <a:pt x="16" y="49"/>
                  </a:cubicBezTo>
                  <a:close/>
                  <a:moveTo>
                    <a:pt x="18" y="48"/>
                  </a:moveTo>
                  <a:cubicBezTo>
                    <a:pt x="18" y="47"/>
                    <a:pt x="17" y="46"/>
                    <a:pt x="17" y="44"/>
                  </a:cubicBezTo>
                  <a:cubicBezTo>
                    <a:pt x="14" y="45"/>
                    <a:pt x="13" y="47"/>
                    <a:pt x="11" y="49"/>
                  </a:cubicBezTo>
                  <a:cubicBezTo>
                    <a:pt x="12" y="49"/>
                    <a:pt x="13" y="48"/>
                    <a:pt x="14" y="49"/>
                  </a:cubicBezTo>
                  <a:cubicBezTo>
                    <a:pt x="14" y="48"/>
                    <a:pt x="14" y="47"/>
                    <a:pt x="15" y="47"/>
                  </a:cubicBezTo>
                  <a:cubicBezTo>
                    <a:pt x="16" y="48"/>
                    <a:pt x="17" y="48"/>
                    <a:pt x="18" y="48"/>
                  </a:cubicBezTo>
                  <a:close/>
                  <a:moveTo>
                    <a:pt x="26" y="103"/>
                  </a:moveTo>
                  <a:cubicBezTo>
                    <a:pt x="27" y="102"/>
                    <a:pt x="27" y="100"/>
                    <a:pt x="28" y="97"/>
                  </a:cubicBezTo>
                  <a:cubicBezTo>
                    <a:pt x="28" y="93"/>
                    <a:pt x="26" y="88"/>
                    <a:pt x="25" y="84"/>
                  </a:cubicBezTo>
                  <a:cubicBezTo>
                    <a:pt x="25" y="91"/>
                    <a:pt x="26" y="97"/>
                    <a:pt x="26" y="103"/>
                  </a:cubicBezTo>
                  <a:close/>
                  <a:moveTo>
                    <a:pt x="25" y="145"/>
                  </a:moveTo>
                  <a:cubicBezTo>
                    <a:pt x="25" y="144"/>
                    <a:pt x="27" y="146"/>
                    <a:pt x="27" y="145"/>
                  </a:cubicBezTo>
                  <a:cubicBezTo>
                    <a:pt x="26" y="145"/>
                    <a:pt x="27" y="143"/>
                    <a:pt x="26" y="144"/>
                  </a:cubicBezTo>
                  <a:cubicBezTo>
                    <a:pt x="26" y="145"/>
                    <a:pt x="24" y="145"/>
                    <a:pt x="25" y="145"/>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pPr>
                <a:defRPr/>
              </a:pPr>
              <a:endParaRPr lang="sv-SE">
                <a:solidFill>
                  <a:srgbClr val="000000"/>
                </a:solidFill>
                <a:latin typeface="Calibri"/>
              </a:endParaRPr>
            </a:p>
          </p:txBody>
        </p:sp>
        <p:sp>
          <p:nvSpPr>
            <p:cNvPr id="31" name="Freeform 117">
              <a:extLst>
                <a:ext uri="{FF2B5EF4-FFF2-40B4-BE49-F238E27FC236}">
                  <a16:creationId xmlns:a16="http://schemas.microsoft.com/office/drawing/2014/main" id="{522023B7-18B6-4E4D-AAF0-7C6C255E2886}"/>
                </a:ext>
              </a:extLst>
            </p:cNvPr>
            <p:cNvSpPr>
              <a:spLocks/>
            </p:cNvSpPr>
            <p:nvPr/>
          </p:nvSpPr>
          <p:spPr bwMode="auto">
            <a:xfrm>
              <a:off x="4710112" y="2306638"/>
              <a:ext cx="14288" cy="22225"/>
            </a:xfrm>
            <a:custGeom>
              <a:avLst/>
              <a:gdLst/>
              <a:ahLst/>
              <a:cxnLst>
                <a:cxn ang="0">
                  <a:pos x="2" y="2"/>
                </a:cxn>
                <a:cxn ang="0">
                  <a:pos x="1" y="3"/>
                </a:cxn>
                <a:cxn ang="0">
                  <a:pos x="0" y="0"/>
                </a:cxn>
                <a:cxn ang="0">
                  <a:pos x="2" y="2"/>
                </a:cxn>
                <a:cxn ang="0">
                  <a:pos x="2" y="2"/>
                </a:cxn>
              </a:cxnLst>
              <a:rect l="0" t="0" r="r" b="b"/>
              <a:pathLst>
                <a:path w="2" h="3">
                  <a:moveTo>
                    <a:pt x="2" y="2"/>
                  </a:moveTo>
                  <a:cubicBezTo>
                    <a:pt x="2" y="2"/>
                    <a:pt x="1" y="3"/>
                    <a:pt x="1" y="3"/>
                  </a:cubicBezTo>
                  <a:cubicBezTo>
                    <a:pt x="1" y="3"/>
                    <a:pt x="1" y="2"/>
                    <a:pt x="0" y="0"/>
                  </a:cubicBezTo>
                  <a:cubicBezTo>
                    <a:pt x="1" y="1"/>
                    <a:pt x="1" y="2"/>
                    <a:pt x="2" y="2"/>
                  </a:cubicBezTo>
                  <a:cubicBezTo>
                    <a:pt x="2" y="3"/>
                    <a:pt x="2" y="2"/>
                    <a:pt x="2" y="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pPr>
                <a:defRPr/>
              </a:pPr>
              <a:endParaRPr lang="sv-SE">
                <a:solidFill>
                  <a:srgbClr val="000000"/>
                </a:solidFill>
                <a:latin typeface="Calibri"/>
              </a:endParaRPr>
            </a:p>
          </p:txBody>
        </p:sp>
      </p:grpSp>
      <p:grpSp>
        <p:nvGrpSpPr>
          <p:cNvPr id="32" name="Grupp 498"/>
          <p:cNvGrpSpPr/>
          <p:nvPr/>
        </p:nvGrpSpPr>
        <p:grpSpPr>
          <a:xfrm>
            <a:off x="1194225" y="1151149"/>
            <a:ext cx="378442" cy="1363850"/>
            <a:chOff x="2251075" y="869950"/>
            <a:chExt cx="328613" cy="1184275"/>
          </a:xfrm>
          <a:solidFill>
            <a:schemeClr val="accent6"/>
          </a:solidFill>
        </p:grpSpPr>
        <p:sp>
          <p:nvSpPr>
            <p:cNvPr id="42" name="Freeform 12"/>
            <p:cNvSpPr>
              <a:spLocks/>
            </p:cNvSpPr>
            <p:nvPr/>
          </p:nvSpPr>
          <p:spPr bwMode="auto">
            <a:xfrm>
              <a:off x="2373312" y="869950"/>
              <a:ext cx="198438" cy="168275"/>
            </a:xfrm>
            <a:custGeom>
              <a:avLst/>
              <a:gdLst/>
              <a:ahLst/>
              <a:cxnLst>
                <a:cxn ang="0">
                  <a:pos x="16" y="22"/>
                </a:cxn>
                <a:cxn ang="0">
                  <a:pos x="4" y="18"/>
                </a:cxn>
                <a:cxn ang="0">
                  <a:pos x="16" y="22"/>
                </a:cxn>
              </a:cxnLst>
              <a:rect l="0" t="0" r="r" b="b"/>
              <a:pathLst>
                <a:path w="26" h="22">
                  <a:moveTo>
                    <a:pt x="16" y="22"/>
                  </a:moveTo>
                  <a:cubicBezTo>
                    <a:pt x="20" y="12"/>
                    <a:pt x="4" y="8"/>
                    <a:pt x="4" y="18"/>
                  </a:cubicBezTo>
                  <a:cubicBezTo>
                    <a:pt x="0" y="0"/>
                    <a:pt x="26" y="10"/>
                    <a:pt x="16" y="2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3" name="Freeform 13"/>
            <p:cNvSpPr>
              <a:spLocks/>
            </p:cNvSpPr>
            <p:nvPr/>
          </p:nvSpPr>
          <p:spPr bwMode="auto">
            <a:xfrm>
              <a:off x="2389187" y="1000125"/>
              <a:ext cx="15875" cy="60325"/>
            </a:xfrm>
            <a:custGeom>
              <a:avLst/>
              <a:gdLst/>
              <a:ahLst/>
              <a:cxnLst>
                <a:cxn ang="0">
                  <a:pos x="0" y="3"/>
                </a:cxn>
                <a:cxn ang="0">
                  <a:pos x="1" y="5"/>
                </a:cxn>
                <a:cxn ang="0">
                  <a:pos x="0" y="3"/>
                </a:cxn>
              </a:cxnLst>
              <a:rect l="0" t="0" r="r" b="b"/>
              <a:pathLst>
                <a:path w="2" h="8">
                  <a:moveTo>
                    <a:pt x="0" y="3"/>
                  </a:moveTo>
                  <a:cubicBezTo>
                    <a:pt x="1" y="0"/>
                    <a:pt x="2" y="4"/>
                    <a:pt x="1" y="5"/>
                  </a:cubicBezTo>
                  <a:cubicBezTo>
                    <a:pt x="1" y="8"/>
                    <a:pt x="0" y="4"/>
                    <a:pt x="0" y="3"/>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4" name="Freeform 14"/>
            <p:cNvSpPr>
              <a:spLocks/>
            </p:cNvSpPr>
            <p:nvPr/>
          </p:nvSpPr>
          <p:spPr bwMode="auto">
            <a:xfrm>
              <a:off x="2405062" y="1000125"/>
              <a:ext cx="30163" cy="46038"/>
            </a:xfrm>
            <a:custGeom>
              <a:avLst/>
              <a:gdLst/>
              <a:ahLst/>
              <a:cxnLst>
                <a:cxn ang="0">
                  <a:pos x="4" y="3"/>
                </a:cxn>
                <a:cxn ang="0">
                  <a:pos x="4" y="3"/>
                </a:cxn>
              </a:cxnLst>
              <a:rect l="0" t="0" r="r" b="b"/>
              <a:pathLst>
                <a:path w="4" h="6">
                  <a:moveTo>
                    <a:pt x="4" y="3"/>
                  </a:moveTo>
                  <a:cubicBezTo>
                    <a:pt x="0" y="6"/>
                    <a:pt x="0" y="0"/>
                    <a:pt x="4" y="3"/>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5" name="Freeform 15"/>
            <p:cNvSpPr>
              <a:spLocks/>
            </p:cNvSpPr>
            <p:nvPr/>
          </p:nvSpPr>
          <p:spPr bwMode="auto">
            <a:xfrm>
              <a:off x="2449512" y="1008063"/>
              <a:ext cx="31750" cy="30163"/>
            </a:xfrm>
            <a:custGeom>
              <a:avLst/>
              <a:gdLst/>
              <a:ahLst/>
              <a:cxnLst>
                <a:cxn ang="0">
                  <a:pos x="3" y="1"/>
                </a:cxn>
                <a:cxn ang="0">
                  <a:pos x="2" y="2"/>
                </a:cxn>
                <a:cxn ang="0">
                  <a:pos x="4" y="3"/>
                </a:cxn>
                <a:cxn ang="0">
                  <a:pos x="0" y="3"/>
                </a:cxn>
                <a:cxn ang="0">
                  <a:pos x="3" y="1"/>
                </a:cxn>
              </a:cxnLst>
              <a:rect l="0" t="0" r="r" b="b"/>
              <a:pathLst>
                <a:path w="4" h="4">
                  <a:moveTo>
                    <a:pt x="3" y="1"/>
                  </a:moveTo>
                  <a:cubicBezTo>
                    <a:pt x="3" y="1"/>
                    <a:pt x="2" y="2"/>
                    <a:pt x="2" y="2"/>
                  </a:cubicBezTo>
                  <a:cubicBezTo>
                    <a:pt x="2" y="2"/>
                    <a:pt x="3" y="2"/>
                    <a:pt x="4" y="3"/>
                  </a:cubicBezTo>
                  <a:cubicBezTo>
                    <a:pt x="3" y="4"/>
                    <a:pt x="1" y="3"/>
                    <a:pt x="0" y="3"/>
                  </a:cubicBezTo>
                  <a:cubicBezTo>
                    <a:pt x="1" y="3"/>
                    <a:pt x="0" y="0"/>
                    <a:pt x="3" y="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6" name="Freeform 16"/>
            <p:cNvSpPr>
              <a:spLocks/>
            </p:cNvSpPr>
            <p:nvPr/>
          </p:nvSpPr>
          <p:spPr bwMode="auto">
            <a:xfrm>
              <a:off x="2473325" y="1038225"/>
              <a:ext cx="30163" cy="38100"/>
            </a:xfrm>
            <a:custGeom>
              <a:avLst/>
              <a:gdLst/>
              <a:ahLst/>
              <a:cxnLst>
                <a:cxn ang="0">
                  <a:pos x="3" y="0"/>
                </a:cxn>
                <a:cxn ang="0">
                  <a:pos x="3" y="0"/>
                </a:cxn>
              </a:cxnLst>
              <a:rect l="0" t="0" r="r" b="b"/>
              <a:pathLst>
                <a:path w="4" h="5">
                  <a:moveTo>
                    <a:pt x="3" y="0"/>
                  </a:moveTo>
                  <a:cubicBezTo>
                    <a:pt x="4" y="5"/>
                    <a:pt x="0" y="1"/>
                    <a:pt x="3"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7" name="Freeform 17"/>
            <p:cNvSpPr>
              <a:spLocks/>
            </p:cNvSpPr>
            <p:nvPr/>
          </p:nvSpPr>
          <p:spPr bwMode="auto">
            <a:xfrm>
              <a:off x="2405062" y="1054100"/>
              <a:ext cx="60325" cy="30163"/>
            </a:xfrm>
            <a:custGeom>
              <a:avLst/>
              <a:gdLst/>
              <a:ahLst/>
              <a:cxnLst>
                <a:cxn ang="0">
                  <a:pos x="8" y="2"/>
                </a:cxn>
                <a:cxn ang="0">
                  <a:pos x="0" y="2"/>
                </a:cxn>
                <a:cxn ang="0">
                  <a:pos x="8" y="2"/>
                </a:cxn>
              </a:cxnLst>
              <a:rect l="0" t="0" r="r" b="b"/>
              <a:pathLst>
                <a:path w="8" h="4">
                  <a:moveTo>
                    <a:pt x="8" y="2"/>
                  </a:moveTo>
                  <a:cubicBezTo>
                    <a:pt x="7" y="4"/>
                    <a:pt x="3" y="1"/>
                    <a:pt x="0" y="2"/>
                  </a:cubicBezTo>
                  <a:cubicBezTo>
                    <a:pt x="2" y="0"/>
                    <a:pt x="5" y="1"/>
                    <a:pt x="8" y="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8" name="Freeform 18"/>
            <p:cNvSpPr>
              <a:spLocks/>
            </p:cNvSpPr>
            <p:nvPr/>
          </p:nvSpPr>
          <p:spPr bwMode="auto">
            <a:xfrm>
              <a:off x="2397125" y="1068388"/>
              <a:ext cx="76200" cy="53975"/>
            </a:xfrm>
            <a:custGeom>
              <a:avLst/>
              <a:gdLst/>
              <a:ahLst/>
              <a:cxnLst>
                <a:cxn ang="0">
                  <a:pos x="0" y="1"/>
                </a:cxn>
                <a:cxn ang="0">
                  <a:pos x="4" y="5"/>
                </a:cxn>
                <a:cxn ang="0">
                  <a:pos x="10" y="3"/>
                </a:cxn>
                <a:cxn ang="0">
                  <a:pos x="5" y="7"/>
                </a:cxn>
                <a:cxn ang="0">
                  <a:pos x="0" y="1"/>
                </a:cxn>
              </a:cxnLst>
              <a:rect l="0" t="0" r="r" b="b"/>
              <a:pathLst>
                <a:path w="10" h="7">
                  <a:moveTo>
                    <a:pt x="0" y="1"/>
                  </a:moveTo>
                  <a:cubicBezTo>
                    <a:pt x="3" y="1"/>
                    <a:pt x="3" y="4"/>
                    <a:pt x="4" y="5"/>
                  </a:cubicBezTo>
                  <a:cubicBezTo>
                    <a:pt x="7" y="5"/>
                    <a:pt x="7" y="0"/>
                    <a:pt x="10" y="3"/>
                  </a:cubicBezTo>
                  <a:cubicBezTo>
                    <a:pt x="9" y="5"/>
                    <a:pt x="8" y="7"/>
                    <a:pt x="5" y="7"/>
                  </a:cubicBezTo>
                  <a:cubicBezTo>
                    <a:pt x="2" y="7"/>
                    <a:pt x="1" y="4"/>
                    <a:pt x="0" y="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9" name="Freeform 19"/>
            <p:cNvSpPr>
              <a:spLocks/>
            </p:cNvSpPr>
            <p:nvPr/>
          </p:nvSpPr>
          <p:spPr bwMode="auto">
            <a:xfrm>
              <a:off x="2435225" y="1092200"/>
              <a:ext cx="7938" cy="6350"/>
            </a:xfrm>
            <a:custGeom>
              <a:avLst/>
              <a:gdLst/>
              <a:ahLst/>
              <a:cxnLst>
                <a:cxn ang="0">
                  <a:pos x="0" y="0"/>
                </a:cxn>
                <a:cxn ang="0">
                  <a:pos x="0" y="0"/>
                </a:cxn>
              </a:cxnLst>
              <a:rect l="0" t="0" r="r" b="b"/>
              <a:pathLst>
                <a:path w="1" h="1">
                  <a:moveTo>
                    <a:pt x="0" y="0"/>
                  </a:moveTo>
                  <a:cubicBezTo>
                    <a:pt x="0" y="0"/>
                    <a:pt x="1" y="1"/>
                    <a:pt x="0"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0" name="Freeform 20"/>
            <p:cNvSpPr>
              <a:spLocks/>
            </p:cNvSpPr>
            <p:nvPr/>
          </p:nvSpPr>
          <p:spPr bwMode="auto">
            <a:xfrm>
              <a:off x="2251075" y="1098550"/>
              <a:ext cx="328613" cy="955675"/>
            </a:xfrm>
            <a:custGeom>
              <a:avLst/>
              <a:gdLst/>
              <a:ahLst/>
              <a:cxnLst>
                <a:cxn ang="0">
                  <a:pos x="37" y="25"/>
                </a:cxn>
                <a:cxn ang="0">
                  <a:pos x="37" y="26"/>
                </a:cxn>
                <a:cxn ang="0">
                  <a:pos x="35" y="27"/>
                </a:cxn>
                <a:cxn ang="0">
                  <a:pos x="34" y="33"/>
                </a:cxn>
                <a:cxn ang="0">
                  <a:pos x="33" y="26"/>
                </a:cxn>
                <a:cxn ang="0">
                  <a:pos x="31" y="46"/>
                </a:cxn>
                <a:cxn ang="0">
                  <a:pos x="23" y="53"/>
                </a:cxn>
                <a:cxn ang="0">
                  <a:pos x="28" y="51"/>
                </a:cxn>
                <a:cxn ang="0">
                  <a:pos x="33" y="53"/>
                </a:cxn>
                <a:cxn ang="0">
                  <a:pos x="25" y="85"/>
                </a:cxn>
                <a:cxn ang="0">
                  <a:pos x="35" y="105"/>
                </a:cxn>
                <a:cxn ang="0">
                  <a:pos x="34" y="121"/>
                </a:cxn>
                <a:cxn ang="0">
                  <a:pos x="23" y="100"/>
                </a:cxn>
                <a:cxn ang="0">
                  <a:pos x="22" y="125"/>
                </a:cxn>
                <a:cxn ang="0">
                  <a:pos x="15" y="89"/>
                </a:cxn>
                <a:cxn ang="0">
                  <a:pos x="4" y="53"/>
                </a:cxn>
                <a:cxn ang="0">
                  <a:pos x="10" y="49"/>
                </a:cxn>
                <a:cxn ang="0">
                  <a:pos x="14" y="51"/>
                </a:cxn>
                <a:cxn ang="0">
                  <a:pos x="5" y="45"/>
                </a:cxn>
                <a:cxn ang="0">
                  <a:pos x="6" y="17"/>
                </a:cxn>
                <a:cxn ang="0">
                  <a:pos x="0" y="13"/>
                </a:cxn>
                <a:cxn ang="0">
                  <a:pos x="17" y="1"/>
                </a:cxn>
                <a:cxn ang="0">
                  <a:pos x="22" y="17"/>
                </a:cxn>
                <a:cxn ang="0">
                  <a:pos x="30" y="4"/>
                </a:cxn>
                <a:cxn ang="0">
                  <a:pos x="39" y="27"/>
                </a:cxn>
                <a:cxn ang="0">
                  <a:pos x="37" y="25"/>
                </a:cxn>
              </a:cxnLst>
              <a:rect l="0" t="0" r="r" b="b"/>
              <a:pathLst>
                <a:path w="43" h="125">
                  <a:moveTo>
                    <a:pt x="37" y="25"/>
                  </a:moveTo>
                  <a:cubicBezTo>
                    <a:pt x="38" y="25"/>
                    <a:pt x="34" y="28"/>
                    <a:pt x="37" y="26"/>
                  </a:cubicBezTo>
                  <a:cubicBezTo>
                    <a:pt x="37" y="28"/>
                    <a:pt x="36" y="28"/>
                    <a:pt x="35" y="27"/>
                  </a:cubicBezTo>
                  <a:cubicBezTo>
                    <a:pt x="33" y="29"/>
                    <a:pt x="36" y="30"/>
                    <a:pt x="34" y="33"/>
                  </a:cubicBezTo>
                  <a:cubicBezTo>
                    <a:pt x="32" y="32"/>
                    <a:pt x="35" y="27"/>
                    <a:pt x="33" y="26"/>
                  </a:cubicBezTo>
                  <a:cubicBezTo>
                    <a:pt x="29" y="31"/>
                    <a:pt x="31" y="40"/>
                    <a:pt x="31" y="46"/>
                  </a:cubicBezTo>
                  <a:cubicBezTo>
                    <a:pt x="26" y="46"/>
                    <a:pt x="26" y="51"/>
                    <a:pt x="23" y="53"/>
                  </a:cubicBezTo>
                  <a:cubicBezTo>
                    <a:pt x="26" y="55"/>
                    <a:pt x="25" y="50"/>
                    <a:pt x="28" y="51"/>
                  </a:cubicBezTo>
                  <a:cubicBezTo>
                    <a:pt x="29" y="52"/>
                    <a:pt x="30" y="53"/>
                    <a:pt x="33" y="53"/>
                  </a:cubicBezTo>
                  <a:cubicBezTo>
                    <a:pt x="30" y="64"/>
                    <a:pt x="26" y="76"/>
                    <a:pt x="25" y="85"/>
                  </a:cubicBezTo>
                  <a:cubicBezTo>
                    <a:pt x="26" y="94"/>
                    <a:pt x="38" y="96"/>
                    <a:pt x="35" y="105"/>
                  </a:cubicBezTo>
                  <a:cubicBezTo>
                    <a:pt x="38" y="108"/>
                    <a:pt x="43" y="121"/>
                    <a:pt x="34" y="121"/>
                  </a:cubicBezTo>
                  <a:cubicBezTo>
                    <a:pt x="31" y="113"/>
                    <a:pt x="28" y="106"/>
                    <a:pt x="23" y="100"/>
                  </a:cubicBezTo>
                  <a:cubicBezTo>
                    <a:pt x="17" y="109"/>
                    <a:pt x="23" y="116"/>
                    <a:pt x="22" y="125"/>
                  </a:cubicBezTo>
                  <a:cubicBezTo>
                    <a:pt x="5" y="123"/>
                    <a:pt x="17" y="100"/>
                    <a:pt x="15" y="89"/>
                  </a:cubicBezTo>
                  <a:cubicBezTo>
                    <a:pt x="9" y="80"/>
                    <a:pt x="5" y="68"/>
                    <a:pt x="4" y="53"/>
                  </a:cubicBezTo>
                  <a:cubicBezTo>
                    <a:pt x="7" y="52"/>
                    <a:pt x="11" y="53"/>
                    <a:pt x="10" y="49"/>
                  </a:cubicBezTo>
                  <a:cubicBezTo>
                    <a:pt x="11" y="49"/>
                    <a:pt x="12" y="50"/>
                    <a:pt x="14" y="51"/>
                  </a:cubicBezTo>
                  <a:cubicBezTo>
                    <a:pt x="15" y="48"/>
                    <a:pt x="7" y="45"/>
                    <a:pt x="5" y="45"/>
                  </a:cubicBezTo>
                  <a:cubicBezTo>
                    <a:pt x="3" y="36"/>
                    <a:pt x="5" y="26"/>
                    <a:pt x="6" y="17"/>
                  </a:cubicBezTo>
                  <a:cubicBezTo>
                    <a:pt x="4" y="15"/>
                    <a:pt x="1" y="15"/>
                    <a:pt x="0" y="13"/>
                  </a:cubicBezTo>
                  <a:cubicBezTo>
                    <a:pt x="2" y="6"/>
                    <a:pt x="6" y="0"/>
                    <a:pt x="17" y="1"/>
                  </a:cubicBezTo>
                  <a:cubicBezTo>
                    <a:pt x="18" y="7"/>
                    <a:pt x="18" y="13"/>
                    <a:pt x="22" y="17"/>
                  </a:cubicBezTo>
                  <a:cubicBezTo>
                    <a:pt x="27" y="15"/>
                    <a:pt x="29" y="10"/>
                    <a:pt x="30" y="4"/>
                  </a:cubicBezTo>
                  <a:cubicBezTo>
                    <a:pt x="39" y="5"/>
                    <a:pt x="40" y="15"/>
                    <a:pt x="39" y="27"/>
                  </a:cubicBezTo>
                  <a:cubicBezTo>
                    <a:pt x="38" y="27"/>
                    <a:pt x="37" y="26"/>
                    <a:pt x="37" y="25"/>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1" name="Freeform 21"/>
            <p:cNvSpPr>
              <a:spLocks/>
            </p:cNvSpPr>
            <p:nvPr/>
          </p:nvSpPr>
          <p:spPr bwMode="auto">
            <a:xfrm>
              <a:off x="2481262" y="1350963"/>
              <a:ext cx="38100" cy="76200"/>
            </a:xfrm>
            <a:custGeom>
              <a:avLst/>
              <a:gdLst/>
              <a:ahLst/>
              <a:cxnLst>
                <a:cxn ang="0">
                  <a:pos x="3" y="2"/>
                </a:cxn>
                <a:cxn ang="0">
                  <a:pos x="3" y="10"/>
                </a:cxn>
                <a:cxn ang="0">
                  <a:pos x="3" y="2"/>
                </a:cxn>
              </a:cxnLst>
              <a:rect l="0" t="0" r="r" b="b"/>
              <a:pathLst>
                <a:path w="5" h="10">
                  <a:moveTo>
                    <a:pt x="3" y="2"/>
                  </a:moveTo>
                  <a:cubicBezTo>
                    <a:pt x="5" y="0"/>
                    <a:pt x="3" y="8"/>
                    <a:pt x="3" y="10"/>
                  </a:cubicBezTo>
                  <a:cubicBezTo>
                    <a:pt x="0" y="8"/>
                    <a:pt x="4" y="5"/>
                    <a:pt x="3" y="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sp>
        <p:nvSpPr>
          <p:cNvPr id="2" name="Oval 1"/>
          <p:cNvSpPr/>
          <p:nvPr/>
        </p:nvSpPr>
        <p:spPr>
          <a:xfrm>
            <a:off x="883556" y="1871886"/>
            <a:ext cx="451040" cy="4510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sv-SE" sz="2100" b="1">
                <a:solidFill>
                  <a:schemeClr val="accent6"/>
                </a:solidFill>
              </a:rPr>
              <a:t>50</a:t>
            </a:r>
          </a:p>
        </p:txBody>
      </p:sp>
      <p:sp>
        <p:nvSpPr>
          <p:cNvPr id="54" name="Oval 53"/>
          <p:cNvSpPr/>
          <p:nvPr/>
        </p:nvSpPr>
        <p:spPr>
          <a:xfrm>
            <a:off x="2065157" y="1871887"/>
            <a:ext cx="451040" cy="45104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lang="sv-SE" sz="2100" b="1">
                <a:solidFill>
                  <a:schemeClr val="accent4"/>
                </a:solidFill>
              </a:rPr>
              <a:t>50</a:t>
            </a:r>
          </a:p>
        </p:txBody>
      </p:sp>
    </p:spTree>
    <p:extLst>
      <p:ext uri="{BB962C8B-B14F-4D97-AF65-F5344CB8AC3E}">
        <p14:creationId xmlns:p14="http://schemas.microsoft.com/office/powerpoint/2010/main" val="1106965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4747"/>
            <a:ext cx="9144000" cy="4881732"/>
          </a:xfrm>
          <a:prstGeom prst="rect">
            <a:avLst/>
          </a:prstGeom>
          <a:solidFill>
            <a:schemeClr val="accent6"/>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solidFill>
                <a:schemeClr val="bg1"/>
              </a:solidFill>
            </a:endParaRPr>
          </a:p>
        </p:txBody>
      </p:sp>
      <p:sp>
        <p:nvSpPr>
          <p:cNvPr id="6" name="Rubrik 1"/>
          <p:cNvSpPr txBox="1">
            <a:spLocks/>
          </p:cNvSpPr>
          <p:nvPr/>
        </p:nvSpPr>
        <p:spPr>
          <a:xfrm>
            <a:off x="-1" y="-14746"/>
            <a:ext cx="6599904" cy="809736"/>
          </a:xfrm>
          <a:prstGeom prst="rect">
            <a:avLst/>
          </a:prstGeom>
        </p:spPr>
        <p:txBody>
          <a:bodyPr lIns="251999" tIns="4572000" rIns="251999" anchor="t" anchorCtr="0"/>
          <a:lstStyle>
            <a:lvl1pPr algn="l" defTabSz="457200" rtl="0" eaLnBrk="1" latinLnBrk="0" hangingPunct="1">
              <a:spcBef>
                <a:spcPct val="0"/>
              </a:spcBef>
              <a:buNone/>
              <a:tabLst>
                <a:tab pos="177800" algn="l"/>
              </a:tabLst>
              <a:defRPr sz="3200" b="0" i="0" kern="1200" baseline="0">
                <a:solidFill>
                  <a:schemeClr val="tx1"/>
                </a:solidFill>
                <a:latin typeface="Calibri Regular" charset="0"/>
                <a:ea typeface="+mj-ea"/>
                <a:cs typeface="Calibri Regular" charset="0"/>
              </a:defRPr>
            </a:lvl1pPr>
          </a:lstStyle>
          <a:p>
            <a:r>
              <a:rPr lang="sv-SE" sz="2700" b="1" dirty="0">
                <a:solidFill>
                  <a:schemeClr val="bg1"/>
                </a:solidFill>
                <a:latin typeface="Calibri" charset="0"/>
                <a:ea typeface="Calibri" charset="0"/>
                <a:cs typeface="Calibri" charset="0"/>
              </a:rPr>
              <a:t>Om Novus undersökningar</a:t>
            </a:r>
          </a:p>
        </p:txBody>
      </p:sp>
      <p:cxnSp>
        <p:nvCxnSpPr>
          <p:cNvPr id="12" name="Straight Connector 11"/>
          <p:cNvCxnSpPr/>
          <p:nvPr/>
        </p:nvCxnSpPr>
        <p:spPr>
          <a:xfrm>
            <a:off x="245393" y="3206061"/>
            <a:ext cx="2440641" cy="0"/>
          </a:xfrm>
          <a:prstGeom prst="line">
            <a:avLst/>
          </a:prstGeom>
          <a:ln w="698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463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18155" y="150244"/>
            <a:ext cx="6533466" cy="4618881"/>
          </a:xfrm>
          <a:prstGeom prst="rect">
            <a:avLst/>
          </a:prstGeom>
        </p:spPr>
      </p:pic>
      <p:pic>
        <p:nvPicPr>
          <p:cNvPr id="11" name="Picture 1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0"/>
            <a:ext cx="3059905" cy="4867275"/>
          </a:xfrm>
          <a:prstGeom prst="rect">
            <a:avLst/>
          </a:prstGeom>
        </p:spPr>
      </p:pic>
      <p:sp>
        <p:nvSpPr>
          <p:cNvPr id="12" name="Rectangle 11"/>
          <p:cNvSpPr/>
          <p:nvPr/>
        </p:nvSpPr>
        <p:spPr>
          <a:xfrm>
            <a:off x="0" y="-3402"/>
            <a:ext cx="3068051" cy="4870677"/>
          </a:xfrm>
          <a:prstGeom prst="rect">
            <a:avLst/>
          </a:prstGeom>
          <a:solidFill>
            <a:schemeClr val="accent6">
              <a:alpha val="81000"/>
            </a:scheme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sp>
        <p:nvSpPr>
          <p:cNvPr id="13" name="Rectangle 12"/>
          <p:cNvSpPr/>
          <p:nvPr/>
        </p:nvSpPr>
        <p:spPr>
          <a:xfrm>
            <a:off x="0" y="-3401"/>
            <a:ext cx="3059905" cy="1206412"/>
          </a:xfrm>
          <a:prstGeom prst="rect">
            <a:avLst/>
          </a:prstGeom>
        </p:spPr>
        <p:txBody>
          <a:bodyPr wrap="square" lIns="251999" tIns="360000" rIns="251999">
            <a:noAutofit/>
          </a:bodyPr>
          <a:lstStyle/>
          <a:p>
            <a:r>
              <a:rPr lang="sv-SE" sz="2700" b="1" dirty="0">
                <a:solidFill>
                  <a:schemeClr val="bg1"/>
                </a:solidFill>
              </a:rPr>
              <a:t>Regioner</a:t>
            </a:r>
          </a:p>
        </p:txBody>
      </p:sp>
      <p:cxnSp>
        <p:nvCxnSpPr>
          <p:cNvPr id="14" name="Straight Connector 13"/>
          <p:cNvCxnSpPr/>
          <p:nvPr/>
        </p:nvCxnSpPr>
        <p:spPr>
          <a:xfrm>
            <a:off x="251222" y="895870"/>
            <a:ext cx="2440641" cy="0"/>
          </a:xfrm>
          <a:prstGeom prst="line">
            <a:avLst/>
          </a:prstGeom>
          <a:ln w="698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724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a:ext>
            </a:extLst>
          </a:blip>
          <a:srcRect t="-1"/>
          <a:stretch/>
        </p:blipFill>
        <p:spPr>
          <a:xfrm>
            <a:off x="6084094" y="0"/>
            <a:ext cx="3059906" cy="4867275"/>
          </a:xfrm>
          <a:prstGeom prst="rect">
            <a:avLst/>
          </a:prstGeom>
        </p:spPr>
      </p:pic>
      <p:sp>
        <p:nvSpPr>
          <p:cNvPr id="5" name="Rectangle 4"/>
          <p:cNvSpPr/>
          <p:nvPr/>
        </p:nvSpPr>
        <p:spPr>
          <a:xfrm>
            <a:off x="6084094" y="0"/>
            <a:ext cx="3059906" cy="4867275"/>
          </a:xfrm>
          <a:prstGeom prst="rect">
            <a:avLst/>
          </a:prstGeom>
          <a:solidFill>
            <a:schemeClr val="accent6">
              <a:alpha val="78000"/>
            </a:scheme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sp>
        <p:nvSpPr>
          <p:cNvPr id="12" name="Rectangle 11"/>
          <p:cNvSpPr/>
          <p:nvPr/>
        </p:nvSpPr>
        <p:spPr>
          <a:xfrm>
            <a:off x="3059906" y="1"/>
            <a:ext cx="3024188" cy="4867274"/>
          </a:xfrm>
          <a:prstGeom prst="rect">
            <a:avLst/>
          </a:prstGeom>
          <a:solidFill>
            <a:srgbClr val="D0E9E6"/>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p>
        </p:txBody>
      </p:sp>
      <p:pic>
        <p:nvPicPr>
          <p:cNvPr id="23" name="Picture 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9566" y="244577"/>
            <a:ext cx="1939571" cy="4412981"/>
          </a:xfrm>
          <a:prstGeom prst="rect">
            <a:avLst/>
          </a:prstGeom>
        </p:spPr>
      </p:pic>
      <p:sp>
        <p:nvSpPr>
          <p:cNvPr id="26" name="Platshållare för text 13"/>
          <p:cNvSpPr txBox="1">
            <a:spLocks/>
          </p:cNvSpPr>
          <p:nvPr/>
        </p:nvSpPr>
        <p:spPr>
          <a:xfrm>
            <a:off x="0" y="1312763"/>
            <a:ext cx="3059906" cy="3533588"/>
          </a:xfrm>
          <a:prstGeom prst="rect">
            <a:avLst/>
          </a:prstGeom>
        </p:spPr>
        <p:txBody>
          <a:bodyPr lIns="251999" tIns="162000" rIns="251999" anchor="t" anchorCtr="0"/>
          <a:lstStyle>
            <a:lvl1pPr marL="342900" indent="-342900" algn="l" defTabSz="457200" rtl="0" eaLnBrk="1" latinLnBrk="0" hangingPunct="1">
              <a:spcBef>
                <a:spcPct val="20000"/>
              </a:spcBef>
              <a:buFont typeface="Arial"/>
              <a:buChar char="•"/>
              <a:defRPr sz="3200" kern="1200">
                <a:solidFill>
                  <a:schemeClr val="tx1"/>
                </a:solidFill>
                <a:latin typeface="Bookman Old Style"/>
                <a:ea typeface="+mn-ea"/>
                <a:cs typeface="Bookman Old Style"/>
              </a:defRPr>
            </a:lvl1pPr>
            <a:lvl2pPr marL="742950" indent="-285750" algn="l" defTabSz="457200" rtl="0" eaLnBrk="1" latinLnBrk="0" hangingPunct="1">
              <a:spcBef>
                <a:spcPct val="20000"/>
              </a:spcBef>
              <a:buFont typeface="Arial"/>
              <a:buChar char="–"/>
              <a:defRPr sz="2800" kern="1200">
                <a:solidFill>
                  <a:schemeClr val="tx1"/>
                </a:solidFill>
                <a:latin typeface="Bookman Old Style"/>
                <a:ea typeface="+mn-ea"/>
                <a:cs typeface="Bookman Old Style"/>
              </a:defRPr>
            </a:lvl2pPr>
            <a:lvl3pPr marL="1143000" indent="-228600" algn="l" defTabSz="457200" rtl="0" eaLnBrk="1" latinLnBrk="0" hangingPunct="1">
              <a:spcBef>
                <a:spcPct val="20000"/>
              </a:spcBef>
              <a:buFont typeface="Arial"/>
              <a:buChar char="•"/>
              <a:defRPr sz="2400" kern="1200">
                <a:solidFill>
                  <a:schemeClr val="tx1"/>
                </a:solidFill>
                <a:latin typeface="Bookman Old Style"/>
                <a:ea typeface="+mn-ea"/>
                <a:cs typeface="Bookman Old Style"/>
              </a:defRPr>
            </a:lvl3pPr>
            <a:lvl4pPr marL="16002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4pPr>
            <a:lvl5pPr marL="20574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sv-SE" sz="1100" dirty="0" err="1">
                <a:latin typeface="Calibri" charset="0"/>
                <a:ea typeface="Calibri" charset="0"/>
                <a:cs typeface="Calibri" charset="0"/>
              </a:rPr>
              <a:t>Novus</a:t>
            </a:r>
            <a:r>
              <a:rPr lang="sv-SE" sz="1100" dirty="0">
                <a:latin typeface="Calibri" charset="0"/>
                <a:ea typeface="Calibri" charset="0"/>
                <a:cs typeface="Calibri" charset="0"/>
              </a:rPr>
              <a:t> Sverigepanel består av ungefär </a:t>
            </a:r>
          </a:p>
          <a:p>
            <a:pPr marL="0" indent="0">
              <a:buNone/>
            </a:pPr>
            <a:r>
              <a:rPr lang="sv-SE" sz="1100" dirty="0">
                <a:latin typeface="Calibri" charset="0"/>
                <a:ea typeface="Calibri" charset="0"/>
                <a:cs typeface="Calibri" charset="0"/>
              </a:rPr>
              <a:t>40 000 paneldeltagare. Panelen är slumpmässigt rekryterad (man kan inte anmäla sig själv för att tjäna pengar eller för att man vill påverka opinionen) och är riksrepresentativ avseende ålder, kön och region i åldersspannet 18–79 år. Eventuella skevheter i panelstruktur avhjälps genom att ett riksrepresentativt urval dras från panelen samt av att resultatet viktas. </a:t>
            </a:r>
          </a:p>
          <a:p>
            <a:pPr marL="0" indent="0">
              <a:buNone/>
            </a:pPr>
            <a:endParaRPr lang="sv-SE" sz="1100" dirty="0">
              <a:latin typeface="Calibri" charset="0"/>
              <a:ea typeface="Calibri" charset="0"/>
              <a:cs typeface="Calibri" charset="0"/>
            </a:endParaRPr>
          </a:p>
          <a:p>
            <a:pPr marL="0" indent="0">
              <a:buNone/>
            </a:pPr>
            <a:r>
              <a:rPr lang="sv-SE" sz="1100" dirty="0">
                <a:latin typeface="Calibri" charset="0"/>
                <a:ea typeface="Calibri" charset="0"/>
                <a:cs typeface="Calibri" charset="0"/>
              </a:rPr>
              <a:t>Vi vårdar vår panel väl genom s.k. panelmanagement. Det innebär bl.a. att vi ser till att man inte kan delta i för många undersökningar under en kort period, inte heller i flera liknande undersökningar. Vi har också ett system för belöningar till panelen. </a:t>
            </a:r>
          </a:p>
        </p:txBody>
      </p:sp>
      <p:sp>
        <p:nvSpPr>
          <p:cNvPr id="27" name="Text Box 6"/>
          <p:cNvSpPr txBox="1">
            <a:spLocks noChangeArrowheads="1"/>
          </p:cNvSpPr>
          <p:nvPr/>
        </p:nvSpPr>
        <p:spPr bwMode="auto">
          <a:xfrm>
            <a:off x="6084092" y="5530"/>
            <a:ext cx="3059907" cy="3514553"/>
          </a:xfrm>
          <a:prstGeom prst="rect">
            <a:avLst/>
          </a:prstGeom>
          <a:noFill/>
          <a:ln w="9525" algn="ctr">
            <a:noFill/>
            <a:miter lim="800000"/>
            <a:headEnd/>
            <a:tailEnd/>
          </a:ln>
        </p:spPr>
        <p:txBody>
          <a:bodyPr wrap="square" lIns="251999" tIns="360000" rIns="251999">
            <a:noAutofit/>
          </a:bodyPr>
          <a:lstStyle/>
          <a:p>
            <a:r>
              <a:rPr lang="sv-SE" sz="1100" b="1" dirty="0">
                <a:solidFill>
                  <a:schemeClr val="bg1"/>
                </a:solidFill>
                <a:latin typeface="Calibri" charset="0"/>
                <a:ea typeface="Calibri" charset="0"/>
                <a:cs typeface="Calibri" charset="0"/>
              </a:rPr>
              <a:t>Undersökningsgenomförande</a:t>
            </a:r>
          </a:p>
          <a:p>
            <a:r>
              <a:rPr lang="sv-SE" sz="1100" dirty="0">
                <a:solidFill>
                  <a:schemeClr val="bg1"/>
                </a:solidFill>
                <a:latin typeface="Calibri" charset="0"/>
                <a:ea typeface="Calibri" charset="0"/>
                <a:cs typeface="Calibri" charset="0"/>
              </a:rPr>
              <a:t>Ett urval ur panelen dras. Dessa får en inbjudan till undersökningen via e-post. Inbjudan innehåller information om hur lång tid undersökningen tar att besvara, sista svarsdatum samt en länk som man klickar på för att komma till frågeformuläret. Man kan besvara alla frågor på en gång alternativt göra paus och gå tillbaka till frågeformuläret vid ett senare tillfälle. </a:t>
            </a:r>
          </a:p>
          <a:p>
            <a:endParaRPr lang="sv-SE" sz="1100" dirty="0">
              <a:solidFill>
                <a:schemeClr val="bg1"/>
              </a:solidFill>
              <a:latin typeface="Calibri" charset="0"/>
              <a:ea typeface="Calibri" charset="0"/>
              <a:cs typeface="Calibri" charset="0"/>
            </a:endParaRPr>
          </a:p>
          <a:p>
            <a:r>
              <a:rPr lang="sv-SE" sz="1100" dirty="0">
                <a:solidFill>
                  <a:schemeClr val="bg1"/>
                </a:solidFill>
                <a:latin typeface="Calibri" charset="0"/>
                <a:ea typeface="Calibri" charset="0"/>
                <a:cs typeface="Calibri" charset="0"/>
              </a:rPr>
              <a:t>När datainsamlingen är klar påbörjas databearbetningen. Därefter produceras tabeller och en rapport sammanställs.</a:t>
            </a:r>
          </a:p>
          <a:p>
            <a:endParaRPr lang="sv-SE" sz="1100" dirty="0">
              <a:solidFill>
                <a:schemeClr val="bg1"/>
              </a:solidFill>
              <a:latin typeface="Calibri" charset="0"/>
              <a:ea typeface="Calibri" charset="0"/>
              <a:cs typeface="Calibri" charset="0"/>
            </a:endParaRPr>
          </a:p>
          <a:p>
            <a:r>
              <a:rPr lang="sv-SE" sz="1100" dirty="0">
                <a:solidFill>
                  <a:schemeClr val="bg1"/>
                </a:solidFill>
                <a:latin typeface="Calibri" charset="0"/>
                <a:ea typeface="Calibri" charset="0"/>
                <a:cs typeface="Calibri" charset="0"/>
              </a:rPr>
              <a:t>    </a:t>
            </a:r>
          </a:p>
        </p:txBody>
      </p:sp>
      <p:sp>
        <p:nvSpPr>
          <p:cNvPr id="28" name="Rectangle 27"/>
          <p:cNvSpPr/>
          <p:nvPr/>
        </p:nvSpPr>
        <p:spPr>
          <a:xfrm>
            <a:off x="1" y="-7211"/>
            <a:ext cx="3059905" cy="1206412"/>
          </a:xfrm>
          <a:prstGeom prst="rect">
            <a:avLst/>
          </a:prstGeom>
        </p:spPr>
        <p:txBody>
          <a:bodyPr wrap="square" lIns="251999" tIns="360000" rIns="251999">
            <a:noAutofit/>
          </a:bodyPr>
          <a:lstStyle/>
          <a:p>
            <a:r>
              <a:rPr lang="sv-SE" sz="2700" b="1" dirty="0"/>
              <a:t>Kort om </a:t>
            </a:r>
            <a:r>
              <a:rPr lang="sv-SE" sz="2700" b="1" dirty="0" err="1"/>
              <a:t>Novus</a:t>
            </a:r>
            <a:r>
              <a:rPr lang="sv-SE" sz="2700" b="1" dirty="0"/>
              <a:t> Sverigepanel</a:t>
            </a:r>
          </a:p>
        </p:txBody>
      </p:sp>
      <p:sp>
        <p:nvSpPr>
          <p:cNvPr id="31" name="textruta 5">
            <a:extLst>
              <a:ext uri="{FF2B5EF4-FFF2-40B4-BE49-F238E27FC236}">
                <a16:creationId xmlns:a16="http://schemas.microsoft.com/office/drawing/2014/main" id="{44917C50-A0B8-4198-A663-7C9ABDB881E5}"/>
              </a:ext>
            </a:extLst>
          </p:cNvPr>
          <p:cNvSpPr txBox="1"/>
          <p:nvPr/>
        </p:nvSpPr>
        <p:spPr>
          <a:xfrm>
            <a:off x="5187812" y="3520083"/>
            <a:ext cx="2156549" cy="905702"/>
          </a:xfrm>
          <a:prstGeom prst="rect">
            <a:avLst/>
          </a:prstGeom>
          <a:solidFill>
            <a:schemeClr val="accent4"/>
          </a:solidFill>
        </p:spPr>
        <p:txBody>
          <a:bodyPr wrap="square" lIns="144000" tIns="81000" rIns="144000" rtlCol="0">
            <a:noAutofit/>
          </a:bodyPr>
          <a:lstStyle/>
          <a:p>
            <a:r>
              <a:rPr lang="sv-SE" sz="1500" b="1">
                <a:solidFill>
                  <a:schemeClr val="bg1"/>
                </a:solidFill>
                <a:latin typeface="Calibri" charset="0"/>
                <a:ea typeface="Calibri" charset="0"/>
                <a:cs typeface="Calibri" charset="0"/>
              </a:rPr>
              <a:t>Fråga gärna efter mer information kring vårt panelmanagement!</a:t>
            </a:r>
          </a:p>
        </p:txBody>
      </p:sp>
      <p:cxnSp>
        <p:nvCxnSpPr>
          <p:cNvPr id="14" name="Straight Connector 13"/>
          <p:cNvCxnSpPr/>
          <p:nvPr/>
        </p:nvCxnSpPr>
        <p:spPr>
          <a:xfrm>
            <a:off x="251222" y="1312762"/>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82316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51223" y="1127622"/>
            <a:ext cx="2712527" cy="1993690"/>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sv-SE" sz="1013" b="1" dirty="0">
                <a:solidFill>
                  <a:schemeClr val="tx1"/>
                </a:solidFill>
                <a:cs typeface="Arial" panose="020B0604020202020204" pitchFamily="34" charset="0"/>
              </a:rPr>
              <a:t>BAKGRUND</a:t>
            </a:r>
          </a:p>
          <a:p>
            <a:endParaRPr lang="sv-SE" sz="1200" b="1" dirty="0">
              <a:solidFill>
                <a:schemeClr val="tx1"/>
              </a:solidFill>
              <a:cs typeface="Arial" panose="020B0604020202020204" pitchFamily="34" charset="0"/>
            </a:endParaRPr>
          </a:p>
          <a:p>
            <a:pPr marL="0" lvl="1"/>
            <a:r>
              <a:rPr lang="sv-SE" sz="1050" dirty="0">
                <a:solidFill>
                  <a:schemeClr val="tx1"/>
                </a:solidFill>
              </a:rPr>
              <a:t>Undersökningen har genomförts av Novus på uppdrag av Tre. Syftet med undersökningen är att undersöka allmänhetens inställning till mobilanvändande.</a:t>
            </a:r>
          </a:p>
        </p:txBody>
      </p:sp>
      <p:sp>
        <p:nvSpPr>
          <p:cNvPr id="41" name="Rectangle 40"/>
          <p:cNvSpPr/>
          <p:nvPr/>
        </p:nvSpPr>
        <p:spPr>
          <a:xfrm>
            <a:off x="251223" y="3323131"/>
            <a:ext cx="2712527" cy="1368776"/>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pPr marL="0" lvl="1"/>
            <a:r>
              <a:rPr lang="sv-SE" sz="1013" b="1" dirty="0">
                <a:solidFill>
                  <a:schemeClr val="tx1"/>
                </a:solidFill>
              </a:rPr>
              <a:t>MÅLGRUPP</a:t>
            </a:r>
            <a:endParaRPr lang="sv-SE" sz="1200" b="1" dirty="0">
              <a:solidFill>
                <a:schemeClr val="tx1"/>
              </a:solidFill>
              <a:cs typeface="Arial" panose="020B0604020202020204" pitchFamily="34" charset="0"/>
            </a:endParaRPr>
          </a:p>
          <a:p>
            <a:pPr marL="0" lvl="1"/>
            <a:r>
              <a:rPr lang="sv-SE" sz="1050" dirty="0" err="1">
                <a:solidFill>
                  <a:schemeClr val="tx1"/>
                </a:solidFill>
              </a:rPr>
              <a:t>Xxxxxxxx</a:t>
            </a:r>
            <a:endParaRPr lang="sv-SE" sz="1050" dirty="0">
              <a:solidFill>
                <a:schemeClr val="tx1"/>
              </a:solidFill>
            </a:endParaRPr>
          </a:p>
        </p:txBody>
      </p:sp>
      <p:sp>
        <p:nvSpPr>
          <p:cNvPr id="42" name="Rectangle 41"/>
          <p:cNvSpPr/>
          <p:nvPr/>
        </p:nvSpPr>
        <p:spPr>
          <a:xfrm>
            <a:off x="3214018" y="1129636"/>
            <a:ext cx="2712527" cy="3571796"/>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pPr marL="0" lvl="1"/>
            <a:r>
              <a:rPr lang="sv-SE" sz="1013" b="1" dirty="0">
                <a:solidFill>
                  <a:schemeClr val="tx1"/>
                </a:solidFill>
              </a:rPr>
              <a:t>GENOMFÖRANDE</a:t>
            </a:r>
          </a:p>
          <a:p>
            <a:pPr marL="0" lvl="1"/>
            <a:endParaRPr lang="sv-SE" sz="1013" b="1" dirty="0">
              <a:solidFill>
                <a:schemeClr val="tx1"/>
              </a:solidFill>
              <a:cs typeface="Arial" panose="020B0604020202020204" pitchFamily="34" charset="0"/>
            </a:endParaRPr>
          </a:p>
          <a:p>
            <a:pPr marL="0" lvl="1"/>
            <a:endParaRPr lang="sv-SE" sz="1050" dirty="0">
              <a:solidFill>
                <a:schemeClr val="tx1"/>
              </a:solidFill>
            </a:endParaRPr>
          </a:p>
          <a:p>
            <a:pPr marL="0" lvl="1"/>
            <a:endParaRPr lang="sv-SE" sz="1050" dirty="0">
              <a:solidFill>
                <a:schemeClr val="tx1"/>
              </a:solidFill>
            </a:endParaRPr>
          </a:p>
          <a:p>
            <a:pPr marL="0" lvl="1"/>
            <a:endParaRPr lang="sv-SE" sz="1050" dirty="0">
              <a:solidFill>
                <a:schemeClr val="tx1"/>
              </a:solidFill>
            </a:endParaRPr>
          </a:p>
          <a:p>
            <a:pPr marL="0" lvl="1"/>
            <a:endParaRPr lang="sv-SE" sz="1050" dirty="0">
              <a:solidFill>
                <a:schemeClr val="tx1"/>
              </a:solidFill>
            </a:endParaRPr>
          </a:p>
          <a:p>
            <a:pPr marL="0" lvl="1"/>
            <a:r>
              <a:rPr lang="sv-SE" sz="1050" dirty="0">
                <a:solidFill>
                  <a:schemeClr val="tx1"/>
                </a:solidFill>
              </a:rPr>
              <a:t>Deltagarfrekvensen är 54%. Det finns inget som tyder på att bortfallet skulle snedvrida resultatet, utan undersökningen är åsiktsmässigt representativ för den grupp som skulle undersökas, och de slutsatser som presenteras i undersökningen gäller hela populationen. </a:t>
            </a:r>
          </a:p>
          <a:p>
            <a:pPr marL="0" lvl="1"/>
            <a:endParaRPr lang="sv-SE" sz="1050" dirty="0">
              <a:solidFill>
                <a:schemeClr val="tx1"/>
              </a:solidFill>
            </a:endParaRPr>
          </a:p>
          <a:p>
            <a:pPr marL="0" lvl="1"/>
            <a:r>
              <a:rPr lang="sv-SE" sz="1050" dirty="0">
                <a:solidFill>
                  <a:schemeClr val="tx1"/>
                </a:solidFill>
              </a:rPr>
              <a:t>En Novus undersökning är en garant för att undersökningen är relevant och rättvisande för hela gruppen som skall undersökas. </a:t>
            </a:r>
          </a:p>
          <a:p>
            <a:pPr marL="0" lvl="1"/>
            <a:endParaRPr lang="sv-SE" sz="1050" dirty="0">
              <a:solidFill>
                <a:schemeClr val="tx1"/>
              </a:solidFill>
            </a:endParaRPr>
          </a:p>
          <a:p>
            <a:pPr marL="0" lvl="1"/>
            <a:r>
              <a:rPr lang="sv-SE" sz="1050" dirty="0">
                <a:solidFill>
                  <a:schemeClr val="tx1"/>
                </a:solidFill>
              </a:rPr>
              <a:t>Undersökningen är genomförd via webbintervjuer i Novus slumpmässigt rekryterade och representativa Sverigepanel.</a:t>
            </a:r>
          </a:p>
          <a:p>
            <a:pPr marL="0" lvl="1"/>
            <a:endParaRPr lang="sv-SE" sz="1050" dirty="0">
              <a:solidFill>
                <a:schemeClr val="tx1"/>
              </a:solidFill>
            </a:endParaRPr>
          </a:p>
        </p:txBody>
      </p:sp>
      <p:sp>
        <p:nvSpPr>
          <p:cNvPr id="43" name="Rectangle 42"/>
          <p:cNvSpPr/>
          <p:nvPr/>
        </p:nvSpPr>
        <p:spPr>
          <a:xfrm>
            <a:off x="6176815" y="1127622"/>
            <a:ext cx="2712527" cy="1515878"/>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r>
              <a:rPr lang="sv-SE" sz="1200" b="1" dirty="0">
                <a:solidFill>
                  <a:schemeClr val="tx1"/>
                </a:solidFill>
                <a:cs typeface="Arial" panose="020B0604020202020204" pitchFamily="34" charset="0"/>
              </a:rPr>
              <a:t>RESULTAT</a:t>
            </a:r>
          </a:p>
          <a:p>
            <a:endParaRPr lang="sv-SE" sz="1200" b="1" dirty="0">
              <a:solidFill>
                <a:schemeClr val="tx1"/>
              </a:solidFill>
              <a:cs typeface="Arial" panose="020B0604020202020204" pitchFamily="34" charset="0"/>
            </a:endParaRPr>
          </a:p>
          <a:p>
            <a:pPr marL="0" lvl="1"/>
            <a:r>
              <a:rPr lang="sv-SE" sz="1050" dirty="0">
                <a:solidFill>
                  <a:schemeClr val="tx1"/>
                </a:solidFill>
              </a:rPr>
              <a:t>Resultaten för allmänheten levereras i en diagramrapport. Markerade signifikanta skillnader i rapporten är jämfört mot totalen (kön, ålder, utbildning och region). Resultatet är </a:t>
            </a:r>
            <a:r>
              <a:rPr lang="sv-SE" sz="1050" dirty="0" err="1">
                <a:solidFill>
                  <a:schemeClr val="tx1"/>
                </a:solidFill>
              </a:rPr>
              <a:t>efterstratifierat</a:t>
            </a:r>
            <a:r>
              <a:rPr lang="sv-SE" sz="1050" dirty="0">
                <a:solidFill>
                  <a:schemeClr val="tx1"/>
                </a:solidFill>
              </a:rPr>
              <a:t>.</a:t>
            </a:r>
          </a:p>
          <a:p>
            <a:pPr marL="0" lvl="1"/>
            <a:endParaRPr lang="sv-SE" sz="1050" dirty="0">
              <a:solidFill>
                <a:schemeClr val="tx1"/>
              </a:solidFill>
            </a:endParaRPr>
          </a:p>
        </p:txBody>
      </p:sp>
      <p:sp>
        <p:nvSpPr>
          <p:cNvPr id="44" name="Rectangle 43"/>
          <p:cNvSpPr/>
          <p:nvPr/>
        </p:nvSpPr>
        <p:spPr>
          <a:xfrm>
            <a:off x="6176815" y="2868548"/>
            <a:ext cx="2712527" cy="1830869"/>
          </a:xfrm>
          <a:prstGeom prst="rect">
            <a:avLst/>
          </a:prstGeom>
          <a:solidFill>
            <a:srgbClr val="D0E9E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pPr marL="0" lvl="1"/>
            <a:r>
              <a:rPr lang="sv-SE" sz="1013" b="1" dirty="0">
                <a:solidFill>
                  <a:schemeClr val="tx1"/>
                </a:solidFill>
              </a:rPr>
              <a:t>FELMARGINAL</a:t>
            </a:r>
          </a:p>
          <a:p>
            <a:pPr marL="0" lvl="1"/>
            <a:endParaRPr lang="sv-SE" sz="1050" dirty="0">
              <a:solidFill>
                <a:schemeClr val="tx1"/>
              </a:solidFill>
            </a:endParaRPr>
          </a:p>
          <a:p>
            <a:pPr marL="0" lvl="1"/>
            <a:r>
              <a:rPr lang="sv-SE" sz="1050" dirty="0">
                <a:solidFill>
                  <a:schemeClr val="tx1"/>
                </a:solidFill>
              </a:rPr>
              <a:t>Vid 1 000 intervjuer:</a:t>
            </a:r>
          </a:p>
          <a:p>
            <a:pPr marL="0" lvl="1"/>
            <a:r>
              <a:rPr lang="sv-SE" sz="1050" dirty="0">
                <a:solidFill>
                  <a:schemeClr val="tx1"/>
                </a:solidFill>
              </a:rPr>
              <a:t>Vid utfall 20/80: +/- 2,5%</a:t>
            </a:r>
          </a:p>
          <a:p>
            <a:pPr marL="0" lvl="1"/>
            <a:r>
              <a:rPr lang="sv-SE" sz="1050" dirty="0">
                <a:solidFill>
                  <a:schemeClr val="tx1"/>
                </a:solidFill>
              </a:rPr>
              <a:t>Vid utfall 50/50: +/- 3,2%</a:t>
            </a:r>
          </a:p>
          <a:p>
            <a:pPr marL="0" lvl="1"/>
            <a:endParaRPr lang="sv-SE" sz="1050" dirty="0">
              <a:solidFill>
                <a:schemeClr val="tx1"/>
              </a:solidFill>
            </a:endParaRPr>
          </a:p>
          <a:p>
            <a:pPr marL="0" lvl="1"/>
            <a:r>
              <a:rPr lang="sv-SE" sz="1050" dirty="0">
                <a:solidFill>
                  <a:schemeClr val="tx1"/>
                </a:solidFill>
              </a:rPr>
              <a:t>Vid 5000 intervjuer:</a:t>
            </a:r>
          </a:p>
          <a:p>
            <a:pPr marL="0" lvl="1"/>
            <a:r>
              <a:rPr lang="sv-SE" sz="1050" dirty="0">
                <a:solidFill>
                  <a:schemeClr val="tx1"/>
                </a:solidFill>
              </a:rPr>
              <a:t>Vid utfall 20/80: +/- 1,1%</a:t>
            </a:r>
          </a:p>
          <a:p>
            <a:pPr marL="0" lvl="1"/>
            <a:r>
              <a:rPr lang="sv-SE" sz="1050" dirty="0">
                <a:solidFill>
                  <a:schemeClr val="tx1"/>
                </a:solidFill>
              </a:rPr>
              <a:t>Vid utfall 50/50: +/- 1,4%</a:t>
            </a:r>
          </a:p>
          <a:p>
            <a:pPr marL="0" lvl="1"/>
            <a:endParaRPr lang="sv-SE" sz="1050" dirty="0">
              <a:solidFill>
                <a:schemeClr val="tx1"/>
              </a:solidFill>
            </a:endParaRPr>
          </a:p>
          <a:p>
            <a:pPr marL="0" lvl="1"/>
            <a:endParaRPr lang="sv-SE" sz="1050" dirty="0">
              <a:solidFill>
                <a:schemeClr val="tx1"/>
              </a:solidFill>
            </a:endParaRPr>
          </a:p>
        </p:txBody>
      </p:sp>
      <p:sp>
        <p:nvSpPr>
          <p:cNvPr id="143" name="Rectangle 142"/>
          <p:cNvSpPr/>
          <p:nvPr/>
        </p:nvSpPr>
        <p:spPr>
          <a:xfrm>
            <a:off x="2161201" y="3838056"/>
            <a:ext cx="750593" cy="75059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vert="horz" rtlCol="0" anchor="ctr" anchorCtr="0"/>
          <a:lstStyle/>
          <a:p>
            <a:pPr marL="0" lvl="1"/>
            <a:r>
              <a:rPr lang="sv-SE" sz="1100" b="1" dirty="0">
                <a:solidFill>
                  <a:schemeClr val="bg1"/>
                </a:solidFill>
              </a:rPr>
              <a:t>Ålder:</a:t>
            </a:r>
          </a:p>
          <a:p>
            <a:pPr marL="0" lvl="1"/>
            <a:r>
              <a:rPr lang="sv-SE" sz="1100" b="1" dirty="0">
                <a:solidFill>
                  <a:schemeClr val="bg1"/>
                </a:solidFill>
              </a:rPr>
              <a:t>XX-XX år</a:t>
            </a:r>
            <a:endParaRPr lang="sv-SE" sz="1100" dirty="0">
              <a:solidFill>
                <a:schemeClr val="bg1"/>
              </a:solidFill>
            </a:endParaRPr>
          </a:p>
        </p:txBody>
      </p:sp>
      <p:sp>
        <p:nvSpPr>
          <p:cNvPr id="174" name="Rectangle 173"/>
          <p:cNvSpPr/>
          <p:nvPr/>
        </p:nvSpPr>
        <p:spPr>
          <a:xfrm>
            <a:off x="3310445" y="1378711"/>
            <a:ext cx="1238823" cy="66241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pPr marL="0" lvl="1"/>
            <a:r>
              <a:rPr lang="sv-SE" sz="1100" b="1" dirty="0">
                <a:solidFill>
                  <a:schemeClr val="bg1"/>
                </a:solidFill>
              </a:rPr>
              <a:t>Antal intervjuer:</a:t>
            </a:r>
          </a:p>
          <a:p>
            <a:pPr marL="0" lvl="1"/>
            <a:r>
              <a:rPr lang="sv-SE" sz="1100" b="1" dirty="0">
                <a:solidFill>
                  <a:schemeClr val="bg1"/>
                </a:solidFill>
              </a:rPr>
              <a:t>1 048</a:t>
            </a:r>
          </a:p>
          <a:p>
            <a:pPr marL="0" lvl="1"/>
            <a:r>
              <a:rPr lang="sv-SE" sz="800" dirty="0">
                <a:solidFill>
                  <a:schemeClr val="bg1"/>
                </a:solidFill>
              </a:rPr>
              <a:t>Fältperiod 13-19  december 2018</a:t>
            </a:r>
          </a:p>
        </p:txBody>
      </p:sp>
      <p:sp>
        <p:nvSpPr>
          <p:cNvPr id="176" name="Rectangle 175"/>
          <p:cNvSpPr/>
          <p:nvPr/>
        </p:nvSpPr>
        <p:spPr>
          <a:xfrm>
            <a:off x="4627825" y="1378712"/>
            <a:ext cx="1235659" cy="66241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vert="horz" rtlCol="0" anchor="t" anchorCtr="0"/>
          <a:lstStyle/>
          <a:p>
            <a:pPr marL="0" lvl="1"/>
            <a:r>
              <a:rPr lang="sv-SE" sz="1100" b="1" dirty="0">
                <a:solidFill>
                  <a:schemeClr val="bg1"/>
                </a:solidFill>
              </a:rPr>
              <a:t>Deltagarfrekvens:</a:t>
            </a:r>
          </a:p>
          <a:p>
            <a:pPr marL="0" lvl="1"/>
            <a:r>
              <a:rPr lang="sv-SE" sz="1100" b="1" dirty="0">
                <a:solidFill>
                  <a:schemeClr val="bg1"/>
                </a:solidFill>
              </a:rPr>
              <a:t>54%</a:t>
            </a:r>
          </a:p>
        </p:txBody>
      </p:sp>
      <p:sp>
        <p:nvSpPr>
          <p:cNvPr id="8" name="Rectangle 7"/>
          <p:cNvSpPr/>
          <p:nvPr/>
        </p:nvSpPr>
        <p:spPr>
          <a:xfrm>
            <a:off x="7659665" y="3283192"/>
            <a:ext cx="1229676" cy="1008535"/>
          </a:xfrm>
          <a:prstGeom prst="rect">
            <a:avLst/>
          </a:prstGeom>
        </p:spPr>
        <p:txBody>
          <a:bodyPr wrap="square">
            <a:noAutofit/>
          </a:bodyPr>
          <a:lstStyle/>
          <a:p>
            <a:r>
              <a:rPr lang="sv-SE" sz="6600" b="1">
                <a:solidFill>
                  <a:schemeClr val="bg1"/>
                </a:solidFill>
              </a:rPr>
              <a:t>+/-</a:t>
            </a:r>
          </a:p>
        </p:txBody>
      </p:sp>
      <p:sp>
        <p:nvSpPr>
          <p:cNvPr id="46" name="Freeform 9"/>
          <p:cNvSpPr>
            <a:spLocks noEditPoints="1"/>
          </p:cNvSpPr>
          <p:nvPr/>
        </p:nvSpPr>
        <p:spPr bwMode="auto">
          <a:xfrm>
            <a:off x="328042" y="3837336"/>
            <a:ext cx="307790" cy="742688"/>
          </a:xfrm>
          <a:custGeom>
            <a:avLst/>
            <a:gdLst/>
            <a:ahLst/>
            <a:cxnLst>
              <a:cxn ang="0">
                <a:pos x="29" y="28"/>
              </a:cxn>
              <a:cxn ang="0">
                <a:pos x="35" y="35"/>
              </a:cxn>
              <a:cxn ang="0">
                <a:pos x="47" y="26"/>
              </a:cxn>
              <a:cxn ang="0">
                <a:pos x="57" y="54"/>
              </a:cxn>
              <a:cxn ang="0">
                <a:pos x="51" y="52"/>
              </a:cxn>
              <a:cxn ang="0">
                <a:pos x="46" y="69"/>
              </a:cxn>
              <a:cxn ang="0">
                <a:pos x="51" y="63"/>
              </a:cxn>
              <a:cxn ang="0">
                <a:pos x="49" y="145"/>
              </a:cxn>
              <a:cxn ang="0">
                <a:pos x="42" y="147"/>
              </a:cxn>
              <a:cxn ang="0">
                <a:pos x="43" y="95"/>
              </a:cxn>
              <a:cxn ang="0">
                <a:pos x="36" y="95"/>
              </a:cxn>
              <a:cxn ang="0">
                <a:pos x="25" y="147"/>
              </a:cxn>
              <a:cxn ang="0">
                <a:pos x="25" y="64"/>
              </a:cxn>
              <a:cxn ang="0">
                <a:pos x="34" y="23"/>
              </a:cxn>
              <a:cxn ang="0">
                <a:pos x="29" y="10"/>
              </a:cxn>
              <a:cxn ang="0">
                <a:pos x="34" y="2"/>
              </a:cxn>
              <a:cxn ang="0">
                <a:pos x="50" y="12"/>
              </a:cxn>
              <a:cxn ang="0">
                <a:pos x="45" y="12"/>
              </a:cxn>
              <a:cxn ang="0">
                <a:pos x="40" y="25"/>
              </a:cxn>
              <a:cxn ang="0">
                <a:pos x="29" y="28"/>
              </a:cxn>
              <a:cxn ang="0">
                <a:pos x="22" y="61"/>
              </a:cxn>
              <a:cxn ang="0">
                <a:pos x="27" y="57"/>
              </a:cxn>
              <a:cxn ang="0">
                <a:pos x="26" y="45"/>
              </a:cxn>
              <a:cxn ang="0">
                <a:pos x="12" y="50"/>
              </a:cxn>
              <a:cxn ang="0">
                <a:pos x="22" y="61"/>
              </a:cxn>
              <a:cxn ang="0">
                <a:pos x="43" y="14"/>
              </a:cxn>
              <a:cxn ang="0">
                <a:pos x="37" y="13"/>
              </a:cxn>
              <a:cxn ang="0">
                <a:pos x="34" y="15"/>
              </a:cxn>
              <a:cxn ang="0">
                <a:pos x="36" y="19"/>
              </a:cxn>
              <a:cxn ang="0">
                <a:pos x="38" y="16"/>
              </a:cxn>
              <a:cxn ang="0">
                <a:pos x="40" y="19"/>
              </a:cxn>
              <a:cxn ang="0">
                <a:pos x="37" y="22"/>
              </a:cxn>
              <a:cxn ang="0">
                <a:pos x="43" y="14"/>
              </a:cxn>
            </a:cxnLst>
            <a:rect l="0" t="0" r="r" b="b"/>
            <a:pathLst>
              <a:path w="61" h="147">
                <a:moveTo>
                  <a:pt x="29" y="28"/>
                </a:moveTo>
                <a:cubicBezTo>
                  <a:pt x="29" y="32"/>
                  <a:pt x="32" y="33"/>
                  <a:pt x="35" y="35"/>
                </a:cubicBezTo>
                <a:cubicBezTo>
                  <a:pt x="41" y="33"/>
                  <a:pt x="43" y="28"/>
                  <a:pt x="47" y="26"/>
                </a:cubicBezTo>
                <a:cubicBezTo>
                  <a:pt x="57" y="27"/>
                  <a:pt x="61" y="45"/>
                  <a:pt x="57" y="54"/>
                </a:cubicBezTo>
                <a:cubicBezTo>
                  <a:pt x="53" y="55"/>
                  <a:pt x="55" y="51"/>
                  <a:pt x="51" y="52"/>
                </a:cubicBezTo>
                <a:cubicBezTo>
                  <a:pt x="49" y="57"/>
                  <a:pt x="48" y="63"/>
                  <a:pt x="46" y="69"/>
                </a:cubicBezTo>
                <a:cubicBezTo>
                  <a:pt x="51" y="71"/>
                  <a:pt x="51" y="67"/>
                  <a:pt x="51" y="63"/>
                </a:cubicBezTo>
                <a:cubicBezTo>
                  <a:pt x="61" y="86"/>
                  <a:pt x="51" y="119"/>
                  <a:pt x="49" y="145"/>
                </a:cubicBezTo>
                <a:cubicBezTo>
                  <a:pt x="47" y="146"/>
                  <a:pt x="45" y="147"/>
                  <a:pt x="42" y="147"/>
                </a:cubicBezTo>
                <a:cubicBezTo>
                  <a:pt x="46" y="131"/>
                  <a:pt x="47" y="112"/>
                  <a:pt x="43" y="95"/>
                </a:cubicBezTo>
                <a:cubicBezTo>
                  <a:pt x="41" y="95"/>
                  <a:pt x="38" y="95"/>
                  <a:pt x="36" y="95"/>
                </a:cubicBezTo>
                <a:cubicBezTo>
                  <a:pt x="26" y="108"/>
                  <a:pt x="41" y="141"/>
                  <a:pt x="25" y="147"/>
                </a:cubicBezTo>
                <a:cubicBezTo>
                  <a:pt x="27" y="123"/>
                  <a:pt x="21" y="96"/>
                  <a:pt x="25" y="64"/>
                </a:cubicBezTo>
                <a:cubicBezTo>
                  <a:pt x="0" y="55"/>
                  <a:pt x="14" y="25"/>
                  <a:pt x="34" y="23"/>
                </a:cubicBezTo>
                <a:cubicBezTo>
                  <a:pt x="35" y="20"/>
                  <a:pt x="30" y="14"/>
                  <a:pt x="29" y="10"/>
                </a:cubicBezTo>
                <a:cubicBezTo>
                  <a:pt x="29" y="6"/>
                  <a:pt x="32" y="4"/>
                  <a:pt x="34" y="2"/>
                </a:cubicBezTo>
                <a:cubicBezTo>
                  <a:pt x="44" y="0"/>
                  <a:pt x="50" y="7"/>
                  <a:pt x="50" y="12"/>
                </a:cubicBezTo>
                <a:cubicBezTo>
                  <a:pt x="49" y="13"/>
                  <a:pt x="47" y="13"/>
                  <a:pt x="45" y="12"/>
                </a:cubicBezTo>
                <a:cubicBezTo>
                  <a:pt x="45" y="18"/>
                  <a:pt x="42" y="21"/>
                  <a:pt x="40" y="25"/>
                </a:cubicBezTo>
                <a:cubicBezTo>
                  <a:pt x="31" y="26"/>
                  <a:pt x="35" y="26"/>
                  <a:pt x="29" y="28"/>
                </a:cubicBezTo>
                <a:close/>
                <a:moveTo>
                  <a:pt x="22" y="61"/>
                </a:moveTo>
                <a:cubicBezTo>
                  <a:pt x="21" y="56"/>
                  <a:pt x="26" y="61"/>
                  <a:pt x="27" y="57"/>
                </a:cubicBezTo>
                <a:cubicBezTo>
                  <a:pt x="28" y="52"/>
                  <a:pt x="26" y="50"/>
                  <a:pt x="26" y="45"/>
                </a:cubicBezTo>
                <a:cubicBezTo>
                  <a:pt x="22" y="50"/>
                  <a:pt x="17" y="50"/>
                  <a:pt x="12" y="50"/>
                </a:cubicBezTo>
                <a:cubicBezTo>
                  <a:pt x="16" y="53"/>
                  <a:pt x="17" y="58"/>
                  <a:pt x="22" y="61"/>
                </a:cubicBezTo>
                <a:close/>
                <a:moveTo>
                  <a:pt x="43" y="14"/>
                </a:moveTo>
                <a:cubicBezTo>
                  <a:pt x="39" y="16"/>
                  <a:pt x="41" y="13"/>
                  <a:pt x="37" y="13"/>
                </a:cubicBezTo>
                <a:cubicBezTo>
                  <a:pt x="36" y="14"/>
                  <a:pt x="36" y="15"/>
                  <a:pt x="34" y="15"/>
                </a:cubicBezTo>
                <a:cubicBezTo>
                  <a:pt x="34" y="17"/>
                  <a:pt x="34" y="19"/>
                  <a:pt x="36" y="19"/>
                </a:cubicBezTo>
                <a:cubicBezTo>
                  <a:pt x="36" y="18"/>
                  <a:pt x="37" y="17"/>
                  <a:pt x="38" y="16"/>
                </a:cubicBezTo>
                <a:cubicBezTo>
                  <a:pt x="38" y="18"/>
                  <a:pt x="40" y="18"/>
                  <a:pt x="40" y="19"/>
                </a:cubicBezTo>
                <a:cubicBezTo>
                  <a:pt x="40" y="22"/>
                  <a:pt x="37" y="20"/>
                  <a:pt x="37" y="22"/>
                </a:cubicBezTo>
                <a:cubicBezTo>
                  <a:pt x="42" y="23"/>
                  <a:pt x="42" y="18"/>
                  <a:pt x="43" y="14"/>
                </a:cubicBezTo>
                <a:close/>
              </a:path>
            </a:pathLst>
          </a:custGeom>
          <a:solidFill>
            <a:schemeClr val="accent6"/>
          </a:solid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nvGrpSpPr>
          <p:cNvPr id="47" name="Grupp 579"/>
          <p:cNvGrpSpPr/>
          <p:nvPr/>
        </p:nvGrpSpPr>
        <p:grpSpPr>
          <a:xfrm>
            <a:off x="1234624" y="3822617"/>
            <a:ext cx="238464" cy="775266"/>
            <a:chOff x="1106487" y="869950"/>
            <a:chExt cx="366713" cy="1192213"/>
          </a:xfrm>
          <a:solidFill>
            <a:schemeClr val="accent6"/>
          </a:solidFill>
        </p:grpSpPr>
        <p:sp>
          <p:nvSpPr>
            <p:cNvPr id="48" name="Freeform 88"/>
            <p:cNvSpPr>
              <a:spLocks/>
            </p:cNvSpPr>
            <p:nvPr/>
          </p:nvSpPr>
          <p:spPr bwMode="auto">
            <a:xfrm>
              <a:off x="1274762" y="984250"/>
              <a:ext cx="22225" cy="15875"/>
            </a:xfrm>
            <a:custGeom>
              <a:avLst/>
              <a:gdLst/>
              <a:ahLst/>
              <a:cxnLst>
                <a:cxn ang="0">
                  <a:pos x="3" y="0"/>
                </a:cxn>
                <a:cxn ang="0">
                  <a:pos x="0" y="0"/>
                </a:cxn>
                <a:cxn ang="0">
                  <a:pos x="3" y="0"/>
                </a:cxn>
              </a:cxnLst>
              <a:rect l="0" t="0" r="r" b="b"/>
              <a:pathLst>
                <a:path w="3" h="2">
                  <a:moveTo>
                    <a:pt x="3" y="0"/>
                  </a:moveTo>
                  <a:cubicBezTo>
                    <a:pt x="3" y="1"/>
                    <a:pt x="0" y="2"/>
                    <a:pt x="0" y="0"/>
                  </a:cubicBezTo>
                  <a:cubicBezTo>
                    <a:pt x="2" y="0"/>
                    <a:pt x="1" y="0"/>
                    <a:pt x="3"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49" name="Freeform 89"/>
            <p:cNvSpPr>
              <a:spLocks/>
            </p:cNvSpPr>
            <p:nvPr/>
          </p:nvSpPr>
          <p:spPr bwMode="auto">
            <a:xfrm>
              <a:off x="1266825" y="992188"/>
              <a:ext cx="46038" cy="30163"/>
            </a:xfrm>
            <a:custGeom>
              <a:avLst/>
              <a:gdLst/>
              <a:ahLst/>
              <a:cxnLst>
                <a:cxn ang="0">
                  <a:pos x="3" y="2"/>
                </a:cxn>
                <a:cxn ang="0">
                  <a:pos x="3" y="2"/>
                </a:cxn>
                <a:cxn ang="0">
                  <a:pos x="0" y="0"/>
                </a:cxn>
                <a:cxn ang="0">
                  <a:pos x="5" y="0"/>
                </a:cxn>
                <a:cxn ang="0">
                  <a:pos x="1" y="2"/>
                </a:cxn>
                <a:cxn ang="0">
                  <a:pos x="3" y="2"/>
                </a:cxn>
              </a:cxnLst>
              <a:rect l="0" t="0" r="r" b="b"/>
              <a:pathLst>
                <a:path w="6" h="4">
                  <a:moveTo>
                    <a:pt x="3" y="2"/>
                  </a:moveTo>
                  <a:cubicBezTo>
                    <a:pt x="3" y="2"/>
                    <a:pt x="3" y="2"/>
                    <a:pt x="3" y="2"/>
                  </a:cubicBezTo>
                  <a:cubicBezTo>
                    <a:pt x="2" y="1"/>
                    <a:pt x="0" y="3"/>
                    <a:pt x="0" y="0"/>
                  </a:cubicBezTo>
                  <a:cubicBezTo>
                    <a:pt x="1" y="0"/>
                    <a:pt x="4" y="1"/>
                    <a:pt x="5" y="0"/>
                  </a:cubicBezTo>
                  <a:cubicBezTo>
                    <a:pt x="6" y="1"/>
                    <a:pt x="3" y="4"/>
                    <a:pt x="1" y="2"/>
                  </a:cubicBezTo>
                  <a:cubicBezTo>
                    <a:pt x="1" y="1"/>
                    <a:pt x="3" y="2"/>
                    <a:pt x="3" y="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0" name="Freeform 90"/>
            <p:cNvSpPr>
              <a:spLocks noEditPoints="1"/>
            </p:cNvSpPr>
            <p:nvPr/>
          </p:nvSpPr>
          <p:spPr bwMode="auto">
            <a:xfrm>
              <a:off x="1106487" y="869950"/>
              <a:ext cx="366713" cy="1192213"/>
            </a:xfrm>
            <a:custGeom>
              <a:avLst/>
              <a:gdLst/>
              <a:ahLst/>
              <a:cxnLst>
                <a:cxn ang="0">
                  <a:pos x="28" y="9"/>
                </a:cxn>
                <a:cxn ang="0">
                  <a:pos x="17" y="10"/>
                </a:cxn>
                <a:cxn ang="0">
                  <a:pos x="19" y="18"/>
                </a:cxn>
                <a:cxn ang="0">
                  <a:pos x="28" y="17"/>
                </a:cxn>
                <a:cxn ang="0">
                  <a:pos x="28" y="19"/>
                </a:cxn>
                <a:cxn ang="0">
                  <a:pos x="33" y="25"/>
                </a:cxn>
                <a:cxn ang="0">
                  <a:pos x="47" y="66"/>
                </a:cxn>
                <a:cxn ang="0">
                  <a:pos x="45" y="75"/>
                </a:cxn>
                <a:cxn ang="0">
                  <a:pos x="44" y="76"/>
                </a:cxn>
                <a:cxn ang="0">
                  <a:pos x="41" y="82"/>
                </a:cxn>
                <a:cxn ang="0">
                  <a:pos x="42" y="98"/>
                </a:cxn>
                <a:cxn ang="0">
                  <a:pos x="40" y="120"/>
                </a:cxn>
                <a:cxn ang="0">
                  <a:pos x="38" y="136"/>
                </a:cxn>
                <a:cxn ang="0">
                  <a:pos x="37" y="139"/>
                </a:cxn>
                <a:cxn ang="0">
                  <a:pos x="35" y="146"/>
                </a:cxn>
                <a:cxn ang="0">
                  <a:pos x="28" y="145"/>
                </a:cxn>
                <a:cxn ang="0">
                  <a:pos x="17" y="153"/>
                </a:cxn>
                <a:cxn ang="0">
                  <a:pos x="18" y="152"/>
                </a:cxn>
                <a:cxn ang="0">
                  <a:pos x="18" y="143"/>
                </a:cxn>
                <a:cxn ang="0">
                  <a:pos x="18" y="140"/>
                </a:cxn>
                <a:cxn ang="0">
                  <a:pos x="14" y="123"/>
                </a:cxn>
                <a:cxn ang="0">
                  <a:pos x="9" y="80"/>
                </a:cxn>
                <a:cxn ang="0">
                  <a:pos x="6" y="78"/>
                </a:cxn>
                <a:cxn ang="0">
                  <a:pos x="5" y="78"/>
                </a:cxn>
                <a:cxn ang="0">
                  <a:pos x="3" y="75"/>
                </a:cxn>
                <a:cxn ang="0">
                  <a:pos x="0" y="53"/>
                </a:cxn>
                <a:cxn ang="0">
                  <a:pos x="1" y="49"/>
                </a:cxn>
                <a:cxn ang="0">
                  <a:pos x="3" y="35"/>
                </a:cxn>
                <a:cxn ang="0">
                  <a:pos x="13" y="25"/>
                </a:cxn>
                <a:cxn ang="0">
                  <a:pos x="18" y="19"/>
                </a:cxn>
                <a:cxn ang="0">
                  <a:pos x="20" y="0"/>
                </a:cxn>
                <a:cxn ang="0">
                  <a:pos x="30" y="12"/>
                </a:cxn>
                <a:cxn ang="0">
                  <a:pos x="28" y="22"/>
                </a:cxn>
                <a:cxn ang="0">
                  <a:pos x="18" y="21"/>
                </a:cxn>
                <a:cxn ang="0">
                  <a:pos x="30" y="25"/>
                </a:cxn>
                <a:cxn ang="0">
                  <a:pos x="27" y="72"/>
                </a:cxn>
                <a:cxn ang="0">
                  <a:pos x="27" y="69"/>
                </a:cxn>
                <a:cxn ang="0">
                  <a:pos x="22" y="73"/>
                </a:cxn>
                <a:cxn ang="0">
                  <a:pos x="22" y="72"/>
                </a:cxn>
                <a:cxn ang="0">
                  <a:pos x="26" y="72"/>
                </a:cxn>
                <a:cxn ang="0">
                  <a:pos x="33" y="77"/>
                </a:cxn>
                <a:cxn ang="0">
                  <a:pos x="38" y="78"/>
                </a:cxn>
                <a:cxn ang="0">
                  <a:pos x="37" y="74"/>
                </a:cxn>
                <a:cxn ang="0">
                  <a:pos x="12" y="78"/>
                </a:cxn>
                <a:cxn ang="0">
                  <a:pos x="15" y="75"/>
                </a:cxn>
                <a:cxn ang="0">
                  <a:pos x="12" y="78"/>
                </a:cxn>
                <a:cxn ang="0">
                  <a:pos x="41" y="80"/>
                </a:cxn>
                <a:cxn ang="0">
                  <a:pos x="25" y="93"/>
                </a:cxn>
                <a:cxn ang="0">
                  <a:pos x="25" y="123"/>
                </a:cxn>
                <a:cxn ang="0">
                  <a:pos x="28" y="129"/>
                </a:cxn>
                <a:cxn ang="0">
                  <a:pos x="29" y="102"/>
                </a:cxn>
                <a:cxn ang="0">
                  <a:pos x="25" y="92"/>
                </a:cxn>
                <a:cxn ang="0">
                  <a:pos x="19" y="151"/>
                </a:cxn>
                <a:cxn ang="0">
                  <a:pos x="23" y="150"/>
                </a:cxn>
              </a:cxnLst>
              <a:rect l="0" t="0" r="r" b="b"/>
              <a:pathLst>
                <a:path w="48" h="156">
                  <a:moveTo>
                    <a:pt x="30" y="12"/>
                  </a:moveTo>
                  <a:cubicBezTo>
                    <a:pt x="28" y="13"/>
                    <a:pt x="29" y="9"/>
                    <a:pt x="28" y="9"/>
                  </a:cubicBezTo>
                  <a:cubicBezTo>
                    <a:pt x="27" y="9"/>
                    <a:pt x="27" y="6"/>
                    <a:pt x="25" y="6"/>
                  </a:cubicBezTo>
                  <a:cubicBezTo>
                    <a:pt x="21" y="5"/>
                    <a:pt x="19" y="8"/>
                    <a:pt x="17" y="10"/>
                  </a:cubicBezTo>
                  <a:cubicBezTo>
                    <a:pt x="17" y="14"/>
                    <a:pt x="17" y="17"/>
                    <a:pt x="19" y="19"/>
                  </a:cubicBezTo>
                  <a:cubicBezTo>
                    <a:pt x="19" y="19"/>
                    <a:pt x="19" y="18"/>
                    <a:pt x="19" y="18"/>
                  </a:cubicBezTo>
                  <a:cubicBezTo>
                    <a:pt x="20" y="18"/>
                    <a:pt x="22" y="20"/>
                    <a:pt x="22" y="21"/>
                  </a:cubicBezTo>
                  <a:cubicBezTo>
                    <a:pt x="26" y="21"/>
                    <a:pt x="27" y="17"/>
                    <a:pt x="28" y="17"/>
                  </a:cubicBezTo>
                  <a:cubicBezTo>
                    <a:pt x="28" y="15"/>
                    <a:pt x="28" y="15"/>
                    <a:pt x="29" y="13"/>
                  </a:cubicBezTo>
                  <a:cubicBezTo>
                    <a:pt x="29" y="15"/>
                    <a:pt x="29" y="17"/>
                    <a:pt x="28" y="19"/>
                  </a:cubicBezTo>
                  <a:cubicBezTo>
                    <a:pt x="30" y="20"/>
                    <a:pt x="32" y="22"/>
                    <a:pt x="34" y="23"/>
                  </a:cubicBezTo>
                  <a:cubicBezTo>
                    <a:pt x="34" y="24"/>
                    <a:pt x="33" y="24"/>
                    <a:pt x="33" y="25"/>
                  </a:cubicBezTo>
                  <a:cubicBezTo>
                    <a:pt x="37" y="26"/>
                    <a:pt x="40" y="28"/>
                    <a:pt x="42" y="31"/>
                  </a:cubicBezTo>
                  <a:cubicBezTo>
                    <a:pt x="45" y="42"/>
                    <a:pt x="48" y="54"/>
                    <a:pt x="47" y="66"/>
                  </a:cubicBezTo>
                  <a:cubicBezTo>
                    <a:pt x="46" y="68"/>
                    <a:pt x="45" y="72"/>
                    <a:pt x="46" y="74"/>
                  </a:cubicBezTo>
                  <a:cubicBezTo>
                    <a:pt x="46" y="75"/>
                    <a:pt x="45" y="73"/>
                    <a:pt x="45" y="75"/>
                  </a:cubicBezTo>
                  <a:cubicBezTo>
                    <a:pt x="46" y="75"/>
                    <a:pt x="44" y="75"/>
                    <a:pt x="45" y="77"/>
                  </a:cubicBezTo>
                  <a:cubicBezTo>
                    <a:pt x="45" y="77"/>
                    <a:pt x="45" y="76"/>
                    <a:pt x="44" y="76"/>
                  </a:cubicBezTo>
                  <a:cubicBezTo>
                    <a:pt x="45" y="77"/>
                    <a:pt x="40" y="79"/>
                    <a:pt x="42" y="82"/>
                  </a:cubicBezTo>
                  <a:cubicBezTo>
                    <a:pt x="42" y="82"/>
                    <a:pt x="41" y="82"/>
                    <a:pt x="41" y="82"/>
                  </a:cubicBezTo>
                  <a:cubicBezTo>
                    <a:pt x="42" y="85"/>
                    <a:pt x="41" y="90"/>
                    <a:pt x="42" y="95"/>
                  </a:cubicBezTo>
                  <a:cubicBezTo>
                    <a:pt x="42" y="96"/>
                    <a:pt x="42" y="97"/>
                    <a:pt x="42" y="98"/>
                  </a:cubicBezTo>
                  <a:cubicBezTo>
                    <a:pt x="42" y="102"/>
                    <a:pt x="40" y="105"/>
                    <a:pt x="42" y="109"/>
                  </a:cubicBezTo>
                  <a:cubicBezTo>
                    <a:pt x="40" y="112"/>
                    <a:pt x="41" y="116"/>
                    <a:pt x="40" y="120"/>
                  </a:cubicBezTo>
                  <a:cubicBezTo>
                    <a:pt x="39" y="124"/>
                    <a:pt x="37" y="127"/>
                    <a:pt x="36" y="131"/>
                  </a:cubicBezTo>
                  <a:cubicBezTo>
                    <a:pt x="37" y="133"/>
                    <a:pt x="38" y="134"/>
                    <a:pt x="38" y="136"/>
                  </a:cubicBezTo>
                  <a:cubicBezTo>
                    <a:pt x="38" y="138"/>
                    <a:pt x="37" y="137"/>
                    <a:pt x="36" y="138"/>
                  </a:cubicBezTo>
                  <a:cubicBezTo>
                    <a:pt x="36" y="140"/>
                    <a:pt x="36" y="139"/>
                    <a:pt x="37" y="139"/>
                  </a:cubicBezTo>
                  <a:cubicBezTo>
                    <a:pt x="37" y="140"/>
                    <a:pt x="36" y="140"/>
                    <a:pt x="35" y="140"/>
                  </a:cubicBezTo>
                  <a:cubicBezTo>
                    <a:pt x="35" y="142"/>
                    <a:pt x="36" y="145"/>
                    <a:pt x="35" y="146"/>
                  </a:cubicBezTo>
                  <a:cubicBezTo>
                    <a:pt x="36" y="147"/>
                    <a:pt x="37" y="150"/>
                    <a:pt x="36" y="152"/>
                  </a:cubicBezTo>
                  <a:cubicBezTo>
                    <a:pt x="31" y="153"/>
                    <a:pt x="27" y="151"/>
                    <a:pt x="28" y="145"/>
                  </a:cubicBezTo>
                  <a:cubicBezTo>
                    <a:pt x="27" y="148"/>
                    <a:pt x="26" y="151"/>
                    <a:pt x="26" y="153"/>
                  </a:cubicBezTo>
                  <a:cubicBezTo>
                    <a:pt x="25" y="155"/>
                    <a:pt x="19" y="156"/>
                    <a:pt x="17" y="153"/>
                  </a:cubicBezTo>
                  <a:cubicBezTo>
                    <a:pt x="17" y="152"/>
                    <a:pt x="19" y="153"/>
                    <a:pt x="19" y="152"/>
                  </a:cubicBezTo>
                  <a:cubicBezTo>
                    <a:pt x="19" y="152"/>
                    <a:pt x="18" y="152"/>
                    <a:pt x="18" y="152"/>
                  </a:cubicBezTo>
                  <a:cubicBezTo>
                    <a:pt x="17" y="150"/>
                    <a:pt x="21" y="148"/>
                    <a:pt x="20" y="143"/>
                  </a:cubicBezTo>
                  <a:cubicBezTo>
                    <a:pt x="20" y="142"/>
                    <a:pt x="19" y="144"/>
                    <a:pt x="18" y="143"/>
                  </a:cubicBezTo>
                  <a:cubicBezTo>
                    <a:pt x="18" y="143"/>
                    <a:pt x="17" y="142"/>
                    <a:pt x="17" y="142"/>
                  </a:cubicBezTo>
                  <a:cubicBezTo>
                    <a:pt x="17" y="141"/>
                    <a:pt x="17" y="140"/>
                    <a:pt x="18" y="140"/>
                  </a:cubicBezTo>
                  <a:cubicBezTo>
                    <a:pt x="18" y="139"/>
                    <a:pt x="16" y="138"/>
                    <a:pt x="16" y="136"/>
                  </a:cubicBezTo>
                  <a:cubicBezTo>
                    <a:pt x="16" y="132"/>
                    <a:pt x="14" y="127"/>
                    <a:pt x="14" y="123"/>
                  </a:cubicBezTo>
                  <a:cubicBezTo>
                    <a:pt x="12" y="115"/>
                    <a:pt x="13" y="104"/>
                    <a:pt x="11" y="96"/>
                  </a:cubicBezTo>
                  <a:cubicBezTo>
                    <a:pt x="10" y="90"/>
                    <a:pt x="6" y="85"/>
                    <a:pt x="9" y="80"/>
                  </a:cubicBezTo>
                  <a:cubicBezTo>
                    <a:pt x="9" y="79"/>
                    <a:pt x="9" y="77"/>
                    <a:pt x="9" y="75"/>
                  </a:cubicBezTo>
                  <a:cubicBezTo>
                    <a:pt x="8" y="75"/>
                    <a:pt x="7" y="77"/>
                    <a:pt x="6" y="78"/>
                  </a:cubicBezTo>
                  <a:cubicBezTo>
                    <a:pt x="6" y="78"/>
                    <a:pt x="5" y="77"/>
                    <a:pt x="5" y="77"/>
                  </a:cubicBezTo>
                  <a:cubicBezTo>
                    <a:pt x="5" y="77"/>
                    <a:pt x="5" y="78"/>
                    <a:pt x="5" y="78"/>
                  </a:cubicBezTo>
                  <a:cubicBezTo>
                    <a:pt x="4" y="78"/>
                    <a:pt x="5" y="76"/>
                    <a:pt x="4" y="75"/>
                  </a:cubicBezTo>
                  <a:cubicBezTo>
                    <a:pt x="4" y="74"/>
                    <a:pt x="4" y="75"/>
                    <a:pt x="3" y="75"/>
                  </a:cubicBezTo>
                  <a:cubicBezTo>
                    <a:pt x="3" y="74"/>
                    <a:pt x="3" y="73"/>
                    <a:pt x="3" y="72"/>
                  </a:cubicBezTo>
                  <a:cubicBezTo>
                    <a:pt x="0" y="67"/>
                    <a:pt x="0" y="60"/>
                    <a:pt x="0" y="53"/>
                  </a:cubicBezTo>
                  <a:cubicBezTo>
                    <a:pt x="0" y="52"/>
                    <a:pt x="1" y="52"/>
                    <a:pt x="1" y="52"/>
                  </a:cubicBezTo>
                  <a:cubicBezTo>
                    <a:pt x="1" y="51"/>
                    <a:pt x="0" y="50"/>
                    <a:pt x="1" y="49"/>
                  </a:cubicBezTo>
                  <a:cubicBezTo>
                    <a:pt x="1" y="48"/>
                    <a:pt x="1" y="48"/>
                    <a:pt x="1" y="46"/>
                  </a:cubicBezTo>
                  <a:cubicBezTo>
                    <a:pt x="1" y="43"/>
                    <a:pt x="2" y="38"/>
                    <a:pt x="3" y="35"/>
                  </a:cubicBezTo>
                  <a:cubicBezTo>
                    <a:pt x="4" y="34"/>
                    <a:pt x="3" y="33"/>
                    <a:pt x="4" y="32"/>
                  </a:cubicBezTo>
                  <a:cubicBezTo>
                    <a:pt x="6" y="29"/>
                    <a:pt x="9" y="28"/>
                    <a:pt x="13" y="25"/>
                  </a:cubicBezTo>
                  <a:cubicBezTo>
                    <a:pt x="13" y="25"/>
                    <a:pt x="12" y="25"/>
                    <a:pt x="12" y="25"/>
                  </a:cubicBezTo>
                  <a:cubicBezTo>
                    <a:pt x="14" y="23"/>
                    <a:pt x="15" y="20"/>
                    <a:pt x="18" y="19"/>
                  </a:cubicBezTo>
                  <a:cubicBezTo>
                    <a:pt x="17" y="16"/>
                    <a:pt x="17" y="13"/>
                    <a:pt x="15" y="12"/>
                  </a:cubicBezTo>
                  <a:cubicBezTo>
                    <a:pt x="14" y="6"/>
                    <a:pt x="16" y="1"/>
                    <a:pt x="20" y="0"/>
                  </a:cubicBezTo>
                  <a:cubicBezTo>
                    <a:pt x="27" y="0"/>
                    <a:pt x="31" y="3"/>
                    <a:pt x="30" y="10"/>
                  </a:cubicBezTo>
                  <a:cubicBezTo>
                    <a:pt x="30" y="11"/>
                    <a:pt x="29" y="11"/>
                    <a:pt x="30" y="12"/>
                  </a:cubicBezTo>
                  <a:close/>
                  <a:moveTo>
                    <a:pt x="27" y="22"/>
                  </a:moveTo>
                  <a:cubicBezTo>
                    <a:pt x="27" y="22"/>
                    <a:pt x="28" y="22"/>
                    <a:pt x="28" y="22"/>
                  </a:cubicBezTo>
                  <a:cubicBezTo>
                    <a:pt x="26" y="21"/>
                    <a:pt x="26" y="24"/>
                    <a:pt x="24" y="24"/>
                  </a:cubicBezTo>
                  <a:cubicBezTo>
                    <a:pt x="22" y="24"/>
                    <a:pt x="20" y="22"/>
                    <a:pt x="18" y="21"/>
                  </a:cubicBezTo>
                  <a:cubicBezTo>
                    <a:pt x="17" y="27"/>
                    <a:pt x="21" y="31"/>
                    <a:pt x="24" y="34"/>
                  </a:cubicBezTo>
                  <a:cubicBezTo>
                    <a:pt x="28" y="32"/>
                    <a:pt x="29" y="28"/>
                    <a:pt x="30" y="25"/>
                  </a:cubicBezTo>
                  <a:cubicBezTo>
                    <a:pt x="28" y="24"/>
                    <a:pt x="28" y="22"/>
                    <a:pt x="27" y="22"/>
                  </a:cubicBezTo>
                  <a:close/>
                  <a:moveTo>
                    <a:pt x="27" y="72"/>
                  </a:moveTo>
                  <a:cubicBezTo>
                    <a:pt x="26" y="72"/>
                    <a:pt x="26" y="70"/>
                    <a:pt x="25" y="70"/>
                  </a:cubicBezTo>
                  <a:cubicBezTo>
                    <a:pt x="26" y="70"/>
                    <a:pt x="27" y="70"/>
                    <a:pt x="27" y="69"/>
                  </a:cubicBezTo>
                  <a:cubicBezTo>
                    <a:pt x="25" y="69"/>
                    <a:pt x="23" y="69"/>
                    <a:pt x="22" y="70"/>
                  </a:cubicBezTo>
                  <a:cubicBezTo>
                    <a:pt x="22" y="71"/>
                    <a:pt x="22" y="71"/>
                    <a:pt x="22" y="73"/>
                  </a:cubicBezTo>
                  <a:cubicBezTo>
                    <a:pt x="22" y="73"/>
                    <a:pt x="23" y="74"/>
                    <a:pt x="24" y="73"/>
                  </a:cubicBezTo>
                  <a:cubicBezTo>
                    <a:pt x="23" y="73"/>
                    <a:pt x="22" y="72"/>
                    <a:pt x="22" y="72"/>
                  </a:cubicBezTo>
                  <a:cubicBezTo>
                    <a:pt x="23" y="73"/>
                    <a:pt x="24" y="73"/>
                    <a:pt x="25" y="73"/>
                  </a:cubicBezTo>
                  <a:cubicBezTo>
                    <a:pt x="26" y="72"/>
                    <a:pt x="26" y="72"/>
                    <a:pt x="26" y="72"/>
                  </a:cubicBezTo>
                  <a:cubicBezTo>
                    <a:pt x="26" y="72"/>
                    <a:pt x="26" y="72"/>
                    <a:pt x="27" y="72"/>
                  </a:cubicBezTo>
                  <a:close/>
                  <a:moveTo>
                    <a:pt x="33" y="77"/>
                  </a:moveTo>
                  <a:cubicBezTo>
                    <a:pt x="34" y="78"/>
                    <a:pt x="36" y="77"/>
                    <a:pt x="37" y="76"/>
                  </a:cubicBezTo>
                  <a:cubicBezTo>
                    <a:pt x="37" y="77"/>
                    <a:pt x="37" y="78"/>
                    <a:pt x="38" y="78"/>
                  </a:cubicBezTo>
                  <a:cubicBezTo>
                    <a:pt x="38" y="77"/>
                    <a:pt x="38" y="76"/>
                    <a:pt x="38" y="75"/>
                  </a:cubicBezTo>
                  <a:cubicBezTo>
                    <a:pt x="37" y="75"/>
                    <a:pt x="37" y="74"/>
                    <a:pt x="37" y="74"/>
                  </a:cubicBezTo>
                  <a:cubicBezTo>
                    <a:pt x="36" y="76"/>
                    <a:pt x="34" y="75"/>
                    <a:pt x="33" y="77"/>
                  </a:cubicBezTo>
                  <a:close/>
                  <a:moveTo>
                    <a:pt x="12" y="78"/>
                  </a:moveTo>
                  <a:cubicBezTo>
                    <a:pt x="12" y="77"/>
                    <a:pt x="13" y="77"/>
                    <a:pt x="14" y="76"/>
                  </a:cubicBezTo>
                  <a:cubicBezTo>
                    <a:pt x="14" y="76"/>
                    <a:pt x="15" y="76"/>
                    <a:pt x="15" y="75"/>
                  </a:cubicBezTo>
                  <a:cubicBezTo>
                    <a:pt x="13" y="76"/>
                    <a:pt x="13" y="75"/>
                    <a:pt x="11" y="75"/>
                  </a:cubicBezTo>
                  <a:cubicBezTo>
                    <a:pt x="12" y="76"/>
                    <a:pt x="11" y="78"/>
                    <a:pt x="12" y="78"/>
                  </a:cubicBezTo>
                  <a:close/>
                  <a:moveTo>
                    <a:pt x="40" y="75"/>
                  </a:moveTo>
                  <a:cubicBezTo>
                    <a:pt x="40" y="77"/>
                    <a:pt x="39" y="79"/>
                    <a:pt x="41" y="80"/>
                  </a:cubicBezTo>
                  <a:cubicBezTo>
                    <a:pt x="42" y="78"/>
                    <a:pt x="42" y="76"/>
                    <a:pt x="40" y="75"/>
                  </a:cubicBezTo>
                  <a:close/>
                  <a:moveTo>
                    <a:pt x="25" y="93"/>
                  </a:moveTo>
                  <a:cubicBezTo>
                    <a:pt x="25" y="101"/>
                    <a:pt x="23" y="108"/>
                    <a:pt x="24" y="114"/>
                  </a:cubicBezTo>
                  <a:cubicBezTo>
                    <a:pt x="24" y="117"/>
                    <a:pt x="25" y="120"/>
                    <a:pt x="25" y="123"/>
                  </a:cubicBezTo>
                  <a:cubicBezTo>
                    <a:pt x="26" y="126"/>
                    <a:pt x="25" y="130"/>
                    <a:pt x="26" y="133"/>
                  </a:cubicBezTo>
                  <a:cubicBezTo>
                    <a:pt x="26" y="131"/>
                    <a:pt x="28" y="131"/>
                    <a:pt x="28" y="129"/>
                  </a:cubicBezTo>
                  <a:cubicBezTo>
                    <a:pt x="27" y="124"/>
                    <a:pt x="30" y="118"/>
                    <a:pt x="30" y="113"/>
                  </a:cubicBezTo>
                  <a:cubicBezTo>
                    <a:pt x="28" y="111"/>
                    <a:pt x="30" y="106"/>
                    <a:pt x="29" y="102"/>
                  </a:cubicBezTo>
                  <a:cubicBezTo>
                    <a:pt x="29" y="101"/>
                    <a:pt x="28" y="100"/>
                    <a:pt x="27" y="98"/>
                  </a:cubicBezTo>
                  <a:cubicBezTo>
                    <a:pt x="26" y="96"/>
                    <a:pt x="26" y="92"/>
                    <a:pt x="25" y="92"/>
                  </a:cubicBezTo>
                  <a:cubicBezTo>
                    <a:pt x="25" y="93"/>
                    <a:pt x="25" y="93"/>
                    <a:pt x="25" y="93"/>
                  </a:cubicBezTo>
                  <a:close/>
                  <a:moveTo>
                    <a:pt x="19" y="151"/>
                  </a:moveTo>
                  <a:cubicBezTo>
                    <a:pt x="20" y="151"/>
                    <a:pt x="23" y="151"/>
                    <a:pt x="21" y="150"/>
                  </a:cubicBezTo>
                  <a:cubicBezTo>
                    <a:pt x="22" y="150"/>
                    <a:pt x="23" y="151"/>
                    <a:pt x="23" y="150"/>
                  </a:cubicBezTo>
                  <a:cubicBezTo>
                    <a:pt x="22" y="149"/>
                    <a:pt x="19" y="150"/>
                    <a:pt x="19" y="15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1" name="Freeform 91"/>
            <p:cNvSpPr>
              <a:spLocks/>
            </p:cNvSpPr>
            <p:nvPr/>
          </p:nvSpPr>
          <p:spPr bwMode="auto">
            <a:xfrm>
              <a:off x="1290637" y="931863"/>
              <a:ext cx="30163" cy="30163"/>
            </a:xfrm>
            <a:custGeom>
              <a:avLst/>
              <a:gdLst/>
              <a:ahLst/>
              <a:cxnLst>
                <a:cxn ang="0">
                  <a:pos x="3" y="4"/>
                </a:cxn>
                <a:cxn ang="0">
                  <a:pos x="0" y="4"/>
                </a:cxn>
                <a:cxn ang="0">
                  <a:pos x="0" y="2"/>
                </a:cxn>
                <a:cxn ang="0">
                  <a:pos x="4" y="3"/>
                </a:cxn>
                <a:cxn ang="0">
                  <a:pos x="3" y="4"/>
                </a:cxn>
              </a:cxnLst>
              <a:rect l="0" t="0" r="r" b="b"/>
              <a:pathLst>
                <a:path w="4" h="4">
                  <a:moveTo>
                    <a:pt x="3" y="4"/>
                  </a:moveTo>
                  <a:cubicBezTo>
                    <a:pt x="2" y="4"/>
                    <a:pt x="2" y="3"/>
                    <a:pt x="0" y="4"/>
                  </a:cubicBezTo>
                  <a:cubicBezTo>
                    <a:pt x="0" y="3"/>
                    <a:pt x="0" y="3"/>
                    <a:pt x="0" y="2"/>
                  </a:cubicBezTo>
                  <a:cubicBezTo>
                    <a:pt x="1" y="1"/>
                    <a:pt x="4" y="0"/>
                    <a:pt x="4" y="3"/>
                  </a:cubicBezTo>
                  <a:cubicBezTo>
                    <a:pt x="3" y="3"/>
                    <a:pt x="4" y="2"/>
                    <a:pt x="3" y="4"/>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2" name="Freeform 92"/>
            <p:cNvSpPr>
              <a:spLocks/>
            </p:cNvSpPr>
            <p:nvPr/>
          </p:nvSpPr>
          <p:spPr bwMode="auto">
            <a:xfrm>
              <a:off x="1236662" y="938213"/>
              <a:ext cx="46038" cy="23813"/>
            </a:xfrm>
            <a:custGeom>
              <a:avLst/>
              <a:gdLst/>
              <a:ahLst/>
              <a:cxnLst>
                <a:cxn ang="0">
                  <a:pos x="5" y="3"/>
                </a:cxn>
                <a:cxn ang="0">
                  <a:pos x="2" y="3"/>
                </a:cxn>
                <a:cxn ang="0">
                  <a:pos x="1" y="2"/>
                </a:cxn>
                <a:cxn ang="0">
                  <a:pos x="5" y="3"/>
                </a:cxn>
              </a:cxnLst>
              <a:rect l="0" t="0" r="r" b="b"/>
              <a:pathLst>
                <a:path w="6" h="3">
                  <a:moveTo>
                    <a:pt x="5" y="3"/>
                  </a:moveTo>
                  <a:cubicBezTo>
                    <a:pt x="4" y="3"/>
                    <a:pt x="3" y="3"/>
                    <a:pt x="2" y="3"/>
                  </a:cubicBezTo>
                  <a:cubicBezTo>
                    <a:pt x="2" y="1"/>
                    <a:pt x="2" y="2"/>
                    <a:pt x="1" y="2"/>
                  </a:cubicBezTo>
                  <a:cubicBezTo>
                    <a:pt x="0" y="0"/>
                    <a:pt x="6" y="0"/>
                    <a:pt x="5" y="3"/>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grpSp>
        <p:nvGrpSpPr>
          <p:cNvPr id="53" name="Grupp 640"/>
          <p:cNvGrpSpPr/>
          <p:nvPr/>
        </p:nvGrpSpPr>
        <p:grpSpPr>
          <a:xfrm>
            <a:off x="1539064" y="3873904"/>
            <a:ext cx="232112" cy="734302"/>
            <a:chOff x="3854450" y="3482975"/>
            <a:chExt cx="427038" cy="1350963"/>
          </a:xfrm>
          <a:solidFill>
            <a:schemeClr val="accent4"/>
          </a:solidFill>
        </p:grpSpPr>
        <p:sp>
          <p:nvSpPr>
            <p:cNvPr id="54" name="Freeform 167"/>
            <p:cNvSpPr>
              <a:spLocks noEditPoints="1"/>
            </p:cNvSpPr>
            <p:nvPr/>
          </p:nvSpPr>
          <p:spPr bwMode="auto">
            <a:xfrm>
              <a:off x="3854450" y="3482975"/>
              <a:ext cx="427038" cy="1350963"/>
            </a:xfrm>
            <a:custGeom>
              <a:avLst/>
              <a:gdLst/>
              <a:ahLst/>
              <a:cxnLst>
                <a:cxn ang="0">
                  <a:pos x="24" y="26"/>
                </a:cxn>
                <a:cxn ang="0">
                  <a:pos x="23" y="25"/>
                </a:cxn>
                <a:cxn ang="0">
                  <a:pos x="39" y="33"/>
                </a:cxn>
                <a:cxn ang="0">
                  <a:pos x="43" y="38"/>
                </a:cxn>
                <a:cxn ang="0">
                  <a:pos x="50" y="46"/>
                </a:cxn>
                <a:cxn ang="0">
                  <a:pos x="55" y="57"/>
                </a:cxn>
                <a:cxn ang="0">
                  <a:pos x="51" y="66"/>
                </a:cxn>
                <a:cxn ang="0">
                  <a:pos x="38" y="76"/>
                </a:cxn>
                <a:cxn ang="0">
                  <a:pos x="35" y="76"/>
                </a:cxn>
                <a:cxn ang="0">
                  <a:pos x="38" y="134"/>
                </a:cxn>
                <a:cxn ang="0">
                  <a:pos x="32" y="144"/>
                </a:cxn>
                <a:cxn ang="0">
                  <a:pos x="33" y="153"/>
                </a:cxn>
                <a:cxn ang="0">
                  <a:pos x="34" y="163"/>
                </a:cxn>
                <a:cxn ang="0">
                  <a:pos x="22" y="172"/>
                </a:cxn>
                <a:cxn ang="0">
                  <a:pos x="25" y="165"/>
                </a:cxn>
                <a:cxn ang="0">
                  <a:pos x="25" y="145"/>
                </a:cxn>
                <a:cxn ang="0">
                  <a:pos x="23" y="147"/>
                </a:cxn>
                <a:cxn ang="0">
                  <a:pos x="23" y="155"/>
                </a:cxn>
                <a:cxn ang="0">
                  <a:pos x="21" y="157"/>
                </a:cxn>
                <a:cxn ang="0">
                  <a:pos x="16" y="160"/>
                </a:cxn>
                <a:cxn ang="0">
                  <a:pos x="4" y="159"/>
                </a:cxn>
                <a:cxn ang="0">
                  <a:pos x="13" y="156"/>
                </a:cxn>
                <a:cxn ang="0">
                  <a:pos x="17" y="144"/>
                </a:cxn>
                <a:cxn ang="0">
                  <a:pos x="14" y="143"/>
                </a:cxn>
                <a:cxn ang="0">
                  <a:pos x="5" y="138"/>
                </a:cxn>
                <a:cxn ang="0">
                  <a:pos x="1" y="137"/>
                </a:cxn>
                <a:cxn ang="0">
                  <a:pos x="4" y="96"/>
                </a:cxn>
                <a:cxn ang="0">
                  <a:pos x="5" y="90"/>
                </a:cxn>
                <a:cxn ang="0">
                  <a:pos x="4" y="75"/>
                </a:cxn>
                <a:cxn ang="0">
                  <a:pos x="1" y="65"/>
                </a:cxn>
                <a:cxn ang="0">
                  <a:pos x="2" y="36"/>
                </a:cxn>
                <a:cxn ang="0">
                  <a:pos x="12" y="36"/>
                </a:cxn>
                <a:cxn ang="0">
                  <a:pos x="19" y="39"/>
                </a:cxn>
                <a:cxn ang="0">
                  <a:pos x="21" y="31"/>
                </a:cxn>
                <a:cxn ang="0">
                  <a:pos x="21" y="24"/>
                </a:cxn>
                <a:cxn ang="0">
                  <a:pos x="20" y="19"/>
                </a:cxn>
                <a:cxn ang="0">
                  <a:pos x="19" y="23"/>
                </a:cxn>
                <a:cxn ang="0">
                  <a:pos x="17" y="29"/>
                </a:cxn>
                <a:cxn ang="0">
                  <a:pos x="17" y="26"/>
                </a:cxn>
                <a:cxn ang="0">
                  <a:pos x="17" y="24"/>
                </a:cxn>
                <a:cxn ang="0">
                  <a:pos x="16" y="22"/>
                </a:cxn>
                <a:cxn ang="0">
                  <a:pos x="16" y="16"/>
                </a:cxn>
                <a:cxn ang="0">
                  <a:pos x="18" y="14"/>
                </a:cxn>
                <a:cxn ang="0">
                  <a:pos x="18" y="11"/>
                </a:cxn>
                <a:cxn ang="0">
                  <a:pos x="9" y="20"/>
                </a:cxn>
                <a:cxn ang="0">
                  <a:pos x="7" y="12"/>
                </a:cxn>
                <a:cxn ang="0">
                  <a:pos x="9" y="5"/>
                </a:cxn>
                <a:cxn ang="0">
                  <a:pos x="14" y="1"/>
                </a:cxn>
                <a:cxn ang="0">
                  <a:pos x="30" y="10"/>
                </a:cxn>
                <a:cxn ang="0">
                  <a:pos x="37" y="53"/>
                </a:cxn>
                <a:cxn ang="0">
                  <a:pos x="35" y="70"/>
                </a:cxn>
                <a:cxn ang="0">
                  <a:pos x="41" y="69"/>
                </a:cxn>
                <a:cxn ang="0">
                  <a:pos x="47" y="65"/>
                </a:cxn>
                <a:cxn ang="0">
                  <a:pos x="46" y="58"/>
                </a:cxn>
              </a:cxnLst>
              <a:rect l="0" t="0" r="r" b="b"/>
              <a:pathLst>
                <a:path w="56" h="177">
                  <a:moveTo>
                    <a:pt x="26" y="25"/>
                  </a:moveTo>
                  <a:cubicBezTo>
                    <a:pt x="25" y="25"/>
                    <a:pt x="25" y="26"/>
                    <a:pt x="24" y="26"/>
                  </a:cubicBezTo>
                  <a:cubicBezTo>
                    <a:pt x="23" y="24"/>
                    <a:pt x="25" y="21"/>
                    <a:pt x="24" y="19"/>
                  </a:cubicBezTo>
                  <a:cubicBezTo>
                    <a:pt x="22" y="20"/>
                    <a:pt x="23" y="24"/>
                    <a:pt x="23" y="25"/>
                  </a:cubicBezTo>
                  <a:cubicBezTo>
                    <a:pt x="24" y="26"/>
                    <a:pt x="24" y="28"/>
                    <a:pt x="25" y="29"/>
                  </a:cubicBezTo>
                  <a:cubicBezTo>
                    <a:pt x="30" y="30"/>
                    <a:pt x="35" y="31"/>
                    <a:pt x="39" y="33"/>
                  </a:cubicBezTo>
                  <a:cubicBezTo>
                    <a:pt x="40" y="34"/>
                    <a:pt x="40" y="34"/>
                    <a:pt x="40" y="35"/>
                  </a:cubicBezTo>
                  <a:cubicBezTo>
                    <a:pt x="41" y="36"/>
                    <a:pt x="42" y="38"/>
                    <a:pt x="43" y="38"/>
                  </a:cubicBezTo>
                  <a:cubicBezTo>
                    <a:pt x="43" y="39"/>
                    <a:pt x="43" y="39"/>
                    <a:pt x="44" y="40"/>
                  </a:cubicBezTo>
                  <a:cubicBezTo>
                    <a:pt x="46" y="42"/>
                    <a:pt x="48" y="44"/>
                    <a:pt x="50" y="46"/>
                  </a:cubicBezTo>
                  <a:cubicBezTo>
                    <a:pt x="52" y="48"/>
                    <a:pt x="55" y="51"/>
                    <a:pt x="56" y="54"/>
                  </a:cubicBezTo>
                  <a:cubicBezTo>
                    <a:pt x="56" y="55"/>
                    <a:pt x="56" y="56"/>
                    <a:pt x="55" y="57"/>
                  </a:cubicBezTo>
                  <a:cubicBezTo>
                    <a:pt x="55" y="59"/>
                    <a:pt x="55" y="62"/>
                    <a:pt x="55" y="65"/>
                  </a:cubicBezTo>
                  <a:cubicBezTo>
                    <a:pt x="54" y="66"/>
                    <a:pt x="52" y="65"/>
                    <a:pt x="51" y="66"/>
                  </a:cubicBezTo>
                  <a:cubicBezTo>
                    <a:pt x="48" y="68"/>
                    <a:pt x="46" y="71"/>
                    <a:pt x="44" y="73"/>
                  </a:cubicBezTo>
                  <a:cubicBezTo>
                    <a:pt x="43" y="75"/>
                    <a:pt x="41" y="76"/>
                    <a:pt x="38" y="76"/>
                  </a:cubicBezTo>
                  <a:cubicBezTo>
                    <a:pt x="38" y="76"/>
                    <a:pt x="37" y="75"/>
                    <a:pt x="37" y="75"/>
                  </a:cubicBezTo>
                  <a:cubicBezTo>
                    <a:pt x="36" y="75"/>
                    <a:pt x="36" y="76"/>
                    <a:pt x="35" y="76"/>
                  </a:cubicBezTo>
                  <a:cubicBezTo>
                    <a:pt x="36" y="77"/>
                    <a:pt x="36" y="78"/>
                    <a:pt x="36" y="79"/>
                  </a:cubicBezTo>
                  <a:cubicBezTo>
                    <a:pt x="36" y="97"/>
                    <a:pt x="36" y="117"/>
                    <a:pt x="38" y="134"/>
                  </a:cubicBezTo>
                  <a:cubicBezTo>
                    <a:pt x="36" y="136"/>
                    <a:pt x="37" y="139"/>
                    <a:pt x="37" y="142"/>
                  </a:cubicBezTo>
                  <a:cubicBezTo>
                    <a:pt x="36" y="143"/>
                    <a:pt x="34" y="144"/>
                    <a:pt x="32" y="144"/>
                  </a:cubicBezTo>
                  <a:cubicBezTo>
                    <a:pt x="31" y="148"/>
                    <a:pt x="32" y="152"/>
                    <a:pt x="33" y="155"/>
                  </a:cubicBezTo>
                  <a:cubicBezTo>
                    <a:pt x="34" y="155"/>
                    <a:pt x="33" y="154"/>
                    <a:pt x="33" y="153"/>
                  </a:cubicBezTo>
                  <a:cubicBezTo>
                    <a:pt x="35" y="155"/>
                    <a:pt x="35" y="159"/>
                    <a:pt x="34" y="162"/>
                  </a:cubicBezTo>
                  <a:cubicBezTo>
                    <a:pt x="33" y="163"/>
                    <a:pt x="34" y="163"/>
                    <a:pt x="34" y="163"/>
                  </a:cubicBezTo>
                  <a:cubicBezTo>
                    <a:pt x="33" y="165"/>
                    <a:pt x="33" y="167"/>
                    <a:pt x="33" y="169"/>
                  </a:cubicBezTo>
                  <a:cubicBezTo>
                    <a:pt x="31" y="172"/>
                    <a:pt x="25" y="177"/>
                    <a:pt x="22" y="172"/>
                  </a:cubicBezTo>
                  <a:cubicBezTo>
                    <a:pt x="23" y="169"/>
                    <a:pt x="23" y="165"/>
                    <a:pt x="25" y="164"/>
                  </a:cubicBezTo>
                  <a:cubicBezTo>
                    <a:pt x="25" y="164"/>
                    <a:pt x="25" y="164"/>
                    <a:pt x="25" y="165"/>
                  </a:cubicBezTo>
                  <a:cubicBezTo>
                    <a:pt x="27" y="164"/>
                    <a:pt x="26" y="162"/>
                    <a:pt x="26" y="162"/>
                  </a:cubicBezTo>
                  <a:cubicBezTo>
                    <a:pt x="25" y="157"/>
                    <a:pt x="28" y="149"/>
                    <a:pt x="25" y="145"/>
                  </a:cubicBezTo>
                  <a:cubicBezTo>
                    <a:pt x="24" y="145"/>
                    <a:pt x="24" y="145"/>
                    <a:pt x="23" y="145"/>
                  </a:cubicBezTo>
                  <a:cubicBezTo>
                    <a:pt x="23" y="145"/>
                    <a:pt x="23" y="146"/>
                    <a:pt x="23" y="147"/>
                  </a:cubicBezTo>
                  <a:cubicBezTo>
                    <a:pt x="25" y="148"/>
                    <a:pt x="26" y="150"/>
                    <a:pt x="25" y="153"/>
                  </a:cubicBezTo>
                  <a:cubicBezTo>
                    <a:pt x="25" y="154"/>
                    <a:pt x="23" y="154"/>
                    <a:pt x="23" y="155"/>
                  </a:cubicBezTo>
                  <a:cubicBezTo>
                    <a:pt x="23" y="156"/>
                    <a:pt x="24" y="157"/>
                    <a:pt x="23" y="158"/>
                  </a:cubicBezTo>
                  <a:cubicBezTo>
                    <a:pt x="22" y="158"/>
                    <a:pt x="21" y="157"/>
                    <a:pt x="21" y="157"/>
                  </a:cubicBezTo>
                  <a:cubicBezTo>
                    <a:pt x="21" y="156"/>
                    <a:pt x="21" y="156"/>
                    <a:pt x="21" y="155"/>
                  </a:cubicBezTo>
                  <a:cubicBezTo>
                    <a:pt x="19" y="156"/>
                    <a:pt x="17" y="157"/>
                    <a:pt x="16" y="160"/>
                  </a:cubicBezTo>
                  <a:cubicBezTo>
                    <a:pt x="13" y="162"/>
                    <a:pt x="9" y="162"/>
                    <a:pt x="5" y="161"/>
                  </a:cubicBezTo>
                  <a:cubicBezTo>
                    <a:pt x="5" y="160"/>
                    <a:pt x="4" y="160"/>
                    <a:pt x="4" y="159"/>
                  </a:cubicBezTo>
                  <a:cubicBezTo>
                    <a:pt x="7" y="158"/>
                    <a:pt x="9" y="156"/>
                    <a:pt x="11" y="155"/>
                  </a:cubicBezTo>
                  <a:cubicBezTo>
                    <a:pt x="12" y="155"/>
                    <a:pt x="12" y="156"/>
                    <a:pt x="13" y="156"/>
                  </a:cubicBezTo>
                  <a:cubicBezTo>
                    <a:pt x="13" y="155"/>
                    <a:pt x="13" y="155"/>
                    <a:pt x="13" y="154"/>
                  </a:cubicBezTo>
                  <a:cubicBezTo>
                    <a:pt x="15" y="152"/>
                    <a:pt x="17" y="149"/>
                    <a:pt x="17" y="144"/>
                  </a:cubicBezTo>
                  <a:cubicBezTo>
                    <a:pt x="16" y="143"/>
                    <a:pt x="15" y="142"/>
                    <a:pt x="14" y="141"/>
                  </a:cubicBezTo>
                  <a:cubicBezTo>
                    <a:pt x="13" y="141"/>
                    <a:pt x="14" y="142"/>
                    <a:pt x="14" y="143"/>
                  </a:cubicBezTo>
                  <a:cubicBezTo>
                    <a:pt x="11" y="145"/>
                    <a:pt x="7" y="142"/>
                    <a:pt x="5" y="141"/>
                  </a:cubicBezTo>
                  <a:cubicBezTo>
                    <a:pt x="5" y="140"/>
                    <a:pt x="5" y="139"/>
                    <a:pt x="5" y="138"/>
                  </a:cubicBezTo>
                  <a:cubicBezTo>
                    <a:pt x="4" y="138"/>
                    <a:pt x="2" y="138"/>
                    <a:pt x="1" y="137"/>
                  </a:cubicBezTo>
                  <a:cubicBezTo>
                    <a:pt x="1" y="137"/>
                    <a:pt x="1" y="137"/>
                    <a:pt x="1" y="137"/>
                  </a:cubicBezTo>
                  <a:cubicBezTo>
                    <a:pt x="2" y="124"/>
                    <a:pt x="4" y="112"/>
                    <a:pt x="5" y="98"/>
                  </a:cubicBezTo>
                  <a:cubicBezTo>
                    <a:pt x="4" y="98"/>
                    <a:pt x="4" y="97"/>
                    <a:pt x="4" y="96"/>
                  </a:cubicBezTo>
                  <a:cubicBezTo>
                    <a:pt x="4" y="95"/>
                    <a:pt x="4" y="93"/>
                    <a:pt x="4" y="92"/>
                  </a:cubicBezTo>
                  <a:cubicBezTo>
                    <a:pt x="4" y="91"/>
                    <a:pt x="4" y="91"/>
                    <a:pt x="5" y="90"/>
                  </a:cubicBezTo>
                  <a:cubicBezTo>
                    <a:pt x="5" y="88"/>
                    <a:pt x="5" y="86"/>
                    <a:pt x="5" y="84"/>
                  </a:cubicBezTo>
                  <a:cubicBezTo>
                    <a:pt x="3" y="82"/>
                    <a:pt x="3" y="79"/>
                    <a:pt x="4" y="75"/>
                  </a:cubicBezTo>
                  <a:cubicBezTo>
                    <a:pt x="3" y="75"/>
                    <a:pt x="2" y="75"/>
                    <a:pt x="1" y="75"/>
                  </a:cubicBezTo>
                  <a:cubicBezTo>
                    <a:pt x="1" y="71"/>
                    <a:pt x="0" y="68"/>
                    <a:pt x="1" y="65"/>
                  </a:cubicBezTo>
                  <a:cubicBezTo>
                    <a:pt x="0" y="59"/>
                    <a:pt x="1" y="53"/>
                    <a:pt x="1" y="47"/>
                  </a:cubicBezTo>
                  <a:cubicBezTo>
                    <a:pt x="1" y="43"/>
                    <a:pt x="1" y="39"/>
                    <a:pt x="2" y="36"/>
                  </a:cubicBezTo>
                  <a:cubicBezTo>
                    <a:pt x="5" y="34"/>
                    <a:pt x="9" y="32"/>
                    <a:pt x="13" y="31"/>
                  </a:cubicBezTo>
                  <a:cubicBezTo>
                    <a:pt x="14" y="33"/>
                    <a:pt x="12" y="34"/>
                    <a:pt x="12" y="36"/>
                  </a:cubicBezTo>
                  <a:cubicBezTo>
                    <a:pt x="13" y="39"/>
                    <a:pt x="13" y="43"/>
                    <a:pt x="15" y="45"/>
                  </a:cubicBezTo>
                  <a:cubicBezTo>
                    <a:pt x="17" y="43"/>
                    <a:pt x="18" y="41"/>
                    <a:pt x="19" y="39"/>
                  </a:cubicBezTo>
                  <a:cubicBezTo>
                    <a:pt x="20" y="37"/>
                    <a:pt x="21" y="35"/>
                    <a:pt x="21" y="33"/>
                  </a:cubicBezTo>
                  <a:cubicBezTo>
                    <a:pt x="21" y="32"/>
                    <a:pt x="21" y="32"/>
                    <a:pt x="21" y="31"/>
                  </a:cubicBezTo>
                  <a:cubicBezTo>
                    <a:pt x="20" y="31"/>
                    <a:pt x="20" y="32"/>
                    <a:pt x="19" y="32"/>
                  </a:cubicBezTo>
                  <a:cubicBezTo>
                    <a:pt x="19" y="28"/>
                    <a:pt x="22" y="28"/>
                    <a:pt x="21" y="24"/>
                  </a:cubicBezTo>
                  <a:cubicBezTo>
                    <a:pt x="21" y="24"/>
                    <a:pt x="21" y="25"/>
                    <a:pt x="21" y="24"/>
                  </a:cubicBezTo>
                  <a:cubicBezTo>
                    <a:pt x="21" y="22"/>
                    <a:pt x="20" y="21"/>
                    <a:pt x="20" y="19"/>
                  </a:cubicBezTo>
                  <a:cubicBezTo>
                    <a:pt x="19" y="18"/>
                    <a:pt x="18" y="18"/>
                    <a:pt x="17" y="19"/>
                  </a:cubicBezTo>
                  <a:cubicBezTo>
                    <a:pt x="18" y="20"/>
                    <a:pt x="18" y="22"/>
                    <a:pt x="19" y="23"/>
                  </a:cubicBezTo>
                  <a:cubicBezTo>
                    <a:pt x="19" y="24"/>
                    <a:pt x="19" y="26"/>
                    <a:pt x="20" y="27"/>
                  </a:cubicBezTo>
                  <a:cubicBezTo>
                    <a:pt x="20" y="28"/>
                    <a:pt x="19" y="30"/>
                    <a:pt x="17" y="29"/>
                  </a:cubicBezTo>
                  <a:cubicBezTo>
                    <a:pt x="17" y="28"/>
                    <a:pt x="18" y="27"/>
                    <a:pt x="16" y="27"/>
                  </a:cubicBezTo>
                  <a:cubicBezTo>
                    <a:pt x="17" y="27"/>
                    <a:pt x="17" y="26"/>
                    <a:pt x="17" y="26"/>
                  </a:cubicBezTo>
                  <a:cubicBezTo>
                    <a:pt x="17" y="25"/>
                    <a:pt x="16" y="25"/>
                    <a:pt x="15" y="25"/>
                  </a:cubicBezTo>
                  <a:cubicBezTo>
                    <a:pt x="16" y="24"/>
                    <a:pt x="17" y="24"/>
                    <a:pt x="17" y="24"/>
                  </a:cubicBezTo>
                  <a:cubicBezTo>
                    <a:pt x="17" y="23"/>
                    <a:pt x="16" y="23"/>
                    <a:pt x="16" y="23"/>
                  </a:cubicBezTo>
                  <a:cubicBezTo>
                    <a:pt x="15" y="23"/>
                    <a:pt x="16" y="22"/>
                    <a:pt x="16" y="22"/>
                  </a:cubicBezTo>
                  <a:cubicBezTo>
                    <a:pt x="16" y="21"/>
                    <a:pt x="15" y="22"/>
                    <a:pt x="15" y="21"/>
                  </a:cubicBezTo>
                  <a:cubicBezTo>
                    <a:pt x="15" y="20"/>
                    <a:pt x="15" y="17"/>
                    <a:pt x="16" y="16"/>
                  </a:cubicBezTo>
                  <a:cubicBezTo>
                    <a:pt x="17" y="16"/>
                    <a:pt x="19" y="17"/>
                    <a:pt x="20" y="16"/>
                  </a:cubicBezTo>
                  <a:cubicBezTo>
                    <a:pt x="20" y="14"/>
                    <a:pt x="18" y="15"/>
                    <a:pt x="18" y="14"/>
                  </a:cubicBezTo>
                  <a:cubicBezTo>
                    <a:pt x="17" y="14"/>
                    <a:pt x="18" y="14"/>
                    <a:pt x="18" y="14"/>
                  </a:cubicBezTo>
                  <a:cubicBezTo>
                    <a:pt x="18" y="13"/>
                    <a:pt x="18" y="12"/>
                    <a:pt x="18" y="11"/>
                  </a:cubicBezTo>
                  <a:cubicBezTo>
                    <a:pt x="18" y="9"/>
                    <a:pt x="14" y="10"/>
                    <a:pt x="12" y="10"/>
                  </a:cubicBezTo>
                  <a:cubicBezTo>
                    <a:pt x="9" y="11"/>
                    <a:pt x="11" y="17"/>
                    <a:pt x="9" y="20"/>
                  </a:cubicBezTo>
                  <a:cubicBezTo>
                    <a:pt x="8" y="18"/>
                    <a:pt x="8" y="16"/>
                    <a:pt x="7" y="15"/>
                  </a:cubicBezTo>
                  <a:cubicBezTo>
                    <a:pt x="8" y="14"/>
                    <a:pt x="8" y="13"/>
                    <a:pt x="7" y="12"/>
                  </a:cubicBezTo>
                  <a:cubicBezTo>
                    <a:pt x="7" y="12"/>
                    <a:pt x="7" y="12"/>
                    <a:pt x="7" y="11"/>
                  </a:cubicBezTo>
                  <a:cubicBezTo>
                    <a:pt x="6" y="9"/>
                    <a:pt x="7" y="7"/>
                    <a:pt x="9" y="5"/>
                  </a:cubicBezTo>
                  <a:cubicBezTo>
                    <a:pt x="9" y="5"/>
                    <a:pt x="10" y="5"/>
                    <a:pt x="10" y="5"/>
                  </a:cubicBezTo>
                  <a:cubicBezTo>
                    <a:pt x="12" y="3"/>
                    <a:pt x="12" y="2"/>
                    <a:pt x="14" y="1"/>
                  </a:cubicBezTo>
                  <a:cubicBezTo>
                    <a:pt x="17" y="1"/>
                    <a:pt x="20" y="0"/>
                    <a:pt x="23" y="2"/>
                  </a:cubicBezTo>
                  <a:cubicBezTo>
                    <a:pt x="25" y="5"/>
                    <a:pt x="28" y="6"/>
                    <a:pt x="30" y="10"/>
                  </a:cubicBezTo>
                  <a:cubicBezTo>
                    <a:pt x="30" y="16"/>
                    <a:pt x="27" y="20"/>
                    <a:pt x="26" y="25"/>
                  </a:cubicBezTo>
                  <a:close/>
                  <a:moveTo>
                    <a:pt x="37" y="53"/>
                  </a:moveTo>
                  <a:cubicBezTo>
                    <a:pt x="34" y="56"/>
                    <a:pt x="34" y="63"/>
                    <a:pt x="34" y="69"/>
                  </a:cubicBezTo>
                  <a:cubicBezTo>
                    <a:pt x="34" y="69"/>
                    <a:pt x="35" y="69"/>
                    <a:pt x="35" y="70"/>
                  </a:cubicBezTo>
                  <a:cubicBezTo>
                    <a:pt x="36" y="70"/>
                    <a:pt x="37" y="71"/>
                    <a:pt x="38" y="71"/>
                  </a:cubicBezTo>
                  <a:cubicBezTo>
                    <a:pt x="39" y="71"/>
                    <a:pt x="40" y="69"/>
                    <a:pt x="41" y="69"/>
                  </a:cubicBezTo>
                  <a:cubicBezTo>
                    <a:pt x="42" y="71"/>
                    <a:pt x="42" y="72"/>
                    <a:pt x="43" y="72"/>
                  </a:cubicBezTo>
                  <a:cubicBezTo>
                    <a:pt x="44" y="69"/>
                    <a:pt x="45" y="67"/>
                    <a:pt x="47" y="65"/>
                  </a:cubicBezTo>
                  <a:cubicBezTo>
                    <a:pt x="46" y="65"/>
                    <a:pt x="45" y="65"/>
                    <a:pt x="44" y="65"/>
                  </a:cubicBezTo>
                  <a:cubicBezTo>
                    <a:pt x="44" y="62"/>
                    <a:pt x="45" y="60"/>
                    <a:pt x="46" y="58"/>
                  </a:cubicBezTo>
                  <a:cubicBezTo>
                    <a:pt x="43" y="56"/>
                    <a:pt x="41" y="53"/>
                    <a:pt x="37" y="53"/>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5" name="Freeform 168"/>
            <p:cNvSpPr>
              <a:spLocks/>
            </p:cNvSpPr>
            <p:nvPr/>
          </p:nvSpPr>
          <p:spPr bwMode="auto">
            <a:xfrm>
              <a:off x="3938587" y="3605213"/>
              <a:ext cx="22225" cy="14288"/>
            </a:xfrm>
            <a:custGeom>
              <a:avLst/>
              <a:gdLst/>
              <a:ahLst/>
              <a:cxnLst>
                <a:cxn ang="0">
                  <a:pos x="3" y="1"/>
                </a:cxn>
                <a:cxn ang="0">
                  <a:pos x="2" y="2"/>
                </a:cxn>
                <a:cxn ang="0">
                  <a:pos x="0" y="2"/>
                </a:cxn>
                <a:cxn ang="0">
                  <a:pos x="3" y="1"/>
                </a:cxn>
              </a:cxnLst>
              <a:rect l="0" t="0" r="r" b="b"/>
              <a:pathLst>
                <a:path w="3" h="2">
                  <a:moveTo>
                    <a:pt x="3" y="1"/>
                  </a:moveTo>
                  <a:cubicBezTo>
                    <a:pt x="3" y="2"/>
                    <a:pt x="3" y="2"/>
                    <a:pt x="2" y="2"/>
                  </a:cubicBezTo>
                  <a:cubicBezTo>
                    <a:pt x="1" y="2"/>
                    <a:pt x="1" y="1"/>
                    <a:pt x="0" y="2"/>
                  </a:cubicBezTo>
                  <a:cubicBezTo>
                    <a:pt x="0" y="0"/>
                    <a:pt x="2" y="0"/>
                    <a:pt x="3" y="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6" name="Freeform 169"/>
            <p:cNvSpPr>
              <a:spLocks/>
            </p:cNvSpPr>
            <p:nvPr/>
          </p:nvSpPr>
          <p:spPr bwMode="auto">
            <a:xfrm>
              <a:off x="3938587" y="3643313"/>
              <a:ext cx="22225" cy="30163"/>
            </a:xfrm>
            <a:custGeom>
              <a:avLst/>
              <a:gdLst/>
              <a:ahLst/>
              <a:cxnLst>
                <a:cxn ang="0">
                  <a:pos x="1" y="0"/>
                </a:cxn>
                <a:cxn ang="0">
                  <a:pos x="1" y="3"/>
                </a:cxn>
                <a:cxn ang="0">
                  <a:pos x="2" y="2"/>
                </a:cxn>
                <a:cxn ang="0">
                  <a:pos x="3" y="4"/>
                </a:cxn>
                <a:cxn ang="0">
                  <a:pos x="2" y="3"/>
                </a:cxn>
                <a:cxn ang="0">
                  <a:pos x="1" y="4"/>
                </a:cxn>
                <a:cxn ang="0">
                  <a:pos x="0" y="2"/>
                </a:cxn>
                <a:cxn ang="0">
                  <a:pos x="1" y="0"/>
                </a:cxn>
              </a:cxnLst>
              <a:rect l="0" t="0" r="r" b="b"/>
              <a:pathLst>
                <a:path w="3" h="4">
                  <a:moveTo>
                    <a:pt x="1" y="0"/>
                  </a:moveTo>
                  <a:cubicBezTo>
                    <a:pt x="2" y="1"/>
                    <a:pt x="0" y="2"/>
                    <a:pt x="1" y="3"/>
                  </a:cubicBezTo>
                  <a:cubicBezTo>
                    <a:pt x="2" y="3"/>
                    <a:pt x="2" y="2"/>
                    <a:pt x="2" y="2"/>
                  </a:cubicBezTo>
                  <a:cubicBezTo>
                    <a:pt x="2" y="3"/>
                    <a:pt x="3" y="3"/>
                    <a:pt x="3" y="4"/>
                  </a:cubicBezTo>
                  <a:cubicBezTo>
                    <a:pt x="3" y="4"/>
                    <a:pt x="2" y="3"/>
                    <a:pt x="2" y="3"/>
                  </a:cubicBezTo>
                  <a:cubicBezTo>
                    <a:pt x="1" y="3"/>
                    <a:pt x="2" y="4"/>
                    <a:pt x="1" y="4"/>
                  </a:cubicBezTo>
                  <a:cubicBezTo>
                    <a:pt x="1" y="3"/>
                    <a:pt x="1" y="3"/>
                    <a:pt x="0" y="2"/>
                  </a:cubicBezTo>
                  <a:cubicBezTo>
                    <a:pt x="1" y="2"/>
                    <a:pt x="1" y="1"/>
                    <a:pt x="1"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grpSp>
        <p:nvGrpSpPr>
          <p:cNvPr id="57" name="Grupp 753"/>
          <p:cNvGrpSpPr/>
          <p:nvPr/>
        </p:nvGrpSpPr>
        <p:grpSpPr>
          <a:xfrm>
            <a:off x="1776078" y="3847347"/>
            <a:ext cx="288728" cy="741302"/>
            <a:chOff x="2366963" y="3436938"/>
            <a:chExt cx="517525" cy="1328738"/>
          </a:xfrm>
          <a:solidFill>
            <a:schemeClr val="accent6"/>
          </a:solidFill>
        </p:grpSpPr>
        <p:sp>
          <p:nvSpPr>
            <p:cNvPr id="58" name="Freeform 266"/>
            <p:cNvSpPr>
              <a:spLocks/>
            </p:cNvSpPr>
            <p:nvPr/>
          </p:nvSpPr>
          <p:spPr bwMode="auto">
            <a:xfrm>
              <a:off x="2655888" y="3543300"/>
              <a:ext cx="7938" cy="23813"/>
            </a:xfrm>
            <a:custGeom>
              <a:avLst/>
              <a:gdLst/>
              <a:ahLst/>
              <a:cxnLst>
                <a:cxn ang="0">
                  <a:pos x="1" y="0"/>
                </a:cxn>
                <a:cxn ang="0">
                  <a:pos x="1" y="2"/>
                </a:cxn>
                <a:cxn ang="0">
                  <a:pos x="0" y="2"/>
                </a:cxn>
                <a:cxn ang="0">
                  <a:pos x="0" y="1"/>
                </a:cxn>
                <a:cxn ang="0">
                  <a:pos x="1" y="1"/>
                </a:cxn>
                <a:cxn ang="0">
                  <a:pos x="1" y="0"/>
                </a:cxn>
              </a:cxnLst>
              <a:rect l="0" t="0" r="r" b="b"/>
              <a:pathLst>
                <a:path w="1" h="3">
                  <a:moveTo>
                    <a:pt x="1" y="0"/>
                  </a:moveTo>
                  <a:cubicBezTo>
                    <a:pt x="1" y="1"/>
                    <a:pt x="1" y="2"/>
                    <a:pt x="1" y="2"/>
                  </a:cubicBezTo>
                  <a:cubicBezTo>
                    <a:pt x="0" y="3"/>
                    <a:pt x="0" y="2"/>
                    <a:pt x="0" y="2"/>
                  </a:cubicBezTo>
                  <a:cubicBezTo>
                    <a:pt x="0" y="2"/>
                    <a:pt x="0" y="2"/>
                    <a:pt x="0" y="1"/>
                  </a:cubicBezTo>
                  <a:cubicBezTo>
                    <a:pt x="0" y="1"/>
                    <a:pt x="0" y="1"/>
                    <a:pt x="1" y="1"/>
                  </a:cubicBezTo>
                  <a:cubicBezTo>
                    <a:pt x="1" y="1"/>
                    <a:pt x="1" y="0"/>
                    <a:pt x="1"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59" name="Freeform 267"/>
            <p:cNvSpPr>
              <a:spLocks/>
            </p:cNvSpPr>
            <p:nvPr/>
          </p:nvSpPr>
          <p:spPr bwMode="auto">
            <a:xfrm>
              <a:off x="2595563" y="3551238"/>
              <a:ext cx="14288" cy="15875"/>
            </a:xfrm>
            <a:custGeom>
              <a:avLst/>
              <a:gdLst/>
              <a:ahLst/>
              <a:cxnLst>
                <a:cxn ang="0">
                  <a:pos x="1" y="2"/>
                </a:cxn>
                <a:cxn ang="0">
                  <a:pos x="1" y="1"/>
                </a:cxn>
                <a:cxn ang="0">
                  <a:pos x="1" y="2"/>
                </a:cxn>
              </a:cxnLst>
              <a:rect l="0" t="0" r="r" b="b"/>
              <a:pathLst>
                <a:path w="2" h="2">
                  <a:moveTo>
                    <a:pt x="1" y="2"/>
                  </a:moveTo>
                  <a:cubicBezTo>
                    <a:pt x="1" y="1"/>
                    <a:pt x="1" y="1"/>
                    <a:pt x="1" y="1"/>
                  </a:cubicBezTo>
                  <a:cubicBezTo>
                    <a:pt x="0" y="0"/>
                    <a:pt x="2" y="1"/>
                    <a:pt x="1" y="2"/>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0" name="Freeform 268"/>
            <p:cNvSpPr>
              <a:spLocks/>
            </p:cNvSpPr>
            <p:nvPr/>
          </p:nvSpPr>
          <p:spPr bwMode="auto">
            <a:xfrm>
              <a:off x="2609850" y="3567113"/>
              <a:ext cx="23813" cy="30163"/>
            </a:xfrm>
            <a:custGeom>
              <a:avLst/>
              <a:gdLst/>
              <a:ahLst/>
              <a:cxnLst>
                <a:cxn ang="0">
                  <a:pos x="3" y="4"/>
                </a:cxn>
                <a:cxn ang="0">
                  <a:pos x="1" y="3"/>
                </a:cxn>
                <a:cxn ang="0">
                  <a:pos x="0" y="1"/>
                </a:cxn>
                <a:cxn ang="0">
                  <a:pos x="1" y="3"/>
                </a:cxn>
                <a:cxn ang="0">
                  <a:pos x="3" y="4"/>
                </a:cxn>
              </a:cxnLst>
              <a:rect l="0" t="0" r="r" b="b"/>
              <a:pathLst>
                <a:path w="3" h="4">
                  <a:moveTo>
                    <a:pt x="3" y="4"/>
                  </a:moveTo>
                  <a:cubicBezTo>
                    <a:pt x="3" y="4"/>
                    <a:pt x="2" y="4"/>
                    <a:pt x="1" y="3"/>
                  </a:cubicBezTo>
                  <a:cubicBezTo>
                    <a:pt x="0" y="2"/>
                    <a:pt x="0" y="1"/>
                    <a:pt x="0" y="1"/>
                  </a:cubicBezTo>
                  <a:cubicBezTo>
                    <a:pt x="0" y="0"/>
                    <a:pt x="1" y="2"/>
                    <a:pt x="1" y="3"/>
                  </a:cubicBezTo>
                  <a:cubicBezTo>
                    <a:pt x="2" y="3"/>
                    <a:pt x="3" y="4"/>
                    <a:pt x="3" y="4"/>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1" name="Freeform 269"/>
            <p:cNvSpPr>
              <a:spLocks/>
            </p:cNvSpPr>
            <p:nvPr/>
          </p:nvSpPr>
          <p:spPr bwMode="auto">
            <a:xfrm>
              <a:off x="2571750" y="3551238"/>
              <a:ext cx="7938" cy="15875"/>
            </a:xfrm>
            <a:custGeom>
              <a:avLst/>
              <a:gdLst/>
              <a:ahLst/>
              <a:cxnLst>
                <a:cxn ang="0">
                  <a:pos x="1" y="1"/>
                </a:cxn>
                <a:cxn ang="0">
                  <a:pos x="0" y="2"/>
                </a:cxn>
                <a:cxn ang="0">
                  <a:pos x="1" y="1"/>
                </a:cxn>
              </a:cxnLst>
              <a:rect l="0" t="0" r="r" b="b"/>
              <a:pathLst>
                <a:path w="1" h="2">
                  <a:moveTo>
                    <a:pt x="1" y="1"/>
                  </a:moveTo>
                  <a:cubicBezTo>
                    <a:pt x="0" y="1"/>
                    <a:pt x="0" y="1"/>
                    <a:pt x="0" y="2"/>
                  </a:cubicBezTo>
                  <a:cubicBezTo>
                    <a:pt x="0" y="1"/>
                    <a:pt x="0" y="0"/>
                    <a:pt x="1" y="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2" name="Freeform 270"/>
            <p:cNvSpPr>
              <a:spLocks/>
            </p:cNvSpPr>
            <p:nvPr/>
          </p:nvSpPr>
          <p:spPr bwMode="auto">
            <a:xfrm>
              <a:off x="2565400" y="3567113"/>
              <a:ext cx="44450" cy="38100"/>
            </a:xfrm>
            <a:custGeom>
              <a:avLst/>
              <a:gdLst/>
              <a:ahLst/>
              <a:cxnLst>
                <a:cxn ang="0">
                  <a:pos x="5" y="0"/>
                </a:cxn>
                <a:cxn ang="0">
                  <a:pos x="4" y="3"/>
                </a:cxn>
                <a:cxn ang="0">
                  <a:pos x="6" y="3"/>
                </a:cxn>
                <a:cxn ang="0">
                  <a:pos x="2" y="4"/>
                </a:cxn>
                <a:cxn ang="0">
                  <a:pos x="1" y="4"/>
                </a:cxn>
                <a:cxn ang="0">
                  <a:pos x="3" y="3"/>
                </a:cxn>
                <a:cxn ang="0">
                  <a:pos x="1" y="1"/>
                </a:cxn>
                <a:cxn ang="0">
                  <a:pos x="5" y="0"/>
                </a:cxn>
              </a:cxnLst>
              <a:rect l="0" t="0" r="r" b="b"/>
              <a:pathLst>
                <a:path w="6" h="5">
                  <a:moveTo>
                    <a:pt x="5" y="0"/>
                  </a:moveTo>
                  <a:cubicBezTo>
                    <a:pt x="5" y="1"/>
                    <a:pt x="4" y="2"/>
                    <a:pt x="4" y="3"/>
                  </a:cubicBezTo>
                  <a:cubicBezTo>
                    <a:pt x="4" y="3"/>
                    <a:pt x="6" y="3"/>
                    <a:pt x="6" y="3"/>
                  </a:cubicBezTo>
                  <a:cubicBezTo>
                    <a:pt x="5" y="4"/>
                    <a:pt x="4" y="5"/>
                    <a:pt x="2" y="4"/>
                  </a:cubicBezTo>
                  <a:cubicBezTo>
                    <a:pt x="2" y="4"/>
                    <a:pt x="1" y="4"/>
                    <a:pt x="1" y="4"/>
                  </a:cubicBezTo>
                  <a:cubicBezTo>
                    <a:pt x="0" y="3"/>
                    <a:pt x="2" y="3"/>
                    <a:pt x="3" y="3"/>
                  </a:cubicBezTo>
                  <a:cubicBezTo>
                    <a:pt x="2" y="2"/>
                    <a:pt x="2" y="2"/>
                    <a:pt x="1" y="1"/>
                  </a:cubicBezTo>
                  <a:cubicBezTo>
                    <a:pt x="2" y="2"/>
                    <a:pt x="4" y="1"/>
                    <a:pt x="5"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3" name="Freeform 271"/>
            <p:cNvSpPr>
              <a:spLocks/>
            </p:cNvSpPr>
            <p:nvPr/>
          </p:nvSpPr>
          <p:spPr bwMode="auto">
            <a:xfrm>
              <a:off x="2579688" y="3597275"/>
              <a:ext cx="23813" cy="14288"/>
            </a:xfrm>
            <a:custGeom>
              <a:avLst/>
              <a:gdLst/>
              <a:ahLst/>
              <a:cxnLst>
                <a:cxn ang="0">
                  <a:pos x="3" y="1"/>
                </a:cxn>
                <a:cxn ang="0">
                  <a:pos x="0" y="2"/>
                </a:cxn>
                <a:cxn ang="0">
                  <a:pos x="0" y="2"/>
                </a:cxn>
                <a:cxn ang="0">
                  <a:pos x="0" y="1"/>
                </a:cxn>
                <a:cxn ang="0">
                  <a:pos x="0" y="1"/>
                </a:cxn>
                <a:cxn ang="0">
                  <a:pos x="3" y="1"/>
                </a:cxn>
              </a:cxnLst>
              <a:rect l="0" t="0" r="r" b="b"/>
              <a:pathLst>
                <a:path w="3" h="2">
                  <a:moveTo>
                    <a:pt x="3" y="1"/>
                  </a:moveTo>
                  <a:cubicBezTo>
                    <a:pt x="3" y="2"/>
                    <a:pt x="1" y="2"/>
                    <a:pt x="0" y="2"/>
                  </a:cubicBezTo>
                  <a:cubicBezTo>
                    <a:pt x="0" y="2"/>
                    <a:pt x="0" y="2"/>
                    <a:pt x="0" y="2"/>
                  </a:cubicBezTo>
                  <a:cubicBezTo>
                    <a:pt x="0" y="2"/>
                    <a:pt x="0" y="2"/>
                    <a:pt x="0" y="1"/>
                  </a:cubicBezTo>
                  <a:cubicBezTo>
                    <a:pt x="0" y="1"/>
                    <a:pt x="0" y="1"/>
                    <a:pt x="0" y="1"/>
                  </a:cubicBezTo>
                  <a:cubicBezTo>
                    <a:pt x="0" y="0"/>
                    <a:pt x="2" y="1"/>
                    <a:pt x="3" y="1"/>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4" name="Freeform 272"/>
            <p:cNvSpPr>
              <a:spLocks noEditPoints="1"/>
            </p:cNvSpPr>
            <p:nvPr/>
          </p:nvSpPr>
          <p:spPr bwMode="auto">
            <a:xfrm>
              <a:off x="2511425" y="3436938"/>
              <a:ext cx="168275" cy="152400"/>
            </a:xfrm>
            <a:custGeom>
              <a:avLst/>
              <a:gdLst/>
              <a:ahLst/>
              <a:cxnLst>
                <a:cxn ang="0">
                  <a:pos x="20" y="11"/>
                </a:cxn>
                <a:cxn ang="0">
                  <a:pos x="20" y="9"/>
                </a:cxn>
                <a:cxn ang="0">
                  <a:pos x="19" y="4"/>
                </a:cxn>
                <a:cxn ang="0">
                  <a:pos x="19" y="5"/>
                </a:cxn>
                <a:cxn ang="0">
                  <a:pos x="11" y="9"/>
                </a:cxn>
                <a:cxn ang="0">
                  <a:pos x="4" y="7"/>
                </a:cxn>
                <a:cxn ang="0">
                  <a:pos x="7" y="8"/>
                </a:cxn>
                <a:cxn ang="0">
                  <a:pos x="11" y="7"/>
                </a:cxn>
                <a:cxn ang="0">
                  <a:pos x="14" y="6"/>
                </a:cxn>
                <a:cxn ang="0">
                  <a:pos x="17" y="5"/>
                </a:cxn>
                <a:cxn ang="0">
                  <a:pos x="15" y="3"/>
                </a:cxn>
                <a:cxn ang="0">
                  <a:pos x="16" y="1"/>
                </a:cxn>
                <a:cxn ang="0">
                  <a:pos x="9" y="0"/>
                </a:cxn>
                <a:cxn ang="0">
                  <a:pos x="3" y="4"/>
                </a:cxn>
                <a:cxn ang="0">
                  <a:pos x="1" y="6"/>
                </a:cxn>
                <a:cxn ang="0">
                  <a:pos x="2" y="10"/>
                </a:cxn>
                <a:cxn ang="0">
                  <a:pos x="3" y="12"/>
                </a:cxn>
                <a:cxn ang="0">
                  <a:pos x="4" y="14"/>
                </a:cxn>
                <a:cxn ang="0">
                  <a:pos x="3" y="14"/>
                </a:cxn>
                <a:cxn ang="0">
                  <a:pos x="3" y="17"/>
                </a:cxn>
                <a:cxn ang="0">
                  <a:pos x="4" y="17"/>
                </a:cxn>
                <a:cxn ang="0">
                  <a:pos x="5" y="19"/>
                </a:cxn>
                <a:cxn ang="0">
                  <a:pos x="6" y="18"/>
                </a:cxn>
                <a:cxn ang="0">
                  <a:pos x="4" y="15"/>
                </a:cxn>
                <a:cxn ang="0">
                  <a:pos x="5" y="14"/>
                </a:cxn>
                <a:cxn ang="0">
                  <a:pos x="8" y="15"/>
                </a:cxn>
                <a:cxn ang="0">
                  <a:pos x="11" y="15"/>
                </a:cxn>
                <a:cxn ang="0">
                  <a:pos x="12" y="14"/>
                </a:cxn>
                <a:cxn ang="0">
                  <a:pos x="13" y="14"/>
                </a:cxn>
                <a:cxn ang="0">
                  <a:pos x="16" y="13"/>
                </a:cxn>
                <a:cxn ang="0">
                  <a:pos x="16" y="11"/>
                </a:cxn>
                <a:cxn ang="0">
                  <a:pos x="16" y="12"/>
                </a:cxn>
                <a:cxn ang="0">
                  <a:pos x="19" y="11"/>
                </a:cxn>
                <a:cxn ang="0">
                  <a:pos x="19" y="13"/>
                </a:cxn>
                <a:cxn ang="0">
                  <a:pos x="21" y="12"/>
                </a:cxn>
                <a:cxn ang="0">
                  <a:pos x="9" y="13"/>
                </a:cxn>
                <a:cxn ang="0">
                  <a:pos x="9" y="13"/>
                </a:cxn>
              </a:cxnLst>
              <a:rect l="0" t="0" r="r" b="b"/>
              <a:pathLst>
                <a:path w="22" h="20">
                  <a:moveTo>
                    <a:pt x="21" y="10"/>
                  </a:moveTo>
                  <a:cubicBezTo>
                    <a:pt x="20" y="10"/>
                    <a:pt x="20" y="10"/>
                    <a:pt x="20" y="11"/>
                  </a:cubicBezTo>
                  <a:cubicBezTo>
                    <a:pt x="20" y="10"/>
                    <a:pt x="20" y="9"/>
                    <a:pt x="20" y="9"/>
                  </a:cubicBezTo>
                  <a:cubicBezTo>
                    <a:pt x="20" y="9"/>
                    <a:pt x="20" y="9"/>
                    <a:pt x="20" y="9"/>
                  </a:cubicBezTo>
                  <a:cubicBezTo>
                    <a:pt x="20" y="8"/>
                    <a:pt x="20" y="7"/>
                    <a:pt x="20" y="6"/>
                  </a:cubicBezTo>
                  <a:cubicBezTo>
                    <a:pt x="21" y="5"/>
                    <a:pt x="20" y="5"/>
                    <a:pt x="19" y="4"/>
                  </a:cubicBezTo>
                  <a:cubicBezTo>
                    <a:pt x="19" y="4"/>
                    <a:pt x="19" y="5"/>
                    <a:pt x="19" y="5"/>
                  </a:cubicBezTo>
                  <a:cubicBezTo>
                    <a:pt x="19" y="5"/>
                    <a:pt x="19" y="5"/>
                    <a:pt x="19" y="5"/>
                  </a:cubicBezTo>
                  <a:cubicBezTo>
                    <a:pt x="18" y="7"/>
                    <a:pt x="16" y="8"/>
                    <a:pt x="13" y="9"/>
                  </a:cubicBezTo>
                  <a:cubicBezTo>
                    <a:pt x="12" y="9"/>
                    <a:pt x="11" y="9"/>
                    <a:pt x="11" y="9"/>
                  </a:cubicBezTo>
                  <a:cubicBezTo>
                    <a:pt x="1" y="10"/>
                    <a:pt x="3" y="7"/>
                    <a:pt x="3" y="7"/>
                  </a:cubicBezTo>
                  <a:cubicBezTo>
                    <a:pt x="4" y="7"/>
                    <a:pt x="4" y="7"/>
                    <a:pt x="4" y="7"/>
                  </a:cubicBezTo>
                  <a:cubicBezTo>
                    <a:pt x="5" y="7"/>
                    <a:pt x="6" y="8"/>
                    <a:pt x="7" y="8"/>
                  </a:cubicBezTo>
                  <a:cubicBezTo>
                    <a:pt x="7" y="8"/>
                    <a:pt x="7" y="8"/>
                    <a:pt x="7" y="8"/>
                  </a:cubicBezTo>
                  <a:cubicBezTo>
                    <a:pt x="7" y="7"/>
                    <a:pt x="9" y="8"/>
                    <a:pt x="9" y="8"/>
                  </a:cubicBezTo>
                  <a:cubicBezTo>
                    <a:pt x="9" y="8"/>
                    <a:pt x="11" y="8"/>
                    <a:pt x="11" y="7"/>
                  </a:cubicBezTo>
                  <a:cubicBezTo>
                    <a:pt x="12" y="8"/>
                    <a:pt x="12" y="7"/>
                    <a:pt x="13" y="7"/>
                  </a:cubicBezTo>
                  <a:cubicBezTo>
                    <a:pt x="13" y="7"/>
                    <a:pt x="15" y="7"/>
                    <a:pt x="14" y="6"/>
                  </a:cubicBezTo>
                  <a:cubicBezTo>
                    <a:pt x="14" y="7"/>
                    <a:pt x="15" y="6"/>
                    <a:pt x="15" y="6"/>
                  </a:cubicBezTo>
                  <a:cubicBezTo>
                    <a:pt x="16" y="6"/>
                    <a:pt x="17" y="5"/>
                    <a:pt x="17" y="5"/>
                  </a:cubicBezTo>
                  <a:cubicBezTo>
                    <a:pt x="18" y="4"/>
                    <a:pt x="16" y="4"/>
                    <a:pt x="16" y="4"/>
                  </a:cubicBezTo>
                  <a:cubicBezTo>
                    <a:pt x="16" y="3"/>
                    <a:pt x="16" y="3"/>
                    <a:pt x="15" y="3"/>
                  </a:cubicBezTo>
                  <a:cubicBezTo>
                    <a:pt x="14" y="2"/>
                    <a:pt x="16" y="2"/>
                    <a:pt x="16" y="2"/>
                  </a:cubicBezTo>
                  <a:cubicBezTo>
                    <a:pt x="16" y="2"/>
                    <a:pt x="16" y="1"/>
                    <a:pt x="16" y="1"/>
                  </a:cubicBezTo>
                  <a:cubicBezTo>
                    <a:pt x="16" y="1"/>
                    <a:pt x="16" y="1"/>
                    <a:pt x="16" y="1"/>
                  </a:cubicBezTo>
                  <a:cubicBezTo>
                    <a:pt x="15" y="0"/>
                    <a:pt x="10" y="0"/>
                    <a:pt x="9" y="0"/>
                  </a:cubicBezTo>
                  <a:cubicBezTo>
                    <a:pt x="8" y="0"/>
                    <a:pt x="5" y="2"/>
                    <a:pt x="5" y="2"/>
                  </a:cubicBezTo>
                  <a:cubicBezTo>
                    <a:pt x="4" y="3"/>
                    <a:pt x="3" y="4"/>
                    <a:pt x="3" y="4"/>
                  </a:cubicBezTo>
                  <a:cubicBezTo>
                    <a:pt x="2" y="4"/>
                    <a:pt x="1" y="5"/>
                    <a:pt x="1" y="5"/>
                  </a:cubicBezTo>
                  <a:cubicBezTo>
                    <a:pt x="1" y="6"/>
                    <a:pt x="1" y="6"/>
                    <a:pt x="1" y="6"/>
                  </a:cubicBezTo>
                  <a:cubicBezTo>
                    <a:pt x="1" y="6"/>
                    <a:pt x="1" y="6"/>
                    <a:pt x="1" y="7"/>
                  </a:cubicBezTo>
                  <a:cubicBezTo>
                    <a:pt x="0" y="7"/>
                    <a:pt x="2" y="9"/>
                    <a:pt x="2" y="10"/>
                  </a:cubicBezTo>
                  <a:cubicBezTo>
                    <a:pt x="2" y="11"/>
                    <a:pt x="2" y="11"/>
                    <a:pt x="2" y="11"/>
                  </a:cubicBezTo>
                  <a:cubicBezTo>
                    <a:pt x="3" y="11"/>
                    <a:pt x="3" y="12"/>
                    <a:pt x="3" y="12"/>
                  </a:cubicBezTo>
                  <a:cubicBezTo>
                    <a:pt x="4" y="13"/>
                    <a:pt x="4" y="12"/>
                    <a:pt x="4" y="13"/>
                  </a:cubicBezTo>
                  <a:cubicBezTo>
                    <a:pt x="4" y="13"/>
                    <a:pt x="4" y="13"/>
                    <a:pt x="4" y="14"/>
                  </a:cubicBezTo>
                  <a:cubicBezTo>
                    <a:pt x="4" y="14"/>
                    <a:pt x="4" y="14"/>
                    <a:pt x="4" y="14"/>
                  </a:cubicBezTo>
                  <a:cubicBezTo>
                    <a:pt x="4" y="14"/>
                    <a:pt x="4" y="13"/>
                    <a:pt x="3" y="14"/>
                  </a:cubicBezTo>
                  <a:cubicBezTo>
                    <a:pt x="3" y="14"/>
                    <a:pt x="3" y="13"/>
                    <a:pt x="3" y="13"/>
                  </a:cubicBezTo>
                  <a:cubicBezTo>
                    <a:pt x="2" y="15"/>
                    <a:pt x="4" y="16"/>
                    <a:pt x="3" y="17"/>
                  </a:cubicBezTo>
                  <a:cubicBezTo>
                    <a:pt x="3" y="17"/>
                    <a:pt x="3" y="17"/>
                    <a:pt x="3" y="17"/>
                  </a:cubicBezTo>
                  <a:cubicBezTo>
                    <a:pt x="4" y="17"/>
                    <a:pt x="4" y="17"/>
                    <a:pt x="4" y="17"/>
                  </a:cubicBezTo>
                  <a:cubicBezTo>
                    <a:pt x="4" y="18"/>
                    <a:pt x="5" y="20"/>
                    <a:pt x="6" y="20"/>
                  </a:cubicBezTo>
                  <a:cubicBezTo>
                    <a:pt x="6" y="19"/>
                    <a:pt x="5" y="19"/>
                    <a:pt x="5" y="19"/>
                  </a:cubicBezTo>
                  <a:cubicBezTo>
                    <a:pt x="6" y="18"/>
                    <a:pt x="6" y="19"/>
                    <a:pt x="6" y="19"/>
                  </a:cubicBezTo>
                  <a:cubicBezTo>
                    <a:pt x="6" y="19"/>
                    <a:pt x="6" y="18"/>
                    <a:pt x="6" y="18"/>
                  </a:cubicBezTo>
                  <a:cubicBezTo>
                    <a:pt x="6" y="18"/>
                    <a:pt x="5" y="17"/>
                    <a:pt x="5" y="17"/>
                  </a:cubicBezTo>
                  <a:cubicBezTo>
                    <a:pt x="4" y="16"/>
                    <a:pt x="4" y="16"/>
                    <a:pt x="4" y="15"/>
                  </a:cubicBezTo>
                  <a:cubicBezTo>
                    <a:pt x="5" y="15"/>
                    <a:pt x="5" y="15"/>
                    <a:pt x="5" y="15"/>
                  </a:cubicBezTo>
                  <a:cubicBezTo>
                    <a:pt x="5" y="15"/>
                    <a:pt x="5" y="15"/>
                    <a:pt x="5" y="14"/>
                  </a:cubicBezTo>
                  <a:cubicBezTo>
                    <a:pt x="5" y="14"/>
                    <a:pt x="7" y="14"/>
                    <a:pt x="7" y="14"/>
                  </a:cubicBezTo>
                  <a:cubicBezTo>
                    <a:pt x="8" y="14"/>
                    <a:pt x="8" y="15"/>
                    <a:pt x="8" y="15"/>
                  </a:cubicBezTo>
                  <a:cubicBezTo>
                    <a:pt x="9" y="15"/>
                    <a:pt x="9" y="14"/>
                    <a:pt x="10" y="14"/>
                  </a:cubicBezTo>
                  <a:cubicBezTo>
                    <a:pt x="11" y="14"/>
                    <a:pt x="11" y="15"/>
                    <a:pt x="11" y="15"/>
                  </a:cubicBezTo>
                  <a:cubicBezTo>
                    <a:pt x="11" y="15"/>
                    <a:pt x="11" y="15"/>
                    <a:pt x="11" y="14"/>
                  </a:cubicBezTo>
                  <a:cubicBezTo>
                    <a:pt x="12" y="14"/>
                    <a:pt x="12" y="15"/>
                    <a:pt x="12" y="14"/>
                  </a:cubicBezTo>
                  <a:cubicBezTo>
                    <a:pt x="13" y="14"/>
                    <a:pt x="12" y="14"/>
                    <a:pt x="12" y="14"/>
                  </a:cubicBezTo>
                  <a:cubicBezTo>
                    <a:pt x="13" y="14"/>
                    <a:pt x="13" y="14"/>
                    <a:pt x="13" y="14"/>
                  </a:cubicBezTo>
                  <a:cubicBezTo>
                    <a:pt x="15" y="14"/>
                    <a:pt x="16" y="13"/>
                    <a:pt x="16" y="14"/>
                  </a:cubicBezTo>
                  <a:cubicBezTo>
                    <a:pt x="16" y="14"/>
                    <a:pt x="17" y="13"/>
                    <a:pt x="16" y="13"/>
                  </a:cubicBezTo>
                  <a:cubicBezTo>
                    <a:pt x="16" y="12"/>
                    <a:pt x="14" y="13"/>
                    <a:pt x="14" y="12"/>
                  </a:cubicBezTo>
                  <a:cubicBezTo>
                    <a:pt x="14" y="11"/>
                    <a:pt x="16" y="12"/>
                    <a:pt x="16" y="11"/>
                  </a:cubicBezTo>
                  <a:cubicBezTo>
                    <a:pt x="17" y="11"/>
                    <a:pt x="18" y="12"/>
                    <a:pt x="16" y="12"/>
                  </a:cubicBezTo>
                  <a:cubicBezTo>
                    <a:pt x="16" y="12"/>
                    <a:pt x="16" y="12"/>
                    <a:pt x="16" y="12"/>
                  </a:cubicBezTo>
                  <a:cubicBezTo>
                    <a:pt x="17" y="12"/>
                    <a:pt x="17" y="12"/>
                    <a:pt x="18" y="12"/>
                  </a:cubicBezTo>
                  <a:cubicBezTo>
                    <a:pt x="18" y="11"/>
                    <a:pt x="18" y="11"/>
                    <a:pt x="19" y="11"/>
                  </a:cubicBezTo>
                  <a:cubicBezTo>
                    <a:pt x="19" y="11"/>
                    <a:pt x="19" y="11"/>
                    <a:pt x="19" y="11"/>
                  </a:cubicBezTo>
                  <a:cubicBezTo>
                    <a:pt x="20" y="11"/>
                    <a:pt x="18" y="12"/>
                    <a:pt x="19" y="13"/>
                  </a:cubicBezTo>
                  <a:cubicBezTo>
                    <a:pt x="20" y="12"/>
                    <a:pt x="19" y="14"/>
                    <a:pt x="20" y="14"/>
                  </a:cubicBezTo>
                  <a:cubicBezTo>
                    <a:pt x="20" y="14"/>
                    <a:pt x="21" y="13"/>
                    <a:pt x="21" y="12"/>
                  </a:cubicBezTo>
                  <a:cubicBezTo>
                    <a:pt x="21" y="12"/>
                    <a:pt x="22" y="10"/>
                    <a:pt x="21" y="10"/>
                  </a:cubicBezTo>
                  <a:close/>
                  <a:moveTo>
                    <a:pt x="9" y="13"/>
                  </a:moveTo>
                  <a:cubicBezTo>
                    <a:pt x="9" y="13"/>
                    <a:pt x="10" y="13"/>
                    <a:pt x="10" y="13"/>
                  </a:cubicBezTo>
                  <a:cubicBezTo>
                    <a:pt x="10" y="13"/>
                    <a:pt x="9" y="13"/>
                    <a:pt x="9" y="13"/>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5" name="Freeform 273"/>
            <p:cNvSpPr>
              <a:spLocks noEditPoints="1"/>
            </p:cNvSpPr>
            <p:nvPr/>
          </p:nvSpPr>
          <p:spPr bwMode="auto">
            <a:xfrm>
              <a:off x="2366963" y="3567113"/>
              <a:ext cx="517525" cy="1198563"/>
            </a:xfrm>
            <a:custGeom>
              <a:avLst/>
              <a:gdLst/>
              <a:ahLst/>
              <a:cxnLst>
                <a:cxn ang="0">
                  <a:pos x="65" y="48"/>
                </a:cxn>
                <a:cxn ang="0">
                  <a:pos x="60" y="39"/>
                </a:cxn>
                <a:cxn ang="0">
                  <a:pos x="66" y="35"/>
                </a:cxn>
                <a:cxn ang="0">
                  <a:pos x="60" y="19"/>
                </a:cxn>
                <a:cxn ang="0">
                  <a:pos x="44" y="10"/>
                </a:cxn>
                <a:cxn ang="0">
                  <a:pos x="43" y="4"/>
                </a:cxn>
                <a:cxn ang="0">
                  <a:pos x="28" y="8"/>
                </a:cxn>
                <a:cxn ang="0">
                  <a:pos x="19" y="5"/>
                </a:cxn>
                <a:cxn ang="0">
                  <a:pos x="6" y="24"/>
                </a:cxn>
                <a:cxn ang="0">
                  <a:pos x="4" y="49"/>
                </a:cxn>
                <a:cxn ang="0">
                  <a:pos x="1" y="60"/>
                </a:cxn>
                <a:cxn ang="0">
                  <a:pos x="2" y="67"/>
                </a:cxn>
                <a:cxn ang="0">
                  <a:pos x="3" y="75"/>
                </a:cxn>
                <a:cxn ang="0">
                  <a:pos x="5" y="78"/>
                </a:cxn>
                <a:cxn ang="0">
                  <a:pos x="10" y="77"/>
                </a:cxn>
                <a:cxn ang="0">
                  <a:pos x="15" y="101"/>
                </a:cxn>
                <a:cxn ang="0">
                  <a:pos x="17" y="139"/>
                </a:cxn>
                <a:cxn ang="0">
                  <a:pos x="15" y="149"/>
                </a:cxn>
                <a:cxn ang="0">
                  <a:pos x="31" y="154"/>
                </a:cxn>
                <a:cxn ang="0">
                  <a:pos x="31" y="147"/>
                </a:cxn>
                <a:cxn ang="0">
                  <a:pos x="30" y="134"/>
                </a:cxn>
                <a:cxn ang="0">
                  <a:pos x="31" y="103"/>
                </a:cxn>
                <a:cxn ang="0">
                  <a:pos x="35" y="94"/>
                </a:cxn>
                <a:cxn ang="0">
                  <a:pos x="35" y="112"/>
                </a:cxn>
                <a:cxn ang="0">
                  <a:pos x="36" y="139"/>
                </a:cxn>
                <a:cxn ang="0">
                  <a:pos x="40" y="151"/>
                </a:cxn>
                <a:cxn ang="0">
                  <a:pos x="51" y="151"/>
                </a:cxn>
                <a:cxn ang="0">
                  <a:pos x="49" y="130"/>
                </a:cxn>
                <a:cxn ang="0">
                  <a:pos x="51" y="105"/>
                </a:cxn>
                <a:cxn ang="0">
                  <a:pos x="49" y="89"/>
                </a:cxn>
                <a:cxn ang="0">
                  <a:pos x="54" y="80"/>
                </a:cxn>
                <a:cxn ang="0">
                  <a:pos x="59" y="127"/>
                </a:cxn>
                <a:cxn ang="0">
                  <a:pos x="62" y="156"/>
                </a:cxn>
                <a:cxn ang="0">
                  <a:pos x="59" y="106"/>
                </a:cxn>
                <a:cxn ang="0">
                  <a:pos x="63" y="72"/>
                </a:cxn>
                <a:cxn ang="0">
                  <a:pos x="61" y="63"/>
                </a:cxn>
                <a:cxn ang="0">
                  <a:pos x="57" y="67"/>
                </a:cxn>
                <a:cxn ang="0">
                  <a:pos x="53" y="68"/>
                </a:cxn>
                <a:cxn ang="0">
                  <a:pos x="54" y="60"/>
                </a:cxn>
                <a:cxn ang="0">
                  <a:pos x="64" y="63"/>
                </a:cxn>
                <a:cxn ang="0">
                  <a:pos x="65" y="55"/>
                </a:cxn>
                <a:cxn ang="0">
                  <a:pos x="58" y="52"/>
                </a:cxn>
                <a:cxn ang="0">
                  <a:pos x="17" y="48"/>
                </a:cxn>
                <a:cxn ang="0">
                  <a:pos x="17" y="48"/>
                </a:cxn>
                <a:cxn ang="0">
                  <a:pos x="12" y="69"/>
                </a:cxn>
                <a:cxn ang="0">
                  <a:pos x="17" y="65"/>
                </a:cxn>
                <a:cxn ang="0">
                  <a:pos x="24" y="148"/>
                </a:cxn>
                <a:cxn ang="0">
                  <a:pos x="32" y="21"/>
                </a:cxn>
                <a:cxn ang="0">
                  <a:pos x="25" y="14"/>
                </a:cxn>
                <a:cxn ang="0">
                  <a:pos x="28" y="13"/>
                </a:cxn>
                <a:cxn ang="0">
                  <a:pos x="37" y="4"/>
                </a:cxn>
                <a:cxn ang="0">
                  <a:pos x="37" y="3"/>
                </a:cxn>
                <a:cxn ang="0">
                  <a:pos x="36" y="15"/>
                </a:cxn>
                <a:cxn ang="0">
                  <a:pos x="32" y="15"/>
                </a:cxn>
                <a:cxn ang="0">
                  <a:pos x="32" y="21"/>
                </a:cxn>
                <a:cxn ang="0">
                  <a:pos x="49" y="145"/>
                </a:cxn>
              </a:cxnLst>
              <a:rect l="0" t="0" r="r" b="b"/>
              <a:pathLst>
                <a:path w="68" h="157">
                  <a:moveTo>
                    <a:pt x="68" y="50"/>
                  </a:moveTo>
                  <a:cubicBezTo>
                    <a:pt x="68" y="50"/>
                    <a:pt x="67" y="50"/>
                    <a:pt x="67" y="50"/>
                  </a:cubicBezTo>
                  <a:cubicBezTo>
                    <a:pt x="67" y="49"/>
                    <a:pt x="66" y="49"/>
                    <a:pt x="65" y="48"/>
                  </a:cubicBezTo>
                  <a:cubicBezTo>
                    <a:pt x="64" y="49"/>
                    <a:pt x="63" y="49"/>
                    <a:pt x="62" y="48"/>
                  </a:cubicBezTo>
                  <a:cubicBezTo>
                    <a:pt x="62" y="48"/>
                    <a:pt x="64" y="48"/>
                    <a:pt x="65" y="48"/>
                  </a:cubicBezTo>
                  <a:cubicBezTo>
                    <a:pt x="66" y="48"/>
                    <a:pt x="66" y="48"/>
                    <a:pt x="68" y="48"/>
                  </a:cubicBezTo>
                  <a:cubicBezTo>
                    <a:pt x="68" y="46"/>
                    <a:pt x="68" y="44"/>
                    <a:pt x="67" y="43"/>
                  </a:cubicBezTo>
                  <a:cubicBezTo>
                    <a:pt x="66" y="42"/>
                    <a:pt x="67" y="41"/>
                    <a:pt x="65" y="41"/>
                  </a:cubicBezTo>
                  <a:cubicBezTo>
                    <a:pt x="64" y="41"/>
                    <a:pt x="63" y="41"/>
                    <a:pt x="61" y="41"/>
                  </a:cubicBezTo>
                  <a:cubicBezTo>
                    <a:pt x="61" y="40"/>
                    <a:pt x="61" y="40"/>
                    <a:pt x="60" y="39"/>
                  </a:cubicBezTo>
                  <a:cubicBezTo>
                    <a:pt x="60" y="39"/>
                    <a:pt x="60" y="39"/>
                    <a:pt x="60" y="39"/>
                  </a:cubicBezTo>
                  <a:cubicBezTo>
                    <a:pt x="60" y="39"/>
                    <a:pt x="60" y="39"/>
                    <a:pt x="60" y="38"/>
                  </a:cubicBezTo>
                  <a:cubicBezTo>
                    <a:pt x="62" y="39"/>
                    <a:pt x="64" y="38"/>
                    <a:pt x="65" y="38"/>
                  </a:cubicBezTo>
                  <a:cubicBezTo>
                    <a:pt x="65" y="37"/>
                    <a:pt x="67" y="37"/>
                    <a:pt x="67" y="36"/>
                  </a:cubicBezTo>
                  <a:cubicBezTo>
                    <a:pt x="67" y="36"/>
                    <a:pt x="66" y="34"/>
                    <a:pt x="66" y="35"/>
                  </a:cubicBezTo>
                  <a:cubicBezTo>
                    <a:pt x="65" y="34"/>
                    <a:pt x="65" y="33"/>
                    <a:pt x="65" y="31"/>
                  </a:cubicBezTo>
                  <a:cubicBezTo>
                    <a:pt x="65" y="31"/>
                    <a:pt x="65" y="28"/>
                    <a:pt x="64" y="28"/>
                  </a:cubicBezTo>
                  <a:cubicBezTo>
                    <a:pt x="63" y="28"/>
                    <a:pt x="62" y="28"/>
                    <a:pt x="62" y="26"/>
                  </a:cubicBezTo>
                  <a:cubicBezTo>
                    <a:pt x="62" y="25"/>
                    <a:pt x="62" y="22"/>
                    <a:pt x="60" y="21"/>
                  </a:cubicBezTo>
                  <a:cubicBezTo>
                    <a:pt x="61" y="21"/>
                    <a:pt x="60" y="20"/>
                    <a:pt x="60" y="19"/>
                  </a:cubicBezTo>
                  <a:cubicBezTo>
                    <a:pt x="59" y="20"/>
                    <a:pt x="57" y="18"/>
                    <a:pt x="57" y="17"/>
                  </a:cubicBezTo>
                  <a:cubicBezTo>
                    <a:pt x="57" y="16"/>
                    <a:pt x="55" y="16"/>
                    <a:pt x="55" y="15"/>
                  </a:cubicBezTo>
                  <a:cubicBezTo>
                    <a:pt x="55" y="14"/>
                    <a:pt x="55" y="13"/>
                    <a:pt x="54" y="13"/>
                  </a:cubicBezTo>
                  <a:cubicBezTo>
                    <a:pt x="53" y="11"/>
                    <a:pt x="53" y="11"/>
                    <a:pt x="51" y="10"/>
                  </a:cubicBezTo>
                  <a:cubicBezTo>
                    <a:pt x="49" y="8"/>
                    <a:pt x="46" y="9"/>
                    <a:pt x="44" y="10"/>
                  </a:cubicBezTo>
                  <a:cubicBezTo>
                    <a:pt x="44" y="9"/>
                    <a:pt x="45" y="9"/>
                    <a:pt x="45" y="9"/>
                  </a:cubicBezTo>
                  <a:cubicBezTo>
                    <a:pt x="45" y="9"/>
                    <a:pt x="44" y="8"/>
                    <a:pt x="44" y="8"/>
                  </a:cubicBezTo>
                  <a:cubicBezTo>
                    <a:pt x="44" y="8"/>
                    <a:pt x="42" y="8"/>
                    <a:pt x="42" y="8"/>
                  </a:cubicBezTo>
                  <a:cubicBezTo>
                    <a:pt x="42" y="7"/>
                    <a:pt x="43" y="7"/>
                    <a:pt x="43" y="6"/>
                  </a:cubicBezTo>
                  <a:cubicBezTo>
                    <a:pt x="44" y="5"/>
                    <a:pt x="43" y="5"/>
                    <a:pt x="43" y="4"/>
                  </a:cubicBezTo>
                  <a:cubicBezTo>
                    <a:pt x="41" y="3"/>
                    <a:pt x="40" y="0"/>
                    <a:pt x="38" y="0"/>
                  </a:cubicBezTo>
                  <a:cubicBezTo>
                    <a:pt x="38" y="1"/>
                    <a:pt x="37" y="2"/>
                    <a:pt x="36" y="3"/>
                  </a:cubicBezTo>
                  <a:cubicBezTo>
                    <a:pt x="36" y="4"/>
                    <a:pt x="36" y="4"/>
                    <a:pt x="36" y="5"/>
                  </a:cubicBezTo>
                  <a:cubicBezTo>
                    <a:pt x="35" y="6"/>
                    <a:pt x="34" y="6"/>
                    <a:pt x="33" y="7"/>
                  </a:cubicBezTo>
                  <a:cubicBezTo>
                    <a:pt x="32" y="8"/>
                    <a:pt x="30" y="8"/>
                    <a:pt x="28" y="8"/>
                  </a:cubicBezTo>
                  <a:cubicBezTo>
                    <a:pt x="27" y="7"/>
                    <a:pt x="27" y="6"/>
                    <a:pt x="26" y="5"/>
                  </a:cubicBezTo>
                  <a:cubicBezTo>
                    <a:pt x="26" y="6"/>
                    <a:pt x="26" y="6"/>
                    <a:pt x="26" y="7"/>
                  </a:cubicBezTo>
                  <a:cubicBezTo>
                    <a:pt x="25" y="5"/>
                    <a:pt x="24" y="1"/>
                    <a:pt x="22" y="4"/>
                  </a:cubicBezTo>
                  <a:cubicBezTo>
                    <a:pt x="22" y="4"/>
                    <a:pt x="21" y="4"/>
                    <a:pt x="21" y="4"/>
                  </a:cubicBezTo>
                  <a:cubicBezTo>
                    <a:pt x="21" y="5"/>
                    <a:pt x="20" y="5"/>
                    <a:pt x="19" y="5"/>
                  </a:cubicBezTo>
                  <a:cubicBezTo>
                    <a:pt x="19" y="5"/>
                    <a:pt x="19" y="6"/>
                    <a:pt x="19" y="6"/>
                  </a:cubicBezTo>
                  <a:cubicBezTo>
                    <a:pt x="18" y="8"/>
                    <a:pt x="18" y="8"/>
                    <a:pt x="17" y="10"/>
                  </a:cubicBezTo>
                  <a:cubicBezTo>
                    <a:pt x="18" y="9"/>
                    <a:pt x="16" y="11"/>
                    <a:pt x="16" y="11"/>
                  </a:cubicBezTo>
                  <a:cubicBezTo>
                    <a:pt x="14" y="14"/>
                    <a:pt x="11" y="17"/>
                    <a:pt x="9" y="20"/>
                  </a:cubicBezTo>
                  <a:cubicBezTo>
                    <a:pt x="9" y="21"/>
                    <a:pt x="8" y="23"/>
                    <a:pt x="6" y="24"/>
                  </a:cubicBezTo>
                  <a:cubicBezTo>
                    <a:pt x="6" y="26"/>
                    <a:pt x="6" y="28"/>
                    <a:pt x="5" y="30"/>
                  </a:cubicBezTo>
                  <a:cubicBezTo>
                    <a:pt x="4" y="32"/>
                    <a:pt x="4" y="34"/>
                    <a:pt x="4" y="36"/>
                  </a:cubicBezTo>
                  <a:cubicBezTo>
                    <a:pt x="4" y="38"/>
                    <a:pt x="4" y="40"/>
                    <a:pt x="4" y="42"/>
                  </a:cubicBezTo>
                  <a:cubicBezTo>
                    <a:pt x="4" y="43"/>
                    <a:pt x="5" y="44"/>
                    <a:pt x="5" y="45"/>
                  </a:cubicBezTo>
                  <a:cubicBezTo>
                    <a:pt x="5" y="46"/>
                    <a:pt x="4" y="48"/>
                    <a:pt x="4" y="49"/>
                  </a:cubicBezTo>
                  <a:cubicBezTo>
                    <a:pt x="4" y="49"/>
                    <a:pt x="3" y="49"/>
                    <a:pt x="3" y="49"/>
                  </a:cubicBezTo>
                  <a:cubicBezTo>
                    <a:pt x="3" y="50"/>
                    <a:pt x="4" y="51"/>
                    <a:pt x="4" y="52"/>
                  </a:cubicBezTo>
                  <a:cubicBezTo>
                    <a:pt x="4" y="52"/>
                    <a:pt x="3" y="53"/>
                    <a:pt x="2" y="53"/>
                  </a:cubicBezTo>
                  <a:cubicBezTo>
                    <a:pt x="2" y="54"/>
                    <a:pt x="2" y="56"/>
                    <a:pt x="1" y="57"/>
                  </a:cubicBezTo>
                  <a:cubicBezTo>
                    <a:pt x="1" y="59"/>
                    <a:pt x="0" y="59"/>
                    <a:pt x="1" y="60"/>
                  </a:cubicBezTo>
                  <a:cubicBezTo>
                    <a:pt x="2" y="61"/>
                    <a:pt x="1" y="62"/>
                    <a:pt x="1" y="63"/>
                  </a:cubicBezTo>
                  <a:cubicBezTo>
                    <a:pt x="1" y="64"/>
                    <a:pt x="2" y="65"/>
                    <a:pt x="2" y="65"/>
                  </a:cubicBezTo>
                  <a:cubicBezTo>
                    <a:pt x="3" y="65"/>
                    <a:pt x="4" y="66"/>
                    <a:pt x="4" y="66"/>
                  </a:cubicBezTo>
                  <a:cubicBezTo>
                    <a:pt x="4" y="66"/>
                    <a:pt x="4" y="66"/>
                    <a:pt x="3" y="67"/>
                  </a:cubicBezTo>
                  <a:cubicBezTo>
                    <a:pt x="3" y="67"/>
                    <a:pt x="3" y="67"/>
                    <a:pt x="2" y="67"/>
                  </a:cubicBezTo>
                  <a:cubicBezTo>
                    <a:pt x="2" y="67"/>
                    <a:pt x="1" y="68"/>
                    <a:pt x="1" y="68"/>
                  </a:cubicBezTo>
                  <a:cubicBezTo>
                    <a:pt x="1" y="69"/>
                    <a:pt x="2" y="69"/>
                    <a:pt x="3" y="69"/>
                  </a:cubicBezTo>
                  <a:cubicBezTo>
                    <a:pt x="4" y="69"/>
                    <a:pt x="4" y="71"/>
                    <a:pt x="4" y="71"/>
                  </a:cubicBezTo>
                  <a:cubicBezTo>
                    <a:pt x="4" y="72"/>
                    <a:pt x="3" y="72"/>
                    <a:pt x="3" y="72"/>
                  </a:cubicBezTo>
                  <a:cubicBezTo>
                    <a:pt x="3" y="73"/>
                    <a:pt x="3" y="74"/>
                    <a:pt x="3" y="75"/>
                  </a:cubicBezTo>
                  <a:cubicBezTo>
                    <a:pt x="5" y="75"/>
                    <a:pt x="6" y="74"/>
                    <a:pt x="7" y="74"/>
                  </a:cubicBezTo>
                  <a:cubicBezTo>
                    <a:pt x="7" y="75"/>
                    <a:pt x="9" y="75"/>
                    <a:pt x="8" y="76"/>
                  </a:cubicBezTo>
                  <a:cubicBezTo>
                    <a:pt x="8" y="77"/>
                    <a:pt x="7" y="77"/>
                    <a:pt x="6" y="76"/>
                  </a:cubicBezTo>
                  <a:cubicBezTo>
                    <a:pt x="5" y="76"/>
                    <a:pt x="5" y="75"/>
                    <a:pt x="4" y="75"/>
                  </a:cubicBezTo>
                  <a:cubicBezTo>
                    <a:pt x="4" y="75"/>
                    <a:pt x="5" y="78"/>
                    <a:pt x="5" y="78"/>
                  </a:cubicBezTo>
                  <a:cubicBezTo>
                    <a:pt x="6" y="80"/>
                    <a:pt x="5" y="79"/>
                    <a:pt x="6" y="81"/>
                  </a:cubicBezTo>
                  <a:cubicBezTo>
                    <a:pt x="6" y="81"/>
                    <a:pt x="9" y="81"/>
                    <a:pt x="9" y="81"/>
                  </a:cubicBezTo>
                  <a:cubicBezTo>
                    <a:pt x="9" y="82"/>
                    <a:pt x="10" y="82"/>
                    <a:pt x="11" y="80"/>
                  </a:cubicBezTo>
                  <a:cubicBezTo>
                    <a:pt x="11" y="80"/>
                    <a:pt x="11" y="79"/>
                    <a:pt x="11" y="79"/>
                  </a:cubicBezTo>
                  <a:cubicBezTo>
                    <a:pt x="10" y="78"/>
                    <a:pt x="10" y="78"/>
                    <a:pt x="10" y="77"/>
                  </a:cubicBezTo>
                  <a:cubicBezTo>
                    <a:pt x="10" y="77"/>
                    <a:pt x="11" y="75"/>
                    <a:pt x="11" y="76"/>
                  </a:cubicBezTo>
                  <a:cubicBezTo>
                    <a:pt x="12" y="77"/>
                    <a:pt x="11" y="78"/>
                    <a:pt x="12" y="79"/>
                  </a:cubicBezTo>
                  <a:cubicBezTo>
                    <a:pt x="13" y="80"/>
                    <a:pt x="13" y="81"/>
                    <a:pt x="14" y="83"/>
                  </a:cubicBezTo>
                  <a:cubicBezTo>
                    <a:pt x="14" y="86"/>
                    <a:pt x="14" y="90"/>
                    <a:pt x="14" y="93"/>
                  </a:cubicBezTo>
                  <a:cubicBezTo>
                    <a:pt x="15" y="95"/>
                    <a:pt x="15" y="98"/>
                    <a:pt x="15" y="101"/>
                  </a:cubicBezTo>
                  <a:cubicBezTo>
                    <a:pt x="15" y="103"/>
                    <a:pt x="15" y="106"/>
                    <a:pt x="15" y="109"/>
                  </a:cubicBezTo>
                  <a:cubicBezTo>
                    <a:pt x="15" y="116"/>
                    <a:pt x="14" y="123"/>
                    <a:pt x="15" y="130"/>
                  </a:cubicBezTo>
                  <a:cubicBezTo>
                    <a:pt x="15" y="132"/>
                    <a:pt x="16" y="133"/>
                    <a:pt x="16" y="135"/>
                  </a:cubicBezTo>
                  <a:cubicBezTo>
                    <a:pt x="16" y="135"/>
                    <a:pt x="16" y="136"/>
                    <a:pt x="17" y="137"/>
                  </a:cubicBezTo>
                  <a:cubicBezTo>
                    <a:pt x="17" y="137"/>
                    <a:pt x="17" y="138"/>
                    <a:pt x="17" y="139"/>
                  </a:cubicBezTo>
                  <a:cubicBezTo>
                    <a:pt x="17" y="140"/>
                    <a:pt x="16" y="140"/>
                    <a:pt x="16" y="141"/>
                  </a:cubicBezTo>
                  <a:cubicBezTo>
                    <a:pt x="16" y="142"/>
                    <a:pt x="16" y="143"/>
                    <a:pt x="16" y="144"/>
                  </a:cubicBezTo>
                  <a:cubicBezTo>
                    <a:pt x="16" y="145"/>
                    <a:pt x="16" y="146"/>
                    <a:pt x="16" y="147"/>
                  </a:cubicBezTo>
                  <a:cubicBezTo>
                    <a:pt x="17" y="147"/>
                    <a:pt x="17" y="148"/>
                    <a:pt x="17" y="149"/>
                  </a:cubicBezTo>
                  <a:cubicBezTo>
                    <a:pt x="16" y="149"/>
                    <a:pt x="16" y="149"/>
                    <a:pt x="15" y="149"/>
                  </a:cubicBezTo>
                  <a:cubicBezTo>
                    <a:pt x="15" y="149"/>
                    <a:pt x="14" y="150"/>
                    <a:pt x="13" y="150"/>
                  </a:cubicBezTo>
                  <a:cubicBezTo>
                    <a:pt x="13" y="151"/>
                    <a:pt x="12" y="152"/>
                    <a:pt x="12" y="153"/>
                  </a:cubicBezTo>
                  <a:cubicBezTo>
                    <a:pt x="12" y="154"/>
                    <a:pt x="13" y="154"/>
                    <a:pt x="14" y="154"/>
                  </a:cubicBezTo>
                  <a:cubicBezTo>
                    <a:pt x="15" y="154"/>
                    <a:pt x="17" y="154"/>
                    <a:pt x="19" y="154"/>
                  </a:cubicBezTo>
                  <a:cubicBezTo>
                    <a:pt x="23" y="154"/>
                    <a:pt x="28" y="154"/>
                    <a:pt x="31" y="154"/>
                  </a:cubicBezTo>
                  <a:cubicBezTo>
                    <a:pt x="31" y="154"/>
                    <a:pt x="31" y="154"/>
                    <a:pt x="31" y="154"/>
                  </a:cubicBezTo>
                  <a:cubicBezTo>
                    <a:pt x="32" y="153"/>
                    <a:pt x="31" y="152"/>
                    <a:pt x="31" y="152"/>
                  </a:cubicBezTo>
                  <a:cubicBezTo>
                    <a:pt x="31" y="151"/>
                    <a:pt x="32" y="151"/>
                    <a:pt x="32" y="151"/>
                  </a:cubicBezTo>
                  <a:cubicBezTo>
                    <a:pt x="32" y="150"/>
                    <a:pt x="32" y="150"/>
                    <a:pt x="32" y="150"/>
                  </a:cubicBezTo>
                  <a:cubicBezTo>
                    <a:pt x="31" y="149"/>
                    <a:pt x="32" y="148"/>
                    <a:pt x="31" y="147"/>
                  </a:cubicBezTo>
                  <a:cubicBezTo>
                    <a:pt x="31" y="146"/>
                    <a:pt x="31" y="145"/>
                    <a:pt x="31" y="144"/>
                  </a:cubicBezTo>
                  <a:cubicBezTo>
                    <a:pt x="31" y="144"/>
                    <a:pt x="31" y="143"/>
                    <a:pt x="31" y="143"/>
                  </a:cubicBezTo>
                  <a:cubicBezTo>
                    <a:pt x="31" y="143"/>
                    <a:pt x="30" y="141"/>
                    <a:pt x="30" y="141"/>
                  </a:cubicBezTo>
                  <a:cubicBezTo>
                    <a:pt x="30" y="140"/>
                    <a:pt x="29" y="139"/>
                    <a:pt x="29" y="137"/>
                  </a:cubicBezTo>
                  <a:cubicBezTo>
                    <a:pt x="29" y="137"/>
                    <a:pt x="30" y="135"/>
                    <a:pt x="30" y="134"/>
                  </a:cubicBezTo>
                  <a:cubicBezTo>
                    <a:pt x="30" y="133"/>
                    <a:pt x="31" y="131"/>
                    <a:pt x="31" y="129"/>
                  </a:cubicBezTo>
                  <a:cubicBezTo>
                    <a:pt x="31" y="126"/>
                    <a:pt x="31" y="123"/>
                    <a:pt x="31" y="121"/>
                  </a:cubicBezTo>
                  <a:cubicBezTo>
                    <a:pt x="32" y="118"/>
                    <a:pt x="32" y="115"/>
                    <a:pt x="32" y="112"/>
                  </a:cubicBezTo>
                  <a:cubicBezTo>
                    <a:pt x="32" y="111"/>
                    <a:pt x="33" y="111"/>
                    <a:pt x="32" y="110"/>
                  </a:cubicBezTo>
                  <a:cubicBezTo>
                    <a:pt x="32" y="108"/>
                    <a:pt x="31" y="105"/>
                    <a:pt x="31" y="103"/>
                  </a:cubicBezTo>
                  <a:cubicBezTo>
                    <a:pt x="31" y="101"/>
                    <a:pt x="32" y="100"/>
                    <a:pt x="32" y="98"/>
                  </a:cubicBezTo>
                  <a:cubicBezTo>
                    <a:pt x="32" y="97"/>
                    <a:pt x="32" y="96"/>
                    <a:pt x="32" y="96"/>
                  </a:cubicBezTo>
                  <a:cubicBezTo>
                    <a:pt x="32" y="94"/>
                    <a:pt x="33" y="93"/>
                    <a:pt x="33" y="91"/>
                  </a:cubicBezTo>
                  <a:cubicBezTo>
                    <a:pt x="33" y="91"/>
                    <a:pt x="34" y="91"/>
                    <a:pt x="35" y="91"/>
                  </a:cubicBezTo>
                  <a:cubicBezTo>
                    <a:pt x="35" y="92"/>
                    <a:pt x="35" y="93"/>
                    <a:pt x="35" y="94"/>
                  </a:cubicBezTo>
                  <a:cubicBezTo>
                    <a:pt x="35" y="95"/>
                    <a:pt x="35" y="97"/>
                    <a:pt x="35" y="98"/>
                  </a:cubicBezTo>
                  <a:cubicBezTo>
                    <a:pt x="35" y="100"/>
                    <a:pt x="34" y="101"/>
                    <a:pt x="34" y="102"/>
                  </a:cubicBezTo>
                  <a:cubicBezTo>
                    <a:pt x="34" y="103"/>
                    <a:pt x="34" y="104"/>
                    <a:pt x="34" y="104"/>
                  </a:cubicBezTo>
                  <a:cubicBezTo>
                    <a:pt x="35" y="106"/>
                    <a:pt x="35" y="107"/>
                    <a:pt x="35" y="108"/>
                  </a:cubicBezTo>
                  <a:cubicBezTo>
                    <a:pt x="35" y="109"/>
                    <a:pt x="35" y="111"/>
                    <a:pt x="35" y="112"/>
                  </a:cubicBezTo>
                  <a:cubicBezTo>
                    <a:pt x="36" y="116"/>
                    <a:pt x="37" y="119"/>
                    <a:pt x="37" y="123"/>
                  </a:cubicBezTo>
                  <a:cubicBezTo>
                    <a:pt x="36" y="124"/>
                    <a:pt x="36" y="126"/>
                    <a:pt x="36" y="127"/>
                  </a:cubicBezTo>
                  <a:cubicBezTo>
                    <a:pt x="36" y="130"/>
                    <a:pt x="36" y="133"/>
                    <a:pt x="36" y="135"/>
                  </a:cubicBezTo>
                  <a:cubicBezTo>
                    <a:pt x="36" y="136"/>
                    <a:pt x="36" y="136"/>
                    <a:pt x="36" y="137"/>
                  </a:cubicBezTo>
                  <a:cubicBezTo>
                    <a:pt x="37" y="137"/>
                    <a:pt x="36" y="138"/>
                    <a:pt x="36" y="139"/>
                  </a:cubicBezTo>
                  <a:cubicBezTo>
                    <a:pt x="36" y="140"/>
                    <a:pt x="36" y="142"/>
                    <a:pt x="36" y="142"/>
                  </a:cubicBezTo>
                  <a:cubicBezTo>
                    <a:pt x="36" y="144"/>
                    <a:pt x="37" y="144"/>
                    <a:pt x="38" y="144"/>
                  </a:cubicBezTo>
                  <a:cubicBezTo>
                    <a:pt x="39" y="144"/>
                    <a:pt x="38" y="146"/>
                    <a:pt x="38" y="146"/>
                  </a:cubicBezTo>
                  <a:cubicBezTo>
                    <a:pt x="38" y="146"/>
                    <a:pt x="39" y="147"/>
                    <a:pt x="39" y="148"/>
                  </a:cubicBezTo>
                  <a:cubicBezTo>
                    <a:pt x="39" y="149"/>
                    <a:pt x="40" y="150"/>
                    <a:pt x="40" y="151"/>
                  </a:cubicBezTo>
                  <a:cubicBezTo>
                    <a:pt x="41" y="152"/>
                    <a:pt x="40" y="153"/>
                    <a:pt x="41" y="154"/>
                  </a:cubicBezTo>
                  <a:cubicBezTo>
                    <a:pt x="41" y="154"/>
                    <a:pt x="42" y="155"/>
                    <a:pt x="43" y="155"/>
                  </a:cubicBezTo>
                  <a:cubicBezTo>
                    <a:pt x="46" y="155"/>
                    <a:pt x="49" y="155"/>
                    <a:pt x="51" y="154"/>
                  </a:cubicBezTo>
                  <a:cubicBezTo>
                    <a:pt x="51" y="154"/>
                    <a:pt x="52" y="154"/>
                    <a:pt x="52" y="153"/>
                  </a:cubicBezTo>
                  <a:cubicBezTo>
                    <a:pt x="52" y="153"/>
                    <a:pt x="51" y="152"/>
                    <a:pt x="51" y="151"/>
                  </a:cubicBezTo>
                  <a:cubicBezTo>
                    <a:pt x="50" y="149"/>
                    <a:pt x="50" y="147"/>
                    <a:pt x="50" y="145"/>
                  </a:cubicBezTo>
                  <a:cubicBezTo>
                    <a:pt x="51" y="145"/>
                    <a:pt x="51" y="144"/>
                    <a:pt x="52" y="144"/>
                  </a:cubicBezTo>
                  <a:cubicBezTo>
                    <a:pt x="52" y="142"/>
                    <a:pt x="52" y="139"/>
                    <a:pt x="51" y="138"/>
                  </a:cubicBezTo>
                  <a:cubicBezTo>
                    <a:pt x="51" y="137"/>
                    <a:pt x="50" y="137"/>
                    <a:pt x="50" y="136"/>
                  </a:cubicBezTo>
                  <a:cubicBezTo>
                    <a:pt x="50" y="134"/>
                    <a:pt x="49" y="132"/>
                    <a:pt x="49" y="130"/>
                  </a:cubicBezTo>
                  <a:cubicBezTo>
                    <a:pt x="48" y="130"/>
                    <a:pt x="49" y="128"/>
                    <a:pt x="49" y="127"/>
                  </a:cubicBezTo>
                  <a:cubicBezTo>
                    <a:pt x="49" y="124"/>
                    <a:pt x="49" y="121"/>
                    <a:pt x="49" y="118"/>
                  </a:cubicBezTo>
                  <a:cubicBezTo>
                    <a:pt x="50" y="115"/>
                    <a:pt x="50" y="111"/>
                    <a:pt x="50" y="108"/>
                  </a:cubicBezTo>
                  <a:cubicBezTo>
                    <a:pt x="50" y="107"/>
                    <a:pt x="51" y="106"/>
                    <a:pt x="51" y="105"/>
                  </a:cubicBezTo>
                  <a:cubicBezTo>
                    <a:pt x="51" y="105"/>
                    <a:pt x="51" y="105"/>
                    <a:pt x="51" y="105"/>
                  </a:cubicBezTo>
                  <a:cubicBezTo>
                    <a:pt x="51" y="104"/>
                    <a:pt x="51" y="104"/>
                    <a:pt x="50" y="103"/>
                  </a:cubicBezTo>
                  <a:cubicBezTo>
                    <a:pt x="49" y="103"/>
                    <a:pt x="51" y="101"/>
                    <a:pt x="51" y="101"/>
                  </a:cubicBezTo>
                  <a:cubicBezTo>
                    <a:pt x="51" y="100"/>
                    <a:pt x="50" y="98"/>
                    <a:pt x="50" y="98"/>
                  </a:cubicBezTo>
                  <a:cubicBezTo>
                    <a:pt x="50" y="96"/>
                    <a:pt x="49" y="95"/>
                    <a:pt x="49" y="93"/>
                  </a:cubicBezTo>
                  <a:cubicBezTo>
                    <a:pt x="50" y="91"/>
                    <a:pt x="49" y="91"/>
                    <a:pt x="49" y="89"/>
                  </a:cubicBezTo>
                  <a:cubicBezTo>
                    <a:pt x="50" y="87"/>
                    <a:pt x="52" y="86"/>
                    <a:pt x="52" y="85"/>
                  </a:cubicBezTo>
                  <a:cubicBezTo>
                    <a:pt x="52" y="85"/>
                    <a:pt x="53" y="84"/>
                    <a:pt x="53" y="84"/>
                  </a:cubicBezTo>
                  <a:cubicBezTo>
                    <a:pt x="53" y="84"/>
                    <a:pt x="54" y="84"/>
                    <a:pt x="54" y="83"/>
                  </a:cubicBezTo>
                  <a:cubicBezTo>
                    <a:pt x="54" y="83"/>
                    <a:pt x="53" y="82"/>
                    <a:pt x="53" y="82"/>
                  </a:cubicBezTo>
                  <a:cubicBezTo>
                    <a:pt x="53" y="81"/>
                    <a:pt x="54" y="80"/>
                    <a:pt x="54" y="80"/>
                  </a:cubicBezTo>
                  <a:cubicBezTo>
                    <a:pt x="54" y="80"/>
                    <a:pt x="54" y="78"/>
                    <a:pt x="55" y="78"/>
                  </a:cubicBezTo>
                  <a:cubicBezTo>
                    <a:pt x="55" y="78"/>
                    <a:pt x="55" y="80"/>
                    <a:pt x="55" y="79"/>
                  </a:cubicBezTo>
                  <a:cubicBezTo>
                    <a:pt x="56" y="85"/>
                    <a:pt x="56" y="91"/>
                    <a:pt x="56" y="97"/>
                  </a:cubicBezTo>
                  <a:cubicBezTo>
                    <a:pt x="57" y="103"/>
                    <a:pt x="57" y="110"/>
                    <a:pt x="58" y="116"/>
                  </a:cubicBezTo>
                  <a:cubicBezTo>
                    <a:pt x="59" y="120"/>
                    <a:pt x="59" y="124"/>
                    <a:pt x="59" y="127"/>
                  </a:cubicBezTo>
                  <a:cubicBezTo>
                    <a:pt x="60" y="135"/>
                    <a:pt x="60" y="142"/>
                    <a:pt x="61" y="149"/>
                  </a:cubicBezTo>
                  <a:cubicBezTo>
                    <a:pt x="61" y="150"/>
                    <a:pt x="62" y="152"/>
                    <a:pt x="61" y="152"/>
                  </a:cubicBezTo>
                  <a:cubicBezTo>
                    <a:pt x="61" y="153"/>
                    <a:pt x="61" y="153"/>
                    <a:pt x="61" y="153"/>
                  </a:cubicBezTo>
                  <a:cubicBezTo>
                    <a:pt x="61" y="154"/>
                    <a:pt x="61" y="155"/>
                    <a:pt x="61" y="156"/>
                  </a:cubicBezTo>
                  <a:cubicBezTo>
                    <a:pt x="61" y="156"/>
                    <a:pt x="61" y="156"/>
                    <a:pt x="62" y="156"/>
                  </a:cubicBezTo>
                  <a:cubicBezTo>
                    <a:pt x="62" y="156"/>
                    <a:pt x="62" y="156"/>
                    <a:pt x="63" y="156"/>
                  </a:cubicBezTo>
                  <a:cubicBezTo>
                    <a:pt x="63" y="156"/>
                    <a:pt x="64" y="157"/>
                    <a:pt x="64" y="156"/>
                  </a:cubicBezTo>
                  <a:cubicBezTo>
                    <a:pt x="65" y="156"/>
                    <a:pt x="64" y="155"/>
                    <a:pt x="64" y="154"/>
                  </a:cubicBezTo>
                  <a:cubicBezTo>
                    <a:pt x="64" y="153"/>
                    <a:pt x="64" y="152"/>
                    <a:pt x="63" y="152"/>
                  </a:cubicBezTo>
                  <a:cubicBezTo>
                    <a:pt x="62" y="137"/>
                    <a:pt x="61" y="121"/>
                    <a:pt x="59" y="106"/>
                  </a:cubicBezTo>
                  <a:cubicBezTo>
                    <a:pt x="58" y="96"/>
                    <a:pt x="58" y="86"/>
                    <a:pt x="57" y="76"/>
                  </a:cubicBezTo>
                  <a:cubicBezTo>
                    <a:pt x="56" y="73"/>
                    <a:pt x="56" y="70"/>
                    <a:pt x="56" y="68"/>
                  </a:cubicBezTo>
                  <a:cubicBezTo>
                    <a:pt x="58" y="68"/>
                    <a:pt x="59" y="67"/>
                    <a:pt x="61" y="66"/>
                  </a:cubicBezTo>
                  <a:cubicBezTo>
                    <a:pt x="62" y="67"/>
                    <a:pt x="61" y="70"/>
                    <a:pt x="61" y="71"/>
                  </a:cubicBezTo>
                  <a:cubicBezTo>
                    <a:pt x="61" y="72"/>
                    <a:pt x="62" y="72"/>
                    <a:pt x="63" y="72"/>
                  </a:cubicBezTo>
                  <a:cubicBezTo>
                    <a:pt x="63" y="71"/>
                    <a:pt x="63" y="69"/>
                    <a:pt x="63" y="68"/>
                  </a:cubicBezTo>
                  <a:cubicBezTo>
                    <a:pt x="63" y="67"/>
                    <a:pt x="62" y="66"/>
                    <a:pt x="62" y="65"/>
                  </a:cubicBezTo>
                  <a:cubicBezTo>
                    <a:pt x="62" y="64"/>
                    <a:pt x="63" y="64"/>
                    <a:pt x="63" y="63"/>
                  </a:cubicBezTo>
                  <a:cubicBezTo>
                    <a:pt x="63" y="63"/>
                    <a:pt x="63" y="63"/>
                    <a:pt x="62" y="63"/>
                  </a:cubicBezTo>
                  <a:cubicBezTo>
                    <a:pt x="62" y="62"/>
                    <a:pt x="62" y="64"/>
                    <a:pt x="61" y="63"/>
                  </a:cubicBezTo>
                  <a:cubicBezTo>
                    <a:pt x="60" y="63"/>
                    <a:pt x="60" y="63"/>
                    <a:pt x="60" y="63"/>
                  </a:cubicBezTo>
                  <a:cubicBezTo>
                    <a:pt x="59" y="63"/>
                    <a:pt x="59" y="63"/>
                    <a:pt x="58" y="64"/>
                  </a:cubicBezTo>
                  <a:cubicBezTo>
                    <a:pt x="58" y="64"/>
                    <a:pt x="60" y="65"/>
                    <a:pt x="59" y="66"/>
                  </a:cubicBezTo>
                  <a:cubicBezTo>
                    <a:pt x="58" y="66"/>
                    <a:pt x="58" y="66"/>
                    <a:pt x="57" y="66"/>
                  </a:cubicBezTo>
                  <a:cubicBezTo>
                    <a:pt x="57" y="66"/>
                    <a:pt x="57" y="67"/>
                    <a:pt x="57" y="67"/>
                  </a:cubicBezTo>
                  <a:cubicBezTo>
                    <a:pt x="56" y="67"/>
                    <a:pt x="56" y="64"/>
                    <a:pt x="56" y="64"/>
                  </a:cubicBezTo>
                  <a:cubicBezTo>
                    <a:pt x="56" y="64"/>
                    <a:pt x="56" y="63"/>
                    <a:pt x="56" y="63"/>
                  </a:cubicBezTo>
                  <a:cubicBezTo>
                    <a:pt x="56" y="63"/>
                    <a:pt x="56" y="63"/>
                    <a:pt x="56" y="63"/>
                  </a:cubicBezTo>
                  <a:cubicBezTo>
                    <a:pt x="54" y="63"/>
                    <a:pt x="55" y="66"/>
                    <a:pt x="54" y="68"/>
                  </a:cubicBezTo>
                  <a:cubicBezTo>
                    <a:pt x="53" y="69"/>
                    <a:pt x="53" y="70"/>
                    <a:pt x="53" y="68"/>
                  </a:cubicBezTo>
                  <a:cubicBezTo>
                    <a:pt x="53" y="67"/>
                    <a:pt x="53" y="66"/>
                    <a:pt x="53" y="65"/>
                  </a:cubicBezTo>
                  <a:cubicBezTo>
                    <a:pt x="53" y="64"/>
                    <a:pt x="51" y="63"/>
                    <a:pt x="52" y="62"/>
                  </a:cubicBezTo>
                  <a:cubicBezTo>
                    <a:pt x="52" y="62"/>
                    <a:pt x="52" y="62"/>
                    <a:pt x="52" y="62"/>
                  </a:cubicBezTo>
                  <a:cubicBezTo>
                    <a:pt x="52" y="62"/>
                    <a:pt x="52" y="62"/>
                    <a:pt x="52" y="62"/>
                  </a:cubicBezTo>
                  <a:cubicBezTo>
                    <a:pt x="53" y="61"/>
                    <a:pt x="54" y="60"/>
                    <a:pt x="54" y="60"/>
                  </a:cubicBezTo>
                  <a:cubicBezTo>
                    <a:pt x="56" y="59"/>
                    <a:pt x="58" y="58"/>
                    <a:pt x="59" y="59"/>
                  </a:cubicBezTo>
                  <a:cubicBezTo>
                    <a:pt x="59" y="58"/>
                    <a:pt x="59" y="58"/>
                    <a:pt x="59" y="58"/>
                  </a:cubicBezTo>
                  <a:cubicBezTo>
                    <a:pt x="59" y="58"/>
                    <a:pt x="61" y="58"/>
                    <a:pt x="61" y="59"/>
                  </a:cubicBezTo>
                  <a:cubicBezTo>
                    <a:pt x="62" y="59"/>
                    <a:pt x="62" y="61"/>
                    <a:pt x="62" y="61"/>
                  </a:cubicBezTo>
                  <a:cubicBezTo>
                    <a:pt x="62" y="62"/>
                    <a:pt x="63" y="62"/>
                    <a:pt x="64" y="63"/>
                  </a:cubicBezTo>
                  <a:cubicBezTo>
                    <a:pt x="64" y="62"/>
                    <a:pt x="64" y="63"/>
                    <a:pt x="65" y="63"/>
                  </a:cubicBezTo>
                  <a:cubicBezTo>
                    <a:pt x="65" y="63"/>
                    <a:pt x="66" y="60"/>
                    <a:pt x="66" y="60"/>
                  </a:cubicBezTo>
                  <a:cubicBezTo>
                    <a:pt x="66" y="59"/>
                    <a:pt x="66" y="59"/>
                    <a:pt x="66" y="58"/>
                  </a:cubicBezTo>
                  <a:cubicBezTo>
                    <a:pt x="67" y="56"/>
                    <a:pt x="66" y="56"/>
                    <a:pt x="65" y="55"/>
                  </a:cubicBezTo>
                  <a:cubicBezTo>
                    <a:pt x="65" y="56"/>
                    <a:pt x="65" y="55"/>
                    <a:pt x="65" y="55"/>
                  </a:cubicBezTo>
                  <a:cubicBezTo>
                    <a:pt x="64" y="54"/>
                    <a:pt x="63" y="55"/>
                    <a:pt x="62" y="55"/>
                  </a:cubicBezTo>
                  <a:cubicBezTo>
                    <a:pt x="61" y="55"/>
                    <a:pt x="61" y="54"/>
                    <a:pt x="60" y="54"/>
                  </a:cubicBezTo>
                  <a:cubicBezTo>
                    <a:pt x="58" y="53"/>
                    <a:pt x="57" y="54"/>
                    <a:pt x="56" y="54"/>
                  </a:cubicBezTo>
                  <a:cubicBezTo>
                    <a:pt x="55" y="54"/>
                    <a:pt x="55" y="53"/>
                    <a:pt x="55" y="52"/>
                  </a:cubicBezTo>
                  <a:cubicBezTo>
                    <a:pt x="56" y="52"/>
                    <a:pt x="57" y="52"/>
                    <a:pt x="58" y="52"/>
                  </a:cubicBezTo>
                  <a:cubicBezTo>
                    <a:pt x="60" y="51"/>
                    <a:pt x="61" y="51"/>
                    <a:pt x="63" y="52"/>
                  </a:cubicBezTo>
                  <a:cubicBezTo>
                    <a:pt x="64" y="52"/>
                    <a:pt x="65" y="54"/>
                    <a:pt x="67" y="55"/>
                  </a:cubicBezTo>
                  <a:cubicBezTo>
                    <a:pt x="68" y="54"/>
                    <a:pt x="67" y="53"/>
                    <a:pt x="67" y="52"/>
                  </a:cubicBezTo>
                  <a:cubicBezTo>
                    <a:pt x="67" y="51"/>
                    <a:pt x="68" y="51"/>
                    <a:pt x="68" y="50"/>
                  </a:cubicBezTo>
                  <a:close/>
                  <a:moveTo>
                    <a:pt x="17" y="48"/>
                  </a:moveTo>
                  <a:cubicBezTo>
                    <a:pt x="17" y="45"/>
                    <a:pt x="17" y="43"/>
                    <a:pt x="18" y="42"/>
                  </a:cubicBezTo>
                  <a:cubicBezTo>
                    <a:pt x="19" y="41"/>
                    <a:pt x="19" y="44"/>
                    <a:pt x="18" y="48"/>
                  </a:cubicBezTo>
                  <a:cubicBezTo>
                    <a:pt x="18" y="49"/>
                    <a:pt x="17" y="52"/>
                    <a:pt x="17" y="53"/>
                  </a:cubicBezTo>
                  <a:cubicBezTo>
                    <a:pt x="15" y="55"/>
                    <a:pt x="15" y="57"/>
                    <a:pt x="14" y="58"/>
                  </a:cubicBezTo>
                  <a:cubicBezTo>
                    <a:pt x="13" y="59"/>
                    <a:pt x="15" y="52"/>
                    <a:pt x="17" y="48"/>
                  </a:cubicBezTo>
                  <a:close/>
                  <a:moveTo>
                    <a:pt x="13" y="66"/>
                  </a:moveTo>
                  <a:cubicBezTo>
                    <a:pt x="13" y="66"/>
                    <a:pt x="13" y="67"/>
                    <a:pt x="13" y="67"/>
                  </a:cubicBezTo>
                  <a:cubicBezTo>
                    <a:pt x="13" y="70"/>
                    <a:pt x="13" y="72"/>
                    <a:pt x="13" y="74"/>
                  </a:cubicBezTo>
                  <a:cubicBezTo>
                    <a:pt x="13" y="74"/>
                    <a:pt x="13" y="76"/>
                    <a:pt x="13" y="76"/>
                  </a:cubicBezTo>
                  <a:cubicBezTo>
                    <a:pt x="10" y="74"/>
                    <a:pt x="11" y="71"/>
                    <a:pt x="12" y="69"/>
                  </a:cubicBezTo>
                  <a:cubicBezTo>
                    <a:pt x="12" y="68"/>
                    <a:pt x="12" y="62"/>
                    <a:pt x="13" y="62"/>
                  </a:cubicBezTo>
                  <a:cubicBezTo>
                    <a:pt x="15" y="64"/>
                    <a:pt x="15" y="63"/>
                    <a:pt x="16" y="62"/>
                  </a:cubicBezTo>
                  <a:cubicBezTo>
                    <a:pt x="17" y="62"/>
                    <a:pt x="17" y="62"/>
                    <a:pt x="18" y="63"/>
                  </a:cubicBezTo>
                  <a:cubicBezTo>
                    <a:pt x="18" y="63"/>
                    <a:pt x="17" y="64"/>
                    <a:pt x="16" y="65"/>
                  </a:cubicBezTo>
                  <a:cubicBezTo>
                    <a:pt x="17" y="65"/>
                    <a:pt x="17" y="65"/>
                    <a:pt x="17" y="65"/>
                  </a:cubicBezTo>
                  <a:cubicBezTo>
                    <a:pt x="16" y="65"/>
                    <a:pt x="13" y="66"/>
                    <a:pt x="13" y="66"/>
                  </a:cubicBezTo>
                  <a:close/>
                  <a:moveTo>
                    <a:pt x="25" y="145"/>
                  </a:moveTo>
                  <a:cubicBezTo>
                    <a:pt x="24" y="145"/>
                    <a:pt x="24" y="146"/>
                    <a:pt x="24" y="146"/>
                  </a:cubicBezTo>
                  <a:cubicBezTo>
                    <a:pt x="23" y="146"/>
                    <a:pt x="23" y="146"/>
                    <a:pt x="23" y="146"/>
                  </a:cubicBezTo>
                  <a:cubicBezTo>
                    <a:pt x="23" y="147"/>
                    <a:pt x="25" y="147"/>
                    <a:pt x="24" y="148"/>
                  </a:cubicBezTo>
                  <a:cubicBezTo>
                    <a:pt x="21" y="148"/>
                    <a:pt x="21" y="145"/>
                    <a:pt x="17" y="146"/>
                  </a:cubicBezTo>
                  <a:cubicBezTo>
                    <a:pt x="17" y="146"/>
                    <a:pt x="17" y="146"/>
                    <a:pt x="17" y="146"/>
                  </a:cubicBezTo>
                  <a:cubicBezTo>
                    <a:pt x="18" y="144"/>
                    <a:pt x="20" y="145"/>
                    <a:pt x="22" y="144"/>
                  </a:cubicBezTo>
                  <a:cubicBezTo>
                    <a:pt x="23" y="144"/>
                    <a:pt x="26" y="144"/>
                    <a:pt x="25" y="145"/>
                  </a:cubicBezTo>
                  <a:close/>
                  <a:moveTo>
                    <a:pt x="32" y="21"/>
                  </a:moveTo>
                  <a:cubicBezTo>
                    <a:pt x="31" y="21"/>
                    <a:pt x="31" y="21"/>
                    <a:pt x="30" y="20"/>
                  </a:cubicBezTo>
                  <a:cubicBezTo>
                    <a:pt x="30" y="19"/>
                    <a:pt x="29" y="18"/>
                    <a:pt x="28" y="17"/>
                  </a:cubicBezTo>
                  <a:cubicBezTo>
                    <a:pt x="28" y="17"/>
                    <a:pt x="27" y="15"/>
                    <a:pt x="29" y="16"/>
                  </a:cubicBezTo>
                  <a:cubicBezTo>
                    <a:pt x="29" y="16"/>
                    <a:pt x="29" y="14"/>
                    <a:pt x="27" y="14"/>
                  </a:cubicBezTo>
                  <a:cubicBezTo>
                    <a:pt x="27" y="14"/>
                    <a:pt x="26" y="15"/>
                    <a:pt x="25" y="14"/>
                  </a:cubicBezTo>
                  <a:cubicBezTo>
                    <a:pt x="25" y="14"/>
                    <a:pt x="25" y="13"/>
                    <a:pt x="25" y="13"/>
                  </a:cubicBezTo>
                  <a:cubicBezTo>
                    <a:pt x="25" y="12"/>
                    <a:pt x="24" y="10"/>
                    <a:pt x="24" y="9"/>
                  </a:cubicBezTo>
                  <a:cubicBezTo>
                    <a:pt x="24" y="8"/>
                    <a:pt x="25" y="6"/>
                    <a:pt x="25" y="5"/>
                  </a:cubicBezTo>
                  <a:cubicBezTo>
                    <a:pt x="25" y="6"/>
                    <a:pt x="26" y="8"/>
                    <a:pt x="26" y="8"/>
                  </a:cubicBezTo>
                  <a:cubicBezTo>
                    <a:pt x="26" y="10"/>
                    <a:pt x="27" y="11"/>
                    <a:pt x="28" y="13"/>
                  </a:cubicBezTo>
                  <a:cubicBezTo>
                    <a:pt x="29" y="13"/>
                    <a:pt x="29" y="14"/>
                    <a:pt x="30" y="14"/>
                  </a:cubicBezTo>
                  <a:cubicBezTo>
                    <a:pt x="30" y="14"/>
                    <a:pt x="31" y="13"/>
                    <a:pt x="32" y="13"/>
                  </a:cubicBezTo>
                  <a:cubicBezTo>
                    <a:pt x="32" y="13"/>
                    <a:pt x="33" y="12"/>
                    <a:pt x="33" y="12"/>
                  </a:cubicBezTo>
                  <a:cubicBezTo>
                    <a:pt x="34" y="10"/>
                    <a:pt x="35" y="9"/>
                    <a:pt x="36" y="8"/>
                  </a:cubicBezTo>
                  <a:cubicBezTo>
                    <a:pt x="37" y="7"/>
                    <a:pt x="37" y="5"/>
                    <a:pt x="37" y="4"/>
                  </a:cubicBezTo>
                  <a:cubicBezTo>
                    <a:pt x="36" y="6"/>
                    <a:pt x="36" y="9"/>
                    <a:pt x="34" y="9"/>
                  </a:cubicBezTo>
                  <a:cubicBezTo>
                    <a:pt x="34" y="8"/>
                    <a:pt x="35" y="8"/>
                    <a:pt x="36" y="7"/>
                  </a:cubicBezTo>
                  <a:cubicBezTo>
                    <a:pt x="36" y="7"/>
                    <a:pt x="36" y="6"/>
                    <a:pt x="36" y="6"/>
                  </a:cubicBezTo>
                  <a:cubicBezTo>
                    <a:pt x="36" y="6"/>
                    <a:pt x="36" y="5"/>
                    <a:pt x="36" y="5"/>
                  </a:cubicBezTo>
                  <a:cubicBezTo>
                    <a:pt x="37" y="4"/>
                    <a:pt x="37" y="3"/>
                    <a:pt x="37" y="3"/>
                  </a:cubicBezTo>
                  <a:cubicBezTo>
                    <a:pt x="38" y="4"/>
                    <a:pt x="38" y="5"/>
                    <a:pt x="38" y="6"/>
                  </a:cubicBezTo>
                  <a:cubicBezTo>
                    <a:pt x="38" y="7"/>
                    <a:pt x="38" y="7"/>
                    <a:pt x="38" y="7"/>
                  </a:cubicBezTo>
                  <a:cubicBezTo>
                    <a:pt x="38" y="7"/>
                    <a:pt x="38" y="8"/>
                    <a:pt x="38" y="8"/>
                  </a:cubicBezTo>
                  <a:cubicBezTo>
                    <a:pt x="38" y="10"/>
                    <a:pt x="37" y="12"/>
                    <a:pt x="36" y="13"/>
                  </a:cubicBezTo>
                  <a:cubicBezTo>
                    <a:pt x="36" y="14"/>
                    <a:pt x="36" y="14"/>
                    <a:pt x="36" y="15"/>
                  </a:cubicBezTo>
                  <a:cubicBezTo>
                    <a:pt x="35" y="15"/>
                    <a:pt x="35" y="13"/>
                    <a:pt x="34" y="13"/>
                  </a:cubicBezTo>
                  <a:cubicBezTo>
                    <a:pt x="34" y="13"/>
                    <a:pt x="33" y="13"/>
                    <a:pt x="32" y="14"/>
                  </a:cubicBezTo>
                  <a:cubicBezTo>
                    <a:pt x="32" y="14"/>
                    <a:pt x="31" y="14"/>
                    <a:pt x="31" y="14"/>
                  </a:cubicBezTo>
                  <a:cubicBezTo>
                    <a:pt x="31" y="14"/>
                    <a:pt x="30" y="14"/>
                    <a:pt x="30" y="14"/>
                  </a:cubicBezTo>
                  <a:cubicBezTo>
                    <a:pt x="30" y="15"/>
                    <a:pt x="31" y="16"/>
                    <a:pt x="32" y="15"/>
                  </a:cubicBezTo>
                  <a:cubicBezTo>
                    <a:pt x="32" y="15"/>
                    <a:pt x="32" y="15"/>
                    <a:pt x="32" y="15"/>
                  </a:cubicBezTo>
                  <a:cubicBezTo>
                    <a:pt x="33" y="15"/>
                    <a:pt x="33" y="16"/>
                    <a:pt x="33" y="16"/>
                  </a:cubicBezTo>
                  <a:cubicBezTo>
                    <a:pt x="33" y="16"/>
                    <a:pt x="34" y="15"/>
                    <a:pt x="34" y="15"/>
                  </a:cubicBezTo>
                  <a:cubicBezTo>
                    <a:pt x="34" y="15"/>
                    <a:pt x="35" y="15"/>
                    <a:pt x="35" y="15"/>
                  </a:cubicBezTo>
                  <a:cubicBezTo>
                    <a:pt x="35" y="17"/>
                    <a:pt x="32" y="18"/>
                    <a:pt x="32" y="21"/>
                  </a:cubicBezTo>
                  <a:close/>
                  <a:moveTo>
                    <a:pt x="49" y="145"/>
                  </a:moveTo>
                  <a:cubicBezTo>
                    <a:pt x="45" y="147"/>
                    <a:pt x="42" y="145"/>
                    <a:pt x="41" y="145"/>
                  </a:cubicBezTo>
                  <a:cubicBezTo>
                    <a:pt x="41" y="144"/>
                    <a:pt x="42" y="144"/>
                    <a:pt x="42" y="144"/>
                  </a:cubicBezTo>
                  <a:cubicBezTo>
                    <a:pt x="42" y="144"/>
                    <a:pt x="42" y="144"/>
                    <a:pt x="42" y="144"/>
                  </a:cubicBezTo>
                  <a:cubicBezTo>
                    <a:pt x="43" y="144"/>
                    <a:pt x="45" y="144"/>
                    <a:pt x="49" y="145"/>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66" name="Freeform 274"/>
            <p:cNvSpPr>
              <a:spLocks/>
            </p:cNvSpPr>
            <p:nvPr/>
          </p:nvSpPr>
          <p:spPr bwMode="auto">
            <a:xfrm>
              <a:off x="2511425" y="3605213"/>
              <a:ext cx="14288" cy="30163"/>
            </a:xfrm>
            <a:custGeom>
              <a:avLst/>
              <a:gdLst/>
              <a:ahLst/>
              <a:cxnLst>
                <a:cxn ang="0">
                  <a:pos x="0" y="4"/>
                </a:cxn>
                <a:cxn ang="0">
                  <a:pos x="2" y="3"/>
                </a:cxn>
                <a:cxn ang="0">
                  <a:pos x="2" y="1"/>
                </a:cxn>
                <a:cxn ang="0">
                  <a:pos x="1" y="2"/>
                </a:cxn>
                <a:cxn ang="0">
                  <a:pos x="0" y="4"/>
                </a:cxn>
              </a:cxnLst>
              <a:rect l="0" t="0" r="r" b="b"/>
              <a:pathLst>
                <a:path w="2" h="4">
                  <a:moveTo>
                    <a:pt x="0" y="4"/>
                  </a:moveTo>
                  <a:cubicBezTo>
                    <a:pt x="0" y="4"/>
                    <a:pt x="1" y="4"/>
                    <a:pt x="2" y="3"/>
                  </a:cubicBezTo>
                  <a:cubicBezTo>
                    <a:pt x="2" y="2"/>
                    <a:pt x="2" y="1"/>
                    <a:pt x="2" y="1"/>
                  </a:cubicBezTo>
                  <a:cubicBezTo>
                    <a:pt x="2" y="0"/>
                    <a:pt x="2" y="1"/>
                    <a:pt x="1" y="2"/>
                  </a:cubicBezTo>
                  <a:cubicBezTo>
                    <a:pt x="1" y="3"/>
                    <a:pt x="0" y="4"/>
                    <a:pt x="0" y="4"/>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sp>
        <p:nvSpPr>
          <p:cNvPr id="67" name="Freeform 5"/>
          <p:cNvSpPr>
            <a:spLocks noEditPoints="1"/>
          </p:cNvSpPr>
          <p:nvPr/>
        </p:nvSpPr>
        <p:spPr bwMode="auto">
          <a:xfrm rot="21430306">
            <a:off x="938278" y="3814318"/>
            <a:ext cx="265202" cy="786059"/>
          </a:xfrm>
          <a:custGeom>
            <a:avLst/>
            <a:gdLst/>
            <a:ahLst/>
            <a:cxnLst>
              <a:cxn ang="0">
                <a:pos x="11" y="89"/>
              </a:cxn>
              <a:cxn ang="0">
                <a:pos x="15" y="81"/>
              </a:cxn>
              <a:cxn ang="0">
                <a:pos x="8" y="82"/>
              </a:cxn>
              <a:cxn ang="0">
                <a:pos x="1" y="63"/>
              </a:cxn>
              <a:cxn ang="0">
                <a:pos x="5" y="60"/>
              </a:cxn>
              <a:cxn ang="0">
                <a:pos x="10" y="34"/>
              </a:cxn>
              <a:cxn ang="0">
                <a:pos x="15" y="33"/>
              </a:cxn>
              <a:cxn ang="0">
                <a:pos x="34" y="8"/>
              </a:cxn>
              <a:cxn ang="0">
                <a:pos x="37" y="30"/>
              </a:cxn>
              <a:cxn ang="0">
                <a:pos x="46" y="34"/>
              </a:cxn>
              <a:cxn ang="0">
                <a:pos x="49" y="57"/>
              </a:cxn>
              <a:cxn ang="0">
                <a:pos x="49" y="86"/>
              </a:cxn>
              <a:cxn ang="0">
                <a:pos x="42" y="85"/>
              </a:cxn>
              <a:cxn ang="0">
                <a:pos x="42" y="90"/>
              </a:cxn>
              <a:cxn ang="0">
                <a:pos x="35" y="151"/>
              </a:cxn>
              <a:cxn ang="0">
                <a:pos x="29" y="150"/>
              </a:cxn>
              <a:cxn ang="0">
                <a:pos x="35" y="154"/>
              </a:cxn>
              <a:cxn ang="0">
                <a:pos x="29" y="116"/>
              </a:cxn>
              <a:cxn ang="0">
                <a:pos x="26" y="94"/>
              </a:cxn>
              <a:cxn ang="0">
                <a:pos x="20" y="133"/>
              </a:cxn>
              <a:cxn ang="0">
                <a:pos x="10" y="153"/>
              </a:cxn>
              <a:cxn ang="0">
                <a:pos x="16" y="151"/>
              </a:cxn>
              <a:cxn ang="0">
                <a:pos x="10" y="149"/>
              </a:cxn>
              <a:cxn ang="0">
                <a:pos x="10" y="130"/>
              </a:cxn>
              <a:cxn ang="0">
                <a:pos x="11" y="89"/>
              </a:cxn>
              <a:cxn ang="0">
                <a:pos x="29" y="29"/>
              </a:cxn>
              <a:cxn ang="0">
                <a:pos x="23" y="30"/>
              </a:cxn>
              <a:cxn ang="0">
                <a:pos x="24" y="39"/>
              </a:cxn>
              <a:cxn ang="0">
                <a:pos x="24" y="73"/>
              </a:cxn>
              <a:cxn ang="0">
                <a:pos x="34" y="66"/>
              </a:cxn>
              <a:cxn ang="0">
                <a:pos x="33" y="28"/>
              </a:cxn>
              <a:cxn ang="0">
                <a:pos x="36" y="18"/>
              </a:cxn>
              <a:cxn ang="0">
                <a:pos x="36" y="18"/>
              </a:cxn>
              <a:cxn ang="0">
                <a:pos x="29" y="29"/>
              </a:cxn>
            </a:cxnLst>
            <a:rect l="0" t="0" r="r" b="b"/>
            <a:pathLst>
              <a:path w="52" h="154">
                <a:moveTo>
                  <a:pt x="11" y="89"/>
                </a:moveTo>
                <a:cubicBezTo>
                  <a:pt x="10" y="93"/>
                  <a:pt x="23" y="87"/>
                  <a:pt x="15" y="81"/>
                </a:cubicBezTo>
                <a:cubicBezTo>
                  <a:pt x="14" y="81"/>
                  <a:pt x="9" y="84"/>
                  <a:pt x="8" y="82"/>
                </a:cubicBezTo>
                <a:cubicBezTo>
                  <a:pt x="6" y="82"/>
                  <a:pt x="0" y="69"/>
                  <a:pt x="1" y="63"/>
                </a:cubicBezTo>
                <a:cubicBezTo>
                  <a:pt x="1" y="59"/>
                  <a:pt x="3" y="64"/>
                  <a:pt x="5" y="60"/>
                </a:cubicBezTo>
                <a:cubicBezTo>
                  <a:pt x="8" y="54"/>
                  <a:pt x="7" y="40"/>
                  <a:pt x="10" y="34"/>
                </a:cubicBezTo>
                <a:cubicBezTo>
                  <a:pt x="10" y="34"/>
                  <a:pt x="16" y="32"/>
                  <a:pt x="15" y="33"/>
                </a:cubicBezTo>
                <a:cubicBezTo>
                  <a:pt x="21" y="27"/>
                  <a:pt x="19" y="1"/>
                  <a:pt x="34" y="8"/>
                </a:cubicBezTo>
                <a:cubicBezTo>
                  <a:pt x="43" y="12"/>
                  <a:pt x="35" y="25"/>
                  <a:pt x="37" y="30"/>
                </a:cubicBezTo>
                <a:cubicBezTo>
                  <a:pt x="38" y="33"/>
                  <a:pt x="43" y="31"/>
                  <a:pt x="46" y="34"/>
                </a:cubicBezTo>
                <a:cubicBezTo>
                  <a:pt x="47" y="36"/>
                  <a:pt x="48" y="53"/>
                  <a:pt x="49" y="57"/>
                </a:cubicBezTo>
                <a:cubicBezTo>
                  <a:pt x="49" y="60"/>
                  <a:pt x="52" y="81"/>
                  <a:pt x="49" y="86"/>
                </a:cubicBezTo>
                <a:cubicBezTo>
                  <a:pt x="47" y="89"/>
                  <a:pt x="45" y="83"/>
                  <a:pt x="42" y="85"/>
                </a:cubicBezTo>
                <a:cubicBezTo>
                  <a:pt x="40" y="87"/>
                  <a:pt x="42" y="93"/>
                  <a:pt x="42" y="90"/>
                </a:cubicBezTo>
                <a:cubicBezTo>
                  <a:pt x="42" y="96"/>
                  <a:pt x="36" y="150"/>
                  <a:pt x="35" y="151"/>
                </a:cubicBezTo>
                <a:cubicBezTo>
                  <a:pt x="34" y="151"/>
                  <a:pt x="29" y="149"/>
                  <a:pt x="29" y="150"/>
                </a:cubicBezTo>
                <a:cubicBezTo>
                  <a:pt x="29" y="152"/>
                  <a:pt x="34" y="154"/>
                  <a:pt x="35" y="154"/>
                </a:cubicBezTo>
                <a:cubicBezTo>
                  <a:pt x="18" y="151"/>
                  <a:pt x="29" y="134"/>
                  <a:pt x="29" y="116"/>
                </a:cubicBezTo>
                <a:cubicBezTo>
                  <a:pt x="29" y="105"/>
                  <a:pt x="30" y="77"/>
                  <a:pt x="26" y="94"/>
                </a:cubicBezTo>
                <a:cubicBezTo>
                  <a:pt x="24" y="104"/>
                  <a:pt x="19" y="121"/>
                  <a:pt x="20" y="133"/>
                </a:cubicBezTo>
                <a:cubicBezTo>
                  <a:pt x="21" y="143"/>
                  <a:pt x="24" y="152"/>
                  <a:pt x="10" y="153"/>
                </a:cubicBezTo>
                <a:cubicBezTo>
                  <a:pt x="7" y="153"/>
                  <a:pt x="17" y="150"/>
                  <a:pt x="16" y="151"/>
                </a:cubicBezTo>
                <a:cubicBezTo>
                  <a:pt x="17" y="149"/>
                  <a:pt x="12" y="151"/>
                  <a:pt x="10" y="149"/>
                </a:cubicBezTo>
                <a:cubicBezTo>
                  <a:pt x="10" y="147"/>
                  <a:pt x="10" y="134"/>
                  <a:pt x="10" y="130"/>
                </a:cubicBezTo>
                <a:cubicBezTo>
                  <a:pt x="11" y="115"/>
                  <a:pt x="10" y="94"/>
                  <a:pt x="11" y="89"/>
                </a:cubicBezTo>
                <a:close/>
                <a:moveTo>
                  <a:pt x="29" y="29"/>
                </a:moveTo>
                <a:cubicBezTo>
                  <a:pt x="35" y="33"/>
                  <a:pt x="23" y="29"/>
                  <a:pt x="23" y="30"/>
                </a:cubicBezTo>
                <a:cubicBezTo>
                  <a:pt x="22" y="32"/>
                  <a:pt x="24" y="37"/>
                  <a:pt x="24" y="39"/>
                </a:cubicBezTo>
                <a:cubicBezTo>
                  <a:pt x="25" y="45"/>
                  <a:pt x="22" y="70"/>
                  <a:pt x="24" y="73"/>
                </a:cubicBezTo>
                <a:cubicBezTo>
                  <a:pt x="25" y="73"/>
                  <a:pt x="36" y="74"/>
                  <a:pt x="34" y="66"/>
                </a:cubicBezTo>
                <a:cubicBezTo>
                  <a:pt x="33" y="64"/>
                  <a:pt x="31" y="37"/>
                  <a:pt x="33" y="28"/>
                </a:cubicBezTo>
                <a:cubicBezTo>
                  <a:pt x="33" y="26"/>
                  <a:pt x="39" y="23"/>
                  <a:pt x="36" y="18"/>
                </a:cubicBezTo>
                <a:cubicBezTo>
                  <a:pt x="35" y="17"/>
                  <a:pt x="36" y="18"/>
                  <a:pt x="36" y="18"/>
                </a:cubicBezTo>
                <a:cubicBezTo>
                  <a:pt x="30" y="0"/>
                  <a:pt x="23" y="24"/>
                  <a:pt x="29" y="29"/>
                </a:cubicBezTo>
                <a:close/>
              </a:path>
            </a:pathLst>
          </a:custGeom>
          <a:solidFill>
            <a:schemeClr val="accent4"/>
          </a:solid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nvGrpSpPr>
          <p:cNvPr id="68" name="Grupp 490"/>
          <p:cNvGrpSpPr/>
          <p:nvPr/>
        </p:nvGrpSpPr>
        <p:grpSpPr>
          <a:xfrm>
            <a:off x="681884" y="3822146"/>
            <a:ext cx="277430" cy="775737"/>
            <a:chOff x="3305175" y="900113"/>
            <a:chExt cx="412750" cy="1154112"/>
          </a:xfrm>
          <a:solidFill>
            <a:srgbClr val="FF0067"/>
          </a:solidFill>
        </p:grpSpPr>
        <p:sp>
          <p:nvSpPr>
            <p:cNvPr id="69" name="Freeform 6"/>
            <p:cNvSpPr>
              <a:spLocks/>
            </p:cNvSpPr>
            <p:nvPr/>
          </p:nvSpPr>
          <p:spPr bwMode="auto">
            <a:xfrm>
              <a:off x="3671887" y="2038350"/>
              <a:ext cx="46038" cy="15875"/>
            </a:xfrm>
            <a:custGeom>
              <a:avLst/>
              <a:gdLst/>
              <a:ahLst/>
              <a:cxnLst>
                <a:cxn ang="0">
                  <a:pos x="6" y="0"/>
                </a:cxn>
                <a:cxn ang="0">
                  <a:pos x="0" y="2"/>
                </a:cxn>
                <a:cxn ang="0">
                  <a:pos x="6" y="0"/>
                </a:cxn>
              </a:cxnLst>
              <a:rect l="0" t="0" r="r" b="b"/>
              <a:pathLst>
                <a:path w="6" h="2">
                  <a:moveTo>
                    <a:pt x="6" y="0"/>
                  </a:moveTo>
                  <a:cubicBezTo>
                    <a:pt x="6" y="2"/>
                    <a:pt x="2" y="2"/>
                    <a:pt x="0" y="2"/>
                  </a:cubicBezTo>
                  <a:cubicBezTo>
                    <a:pt x="1" y="0"/>
                    <a:pt x="3" y="0"/>
                    <a:pt x="6" y="0"/>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sp>
          <p:nvSpPr>
            <p:cNvPr id="70" name="Freeform 7"/>
            <p:cNvSpPr>
              <a:spLocks noEditPoints="1"/>
            </p:cNvSpPr>
            <p:nvPr/>
          </p:nvSpPr>
          <p:spPr bwMode="auto">
            <a:xfrm>
              <a:off x="3305175" y="900113"/>
              <a:ext cx="404813" cy="1146175"/>
            </a:xfrm>
            <a:custGeom>
              <a:avLst/>
              <a:gdLst/>
              <a:ahLst/>
              <a:cxnLst>
                <a:cxn ang="0">
                  <a:pos x="45" y="144"/>
                </a:cxn>
                <a:cxn ang="0">
                  <a:pos x="44" y="148"/>
                </a:cxn>
                <a:cxn ang="0">
                  <a:pos x="23" y="91"/>
                </a:cxn>
                <a:cxn ang="0">
                  <a:pos x="21" y="147"/>
                </a:cxn>
                <a:cxn ang="0">
                  <a:pos x="10" y="149"/>
                </a:cxn>
                <a:cxn ang="0">
                  <a:pos x="16" y="147"/>
                </a:cxn>
                <a:cxn ang="0">
                  <a:pos x="11" y="145"/>
                </a:cxn>
                <a:cxn ang="0">
                  <a:pos x="16" y="140"/>
                </a:cxn>
                <a:cxn ang="0">
                  <a:pos x="12" y="108"/>
                </a:cxn>
                <a:cxn ang="0">
                  <a:pos x="2" y="84"/>
                </a:cxn>
                <a:cxn ang="0">
                  <a:pos x="6" y="78"/>
                </a:cxn>
                <a:cxn ang="0">
                  <a:pos x="4" y="73"/>
                </a:cxn>
                <a:cxn ang="0">
                  <a:pos x="1" y="71"/>
                </a:cxn>
                <a:cxn ang="0">
                  <a:pos x="5" y="47"/>
                </a:cxn>
                <a:cxn ang="0">
                  <a:pos x="6" y="35"/>
                </a:cxn>
                <a:cxn ang="0">
                  <a:pos x="7" y="43"/>
                </a:cxn>
                <a:cxn ang="0">
                  <a:pos x="8" y="36"/>
                </a:cxn>
                <a:cxn ang="0">
                  <a:pos x="11" y="38"/>
                </a:cxn>
                <a:cxn ang="0">
                  <a:pos x="8" y="58"/>
                </a:cxn>
                <a:cxn ang="0">
                  <a:pos x="17" y="48"/>
                </a:cxn>
                <a:cxn ang="0">
                  <a:pos x="13" y="49"/>
                </a:cxn>
                <a:cxn ang="0">
                  <a:pos x="16" y="43"/>
                </a:cxn>
                <a:cxn ang="0">
                  <a:pos x="12" y="42"/>
                </a:cxn>
                <a:cxn ang="0">
                  <a:pos x="23" y="37"/>
                </a:cxn>
                <a:cxn ang="0">
                  <a:pos x="18" y="32"/>
                </a:cxn>
                <a:cxn ang="0">
                  <a:pos x="21" y="27"/>
                </a:cxn>
                <a:cxn ang="0">
                  <a:pos x="15" y="24"/>
                </a:cxn>
                <a:cxn ang="0">
                  <a:pos x="27" y="3"/>
                </a:cxn>
                <a:cxn ang="0">
                  <a:pos x="33" y="19"/>
                </a:cxn>
                <a:cxn ang="0">
                  <a:pos x="28" y="23"/>
                </a:cxn>
                <a:cxn ang="0">
                  <a:pos x="37" y="28"/>
                </a:cxn>
                <a:cxn ang="0">
                  <a:pos x="37" y="85"/>
                </a:cxn>
                <a:cxn ang="0">
                  <a:pos x="50" y="144"/>
                </a:cxn>
                <a:cxn ang="0">
                  <a:pos x="53" y="147"/>
                </a:cxn>
                <a:cxn ang="0">
                  <a:pos x="45" y="144"/>
                </a:cxn>
                <a:cxn ang="0">
                  <a:pos x="16" y="9"/>
                </a:cxn>
                <a:cxn ang="0">
                  <a:pos x="23" y="21"/>
                </a:cxn>
                <a:cxn ang="0">
                  <a:pos x="22" y="13"/>
                </a:cxn>
                <a:cxn ang="0">
                  <a:pos x="18" y="12"/>
                </a:cxn>
                <a:cxn ang="0">
                  <a:pos x="21" y="9"/>
                </a:cxn>
                <a:cxn ang="0">
                  <a:pos x="16" y="9"/>
                </a:cxn>
                <a:cxn ang="0">
                  <a:pos x="34" y="73"/>
                </a:cxn>
                <a:cxn ang="0">
                  <a:pos x="34" y="48"/>
                </a:cxn>
                <a:cxn ang="0">
                  <a:pos x="34" y="73"/>
                </a:cxn>
                <a:cxn ang="0">
                  <a:pos x="8" y="65"/>
                </a:cxn>
                <a:cxn ang="0">
                  <a:pos x="14" y="53"/>
                </a:cxn>
                <a:cxn ang="0">
                  <a:pos x="8" y="65"/>
                </a:cxn>
                <a:cxn ang="0">
                  <a:pos x="8" y="70"/>
                </a:cxn>
                <a:cxn ang="0">
                  <a:pos x="8" y="70"/>
                </a:cxn>
                <a:cxn ang="0">
                  <a:pos x="11" y="74"/>
                </a:cxn>
                <a:cxn ang="0">
                  <a:pos x="23" y="72"/>
                </a:cxn>
                <a:cxn ang="0">
                  <a:pos x="15" y="71"/>
                </a:cxn>
                <a:cxn ang="0">
                  <a:pos x="11" y="74"/>
                </a:cxn>
                <a:cxn ang="0">
                  <a:pos x="25" y="75"/>
                </a:cxn>
                <a:cxn ang="0">
                  <a:pos x="27" y="72"/>
                </a:cxn>
                <a:cxn ang="0">
                  <a:pos x="25" y="75"/>
                </a:cxn>
                <a:cxn ang="0">
                  <a:pos x="12" y="96"/>
                </a:cxn>
                <a:cxn ang="0">
                  <a:pos x="12" y="96"/>
                </a:cxn>
                <a:cxn ang="0">
                  <a:pos x="13" y="145"/>
                </a:cxn>
                <a:cxn ang="0">
                  <a:pos x="15" y="142"/>
                </a:cxn>
                <a:cxn ang="0">
                  <a:pos x="13" y="145"/>
                </a:cxn>
              </a:cxnLst>
              <a:rect l="0" t="0" r="r" b="b"/>
              <a:pathLst>
                <a:path w="53" h="150">
                  <a:moveTo>
                    <a:pt x="45" y="144"/>
                  </a:moveTo>
                  <a:cubicBezTo>
                    <a:pt x="44" y="145"/>
                    <a:pt x="44" y="147"/>
                    <a:pt x="44" y="148"/>
                  </a:cubicBezTo>
                  <a:cubicBezTo>
                    <a:pt x="31" y="135"/>
                    <a:pt x="31" y="108"/>
                    <a:pt x="23" y="91"/>
                  </a:cubicBezTo>
                  <a:cubicBezTo>
                    <a:pt x="12" y="109"/>
                    <a:pt x="31" y="133"/>
                    <a:pt x="21" y="147"/>
                  </a:cubicBezTo>
                  <a:cubicBezTo>
                    <a:pt x="16" y="147"/>
                    <a:pt x="15" y="150"/>
                    <a:pt x="10" y="149"/>
                  </a:cubicBezTo>
                  <a:cubicBezTo>
                    <a:pt x="11" y="148"/>
                    <a:pt x="14" y="147"/>
                    <a:pt x="16" y="147"/>
                  </a:cubicBezTo>
                  <a:cubicBezTo>
                    <a:pt x="16" y="145"/>
                    <a:pt x="11" y="147"/>
                    <a:pt x="11" y="145"/>
                  </a:cubicBezTo>
                  <a:cubicBezTo>
                    <a:pt x="11" y="140"/>
                    <a:pt x="13" y="141"/>
                    <a:pt x="16" y="140"/>
                  </a:cubicBezTo>
                  <a:cubicBezTo>
                    <a:pt x="7" y="139"/>
                    <a:pt x="10" y="120"/>
                    <a:pt x="12" y="108"/>
                  </a:cubicBezTo>
                  <a:cubicBezTo>
                    <a:pt x="7" y="112"/>
                    <a:pt x="10" y="86"/>
                    <a:pt x="2" y="84"/>
                  </a:cubicBezTo>
                  <a:cubicBezTo>
                    <a:pt x="2" y="81"/>
                    <a:pt x="5" y="81"/>
                    <a:pt x="6" y="78"/>
                  </a:cubicBezTo>
                  <a:cubicBezTo>
                    <a:pt x="0" y="78"/>
                    <a:pt x="5" y="78"/>
                    <a:pt x="4" y="73"/>
                  </a:cubicBezTo>
                  <a:cubicBezTo>
                    <a:pt x="4" y="73"/>
                    <a:pt x="1" y="71"/>
                    <a:pt x="1" y="71"/>
                  </a:cubicBezTo>
                  <a:cubicBezTo>
                    <a:pt x="1" y="66"/>
                    <a:pt x="5" y="45"/>
                    <a:pt x="5" y="47"/>
                  </a:cubicBezTo>
                  <a:cubicBezTo>
                    <a:pt x="5" y="45"/>
                    <a:pt x="5" y="36"/>
                    <a:pt x="6" y="35"/>
                  </a:cubicBezTo>
                  <a:cubicBezTo>
                    <a:pt x="8" y="36"/>
                    <a:pt x="6" y="40"/>
                    <a:pt x="7" y="43"/>
                  </a:cubicBezTo>
                  <a:cubicBezTo>
                    <a:pt x="9" y="42"/>
                    <a:pt x="7" y="38"/>
                    <a:pt x="8" y="36"/>
                  </a:cubicBezTo>
                  <a:cubicBezTo>
                    <a:pt x="10" y="35"/>
                    <a:pt x="10" y="41"/>
                    <a:pt x="11" y="38"/>
                  </a:cubicBezTo>
                  <a:cubicBezTo>
                    <a:pt x="12" y="43"/>
                    <a:pt x="9" y="52"/>
                    <a:pt x="8" y="58"/>
                  </a:cubicBezTo>
                  <a:cubicBezTo>
                    <a:pt x="10" y="54"/>
                    <a:pt x="14" y="51"/>
                    <a:pt x="17" y="48"/>
                  </a:cubicBezTo>
                  <a:cubicBezTo>
                    <a:pt x="14" y="46"/>
                    <a:pt x="17" y="51"/>
                    <a:pt x="13" y="49"/>
                  </a:cubicBezTo>
                  <a:cubicBezTo>
                    <a:pt x="14" y="47"/>
                    <a:pt x="16" y="46"/>
                    <a:pt x="16" y="43"/>
                  </a:cubicBezTo>
                  <a:cubicBezTo>
                    <a:pt x="16" y="41"/>
                    <a:pt x="14" y="42"/>
                    <a:pt x="12" y="42"/>
                  </a:cubicBezTo>
                  <a:cubicBezTo>
                    <a:pt x="15" y="40"/>
                    <a:pt x="19" y="35"/>
                    <a:pt x="23" y="37"/>
                  </a:cubicBezTo>
                  <a:cubicBezTo>
                    <a:pt x="22" y="35"/>
                    <a:pt x="23" y="32"/>
                    <a:pt x="18" y="32"/>
                  </a:cubicBezTo>
                  <a:cubicBezTo>
                    <a:pt x="19" y="30"/>
                    <a:pt x="20" y="29"/>
                    <a:pt x="21" y="27"/>
                  </a:cubicBezTo>
                  <a:cubicBezTo>
                    <a:pt x="20" y="25"/>
                    <a:pt x="17" y="26"/>
                    <a:pt x="15" y="24"/>
                  </a:cubicBezTo>
                  <a:cubicBezTo>
                    <a:pt x="15" y="14"/>
                    <a:pt x="14" y="0"/>
                    <a:pt x="27" y="3"/>
                  </a:cubicBezTo>
                  <a:cubicBezTo>
                    <a:pt x="30" y="7"/>
                    <a:pt x="31" y="16"/>
                    <a:pt x="33" y="19"/>
                  </a:cubicBezTo>
                  <a:cubicBezTo>
                    <a:pt x="28" y="19"/>
                    <a:pt x="33" y="23"/>
                    <a:pt x="28" y="23"/>
                  </a:cubicBezTo>
                  <a:cubicBezTo>
                    <a:pt x="28" y="27"/>
                    <a:pt x="32" y="29"/>
                    <a:pt x="37" y="28"/>
                  </a:cubicBezTo>
                  <a:cubicBezTo>
                    <a:pt x="45" y="42"/>
                    <a:pt x="49" y="72"/>
                    <a:pt x="37" y="85"/>
                  </a:cubicBezTo>
                  <a:cubicBezTo>
                    <a:pt x="40" y="105"/>
                    <a:pt x="51" y="130"/>
                    <a:pt x="50" y="144"/>
                  </a:cubicBezTo>
                  <a:cubicBezTo>
                    <a:pt x="51" y="145"/>
                    <a:pt x="52" y="146"/>
                    <a:pt x="53" y="147"/>
                  </a:cubicBezTo>
                  <a:cubicBezTo>
                    <a:pt x="49" y="150"/>
                    <a:pt x="50" y="142"/>
                    <a:pt x="45" y="144"/>
                  </a:cubicBezTo>
                  <a:close/>
                  <a:moveTo>
                    <a:pt x="16" y="9"/>
                  </a:moveTo>
                  <a:cubicBezTo>
                    <a:pt x="18" y="13"/>
                    <a:pt x="17" y="24"/>
                    <a:pt x="23" y="21"/>
                  </a:cubicBezTo>
                  <a:cubicBezTo>
                    <a:pt x="19" y="18"/>
                    <a:pt x="25" y="16"/>
                    <a:pt x="22" y="13"/>
                  </a:cubicBezTo>
                  <a:cubicBezTo>
                    <a:pt x="22" y="15"/>
                    <a:pt x="18" y="14"/>
                    <a:pt x="18" y="12"/>
                  </a:cubicBezTo>
                  <a:cubicBezTo>
                    <a:pt x="19" y="11"/>
                    <a:pt x="22" y="12"/>
                    <a:pt x="21" y="9"/>
                  </a:cubicBezTo>
                  <a:cubicBezTo>
                    <a:pt x="20" y="7"/>
                    <a:pt x="17" y="6"/>
                    <a:pt x="16" y="9"/>
                  </a:cubicBezTo>
                  <a:close/>
                  <a:moveTo>
                    <a:pt x="34" y="73"/>
                  </a:moveTo>
                  <a:cubicBezTo>
                    <a:pt x="42" y="69"/>
                    <a:pt x="38" y="56"/>
                    <a:pt x="34" y="48"/>
                  </a:cubicBezTo>
                  <a:cubicBezTo>
                    <a:pt x="35" y="60"/>
                    <a:pt x="35" y="66"/>
                    <a:pt x="34" y="73"/>
                  </a:cubicBezTo>
                  <a:close/>
                  <a:moveTo>
                    <a:pt x="8" y="65"/>
                  </a:moveTo>
                  <a:cubicBezTo>
                    <a:pt x="11" y="63"/>
                    <a:pt x="15" y="56"/>
                    <a:pt x="14" y="53"/>
                  </a:cubicBezTo>
                  <a:cubicBezTo>
                    <a:pt x="12" y="58"/>
                    <a:pt x="9" y="61"/>
                    <a:pt x="8" y="65"/>
                  </a:cubicBezTo>
                  <a:close/>
                  <a:moveTo>
                    <a:pt x="8" y="70"/>
                  </a:moveTo>
                  <a:cubicBezTo>
                    <a:pt x="6" y="79"/>
                    <a:pt x="9" y="65"/>
                    <a:pt x="8" y="70"/>
                  </a:cubicBezTo>
                  <a:close/>
                  <a:moveTo>
                    <a:pt x="11" y="74"/>
                  </a:moveTo>
                  <a:cubicBezTo>
                    <a:pt x="14" y="76"/>
                    <a:pt x="23" y="76"/>
                    <a:pt x="23" y="72"/>
                  </a:cubicBezTo>
                  <a:cubicBezTo>
                    <a:pt x="20" y="71"/>
                    <a:pt x="13" y="76"/>
                    <a:pt x="15" y="71"/>
                  </a:cubicBezTo>
                  <a:cubicBezTo>
                    <a:pt x="12" y="71"/>
                    <a:pt x="11" y="73"/>
                    <a:pt x="11" y="74"/>
                  </a:cubicBezTo>
                  <a:close/>
                  <a:moveTo>
                    <a:pt x="25" y="75"/>
                  </a:moveTo>
                  <a:cubicBezTo>
                    <a:pt x="27" y="76"/>
                    <a:pt x="29" y="73"/>
                    <a:pt x="27" y="72"/>
                  </a:cubicBezTo>
                  <a:cubicBezTo>
                    <a:pt x="27" y="74"/>
                    <a:pt x="25" y="74"/>
                    <a:pt x="25" y="75"/>
                  </a:cubicBezTo>
                  <a:close/>
                  <a:moveTo>
                    <a:pt x="12" y="96"/>
                  </a:moveTo>
                  <a:cubicBezTo>
                    <a:pt x="10" y="105"/>
                    <a:pt x="12" y="94"/>
                    <a:pt x="12" y="96"/>
                  </a:cubicBezTo>
                  <a:close/>
                  <a:moveTo>
                    <a:pt x="13" y="145"/>
                  </a:moveTo>
                  <a:cubicBezTo>
                    <a:pt x="14" y="144"/>
                    <a:pt x="16" y="144"/>
                    <a:pt x="15" y="142"/>
                  </a:cubicBezTo>
                  <a:cubicBezTo>
                    <a:pt x="13" y="141"/>
                    <a:pt x="11" y="145"/>
                    <a:pt x="13" y="145"/>
                  </a:cubicBezTo>
                  <a:close/>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sv-SE" sz="1013"/>
            </a:p>
          </p:txBody>
        </p:sp>
      </p:grpSp>
      <p:sp>
        <p:nvSpPr>
          <p:cNvPr id="72" name="Rectangle 71"/>
          <p:cNvSpPr/>
          <p:nvPr/>
        </p:nvSpPr>
        <p:spPr>
          <a:xfrm>
            <a:off x="1" y="1"/>
            <a:ext cx="4571999" cy="796442"/>
          </a:xfrm>
          <a:prstGeom prst="rect">
            <a:avLst/>
          </a:prstGeom>
        </p:spPr>
        <p:txBody>
          <a:bodyPr wrap="square" lIns="243000" tIns="351000" rIns="243000">
            <a:noAutofit/>
          </a:bodyPr>
          <a:lstStyle/>
          <a:p>
            <a:r>
              <a:rPr lang="sv-SE" sz="2700" b="1">
                <a:cs typeface="Arial" panose="020B0604020202020204" pitchFamily="34" charset="0"/>
              </a:rPr>
              <a:t>Bakgrund &amp; Genomförande</a:t>
            </a:r>
            <a:endParaRPr lang="sv-SE" sz="2700" b="1"/>
          </a:p>
        </p:txBody>
      </p:sp>
      <p:cxnSp>
        <p:nvCxnSpPr>
          <p:cNvPr id="74" name="Straight Connector 73"/>
          <p:cNvCxnSpPr/>
          <p:nvPr/>
        </p:nvCxnSpPr>
        <p:spPr>
          <a:xfrm>
            <a:off x="252767" y="891553"/>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7316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0"/>
            <a:ext cx="6084094" cy="1723017"/>
          </a:xfrm>
          <a:prstGeom prst="rect">
            <a:avLst/>
          </a:prstGeom>
        </p:spPr>
      </p:pic>
      <p:sp>
        <p:nvSpPr>
          <p:cNvPr id="6" name="Rectangle 5"/>
          <p:cNvSpPr/>
          <p:nvPr/>
        </p:nvSpPr>
        <p:spPr>
          <a:xfrm>
            <a:off x="0" y="1700282"/>
            <a:ext cx="6084091" cy="515257"/>
          </a:xfrm>
          <a:prstGeom prst="rect">
            <a:avLst/>
          </a:prstGeom>
        </p:spPr>
        <p:txBody>
          <a:bodyPr wrap="square" lIns="251999" tIns="144000" rIns="251999">
            <a:noAutofit/>
          </a:bodyPr>
          <a:lstStyle/>
          <a:p>
            <a:r>
              <a:rPr lang="sv-SE" sz="2700" b="1" dirty="0"/>
              <a:t>Kort om kvalitet i webbpaneler</a:t>
            </a:r>
          </a:p>
        </p:txBody>
      </p:sp>
      <p:cxnSp>
        <p:nvCxnSpPr>
          <p:cNvPr id="11" name="Straight Connector 10"/>
          <p:cNvCxnSpPr/>
          <p:nvPr/>
        </p:nvCxnSpPr>
        <p:spPr>
          <a:xfrm>
            <a:off x="243353" y="2326494"/>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textruta 5">
            <a:extLst>
              <a:ext uri="{FF2B5EF4-FFF2-40B4-BE49-F238E27FC236}">
                <a16:creationId xmlns:a16="http://schemas.microsoft.com/office/drawing/2014/main" id="{44917C50-A0B8-4198-A663-7C9ABDB881E5}"/>
              </a:ext>
            </a:extLst>
          </p:cNvPr>
          <p:cNvSpPr txBox="1"/>
          <p:nvPr/>
        </p:nvSpPr>
        <p:spPr>
          <a:xfrm>
            <a:off x="6084093" y="-14856"/>
            <a:ext cx="3059905" cy="4882131"/>
          </a:xfrm>
          <a:prstGeom prst="rect">
            <a:avLst/>
          </a:prstGeom>
          <a:solidFill>
            <a:srgbClr val="D0E9E6"/>
          </a:solidFill>
          <a:effectLst>
            <a:outerShdw blurRad="50800" dist="50800" dir="5400000" sx="1000" sy="1000" algn="ctr" rotWithShape="0">
              <a:schemeClr val="bg1">
                <a:alpha val="43000"/>
              </a:schemeClr>
            </a:outerShdw>
          </a:effectLst>
        </p:spPr>
        <p:txBody>
          <a:bodyPr wrap="square" lIns="243000" tIns="351000" rIns="243000" rtlCol="0">
            <a:noAutofit/>
          </a:bodyPr>
          <a:lstStyle/>
          <a:p>
            <a:r>
              <a:rPr lang="sv-SE" sz="1013" b="1">
                <a:solidFill>
                  <a:schemeClr val="accent6"/>
                </a:solidFill>
                <a:cs typeface="Arial" panose="020B0604020202020204" pitchFamily="34" charset="0"/>
              </a:rPr>
              <a:t>Några viktiga </a:t>
            </a:r>
            <a:r>
              <a:rPr lang="sv-SE" sz="1013" b="1" err="1">
                <a:solidFill>
                  <a:schemeClr val="accent6"/>
                </a:solidFill>
                <a:cs typeface="Arial" panose="020B0604020202020204" pitchFamily="34" charset="0"/>
              </a:rPr>
              <a:t>checkpoints</a:t>
            </a:r>
            <a:r>
              <a:rPr lang="sv-SE" sz="1013" b="1">
                <a:solidFill>
                  <a:schemeClr val="accent6"/>
                </a:solidFill>
                <a:cs typeface="Arial" panose="020B0604020202020204" pitchFamily="34" charset="0"/>
              </a:rPr>
              <a:t> när man genomför webbundersökningar i paneler:</a:t>
            </a:r>
          </a:p>
          <a:p>
            <a:endParaRPr lang="sv-SE" sz="1050" b="1">
              <a:solidFill>
                <a:schemeClr val="accent6"/>
              </a:solidFill>
              <a:cs typeface="Arial" panose="020B0604020202020204" pitchFamily="34" charset="0"/>
            </a:endParaRPr>
          </a:p>
          <a:p>
            <a:pPr marL="214313" indent="-214313">
              <a:spcAft>
                <a:spcPts val="150"/>
              </a:spcAft>
              <a:buFont typeface="Arial" charset="0"/>
              <a:buChar char="•"/>
            </a:pPr>
            <a:r>
              <a:rPr lang="sv-SE" sz="1050">
                <a:solidFill>
                  <a:schemeClr val="accent6"/>
                </a:solidFill>
                <a:cs typeface="Arial" panose="020B0604020202020204" pitchFamily="34" charset="0"/>
              </a:rPr>
              <a:t>Panelen ska vara slumpmässigt rekryterad för att kunna spegla verkligheten.</a:t>
            </a:r>
          </a:p>
          <a:p>
            <a:pPr marL="214313" indent="-214313">
              <a:spcAft>
                <a:spcPts val="150"/>
              </a:spcAft>
              <a:buFont typeface="Arial" charset="0"/>
              <a:buChar char="•"/>
            </a:pPr>
            <a:endParaRPr lang="sv-SE" sz="1050">
              <a:solidFill>
                <a:schemeClr val="accent6"/>
              </a:solidFill>
              <a:cs typeface="Arial" panose="020B0604020202020204" pitchFamily="34" charset="0"/>
            </a:endParaRPr>
          </a:p>
          <a:p>
            <a:pPr marL="214313" indent="-214313">
              <a:spcAft>
                <a:spcPts val="150"/>
              </a:spcAft>
              <a:buFont typeface="Arial" charset="0"/>
              <a:buChar char="•"/>
            </a:pPr>
            <a:r>
              <a:rPr lang="sv-SE" sz="1050">
                <a:solidFill>
                  <a:schemeClr val="accent6"/>
                </a:solidFill>
                <a:cs typeface="Arial" panose="020B0604020202020204" pitchFamily="34" charset="0"/>
              </a:rPr>
              <a:t>Undersökningsföretaget ska alltid kunna redovisa deltagarfrekvens för varje enskild undersökning.</a:t>
            </a:r>
          </a:p>
          <a:p>
            <a:pPr marL="214313" indent="-214313">
              <a:spcAft>
                <a:spcPts val="150"/>
              </a:spcAft>
              <a:buFont typeface="Arial" charset="0"/>
              <a:buChar char="•"/>
            </a:pPr>
            <a:endParaRPr lang="sv-SE" sz="1050">
              <a:solidFill>
                <a:schemeClr val="accent6"/>
              </a:solidFill>
              <a:cs typeface="Arial" panose="020B0604020202020204" pitchFamily="34" charset="0"/>
            </a:endParaRPr>
          </a:p>
          <a:p>
            <a:pPr marL="214313" indent="-214313">
              <a:spcAft>
                <a:spcPts val="150"/>
              </a:spcAft>
              <a:buFont typeface="Arial" charset="0"/>
              <a:buChar char="•"/>
            </a:pPr>
            <a:r>
              <a:rPr lang="sv-SE" sz="1050" err="1">
                <a:solidFill>
                  <a:schemeClr val="accent6"/>
                </a:solidFill>
                <a:cs typeface="Arial" panose="020B0604020202020204" pitchFamily="34" charset="0"/>
              </a:rPr>
              <a:t>Panelisterna</a:t>
            </a:r>
            <a:r>
              <a:rPr lang="sv-SE" sz="1050">
                <a:solidFill>
                  <a:schemeClr val="accent6"/>
                </a:solidFill>
                <a:cs typeface="Arial" panose="020B0604020202020204" pitchFamily="34" charset="0"/>
              </a:rPr>
              <a:t> ska inte vara proffstyckare, dvs. få för många undersökningar. Får man fler än två per månad finns risken att man blir proffstyckare och svarar på undersökningen av fel skäl.</a:t>
            </a:r>
          </a:p>
          <a:p>
            <a:pPr marL="214313" indent="-214313">
              <a:spcAft>
                <a:spcPts val="150"/>
              </a:spcAft>
              <a:buFont typeface="Arial" charset="0"/>
              <a:buChar char="•"/>
            </a:pPr>
            <a:endParaRPr lang="sv-SE" sz="1050">
              <a:solidFill>
                <a:schemeClr val="accent6"/>
              </a:solidFill>
              <a:cs typeface="Arial" panose="020B0604020202020204" pitchFamily="34" charset="0"/>
            </a:endParaRPr>
          </a:p>
          <a:p>
            <a:pPr marL="214313" indent="-214313">
              <a:spcAft>
                <a:spcPts val="150"/>
              </a:spcAft>
              <a:buFont typeface="Arial" charset="0"/>
              <a:buChar char="•"/>
            </a:pPr>
            <a:r>
              <a:rPr lang="sv-SE" sz="1050">
                <a:solidFill>
                  <a:schemeClr val="accent6"/>
                </a:solidFill>
                <a:cs typeface="Arial" panose="020B0604020202020204" pitchFamily="34" charset="0"/>
              </a:rPr>
              <a:t>Panelen ska skötas med ett bra panelmangement avseende belöningar, validering av svar osv.</a:t>
            </a:r>
          </a:p>
          <a:p>
            <a:pPr marL="214313" indent="-214313">
              <a:spcAft>
                <a:spcPts val="150"/>
              </a:spcAft>
              <a:buFont typeface="Arial" charset="0"/>
              <a:buChar char="•"/>
            </a:pPr>
            <a:endParaRPr lang="sv-SE" sz="1050">
              <a:solidFill>
                <a:schemeClr val="accent6"/>
              </a:solidFill>
              <a:cs typeface="Arial" panose="020B0604020202020204" pitchFamily="34" charset="0"/>
            </a:endParaRPr>
          </a:p>
          <a:p>
            <a:pPr marL="214313" indent="-214313">
              <a:spcAft>
                <a:spcPts val="150"/>
              </a:spcAft>
              <a:buFont typeface="Arial" charset="0"/>
              <a:buChar char="•"/>
            </a:pPr>
            <a:r>
              <a:rPr lang="sv-SE" sz="1050">
                <a:solidFill>
                  <a:schemeClr val="accent6"/>
                </a:solidFill>
                <a:cs typeface="Arial" panose="020B0604020202020204" pitchFamily="34" charset="0"/>
              </a:rPr>
              <a:t>Tid för fältarbetet (genomförandet av intervjuer) ska alltid redovisas och helst innehålla både vardagar och helgdagar.</a:t>
            </a:r>
          </a:p>
        </p:txBody>
      </p:sp>
      <p:sp>
        <p:nvSpPr>
          <p:cNvPr id="20" name="Platshållare för text 13"/>
          <p:cNvSpPr txBox="1">
            <a:spLocks/>
          </p:cNvSpPr>
          <p:nvPr/>
        </p:nvSpPr>
        <p:spPr>
          <a:xfrm>
            <a:off x="0" y="2326495"/>
            <a:ext cx="6084094" cy="2419829"/>
          </a:xfrm>
          <a:prstGeom prst="rect">
            <a:avLst/>
          </a:prstGeom>
        </p:spPr>
        <p:txBody>
          <a:bodyPr lIns="251999" tIns="108000" rIns="251999" bIns="251999" numCol="2" spcCol="648000" anchor="t" anchorCtr="0"/>
          <a:lstStyle>
            <a:lvl1pPr marL="342900" indent="-342900" algn="l" defTabSz="457200" rtl="0" eaLnBrk="1" latinLnBrk="0" hangingPunct="1">
              <a:spcBef>
                <a:spcPct val="20000"/>
              </a:spcBef>
              <a:buFont typeface="Arial"/>
              <a:buChar char="•"/>
              <a:defRPr sz="3200" kern="1200">
                <a:solidFill>
                  <a:schemeClr val="tx1"/>
                </a:solidFill>
                <a:latin typeface="Bookman Old Style"/>
                <a:ea typeface="+mn-ea"/>
                <a:cs typeface="Bookman Old Style"/>
              </a:defRPr>
            </a:lvl1pPr>
            <a:lvl2pPr marL="742950" indent="-285750" algn="l" defTabSz="457200" rtl="0" eaLnBrk="1" latinLnBrk="0" hangingPunct="1">
              <a:spcBef>
                <a:spcPct val="20000"/>
              </a:spcBef>
              <a:buFont typeface="Arial"/>
              <a:buChar char="–"/>
              <a:defRPr sz="2800" kern="1200">
                <a:solidFill>
                  <a:schemeClr val="tx1"/>
                </a:solidFill>
                <a:latin typeface="Bookman Old Style"/>
                <a:ea typeface="+mn-ea"/>
                <a:cs typeface="Bookman Old Style"/>
              </a:defRPr>
            </a:lvl2pPr>
            <a:lvl3pPr marL="1143000" indent="-228600" algn="l" defTabSz="457200" rtl="0" eaLnBrk="1" latinLnBrk="0" hangingPunct="1">
              <a:spcBef>
                <a:spcPct val="20000"/>
              </a:spcBef>
              <a:buFont typeface="Arial"/>
              <a:buChar char="•"/>
              <a:defRPr sz="2400" kern="1200">
                <a:solidFill>
                  <a:schemeClr val="tx1"/>
                </a:solidFill>
                <a:latin typeface="Bookman Old Style"/>
                <a:ea typeface="+mn-ea"/>
                <a:cs typeface="Bookman Old Style"/>
              </a:defRPr>
            </a:lvl3pPr>
            <a:lvl4pPr marL="16002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4pPr>
            <a:lvl5pPr marL="20574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sv-SE" sz="1050" b="1" dirty="0" err="1">
                <a:latin typeface="+mj-lt"/>
                <a:cs typeface="Arial" panose="020B0604020202020204" pitchFamily="34" charset="0"/>
              </a:rPr>
              <a:t>Novus</a:t>
            </a:r>
            <a:r>
              <a:rPr lang="sv-SE" sz="1050" b="1" dirty="0">
                <a:latin typeface="+mj-lt"/>
                <a:cs typeface="Arial" panose="020B0604020202020204" pitchFamily="34" charset="0"/>
              </a:rPr>
              <a:t> Sverigepanel håller hög kvalitet. Vi genomför kontinuerligt kvalitetskontroller och valideringar av både panelen och de svar som paneldeltagarna ger. </a:t>
            </a:r>
          </a:p>
          <a:p>
            <a:pPr marL="0" indent="0">
              <a:buNone/>
            </a:pPr>
            <a:endParaRPr lang="sv-SE" sz="1050" dirty="0">
              <a:latin typeface="+mj-lt"/>
              <a:cs typeface="Arial" panose="020B0604020202020204" pitchFamily="34" charset="0"/>
            </a:endParaRPr>
          </a:p>
          <a:p>
            <a:pPr marL="0" indent="0">
              <a:buNone/>
            </a:pPr>
            <a:r>
              <a:rPr lang="sv-SE" sz="1050" dirty="0">
                <a:latin typeface="+mj-lt"/>
                <a:cs typeface="Arial" panose="020B0604020202020204" pitchFamily="34" charset="0"/>
              </a:rPr>
              <a:t>I jämförande studier (andra webbpaneler) har vi konstaterat att </a:t>
            </a:r>
            <a:r>
              <a:rPr lang="sv-SE" sz="1050" dirty="0" err="1">
                <a:latin typeface="+mj-lt"/>
                <a:cs typeface="Arial" panose="020B0604020202020204" pitchFamily="34" charset="0"/>
              </a:rPr>
              <a:t>panelisterna</a:t>
            </a:r>
            <a:r>
              <a:rPr lang="sv-SE" sz="1050" dirty="0">
                <a:latin typeface="+mj-lt"/>
                <a:cs typeface="Arial" panose="020B0604020202020204" pitchFamily="34" charset="0"/>
              </a:rPr>
              <a:t> i </a:t>
            </a:r>
            <a:r>
              <a:rPr lang="sv-SE" sz="1050" dirty="0" err="1">
                <a:latin typeface="+mj-lt"/>
                <a:cs typeface="Arial" panose="020B0604020202020204" pitchFamily="34" charset="0"/>
              </a:rPr>
              <a:t>Novus</a:t>
            </a:r>
            <a:r>
              <a:rPr lang="sv-SE" sz="1050" dirty="0">
                <a:latin typeface="+mj-lt"/>
                <a:cs typeface="Arial" panose="020B0604020202020204" pitchFamily="34" charset="0"/>
              </a:rPr>
              <a:t> panel tar längre tid på sig för att svara på frågor och att det finns en logik i svaren (exempel: om man tycker om glass och choklad, då tycker man också om chokladglass). I de självrekryterade panelerna ser vi inte denna logik i samma utsträckning. </a:t>
            </a:r>
          </a:p>
          <a:p>
            <a:pPr marL="0" indent="0">
              <a:buNone/>
            </a:pPr>
            <a:r>
              <a:rPr lang="sv-SE" sz="1050" dirty="0">
                <a:latin typeface="+mj-lt"/>
                <a:cs typeface="Arial" panose="020B0604020202020204" pitchFamily="34" charset="0"/>
              </a:rPr>
              <a:t>Vi ser också att våra </a:t>
            </a:r>
            <a:r>
              <a:rPr lang="sv-SE" sz="1050" dirty="0" err="1">
                <a:latin typeface="+mj-lt"/>
                <a:cs typeface="Arial" panose="020B0604020202020204" pitchFamily="34" charset="0"/>
              </a:rPr>
              <a:t>panelister</a:t>
            </a:r>
            <a:r>
              <a:rPr lang="sv-SE" sz="1050" dirty="0">
                <a:latin typeface="+mj-lt"/>
                <a:cs typeface="Arial" panose="020B0604020202020204" pitchFamily="34" charset="0"/>
              </a:rPr>
              <a:t> har ett mer ”svensson-beteende” än självrekryterade paneler, där man i är bl.a. väldigt internetaktiv.</a:t>
            </a:r>
          </a:p>
          <a:p>
            <a:pPr marL="0" indent="0">
              <a:buNone/>
            </a:pPr>
            <a:endParaRPr lang="sv-SE" sz="1050" dirty="0">
              <a:latin typeface="+mj-lt"/>
              <a:cs typeface="Arial" panose="020B0604020202020204" pitchFamily="34" charset="0"/>
            </a:endParaRPr>
          </a:p>
          <a:p>
            <a:pPr marL="0" indent="0">
              <a:buNone/>
            </a:pPr>
            <a:r>
              <a:rPr lang="sv-SE" sz="1050" dirty="0" err="1">
                <a:latin typeface="+mj-lt"/>
                <a:cs typeface="Arial" panose="020B0604020202020204" pitchFamily="34" charset="0"/>
              </a:rPr>
              <a:t>Novus</a:t>
            </a:r>
            <a:r>
              <a:rPr lang="sv-SE" sz="1050" dirty="0">
                <a:latin typeface="+mj-lt"/>
                <a:cs typeface="Arial" panose="020B0604020202020204" pitchFamily="34" charset="0"/>
              </a:rPr>
              <a:t> </a:t>
            </a:r>
            <a:r>
              <a:rPr lang="sv-SE" sz="1050" dirty="0" err="1">
                <a:latin typeface="+mj-lt"/>
                <a:cs typeface="Arial" panose="020B0604020202020204" pitchFamily="34" charset="0"/>
              </a:rPr>
              <a:t>panelister</a:t>
            </a:r>
            <a:r>
              <a:rPr lang="sv-SE" sz="1050" dirty="0">
                <a:latin typeface="+mj-lt"/>
                <a:cs typeface="Arial" panose="020B0604020202020204" pitchFamily="34" charset="0"/>
              </a:rPr>
              <a:t> får i snitt 12 undersökningar per år, vilket är betydligt färre undersökningar än i många andra paneler, och ger en högre kvalitet i genomförandet. En annan mycket viktig </a:t>
            </a:r>
            <a:r>
              <a:rPr lang="sv-SE" sz="1050" dirty="0" err="1">
                <a:latin typeface="+mj-lt"/>
                <a:cs typeface="Arial" panose="020B0604020202020204" pitchFamily="34" charset="0"/>
              </a:rPr>
              <a:t>kvaliltetsaspekt</a:t>
            </a:r>
            <a:r>
              <a:rPr lang="sv-SE" sz="1050" dirty="0">
                <a:latin typeface="+mj-lt"/>
                <a:cs typeface="Arial" panose="020B0604020202020204" pitchFamily="34" charset="0"/>
              </a:rPr>
              <a:t> är att ange deltagarfrekvens (svarsfrekvens) vilket är ett krav enligt samtliga branschorganisationer.</a:t>
            </a:r>
          </a:p>
          <a:p>
            <a:pPr marL="0" indent="0">
              <a:buNone/>
            </a:pPr>
            <a:endParaRPr lang="sv-SE" sz="1050" dirty="0">
              <a:latin typeface="+mj-lt"/>
              <a:cs typeface="Arial" panose="020B0604020202020204" pitchFamily="34" charset="0"/>
            </a:endParaRPr>
          </a:p>
        </p:txBody>
      </p:sp>
      <p:sp>
        <p:nvSpPr>
          <p:cNvPr id="21" name="Platshållare för text 13"/>
          <p:cNvSpPr txBox="1">
            <a:spLocks/>
          </p:cNvSpPr>
          <p:nvPr/>
        </p:nvSpPr>
        <p:spPr>
          <a:xfrm>
            <a:off x="3236901" y="1448423"/>
            <a:ext cx="2734851" cy="3431592"/>
          </a:xfrm>
          <a:prstGeom prst="rect">
            <a:avLst/>
          </a:prstGeom>
        </p:spPr>
        <p:txBody>
          <a:bodyPr anchor="t" anchorCtr="0"/>
          <a:lstStyle>
            <a:lvl1pPr marL="342900" indent="-342900" algn="l" defTabSz="457200" rtl="0" eaLnBrk="1" latinLnBrk="0" hangingPunct="1">
              <a:spcBef>
                <a:spcPct val="20000"/>
              </a:spcBef>
              <a:buFont typeface="Arial"/>
              <a:buChar char="•"/>
              <a:defRPr sz="3200" kern="1200">
                <a:solidFill>
                  <a:schemeClr val="tx1"/>
                </a:solidFill>
                <a:latin typeface="Bookman Old Style"/>
                <a:ea typeface="+mn-ea"/>
                <a:cs typeface="Bookman Old Style"/>
              </a:defRPr>
            </a:lvl1pPr>
            <a:lvl2pPr marL="742950" indent="-285750" algn="l" defTabSz="457200" rtl="0" eaLnBrk="1" latinLnBrk="0" hangingPunct="1">
              <a:spcBef>
                <a:spcPct val="20000"/>
              </a:spcBef>
              <a:buFont typeface="Arial"/>
              <a:buChar char="–"/>
              <a:defRPr sz="2800" kern="1200">
                <a:solidFill>
                  <a:schemeClr val="tx1"/>
                </a:solidFill>
                <a:latin typeface="Bookman Old Style"/>
                <a:ea typeface="+mn-ea"/>
                <a:cs typeface="Bookman Old Style"/>
              </a:defRPr>
            </a:lvl2pPr>
            <a:lvl3pPr marL="1143000" indent="-228600" algn="l" defTabSz="457200" rtl="0" eaLnBrk="1" latinLnBrk="0" hangingPunct="1">
              <a:spcBef>
                <a:spcPct val="20000"/>
              </a:spcBef>
              <a:buFont typeface="Arial"/>
              <a:buChar char="•"/>
              <a:defRPr sz="2400" kern="1200">
                <a:solidFill>
                  <a:schemeClr val="tx1"/>
                </a:solidFill>
                <a:latin typeface="Bookman Old Style"/>
                <a:ea typeface="+mn-ea"/>
                <a:cs typeface="Bookman Old Style"/>
              </a:defRPr>
            </a:lvl3pPr>
            <a:lvl4pPr marL="16002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4pPr>
            <a:lvl5pPr marL="2057400" indent="-228600" algn="l" defTabSz="457200" rtl="0" eaLnBrk="1" latinLnBrk="0" hangingPunct="1">
              <a:spcBef>
                <a:spcPct val="20000"/>
              </a:spcBef>
              <a:buFont typeface="Arial"/>
              <a:buChar char="»"/>
              <a:defRPr sz="2000" kern="1200">
                <a:solidFill>
                  <a:schemeClr val="tx1"/>
                </a:solidFill>
                <a:latin typeface="Bookman Old Style"/>
                <a:ea typeface="+mn-ea"/>
                <a:cs typeface="Bookman Old Styl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sv-SE" sz="1125">
              <a:latin typeface="Calibri" charset="0"/>
              <a:ea typeface="Calibri" charset="0"/>
              <a:cs typeface="Calibri" charset="0"/>
            </a:endParaRPr>
          </a:p>
        </p:txBody>
      </p:sp>
    </p:spTree>
    <p:extLst>
      <p:ext uri="{BB962C8B-B14F-4D97-AF65-F5344CB8AC3E}">
        <p14:creationId xmlns:p14="http://schemas.microsoft.com/office/powerpoint/2010/main" val="2698025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69492A6A-7268-5C4D-913D-B61C9DE7F734}" type="slidenum">
              <a:rPr lang="en-US" smtClean="0"/>
              <a:pPr/>
              <a:t>21</a:t>
            </a:fld>
            <a:endParaRPr lang="en-US"/>
          </a:p>
        </p:txBody>
      </p:sp>
      <p:grpSp>
        <p:nvGrpSpPr>
          <p:cNvPr id="4" name="Group 3"/>
          <p:cNvGrpSpPr/>
          <p:nvPr/>
        </p:nvGrpSpPr>
        <p:grpSpPr>
          <a:xfrm>
            <a:off x="1506705" y="1853327"/>
            <a:ext cx="6130591" cy="958534"/>
            <a:chOff x="266026" y="4335322"/>
            <a:chExt cx="2425837" cy="379286"/>
          </a:xfrm>
        </p:grpSpPr>
        <p:sp>
          <p:nvSpPr>
            <p:cNvPr id="5" name="Freeform: Shape 1">
              <a:extLst>
                <a:ext uri="{FF2B5EF4-FFF2-40B4-BE49-F238E27FC236}">
                  <a16:creationId xmlns:a16="http://schemas.microsoft.com/office/drawing/2014/main" id="{DD6FF84D-099C-4F4E-81B7-5C0977FF8DE2}"/>
                </a:ext>
              </a:extLst>
            </p:cNvPr>
            <p:cNvSpPr/>
            <p:nvPr/>
          </p:nvSpPr>
          <p:spPr>
            <a:xfrm>
              <a:off x="266026" y="4560988"/>
              <a:ext cx="137286" cy="139619"/>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6" name="Freeform: Shape 2">
              <a:extLst>
                <a:ext uri="{FF2B5EF4-FFF2-40B4-BE49-F238E27FC236}">
                  <a16:creationId xmlns:a16="http://schemas.microsoft.com/office/drawing/2014/main" id="{4AD2B506-02E4-4539-BCF1-180B06DB836F}"/>
                </a:ext>
              </a:extLst>
            </p:cNvPr>
            <p:cNvSpPr/>
            <p:nvPr/>
          </p:nvSpPr>
          <p:spPr>
            <a:xfrm>
              <a:off x="487219" y="4560988"/>
              <a:ext cx="137286" cy="139619"/>
            </a:xfrm>
            <a:custGeom>
              <a:avLst/>
              <a:gdLst/>
              <a:ahLst/>
              <a:cxnLst>
                <a:cxn ang="3cd4">
                  <a:pos x="hc" y="t"/>
                </a:cxn>
                <a:cxn ang="cd2">
                  <a:pos x="l" y="vc"/>
                </a:cxn>
                <a:cxn ang="cd4">
                  <a:pos x="hc" y="b"/>
                </a:cxn>
                <a:cxn ang="0">
                  <a:pos x="r" y="vc"/>
                </a:cxn>
              </a:cxnLst>
              <a:rect l="l" t="t" r="r" b="b"/>
              <a:pathLst>
                <a:path w="1413" h="1437">
                  <a:moveTo>
                    <a:pt x="0" y="1437"/>
                  </a:moveTo>
                  <a:lnTo>
                    <a:pt x="1413" y="1437"/>
                  </a:lnTo>
                  <a:lnTo>
                    <a:pt x="1413" y="0"/>
                  </a:lnTo>
                  <a:lnTo>
                    <a:pt x="0" y="0"/>
                  </a:lnTo>
                  <a:close/>
                </a:path>
              </a:pathLst>
            </a:custGeom>
            <a:solidFill>
              <a:schemeClr val="accent4"/>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7" name="Freeform: Shape 3">
              <a:extLst>
                <a:ext uri="{FF2B5EF4-FFF2-40B4-BE49-F238E27FC236}">
                  <a16:creationId xmlns:a16="http://schemas.microsoft.com/office/drawing/2014/main" id="{5E493D5C-32C1-4B09-BFE9-6ED62A58FC09}"/>
                </a:ext>
              </a:extLst>
            </p:cNvPr>
            <p:cNvSpPr/>
            <p:nvPr/>
          </p:nvSpPr>
          <p:spPr>
            <a:xfrm>
              <a:off x="266026" y="4342322"/>
              <a:ext cx="137286" cy="137286"/>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solidFill>
              <a:schemeClr val="accent6"/>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8" name="Freeform: Shape 4">
              <a:extLst>
                <a:ext uri="{FF2B5EF4-FFF2-40B4-BE49-F238E27FC236}">
                  <a16:creationId xmlns:a16="http://schemas.microsoft.com/office/drawing/2014/main" id="{41000666-0603-4308-9FFD-39FA02F08039}"/>
                </a:ext>
              </a:extLst>
            </p:cNvPr>
            <p:cNvSpPr/>
            <p:nvPr/>
          </p:nvSpPr>
          <p:spPr>
            <a:xfrm>
              <a:off x="487219" y="4342322"/>
              <a:ext cx="137286" cy="137286"/>
            </a:xfrm>
            <a:custGeom>
              <a:avLst/>
              <a:gdLst/>
              <a:ahLst/>
              <a:cxnLst>
                <a:cxn ang="3cd4">
                  <a:pos x="hc" y="t"/>
                </a:cxn>
                <a:cxn ang="cd2">
                  <a:pos x="l" y="vc"/>
                </a:cxn>
                <a:cxn ang="cd4">
                  <a:pos x="hc" y="b"/>
                </a:cxn>
                <a:cxn ang="0">
                  <a:pos x="r" y="vc"/>
                </a:cxn>
              </a:cxnLst>
              <a:rect l="l" t="t" r="r" b="b"/>
              <a:pathLst>
                <a:path w="1413" h="1413">
                  <a:moveTo>
                    <a:pt x="0" y="1413"/>
                  </a:moveTo>
                  <a:lnTo>
                    <a:pt x="1413" y="1413"/>
                  </a:lnTo>
                  <a:lnTo>
                    <a:pt x="1413" y="0"/>
                  </a:lnTo>
                  <a:lnTo>
                    <a:pt x="0" y="0"/>
                  </a:lnTo>
                  <a:close/>
                </a:path>
              </a:pathLst>
            </a:custGeom>
            <a:solidFill>
              <a:schemeClr val="accent5"/>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9" name="Freeform: Shape 5">
              <a:extLst>
                <a:ext uri="{FF2B5EF4-FFF2-40B4-BE49-F238E27FC236}">
                  <a16:creationId xmlns:a16="http://schemas.microsoft.com/office/drawing/2014/main" id="{F33F6556-FA8C-4A33-899D-8FD7AF903C42}"/>
                </a:ext>
              </a:extLst>
            </p:cNvPr>
            <p:cNvSpPr/>
            <p:nvPr/>
          </p:nvSpPr>
          <p:spPr>
            <a:xfrm>
              <a:off x="1141272" y="4335322"/>
              <a:ext cx="167718" cy="372286"/>
            </a:xfrm>
            <a:custGeom>
              <a:avLst/>
              <a:gdLst/>
              <a:ahLst/>
              <a:cxnLst>
                <a:cxn ang="3cd4">
                  <a:pos x="hc" y="t"/>
                </a:cxn>
                <a:cxn ang="cd2">
                  <a:pos x="l" y="vc"/>
                </a:cxn>
                <a:cxn ang="cd4">
                  <a:pos x="hc" y="b"/>
                </a:cxn>
                <a:cxn ang="0">
                  <a:pos x="r" y="vc"/>
                </a:cxn>
              </a:cxnLst>
              <a:rect l="l" t="t" r="r" b="b"/>
              <a:pathLst>
                <a:path w="1726" h="3830">
                  <a:moveTo>
                    <a:pt x="792" y="1962"/>
                  </a:moveTo>
                  <a:cubicBezTo>
                    <a:pt x="792" y="1532"/>
                    <a:pt x="864" y="1149"/>
                    <a:pt x="1007" y="838"/>
                  </a:cubicBezTo>
                  <a:cubicBezTo>
                    <a:pt x="1151" y="503"/>
                    <a:pt x="1390" y="240"/>
                    <a:pt x="1701" y="96"/>
                  </a:cubicBezTo>
                  <a:cubicBezTo>
                    <a:pt x="1677" y="0"/>
                    <a:pt x="1677" y="0"/>
                    <a:pt x="1677" y="0"/>
                  </a:cubicBezTo>
                  <a:cubicBezTo>
                    <a:pt x="1199" y="48"/>
                    <a:pt x="792" y="240"/>
                    <a:pt x="456" y="623"/>
                  </a:cubicBezTo>
                  <a:cubicBezTo>
                    <a:pt x="145" y="1006"/>
                    <a:pt x="-23" y="1460"/>
                    <a:pt x="2" y="1962"/>
                  </a:cubicBezTo>
                  <a:cubicBezTo>
                    <a:pt x="2" y="2466"/>
                    <a:pt x="169" y="2896"/>
                    <a:pt x="504" y="3232"/>
                  </a:cubicBezTo>
                  <a:cubicBezTo>
                    <a:pt x="815" y="3591"/>
                    <a:pt x="1222" y="3806"/>
                    <a:pt x="1677" y="3830"/>
                  </a:cubicBezTo>
                  <a:cubicBezTo>
                    <a:pt x="1726" y="3734"/>
                    <a:pt x="1726" y="3734"/>
                    <a:pt x="1726" y="3734"/>
                  </a:cubicBezTo>
                  <a:cubicBezTo>
                    <a:pt x="1127" y="3447"/>
                    <a:pt x="839" y="2849"/>
                    <a:pt x="792" y="1962"/>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0" name="Freeform: Shape 6">
              <a:extLst>
                <a:ext uri="{FF2B5EF4-FFF2-40B4-BE49-F238E27FC236}">
                  <a16:creationId xmlns:a16="http://schemas.microsoft.com/office/drawing/2014/main" id="{C0C70935-4D0B-40E7-AD4C-21E7839A894C}"/>
                </a:ext>
              </a:extLst>
            </p:cNvPr>
            <p:cNvSpPr/>
            <p:nvPr/>
          </p:nvSpPr>
          <p:spPr>
            <a:xfrm>
              <a:off x="1360326" y="4335322"/>
              <a:ext cx="167524" cy="372286"/>
            </a:xfrm>
            <a:custGeom>
              <a:avLst/>
              <a:gdLst/>
              <a:ahLst/>
              <a:cxnLst>
                <a:cxn ang="3cd4">
                  <a:pos x="hc" y="t"/>
                </a:cxn>
                <a:cxn ang="cd2">
                  <a:pos x="l" y="vc"/>
                </a:cxn>
                <a:cxn ang="cd4">
                  <a:pos x="hc" y="b"/>
                </a:cxn>
                <a:cxn ang="0">
                  <a:pos x="r" y="vc"/>
                </a:cxn>
              </a:cxnLst>
              <a:rect l="l" t="t" r="r" b="b"/>
              <a:pathLst>
                <a:path w="1724" h="3830">
                  <a:moveTo>
                    <a:pt x="1222" y="575"/>
                  </a:moveTo>
                  <a:cubicBezTo>
                    <a:pt x="886" y="240"/>
                    <a:pt x="503" y="24"/>
                    <a:pt x="48" y="0"/>
                  </a:cubicBezTo>
                  <a:cubicBezTo>
                    <a:pt x="0" y="96"/>
                    <a:pt x="0" y="96"/>
                    <a:pt x="0" y="96"/>
                  </a:cubicBezTo>
                  <a:cubicBezTo>
                    <a:pt x="575" y="383"/>
                    <a:pt x="862" y="982"/>
                    <a:pt x="886" y="1892"/>
                  </a:cubicBezTo>
                  <a:cubicBezTo>
                    <a:pt x="934" y="2800"/>
                    <a:pt x="623" y="3423"/>
                    <a:pt x="0" y="3734"/>
                  </a:cubicBezTo>
                  <a:cubicBezTo>
                    <a:pt x="48" y="3830"/>
                    <a:pt x="48" y="3830"/>
                    <a:pt x="48" y="3830"/>
                  </a:cubicBezTo>
                  <a:cubicBezTo>
                    <a:pt x="527" y="3782"/>
                    <a:pt x="934" y="3567"/>
                    <a:pt x="1245" y="3183"/>
                  </a:cubicBezTo>
                  <a:cubicBezTo>
                    <a:pt x="1581" y="2825"/>
                    <a:pt x="1724" y="2370"/>
                    <a:pt x="1724" y="1844"/>
                  </a:cubicBezTo>
                  <a:cubicBezTo>
                    <a:pt x="1701" y="1365"/>
                    <a:pt x="1533" y="934"/>
                    <a:pt x="1222" y="575"/>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1" name="Freeform: Shape 7">
              <a:extLst>
                <a:ext uri="{FF2B5EF4-FFF2-40B4-BE49-F238E27FC236}">
                  <a16:creationId xmlns:a16="http://schemas.microsoft.com/office/drawing/2014/main" id="{E3DA2E8A-29F4-45EE-852B-03E8A7E0DA61}"/>
                </a:ext>
              </a:extLst>
            </p:cNvPr>
            <p:cNvSpPr/>
            <p:nvPr/>
          </p:nvSpPr>
          <p:spPr>
            <a:xfrm>
              <a:off x="694509" y="4337655"/>
              <a:ext cx="193095" cy="362952"/>
            </a:xfrm>
            <a:custGeom>
              <a:avLst/>
              <a:gdLst/>
              <a:ahLst/>
              <a:cxnLst>
                <a:cxn ang="3cd4">
                  <a:pos x="hc" y="t"/>
                </a:cxn>
                <a:cxn ang="cd2">
                  <a:pos x="l" y="vc"/>
                </a:cxn>
                <a:cxn ang="cd4">
                  <a:pos x="hc" y="b"/>
                </a:cxn>
                <a:cxn ang="0">
                  <a:pos x="r" y="vc"/>
                </a:cxn>
              </a:cxnLst>
              <a:rect l="l" t="t" r="r" b="b"/>
              <a:pathLst>
                <a:path w="1987" h="3734">
                  <a:moveTo>
                    <a:pt x="1173" y="240"/>
                  </a:moveTo>
                  <a:cubicBezTo>
                    <a:pt x="1173" y="48"/>
                    <a:pt x="1173" y="48"/>
                    <a:pt x="1173" y="48"/>
                  </a:cubicBezTo>
                  <a:cubicBezTo>
                    <a:pt x="24" y="48"/>
                    <a:pt x="24" y="48"/>
                    <a:pt x="24" y="48"/>
                  </a:cubicBezTo>
                  <a:cubicBezTo>
                    <a:pt x="0" y="191"/>
                    <a:pt x="0" y="191"/>
                    <a:pt x="0" y="191"/>
                  </a:cubicBezTo>
                  <a:cubicBezTo>
                    <a:pt x="167" y="240"/>
                    <a:pt x="287" y="383"/>
                    <a:pt x="311" y="623"/>
                  </a:cubicBezTo>
                  <a:cubicBezTo>
                    <a:pt x="311" y="3183"/>
                    <a:pt x="311" y="3183"/>
                    <a:pt x="311" y="3183"/>
                  </a:cubicBezTo>
                  <a:cubicBezTo>
                    <a:pt x="263" y="3423"/>
                    <a:pt x="167" y="3543"/>
                    <a:pt x="0" y="3591"/>
                  </a:cubicBezTo>
                  <a:cubicBezTo>
                    <a:pt x="24" y="3734"/>
                    <a:pt x="24" y="3734"/>
                    <a:pt x="24" y="3734"/>
                  </a:cubicBezTo>
                  <a:cubicBezTo>
                    <a:pt x="1508" y="3734"/>
                    <a:pt x="1508" y="3734"/>
                    <a:pt x="1508" y="3734"/>
                  </a:cubicBezTo>
                  <a:cubicBezTo>
                    <a:pt x="1533" y="3591"/>
                    <a:pt x="1533" y="3591"/>
                    <a:pt x="1533" y="3591"/>
                  </a:cubicBezTo>
                  <a:cubicBezTo>
                    <a:pt x="1173" y="3495"/>
                    <a:pt x="1173" y="3304"/>
                    <a:pt x="1173" y="3183"/>
                  </a:cubicBezTo>
                  <a:cubicBezTo>
                    <a:pt x="1173" y="3159"/>
                    <a:pt x="1173" y="3159"/>
                    <a:pt x="1173" y="3159"/>
                  </a:cubicBezTo>
                  <a:cubicBezTo>
                    <a:pt x="1173" y="2393"/>
                    <a:pt x="1173" y="2393"/>
                    <a:pt x="1173" y="2393"/>
                  </a:cubicBezTo>
                  <a:cubicBezTo>
                    <a:pt x="1173" y="1245"/>
                    <a:pt x="1173" y="1245"/>
                    <a:pt x="1173" y="1245"/>
                  </a:cubicBezTo>
                  <a:cubicBezTo>
                    <a:pt x="1173" y="1030"/>
                    <a:pt x="1221" y="862"/>
                    <a:pt x="1245" y="742"/>
                  </a:cubicBezTo>
                  <a:cubicBezTo>
                    <a:pt x="1365" y="455"/>
                    <a:pt x="1604" y="240"/>
                    <a:pt x="1820" y="168"/>
                  </a:cubicBezTo>
                  <a:cubicBezTo>
                    <a:pt x="1844" y="168"/>
                    <a:pt x="1916" y="144"/>
                    <a:pt x="1987" y="120"/>
                  </a:cubicBezTo>
                  <a:cubicBezTo>
                    <a:pt x="1963" y="0"/>
                    <a:pt x="1963" y="0"/>
                    <a:pt x="1963" y="0"/>
                  </a:cubicBezTo>
                  <a:cubicBezTo>
                    <a:pt x="1676" y="24"/>
                    <a:pt x="1412" y="96"/>
                    <a:pt x="1173" y="24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2" name="Freeform: Shape 8">
              <a:extLst>
                <a:ext uri="{FF2B5EF4-FFF2-40B4-BE49-F238E27FC236}">
                  <a16:creationId xmlns:a16="http://schemas.microsoft.com/office/drawing/2014/main" id="{B9C19175-15C0-453E-8F1E-E59087EE3CC5}"/>
                </a:ext>
              </a:extLst>
            </p:cNvPr>
            <p:cNvSpPr/>
            <p:nvPr/>
          </p:nvSpPr>
          <p:spPr>
            <a:xfrm>
              <a:off x="934274" y="4337655"/>
              <a:ext cx="186191" cy="362952"/>
            </a:xfrm>
            <a:custGeom>
              <a:avLst/>
              <a:gdLst/>
              <a:ahLst/>
              <a:cxnLst>
                <a:cxn ang="3cd4">
                  <a:pos x="hc" y="t"/>
                </a:cxn>
                <a:cxn ang="cd2">
                  <a:pos x="l" y="vc"/>
                </a:cxn>
                <a:cxn ang="cd4">
                  <a:pos x="hc" y="b"/>
                </a:cxn>
                <a:cxn ang="0">
                  <a:pos x="r" y="vc"/>
                </a:cxn>
              </a:cxnLst>
              <a:rect l="l" t="t" r="r" b="b"/>
              <a:pathLst>
                <a:path w="1916" h="3734">
                  <a:moveTo>
                    <a:pt x="1604" y="3183"/>
                  </a:moveTo>
                  <a:cubicBezTo>
                    <a:pt x="1604" y="1628"/>
                    <a:pt x="1604" y="1628"/>
                    <a:pt x="1604" y="1628"/>
                  </a:cubicBezTo>
                  <a:cubicBezTo>
                    <a:pt x="1604" y="1221"/>
                    <a:pt x="1485" y="838"/>
                    <a:pt x="1126" y="479"/>
                  </a:cubicBezTo>
                  <a:cubicBezTo>
                    <a:pt x="814" y="191"/>
                    <a:pt x="431" y="48"/>
                    <a:pt x="24" y="0"/>
                  </a:cubicBezTo>
                  <a:cubicBezTo>
                    <a:pt x="0" y="120"/>
                    <a:pt x="0" y="120"/>
                    <a:pt x="0" y="120"/>
                  </a:cubicBezTo>
                  <a:cubicBezTo>
                    <a:pt x="48" y="144"/>
                    <a:pt x="144" y="168"/>
                    <a:pt x="144" y="168"/>
                  </a:cubicBezTo>
                  <a:cubicBezTo>
                    <a:pt x="383" y="240"/>
                    <a:pt x="551" y="455"/>
                    <a:pt x="647" y="742"/>
                  </a:cubicBezTo>
                  <a:cubicBezTo>
                    <a:pt x="695" y="862"/>
                    <a:pt x="719" y="1030"/>
                    <a:pt x="742" y="1269"/>
                  </a:cubicBezTo>
                  <a:cubicBezTo>
                    <a:pt x="742" y="3159"/>
                    <a:pt x="742" y="3159"/>
                    <a:pt x="742" y="3159"/>
                  </a:cubicBezTo>
                  <a:cubicBezTo>
                    <a:pt x="742" y="3183"/>
                    <a:pt x="742" y="3183"/>
                    <a:pt x="742" y="3183"/>
                  </a:cubicBezTo>
                  <a:cubicBezTo>
                    <a:pt x="742" y="3304"/>
                    <a:pt x="742" y="3495"/>
                    <a:pt x="383" y="3591"/>
                  </a:cubicBezTo>
                  <a:cubicBezTo>
                    <a:pt x="408" y="3734"/>
                    <a:pt x="408" y="3734"/>
                    <a:pt x="408" y="3734"/>
                  </a:cubicBezTo>
                  <a:cubicBezTo>
                    <a:pt x="1892" y="3734"/>
                    <a:pt x="1892" y="3734"/>
                    <a:pt x="1892" y="3734"/>
                  </a:cubicBezTo>
                  <a:cubicBezTo>
                    <a:pt x="1916" y="3591"/>
                    <a:pt x="1916" y="3591"/>
                    <a:pt x="1916" y="3591"/>
                  </a:cubicBezTo>
                  <a:cubicBezTo>
                    <a:pt x="1749" y="3543"/>
                    <a:pt x="1628" y="3423"/>
                    <a:pt x="1604" y="3183"/>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3" name="Freeform: Shape 9">
              <a:extLst>
                <a:ext uri="{FF2B5EF4-FFF2-40B4-BE49-F238E27FC236}">
                  <a16:creationId xmlns:a16="http://schemas.microsoft.com/office/drawing/2014/main" id="{044432AE-DC92-471D-9A6E-B5681ACB1CB3}"/>
                </a:ext>
              </a:extLst>
            </p:cNvPr>
            <p:cNvSpPr/>
            <p:nvPr/>
          </p:nvSpPr>
          <p:spPr>
            <a:xfrm>
              <a:off x="2177430" y="4342322"/>
              <a:ext cx="183858" cy="365285"/>
            </a:xfrm>
            <a:custGeom>
              <a:avLst/>
              <a:gdLst/>
              <a:ahLst/>
              <a:cxnLst>
                <a:cxn ang="3cd4">
                  <a:pos x="hc" y="t"/>
                </a:cxn>
                <a:cxn ang="cd2">
                  <a:pos x="l" y="vc"/>
                </a:cxn>
                <a:cxn ang="cd4">
                  <a:pos x="hc" y="b"/>
                </a:cxn>
                <a:cxn ang="0">
                  <a:pos x="r" y="vc"/>
                </a:cxn>
              </a:cxnLst>
              <a:rect l="l" t="t" r="r" b="b"/>
              <a:pathLst>
                <a:path w="1892" h="3758">
                  <a:moveTo>
                    <a:pt x="407" y="0"/>
                  </a:moveTo>
                  <a:cubicBezTo>
                    <a:pt x="384" y="143"/>
                    <a:pt x="384" y="143"/>
                    <a:pt x="384" y="143"/>
                  </a:cubicBezTo>
                  <a:cubicBezTo>
                    <a:pt x="718" y="264"/>
                    <a:pt x="743" y="431"/>
                    <a:pt x="718" y="551"/>
                  </a:cubicBezTo>
                  <a:cubicBezTo>
                    <a:pt x="718" y="575"/>
                    <a:pt x="718" y="575"/>
                    <a:pt x="718" y="575"/>
                  </a:cubicBezTo>
                  <a:cubicBezTo>
                    <a:pt x="718" y="2489"/>
                    <a:pt x="718" y="2489"/>
                    <a:pt x="718" y="2489"/>
                  </a:cubicBezTo>
                  <a:cubicBezTo>
                    <a:pt x="718" y="2705"/>
                    <a:pt x="695" y="2872"/>
                    <a:pt x="647" y="3016"/>
                  </a:cubicBezTo>
                  <a:cubicBezTo>
                    <a:pt x="551" y="3303"/>
                    <a:pt x="360" y="3495"/>
                    <a:pt x="144" y="3590"/>
                  </a:cubicBezTo>
                  <a:cubicBezTo>
                    <a:pt x="144" y="3590"/>
                    <a:pt x="48" y="3615"/>
                    <a:pt x="0" y="3639"/>
                  </a:cubicBezTo>
                  <a:cubicBezTo>
                    <a:pt x="24" y="3758"/>
                    <a:pt x="24" y="3758"/>
                    <a:pt x="24" y="3758"/>
                  </a:cubicBezTo>
                  <a:cubicBezTo>
                    <a:pt x="431" y="3710"/>
                    <a:pt x="743" y="3567"/>
                    <a:pt x="1054" y="3279"/>
                  </a:cubicBezTo>
                  <a:cubicBezTo>
                    <a:pt x="1413" y="2920"/>
                    <a:pt x="1580" y="2537"/>
                    <a:pt x="1580" y="2106"/>
                  </a:cubicBezTo>
                  <a:cubicBezTo>
                    <a:pt x="1580" y="575"/>
                    <a:pt x="1580" y="575"/>
                    <a:pt x="1580" y="575"/>
                  </a:cubicBezTo>
                  <a:cubicBezTo>
                    <a:pt x="1629" y="335"/>
                    <a:pt x="1724" y="192"/>
                    <a:pt x="1892" y="143"/>
                  </a:cubicBezTo>
                  <a:cubicBezTo>
                    <a:pt x="1868" y="0"/>
                    <a:pt x="1868" y="0"/>
                    <a:pt x="1868"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4" name="Freeform: Shape 10">
              <a:extLst>
                <a:ext uri="{FF2B5EF4-FFF2-40B4-BE49-F238E27FC236}">
                  <a16:creationId xmlns:a16="http://schemas.microsoft.com/office/drawing/2014/main" id="{6EBC2CD5-777C-4A7B-B7FC-0A22A694BF10}"/>
                </a:ext>
              </a:extLst>
            </p:cNvPr>
            <p:cNvSpPr/>
            <p:nvPr/>
          </p:nvSpPr>
          <p:spPr>
            <a:xfrm>
              <a:off x="1951667" y="4342322"/>
              <a:ext cx="183761" cy="365285"/>
            </a:xfrm>
            <a:custGeom>
              <a:avLst/>
              <a:gdLst/>
              <a:ahLst/>
              <a:cxnLst>
                <a:cxn ang="3cd4">
                  <a:pos x="hc" y="t"/>
                </a:cxn>
                <a:cxn ang="cd2">
                  <a:pos x="l" y="vc"/>
                </a:cxn>
                <a:cxn ang="cd4">
                  <a:pos x="hc" y="b"/>
                </a:cxn>
                <a:cxn ang="0">
                  <a:pos x="r" y="vc"/>
                </a:cxn>
              </a:cxnLst>
              <a:rect l="l" t="t" r="r" b="b"/>
              <a:pathLst>
                <a:path w="1891" h="3758">
                  <a:moveTo>
                    <a:pt x="1244" y="3016"/>
                  </a:moveTo>
                  <a:cubicBezTo>
                    <a:pt x="1197" y="2872"/>
                    <a:pt x="1173" y="2705"/>
                    <a:pt x="1173" y="2489"/>
                  </a:cubicBezTo>
                  <a:cubicBezTo>
                    <a:pt x="1173" y="575"/>
                    <a:pt x="1173" y="575"/>
                    <a:pt x="1173" y="575"/>
                  </a:cubicBezTo>
                  <a:cubicBezTo>
                    <a:pt x="1173" y="551"/>
                    <a:pt x="1173" y="551"/>
                    <a:pt x="1173" y="551"/>
                  </a:cubicBezTo>
                  <a:cubicBezTo>
                    <a:pt x="1149" y="407"/>
                    <a:pt x="1173" y="264"/>
                    <a:pt x="1508" y="143"/>
                  </a:cubicBezTo>
                  <a:cubicBezTo>
                    <a:pt x="1484" y="0"/>
                    <a:pt x="1484" y="0"/>
                    <a:pt x="1484" y="0"/>
                  </a:cubicBezTo>
                  <a:cubicBezTo>
                    <a:pt x="24" y="0"/>
                    <a:pt x="24" y="0"/>
                    <a:pt x="24" y="0"/>
                  </a:cubicBezTo>
                  <a:cubicBezTo>
                    <a:pt x="0" y="143"/>
                    <a:pt x="0" y="143"/>
                    <a:pt x="0" y="143"/>
                  </a:cubicBezTo>
                  <a:cubicBezTo>
                    <a:pt x="167" y="192"/>
                    <a:pt x="263" y="335"/>
                    <a:pt x="311" y="575"/>
                  </a:cubicBezTo>
                  <a:cubicBezTo>
                    <a:pt x="311" y="2106"/>
                    <a:pt x="311" y="2106"/>
                    <a:pt x="311" y="2106"/>
                  </a:cubicBezTo>
                  <a:cubicBezTo>
                    <a:pt x="311" y="2537"/>
                    <a:pt x="479" y="2920"/>
                    <a:pt x="837" y="3279"/>
                  </a:cubicBezTo>
                  <a:cubicBezTo>
                    <a:pt x="1149" y="3567"/>
                    <a:pt x="1460" y="3710"/>
                    <a:pt x="1867" y="3758"/>
                  </a:cubicBezTo>
                  <a:cubicBezTo>
                    <a:pt x="1891" y="3639"/>
                    <a:pt x="1891" y="3639"/>
                    <a:pt x="1891" y="3639"/>
                  </a:cubicBezTo>
                  <a:cubicBezTo>
                    <a:pt x="1843" y="3615"/>
                    <a:pt x="1748" y="3590"/>
                    <a:pt x="1748" y="3590"/>
                  </a:cubicBezTo>
                  <a:cubicBezTo>
                    <a:pt x="1532" y="3495"/>
                    <a:pt x="1365" y="3303"/>
                    <a:pt x="1244" y="3016"/>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5" name="Freeform: Shape 11">
              <a:extLst>
                <a:ext uri="{FF2B5EF4-FFF2-40B4-BE49-F238E27FC236}">
                  <a16:creationId xmlns:a16="http://schemas.microsoft.com/office/drawing/2014/main" id="{C399F9F3-42BE-4FB6-BC6B-E3A2BB448F1E}"/>
                </a:ext>
              </a:extLst>
            </p:cNvPr>
            <p:cNvSpPr/>
            <p:nvPr/>
          </p:nvSpPr>
          <p:spPr>
            <a:xfrm>
              <a:off x="2386956" y="4607560"/>
              <a:ext cx="116382" cy="107048"/>
            </a:xfrm>
            <a:custGeom>
              <a:avLst/>
              <a:gdLst/>
              <a:ahLst/>
              <a:cxnLst>
                <a:cxn ang="3cd4">
                  <a:pos x="hc" y="t"/>
                </a:cxn>
                <a:cxn ang="cd2">
                  <a:pos x="l" y="vc"/>
                </a:cxn>
                <a:cxn ang="cd4">
                  <a:pos x="hc" y="b"/>
                </a:cxn>
                <a:cxn ang="0">
                  <a:pos x="r" y="vc"/>
                </a:cxn>
              </a:cxnLst>
              <a:rect l="l" t="t" r="r" b="b"/>
              <a:pathLst>
                <a:path w="1198" h="1102">
                  <a:moveTo>
                    <a:pt x="120" y="0"/>
                  </a:moveTo>
                  <a:cubicBezTo>
                    <a:pt x="0" y="25"/>
                    <a:pt x="0" y="25"/>
                    <a:pt x="0" y="25"/>
                  </a:cubicBezTo>
                  <a:cubicBezTo>
                    <a:pt x="0" y="958"/>
                    <a:pt x="0" y="958"/>
                    <a:pt x="0" y="958"/>
                  </a:cubicBezTo>
                  <a:cubicBezTo>
                    <a:pt x="0" y="1102"/>
                    <a:pt x="0" y="1102"/>
                    <a:pt x="0" y="1102"/>
                  </a:cubicBezTo>
                  <a:cubicBezTo>
                    <a:pt x="96" y="982"/>
                    <a:pt x="96" y="982"/>
                    <a:pt x="96" y="982"/>
                  </a:cubicBezTo>
                  <a:cubicBezTo>
                    <a:pt x="144" y="934"/>
                    <a:pt x="216" y="934"/>
                    <a:pt x="312" y="934"/>
                  </a:cubicBezTo>
                  <a:cubicBezTo>
                    <a:pt x="408" y="934"/>
                    <a:pt x="504" y="934"/>
                    <a:pt x="599" y="958"/>
                  </a:cubicBezTo>
                  <a:cubicBezTo>
                    <a:pt x="719" y="1006"/>
                    <a:pt x="910" y="1030"/>
                    <a:pt x="1174" y="1030"/>
                  </a:cubicBezTo>
                  <a:cubicBezTo>
                    <a:pt x="1198" y="911"/>
                    <a:pt x="1198" y="911"/>
                    <a:pt x="1198" y="911"/>
                  </a:cubicBezTo>
                  <a:cubicBezTo>
                    <a:pt x="838" y="887"/>
                    <a:pt x="455" y="575"/>
                    <a:pt x="120"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6" name="Freeform: Shape 12">
              <a:extLst>
                <a:ext uri="{FF2B5EF4-FFF2-40B4-BE49-F238E27FC236}">
                  <a16:creationId xmlns:a16="http://schemas.microsoft.com/office/drawing/2014/main" id="{45EA9122-6806-4732-9F35-EAAAA7F3B5F0}"/>
                </a:ext>
              </a:extLst>
            </p:cNvPr>
            <p:cNvSpPr/>
            <p:nvPr/>
          </p:nvSpPr>
          <p:spPr>
            <a:xfrm>
              <a:off x="2557008" y="4342322"/>
              <a:ext cx="111618" cy="90714"/>
            </a:xfrm>
            <a:custGeom>
              <a:avLst/>
              <a:gdLst/>
              <a:ahLst/>
              <a:cxnLst>
                <a:cxn ang="3cd4">
                  <a:pos x="hc" y="t"/>
                </a:cxn>
                <a:cxn ang="cd2">
                  <a:pos x="l" y="vc"/>
                </a:cxn>
                <a:cxn ang="cd4">
                  <a:pos x="hc" y="b"/>
                </a:cxn>
                <a:cxn ang="0">
                  <a:pos x="r" y="vc"/>
                </a:cxn>
              </a:cxnLst>
              <a:rect l="l" t="t" r="r" b="b"/>
              <a:pathLst>
                <a:path w="1149" h="934">
                  <a:moveTo>
                    <a:pt x="1029" y="934"/>
                  </a:moveTo>
                  <a:cubicBezTo>
                    <a:pt x="1149" y="934"/>
                    <a:pt x="1149" y="934"/>
                    <a:pt x="1149" y="934"/>
                  </a:cubicBezTo>
                  <a:cubicBezTo>
                    <a:pt x="1149" y="72"/>
                    <a:pt x="1149" y="72"/>
                    <a:pt x="1149" y="72"/>
                  </a:cubicBezTo>
                  <a:cubicBezTo>
                    <a:pt x="1149" y="0"/>
                    <a:pt x="1149" y="0"/>
                    <a:pt x="1149" y="0"/>
                  </a:cubicBezTo>
                  <a:cubicBezTo>
                    <a:pt x="1101" y="0"/>
                    <a:pt x="1101" y="0"/>
                    <a:pt x="1101" y="0"/>
                  </a:cubicBezTo>
                  <a:cubicBezTo>
                    <a:pt x="24" y="0"/>
                    <a:pt x="24" y="0"/>
                    <a:pt x="24" y="0"/>
                  </a:cubicBezTo>
                  <a:cubicBezTo>
                    <a:pt x="0" y="120"/>
                    <a:pt x="0" y="120"/>
                    <a:pt x="0" y="120"/>
                  </a:cubicBezTo>
                  <a:cubicBezTo>
                    <a:pt x="191" y="143"/>
                    <a:pt x="335" y="192"/>
                    <a:pt x="479" y="264"/>
                  </a:cubicBezTo>
                  <a:cubicBezTo>
                    <a:pt x="814" y="407"/>
                    <a:pt x="981" y="647"/>
                    <a:pt x="1029" y="934"/>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7" name="Freeform: Shape 13">
              <a:extLst>
                <a:ext uri="{FF2B5EF4-FFF2-40B4-BE49-F238E27FC236}">
                  <a16:creationId xmlns:a16="http://schemas.microsoft.com/office/drawing/2014/main" id="{7C78FB5C-5568-4FFE-9A62-B56058822EC9}"/>
                </a:ext>
              </a:extLst>
            </p:cNvPr>
            <p:cNvSpPr/>
            <p:nvPr/>
          </p:nvSpPr>
          <p:spPr>
            <a:xfrm>
              <a:off x="2391623" y="4342322"/>
              <a:ext cx="300240" cy="365674"/>
            </a:xfrm>
            <a:custGeom>
              <a:avLst/>
              <a:gdLst/>
              <a:ahLst/>
              <a:cxnLst>
                <a:cxn ang="3cd4">
                  <a:pos x="hc" y="t"/>
                </a:cxn>
                <a:cxn ang="cd2">
                  <a:pos x="l" y="vc"/>
                </a:cxn>
                <a:cxn ang="cd4">
                  <a:pos x="hc" y="b"/>
                </a:cxn>
                <a:cxn ang="0">
                  <a:pos x="r" y="vc"/>
                </a:cxn>
              </a:cxnLst>
              <a:rect l="l" t="t" r="r" b="b"/>
              <a:pathLst>
                <a:path w="3089" h="3762">
                  <a:moveTo>
                    <a:pt x="2587" y="1844"/>
                  </a:moveTo>
                  <a:cubicBezTo>
                    <a:pt x="2443" y="1772"/>
                    <a:pt x="2275" y="1676"/>
                    <a:pt x="2059" y="1605"/>
                  </a:cubicBezTo>
                  <a:cubicBezTo>
                    <a:pt x="1652" y="1460"/>
                    <a:pt x="1341" y="1341"/>
                    <a:pt x="1126" y="1269"/>
                  </a:cubicBezTo>
                  <a:cubicBezTo>
                    <a:pt x="814" y="1173"/>
                    <a:pt x="671" y="1077"/>
                    <a:pt x="671" y="862"/>
                  </a:cubicBezTo>
                  <a:cubicBezTo>
                    <a:pt x="671" y="838"/>
                    <a:pt x="671" y="838"/>
                    <a:pt x="671" y="838"/>
                  </a:cubicBezTo>
                  <a:cubicBezTo>
                    <a:pt x="671" y="718"/>
                    <a:pt x="695" y="575"/>
                    <a:pt x="790" y="431"/>
                  </a:cubicBezTo>
                  <a:cubicBezTo>
                    <a:pt x="934" y="264"/>
                    <a:pt x="1078" y="168"/>
                    <a:pt x="1293" y="120"/>
                  </a:cubicBezTo>
                  <a:cubicBezTo>
                    <a:pt x="1269" y="0"/>
                    <a:pt x="1269" y="0"/>
                    <a:pt x="1269" y="0"/>
                  </a:cubicBezTo>
                  <a:cubicBezTo>
                    <a:pt x="886" y="0"/>
                    <a:pt x="551" y="143"/>
                    <a:pt x="239" y="407"/>
                  </a:cubicBezTo>
                  <a:cubicBezTo>
                    <a:pt x="72" y="598"/>
                    <a:pt x="0" y="790"/>
                    <a:pt x="0" y="982"/>
                  </a:cubicBezTo>
                  <a:cubicBezTo>
                    <a:pt x="0" y="1293"/>
                    <a:pt x="96" y="1533"/>
                    <a:pt x="312" y="1700"/>
                  </a:cubicBezTo>
                  <a:cubicBezTo>
                    <a:pt x="456" y="1820"/>
                    <a:pt x="623" y="1939"/>
                    <a:pt x="886" y="2034"/>
                  </a:cubicBezTo>
                  <a:cubicBezTo>
                    <a:pt x="1652" y="2322"/>
                    <a:pt x="1652" y="2322"/>
                    <a:pt x="1652" y="2322"/>
                  </a:cubicBezTo>
                  <a:cubicBezTo>
                    <a:pt x="1868" y="2394"/>
                    <a:pt x="2012" y="2441"/>
                    <a:pt x="2084" y="2489"/>
                  </a:cubicBezTo>
                  <a:cubicBezTo>
                    <a:pt x="2251" y="2537"/>
                    <a:pt x="2371" y="2657"/>
                    <a:pt x="2419" y="2800"/>
                  </a:cubicBezTo>
                  <a:cubicBezTo>
                    <a:pt x="2443" y="2849"/>
                    <a:pt x="2443" y="2896"/>
                    <a:pt x="2443" y="2944"/>
                  </a:cubicBezTo>
                  <a:cubicBezTo>
                    <a:pt x="2443" y="3088"/>
                    <a:pt x="2419" y="3207"/>
                    <a:pt x="2323" y="3328"/>
                  </a:cubicBezTo>
                  <a:cubicBezTo>
                    <a:pt x="2203" y="3519"/>
                    <a:pt x="1964" y="3615"/>
                    <a:pt x="1605" y="3639"/>
                  </a:cubicBezTo>
                  <a:cubicBezTo>
                    <a:pt x="1629" y="3758"/>
                    <a:pt x="1629" y="3758"/>
                    <a:pt x="1629" y="3758"/>
                  </a:cubicBezTo>
                  <a:cubicBezTo>
                    <a:pt x="1964" y="3782"/>
                    <a:pt x="2299" y="3686"/>
                    <a:pt x="2634" y="3519"/>
                  </a:cubicBezTo>
                  <a:cubicBezTo>
                    <a:pt x="2898" y="3375"/>
                    <a:pt x="3065" y="3111"/>
                    <a:pt x="3089" y="2728"/>
                  </a:cubicBezTo>
                  <a:cubicBezTo>
                    <a:pt x="3089" y="2417"/>
                    <a:pt x="2921" y="2058"/>
                    <a:pt x="2587" y="1844"/>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sp>
          <p:nvSpPr>
            <p:cNvPr id="18" name="Freeform: Shape 14">
              <a:extLst>
                <a:ext uri="{FF2B5EF4-FFF2-40B4-BE49-F238E27FC236}">
                  <a16:creationId xmlns:a16="http://schemas.microsoft.com/office/drawing/2014/main" id="{EEC00EBF-62E4-4FAE-80DC-B91EACBE436E}"/>
                </a:ext>
              </a:extLst>
            </p:cNvPr>
            <p:cNvSpPr/>
            <p:nvPr/>
          </p:nvSpPr>
          <p:spPr>
            <a:xfrm>
              <a:off x="1520850" y="4342322"/>
              <a:ext cx="405051" cy="358285"/>
            </a:xfrm>
            <a:custGeom>
              <a:avLst/>
              <a:gdLst/>
              <a:ahLst/>
              <a:cxnLst>
                <a:cxn ang="3cd4">
                  <a:pos x="hc" y="t"/>
                </a:cxn>
                <a:cxn ang="cd2">
                  <a:pos x="l" y="vc"/>
                </a:cxn>
                <a:cxn ang="cd4">
                  <a:pos x="hc" y="b"/>
                </a:cxn>
                <a:cxn ang="0">
                  <a:pos x="r" y="vc"/>
                </a:cxn>
              </a:cxnLst>
              <a:rect l="l" t="t" r="r" b="b"/>
              <a:pathLst>
                <a:path w="4167" h="3686">
                  <a:moveTo>
                    <a:pt x="3161" y="0"/>
                  </a:moveTo>
                  <a:cubicBezTo>
                    <a:pt x="3137" y="143"/>
                    <a:pt x="3137" y="143"/>
                    <a:pt x="3137" y="143"/>
                  </a:cubicBezTo>
                  <a:cubicBezTo>
                    <a:pt x="3497" y="264"/>
                    <a:pt x="3473" y="431"/>
                    <a:pt x="3448" y="551"/>
                  </a:cubicBezTo>
                  <a:cubicBezTo>
                    <a:pt x="2371" y="3088"/>
                    <a:pt x="2371" y="3088"/>
                    <a:pt x="2371" y="3088"/>
                  </a:cubicBezTo>
                  <a:cubicBezTo>
                    <a:pt x="1245" y="526"/>
                    <a:pt x="1245" y="526"/>
                    <a:pt x="1245" y="526"/>
                  </a:cubicBezTo>
                  <a:cubicBezTo>
                    <a:pt x="1245" y="383"/>
                    <a:pt x="1222" y="239"/>
                    <a:pt x="1533" y="143"/>
                  </a:cubicBezTo>
                  <a:cubicBezTo>
                    <a:pt x="1509" y="0"/>
                    <a:pt x="1509" y="0"/>
                    <a:pt x="1509" y="0"/>
                  </a:cubicBezTo>
                  <a:cubicBezTo>
                    <a:pt x="25" y="0"/>
                    <a:pt x="25" y="0"/>
                    <a:pt x="25" y="0"/>
                  </a:cubicBezTo>
                  <a:cubicBezTo>
                    <a:pt x="0" y="143"/>
                    <a:pt x="0" y="143"/>
                    <a:pt x="0" y="143"/>
                  </a:cubicBezTo>
                  <a:cubicBezTo>
                    <a:pt x="168" y="192"/>
                    <a:pt x="264" y="311"/>
                    <a:pt x="360" y="551"/>
                  </a:cubicBezTo>
                  <a:cubicBezTo>
                    <a:pt x="1701" y="3686"/>
                    <a:pt x="1701" y="3686"/>
                    <a:pt x="1701" y="3686"/>
                  </a:cubicBezTo>
                  <a:cubicBezTo>
                    <a:pt x="2467" y="3686"/>
                    <a:pt x="2467" y="3686"/>
                    <a:pt x="2467" y="3686"/>
                  </a:cubicBezTo>
                  <a:cubicBezTo>
                    <a:pt x="3856" y="479"/>
                    <a:pt x="3856" y="479"/>
                    <a:pt x="3856" y="479"/>
                  </a:cubicBezTo>
                  <a:cubicBezTo>
                    <a:pt x="3927" y="287"/>
                    <a:pt x="3999" y="192"/>
                    <a:pt x="4167" y="143"/>
                  </a:cubicBezTo>
                  <a:cubicBezTo>
                    <a:pt x="4143" y="0"/>
                    <a:pt x="4143" y="0"/>
                    <a:pt x="4143" y="0"/>
                  </a:cubicBezTo>
                  <a:close/>
                </a:path>
              </a:pathLst>
            </a:custGeom>
            <a:solidFill>
              <a:schemeClr val="tx1"/>
            </a:solidFill>
            <a:ln cap="flat">
              <a:noFill/>
              <a:prstDash val="solid"/>
            </a:ln>
          </p:spPr>
          <p:txBody>
            <a:bodyPr vert="horz" wrap="none" lIns="90000" tIns="45000" rIns="90000" bIns="45000" anchor="ctr" anchorCtr="1" compatLnSpc="0"/>
            <a:lstStyle/>
            <a:p>
              <a:pPr marL="0" marR="0" lvl="0" indent="0" rtl="0" hangingPunct="0">
                <a:lnSpc>
                  <a:spcPct val="100000"/>
                </a:lnSpc>
                <a:spcBef>
                  <a:spcPts val="0"/>
                </a:spcBef>
                <a:spcAft>
                  <a:spcPts val="0"/>
                </a:spcAft>
                <a:buNone/>
                <a:tabLst/>
              </a:pPr>
              <a:endParaRPr lang="x-none" sz="1800" b="0" i="0" u="none" strike="noStrike" kern="1200">
                <a:ln>
                  <a:noFill/>
                </a:ln>
                <a:latin typeface="Arial" pitchFamily="18"/>
                <a:ea typeface="SimSun" pitchFamily="2"/>
                <a:cs typeface="Lucida Sans" pitchFamily="2"/>
              </a:endParaRPr>
            </a:p>
          </p:txBody>
        </p:sp>
      </p:grpSp>
    </p:spTree>
    <p:extLst>
      <p:ext uri="{BB962C8B-B14F-4D97-AF65-F5344CB8AC3E}">
        <p14:creationId xmlns:p14="http://schemas.microsoft.com/office/powerpoint/2010/main" val="59335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4747"/>
            <a:ext cx="9144000" cy="4881732"/>
          </a:xfrm>
          <a:prstGeom prst="rect">
            <a:avLst/>
          </a:prstGeom>
          <a:solidFill>
            <a:schemeClr val="accent6"/>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algn="ctr"/>
            <a:endParaRPr lang="sv-SE" sz="1013">
              <a:solidFill>
                <a:schemeClr val="bg1"/>
              </a:solidFill>
            </a:endParaRPr>
          </a:p>
        </p:txBody>
      </p:sp>
      <p:sp>
        <p:nvSpPr>
          <p:cNvPr id="6" name="Rubrik 1"/>
          <p:cNvSpPr txBox="1">
            <a:spLocks/>
          </p:cNvSpPr>
          <p:nvPr/>
        </p:nvSpPr>
        <p:spPr>
          <a:xfrm>
            <a:off x="-1" y="-14746"/>
            <a:ext cx="6599904" cy="809736"/>
          </a:xfrm>
          <a:prstGeom prst="rect">
            <a:avLst/>
          </a:prstGeom>
        </p:spPr>
        <p:txBody>
          <a:bodyPr lIns="251999" tIns="4572000" rIns="251999" anchor="t" anchorCtr="0"/>
          <a:lstStyle>
            <a:lvl1pPr algn="l" defTabSz="457200" rtl="0" eaLnBrk="1" latinLnBrk="0" hangingPunct="1">
              <a:spcBef>
                <a:spcPct val="0"/>
              </a:spcBef>
              <a:buNone/>
              <a:tabLst>
                <a:tab pos="177800" algn="l"/>
              </a:tabLst>
              <a:defRPr sz="3200" b="0" i="0" kern="1200" baseline="0">
                <a:solidFill>
                  <a:schemeClr val="tx1"/>
                </a:solidFill>
                <a:latin typeface="Calibri Regular" charset="0"/>
                <a:ea typeface="+mj-ea"/>
                <a:cs typeface="Calibri Regular" charset="0"/>
              </a:defRPr>
            </a:lvl1pPr>
          </a:lstStyle>
          <a:p>
            <a:r>
              <a:rPr lang="sv-SE" sz="2700" b="1" dirty="0">
                <a:solidFill>
                  <a:schemeClr val="bg1"/>
                </a:solidFill>
                <a:latin typeface="Calibri" charset="0"/>
                <a:ea typeface="Calibri" charset="0"/>
                <a:cs typeface="Calibri" charset="0"/>
              </a:rPr>
              <a:t>Resultat</a:t>
            </a:r>
          </a:p>
        </p:txBody>
      </p:sp>
      <p:cxnSp>
        <p:nvCxnSpPr>
          <p:cNvPr id="12" name="Straight Connector 11"/>
          <p:cNvCxnSpPr/>
          <p:nvPr/>
        </p:nvCxnSpPr>
        <p:spPr>
          <a:xfrm>
            <a:off x="245393" y="3184545"/>
            <a:ext cx="2440641" cy="0"/>
          </a:xfrm>
          <a:prstGeom prst="line">
            <a:avLst/>
          </a:prstGeom>
          <a:ln w="698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38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3" name="Rectangle 2"/>
          <p:cNvSpPr/>
          <p:nvPr/>
        </p:nvSpPr>
        <p:spPr>
          <a:xfrm>
            <a:off x="162157" y="2716726"/>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50" b="1" dirty="0">
                <a:latin typeface="Calibri" charset="0"/>
                <a:ea typeface="Calibri" charset="0"/>
                <a:cs typeface="Calibri" charset="0"/>
              </a:rPr>
              <a:t>Netto JA (54%):</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rPr>
              <a:t>18-29 år (62%)</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rPr>
              <a:t>Boende i Västsverige (61%)</a:t>
            </a:r>
          </a:p>
          <a:p>
            <a:pPr marR="0" lvl="0" algn="l" defTabSz="342900" rtl="0" eaLnBrk="1" fontAlgn="auto" latinLnBrk="0" hangingPunct="1">
              <a:lnSpc>
                <a:spcPct val="110000"/>
              </a:lnSpc>
              <a:spcBef>
                <a:spcPts val="0"/>
              </a:spcBef>
              <a:spcAft>
                <a:spcPts val="0"/>
              </a:spcAft>
              <a:buClr>
                <a:srgbClr val="006968"/>
              </a:buClr>
              <a:buSzTx/>
              <a:tabLst/>
              <a:defRPr/>
            </a:pPr>
            <a:endParaRPr lang="sv-SE" sz="1200" dirty="0">
              <a:solidFill>
                <a:srgbClr val="000000"/>
              </a:solidFill>
              <a:latin typeface="Calibri Regular" charset="0"/>
              <a:cs typeface="Calibri Regular"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50" b="1" dirty="0">
                <a:latin typeface="Calibri" charset="0"/>
                <a:cs typeface="Calibri" charset="0"/>
              </a:rPr>
              <a:t>Nej (37%):</a:t>
            </a:r>
          </a:p>
          <a:p>
            <a:pPr marL="214313" indent="-214313">
              <a:lnSpc>
                <a:spcPct val="110000"/>
              </a:lnSpc>
              <a:buClr>
                <a:srgbClr val="006968"/>
              </a:buClr>
              <a:buFont typeface="Wingdings" charset="2"/>
              <a:buChar char="§"/>
              <a:defRPr/>
            </a:pPr>
            <a:r>
              <a:rPr lang="sv-SE" sz="1200" dirty="0">
                <a:solidFill>
                  <a:srgbClr val="000000"/>
                </a:solidFill>
                <a:latin typeface="Calibri Regular" charset="0"/>
              </a:rPr>
              <a:t>Män (41%)</a:t>
            </a:r>
          </a:p>
          <a:p>
            <a:pPr marL="214313" indent="-214313">
              <a:lnSpc>
                <a:spcPct val="110000"/>
              </a:lnSpc>
              <a:buClr>
                <a:srgbClr val="006968"/>
              </a:buClr>
              <a:buFont typeface="Wingdings" charset="2"/>
              <a:buChar char="§"/>
              <a:defRPr/>
            </a:pPr>
            <a:r>
              <a:rPr lang="sv-SE" sz="1200" dirty="0">
                <a:solidFill>
                  <a:srgbClr val="000000"/>
                </a:solidFill>
                <a:latin typeface="Calibri Regular" charset="0"/>
              </a:rPr>
              <a:t>30-49 år (42%)</a:t>
            </a:r>
          </a:p>
          <a:p>
            <a:pPr marL="214313" indent="-214313">
              <a:lnSpc>
                <a:spcPct val="110000"/>
              </a:lnSpc>
              <a:buClr>
                <a:srgbClr val="006968"/>
              </a:buClr>
              <a:buFont typeface="Wingdings" charset="2"/>
              <a:buChar char="§"/>
              <a:defRPr/>
            </a:pPr>
            <a:r>
              <a:rPr lang="sv-SE" sz="1200" dirty="0">
                <a:solidFill>
                  <a:srgbClr val="000000"/>
                </a:solidFill>
                <a:latin typeface="Calibri Regular" charset="0"/>
              </a:rPr>
              <a:t>Boende i Norrland (47%)</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
        <p:nvSpPr>
          <p:cNvPr id="11" name="Rubrik 1"/>
          <p:cNvSpPr>
            <a:spLocks noGrp="1"/>
          </p:cNvSpPr>
          <p:nvPr>
            <p:ph type="title"/>
          </p:nvPr>
        </p:nvSpPr>
        <p:spPr>
          <a:xfrm>
            <a:off x="1" y="0"/>
            <a:ext cx="5020732" cy="979118"/>
          </a:xfrm>
          <a:prstGeom prst="rect">
            <a:avLst/>
          </a:prstGeom>
        </p:spPr>
        <p:txBody>
          <a:bodyPr lIns="251999" tIns="251999" rIns="251999" anchor="t" anchorCtr="0"/>
          <a:lstStyle/>
          <a:p>
            <a:r>
              <a:rPr lang="sv-SE" sz="2700" b="1" dirty="0">
                <a:latin typeface="Calibri" charset="0"/>
                <a:ea typeface="Calibri" charset="0"/>
                <a:cs typeface="Calibri" charset="0"/>
              </a:rPr>
              <a:t>Drygt hälften har känt oro för höga mobilkostnader i samband med resa utomlands</a:t>
            </a:r>
          </a:p>
        </p:txBody>
      </p:sp>
      <p:cxnSp>
        <p:nvCxnSpPr>
          <p:cNvPr id="14" name="Straight Connector 13"/>
          <p:cNvCxnSpPr/>
          <p:nvPr/>
        </p:nvCxnSpPr>
        <p:spPr>
          <a:xfrm>
            <a:off x="251222" y="159004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1630760"/>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Har du känt oro för höga mobilkostnader i samband med resa utomlands?</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2224332513"/>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2" name="Ellips 11">
            <a:extLst>
              <a:ext uri="{FF2B5EF4-FFF2-40B4-BE49-F238E27FC236}">
                <a16:creationId xmlns:a16="http://schemas.microsoft.com/office/drawing/2014/main" id="{15FEB0FE-AA9D-42E7-912D-52BB7B182825}"/>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lang="sv-SE" sz="2000" b="1" dirty="0">
                <a:solidFill>
                  <a:prstClr val="white"/>
                </a:solidFill>
                <a:latin typeface="Calibri"/>
              </a:rPr>
              <a:t>54</a:t>
            </a:r>
            <a:r>
              <a:rPr kumimoji="0" lang="sv-SE" sz="2000" b="1" i="0" u="none" strike="noStrike" kern="1200" cap="none" spc="0" normalizeH="0" baseline="0" noProof="0" dirty="0">
                <a:ln>
                  <a:noFill/>
                </a:ln>
                <a:solidFill>
                  <a:prstClr val="white"/>
                </a:solidFill>
                <a:effectLst/>
                <a:uLnTx/>
                <a:uFillTx/>
                <a:latin typeface="Calibri"/>
                <a:ea typeface="+mn-ea"/>
                <a:cs typeface="+mn-cs"/>
              </a:rPr>
              <a:t>%</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Tree>
    <p:extLst>
      <p:ext uri="{BB962C8B-B14F-4D97-AF65-F5344CB8AC3E}">
        <p14:creationId xmlns:p14="http://schemas.microsoft.com/office/powerpoint/2010/main" val="10268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11" name="Rubrik 1"/>
          <p:cNvSpPr>
            <a:spLocks noGrp="1"/>
          </p:cNvSpPr>
          <p:nvPr>
            <p:ph type="title"/>
          </p:nvPr>
        </p:nvSpPr>
        <p:spPr>
          <a:xfrm>
            <a:off x="1" y="0"/>
            <a:ext cx="4571999" cy="979118"/>
          </a:xfrm>
          <a:prstGeom prst="rect">
            <a:avLst/>
          </a:prstGeom>
        </p:spPr>
        <p:txBody>
          <a:bodyPr lIns="251999" tIns="251999" rIns="251999" anchor="t" anchorCtr="0"/>
          <a:lstStyle/>
          <a:p>
            <a:r>
              <a:rPr lang="sv-SE" sz="2700" b="1" dirty="0">
                <a:latin typeface="Calibri" charset="0"/>
                <a:ea typeface="Calibri" charset="0"/>
                <a:cs typeface="Calibri" charset="0"/>
              </a:rPr>
              <a:t>Nästan var fjärde har drabbats av oförutsedda höga mobilkostnader </a:t>
            </a:r>
            <a:r>
              <a:rPr lang="sv-SE" sz="2700" b="1" dirty="0" err="1">
                <a:latin typeface="Calibri" charset="0"/>
                <a:ea typeface="Calibri" charset="0"/>
                <a:cs typeface="Calibri" charset="0"/>
              </a:rPr>
              <a:t>pga</a:t>
            </a:r>
            <a:r>
              <a:rPr lang="sv-SE" sz="2700" b="1" dirty="0">
                <a:latin typeface="Calibri" charset="0"/>
                <a:ea typeface="Calibri" charset="0"/>
                <a:cs typeface="Calibri" charset="0"/>
              </a:rPr>
              <a:t> resa utomlands</a:t>
            </a:r>
          </a:p>
        </p:txBody>
      </p:sp>
      <p:cxnSp>
        <p:nvCxnSpPr>
          <p:cNvPr id="14" name="Straight Connector 13"/>
          <p:cNvCxnSpPr/>
          <p:nvPr/>
        </p:nvCxnSpPr>
        <p:spPr>
          <a:xfrm>
            <a:off x="251222" y="198092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2021640"/>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Har du drabbats av oförutsett höga mobilkostnader på grund av resa utomlands?</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519712858"/>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2" name="Ellips 11">
            <a:extLst>
              <a:ext uri="{FF2B5EF4-FFF2-40B4-BE49-F238E27FC236}">
                <a16:creationId xmlns:a16="http://schemas.microsoft.com/office/drawing/2014/main" id="{15FEB0FE-AA9D-42E7-912D-52BB7B182825}"/>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lang="sv-SE" sz="2000" b="1" dirty="0">
                <a:solidFill>
                  <a:prstClr val="white"/>
                </a:solidFill>
                <a:latin typeface="Calibri"/>
              </a:rPr>
              <a:t>23</a:t>
            </a:r>
            <a:r>
              <a:rPr kumimoji="0" lang="sv-SE" sz="2000" b="1" i="0" u="none" strike="noStrike" kern="1200" cap="none" spc="0" normalizeH="0" baseline="0" noProof="0" dirty="0">
                <a:ln>
                  <a:noFill/>
                </a:ln>
                <a:solidFill>
                  <a:prstClr val="white"/>
                </a:solidFill>
                <a:effectLst/>
                <a:uLnTx/>
                <a:uFillTx/>
                <a:latin typeface="Calibri"/>
                <a:ea typeface="+mn-ea"/>
                <a:cs typeface="+mn-cs"/>
              </a:rPr>
              <a:t>%</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
        <p:nvSpPr>
          <p:cNvPr id="10" name="Rectangle 2">
            <a:extLst>
              <a:ext uri="{FF2B5EF4-FFF2-40B4-BE49-F238E27FC236}">
                <a16:creationId xmlns:a16="http://schemas.microsoft.com/office/drawing/2014/main" id="{1CCCD2C5-8A1B-455F-8055-A68C721E2AB9}"/>
              </a:ext>
            </a:extLst>
          </p:cNvPr>
          <p:cNvSpPr/>
          <p:nvPr/>
        </p:nvSpPr>
        <p:spPr>
          <a:xfrm>
            <a:off x="162157" y="2716726"/>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50" b="1" dirty="0">
                <a:latin typeface="Calibri" charset="0"/>
                <a:ea typeface="Calibri" charset="0"/>
                <a:cs typeface="Calibri" charset="0"/>
              </a:rPr>
              <a:t>Netto JA (23%):</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rPr>
              <a:t>Boende i Västsverige (31%)</a:t>
            </a:r>
          </a:p>
          <a:p>
            <a:pPr marR="0" lvl="0" algn="l" defTabSz="342900" rtl="0" eaLnBrk="1" fontAlgn="auto" latinLnBrk="0" hangingPunct="1">
              <a:lnSpc>
                <a:spcPct val="110000"/>
              </a:lnSpc>
              <a:spcBef>
                <a:spcPts val="0"/>
              </a:spcBef>
              <a:spcAft>
                <a:spcPts val="0"/>
              </a:spcAft>
              <a:buClr>
                <a:srgbClr val="006968"/>
              </a:buClr>
              <a:buSzTx/>
              <a:tabLst/>
              <a:defRPr/>
            </a:pPr>
            <a:endParaRPr lang="sv-SE" sz="1200" dirty="0">
              <a:solidFill>
                <a:srgbClr val="000000"/>
              </a:solidFill>
              <a:latin typeface="Calibri Regular" charset="0"/>
              <a:cs typeface="Calibri Regular"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50" b="1" dirty="0">
                <a:latin typeface="Calibri" charset="0"/>
                <a:cs typeface="Calibri" charset="0"/>
              </a:rPr>
              <a:t>Nej (68%):</a:t>
            </a:r>
          </a:p>
          <a:p>
            <a:pPr marL="214313" indent="-214313">
              <a:lnSpc>
                <a:spcPct val="110000"/>
              </a:lnSpc>
              <a:buClr>
                <a:srgbClr val="006968"/>
              </a:buClr>
              <a:buFont typeface="Wingdings" charset="2"/>
              <a:buChar char="§"/>
              <a:defRPr/>
            </a:pPr>
            <a:r>
              <a:rPr lang="sv-SE" sz="1200" dirty="0">
                <a:solidFill>
                  <a:srgbClr val="000000"/>
                </a:solidFill>
                <a:latin typeface="Calibri Regular" charset="0"/>
              </a:rPr>
              <a:t>Boende i Småland och öarna (80%)</a:t>
            </a:r>
          </a:p>
          <a:p>
            <a:pPr marL="214313" indent="-214313">
              <a:lnSpc>
                <a:spcPct val="110000"/>
              </a:lnSpc>
              <a:buClr>
                <a:srgbClr val="006968"/>
              </a:buClr>
              <a:buFont typeface="Wingdings" charset="2"/>
              <a:buChar char="§"/>
              <a:defRPr/>
            </a:pPr>
            <a:r>
              <a:rPr lang="sv-SE" sz="1200" dirty="0">
                <a:solidFill>
                  <a:srgbClr val="000000"/>
                </a:solidFill>
                <a:latin typeface="Calibri Regular" charset="0"/>
              </a:rPr>
              <a:t>Boende i Norrland (77%)</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Tree>
    <p:extLst>
      <p:ext uri="{BB962C8B-B14F-4D97-AF65-F5344CB8AC3E}">
        <p14:creationId xmlns:p14="http://schemas.microsoft.com/office/powerpoint/2010/main" val="189151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11" name="Rubrik 1"/>
          <p:cNvSpPr>
            <a:spLocks noGrp="1"/>
          </p:cNvSpPr>
          <p:nvPr>
            <p:ph type="title"/>
          </p:nvPr>
        </p:nvSpPr>
        <p:spPr>
          <a:xfrm>
            <a:off x="1" y="0"/>
            <a:ext cx="4571999" cy="979118"/>
          </a:xfrm>
          <a:prstGeom prst="rect">
            <a:avLst/>
          </a:prstGeom>
        </p:spPr>
        <p:txBody>
          <a:bodyPr lIns="251999" tIns="251999" rIns="251999" anchor="t" anchorCtr="0"/>
          <a:lstStyle/>
          <a:p>
            <a:r>
              <a:rPr lang="sv-SE" sz="2700" b="1" dirty="0">
                <a:latin typeface="Calibri" charset="0"/>
                <a:ea typeface="Calibri" charset="0"/>
                <a:cs typeface="Calibri" charset="0"/>
              </a:rPr>
              <a:t>Få är oroliga för höga mobilkostnader i samband med jobbresa utomlands</a:t>
            </a:r>
          </a:p>
        </p:txBody>
      </p:sp>
      <p:cxnSp>
        <p:nvCxnSpPr>
          <p:cNvPr id="14" name="Straight Connector 13"/>
          <p:cNvCxnSpPr/>
          <p:nvPr/>
        </p:nvCxnSpPr>
        <p:spPr>
          <a:xfrm>
            <a:off x="251222" y="159004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1630760"/>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Har du varit orolig för höga mobilkostnader i samband med jobbresa utomlands?</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951820187"/>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2" name="Ellips 11">
            <a:extLst>
              <a:ext uri="{FF2B5EF4-FFF2-40B4-BE49-F238E27FC236}">
                <a16:creationId xmlns:a16="http://schemas.microsoft.com/office/drawing/2014/main" id="{15FEB0FE-AA9D-42E7-912D-52BB7B182825}"/>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12%</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
        <p:nvSpPr>
          <p:cNvPr id="10" name="Rectangle 2">
            <a:extLst>
              <a:ext uri="{FF2B5EF4-FFF2-40B4-BE49-F238E27FC236}">
                <a16:creationId xmlns:a16="http://schemas.microsoft.com/office/drawing/2014/main" id="{1CCCD2C5-8A1B-455F-8055-A68C721E2AB9}"/>
              </a:ext>
            </a:extLst>
          </p:cNvPr>
          <p:cNvSpPr/>
          <p:nvPr/>
        </p:nvSpPr>
        <p:spPr>
          <a:xfrm>
            <a:off x="134860" y="2355850"/>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00" b="1" dirty="0">
                <a:latin typeface="Calibri" charset="0"/>
                <a:ea typeface="Calibri" charset="0"/>
                <a:cs typeface="Calibri" charset="0"/>
              </a:rPr>
              <a:t>Netto JA (12%):</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30-49 år (17%)</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lang="sv-SE" sz="1050" dirty="0">
                <a:solidFill>
                  <a:srgbClr val="000000"/>
                </a:solidFill>
                <a:latin typeface="Calibri Regular" charset="0"/>
                <a:cs typeface="Calibri Regular" charset="0"/>
              </a:rPr>
              <a:t>Egen företagare* (26%)</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Tjänstemän (19%)</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lang="sv-SE" sz="1050" dirty="0">
                <a:solidFill>
                  <a:srgbClr val="000000"/>
                </a:solidFill>
                <a:latin typeface="Calibri Regular" charset="0"/>
                <a:cs typeface="Calibri Regular" charset="0"/>
              </a:rPr>
              <a:t>Arbetar inom offentlig sektor (17%)</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Boende i Västsverige (18%)</a:t>
            </a:r>
            <a:endParaRPr lang="sv-SE" sz="1200" dirty="0">
              <a:solidFill>
                <a:srgbClr val="000000"/>
              </a:solidFill>
              <a:latin typeface="Calibri Regular" charset="0"/>
              <a:cs typeface="Calibri Regular"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00" b="1" dirty="0">
                <a:latin typeface="Calibri" charset="0"/>
                <a:cs typeface="Calibri" charset="0"/>
              </a:rPr>
              <a:t>Nej (47%):</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Män (53%)</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30-49 år (55%)</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Tjänstemän (60%)</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Arbetar inom privat sektor (58%)</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
        <p:nvSpPr>
          <p:cNvPr id="2" name="textruta 1">
            <a:extLst>
              <a:ext uri="{FF2B5EF4-FFF2-40B4-BE49-F238E27FC236}">
                <a16:creationId xmlns:a16="http://schemas.microsoft.com/office/drawing/2014/main" id="{492FE4E5-673C-4D8B-B28F-CA12B8227C6C}"/>
              </a:ext>
            </a:extLst>
          </p:cNvPr>
          <p:cNvSpPr txBox="1"/>
          <p:nvPr/>
        </p:nvSpPr>
        <p:spPr>
          <a:xfrm>
            <a:off x="2691863" y="4598200"/>
            <a:ext cx="2497666" cy="230832"/>
          </a:xfrm>
          <a:prstGeom prst="rect">
            <a:avLst/>
          </a:prstGeom>
          <a:noFill/>
        </p:spPr>
        <p:txBody>
          <a:bodyPr wrap="square" rtlCol="0">
            <a:spAutoFit/>
          </a:bodyPr>
          <a:lstStyle/>
          <a:p>
            <a:r>
              <a:rPr lang="sv-SE" sz="900" dirty="0">
                <a:solidFill>
                  <a:schemeClr val="tx1">
                    <a:lumMod val="50000"/>
                    <a:lumOff val="50000"/>
                  </a:schemeClr>
                </a:solidFill>
              </a:rPr>
              <a:t>*Låg bas (n=53), mer en tendens</a:t>
            </a:r>
          </a:p>
        </p:txBody>
      </p:sp>
    </p:spTree>
    <p:extLst>
      <p:ext uri="{BB962C8B-B14F-4D97-AF65-F5344CB8AC3E}">
        <p14:creationId xmlns:p14="http://schemas.microsoft.com/office/powerpoint/2010/main" val="244014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084094" y="0"/>
            <a:ext cx="3059906" cy="4867275"/>
          </a:xfrm>
          <a:prstGeom prst="rect">
            <a:avLst/>
          </a:prstGeom>
          <a:solidFill>
            <a:srgbClr val="D1E9E7"/>
          </a:solidFill>
          <a:ln>
            <a:noFill/>
          </a:ln>
          <a:effectLst/>
        </p:spPr>
        <p:style>
          <a:lnRef idx="1">
            <a:schemeClr val="accent1"/>
          </a:lnRef>
          <a:fillRef idx="1001">
            <a:schemeClr val="lt1"/>
          </a:fillRef>
          <a:effectRef idx="2">
            <a:schemeClr val="accent1"/>
          </a:effectRef>
          <a:fontRef idx="minor">
            <a:schemeClr val="lt1"/>
          </a:fontRef>
        </p:style>
        <p:txBody>
          <a:bodyPr lIns="251999" tIns="360000" rIns="251999" rtlCol="0" anchor="ctr"/>
          <a:lstStyle/>
          <a:p>
            <a:endParaRPr lang="sv-SE" sz="1100" b="1" dirty="0">
              <a:solidFill>
                <a:schemeClr val="tx1"/>
              </a:solidFill>
            </a:endParaRPr>
          </a:p>
          <a:p>
            <a:r>
              <a:rPr lang="sv-SE" sz="1100" b="1" dirty="0">
                <a:solidFill>
                  <a:schemeClr val="tx1"/>
                </a:solidFill>
              </a:rPr>
              <a:t>Signifikanta skillnader</a:t>
            </a:r>
            <a:endParaRPr lang="sv-SE" sz="1100" dirty="0">
              <a:solidFill>
                <a:schemeClr val="tx1"/>
              </a:solidFill>
            </a:endParaRPr>
          </a:p>
          <a:p>
            <a:r>
              <a:rPr lang="sv-SE" sz="1100" dirty="0">
                <a:solidFill>
                  <a:schemeClr val="tx1"/>
                </a:solidFill>
              </a:rPr>
              <a:t>Följande undergrupper svarar i högre grad följande: </a:t>
            </a:r>
          </a:p>
          <a:p>
            <a:pPr algn="ctr"/>
            <a:endParaRPr lang="sv-SE" sz="1100" b="1" dirty="0">
              <a:solidFill>
                <a:schemeClr val="tx1"/>
              </a:solidFill>
            </a:endParaRPr>
          </a:p>
          <a:p>
            <a:r>
              <a:rPr lang="sv-SE" sz="1100" b="1" dirty="0">
                <a:solidFill>
                  <a:schemeClr val="tx1"/>
                </a:solidFill>
              </a:rPr>
              <a:t>Att mobilen ska bli stulen (27%)</a:t>
            </a:r>
          </a:p>
          <a:p>
            <a:pPr marL="171450" indent="-171450">
              <a:buFont typeface="Arial" panose="020B0604020202020204" pitchFamily="34" charset="0"/>
              <a:buChar char="•"/>
            </a:pPr>
            <a:r>
              <a:rPr lang="sv-SE" sz="1100" dirty="0">
                <a:solidFill>
                  <a:schemeClr val="tx1"/>
                </a:solidFill>
              </a:rPr>
              <a:t>Kvinnor (32%)</a:t>
            </a:r>
          </a:p>
          <a:p>
            <a:pPr marL="171450" indent="-171450">
              <a:buFont typeface="Arial" panose="020B0604020202020204" pitchFamily="34" charset="0"/>
              <a:buChar char="•"/>
            </a:pPr>
            <a:r>
              <a:rPr lang="sv-SE" sz="1100" dirty="0">
                <a:solidFill>
                  <a:schemeClr val="tx1"/>
                </a:solidFill>
              </a:rPr>
              <a:t>18-29 år (36%)</a:t>
            </a:r>
          </a:p>
          <a:p>
            <a:endParaRPr lang="sv-SE" sz="1100" b="1" dirty="0">
              <a:solidFill>
                <a:schemeClr val="tx1"/>
              </a:solidFill>
            </a:endParaRPr>
          </a:p>
          <a:p>
            <a:r>
              <a:rPr lang="sv-SE" sz="1100" b="1" dirty="0">
                <a:solidFill>
                  <a:schemeClr val="tx1"/>
                </a:solidFill>
              </a:rPr>
              <a:t>Höga roamingavgifter (23%)</a:t>
            </a:r>
          </a:p>
          <a:p>
            <a:pPr marL="171450" indent="-171450">
              <a:buFont typeface="Arial" panose="020B0604020202020204" pitchFamily="34" charset="0"/>
              <a:buChar char="•"/>
            </a:pPr>
            <a:r>
              <a:rPr lang="sv-SE" sz="1100" dirty="0">
                <a:solidFill>
                  <a:schemeClr val="tx1"/>
                </a:solidFill>
              </a:rPr>
              <a:t>30-49 år (28%)</a:t>
            </a:r>
          </a:p>
          <a:p>
            <a:pPr marL="171450" indent="-171450">
              <a:buFont typeface="Arial" panose="020B0604020202020204" pitchFamily="34" charset="0"/>
              <a:buChar char="•"/>
            </a:pPr>
            <a:r>
              <a:rPr lang="sv-SE" sz="1100" dirty="0">
                <a:solidFill>
                  <a:schemeClr val="tx1"/>
                </a:solidFill>
              </a:rPr>
              <a:t>50-64 år (28%)</a:t>
            </a:r>
          </a:p>
          <a:p>
            <a:pPr marL="171450" indent="-171450">
              <a:buFont typeface="Arial" panose="020B0604020202020204" pitchFamily="34" charset="0"/>
              <a:buChar char="•"/>
            </a:pPr>
            <a:r>
              <a:rPr lang="sv-SE" sz="1100" dirty="0">
                <a:solidFill>
                  <a:schemeClr val="tx1"/>
                </a:solidFill>
              </a:rPr>
              <a:t>Boende i Västsverige (35%)</a:t>
            </a:r>
          </a:p>
          <a:p>
            <a:pPr marL="171450" indent="-171450">
              <a:buFont typeface="Arial" panose="020B0604020202020204" pitchFamily="34" charset="0"/>
              <a:buChar char="•"/>
            </a:pPr>
            <a:br>
              <a:rPr lang="sv-SE" sz="1100" dirty="0">
                <a:solidFill>
                  <a:schemeClr val="tx1"/>
                </a:solidFill>
              </a:rPr>
            </a:br>
            <a:endParaRPr lang="sv-SE" sz="1100" dirty="0">
              <a:solidFill>
                <a:schemeClr val="tx1"/>
              </a:solidFill>
            </a:endParaRPr>
          </a:p>
          <a:p>
            <a:r>
              <a:rPr lang="sv-SE" sz="1100" b="1" dirty="0">
                <a:solidFill>
                  <a:schemeClr val="tx1"/>
                </a:solidFill>
              </a:rPr>
              <a:t>Har ingen mobiloro (21%)</a:t>
            </a:r>
          </a:p>
          <a:p>
            <a:pPr marL="171450" indent="-171450">
              <a:buFont typeface="Arial" panose="020B0604020202020204" pitchFamily="34" charset="0"/>
              <a:buChar char="•"/>
            </a:pPr>
            <a:r>
              <a:rPr lang="sv-SE" sz="1100" dirty="0">
                <a:solidFill>
                  <a:schemeClr val="tx1"/>
                </a:solidFill>
              </a:rPr>
              <a:t>Män (24%)</a:t>
            </a:r>
          </a:p>
          <a:p>
            <a:pPr marL="171450" indent="-171450">
              <a:buFont typeface="Arial" panose="020B0604020202020204" pitchFamily="34" charset="0"/>
              <a:buChar char="•"/>
            </a:pPr>
            <a:r>
              <a:rPr lang="sv-SE" sz="1100" dirty="0">
                <a:solidFill>
                  <a:schemeClr val="tx1"/>
                </a:solidFill>
              </a:rPr>
              <a:t>50-64 år (27%)</a:t>
            </a:r>
          </a:p>
          <a:p>
            <a:pPr marL="171450" indent="-171450">
              <a:buFont typeface="Arial" panose="020B0604020202020204" pitchFamily="34" charset="0"/>
              <a:buChar char="•"/>
            </a:pPr>
            <a:endParaRPr lang="sv-SE" sz="1100" dirty="0">
              <a:solidFill>
                <a:schemeClr val="tx1"/>
              </a:solidFill>
            </a:endParaRPr>
          </a:p>
          <a:p>
            <a:endParaRPr lang="sv-SE" sz="1100" dirty="0">
              <a:solidFill>
                <a:schemeClr val="tx1"/>
              </a:solidFill>
            </a:endParaRPr>
          </a:p>
          <a:p>
            <a:endParaRPr lang="sv-SE" sz="1100" dirty="0">
              <a:solidFill>
                <a:schemeClr val="tx1"/>
              </a:solidFill>
            </a:endParaRPr>
          </a:p>
          <a:p>
            <a:endParaRPr lang="sv-SE" sz="1100" dirty="0">
              <a:solidFill>
                <a:schemeClr val="tx1"/>
              </a:solidFill>
            </a:endParaRPr>
          </a:p>
        </p:txBody>
      </p:sp>
      <p:sp>
        <p:nvSpPr>
          <p:cNvPr id="2" name="Rubrik 1"/>
          <p:cNvSpPr>
            <a:spLocks noGrp="1"/>
          </p:cNvSpPr>
          <p:nvPr>
            <p:ph type="title"/>
          </p:nvPr>
        </p:nvSpPr>
        <p:spPr>
          <a:xfrm>
            <a:off x="1" y="0"/>
            <a:ext cx="6084093" cy="1589834"/>
          </a:xfrm>
          <a:prstGeom prst="rect">
            <a:avLst/>
          </a:prstGeom>
        </p:spPr>
        <p:txBody>
          <a:bodyPr lIns="243000" tIns="351000" rIns="243000" anchor="t" anchorCtr="0"/>
          <a:lstStyle/>
          <a:p>
            <a:r>
              <a:rPr lang="sv-SE" b="1" dirty="0">
                <a:latin typeface="Calibri" charset="0"/>
                <a:ea typeface="Calibri" charset="0"/>
                <a:cs typeface="Calibri" charset="0"/>
              </a:rPr>
              <a:t>Att mobilen ska bli stulen eller höga roamingavgifter är största mobiloron vid resa utomlands</a:t>
            </a:r>
          </a:p>
        </p:txBody>
      </p:sp>
      <p:sp>
        <p:nvSpPr>
          <p:cNvPr id="10" name="Platshållare för text 9"/>
          <p:cNvSpPr>
            <a:spLocks noGrp="1"/>
          </p:cNvSpPr>
          <p:nvPr>
            <p:ph type="body" sz="quarter" idx="4294967295"/>
          </p:nvPr>
        </p:nvSpPr>
        <p:spPr>
          <a:xfrm>
            <a:off x="0" y="1475278"/>
            <a:ext cx="6084093" cy="352112"/>
          </a:xfrm>
          <a:prstGeom prst="rect">
            <a:avLst/>
          </a:prstGeom>
        </p:spPr>
        <p:txBody>
          <a:bodyPr lIns="251999" tIns="162000" rIns="251999" anchor="t" anchorCtr="0"/>
          <a:lstStyle/>
          <a:p>
            <a:pPr marL="0" indent="0">
              <a:buNone/>
            </a:pPr>
            <a:r>
              <a:rPr lang="sv-SE" sz="1050" dirty="0">
                <a:latin typeface="+mn-lt"/>
                <a:cs typeface="Arial" panose="020B0604020202020204" pitchFamily="34" charset="0"/>
              </a:rPr>
              <a:t>FRÅGA: Vilken är din största mobiloro när du reser utomlands?</a:t>
            </a:r>
            <a:endParaRPr lang="en-US" sz="1050" dirty="0">
              <a:latin typeface="+mn-lt"/>
              <a:cs typeface="Arial" panose="020B0604020202020204" pitchFamily="34" charset="0"/>
            </a:endParaRPr>
          </a:p>
        </p:txBody>
      </p:sp>
      <p:sp>
        <p:nvSpPr>
          <p:cNvPr id="3" name="Rectangle 2"/>
          <p:cNvSpPr/>
          <p:nvPr/>
        </p:nvSpPr>
        <p:spPr>
          <a:xfrm>
            <a:off x="6084093" y="0"/>
            <a:ext cx="3059907" cy="4764279"/>
          </a:xfrm>
          <a:prstGeom prst="rect">
            <a:avLst/>
          </a:prstGeom>
        </p:spPr>
        <p:txBody>
          <a:bodyPr wrap="square" lIns="251999" tIns="360000" rIns="251999" numCol="1" spcCol="216000">
            <a:noAutofit/>
          </a:bodyPr>
          <a:lstStyle/>
          <a:p>
            <a:pPr>
              <a:defRPr/>
            </a:pPr>
            <a:endParaRPr lang="sv-SE" sz="900" dirty="0">
              <a:solidFill>
                <a:schemeClr val="bg1"/>
              </a:solidFill>
              <a:latin typeface="Calibri" charset="0"/>
              <a:ea typeface="Calibri" charset="0"/>
              <a:cs typeface="Calibri" charset="0"/>
            </a:endParaRPr>
          </a:p>
        </p:txBody>
      </p:sp>
      <p:cxnSp>
        <p:nvCxnSpPr>
          <p:cNvPr id="22" name="Straight Connector 21"/>
          <p:cNvCxnSpPr/>
          <p:nvPr/>
        </p:nvCxnSpPr>
        <p:spPr>
          <a:xfrm>
            <a:off x="249689" y="1475277"/>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Chart 9"/>
          <p:cNvGraphicFramePr>
            <a:graphicFrameLocks noGrp="1"/>
          </p:cNvGraphicFramePr>
          <p:nvPr>
            <p:ph type="chart" sz="quarter" idx="15"/>
            <p:extLst>
              <p:ext uri="{D42A27DB-BD31-4B8C-83A1-F6EECF244321}">
                <p14:modId xmlns:p14="http://schemas.microsoft.com/office/powerpoint/2010/main" val="4068752342"/>
              </p:ext>
            </p:extLst>
          </p:nvPr>
        </p:nvGraphicFramePr>
        <p:xfrm>
          <a:off x="-200963" y="1905000"/>
          <a:ext cx="6491234" cy="2792641"/>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p:nvPr/>
        </p:nvSpPr>
        <p:spPr>
          <a:xfrm>
            <a:off x="4890446" y="4545647"/>
            <a:ext cx="1170513" cy="215444"/>
          </a:xfrm>
          <a:prstGeom prst="rect">
            <a:avLst/>
          </a:prstGeom>
        </p:spPr>
        <p:txBody>
          <a:bodyPr wrap="none">
            <a:spAutoFit/>
          </a:bodyPr>
          <a:lstStyle/>
          <a:p>
            <a:r>
              <a:rPr lang="sv-SE" sz="800" dirty="0">
                <a:solidFill>
                  <a:schemeClr val="bg1">
                    <a:lumMod val="50000"/>
                  </a:schemeClr>
                </a:solidFill>
                <a:latin typeface="Calibri Regular" charset="0"/>
                <a:cs typeface="Calibri Regular" charset="0"/>
              </a:rPr>
              <a:t>BAS: Samtliga (n=1 048)</a:t>
            </a:r>
            <a:endParaRPr lang="en-US" sz="800" dirty="0">
              <a:solidFill>
                <a:schemeClr val="bg1">
                  <a:lumMod val="50000"/>
                </a:schemeClr>
              </a:solidFill>
              <a:latin typeface="Calibri Regular" charset="0"/>
              <a:cs typeface="Calibri Regular" charset="0"/>
            </a:endParaRPr>
          </a:p>
        </p:txBody>
      </p:sp>
    </p:spTree>
    <p:extLst>
      <p:ext uri="{BB962C8B-B14F-4D97-AF65-F5344CB8AC3E}">
        <p14:creationId xmlns:p14="http://schemas.microsoft.com/office/powerpoint/2010/main" val="1489387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084094" y="0"/>
            <a:ext cx="3059906" cy="4867275"/>
          </a:xfrm>
          <a:prstGeom prst="rect">
            <a:avLst/>
          </a:prstGeom>
          <a:solidFill>
            <a:srgbClr val="D1E9E7"/>
          </a:solidFill>
          <a:ln>
            <a:noFill/>
          </a:ln>
          <a:effectLst/>
        </p:spPr>
        <p:style>
          <a:lnRef idx="1">
            <a:schemeClr val="accent1"/>
          </a:lnRef>
          <a:fillRef idx="1001">
            <a:schemeClr val="lt1"/>
          </a:fillRef>
          <a:effectRef idx="2">
            <a:schemeClr val="accent1"/>
          </a:effectRef>
          <a:fontRef idx="minor">
            <a:schemeClr val="lt1"/>
          </a:fontRef>
        </p:style>
        <p:txBody>
          <a:bodyPr lIns="251999" tIns="360000" rIns="251999" rtlCol="0" anchor="ctr"/>
          <a:lstStyle/>
          <a:p>
            <a:endParaRPr lang="sv-SE" sz="1100" b="1" dirty="0">
              <a:solidFill>
                <a:schemeClr val="tx1"/>
              </a:solidFill>
            </a:endParaRPr>
          </a:p>
          <a:p>
            <a:r>
              <a:rPr lang="sv-SE" sz="1100" b="1" dirty="0">
                <a:solidFill>
                  <a:schemeClr val="tx1"/>
                </a:solidFill>
              </a:rPr>
              <a:t>Signifikanta skillnader</a:t>
            </a:r>
            <a:endParaRPr lang="sv-SE" sz="1100" dirty="0">
              <a:solidFill>
                <a:schemeClr val="tx1"/>
              </a:solidFill>
            </a:endParaRPr>
          </a:p>
          <a:p>
            <a:r>
              <a:rPr lang="sv-SE" sz="1100" dirty="0">
                <a:solidFill>
                  <a:schemeClr val="tx1"/>
                </a:solidFill>
              </a:rPr>
              <a:t>Följande undergrupper svarar i högre grad följande: </a:t>
            </a:r>
          </a:p>
          <a:p>
            <a:pPr algn="ctr"/>
            <a:endParaRPr lang="sv-SE" sz="1100" b="1" dirty="0">
              <a:solidFill>
                <a:schemeClr val="tx1"/>
              </a:solidFill>
            </a:endParaRPr>
          </a:p>
          <a:p>
            <a:r>
              <a:rPr lang="sv-SE" sz="1100" b="1" dirty="0">
                <a:solidFill>
                  <a:schemeClr val="tx1"/>
                </a:solidFill>
              </a:rPr>
              <a:t>Att tappa bort passet (40%)</a:t>
            </a:r>
          </a:p>
          <a:p>
            <a:pPr marL="171450" indent="-171450">
              <a:buFont typeface="Arial" panose="020B0604020202020204" pitchFamily="34" charset="0"/>
              <a:buChar char="•"/>
            </a:pPr>
            <a:r>
              <a:rPr lang="sv-SE" sz="1100" dirty="0">
                <a:solidFill>
                  <a:schemeClr val="tx1"/>
                </a:solidFill>
              </a:rPr>
              <a:t>18-29 år (63%)</a:t>
            </a:r>
          </a:p>
          <a:p>
            <a:pPr marL="171450" indent="-171450">
              <a:buFont typeface="Arial" panose="020B0604020202020204" pitchFamily="34" charset="0"/>
              <a:buChar char="•"/>
            </a:pPr>
            <a:r>
              <a:rPr lang="sv-SE" sz="1100" dirty="0">
                <a:solidFill>
                  <a:schemeClr val="tx1"/>
                </a:solidFill>
              </a:rPr>
              <a:t>Boende i Småland och öarna (51%)</a:t>
            </a:r>
          </a:p>
          <a:p>
            <a:endParaRPr lang="sv-SE" sz="1100" b="1" dirty="0">
              <a:solidFill>
                <a:schemeClr val="tx1"/>
              </a:solidFill>
            </a:endParaRPr>
          </a:p>
          <a:p>
            <a:r>
              <a:rPr lang="sv-SE" sz="1100" b="1" dirty="0">
                <a:solidFill>
                  <a:schemeClr val="tx1"/>
                </a:solidFill>
              </a:rPr>
              <a:t>Att tappa bort bagaget/bagaget försvinner (31%)</a:t>
            </a:r>
          </a:p>
          <a:p>
            <a:pPr marL="171450" indent="-171450">
              <a:buFont typeface="Arial" panose="020B0604020202020204" pitchFamily="34" charset="0"/>
              <a:buChar char="•"/>
            </a:pPr>
            <a:r>
              <a:rPr lang="sv-SE" sz="1100" dirty="0">
                <a:solidFill>
                  <a:schemeClr val="tx1"/>
                </a:solidFill>
              </a:rPr>
              <a:t>Kvinnor (39%)</a:t>
            </a:r>
          </a:p>
          <a:p>
            <a:pPr marL="171450" indent="-171450">
              <a:buFont typeface="Arial" panose="020B0604020202020204" pitchFamily="34" charset="0"/>
              <a:buChar char="•"/>
            </a:pPr>
            <a:r>
              <a:rPr lang="sv-SE" sz="1100" dirty="0">
                <a:solidFill>
                  <a:schemeClr val="tx1"/>
                </a:solidFill>
              </a:rPr>
              <a:t>18-29 år (43%)</a:t>
            </a:r>
          </a:p>
          <a:p>
            <a:pPr marL="171450" indent="-171450">
              <a:buFont typeface="Arial" panose="020B0604020202020204" pitchFamily="34" charset="0"/>
              <a:buChar char="•"/>
            </a:pPr>
            <a:r>
              <a:rPr lang="sv-SE" sz="1100" dirty="0">
                <a:solidFill>
                  <a:schemeClr val="tx1"/>
                </a:solidFill>
              </a:rPr>
              <a:t>Västsverige (38%)</a:t>
            </a:r>
          </a:p>
          <a:p>
            <a:br>
              <a:rPr lang="sv-SE" sz="1100" dirty="0">
                <a:solidFill>
                  <a:schemeClr val="tx1"/>
                </a:solidFill>
              </a:rPr>
            </a:br>
            <a:endParaRPr lang="sv-SE" sz="1100" dirty="0">
              <a:solidFill>
                <a:schemeClr val="tx1"/>
              </a:solidFill>
            </a:endParaRPr>
          </a:p>
          <a:p>
            <a:endParaRPr lang="sv-SE" sz="1100" dirty="0">
              <a:solidFill>
                <a:schemeClr val="tx1"/>
              </a:solidFill>
            </a:endParaRPr>
          </a:p>
          <a:p>
            <a:endParaRPr lang="sv-SE" sz="1100" dirty="0">
              <a:solidFill>
                <a:schemeClr val="tx1"/>
              </a:solidFill>
            </a:endParaRPr>
          </a:p>
        </p:txBody>
      </p:sp>
      <p:sp>
        <p:nvSpPr>
          <p:cNvPr id="2" name="Rubrik 1"/>
          <p:cNvSpPr>
            <a:spLocks noGrp="1"/>
          </p:cNvSpPr>
          <p:nvPr>
            <p:ph type="title"/>
          </p:nvPr>
        </p:nvSpPr>
        <p:spPr>
          <a:xfrm>
            <a:off x="1" y="0"/>
            <a:ext cx="6084093" cy="1589834"/>
          </a:xfrm>
          <a:prstGeom prst="rect">
            <a:avLst/>
          </a:prstGeom>
        </p:spPr>
        <p:txBody>
          <a:bodyPr lIns="243000" tIns="351000" rIns="243000" anchor="t" anchorCtr="0"/>
          <a:lstStyle/>
          <a:p>
            <a:r>
              <a:rPr lang="sv-SE" sz="2700" b="1" dirty="0">
                <a:latin typeface="Calibri" charset="0"/>
                <a:ea typeface="Calibri" charset="0"/>
                <a:cs typeface="Calibri" charset="0"/>
              </a:rPr>
              <a:t>Att bli sjuk eller tappa bort passet är flest rädda för när de reser utomlands</a:t>
            </a:r>
          </a:p>
        </p:txBody>
      </p:sp>
      <p:sp>
        <p:nvSpPr>
          <p:cNvPr id="10" name="Platshållare för text 9"/>
          <p:cNvSpPr>
            <a:spLocks noGrp="1"/>
          </p:cNvSpPr>
          <p:nvPr>
            <p:ph type="body" sz="quarter" idx="4294967295"/>
          </p:nvPr>
        </p:nvSpPr>
        <p:spPr>
          <a:xfrm>
            <a:off x="0" y="1272076"/>
            <a:ext cx="6084093" cy="352112"/>
          </a:xfrm>
          <a:prstGeom prst="rect">
            <a:avLst/>
          </a:prstGeom>
        </p:spPr>
        <p:txBody>
          <a:bodyPr lIns="251999" tIns="162000" rIns="251999" anchor="t" anchorCtr="0"/>
          <a:lstStyle/>
          <a:p>
            <a:pPr marL="0" indent="0">
              <a:buNone/>
            </a:pPr>
            <a:r>
              <a:rPr lang="sv-SE" sz="1050" dirty="0">
                <a:latin typeface="+mn-lt"/>
                <a:cs typeface="Arial" panose="020B0604020202020204" pitchFamily="34" charset="0"/>
              </a:rPr>
              <a:t>FRÅGA: Är du rädd för något av följande när du reser utomlands? </a:t>
            </a:r>
            <a:endParaRPr lang="en-US" sz="1050" dirty="0">
              <a:latin typeface="+mn-lt"/>
              <a:cs typeface="Arial" panose="020B0604020202020204" pitchFamily="34" charset="0"/>
            </a:endParaRPr>
          </a:p>
        </p:txBody>
      </p:sp>
      <p:sp>
        <p:nvSpPr>
          <p:cNvPr id="3" name="Rectangle 2"/>
          <p:cNvSpPr/>
          <p:nvPr/>
        </p:nvSpPr>
        <p:spPr>
          <a:xfrm>
            <a:off x="6084093" y="0"/>
            <a:ext cx="3059907" cy="4764279"/>
          </a:xfrm>
          <a:prstGeom prst="rect">
            <a:avLst/>
          </a:prstGeom>
        </p:spPr>
        <p:txBody>
          <a:bodyPr wrap="square" lIns="251999" tIns="360000" rIns="251999" numCol="1" spcCol="216000">
            <a:noAutofit/>
          </a:bodyPr>
          <a:lstStyle/>
          <a:p>
            <a:pPr>
              <a:defRPr/>
            </a:pPr>
            <a:endParaRPr lang="sv-SE" sz="900" dirty="0">
              <a:solidFill>
                <a:schemeClr val="bg1"/>
              </a:solidFill>
              <a:latin typeface="Calibri" charset="0"/>
              <a:ea typeface="Calibri" charset="0"/>
              <a:cs typeface="Calibri" charset="0"/>
            </a:endParaRPr>
          </a:p>
        </p:txBody>
      </p:sp>
      <p:cxnSp>
        <p:nvCxnSpPr>
          <p:cNvPr id="22" name="Straight Connector 21"/>
          <p:cNvCxnSpPr/>
          <p:nvPr/>
        </p:nvCxnSpPr>
        <p:spPr>
          <a:xfrm>
            <a:off x="249689" y="1272075"/>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2" name="Chart 9"/>
          <p:cNvGraphicFramePr>
            <a:graphicFrameLocks noGrp="1"/>
          </p:cNvGraphicFramePr>
          <p:nvPr>
            <p:ph type="chart" sz="quarter" idx="15"/>
            <p:extLst>
              <p:ext uri="{D42A27DB-BD31-4B8C-83A1-F6EECF244321}">
                <p14:modId xmlns:p14="http://schemas.microsoft.com/office/powerpoint/2010/main" val="1751603722"/>
              </p:ext>
            </p:extLst>
          </p:nvPr>
        </p:nvGraphicFramePr>
        <p:xfrm>
          <a:off x="1" y="1729514"/>
          <a:ext cx="6290270" cy="2968127"/>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p:nvPr/>
        </p:nvSpPr>
        <p:spPr>
          <a:xfrm>
            <a:off x="4890446" y="4545647"/>
            <a:ext cx="1170513" cy="215444"/>
          </a:xfrm>
          <a:prstGeom prst="rect">
            <a:avLst/>
          </a:prstGeom>
        </p:spPr>
        <p:txBody>
          <a:bodyPr wrap="none">
            <a:spAutoFit/>
          </a:bodyPr>
          <a:lstStyle/>
          <a:p>
            <a:r>
              <a:rPr lang="sv-SE" sz="800" dirty="0">
                <a:solidFill>
                  <a:schemeClr val="bg1">
                    <a:lumMod val="50000"/>
                  </a:schemeClr>
                </a:solidFill>
                <a:latin typeface="Calibri Regular" charset="0"/>
                <a:cs typeface="Calibri Regular" charset="0"/>
              </a:rPr>
              <a:t>BAS: Samtliga (n=1 048)</a:t>
            </a:r>
            <a:endParaRPr lang="en-US" sz="800" dirty="0">
              <a:solidFill>
                <a:schemeClr val="bg1">
                  <a:lumMod val="50000"/>
                </a:schemeClr>
              </a:solidFill>
              <a:latin typeface="Calibri Regular" charset="0"/>
              <a:cs typeface="Calibri Regular" charset="0"/>
            </a:endParaRPr>
          </a:p>
        </p:txBody>
      </p:sp>
    </p:spTree>
    <p:extLst>
      <p:ext uri="{BB962C8B-B14F-4D97-AF65-F5344CB8AC3E}">
        <p14:creationId xmlns:p14="http://schemas.microsoft.com/office/powerpoint/2010/main" val="3052873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572001" y="-8797"/>
            <a:ext cx="4576851" cy="4876072"/>
          </a:xfrm>
          <a:prstGeom prst="rect">
            <a:avLst/>
          </a:prstGeom>
          <a:solidFill>
            <a:srgbClr val="D0E9E6">
              <a:alpha val="84000"/>
            </a:srgbClr>
          </a:solidFill>
          <a:ln>
            <a:noFill/>
          </a:ln>
          <a:effectLst/>
        </p:spPr>
        <p:style>
          <a:lnRef idx="1">
            <a:schemeClr val="accent1"/>
          </a:lnRef>
          <a:fillRef idx="1001">
            <a:schemeClr val="l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sv-SE" sz="1013" b="0" i="0" u="none" strike="noStrike" kern="1200" cap="none" spc="0" normalizeH="0" baseline="0" noProof="0">
              <a:ln>
                <a:noFill/>
              </a:ln>
              <a:solidFill>
                <a:prstClr val="white"/>
              </a:solidFill>
              <a:effectLst/>
              <a:uLnTx/>
              <a:uFillTx/>
              <a:latin typeface="Calibri"/>
              <a:ea typeface="+mn-ea"/>
              <a:cs typeface="+mn-cs"/>
            </a:endParaRPr>
          </a:p>
        </p:txBody>
      </p:sp>
      <p:sp>
        <p:nvSpPr>
          <p:cNvPr id="11" name="Rubrik 1"/>
          <p:cNvSpPr>
            <a:spLocks noGrp="1"/>
          </p:cNvSpPr>
          <p:nvPr>
            <p:ph type="title"/>
          </p:nvPr>
        </p:nvSpPr>
        <p:spPr>
          <a:xfrm>
            <a:off x="1" y="0"/>
            <a:ext cx="4571999" cy="979118"/>
          </a:xfrm>
          <a:prstGeom prst="rect">
            <a:avLst/>
          </a:prstGeom>
        </p:spPr>
        <p:txBody>
          <a:bodyPr lIns="251999" tIns="251999" rIns="251999" anchor="t" anchorCtr="0"/>
          <a:lstStyle/>
          <a:p>
            <a:r>
              <a:rPr lang="sv-SE" sz="2700" b="1" dirty="0">
                <a:latin typeface="Calibri" charset="0"/>
                <a:ea typeface="Calibri" charset="0"/>
                <a:cs typeface="Calibri" charset="0"/>
              </a:rPr>
              <a:t>Nästan var fjärde har lämnat telefonen hemma eller stängt av den</a:t>
            </a:r>
          </a:p>
        </p:txBody>
      </p:sp>
      <p:cxnSp>
        <p:nvCxnSpPr>
          <p:cNvPr id="14" name="Straight Connector 13"/>
          <p:cNvCxnSpPr/>
          <p:nvPr/>
        </p:nvCxnSpPr>
        <p:spPr>
          <a:xfrm>
            <a:off x="251222" y="1590040"/>
            <a:ext cx="2440641" cy="0"/>
          </a:xfrm>
          <a:prstGeom prst="line">
            <a:avLst/>
          </a:prstGeom>
          <a:ln w="698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Platshållare för text 9"/>
          <p:cNvSpPr>
            <a:spLocks noGrp="1"/>
          </p:cNvSpPr>
          <p:nvPr>
            <p:ph type="body" sz="quarter" idx="4294967295"/>
          </p:nvPr>
        </p:nvSpPr>
        <p:spPr>
          <a:xfrm>
            <a:off x="1" y="1630760"/>
            <a:ext cx="4049047" cy="499913"/>
          </a:xfrm>
          <a:prstGeom prst="rect">
            <a:avLst/>
          </a:prstGeom>
        </p:spPr>
        <p:txBody>
          <a:bodyPr lIns="251999" tIns="162000" rIns="251999" anchor="t" anchorCtr="0"/>
          <a:lstStyle/>
          <a:p>
            <a:pPr marL="0" indent="0">
              <a:buNone/>
            </a:pPr>
            <a:r>
              <a:rPr lang="sv-SE" sz="1050" dirty="0">
                <a:latin typeface="Calibri Regular" charset="0"/>
                <a:cs typeface="Calibri Regular" charset="0"/>
              </a:rPr>
              <a:t>FRÅGA: Har du lämnat telefonen hemma inför, eller stängt av den helt under, en resa utomlands av oro för höga mobilkostnader? </a:t>
            </a:r>
            <a:endParaRPr lang="en-US" sz="1050" dirty="0">
              <a:latin typeface="Calibri Regular" charset="0"/>
              <a:cs typeface="Calibri Regular" charset="0"/>
            </a:endParaRPr>
          </a:p>
        </p:txBody>
      </p:sp>
      <p:sp>
        <p:nvSpPr>
          <p:cNvPr id="13" name="Rectangle 2"/>
          <p:cNvSpPr/>
          <p:nvPr/>
        </p:nvSpPr>
        <p:spPr>
          <a:xfrm>
            <a:off x="7838626" y="4588961"/>
            <a:ext cx="1170513" cy="215444"/>
          </a:xfrm>
          <a:prstGeom prst="rect">
            <a:avLst/>
          </a:prstGeom>
        </p:spPr>
        <p:txBody>
          <a:bodyPr wrap="none">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rPr>
              <a:t>BAS: Samtliga (n=1 048)</a:t>
            </a:r>
            <a:endParaRPr kumimoji="0" lang="en-US" sz="800" b="0" i="0" u="none" strike="noStrike" kern="1200" cap="none" spc="0" normalizeH="0" baseline="0" noProof="0" dirty="0">
              <a:ln>
                <a:noFill/>
              </a:ln>
              <a:solidFill>
                <a:prstClr val="white">
                  <a:lumMod val="50000"/>
                </a:prstClr>
              </a:solidFill>
              <a:effectLst/>
              <a:uLnTx/>
              <a:uFillTx/>
              <a:latin typeface="Calibri Regular" charset="0"/>
              <a:ea typeface="+mn-ea"/>
              <a:cs typeface="Calibri Regular" charset="0"/>
            </a:endParaRPr>
          </a:p>
        </p:txBody>
      </p:sp>
      <p:graphicFrame>
        <p:nvGraphicFramePr>
          <p:cNvPr id="9" name="Diagram 21">
            <a:extLst>
              <a:ext uri="{FF2B5EF4-FFF2-40B4-BE49-F238E27FC236}">
                <a16:creationId xmlns:a16="http://schemas.microsoft.com/office/drawing/2014/main" id="{2FE4BDB7-E17D-4AC9-A908-0592EABA50D2}"/>
              </a:ext>
            </a:extLst>
          </p:cNvPr>
          <p:cNvGraphicFramePr/>
          <p:nvPr>
            <p:extLst>
              <p:ext uri="{D42A27DB-BD31-4B8C-83A1-F6EECF244321}">
                <p14:modId xmlns:p14="http://schemas.microsoft.com/office/powerpoint/2010/main" val="3317611075"/>
              </p:ext>
            </p:extLst>
          </p:nvPr>
        </p:nvGraphicFramePr>
        <p:xfrm>
          <a:off x="4572002" y="405636"/>
          <a:ext cx="4437138" cy="4183325"/>
        </p:xfrm>
        <a:graphic>
          <a:graphicData uri="http://schemas.openxmlformats.org/drawingml/2006/chart">
            <c:chart xmlns:c="http://schemas.openxmlformats.org/drawingml/2006/chart" xmlns:r="http://schemas.openxmlformats.org/officeDocument/2006/relationships" r:id="rId3"/>
          </a:graphicData>
        </a:graphic>
      </p:graphicFrame>
      <p:sp>
        <p:nvSpPr>
          <p:cNvPr id="10" name="Ellips 9">
            <a:extLst>
              <a:ext uri="{FF2B5EF4-FFF2-40B4-BE49-F238E27FC236}">
                <a16:creationId xmlns:a16="http://schemas.microsoft.com/office/drawing/2014/main" id="{3B8A3256-BB2E-4782-B6B2-D45A07463098}"/>
              </a:ext>
            </a:extLst>
          </p:cNvPr>
          <p:cNvSpPr/>
          <p:nvPr/>
        </p:nvSpPr>
        <p:spPr>
          <a:xfrm>
            <a:off x="4780343" y="877454"/>
            <a:ext cx="1463452" cy="1425171"/>
          </a:xfrm>
          <a:prstGeom prst="ellipse">
            <a:avLst/>
          </a:prstGeom>
          <a:solidFill>
            <a:srgbClr val="62C4C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23%</a:t>
            </a: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Calibri"/>
                <a:ea typeface="+mn-ea"/>
                <a:cs typeface="+mn-cs"/>
              </a:rPr>
              <a:t>Netto, ja</a:t>
            </a:r>
          </a:p>
        </p:txBody>
      </p:sp>
      <p:sp>
        <p:nvSpPr>
          <p:cNvPr id="15" name="Rectangle 2">
            <a:extLst>
              <a:ext uri="{FF2B5EF4-FFF2-40B4-BE49-F238E27FC236}">
                <a16:creationId xmlns:a16="http://schemas.microsoft.com/office/drawing/2014/main" id="{22399D8E-F345-4566-9FF4-05B5405F8066}"/>
              </a:ext>
            </a:extLst>
          </p:cNvPr>
          <p:cNvSpPr/>
          <p:nvPr/>
        </p:nvSpPr>
        <p:spPr>
          <a:xfrm>
            <a:off x="134860" y="2355850"/>
            <a:ext cx="4409845" cy="1194170"/>
          </a:xfrm>
          <a:prstGeom prst="rect">
            <a:avLst/>
          </a:prstGeom>
        </p:spPr>
        <p:txBody>
          <a:bodyPr wrap="square" lIns="251999" tIns="81000" numCol="1" spcCol="216000">
            <a:noAutofit/>
          </a:bodyPr>
          <a:lstStyle/>
          <a:p>
            <a:pPr>
              <a:defRPr/>
            </a:pPr>
            <a:r>
              <a:rPr lang="sv-SE" sz="1200" b="1" dirty="0">
                <a:latin typeface="Calibri" charset="0"/>
                <a:ea typeface="Calibri" charset="0"/>
                <a:cs typeface="Calibri" charset="0"/>
              </a:rPr>
              <a:t>Signifikanta skillnader jämfört mot totalen</a:t>
            </a:r>
          </a:p>
          <a:p>
            <a:pPr lvl="0">
              <a:defRPr/>
            </a:pPr>
            <a:endParaRPr lang="sv-SE" sz="1050" b="1" dirty="0">
              <a:latin typeface="Calibri" charset="0"/>
              <a:ea typeface="Calibri" charset="0"/>
              <a:cs typeface="Calibri" charset="0"/>
            </a:endParaRPr>
          </a:p>
          <a:p>
            <a:pPr lvl="0">
              <a:defRPr/>
            </a:pPr>
            <a:r>
              <a:rPr lang="sv-SE" sz="1000" b="1" dirty="0">
                <a:latin typeface="Calibri" charset="0"/>
                <a:ea typeface="Calibri" charset="0"/>
                <a:cs typeface="Calibri" charset="0"/>
              </a:rPr>
              <a:t>Netto JA (23%):</a:t>
            </a:r>
          </a:p>
          <a:p>
            <a:pPr marL="214313" marR="0" lvl="0" indent="-214313" algn="l" defTabSz="342900" rtl="0" eaLnBrk="1" fontAlgn="auto" latinLnBrk="0" hangingPunct="1">
              <a:lnSpc>
                <a:spcPct val="110000"/>
              </a:lnSpc>
              <a:spcBef>
                <a:spcPts val="0"/>
              </a:spcBef>
              <a:spcAft>
                <a:spcPts val="0"/>
              </a:spcAft>
              <a:buClr>
                <a:srgbClr val="006968"/>
              </a:buClr>
              <a:buSzTx/>
              <a:buFont typeface="Wingdings" charset="2"/>
              <a:buChar char="§"/>
              <a:tabLst/>
              <a:defRPr/>
            </a:pP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30-49 år (</a:t>
            </a:r>
            <a:r>
              <a:rPr lang="sv-SE" sz="1050" dirty="0">
                <a:solidFill>
                  <a:srgbClr val="000000"/>
                </a:solidFill>
                <a:latin typeface="Calibri Regular" charset="0"/>
                <a:cs typeface="Calibri Regular" charset="0"/>
              </a:rPr>
              <a:t>30</a:t>
            </a:r>
            <a:r>
              <a:rPr kumimoji="0" lang="sv-SE" sz="1050" b="0" i="0" u="none" strike="noStrike" kern="1200" cap="none" spc="0" normalizeH="0" baseline="0" noProof="0" dirty="0">
                <a:ln>
                  <a:noFill/>
                </a:ln>
                <a:solidFill>
                  <a:srgbClr val="000000"/>
                </a:solidFill>
                <a:effectLst/>
                <a:uLnTx/>
                <a:uFillTx/>
                <a:latin typeface="Calibri Regular" charset="0"/>
                <a:ea typeface="+mn-ea"/>
                <a:cs typeface="Calibri Regular" charset="0"/>
              </a:rPr>
              <a:t>%)</a:t>
            </a:r>
          </a:p>
          <a:p>
            <a:pPr marR="0" lvl="0" algn="l" defTabSz="342900" rtl="0" eaLnBrk="1" fontAlgn="auto" latinLnBrk="0" hangingPunct="1">
              <a:lnSpc>
                <a:spcPct val="110000"/>
              </a:lnSpc>
              <a:spcBef>
                <a:spcPts val="0"/>
              </a:spcBef>
              <a:spcAft>
                <a:spcPts val="0"/>
              </a:spcAft>
              <a:buClr>
                <a:srgbClr val="006968"/>
              </a:buClr>
              <a:buSzTx/>
              <a:tabLst/>
              <a:defRPr/>
            </a:pPr>
            <a:endParaRPr lang="sv-SE" sz="1000" b="1" dirty="0">
              <a:latin typeface="Calibri" charset="0"/>
              <a:cs typeface="Calibri" charset="0"/>
            </a:endParaRPr>
          </a:p>
          <a:p>
            <a:pPr marR="0" lvl="0" algn="l" defTabSz="342900" rtl="0" eaLnBrk="1" fontAlgn="auto" latinLnBrk="0" hangingPunct="1">
              <a:lnSpc>
                <a:spcPct val="110000"/>
              </a:lnSpc>
              <a:spcBef>
                <a:spcPts val="0"/>
              </a:spcBef>
              <a:spcAft>
                <a:spcPts val="0"/>
              </a:spcAft>
              <a:buClr>
                <a:srgbClr val="006968"/>
              </a:buClr>
              <a:buSzTx/>
              <a:tabLst/>
              <a:defRPr/>
            </a:pPr>
            <a:r>
              <a:rPr lang="sv-SE" sz="1000" b="1" dirty="0">
                <a:latin typeface="Calibri" charset="0"/>
                <a:cs typeface="Calibri" charset="0"/>
              </a:rPr>
              <a:t>Nej (68%):</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18-29 år (75%)</a:t>
            </a:r>
          </a:p>
          <a:p>
            <a:pPr marL="214313" indent="-214313">
              <a:lnSpc>
                <a:spcPct val="110000"/>
              </a:lnSpc>
              <a:buClr>
                <a:srgbClr val="006968"/>
              </a:buClr>
              <a:buFont typeface="Wingdings" charset="2"/>
              <a:buChar char="§"/>
              <a:defRPr/>
            </a:pPr>
            <a:r>
              <a:rPr lang="sv-SE" sz="1050" dirty="0">
                <a:solidFill>
                  <a:srgbClr val="000000"/>
                </a:solidFill>
                <a:latin typeface="Calibri Regular" charset="0"/>
              </a:rPr>
              <a:t>Boende i Småland och öarna (79%)</a:t>
            </a:r>
          </a:p>
          <a:p>
            <a:pPr marL="0" marR="0" lvl="0" indent="0" algn="l" defTabSz="342900" rtl="0" eaLnBrk="1" fontAlgn="auto" latinLnBrk="0" hangingPunct="1">
              <a:lnSpc>
                <a:spcPct val="110000"/>
              </a:lnSpc>
              <a:spcBef>
                <a:spcPts val="0"/>
              </a:spcBef>
              <a:spcAft>
                <a:spcPts val="0"/>
              </a:spcAft>
              <a:buClr>
                <a:srgbClr val="006968"/>
              </a:buClr>
              <a:buSzTx/>
              <a:buFontTx/>
              <a:buNone/>
              <a:tabLst/>
              <a:defRPr/>
            </a:pPr>
            <a:endParaRPr kumimoji="0" lang="sv-SE" sz="1200" b="0" i="0" u="none" strike="noStrike" kern="1200" cap="none" spc="0" normalizeH="0" baseline="0" noProof="0" dirty="0">
              <a:ln>
                <a:noFill/>
              </a:ln>
              <a:solidFill>
                <a:srgbClr val="000000"/>
              </a:solidFill>
              <a:effectLst/>
              <a:uLnTx/>
              <a:uFillTx/>
              <a:latin typeface="Calibri Regular" charset="0"/>
              <a:ea typeface="+mn-ea"/>
              <a:cs typeface="Calibri Regular" charset="0"/>
            </a:endParaRPr>
          </a:p>
        </p:txBody>
      </p:sp>
    </p:spTree>
    <p:extLst>
      <p:ext uri="{BB962C8B-B14F-4D97-AF65-F5344CB8AC3E}">
        <p14:creationId xmlns:p14="http://schemas.microsoft.com/office/powerpoint/2010/main" val="2408863720"/>
      </p:ext>
    </p:extLst>
  </p:cSld>
  <p:clrMapOvr>
    <a:masterClrMapping/>
  </p:clrMapOvr>
</p:sld>
</file>

<file path=ppt/theme/theme1.xml><?xml version="1.0" encoding="utf-8"?>
<a:theme xmlns:a="http://schemas.openxmlformats.org/drawingml/2006/main" name="BlåGrön">
  <a:themeElements>
    <a:clrScheme name="Novus">
      <a:dk1>
        <a:srgbClr val="000000"/>
      </a:dk1>
      <a:lt1>
        <a:sysClr val="window" lastClr="FFFFFF"/>
      </a:lt1>
      <a:dk2>
        <a:srgbClr val="414141"/>
      </a:dk2>
      <a:lt2>
        <a:srgbClr val="BBE0DF"/>
      </a:lt2>
      <a:accent1>
        <a:srgbClr val="DC2730"/>
      </a:accent1>
      <a:accent2>
        <a:srgbClr val="F69208"/>
      </a:accent2>
      <a:accent3>
        <a:srgbClr val="FBCF21"/>
      </a:accent3>
      <a:accent4>
        <a:srgbClr val="62C4CF"/>
      </a:accent4>
      <a:accent5>
        <a:srgbClr val="93CA9F"/>
      </a:accent5>
      <a:accent6>
        <a:srgbClr val="006968"/>
      </a:accent6>
      <a:hlink>
        <a:srgbClr val="AB9586"/>
      </a:hlink>
      <a:folHlink>
        <a:srgbClr val="62C4C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74880</TotalTime>
  <Words>1603</Words>
  <Application>Microsoft Macintosh PowerPoint</Application>
  <PresentationFormat>Bildspel på skärmen (16:9)</PresentationFormat>
  <Paragraphs>249</Paragraphs>
  <Slides>21</Slides>
  <Notes>14</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21</vt:i4>
      </vt:variant>
    </vt:vector>
  </HeadingPairs>
  <TitlesOfParts>
    <vt:vector size="32" baseType="lpstr">
      <vt:lpstr>SimSun</vt:lpstr>
      <vt:lpstr>Arial</vt:lpstr>
      <vt:lpstr>Bookman Old Style</vt:lpstr>
      <vt:lpstr>Calibri</vt:lpstr>
      <vt:lpstr>Calibri Regular</vt:lpstr>
      <vt:lpstr>Corbel</vt:lpstr>
      <vt:lpstr>Lucida Sans</vt:lpstr>
      <vt:lpstr>Times</vt:lpstr>
      <vt:lpstr>Times New Roman</vt:lpstr>
      <vt:lpstr>Wingdings</vt:lpstr>
      <vt:lpstr>BlåGrön</vt:lpstr>
      <vt:lpstr>PowerPoint-presentation</vt:lpstr>
      <vt:lpstr>PowerPoint-presentation</vt:lpstr>
      <vt:lpstr>PowerPoint-presentation</vt:lpstr>
      <vt:lpstr>Drygt hälften har känt oro för höga mobilkostnader i samband med resa utomlands</vt:lpstr>
      <vt:lpstr>Nästan var fjärde har drabbats av oförutsedda höga mobilkostnader pga resa utomlands</vt:lpstr>
      <vt:lpstr>Få är oroliga för höga mobilkostnader i samband med jobbresa utomlands</vt:lpstr>
      <vt:lpstr>Att mobilen ska bli stulen eller höga roamingavgifter är största mobiloron vid resa utomlands</vt:lpstr>
      <vt:lpstr>Att bli sjuk eller tappa bort passet är flest rädda för när de reser utomlands</vt:lpstr>
      <vt:lpstr>Nästan var fjärde har lämnat telefonen hemma eller stängt av den</vt:lpstr>
      <vt:lpstr>PowerPoint-presentation</vt:lpstr>
      <vt:lpstr>Tre av tio kontrollerar sitt barn/partners telefoninställningar på semestern</vt:lpstr>
      <vt:lpstr>Om man delar med sig av sina upplevelser via sociala kanaler under semestern gör man det helst via Facebook</vt:lpstr>
      <vt:lpstr>Fler kvinnor än män använder sig av sociala kanaler för att dela med sig av upplevelser från semestern.  Fler i den yngsta åldersgruppen delar med sig i sociala medier</vt:lpstr>
      <vt:lpstr>Drygt en av fem har väntat med att ladda upp en bild eller annan uppdatering pga oro för höga mobilkostnader</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creator>
  <cp:keywords/>
  <dc:description/>
  <cp:lastModifiedBy>Microsoft Office User</cp:lastModifiedBy>
  <cp:revision>1028</cp:revision>
  <cp:lastPrinted>2018-10-30T13:18:41Z</cp:lastPrinted>
  <dcterms:created xsi:type="dcterms:W3CDTF">2014-08-25T17:55:05Z</dcterms:created>
  <dcterms:modified xsi:type="dcterms:W3CDTF">2019-01-03T16:36:00Z</dcterms:modified>
  <cp:category/>
</cp:coreProperties>
</file>