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6" r:id="rId2"/>
    <p:sldId id="310" r:id="rId3"/>
    <p:sldId id="311" r:id="rId4"/>
    <p:sldId id="312" r:id="rId5"/>
    <p:sldId id="257" r:id="rId6"/>
  </p:sldIdLst>
  <p:sldSz cx="9144000" cy="6858000" type="screen4x3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k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Enig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'Ark1'!$A$2:$A$6</c:f>
              <c:strCache>
                <c:ptCount val="5"/>
                <c:pt idx="0">
                  <c:v>Framtidige arbeidsmuligheter var viktig for mitt valg av utdanning</c:v>
                </c:pt>
                <c:pt idx="1">
                  <c:v>Mitt udanningsvalg var gjennomtenkt</c:v>
                </c:pt>
                <c:pt idx="2">
                  <c:v>Jeg er svært fornøyd med at jeg valgte den utdanningen jeg har</c:v>
                </c:pt>
                <c:pt idx="3">
                  <c:v>Min utdanning har vært relevant for arbeidslivet mitt</c:v>
                </c:pt>
                <c:pt idx="4">
                  <c:v>Min interesse for emnet var viktig da jeg skulle velge utdanning</c:v>
                </c:pt>
              </c:strCache>
            </c:strRef>
          </c:cat>
          <c:val>
            <c:numRef>
              <c:f>'Ark1'!$B$2:$B$6</c:f>
              <c:numCache>
                <c:formatCode>0%</c:formatCode>
                <c:ptCount val="5"/>
                <c:pt idx="0">
                  <c:v>0.64</c:v>
                </c:pt>
                <c:pt idx="1">
                  <c:v>0.69</c:v>
                </c:pt>
                <c:pt idx="2">
                  <c:v>0.7</c:v>
                </c:pt>
                <c:pt idx="3">
                  <c:v>0.73</c:v>
                </c:pt>
                <c:pt idx="4">
                  <c:v>0.77</c:v>
                </c:pt>
              </c:numCache>
            </c:numRef>
          </c:val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Verken eller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'Ark1'!$A$2:$A$6</c:f>
              <c:strCache>
                <c:ptCount val="5"/>
                <c:pt idx="0">
                  <c:v>Framtidige arbeidsmuligheter var viktig for mitt valg av utdanning</c:v>
                </c:pt>
                <c:pt idx="1">
                  <c:v>Mitt udanningsvalg var gjennomtenkt</c:v>
                </c:pt>
                <c:pt idx="2">
                  <c:v>Jeg er svært fornøyd med at jeg valgte den utdanningen jeg har</c:v>
                </c:pt>
                <c:pt idx="3">
                  <c:v>Min utdanning har vært relevant for arbeidslivet mitt</c:v>
                </c:pt>
                <c:pt idx="4">
                  <c:v>Min interesse for emnet var viktig da jeg skulle velge utdanning</c:v>
                </c:pt>
              </c:strCache>
            </c:strRef>
          </c:cat>
          <c:val>
            <c:numRef>
              <c:f>'Ark1'!$C$2:$C$6</c:f>
              <c:numCache>
                <c:formatCode>0%</c:formatCode>
                <c:ptCount val="5"/>
                <c:pt idx="0">
                  <c:v>0.19</c:v>
                </c:pt>
                <c:pt idx="1">
                  <c:v>0.12</c:v>
                </c:pt>
                <c:pt idx="2">
                  <c:v>0.13</c:v>
                </c:pt>
                <c:pt idx="3">
                  <c:v>0.09</c:v>
                </c:pt>
                <c:pt idx="4">
                  <c:v>0.12</c:v>
                </c:pt>
              </c:numCache>
            </c:numRef>
          </c:val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Uenig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'Ark1'!$A$2:$A$6</c:f>
              <c:strCache>
                <c:ptCount val="5"/>
                <c:pt idx="0">
                  <c:v>Framtidige arbeidsmuligheter var viktig for mitt valg av utdanning</c:v>
                </c:pt>
                <c:pt idx="1">
                  <c:v>Mitt udanningsvalg var gjennomtenkt</c:v>
                </c:pt>
                <c:pt idx="2">
                  <c:v>Jeg er svært fornøyd med at jeg valgte den utdanningen jeg har</c:v>
                </c:pt>
                <c:pt idx="3">
                  <c:v>Min utdanning har vært relevant for arbeidslivet mitt</c:v>
                </c:pt>
                <c:pt idx="4">
                  <c:v>Min interesse for emnet var viktig da jeg skulle velge utdanning</c:v>
                </c:pt>
              </c:strCache>
            </c:strRef>
          </c:cat>
          <c:val>
            <c:numRef>
              <c:f>'Ark1'!$D$2:$D$6</c:f>
              <c:numCache>
                <c:formatCode>0%</c:formatCode>
                <c:ptCount val="5"/>
                <c:pt idx="0">
                  <c:v>0.15</c:v>
                </c:pt>
                <c:pt idx="1">
                  <c:v>0.18</c:v>
                </c:pt>
                <c:pt idx="2">
                  <c:v>0.15</c:v>
                </c:pt>
                <c:pt idx="3">
                  <c:v>0.14</c:v>
                </c:pt>
                <c:pt idx="4">
                  <c:v>0.1</c:v>
                </c:pt>
              </c:numCache>
            </c:numRef>
          </c:val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Vet ikke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'Ark1'!$A$2:$A$6</c:f>
              <c:strCache>
                <c:ptCount val="5"/>
                <c:pt idx="0">
                  <c:v>Framtidige arbeidsmuligheter var viktig for mitt valg av utdanning</c:v>
                </c:pt>
                <c:pt idx="1">
                  <c:v>Mitt udanningsvalg var gjennomtenkt</c:v>
                </c:pt>
                <c:pt idx="2">
                  <c:v>Jeg er svært fornøyd med at jeg valgte den utdanningen jeg har</c:v>
                </c:pt>
                <c:pt idx="3">
                  <c:v>Min utdanning har vært relevant for arbeidslivet mitt</c:v>
                </c:pt>
                <c:pt idx="4">
                  <c:v>Min interesse for emnet var viktig da jeg skulle velge utdanning</c:v>
                </c:pt>
              </c:strCache>
            </c:strRef>
          </c:cat>
          <c:val>
            <c:numRef>
              <c:f>'Ark1'!$E$2:$E$6</c:f>
              <c:numCache>
                <c:formatCode>0%</c:formatCode>
                <c:ptCount val="5"/>
                <c:pt idx="0">
                  <c:v>0.02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69340936"/>
        <c:axId val="2069343992"/>
      </c:barChart>
      <c:catAx>
        <c:axId val="2069340936"/>
        <c:scaling>
          <c:orientation val="minMax"/>
        </c:scaling>
        <c:delete val="0"/>
        <c:axPos val="l"/>
        <c:majorTickMark val="out"/>
        <c:minorTickMark val="none"/>
        <c:tickLblPos val="nextTo"/>
        <c:crossAx val="2069343992"/>
        <c:crosses val="autoZero"/>
        <c:auto val="1"/>
        <c:lblAlgn val="ctr"/>
        <c:lblOffset val="100"/>
        <c:noMultiLvlLbl val="0"/>
      </c:catAx>
      <c:valAx>
        <c:axId val="20693439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20693409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000"/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'Ark1'!$A$2:$A$15</c:f>
              <c:strCache>
                <c:ptCount val="14"/>
                <c:pt idx="0">
                  <c:v>Annet</c:v>
                </c:pt>
                <c:pt idx="1">
                  <c:v>Vet ikke</c:v>
                </c:pt>
                <c:pt idx="2">
                  <c:v>Ingen av disse</c:v>
                </c:pt>
                <c:pt idx="3">
                  <c:v>Lært meg å tenke stort</c:v>
                </c:pt>
                <c:pt idx="4">
                  <c:v>Hadde et givende sosialt liv</c:v>
                </c:pt>
                <c:pt idx="5">
                  <c:v>Personlig nettverk/kontakter</c:v>
                </c:pt>
                <c:pt idx="6">
                  <c:v>Lært meg å tenke fritt</c:v>
                </c:pt>
                <c:pt idx="7">
                  <c:v>Fikk venner for livet</c:v>
                </c:pt>
                <c:pt idx="8">
                  <c:v>Lært meg å tenke på rett måte</c:v>
                </c:pt>
                <c:pt idx="9">
                  <c:v>Lært meg å tenke kritisk</c:v>
                </c:pt>
                <c:pt idx="10">
                  <c:v>Analytisk kompetanse</c:v>
                </c:pt>
                <c:pt idx="11">
                  <c:v>Praktisk yrkeskompetanse som er til nytte i arbeidslivet</c:v>
                </c:pt>
                <c:pt idx="12">
                  <c:v>Personlig utvikling</c:v>
                </c:pt>
                <c:pt idx="13">
                  <c:v>Faktakunnskap innenfor mitt utdanningsområde</c:v>
                </c:pt>
              </c:strCache>
            </c:strRef>
          </c:cat>
          <c:val>
            <c:numRef>
              <c:f>'Ark1'!$B$2:$B$15</c:f>
              <c:numCache>
                <c:formatCode>0%</c:formatCode>
                <c:ptCount val="14"/>
                <c:pt idx="0">
                  <c:v>0.0213423953322172</c:v>
                </c:pt>
                <c:pt idx="1">
                  <c:v>0.0324206650399475</c:v>
                </c:pt>
                <c:pt idx="2">
                  <c:v>0.0413092127989031</c:v>
                </c:pt>
                <c:pt idx="3">
                  <c:v>0.049608099952879</c:v>
                </c:pt>
                <c:pt idx="4">
                  <c:v>0.0685568482963848</c:v>
                </c:pt>
                <c:pt idx="5">
                  <c:v>0.111151625034337</c:v>
                </c:pt>
                <c:pt idx="6">
                  <c:v>0.111470046430407</c:v>
                </c:pt>
                <c:pt idx="7">
                  <c:v>0.11167506018135</c:v>
                </c:pt>
                <c:pt idx="8">
                  <c:v>0.145376471355735</c:v>
                </c:pt>
                <c:pt idx="9">
                  <c:v>0.209788901460118</c:v>
                </c:pt>
                <c:pt idx="10">
                  <c:v>0.235969588596136</c:v>
                </c:pt>
                <c:pt idx="11">
                  <c:v>0.381300195583463</c:v>
                </c:pt>
                <c:pt idx="12">
                  <c:v>0.44967360609312</c:v>
                </c:pt>
                <c:pt idx="13">
                  <c:v>0.568510870647604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9434648"/>
        <c:axId val="2069437656"/>
      </c:barChart>
      <c:catAx>
        <c:axId val="20694346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nb-NO"/>
          </a:p>
        </c:txPr>
        <c:crossAx val="2069437656"/>
        <c:crosses val="autoZero"/>
        <c:auto val="1"/>
        <c:lblAlgn val="ctr"/>
        <c:lblOffset val="100"/>
        <c:noMultiLvlLbl val="0"/>
      </c:catAx>
      <c:valAx>
        <c:axId val="206943765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nb-NO"/>
          </a:p>
        </c:txPr>
        <c:crossAx val="2069434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Salg</c:v>
                </c:pt>
              </c:strCache>
            </c:strRef>
          </c:tx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Lbls>
            <c:txPr>
              <a:bodyPr/>
              <a:lstStyle/>
              <a:p>
                <a:pPr>
                  <a:defRPr sz="1100"/>
                </a:pPr>
                <a:endParaRPr lang="nb-N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'Ark1'!$A$2:$A$4</c:f>
              <c:strCache>
                <c:ptCount val="3"/>
                <c:pt idx="0">
                  <c:v>Ja</c:v>
                </c:pt>
                <c:pt idx="1">
                  <c:v>Nei</c:v>
                </c:pt>
                <c:pt idx="2">
                  <c:v>Vet ikke</c:v>
                </c:pt>
              </c:strCache>
            </c:strRef>
          </c:cat>
          <c:val>
            <c:numRef>
              <c:f>'Ark1'!$B$2:$B$4</c:f>
              <c:numCache>
                <c:formatCode>0%</c:formatCode>
                <c:ptCount val="3"/>
                <c:pt idx="0">
                  <c:v>0.44</c:v>
                </c:pt>
                <c:pt idx="1">
                  <c:v>0.27</c:v>
                </c:pt>
                <c:pt idx="2">
                  <c:v>0.29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nb-NO" sz="1000" dirty="0" smtClean="0"/>
              <a:t>Andel som svarer ja</a:t>
            </a:r>
            <a:endParaRPr lang="nb-NO" sz="1000" dirty="0"/>
          </a:p>
        </c:rich>
      </c:tx>
      <c:layout>
        <c:manualLayout>
          <c:xMode val="edge"/>
          <c:yMode val="edge"/>
          <c:x val="0.339393589204374"/>
          <c:y val="0.032067144054701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dLbls>
            <c:numFmt formatCode="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'Ark1'!$A$2:$A$4</c:f>
              <c:strCache>
                <c:ptCount val="3"/>
                <c:pt idx="0">
                  <c:v>Videregående</c:v>
                </c:pt>
                <c:pt idx="1">
                  <c:v>Inntil 3 år universitet/høyskole</c:v>
                </c:pt>
                <c:pt idx="2">
                  <c:v>Over 3 år universitet/høyskole</c:v>
                </c:pt>
              </c:strCache>
            </c:strRef>
          </c:cat>
          <c:val>
            <c:numRef>
              <c:f>'Ark1'!$B$2:$B$4</c:f>
              <c:numCache>
                <c:formatCode>0.00%</c:formatCode>
                <c:ptCount val="3"/>
                <c:pt idx="0">
                  <c:v>0.359</c:v>
                </c:pt>
                <c:pt idx="1">
                  <c:v>0.453</c:v>
                </c:pt>
                <c:pt idx="2">
                  <c:v>0.512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9508568"/>
        <c:axId val="2069511496"/>
      </c:barChart>
      <c:catAx>
        <c:axId val="2069508568"/>
        <c:scaling>
          <c:orientation val="minMax"/>
        </c:scaling>
        <c:delete val="0"/>
        <c:axPos val="b"/>
        <c:majorTickMark val="out"/>
        <c:minorTickMark val="none"/>
        <c:tickLblPos val="nextTo"/>
        <c:crossAx val="2069511496"/>
        <c:crosses val="autoZero"/>
        <c:auto val="1"/>
        <c:lblAlgn val="ctr"/>
        <c:lblOffset val="100"/>
        <c:noMultiLvlLbl val="0"/>
      </c:catAx>
      <c:valAx>
        <c:axId val="2069511496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crossAx val="2069508568"/>
        <c:crosses val="autoZero"/>
        <c:crossBetween val="between"/>
        <c:majorUnit val="0.2"/>
      </c:valAx>
    </c:plotArea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900"/>
      </a:pPr>
      <a:endParaRPr lang="nb-NO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06E70-C442-4EC0-B23C-454F4BFEEED1}" type="datetimeFigureOut">
              <a:rPr lang="nb-NO" smtClean="0"/>
              <a:t>17.09.14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D9EB8-7BC1-4249-977F-A38B7D5FAC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9265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side -  kun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mal_ppoint-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3329558"/>
            <a:ext cx="5334000" cy="963538"/>
          </a:xfrm>
        </p:spPr>
        <p:txBody>
          <a:bodyPr/>
          <a:lstStyle>
            <a:lvl1pPr algn="r"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293096"/>
            <a:ext cx="5336232" cy="936104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pittel, skilleark,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mal_ppoint-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94197" y="3866320"/>
            <a:ext cx="5192216" cy="1290872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0"/>
          </p:nvPr>
        </p:nvSpPr>
        <p:spPr>
          <a:xfrm>
            <a:off x="8316416" y="6380854"/>
            <a:ext cx="93610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81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ørk kapittel, skilleark,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mal_ppoint-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94197" y="3866320"/>
            <a:ext cx="5192216" cy="1290872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0"/>
          </p:nvPr>
        </p:nvSpPr>
        <p:spPr>
          <a:xfrm>
            <a:off x="8316416" y="6380854"/>
            <a:ext cx="93610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621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killeark med 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mal_ppoint-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08912" cy="1008112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6" name="Plassholder for bilde 5"/>
          <p:cNvSpPr>
            <a:spLocks noGrp="1"/>
          </p:cNvSpPr>
          <p:nvPr>
            <p:ph type="pic" sz="quarter" idx="1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87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bbel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ning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pic>
        <p:nvPicPr>
          <p:cNvPr id="4" name="Picture 3" descr="mal_ppoint-28.jpg"/>
          <p:cNvPicPr>
            <a:picLocks noChangeAspect="1"/>
          </p:cNvPicPr>
          <p:nvPr/>
        </p:nvPicPr>
        <p:blipFill rotWithShape="1">
          <a:blip r:embed="rId2"/>
          <a:srcRect l="1" r="15697" b="15507"/>
          <a:stretch/>
        </p:blipFill>
        <p:spPr>
          <a:xfrm>
            <a:off x="2821" y="-13392"/>
            <a:ext cx="9141179" cy="6871392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381000" y="6021288"/>
            <a:ext cx="26068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>
                <a:solidFill>
                  <a:srgbClr val="FFFFFF"/>
                </a:solidFill>
                <a:latin typeface="Century Gothic"/>
                <a:cs typeface="Century Gothic"/>
              </a:rPr>
              <a:t>Innsikt som bringer deg videre</a:t>
            </a:r>
          </a:p>
          <a:p>
            <a:r>
              <a:rPr lang="nb-NO" b="1" i="0" dirty="0" err="1" smtClean="0">
                <a:solidFill>
                  <a:srgbClr val="FFFFFF"/>
                </a:solidFill>
                <a:latin typeface="Century Gothic"/>
                <a:cs typeface="Century Gothic"/>
              </a:rPr>
              <a:t>opinion.no</a:t>
            </a:r>
            <a:endParaRPr lang="nb-NO" b="1" i="0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7236296" y="5790456"/>
            <a:ext cx="15121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dirty="0" smtClean="0">
                <a:solidFill>
                  <a:srgbClr val="FFFFFF"/>
                </a:solidFill>
                <a:latin typeface="Century Gothic"/>
                <a:cs typeface="Century Gothic"/>
              </a:rPr>
              <a:t>Opinion AS</a:t>
            </a:r>
          </a:p>
          <a:p>
            <a:r>
              <a:rPr lang="nb-NO" sz="900" dirty="0" smtClean="0">
                <a:solidFill>
                  <a:srgbClr val="FFFFFF"/>
                </a:solidFill>
                <a:latin typeface="Century Gothic"/>
                <a:cs typeface="Century Gothic"/>
              </a:rPr>
              <a:t>Maridalsveien 13E</a:t>
            </a:r>
          </a:p>
          <a:p>
            <a:r>
              <a:rPr lang="nb-NO" sz="900" dirty="0" smtClean="0">
                <a:solidFill>
                  <a:srgbClr val="FFFFFF"/>
                </a:solidFill>
                <a:latin typeface="Century Gothic"/>
                <a:cs typeface="Century Gothic"/>
              </a:rPr>
              <a:t>0178 OSLO</a:t>
            </a:r>
          </a:p>
          <a:p>
            <a:r>
              <a:rPr lang="nb-NO" sz="900" dirty="0" smtClean="0">
                <a:solidFill>
                  <a:srgbClr val="FFFFFF"/>
                </a:solidFill>
                <a:latin typeface="Century Gothic"/>
                <a:cs typeface="Century Gothic"/>
              </a:rPr>
              <a:t>T: 21 300 400</a:t>
            </a:r>
          </a:p>
          <a:p>
            <a:r>
              <a:rPr lang="nb-NO" sz="900" dirty="0" smtClean="0">
                <a:solidFill>
                  <a:srgbClr val="FFFFFF"/>
                </a:solidFill>
                <a:latin typeface="Century Gothic"/>
                <a:cs typeface="Century Gothic"/>
              </a:rPr>
              <a:t>E: </a:t>
            </a:r>
            <a:r>
              <a:rPr lang="nb-NO" sz="900" dirty="0" err="1" smtClean="0">
                <a:solidFill>
                  <a:srgbClr val="FFFFFF"/>
                </a:solidFill>
                <a:latin typeface="Century Gothic"/>
                <a:cs typeface="Century Gothic"/>
              </a:rPr>
              <a:t>post@opinion.no</a:t>
            </a:r>
            <a:endParaRPr lang="nb-NO" sz="900" dirty="0" smtClean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95136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eg"/><Relationship Id="rId1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pinion_topp-01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-27384"/>
            <a:ext cx="9144000" cy="103022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0028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pic>
        <p:nvPicPr>
          <p:cNvPr id="7" name="Picture 6" descr="Opinion_logo01_pos.jp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228609"/>
            <a:ext cx="1043608" cy="44075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3528" y="6381328"/>
            <a:ext cx="187743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i="0" dirty="0" smtClean="0">
                <a:solidFill>
                  <a:schemeClr val="bg1">
                    <a:lumMod val="65000"/>
                  </a:schemeClr>
                </a:solidFill>
                <a:latin typeface="Century Gothic"/>
                <a:cs typeface="Century Gothic"/>
              </a:rPr>
              <a:t>INNSIKT SOM BRINGER DEG VIDERE</a:t>
            </a:r>
            <a:endParaRPr lang="en-US" sz="800" b="1" i="0" dirty="0">
              <a:solidFill>
                <a:schemeClr val="bg1">
                  <a:lumMod val="65000"/>
                </a:schemeClr>
              </a:solidFill>
              <a:latin typeface="Century Gothic"/>
              <a:cs typeface="Century Gothic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>
          <a:xfrm>
            <a:off x="3635896" y="628974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65C4B-DF16-445D-968C-6AC06966E523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rgbClr val="FFFFFF"/>
          </a:solidFill>
          <a:latin typeface="Century Gothic"/>
          <a:ea typeface="+mj-ea"/>
          <a:cs typeface="Century Gothic"/>
        </a:defRPr>
      </a:lvl1pPr>
    </p:titleStyle>
    <p:bodyStyle>
      <a:lvl1pPr marL="457200" indent="-45720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914400" indent="-45720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257300" indent="-34290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714500" indent="-34290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1400" kern="1200">
          <a:solidFill>
            <a:schemeClr val="tx1"/>
          </a:solidFill>
          <a:latin typeface="Arial"/>
          <a:ea typeface="+mn-ea"/>
          <a:cs typeface="Arial"/>
        </a:defRPr>
      </a:lvl4pPr>
      <a:lvl5pPr marL="2171700" indent="-34290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mailto:abh@opinion.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NBU</a:t>
            </a:r>
            <a:r>
              <a:rPr lang="nb-NO" baseline="30000" dirty="0" smtClean="0"/>
              <a:t>®</a:t>
            </a:r>
            <a:r>
              <a:rPr lang="nb-NO" dirty="0" smtClean="0"/>
              <a:t> </a:t>
            </a:r>
            <a:br>
              <a:rPr lang="nb-NO" dirty="0" smtClean="0"/>
            </a:br>
            <a:r>
              <a:rPr lang="nb-NO" dirty="0" smtClean="0"/>
              <a:t>Utdanningsvalg</a:t>
            </a:r>
            <a:br>
              <a:rPr lang="nb-NO" dirty="0" smtClean="0"/>
            </a:br>
            <a:r>
              <a:rPr lang="nb-NO" sz="2200" dirty="0" smtClean="0"/>
              <a:t>Norges befolkningsundersøkelse vår 2014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Manpower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2739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Utdanning</a:t>
            </a:r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>
            <a:off x="539552" y="1556792"/>
            <a:ext cx="4320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smtClean="0"/>
              <a:t>I hvilken grad er du enig eller uenig i følgende påstander? (n=1708 – de som har mer enn grunnskole)</a:t>
            </a:r>
            <a:endParaRPr lang="nb-NO" sz="1100" i="1" dirty="0"/>
          </a:p>
        </p:txBody>
      </p:sp>
      <p:sp>
        <p:nvSpPr>
          <p:cNvPr id="5" name="TekstSylinder 4"/>
          <p:cNvSpPr txBox="1"/>
          <p:nvPr/>
        </p:nvSpPr>
        <p:spPr>
          <a:xfrm>
            <a:off x="539552" y="1196752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Utdanningsvalg</a:t>
            </a:r>
            <a:endParaRPr lang="nb-NO" dirty="0"/>
          </a:p>
        </p:txBody>
      </p:sp>
      <p:sp>
        <p:nvSpPr>
          <p:cNvPr id="6" name="TekstSylinder 5"/>
          <p:cNvSpPr txBox="1"/>
          <p:nvPr/>
        </p:nvSpPr>
        <p:spPr>
          <a:xfrm>
            <a:off x="5598584" y="1525434"/>
            <a:ext cx="3384376" cy="463987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nb-NO" sz="1400" dirty="0" smtClean="0"/>
              <a:t>Utdanningsvalg</a:t>
            </a:r>
            <a:endParaRPr lang="nb-NO" sz="1600" dirty="0" smtClean="0"/>
          </a:p>
          <a:p>
            <a:r>
              <a:rPr lang="nb-NO" sz="1050" dirty="0" smtClean="0"/>
              <a:t>77 prosent er helt eller delvis enig i at interesse for emnet var viktig da de valgte utdanning. Fagretninger som medisin, humaniora/</a:t>
            </a:r>
            <a:r>
              <a:rPr lang="nb-NO" sz="1050" dirty="0" err="1" smtClean="0"/>
              <a:t>samf.fag</a:t>
            </a:r>
            <a:r>
              <a:rPr lang="nb-NO" sz="1050" dirty="0" smtClean="0"/>
              <a:t>/jus, ingeniør/IT/realfag og pedagogikk er i noe større grad enig enn de som har studert administrasjon og ledelse. Ansatte i offentlig sektor er i noe større grad enig enn ansatte i privat sektor.</a:t>
            </a:r>
          </a:p>
          <a:p>
            <a:endParaRPr lang="nb-NO" sz="1050" dirty="0"/>
          </a:p>
          <a:p>
            <a:r>
              <a:rPr lang="nb-NO" sz="1050" dirty="0" smtClean="0"/>
              <a:t>73 prosent opplever utdanningen som relevant for arbeidet. Det oppleves i </a:t>
            </a:r>
            <a:r>
              <a:rPr lang="nb-NO" sz="1050" i="1" dirty="0" smtClean="0"/>
              <a:t>minst </a:t>
            </a:r>
            <a:r>
              <a:rPr lang="nb-NO" sz="1050" dirty="0" smtClean="0"/>
              <a:t>grad av de som har studert humaniora/</a:t>
            </a:r>
            <a:r>
              <a:rPr lang="nb-NO" sz="1050" dirty="0" err="1" smtClean="0"/>
              <a:t>samf.fag</a:t>
            </a:r>
            <a:r>
              <a:rPr lang="nb-NO" sz="1050" dirty="0" smtClean="0"/>
              <a:t>/jus og administrasjon/ledelse og blant ansatte i privat sektor.</a:t>
            </a:r>
          </a:p>
          <a:p>
            <a:endParaRPr lang="nb-NO" sz="1050" dirty="0"/>
          </a:p>
          <a:p>
            <a:r>
              <a:rPr lang="nb-NO" sz="1050" dirty="0" smtClean="0"/>
              <a:t>70 prosent er fornøyd med utdanningsvalget. På dette spørsmålet er det ikke store forskjeller mellom ulike fagretninger.</a:t>
            </a:r>
          </a:p>
          <a:p>
            <a:endParaRPr lang="nb-NO" sz="1050" dirty="0"/>
          </a:p>
          <a:p>
            <a:r>
              <a:rPr lang="nb-NO" sz="1050" dirty="0" smtClean="0"/>
              <a:t>69 prosent er enig i at utdanningsvalget var gjennomtenkt. Lærere er de som i størst grad er enig i denne påstanden.</a:t>
            </a:r>
          </a:p>
          <a:p>
            <a:endParaRPr lang="nb-NO" sz="1050" dirty="0"/>
          </a:p>
          <a:p>
            <a:r>
              <a:rPr lang="nb-NO" sz="1050" dirty="0" smtClean="0"/>
              <a:t>64 prosent er enig i at framtidige arbeidsutsikter var viktig for utdanningsvalget. Lærere, sykepleiere og økonomer er i stør grad enig i dette.</a:t>
            </a:r>
          </a:p>
          <a:p>
            <a:r>
              <a:rPr lang="nb-NO" sz="1100" dirty="0" smtClean="0"/>
              <a:t> </a:t>
            </a:r>
            <a:endParaRPr lang="nb-NO" sz="11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09757518"/>
              </p:ext>
            </p:extLst>
          </p:nvPr>
        </p:nvGraphicFramePr>
        <p:xfrm>
          <a:off x="179512" y="2204863"/>
          <a:ext cx="5544616" cy="3878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936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Utdanning</a:t>
            </a:r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>
            <a:off x="539552" y="1556792"/>
            <a:ext cx="43204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smtClean="0"/>
              <a:t>Hva har du primært fått ut av utdanningen? (n=1708 – de som har mer enn grunnskole)</a:t>
            </a:r>
          </a:p>
          <a:p>
            <a:r>
              <a:rPr lang="nb-NO" sz="1100" i="1" dirty="0" smtClean="0"/>
              <a:t>Velg maks 3 alternativ</a:t>
            </a:r>
            <a:endParaRPr lang="nb-NO" sz="1100" i="1" dirty="0"/>
          </a:p>
        </p:txBody>
      </p:sp>
      <p:sp>
        <p:nvSpPr>
          <p:cNvPr id="5" name="TekstSylinder 4"/>
          <p:cNvSpPr txBox="1"/>
          <p:nvPr/>
        </p:nvSpPr>
        <p:spPr>
          <a:xfrm>
            <a:off x="539552" y="1196752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Nytte av utdanningen</a:t>
            </a:r>
            <a:endParaRPr lang="nb-NO" dirty="0"/>
          </a:p>
        </p:txBody>
      </p:sp>
      <p:sp>
        <p:nvSpPr>
          <p:cNvPr id="6" name="TekstSylinder 5"/>
          <p:cNvSpPr txBox="1"/>
          <p:nvPr/>
        </p:nvSpPr>
        <p:spPr>
          <a:xfrm>
            <a:off x="6012160" y="2204864"/>
            <a:ext cx="2880320" cy="36927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nb-NO" sz="1600" dirty="0" smtClean="0"/>
              <a:t>Faktakunnskap</a:t>
            </a:r>
            <a:endParaRPr lang="nb-NO" dirty="0" smtClean="0"/>
          </a:p>
          <a:p>
            <a:r>
              <a:rPr lang="nb-NO" sz="1100" dirty="0" smtClean="0"/>
              <a:t>I størst grad er det en opplevelse av at utdanningen har gitt faktakunnskap om fagfeltet.</a:t>
            </a:r>
          </a:p>
          <a:p>
            <a:endParaRPr lang="nb-NO" sz="1100" dirty="0"/>
          </a:p>
          <a:p>
            <a:r>
              <a:rPr lang="nb-NO" sz="1100" dirty="0" smtClean="0"/>
              <a:t>Personlige nettverk og sosialt liv blir i liten grad trukket fram som hva man primært har fått ut av utdanningen.</a:t>
            </a:r>
          </a:p>
          <a:p>
            <a:r>
              <a:rPr lang="nb-NO" sz="1100" dirty="0" smtClean="0"/>
              <a:t> </a:t>
            </a:r>
            <a:endParaRPr lang="nb-NO" sz="11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42317623"/>
              </p:ext>
            </p:extLst>
          </p:nvPr>
        </p:nvGraphicFramePr>
        <p:xfrm>
          <a:off x="179512" y="2184735"/>
          <a:ext cx="5400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181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Utdanning</a:t>
            </a:r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>
            <a:off x="539552" y="1556792"/>
            <a:ext cx="4320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 smtClean="0"/>
              <a:t>Ville du valgt samme utdanning i dag? (n=1708 – de som har mer enn grunnskole)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539552" y="1196752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Utdanningsvalg</a:t>
            </a:r>
            <a:endParaRPr lang="nb-NO" dirty="0"/>
          </a:p>
        </p:txBody>
      </p:sp>
      <p:sp>
        <p:nvSpPr>
          <p:cNvPr id="6" name="TekstSylinder 5"/>
          <p:cNvSpPr txBox="1"/>
          <p:nvPr/>
        </p:nvSpPr>
        <p:spPr>
          <a:xfrm>
            <a:off x="4860032" y="1844824"/>
            <a:ext cx="4032448" cy="25202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Autofit/>
          </a:bodyPr>
          <a:lstStyle/>
          <a:p>
            <a:r>
              <a:rPr lang="nb-NO" sz="1600" dirty="0" smtClean="0"/>
              <a:t>Valgt det samme</a:t>
            </a:r>
            <a:endParaRPr lang="nb-NO" dirty="0" smtClean="0"/>
          </a:p>
          <a:p>
            <a:r>
              <a:rPr lang="nb-NO" sz="1100" dirty="0" smtClean="0"/>
              <a:t>44 prosent av de som har mer enn grunnskole ville valgt samme utdanning i dag. Det er små forskjeller når det gjelder hvilket fag man har studert og synet på om man ville valgt det samme igjen. Den eneste fagretningen som skiller seg ut er </a:t>
            </a:r>
            <a:r>
              <a:rPr lang="nb-NO" sz="1100" dirty="0" err="1" smtClean="0"/>
              <a:t>admin</a:t>
            </a:r>
            <a:r>
              <a:rPr lang="nb-NO" sz="1100" dirty="0" smtClean="0"/>
              <a:t>/ledelse, der andelen som ville valgt det samme igjen er lavere enn i andre faggrupper.</a:t>
            </a:r>
          </a:p>
          <a:p>
            <a:endParaRPr lang="nb-NO" sz="1100" dirty="0"/>
          </a:p>
          <a:p>
            <a:r>
              <a:rPr lang="nb-NO" sz="1100" dirty="0" smtClean="0"/>
              <a:t>Menn svarer ja i noe større grad enn kvinner og de under 30 svarer ja i større grad enn de over 30.</a:t>
            </a:r>
          </a:p>
          <a:p>
            <a:endParaRPr lang="nb-NO" sz="1100" dirty="0"/>
          </a:p>
          <a:p>
            <a:r>
              <a:rPr lang="nb-NO" sz="1100" dirty="0" smtClean="0"/>
              <a:t>Det klareste skille er imidlertid relatert til lengden på utdannelsen, der de som har lengst utdannelse i størst grad ville valgt samme utdanning igjen.</a:t>
            </a:r>
          </a:p>
          <a:p>
            <a:r>
              <a:rPr lang="nb-NO" sz="1100" dirty="0" smtClean="0"/>
              <a:t> </a:t>
            </a:r>
            <a:endParaRPr lang="nb-NO" sz="11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03215090"/>
              </p:ext>
            </p:extLst>
          </p:nvPr>
        </p:nvGraphicFramePr>
        <p:xfrm>
          <a:off x="215516" y="2204864"/>
          <a:ext cx="4968552" cy="3692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822574396"/>
              </p:ext>
            </p:extLst>
          </p:nvPr>
        </p:nvGraphicFramePr>
        <p:xfrm>
          <a:off x="4860032" y="4365104"/>
          <a:ext cx="4032448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337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Bakgrunn</a:t>
            </a:r>
            <a:endParaRPr lang="nb-NO" dirty="0"/>
          </a:p>
        </p:txBody>
      </p:sp>
      <p:graphicFrame>
        <p:nvGraphicFramePr>
          <p:cNvPr id="6" name="Group 10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1020125"/>
              </p:ext>
            </p:extLst>
          </p:nvPr>
        </p:nvGraphicFramePr>
        <p:xfrm>
          <a:off x="541338" y="1689408"/>
          <a:ext cx="8145462" cy="4043846"/>
        </p:xfrm>
        <a:graphic>
          <a:graphicData uri="http://schemas.openxmlformats.org/drawingml/2006/table">
            <a:tbl>
              <a:tblPr/>
              <a:tblGrid>
                <a:gridCol w="1863526"/>
                <a:gridCol w="6281936"/>
              </a:tblGrid>
              <a:tr h="4818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Oppdragsgiver</a:t>
                      </a: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Manpower</a:t>
                      </a:r>
                      <a:endParaRPr kumimoji="0" lang="nb-NO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Kontaktperson</a:t>
                      </a: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Sven Fossum</a:t>
                      </a:r>
                      <a:endParaRPr kumimoji="0" lang="nb-NO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32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Hensikt</a:t>
                      </a:r>
                      <a:endParaRPr kumimoji="0" lang="nb-N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Befolkningsundersøkelse om syn på arbeidsliv</a:t>
                      </a:r>
                      <a:endParaRPr kumimoji="0" lang="nb-NO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1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Metode</a:t>
                      </a: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Webundersøkelse</a:t>
                      </a:r>
                      <a:endParaRPr kumimoji="0" lang="nb-NO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1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Målgruppe</a:t>
                      </a: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Norges befolkning 15 år og eldre</a:t>
                      </a:r>
                      <a:endParaRPr kumimoji="0" lang="nb-NO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3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Antall intervju</a:t>
                      </a: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1900</a:t>
                      </a:r>
                      <a:endParaRPr kumimoji="0" lang="nb-NO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6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Gjennomføring</a:t>
                      </a: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Mars/april 2014</a:t>
                      </a:r>
                      <a:endParaRPr kumimoji="0" lang="nb-NO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3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Ansvarlig hos Opinion</a:t>
                      </a:r>
                      <a:endParaRPr kumimoji="0" lang="nb-NO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Reidar Dischler, tlf: </a:t>
                      </a:r>
                      <a:r>
                        <a:rPr lang="nb-NO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itchFamily="34" charset="0"/>
                          <a:cs typeface="Arial" pitchFamily="34" charset="0"/>
                        </a:rPr>
                        <a:t>994 89 217</a:t>
                      </a:r>
                      <a:endParaRPr kumimoji="0" lang="nb-NO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  <a:hlinkClick r:id="rId2"/>
                        </a:rPr>
                        <a:t>rd@opinion.no</a:t>
                      </a:r>
                      <a:r>
                        <a:rPr kumimoji="0" lang="nb-NO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</a:t>
                      </a:r>
                      <a:endParaRPr kumimoji="0" lang="nb-NO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76187" marR="76187" marT="38100" marB="0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896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pinion Farge (brukdenne)">
      <a:dk1>
        <a:sysClr val="windowText" lastClr="000000"/>
      </a:dk1>
      <a:lt1>
        <a:sysClr val="window" lastClr="FFFFFF"/>
      </a:lt1>
      <a:dk2>
        <a:srgbClr val="EE4215"/>
      </a:dk2>
      <a:lt2>
        <a:srgbClr val="EEECE1"/>
      </a:lt2>
      <a:accent1>
        <a:srgbClr val="787C6D"/>
      </a:accent1>
      <a:accent2>
        <a:srgbClr val="38362F"/>
      </a:accent2>
      <a:accent3>
        <a:srgbClr val="DCDACB"/>
      </a:accent3>
      <a:accent4>
        <a:srgbClr val="00A37C"/>
      </a:accent4>
      <a:accent5>
        <a:srgbClr val="25F0BF"/>
      </a:accent5>
      <a:accent6>
        <a:srgbClr val="F05725"/>
      </a:accent6>
      <a:hlink>
        <a:srgbClr val="F05725"/>
      </a:hlink>
      <a:folHlink>
        <a:srgbClr val="EA8D46"/>
      </a:folHlink>
    </a:clrScheme>
    <a:fontScheme name="So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sz="14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1635</TotalTime>
  <Words>457</Words>
  <Application>Microsoft Macintosh PowerPoint</Application>
  <PresentationFormat>Skjermfremvisning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Tema1</vt:lpstr>
      <vt:lpstr>NBU®  Utdanningsvalg Norges befolkningsundersøkelse vår 2014</vt:lpstr>
      <vt:lpstr>Utdanning</vt:lpstr>
      <vt:lpstr>Utdanning</vt:lpstr>
      <vt:lpstr>Utdanning</vt:lpstr>
      <vt:lpstr>Bakgrunn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Brukerundersøkelse 2013</dc:title>
  <dc:creator>Reidar Dischler</dc:creator>
  <cp:lastModifiedBy>Oda Louise Toven</cp:lastModifiedBy>
  <cp:revision>86</cp:revision>
  <cp:lastPrinted>2014-04-08T08:58:29Z</cp:lastPrinted>
  <dcterms:created xsi:type="dcterms:W3CDTF">2014-02-05T14:29:37Z</dcterms:created>
  <dcterms:modified xsi:type="dcterms:W3CDTF">2014-09-17T13:19:40Z</dcterms:modified>
</cp:coreProperties>
</file>