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706" r:id="rId1"/>
  </p:sldMasterIdLst>
  <p:notesMasterIdLst>
    <p:notesMasterId r:id="rId25"/>
  </p:notesMasterIdLst>
  <p:handoutMasterIdLst>
    <p:handoutMasterId r:id="rId26"/>
  </p:handoutMasterIdLst>
  <p:sldIdLst>
    <p:sldId id="256" r:id="rId2"/>
    <p:sldId id="292" r:id="rId3"/>
    <p:sldId id="296" r:id="rId4"/>
    <p:sldId id="288" r:id="rId5"/>
    <p:sldId id="285" r:id="rId6"/>
    <p:sldId id="258" r:id="rId7"/>
    <p:sldId id="262" r:id="rId8"/>
    <p:sldId id="263" r:id="rId9"/>
    <p:sldId id="269" r:id="rId10"/>
    <p:sldId id="266" r:id="rId11"/>
    <p:sldId id="267" r:id="rId12"/>
    <p:sldId id="268" r:id="rId13"/>
    <p:sldId id="265" r:id="rId14"/>
    <p:sldId id="270" r:id="rId15"/>
    <p:sldId id="271" r:id="rId16"/>
    <p:sldId id="272" r:id="rId17"/>
    <p:sldId id="284" r:id="rId18"/>
    <p:sldId id="290" r:id="rId19"/>
    <p:sldId id="280" r:id="rId20"/>
    <p:sldId id="282" r:id="rId21"/>
    <p:sldId id="289" r:id="rId22"/>
    <p:sldId id="291" r:id="rId23"/>
    <p:sldId id="297" r:id="rId24"/>
  </p:sldIdLst>
  <p:sldSz cx="9144000" cy="6858000" type="screen4x3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929">
          <p15:clr>
            <a:srgbClr val="A4A3A4"/>
          </p15:clr>
        </p15:guide>
        <p15:guide id="2" orient="horz" pos="3748">
          <p15:clr>
            <a:srgbClr val="A4A3A4"/>
          </p15:clr>
        </p15:guide>
        <p15:guide id="3" orient="horz" pos="799">
          <p15:clr>
            <a:srgbClr val="A4A3A4"/>
          </p15:clr>
        </p15:guide>
        <p15:guide id="4" orient="horz" pos="845">
          <p15:clr>
            <a:srgbClr val="A4A3A4"/>
          </p15:clr>
        </p15:guide>
        <p15:guide id="5" orient="horz" pos="4143">
          <p15:clr>
            <a:srgbClr val="A4A3A4"/>
          </p15:clr>
        </p15:guide>
        <p15:guide id="6" orient="horz" pos="1298">
          <p15:clr>
            <a:srgbClr val="A4A3A4"/>
          </p15:clr>
        </p15:guide>
        <p15:guide id="7" pos="3061">
          <p15:clr>
            <a:srgbClr val="A4A3A4"/>
          </p15:clr>
        </p15:guide>
        <p15:guide id="8" pos="551">
          <p15:clr>
            <a:srgbClr val="A4A3A4"/>
          </p15:clr>
        </p15:guide>
        <p15:guide id="9" pos="4984">
          <p15:clr>
            <a:srgbClr val="A4A3A4"/>
          </p15:clr>
        </p15:guide>
        <p15:guide id="10" pos="55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1" autoAdjust="0"/>
    <p:restoredTop sz="94660"/>
  </p:normalViewPr>
  <p:slideViewPr>
    <p:cSldViewPr>
      <p:cViewPr>
        <p:scale>
          <a:sx n="77" d="100"/>
          <a:sy n="77" d="100"/>
        </p:scale>
        <p:origin x="-1206" y="198"/>
      </p:cViewPr>
      <p:guideLst>
        <p:guide orient="horz" pos="3929"/>
        <p:guide orient="horz" pos="3748"/>
        <p:guide orient="horz" pos="799"/>
        <p:guide orient="horz" pos="845"/>
        <p:guide orient="horz" pos="4143"/>
        <p:guide orient="horz" pos="1298"/>
        <p:guide pos="3061"/>
        <p:guide pos="551"/>
        <p:guide pos="4984"/>
        <p:guide pos="551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2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SRV-BRG-02\Prosjekter\951xx\95155044%20FB%2040\RIE\kalkyle%20ulike%20energitiltak%20ny%20versjon%2021-10-2013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SRV-BRG-02\Prosjekter\951xx\95155044%20FB%2040\RIE\kalkyle%20ulike%20energitiltak%20ny%20versjon%2021-10-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 (2)'!$T$4:$T$10</c:f>
              <c:strCache>
                <c:ptCount val="7"/>
                <c:pt idx="0">
                  <c:v>Utgangspunkt</c:v>
                </c:pt>
                <c:pt idx="1">
                  <c:v>Etterisolere</c:v>
                </c:pt>
                <c:pt idx="2">
                  <c:v>Vinduer og overlys</c:v>
                </c:pt>
                <c:pt idx="3">
                  <c:v>Nye ventilasjonsaggregat</c:v>
                </c:pt>
                <c:pt idx="4">
                  <c:v>VAV behovsstyring</c:v>
                </c:pt>
                <c:pt idx="5">
                  <c:v>Lysstyring og LED</c:v>
                </c:pt>
                <c:pt idx="6">
                  <c:v>Vannbåren varme/VP</c:v>
                </c:pt>
              </c:strCache>
            </c:strRef>
          </c:cat>
          <c:val>
            <c:numRef>
              <c:f>'Ark1 (2)'!$S$4:$S$10</c:f>
              <c:numCache>
                <c:formatCode>General</c:formatCode>
                <c:ptCount val="7"/>
                <c:pt idx="0">
                  <c:v>230</c:v>
                </c:pt>
                <c:pt idx="1">
                  <c:v>221</c:v>
                </c:pt>
                <c:pt idx="2">
                  <c:v>188</c:v>
                </c:pt>
                <c:pt idx="3">
                  <c:v>138</c:v>
                </c:pt>
                <c:pt idx="4">
                  <c:v>123</c:v>
                </c:pt>
                <c:pt idx="5">
                  <c:v>111</c:v>
                </c:pt>
                <c:pt idx="6">
                  <c:v>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40883712"/>
        <c:axId val="40885248"/>
      </c:barChart>
      <c:catAx>
        <c:axId val="4088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0885248"/>
        <c:crosses val="autoZero"/>
        <c:auto val="1"/>
        <c:lblAlgn val="ctr"/>
        <c:lblOffset val="100"/>
        <c:noMultiLvlLbl val="0"/>
      </c:catAx>
      <c:valAx>
        <c:axId val="40885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kWh/m2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0883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/>
    </a:solidFill>
    <a:ln w="25400" cap="flat" cmpd="sng" algn="ctr">
      <a:solidFill>
        <a:schemeClr val="dk1">
          <a:shade val="50000"/>
        </a:schemeClr>
      </a:solidFill>
      <a:prstDash val="solid"/>
    </a:ln>
    <a:effectLst/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nb-NO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'Ark1'!$T$4:$T$10</c:f>
              <c:strCache>
                <c:ptCount val="7"/>
                <c:pt idx="0">
                  <c:v>Utgangspunkt</c:v>
                </c:pt>
                <c:pt idx="1">
                  <c:v>Vinduer og overlys</c:v>
                </c:pt>
                <c:pt idx="2">
                  <c:v>Nye ventilasjonsaggregat</c:v>
                </c:pt>
                <c:pt idx="3">
                  <c:v>VAV behovsstyring</c:v>
                </c:pt>
                <c:pt idx="4">
                  <c:v>Lysstyring og LED</c:v>
                </c:pt>
                <c:pt idx="5">
                  <c:v>Varmepumpe/Kjølemaskin</c:v>
                </c:pt>
                <c:pt idx="6">
                  <c:v>Solceller</c:v>
                </c:pt>
              </c:strCache>
            </c:strRef>
          </c:cat>
          <c:val>
            <c:numRef>
              <c:f>'Ark1'!$S$4:$S$10</c:f>
              <c:numCache>
                <c:formatCode>General</c:formatCode>
                <c:ptCount val="7"/>
                <c:pt idx="0">
                  <c:v>210</c:v>
                </c:pt>
                <c:pt idx="1">
                  <c:v>159</c:v>
                </c:pt>
                <c:pt idx="2">
                  <c:v>120</c:v>
                </c:pt>
                <c:pt idx="3">
                  <c:v>108</c:v>
                </c:pt>
                <c:pt idx="4">
                  <c:v>102</c:v>
                </c:pt>
                <c:pt idx="5">
                  <c:v>97</c:v>
                </c:pt>
                <c:pt idx="6">
                  <c:v>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43543936"/>
        <c:axId val="43566208"/>
      </c:barChart>
      <c:catAx>
        <c:axId val="43543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3566208"/>
        <c:crosses val="autoZero"/>
        <c:auto val="1"/>
        <c:lblAlgn val="ctr"/>
        <c:lblOffset val="100"/>
        <c:noMultiLvlLbl val="0"/>
      </c:catAx>
      <c:valAx>
        <c:axId val="43566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kWh/m2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3543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/>
    </a:solidFill>
    <a:ln w="25400" cap="flat" cmpd="sng" algn="ctr">
      <a:solidFill>
        <a:schemeClr val="dk1">
          <a:shade val="50000"/>
        </a:schemeClr>
      </a:solidFill>
      <a:prstDash val="solid"/>
    </a:ln>
    <a:effectLst/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nb-NO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DB2A25A-49F2-4806-B3B8-E7628C8DBCF6}" type="datetimeFigureOut">
              <a:rPr lang="nb-NO"/>
              <a:pPr>
                <a:defRPr/>
              </a:pPr>
              <a:t>09.02.2016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155574A-F32F-4753-A0F2-DBB8E226BA0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8403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1FDE76E-31DF-4840-ADDB-07AFFC14B065}" type="datetimeFigureOut">
              <a:rPr lang="nb-NO"/>
              <a:pPr>
                <a:defRPr/>
              </a:pPr>
              <a:t>09.02.2016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ECE01FC-C24E-4607-9351-904BEC9C939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3807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XTENDED_PPT_TOP.png"/>
          <p:cNvPicPr>
            <a:picLocks noChangeAspect="1"/>
          </p:cNvPicPr>
          <p:nvPr/>
        </p:nvPicPr>
        <p:blipFill>
          <a:blip r:embed="rId2"/>
          <a:srcRect t="192"/>
          <a:stretch>
            <a:fillRect/>
          </a:stretch>
        </p:blipFill>
        <p:spPr bwMode="auto">
          <a:xfrm>
            <a:off x="6540500" y="0"/>
            <a:ext cx="215265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4210" y="2205039"/>
            <a:ext cx="5680412" cy="108255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3125" y="3356992"/>
            <a:ext cx="6311656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123" y="332210"/>
            <a:ext cx="7875590" cy="93620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860464" y="116633"/>
            <a:ext cx="3888000" cy="176263"/>
          </a:xfrm>
        </p:spPr>
        <p:txBody>
          <a:bodyPr lIns="36000" tIns="18000" rIns="0" bIns="18000">
            <a:normAutofit/>
          </a:bodyPr>
          <a:lstStyle>
            <a:lvl1pPr marL="0" indent="0" algn="r">
              <a:buFontTx/>
              <a:buNone/>
              <a:defRPr sz="10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59443" y="6569076"/>
            <a:ext cx="6172552" cy="288924"/>
          </a:xfrm>
        </p:spPr>
        <p:txBody>
          <a:bodyPr tIns="36000" bIns="0">
            <a:norm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>
          <a:xfrm>
            <a:off x="873124" y="1341438"/>
            <a:ext cx="7875589" cy="460784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F4277-E146-42F2-89D0-79ED48F36331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spalte 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84692" y="1341438"/>
            <a:ext cx="7062375" cy="352065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711" y="332210"/>
            <a:ext cx="7874002" cy="93620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>
          <a:xfrm>
            <a:off x="874712" y="1772817"/>
            <a:ext cx="7874001" cy="4177134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60687" y="6569076"/>
            <a:ext cx="6171307" cy="288924"/>
          </a:xfrm>
        </p:spPr>
        <p:txBody>
          <a:bodyPr tIns="36000" bIns="0">
            <a:norm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860464" y="116633"/>
            <a:ext cx="3888000" cy="176263"/>
          </a:xfrm>
        </p:spPr>
        <p:txBody>
          <a:bodyPr lIns="36000" tIns="18000" rIns="0" bIns="18000">
            <a:normAutofit/>
          </a:bodyPr>
          <a:lstStyle>
            <a:lvl1pPr marL="0" indent="0" algn="r">
              <a:buFontTx/>
              <a:buNone/>
              <a:defRPr sz="10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8BA16-04D2-4210-A758-B349F73A584E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74712" y="332210"/>
            <a:ext cx="7848699" cy="93620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60687" y="6569076"/>
            <a:ext cx="6171307" cy="288924"/>
          </a:xfrm>
        </p:spPr>
        <p:txBody>
          <a:bodyPr tIns="36000" bIns="0">
            <a:norm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860464" y="116633"/>
            <a:ext cx="3888000" cy="176263"/>
          </a:xfrm>
        </p:spPr>
        <p:txBody>
          <a:bodyPr lIns="36000" tIns="18000" rIns="0" bIns="18000">
            <a:normAutofit/>
          </a:bodyPr>
          <a:lstStyle>
            <a:lvl1pPr marL="0" indent="0" algn="r">
              <a:buFontTx/>
              <a:buNone/>
              <a:defRPr sz="10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0FED0-DE67-468D-8E34-957DA077E836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4713" y="332210"/>
            <a:ext cx="7873999" cy="93620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874713" y="1333426"/>
            <a:ext cx="3769990" cy="46085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7"/>
          </p:nvPr>
        </p:nvSpPr>
        <p:spPr>
          <a:xfrm>
            <a:off x="5076056" y="1341438"/>
            <a:ext cx="3672657" cy="46085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60687" y="6569076"/>
            <a:ext cx="6171307" cy="288924"/>
          </a:xfrm>
        </p:spPr>
        <p:txBody>
          <a:bodyPr tIns="36000" bIns="0">
            <a:norm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860464" y="116633"/>
            <a:ext cx="3888000" cy="176263"/>
          </a:xfrm>
        </p:spPr>
        <p:txBody>
          <a:bodyPr lIns="36000" tIns="18000" rIns="0" bIns="18000">
            <a:normAutofit/>
          </a:bodyPr>
          <a:lstStyle>
            <a:lvl1pPr marL="0" indent="0" algn="r">
              <a:buFontTx/>
              <a:buNone/>
              <a:defRPr sz="10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56182-1F44-43D5-857B-AB1FA60B12D0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er venstre 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4714" y="324273"/>
            <a:ext cx="7874000" cy="93620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874712" y="1341438"/>
            <a:ext cx="2833192" cy="46085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7"/>
          </p:nvPr>
        </p:nvSpPr>
        <p:spPr>
          <a:xfrm>
            <a:off x="3851920" y="1341438"/>
            <a:ext cx="4896793" cy="46085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60687" y="6569076"/>
            <a:ext cx="6171307" cy="288924"/>
          </a:xfrm>
        </p:spPr>
        <p:txBody>
          <a:bodyPr tIns="36000" bIns="0">
            <a:norm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860464" y="116633"/>
            <a:ext cx="3888000" cy="176263"/>
          </a:xfrm>
        </p:spPr>
        <p:txBody>
          <a:bodyPr lIns="36000" tIns="18000" rIns="0" bIns="18000">
            <a:normAutofit/>
          </a:bodyPr>
          <a:lstStyle>
            <a:lvl1pPr marL="0" indent="0" algn="r">
              <a:buFontTx/>
              <a:buNone/>
              <a:defRPr sz="10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BA5C6-DC51-498E-93D9-1234F3AEF4BC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er høyre 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6"/>
          </p:nvPr>
        </p:nvSpPr>
        <p:spPr>
          <a:xfrm>
            <a:off x="874712" y="1557338"/>
            <a:ext cx="4561383" cy="43926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7"/>
          </p:nvPr>
        </p:nvSpPr>
        <p:spPr>
          <a:xfrm>
            <a:off x="5580112" y="1557338"/>
            <a:ext cx="3168601" cy="43926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60687" y="6569076"/>
            <a:ext cx="6171307" cy="288924"/>
          </a:xfrm>
        </p:spPr>
        <p:txBody>
          <a:bodyPr tIns="36000" bIns="0">
            <a:norm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860464" y="116633"/>
            <a:ext cx="3888000" cy="176263"/>
          </a:xfrm>
        </p:spPr>
        <p:txBody>
          <a:bodyPr lIns="36000" tIns="18000" rIns="0" bIns="18000">
            <a:normAutofit/>
          </a:bodyPr>
          <a:lstStyle>
            <a:lvl1pPr marL="0" indent="0" algn="r">
              <a:buFontTx/>
              <a:buNone/>
              <a:defRPr sz="10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561A1-8ED5-4F5A-A7D1-555E208E0C59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3" name="Content Placeholder 6"/>
          <p:cNvSpPr>
            <a:spLocks noGrp="1"/>
          </p:cNvSpPr>
          <p:nvPr>
            <p:ph sz="quarter" idx="16"/>
          </p:nvPr>
        </p:nvSpPr>
        <p:spPr>
          <a:xfrm>
            <a:off x="874713" y="1345506"/>
            <a:ext cx="3841302" cy="229951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4" name="Content Placeholder 6"/>
          <p:cNvSpPr>
            <a:spLocks noGrp="1"/>
          </p:cNvSpPr>
          <p:nvPr>
            <p:ph sz="quarter" idx="19"/>
          </p:nvPr>
        </p:nvSpPr>
        <p:spPr>
          <a:xfrm>
            <a:off x="5004048" y="1341438"/>
            <a:ext cx="3744665" cy="229951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5" name="Content Placeholder 6"/>
          <p:cNvSpPr>
            <a:spLocks noGrp="1"/>
          </p:cNvSpPr>
          <p:nvPr>
            <p:ph sz="quarter" idx="20"/>
          </p:nvPr>
        </p:nvSpPr>
        <p:spPr>
          <a:xfrm>
            <a:off x="874713" y="3721246"/>
            <a:ext cx="3841453" cy="22287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6" name="Content Placeholder 6"/>
          <p:cNvSpPr>
            <a:spLocks noGrp="1"/>
          </p:cNvSpPr>
          <p:nvPr>
            <p:ph sz="quarter" idx="21"/>
          </p:nvPr>
        </p:nvSpPr>
        <p:spPr>
          <a:xfrm>
            <a:off x="5003799" y="3717032"/>
            <a:ext cx="3744665" cy="223278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60687" y="6569076"/>
            <a:ext cx="6171307" cy="288924"/>
          </a:xfrm>
        </p:spPr>
        <p:txBody>
          <a:bodyPr tIns="36000" bIns="0">
            <a:normAutofit/>
          </a:bodyPr>
          <a:lstStyle>
            <a:lvl1pPr marL="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860464" y="116633"/>
            <a:ext cx="3888000" cy="176263"/>
          </a:xfrm>
        </p:spPr>
        <p:txBody>
          <a:bodyPr lIns="36000" tIns="18000" rIns="0" bIns="18000">
            <a:normAutofit/>
          </a:bodyPr>
          <a:lstStyle>
            <a:lvl1pPr marL="0" indent="0" algn="r">
              <a:buFontTx/>
              <a:buNone/>
              <a:defRPr sz="10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721A6-EBF6-4C14-9E78-B7AA7D2B0878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e 3" descr="EXTENDED_PPT_BOTTOM.png"/>
          <p:cNvPicPr>
            <a:picLocks noChangeAspect="1"/>
          </p:cNvPicPr>
          <p:nvPr/>
        </p:nvPicPr>
        <p:blipFill>
          <a:blip r:embed="rId11"/>
          <a:srcRect l="57405" r="5042"/>
          <a:stretch>
            <a:fillRect/>
          </a:stretch>
        </p:blipFill>
        <p:spPr bwMode="auto">
          <a:xfrm>
            <a:off x="63500" y="-1588"/>
            <a:ext cx="8763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873125" y="331788"/>
            <a:ext cx="78676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3125" y="1341438"/>
            <a:ext cx="7875588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7350" y="6564313"/>
            <a:ext cx="731838" cy="228600"/>
          </a:xfrm>
          <a:prstGeom prst="rect">
            <a:avLst/>
          </a:prstGeom>
        </p:spPr>
        <p:txBody>
          <a:bodyPr vert="horz" lIns="0" tIns="36000" rIns="0" bIns="45720" rtlCol="0" anchor="t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2829E7-D309-4F38-8A02-6782E43B8C7E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  <p:pic>
        <p:nvPicPr>
          <p:cNvPr id="1030" name="Picture 2" descr="C:\Users\ab72645\AppData\Local\Microsoft\Windows\Temporary Internet Files\Content.Outlook\25L1YH0O\FO_NÆRINGSEIENDOM_RGB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207250" y="6021388"/>
            <a:ext cx="15176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15" r:id="rId2"/>
    <p:sldLayoutId id="2147483714" r:id="rId3"/>
    <p:sldLayoutId id="2147483713" r:id="rId4"/>
    <p:sldLayoutId id="2147483717" r:id="rId5"/>
    <p:sldLayoutId id="2147483712" r:id="rId6"/>
    <p:sldLayoutId id="2147483711" r:id="rId7"/>
    <p:sldLayoutId id="2147483710" r:id="rId8"/>
    <p:sldLayoutId id="2147483709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rtl="0" eaLnBrk="1" fontAlgn="base" hangingPunct="1">
        <a:spcBef>
          <a:spcPts val="575"/>
        </a:spcBef>
        <a:spcAft>
          <a:spcPct val="0"/>
        </a:spcAft>
        <a:buClr>
          <a:schemeClr val="accent2"/>
        </a:buClr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279400" algn="l" defTabSz="812800" rtl="0" eaLnBrk="1" fontAlgn="base" hangingPunct="1">
        <a:spcBef>
          <a:spcPts val="575"/>
        </a:spcBef>
        <a:spcAft>
          <a:spcPct val="0"/>
        </a:spcAft>
        <a:buClr>
          <a:schemeClr val="accent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66700" algn="l" rtl="0" eaLnBrk="1" fontAlgn="base" hangingPunct="1">
        <a:spcBef>
          <a:spcPts val="575"/>
        </a:spcBef>
        <a:spcAft>
          <a:spcPct val="0"/>
        </a:spcAft>
        <a:buClr>
          <a:schemeClr val="accent2"/>
        </a:buClr>
        <a:buFont typeface="Arial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66700" algn="l" defTabSz="1346200" rtl="0" eaLnBrk="1" fontAlgn="base" hangingPunct="1">
        <a:spcBef>
          <a:spcPts val="575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>
          <a:xfrm>
            <a:off x="395536" y="2205038"/>
            <a:ext cx="7128792" cy="1151953"/>
          </a:xfrm>
        </p:spPr>
        <p:txBody>
          <a:bodyPr/>
          <a:lstStyle/>
          <a:p>
            <a:r>
              <a:rPr lang="nb-NO" dirty="0" smtClean="0"/>
              <a:t>FB40 </a:t>
            </a:r>
            <a:r>
              <a:rPr lang="nb-NO" sz="1600" dirty="0"/>
              <a:t>(=Folke </a:t>
            </a:r>
            <a:r>
              <a:rPr lang="nb-NO" sz="1600" dirty="0" smtClean="0"/>
              <a:t>Bernadottes vei 40 i Fyllingsdalen)</a:t>
            </a:r>
            <a:br>
              <a:rPr lang="nb-NO" sz="1600" dirty="0" smtClean="0"/>
            </a:br>
            <a:r>
              <a:rPr lang="nb-NO" sz="1600" dirty="0" smtClean="0"/>
              <a:t/>
            </a:r>
            <a:br>
              <a:rPr lang="nb-NO" sz="1600" dirty="0" smtClean="0"/>
            </a:br>
            <a:r>
              <a:rPr lang="nb-NO" sz="2400" dirty="0" smtClean="0">
                <a:latin typeface="+mn-lt"/>
                <a:ea typeface="+mn-ea"/>
                <a:cs typeface="+mn-cs"/>
              </a:rPr>
              <a:t/>
            </a:r>
            <a:br>
              <a:rPr lang="nb-NO" sz="2400" dirty="0" smtClean="0">
                <a:latin typeface="+mn-lt"/>
                <a:ea typeface="+mn-ea"/>
                <a:cs typeface="+mn-cs"/>
              </a:rPr>
            </a:br>
            <a:r>
              <a:rPr lang="nb-NO" sz="2400" b="1" dirty="0"/>
              <a:t>Rehabilitering med </a:t>
            </a:r>
            <a:r>
              <a:rPr lang="nb-NO" sz="2400" b="1" dirty="0" smtClean="0"/>
              <a:t>BREEAM-sertifisering</a:t>
            </a:r>
            <a:endParaRPr lang="nb-NO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>
          <a:xfrm>
            <a:off x="755576" y="3429000"/>
            <a:ext cx="6311900" cy="1752600"/>
          </a:xfrm>
        </p:spPr>
        <p:txBody>
          <a:bodyPr>
            <a:normAutofit lnSpcReduction="10000"/>
          </a:bodyPr>
          <a:lstStyle/>
          <a:p>
            <a:endParaRPr lang="nb-NO" dirty="0" smtClean="0">
              <a:solidFill>
                <a:schemeClr val="accent2"/>
              </a:solidFill>
            </a:endParaRPr>
          </a:p>
          <a:p>
            <a:endParaRPr lang="nb-NO" dirty="0" smtClean="0">
              <a:solidFill>
                <a:schemeClr val="accent2"/>
              </a:solidFill>
            </a:endParaRPr>
          </a:p>
          <a:p>
            <a:r>
              <a:rPr lang="nb-NO" dirty="0" smtClean="0">
                <a:solidFill>
                  <a:schemeClr val="accent2"/>
                </a:solidFill>
              </a:rPr>
              <a:t>v/ Anna Rognerud Drageset </a:t>
            </a:r>
          </a:p>
          <a:p>
            <a:r>
              <a:rPr lang="nb-NO" dirty="0" smtClean="0">
                <a:solidFill>
                  <a:schemeClr val="accent2"/>
                </a:solidFill>
              </a:rPr>
              <a:t>DNB Næringseiendom 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a03793\AppData\Local\Microsoft\Windows\Temporary Internet Files\Content.Outlook\0IIUCQQ6\annet__2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190"/>
            <a:ext cx="9144000" cy="61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17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a03793\AppData\Local\Microsoft\Windows\Temporary Internet Files\Content.Outlook\0IIUCQQ6\annet__5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190"/>
            <a:ext cx="9144000" cy="61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23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a03793\AppData\Local\Microsoft\Windows\Temporary Internet Files\Content.Outlook\0IIUCQQ6\annet__8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190"/>
            <a:ext cx="9144000" cy="61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47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a03793\AppData\Local\Microsoft\Windows\Temporary Internet Files\Content.Outlook\0IIUCQQ6\annet__1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190"/>
            <a:ext cx="9144000" cy="61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02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Nye Vital\Nye_Vital\Eiendom\Felles\Bilder\Eiendommer\Folke Bernadottes vei 40\Mobilbilder 2016\20160112_122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00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Nye Vital\Nye_Vital\Eiendom\Felles\Bilder\Eiendommer\Folke Bernadottes vei 40\Mobilbilder 2016\20160112_1218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46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Miljøpolicy 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nb-NO" b="1" dirty="0">
                <a:solidFill>
                  <a:schemeClr val="accent2"/>
                </a:solidFill>
                <a:latin typeface="Calibri"/>
                <a:ea typeface="Calibri"/>
                <a:cs typeface="Times New Roman"/>
              </a:rPr>
              <a:t>DNB Næringseiendom tror på en sterk sammenheng mellom høy miljøstandard og høy konkurransekraft.</a:t>
            </a:r>
            <a:endParaRPr lang="nb-NO" sz="2000" dirty="0">
              <a:solidFill>
                <a:schemeClr val="accent2"/>
              </a:solidFill>
              <a:latin typeface="Calibri"/>
              <a:ea typeface="Calibri"/>
              <a:cs typeface="Times New Roman"/>
            </a:endParaRPr>
          </a:p>
          <a:p>
            <a:pPr marL="0" lvl="0" indent="0">
              <a:buNone/>
            </a:pPr>
            <a:r>
              <a:rPr lang="nb-NO" sz="2000" dirty="0" smtClean="0">
                <a:solidFill>
                  <a:schemeClr val="accent2"/>
                </a:solidFill>
              </a:rPr>
              <a:t>DNB </a:t>
            </a:r>
            <a:r>
              <a:rPr lang="nb-NO" sz="2000" dirty="0">
                <a:solidFill>
                  <a:schemeClr val="accent2"/>
                </a:solidFill>
              </a:rPr>
              <a:t>Næringseiendom skal </a:t>
            </a:r>
            <a:endParaRPr lang="nb-NO" sz="2000" dirty="0" smtClean="0">
              <a:solidFill>
                <a:schemeClr val="accent2"/>
              </a:solidFill>
            </a:endParaRPr>
          </a:p>
          <a:p>
            <a:pPr lvl="0">
              <a:buFontTx/>
              <a:buChar char="-"/>
            </a:pPr>
            <a:r>
              <a:rPr lang="nb-NO" sz="2000" dirty="0" smtClean="0">
                <a:solidFill>
                  <a:schemeClr val="accent2"/>
                </a:solidFill>
              </a:rPr>
              <a:t>utvikle </a:t>
            </a:r>
            <a:r>
              <a:rPr lang="nb-NO" sz="2000" dirty="0">
                <a:solidFill>
                  <a:schemeClr val="accent2"/>
                </a:solidFill>
              </a:rPr>
              <a:t>bærekraftige næringsbygg for framtiden. </a:t>
            </a:r>
            <a:endParaRPr lang="nb-NO" sz="2000" dirty="0" smtClean="0">
              <a:solidFill>
                <a:schemeClr val="accent2"/>
              </a:solidFill>
            </a:endParaRPr>
          </a:p>
          <a:p>
            <a:pPr marL="0" lvl="0" indent="0">
              <a:buNone/>
            </a:pPr>
            <a:endParaRPr lang="nb-NO" sz="20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nb-NO" sz="2000" dirty="0" smtClean="0">
                <a:solidFill>
                  <a:schemeClr val="accent2"/>
                </a:solidFill>
              </a:rPr>
              <a:t>-  bidra </a:t>
            </a:r>
            <a:r>
              <a:rPr lang="nb-NO" sz="2000" dirty="0">
                <a:solidFill>
                  <a:schemeClr val="accent2"/>
                </a:solidFill>
              </a:rPr>
              <a:t>til å redusere belastningen på miljø og klima, ved kontinuerlig å fremme nye adferdsmønstre, produkter, tjenester og tekniske løsninger som kan redusere CO2-utslippene.</a:t>
            </a:r>
          </a:p>
          <a:p>
            <a:pPr marL="0" lvl="0" indent="0">
              <a:buNone/>
            </a:pPr>
            <a:endParaRPr lang="nb-NO" sz="2000" dirty="0">
              <a:solidFill>
                <a:schemeClr val="accent2"/>
              </a:solidFill>
            </a:endParaRPr>
          </a:p>
          <a:p>
            <a:pPr marL="0" lvl="0" indent="0">
              <a:buNone/>
            </a:pPr>
            <a:r>
              <a:rPr lang="nb-NO" sz="2000" dirty="0" smtClean="0">
                <a:solidFill>
                  <a:schemeClr val="accent2"/>
                </a:solidFill>
              </a:rPr>
              <a:t>-   gi våre leietakere </a:t>
            </a:r>
            <a:r>
              <a:rPr lang="nb-NO" sz="2000" dirty="0">
                <a:solidFill>
                  <a:schemeClr val="accent2"/>
                </a:solidFill>
              </a:rPr>
              <a:t>en tilleggsverdi gjennom økt lønnsomhet og redusert miljøbelastning og bidra til </a:t>
            </a:r>
            <a:r>
              <a:rPr lang="nb-NO" sz="2000" dirty="0" smtClean="0">
                <a:solidFill>
                  <a:schemeClr val="accent2"/>
                </a:solidFill>
              </a:rPr>
              <a:t>at leietakerne </a:t>
            </a:r>
            <a:r>
              <a:rPr lang="nb-NO" sz="2000" dirty="0">
                <a:solidFill>
                  <a:schemeClr val="accent2"/>
                </a:solidFill>
              </a:rPr>
              <a:t>og andre samarbeidspartnere kan redusere sin miljø- og klimabelastning.</a:t>
            </a:r>
          </a:p>
          <a:p>
            <a:pPr marL="0" indent="0">
              <a:buNone/>
            </a:pPr>
            <a:endParaRPr lang="nb-NO" dirty="0">
              <a:solidFill>
                <a:schemeClr val="accent2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10F4277-E146-42F2-89D0-79ED48F36331}" type="slidenum">
              <a:rPr lang="nb-NO" smtClean="0"/>
              <a:pPr>
                <a:defRPr/>
              </a:pPr>
              <a:t>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77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Overordnede føringer </a:t>
            </a:r>
            <a:r>
              <a:rPr lang="nb-NO" b="1" dirty="0" smtClean="0"/>
              <a:t> </a:t>
            </a:r>
            <a:endParaRPr lang="nb-NO" b="1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28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Lavenergi og tilskuddsordninger (ENOVA</a:t>
            </a:r>
            <a:r>
              <a:rPr lang="nb-NO" sz="28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) </a:t>
            </a:r>
            <a:endParaRPr lang="nb-NO" sz="2800" dirty="0" smtClean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nb-NO" sz="20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Krav </a:t>
            </a:r>
            <a:r>
              <a:rPr lang="nb-NO" sz="20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til lavenergi: </a:t>
            </a:r>
          </a:p>
          <a:p>
            <a:pPr>
              <a:buFontTx/>
              <a:buChar char="-"/>
            </a:pPr>
            <a:r>
              <a:rPr lang="nb-NO" sz="20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Varmetapstall &lt; 0,5 (godt isolerte vegger, vinduer, gulv og tak)</a:t>
            </a:r>
          </a:p>
          <a:p>
            <a:pPr>
              <a:buFontTx/>
              <a:buChar char="-"/>
            </a:pPr>
            <a:r>
              <a:rPr lang="nb-NO" sz="20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Tetthet &lt; 1,5 </a:t>
            </a:r>
          </a:p>
          <a:p>
            <a:pPr>
              <a:buFontTx/>
              <a:buChar char="-"/>
            </a:pPr>
            <a:r>
              <a:rPr lang="nb-NO" sz="20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Fornybar oppvarmingskilde</a:t>
            </a:r>
          </a:p>
          <a:p>
            <a:pPr>
              <a:buFontTx/>
              <a:buChar char="-"/>
            </a:pPr>
            <a:r>
              <a:rPr lang="nb-NO" sz="20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Behovsstyring</a:t>
            </a:r>
            <a:r>
              <a:rPr lang="nb-NO" sz="20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av lys, varme og </a:t>
            </a:r>
            <a:r>
              <a:rPr lang="nb-NO" sz="20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ventilasjon</a:t>
            </a:r>
          </a:p>
          <a:p>
            <a:pPr>
              <a:buFontTx/>
              <a:buChar char="-"/>
            </a:pPr>
            <a:endParaRPr lang="nb-NO" sz="180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nb-NO" sz="2800" b="1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Breeam</a:t>
            </a:r>
            <a:r>
              <a:rPr lang="nb-NO" sz="28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NOR </a:t>
            </a:r>
            <a:endParaRPr lang="nb-NO" sz="280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  <a:p>
            <a:pPr>
              <a:buFontTx/>
              <a:buChar char="-"/>
            </a:pPr>
            <a:r>
              <a:rPr lang="nb-NO" sz="20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Sertifisering </a:t>
            </a:r>
            <a:r>
              <a:rPr lang="nb-NO" sz="20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– gir trygghet for leietaker og potensielle kjøpere av eiendommen; ref. </a:t>
            </a:r>
            <a:r>
              <a:rPr lang="nb-NO" sz="20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DNB </a:t>
            </a:r>
            <a:r>
              <a:rPr lang="nb-NO" sz="20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NEs</a:t>
            </a:r>
            <a:r>
              <a:rPr lang="nb-NO" sz="20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Miljøpolicy </a:t>
            </a:r>
          </a:p>
          <a:p>
            <a:pPr lvl="0">
              <a:buClr>
                <a:srgbClr val="007272"/>
              </a:buClr>
              <a:buFontTx/>
              <a:buChar char="-"/>
            </a:pPr>
            <a:r>
              <a:rPr lang="nb-NO" sz="2000" dirty="0">
                <a:solidFill>
                  <a:srgbClr val="007272"/>
                </a:solidFill>
              </a:rPr>
              <a:t>Verktøy – for å sikre gode miljøkvaliteter i bygger </a:t>
            </a:r>
          </a:p>
          <a:p>
            <a:pPr>
              <a:buFontTx/>
              <a:buChar char="-"/>
            </a:pPr>
            <a:endParaRPr lang="nb-NO" sz="280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10F4277-E146-42F2-89D0-79ED48F36331}" type="slidenum">
              <a:rPr lang="nb-NO" smtClean="0"/>
              <a:pPr>
                <a:defRPr/>
              </a:pPr>
              <a:t>17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7832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Effekt av typiske lavenergitiltak ved rehabilitering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10F4277-E146-42F2-89D0-79ED48F36331}" type="slidenum">
              <a:rPr lang="nb-NO" smtClean="0"/>
              <a:pPr>
                <a:defRPr/>
              </a:pPr>
              <a:t>18</a:t>
            </a:fld>
            <a:endParaRPr lang="nb-NO" dirty="0"/>
          </a:p>
        </p:txBody>
      </p:sp>
      <p:graphicFrame>
        <p:nvGraphicFramePr>
          <p:cNvPr id="7" name="Plassholder for innhold 6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423368612"/>
              </p:ext>
            </p:extLst>
          </p:nvPr>
        </p:nvGraphicFramePr>
        <p:xfrm>
          <a:off x="873125" y="1341438"/>
          <a:ext cx="787558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1979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b="1" dirty="0" smtClean="0"/>
              <a:t>DNB </a:t>
            </a:r>
            <a:r>
              <a:rPr lang="nb-NO" sz="2400" b="1" dirty="0" err="1" smtClean="0"/>
              <a:t>NEs</a:t>
            </a:r>
            <a:r>
              <a:rPr lang="nb-NO" sz="2400" b="1" dirty="0" smtClean="0"/>
              <a:t> MILJØMÅL  	     Miljømål FB40 </a:t>
            </a:r>
            <a:endParaRPr lang="nb-NO" sz="24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6"/>
          </p:nvPr>
        </p:nvSpPr>
        <p:spPr>
          <a:xfrm>
            <a:off x="874713" y="1412776"/>
            <a:ext cx="3769990" cy="4529162"/>
          </a:xfrm>
        </p:spPr>
        <p:txBody>
          <a:bodyPr>
            <a:normAutofit/>
          </a:bodyPr>
          <a:lstStyle/>
          <a:p>
            <a:endParaRPr lang="nb-NO" sz="1800" dirty="0" smtClean="0">
              <a:solidFill>
                <a:schemeClr val="accent2"/>
              </a:solidFill>
            </a:endParaRPr>
          </a:p>
          <a:p>
            <a:r>
              <a:rPr lang="nb-NO" sz="1800" dirty="0" smtClean="0">
                <a:solidFill>
                  <a:schemeClr val="accent2"/>
                </a:solidFill>
              </a:rPr>
              <a:t>Energireduksjon </a:t>
            </a:r>
            <a:r>
              <a:rPr lang="nb-NO" sz="1800" dirty="0">
                <a:solidFill>
                  <a:schemeClr val="accent2"/>
                </a:solidFill>
              </a:rPr>
              <a:t>20% - </a:t>
            </a:r>
            <a:r>
              <a:rPr lang="nb-NO" sz="1800" dirty="0" smtClean="0">
                <a:solidFill>
                  <a:schemeClr val="accent2"/>
                </a:solidFill>
              </a:rPr>
              <a:t>2013-17</a:t>
            </a:r>
            <a:endParaRPr lang="nb-NO" sz="1800" dirty="0">
              <a:solidFill>
                <a:schemeClr val="accent2"/>
              </a:solidFill>
            </a:endParaRPr>
          </a:p>
          <a:p>
            <a:endParaRPr lang="nb-NO" sz="1800" dirty="0">
              <a:solidFill>
                <a:schemeClr val="accent2"/>
              </a:solidFill>
            </a:endParaRPr>
          </a:p>
          <a:p>
            <a:endParaRPr lang="nb-NO" sz="1800" dirty="0">
              <a:solidFill>
                <a:schemeClr val="accent2"/>
              </a:solidFill>
            </a:endParaRPr>
          </a:p>
          <a:p>
            <a:r>
              <a:rPr lang="nb-NO" sz="1800" dirty="0">
                <a:solidFill>
                  <a:schemeClr val="accent2"/>
                </a:solidFill>
              </a:rPr>
              <a:t>En energiklasse opp </a:t>
            </a:r>
          </a:p>
          <a:p>
            <a:r>
              <a:rPr lang="nb-NO" sz="1800" dirty="0">
                <a:solidFill>
                  <a:schemeClr val="accent2"/>
                </a:solidFill>
              </a:rPr>
              <a:t>God målerstruktur (optimal drift) </a:t>
            </a:r>
          </a:p>
          <a:p>
            <a:pPr marL="0" indent="0">
              <a:buFont typeface="Arial" charset="0"/>
              <a:buNone/>
            </a:pPr>
            <a:endParaRPr lang="nb-NO" sz="1800" dirty="0">
              <a:solidFill>
                <a:schemeClr val="accent2"/>
              </a:solidFill>
            </a:endParaRPr>
          </a:p>
          <a:p>
            <a:r>
              <a:rPr lang="nb-NO" sz="1800" dirty="0">
                <a:solidFill>
                  <a:schemeClr val="accent2"/>
                </a:solidFill>
              </a:rPr>
              <a:t>BREEAM NOR «</a:t>
            </a:r>
            <a:r>
              <a:rPr lang="nb-NO" sz="1800" dirty="0" err="1">
                <a:solidFill>
                  <a:schemeClr val="accent2"/>
                </a:solidFill>
              </a:rPr>
              <a:t>Very</a:t>
            </a:r>
            <a:r>
              <a:rPr lang="nb-NO" sz="1800" dirty="0">
                <a:solidFill>
                  <a:schemeClr val="accent2"/>
                </a:solidFill>
              </a:rPr>
              <a:t> </a:t>
            </a:r>
            <a:r>
              <a:rPr lang="nb-NO" sz="1800" dirty="0" err="1">
                <a:solidFill>
                  <a:schemeClr val="accent2"/>
                </a:solidFill>
              </a:rPr>
              <a:t>Good</a:t>
            </a:r>
            <a:r>
              <a:rPr lang="nb-NO" sz="1800" dirty="0">
                <a:solidFill>
                  <a:schemeClr val="accent2"/>
                </a:solidFill>
              </a:rPr>
              <a:t>» for rehabiliteringsprosjekter </a:t>
            </a:r>
          </a:p>
          <a:p>
            <a:pPr marL="0" indent="0">
              <a:buNone/>
            </a:pPr>
            <a:r>
              <a:rPr lang="nb-NO" sz="1800" dirty="0">
                <a:solidFill>
                  <a:schemeClr val="accent2"/>
                </a:solidFill>
              </a:rPr>
              <a:t>     (bærekraftige løsninger</a:t>
            </a:r>
            <a:r>
              <a:rPr lang="nb-NO" sz="1600" dirty="0" smtClean="0">
                <a:latin typeface="Calibri"/>
                <a:ea typeface="Calibri"/>
                <a:cs typeface="Times New Roman"/>
              </a:rPr>
              <a:t>) </a:t>
            </a:r>
            <a:endParaRPr lang="nb-NO" sz="1600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7"/>
          </p:nvPr>
        </p:nvSpPr>
        <p:spPr>
          <a:xfrm>
            <a:off x="5004048" y="1412776"/>
            <a:ext cx="3888432" cy="4320480"/>
          </a:xfrm>
        </p:spPr>
        <p:txBody>
          <a:bodyPr>
            <a:normAutofit/>
          </a:bodyPr>
          <a:lstStyle/>
          <a:p>
            <a:endParaRPr lang="nb-NO" sz="1800" dirty="0" smtClean="0">
              <a:solidFill>
                <a:schemeClr val="accent2"/>
              </a:solidFill>
            </a:endParaRPr>
          </a:p>
          <a:p>
            <a:r>
              <a:rPr lang="nb-NO" sz="1800" dirty="0" smtClean="0">
                <a:solidFill>
                  <a:schemeClr val="accent2"/>
                </a:solidFill>
              </a:rPr>
              <a:t>94 </a:t>
            </a:r>
            <a:r>
              <a:rPr lang="nb-NO" sz="1800" dirty="0">
                <a:solidFill>
                  <a:schemeClr val="accent2"/>
                </a:solidFill>
              </a:rPr>
              <a:t>KWh/m2 </a:t>
            </a:r>
            <a:r>
              <a:rPr lang="nb-NO" sz="1800" dirty="0" err="1">
                <a:solidFill>
                  <a:schemeClr val="accent2"/>
                </a:solidFill>
              </a:rPr>
              <a:t>pr.år</a:t>
            </a:r>
            <a:r>
              <a:rPr lang="nb-NO" sz="1800" dirty="0">
                <a:solidFill>
                  <a:schemeClr val="accent2"/>
                </a:solidFill>
              </a:rPr>
              <a:t> </a:t>
            </a:r>
            <a:r>
              <a:rPr lang="nb-NO" sz="1800" dirty="0" smtClean="0">
                <a:solidFill>
                  <a:schemeClr val="accent2"/>
                </a:solidFill>
              </a:rPr>
              <a:t>– Red. 54</a:t>
            </a:r>
            <a:r>
              <a:rPr lang="nb-NO" sz="1800" dirty="0">
                <a:solidFill>
                  <a:schemeClr val="accent2"/>
                </a:solidFill>
              </a:rPr>
              <a:t>%</a:t>
            </a:r>
          </a:p>
          <a:p>
            <a:r>
              <a:rPr lang="nb-NO" sz="1800" dirty="0">
                <a:solidFill>
                  <a:schemeClr val="accent2"/>
                </a:solidFill>
              </a:rPr>
              <a:t>Lavenergi </a:t>
            </a:r>
            <a:r>
              <a:rPr lang="nb-NO" sz="1800" dirty="0" smtClean="0">
                <a:solidFill>
                  <a:schemeClr val="accent2"/>
                </a:solidFill>
              </a:rPr>
              <a:t>(energi, tetthet, kilder)</a:t>
            </a:r>
            <a:endParaRPr lang="nb-NO" sz="18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b-NO" sz="1800" dirty="0">
              <a:solidFill>
                <a:schemeClr val="accent2"/>
              </a:solidFill>
            </a:endParaRPr>
          </a:p>
          <a:p>
            <a:r>
              <a:rPr lang="nb-NO" sz="1800" dirty="0" smtClean="0">
                <a:solidFill>
                  <a:schemeClr val="accent2"/>
                </a:solidFill>
              </a:rPr>
              <a:t>E til B</a:t>
            </a:r>
            <a:endParaRPr lang="nb-NO" sz="1800" dirty="0">
              <a:solidFill>
                <a:schemeClr val="accent2"/>
              </a:solidFill>
            </a:endParaRPr>
          </a:p>
          <a:p>
            <a:r>
              <a:rPr lang="nb-NO" sz="1800" dirty="0">
                <a:solidFill>
                  <a:schemeClr val="accent2"/>
                </a:solidFill>
              </a:rPr>
              <a:t>God </a:t>
            </a:r>
            <a:r>
              <a:rPr lang="nb-NO" sz="1800" dirty="0" smtClean="0">
                <a:solidFill>
                  <a:schemeClr val="accent2"/>
                </a:solidFill>
              </a:rPr>
              <a:t>målerstruktur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smtClean="0">
                <a:solidFill>
                  <a:schemeClr val="accent2">
                    <a:lumMod val="75000"/>
                  </a:schemeClr>
                </a:solidFill>
              </a:rPr>
              <a:t>(formålsdelt)</a:t>
            </a:r>
            <a:endParaRPr lang="nb-NO" sz="1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nb-NO" sz="1800" dirty="0">
              <a:solidFill>
                <a:schemeClr val="accent2"/>
              </a:solidFill>
            </a:endParaRPr>
          </a:p>
          <a:p>
            <a:r>
              <a:rPr lang="nb-NO" sz="1800" dirty="0" err="1">
                <a:solidFill>
                  <a:schemeClr val="accent2"/>
                </a:solidFill>
              </a:rPr>
              <a:t>Breeam</a:t>
            </a:r>
            <a:r>
              <a:rPr lang="nb-NO" sz="1800" dirty="0">
                <a:solidFill>
                  <a:schemeClr val="accent2"/>
                </a:solidFill>
              </a:rPr>
              <a:t> NOR – </a:t>
            </a:r>
            <a:r>
              <a:rPr lang="nb-NO" sz="1800" dirty="0" err="1">
                <a:solidFill>
                  <a:schemeClr val="accent2"/>
                </a:solidFill>
              </a:rPr>
              <a:t>very</a:t>
            </a:r>
            <a:r>
              <a:rPr lang="nb-NO" sz="1800" dirty="0">
                <a:solidFill>
                  <a:schemeClr val="accent2"/>
                </a:solidFill>
              </a:rPr>
              <a:t> </a:t>
            </a:r>
            <a:r>
              <a:rPr lang="nb-NO" sz="1800" dirty="0" err="1">
                <a:solidFill>
                  <a:schemeClr val="accent2"/>
                </a:solidFill>
              </a:rPr>
              <a:t>good</a:t>
            </a:r>
            <a:r>
              <a:rPr lang="nb-NO" sz="1800" dirty="0">
                <a:solidFill>
                  <a:schemeClr val="accent2"/>
                </a:solidFill>
              </a:rPr>
              <a:t>  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F656182-1F44-43D5-857B-AB1FA60B12D0}" type="slidenum">
              <a:rPr lang="nb-NO" smtClean="0"/>
              <a:pPr>
                <a:defRPr/>
              </a:pPr>
              <a:t>19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8084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DNB Næringseiendom 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endParaRPr lang="nb-NO" sz="1800" dirty="0">
              <a:latin typeface="Segoe UI"/>
            </a:endParaRPr>
          </a:p>
          <a:p>
            <a:r>
              <a:rPr lang="nb-NO" dirty="0">
                <a:solidFill>
                  <a:schemeClr val="accent2">
                    <a:lumMod val="75000"/>
                  </a:schemeClr>
                </a:solidFill>
                <a:latin typeface="Segoe UI"/>
              </a:rPr>
              <a:t>En av Norges største private eiendomsforvaltere </a:t>
            </a:r>
          </a:p>
          <a:p>
            <a:r>
              <a:rPr lang="nb-NO" dirty="0" smtClean="0">
                <a:solidFill>
                  <a:schemeClr val="accent2">
                    <a:lumMod val="75000"/>
                  </a:schemeClr>
                </a:solidFill>
                <a:latin typeface="Segoe UI"/>
              </a:rPr>
              <a:t>100 </a:t>
            </a:r>
            <a:r>
              <a:rPr lang="nb-NO" dirty="0">
                <a:solidFill>
                  <a:schemeClr val="accent2">
                    <a:lumMod val="75000"/>
                  </a:schemeClr>
                </a:solidFill>
                <a:latin typeface="Segoe UI"/>
              </a:rPr>
              <a:t>% eid datterselskap av DNB Livsforsikring ASA </a:t>
            </a:r>
          </a:p>
          <a:p>
            <a:r>
              <a:rPr lang="nb-NO" dirty="0" smtClean="0">
                <a:solidFill>
                  <a:schemeClr val="accent2">
                    <a:lumMod val="75000"/>
                  </a:schemeClr>
                </a:solidFill>
                <a:latin typeface="Segoe UI"/>
              </a:rPr>
              <a:t>Forvalter </a:t>
            </a:r>
            <a:r>
              <a:rPr lang="nb-NO" dirty="0">
                <a:solidFill>
                  <a:schemeClr val="accent2">
                    <a:lumMod val="75000"/>
                  </a:schemeClr>
                </a:solidFill>
                <a:latin typeface="Segoe UI"/>
              </a:rPr>
              <a:t>eiendomsverdier på totalt NOK 24,6 </a:t>
            </a:r>
            <a:r>
              <a:rPr lang="nb-NO" dirty="0" err="1">
                <a:solidFill>
                  <a:schemeClr val="accent2">
                    <a:lumMod val="75000"/>
                  </a:schemeClr>
                </a:solidFill>
                <a:latin typeface="Segoe UI"/>
              </a:rPr>
              <a:t>mrd</a:t>
            </a:r>
            <a:r>
              <a:rPr lang="nb-NO" dirty="0">
                <a:solidFill>
                  <a:schemeClr val="accent2">
                    <a:lumMod val="75000"/>
                  </a:schemeClr>
                </a:solidFill>
                <a:latin typeface="Segoe UI"/>
              </a:rPr>
              <a:t> </a:t>
            </a:r>
          </a:p>
          <a:p>
            <a:r>
              <a:rPr lang="nb-NO" dirty="0" smtClean="0">
                <a:solidFill>
                  <a:schemeClr val="accent2">
                    <a:lumMod val="75000"/>
                  </a:schemeClr>
                </a:solidFill>
                <a:latin typeface="Segoe UI"/>
              </a:rPr>
              <a:t>Totale </a:t>
            </a:r>
            <a:r>
              <a:rPr lang="nb-NO" dirty="0">
                <a:solidFill>
                  <a:schemeClr val="accent2">
                    <a:lumMod val="75000"/>
                  </a:schemeClr>
                </a:solidFill>
                <a:latin typeface="Segoe UI"/>
              </a:rPr>
              <a:t>leieinntekter 2015 utgjør NOK 2 043 </a:t>
            </a:r>
            <a:r>
              <a:rPr lang="nb-NO" dirty="0" err="1">
                <a:solidFill>
                  <a:schemeClr val="accent2">
                    <a:lumMod val="75000"/>
                  </a:schemeClr>
                </a:solidFill>
                <a:latin typeface="Segoe UI"/>
              </a:rPr>
              <a:t>mrd</a:t>
            </a:r>
            <a:r>
              <a:rPr lang="nb-NO" dirty="0">
                <a:solidFill>
                  <a:schemeClr val="accent2">
                    <a:lumMod val="75000"/>
                  </a:schemeClr>
                </a:solidFill>
                <a:latin typeface="Segoe UI"/>
              </a:rPr>
              <a:t> </a:t>
            </a:r>
          </a:p>
          <a:p>
            <a:r>
              <a:rPr lang="nb-NO" dirty="0" smtClean="0">
                <a:solidFill>
                  <a:schemeClr val="accent2">
                    <a:lumMod val="75000"/>
                  </a:schemeClr>
                </a:solidFill>
                <a:latin typeface="Segoe UI"/>
              </a:rPr>
              <a:t>Totalt </a:t>
            </a:r>
            <a:r>
              <a:rPr lang="nb-NO" dirty="0">
                <a:solidFill>
                  <a:schemeClr val="accent2">
                    <a:lumMod val="75000"/>
                  </a:schemeClr>
                </a:solidFill>
                <a:latin typeface="Segoe UI"/>
              </a:rPr>
              <a:t>forvaltet areal pr 31.12.15 utgjør 852 mill. kvm </a:t>
            </a:r>
          </a:p>
          <a:p>
            <a:r>
              <a:rPr lang="nb-NO" dirty="0" smtClean="0">
                <a:solidFill>
                  <a:schemeClr val="accent2">
                    <a:lumMod val="75000"/>
                  </a:schemeClr>
                </a:solidFill>
                <a:latin typeface="Segoe UI"/>
              </a:rPr>
              <a:t>Antall </a:t>
            </a:r>
            <a:r>
              <a:rPr lang="nb-NO" dirty="0">
                <a:solidFill>
                  <a:schemeClr val="accent2">
                    <a:lumMod val="75000"/>
                  </a:schemeClr>
                </a:solidFill>
                <a:latin typeface="Segoe UI"/>
              </a:rPr>
              <a:t>ansatte: 60 </a:t>
            </a:r>
          </a:p>
          <a:p>
            <a:r>
              <a:rPr lang="nn-NO" sz="2800" dirty="0" err="1">
                <a:solidFill>
                  <a:schemeClr val="accent2">
                    <a:lumMod val="75000"/>
                  </a:schemeClr>
                </a:solidFill>
              </a:rPr>
              <a:t>K</a:t>
            </a:r>
            <a:r>
              <a:rPr lang="nn-NO" dirty="0" err="1" smtClean="0">
                <a:solidFill>
                  <a:schemeClr val="accent2">
                    <a:lumMod val="75000"/>
                  </a:schemeClr>
                </a:solidFill>
                <a:latin typeface="Segoe UI"/>
              </a:rPr>
              <a:t>ontorer</a:t>
            </a:r>
            <a:r>
              <a:rPr lang="nn-NO" dirty="0" smtClean="0">
                <a:solidFill>
                  <a:schemeClr val="accent2">
                    <a:lumMod val="75000"/>
                  </a:schemeClr>
                </a:solidFill>
                <a:latin typeface="Segoe UI"/>
              </a:rPr>
              <a:t> </a:t>
            </a:r>
            <a:r>
              <a:rPr lang="nn-NO" dirty="0">
                <a:solidFill>
                  <a:schemeClr val="accent2">
                    <a:lumMod val="75000"/>
                  </a:schemeClr>
                </a:solidFill>
                <a:latin typeface="Segoe UI"/>
              </a:rPr>
              <a:t>i Bergen og Oslo </a:t>
            </a:r>
          </a:p>
          <a:p>
            <a:pPr marL="0" indent="0">
              <a:buNone/>
            </a:pPr>
            <a:endParaRPr lang="nb-NO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10F4277-E146-42F2-89D0-79ED48F36331}" type="slidenum">
              <a:rPr lang="nb-NO" smtClean="0"/>
              <a:pPr>
                <a:defRPr/>
              </a:pPr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6433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73123" y="332211"/>
            <a:ext cx="7875590" cy="792534"/>
          </a:xfrm>
        </p:spPr>
        <p:txBody>
          <a:bodyPr/>
          <a:lstStyle/>
          <a:p>
            <a:r>
              <a:rPr lang="nb-NO" dirty="0" smtClean="0"/>
              <a:t>Valgte energitiltak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7"/>
          </p:nvPr>
        </p:nvSpPr>
        <p:spPr>
          <a:xfrm>
            <a:off x="922669" y="1139131"/>
            <a:ext cx="7875589" cy="5516562"/>
          </a:xfrm>
        </p:spPr>
        <p:txBody>
          <a:bodyPr/>
          <a:lstStyle/>
          <a:p>
            <a:pPr marL="0" indent="0">
              <a:buNone/>
            </a:pPr>
            <a:r>
              <a:rPr lang="nb-NO" sz="1600" b="1" dirty="0" smtClean="0"/>
              <a:t>Fasader</a:t>
            </a:r>
          </a:p>
          <a:p>
            <a:pPr marL="0" indent="0">
              <a:buNone/>
            </a:pPr>
            <a:r>
              <a:rPr lang="nb-NO" sz="1600" dirty="0"/>
              <a:t>Trelags vinduer u=0,8</a:t>
            </a:r>
          </a:p>
          <a:p>
            <a:pPr marL="0" indent="0">
              <a:buNone/>
            </a:pPr>
            <a:r>
              <a:rPr lang="nb-NO" sz="1600" dirty="0"/>
              <a:t>Utvendig automatisk solavskjerming</a:t>
            </a:r>
          </a:p>
          <a:p>
            <a:pPr marL="0" indent="0">
              <a:buNone/>
            </a:pPr>
            <a:r>
              <a:rPr lang="nb-NO" sz="1600" dirty="0"/>
              <a:t>F</a:t>
            </a:r>
            <a:r>
              <a:rPr lang="nb-NO" sz="1600" dirty="0"/>
              <a:t>orbedret </a:t>
            </a:r>
            <a:r>
              <a:rPr lang="nb-NO" sz="1600" dirty="0" smtClean="0"/>
              <a:t>tetthet</a:t>
            </a:r>
            <a:endParaRPr lang="nb-NO" sz="1600" dirty="0" smtClean="0"/>
          </a:p>
          <a:p>
            <a:pPr marL="0" indent="0">
              <a:buNone/>
            </a:pPr>
            <a:r>
              <a:rPr lang="nb-NO" sz="1600" dirty="0" smtClean="0"/>
              <a:t>Valgt å beholde eksisterende fasadekledning og ikke økt isolasjonstykkelsen. </a:t>
            </a:r>
          </a:p>
          <a:p>
            <a:pPr marL="0" indent="0">
              <a:buNone/>
            </a:pPr>
            <a:endParaRPr lang="nb-NO" sz="1600" dirty="0"/>
          </a:p>
          <a:p>
            <a:pPr marL="0" indent="0">
              <a:buNone/>
            </a:pPr>
            <a:r>
              <a:rPr lang="nb-NO" sz="1600" b="1" dirty="0" smtClean="0"/>
              <a:t>Tak</a:t>
            </a:r>
            <a:r>
              <a:rPr lang="nb-NO" sz="1600" dirty="0" smtClean="0"/>
              <a:t> </a:t>
            </a:r>
          </a:p>
          <a:p>
            <a:pPr marL="0" indent="0">
              <a:buNone/>
            </a:pPr>
            <a:r>
              <a:rPr lang="nb-NO" sz="1600" dirty="0" smtClean="0"/>
              <a:t>Nye overlysvinduer i atriet; </a:t>
            </a:r>
            <a:r>
              <a:rPr lang="nb-NO" sz="1600" dirty="0"/>
              <a:t>u=0,8 </a:t>
            </a:r>
            <a:endParaRPr lang="nb-NO" sz="1600" dirty="0" smtClean="0"/>
          </a:p>
          <a:p>
            <a:pPr marL="0" indent="0">
              <a:buNone/>
            </a:pPr>
            <a:r>
              <a:rPr lang="nb-NO" sz="1600" dirty="0" smtClean="0"/>
              <a:t>Eksisterende tak ble tekket for ikke mange årene siden. Ingen ny isolasjon i tak. </a:t>
            </a:r>
            <a:endParaRPr lang="nb-NO" sz="1600" dirty="0"/>
          </a:p>
          <a:p>
            <a:pPr marL="0" indent="0">
              <a:buNone/>
            </a:pPr>
            <a:endParaRPr lang="nb-NO" sz="1600" dirty="0"/>
          </a:p>
          <a:p>
            <a:pPr marL="0" indent="0">
              <a:buNone/>
            </a:pPr>
            <a:r>
              <a:rPr lang="nb-NO" sz="1600" b="1" dirty="0" smtClean="0"/>
              <a:t>Tekniske anlegg</a:t>
            </a:r>
          </a:p>
          <a:p>
            <a:pPr marL="0" indent="0">
              <a:buNone/>
            </a:pPr>
            <a:r>
              <a:rPr lang="nb-NO" sz="1600" dirty="0"/>
              <a:t>Gjenvinningsgrad </a:t>
            </a:r>
            <a:r>
              <a:rPr lang="nb-NO" sz="1600" dirty="0"/>
              <a:t>ventilasjon </a:t>
            </a:r>
            <a:r>
              <a:rPr lang="nb-NO" sz="1600" dirty="0"/>
              <a:t>83% </a:t>
            </a:r>
            <a:r>
              <a:rPr lang="nb-NO" sz="1600" dirty="0"/>
              <a:t>(nye aggregater)</a:t>
            </a:r>
          </a:p>
          <a:p>
            <a:pPr marL="0" indent="0">
              <a:buNone/>
            </a:pPr>
            <a:r>
              <a:rPr lang="nb-NO" sz="1600" dirty="0"/>
              <a:t>SFP 2 (nye vifter, VAV, SD)</a:t>
            </a:r>
          </a:p>
          <a:p>
            <a:pPr marL="0" indent="0">
              <a:buNone/>
            </a:pPr>
            <a:r>
              <a:rPr lang="nb-NO" sz="1600" dirty="0"/>
              <a:t>Behovsstyring luft -VAV (SD)</a:t>
            </a:r>
          </a:p>
          <a:p>
            <a:pPr marL="0" indent="0">
              <a:buNone/>
            </a:pPr>
            <a:r>
              <a:rPr lang="nb-NO" sz="1600" dirty="0" err="1"/>
              <a:t>Lysstyring</a:t>
            </a:r>
            <a:r>
              <a:rPr lang="nb-NO" sz="1600" dirty="0"/>
              <a:t>, og LED-belysning der det installeres ny belysning</a:t>
            </a:r>
          </a:p>
          <a:p>
            <a:pPr marL="0" indent="0">
              <a:buNone/>
            </a:pPr>
            <a:r>
              <a:rPr lang="nb-NO" sz="1600" dirty="0"/>
              <a:t>Varmepumpe med naturlig kjølemedium til tappevann og ventilasjonsvarme/kjøling.</a:t>
            </a:r>
          </a:p>
          <a:p>
            <a:pPr marL="0" indent="0">
              <a:buNone/>
            </a:pPr>
            <a:r>
              <a:rPr lang="nb-NO" sz="1600" dirty="0"/>
              <a:t>Valgt å beholde el. </a:t>
            </a:r>
            <a:r>
              <a:rPr lang="nb-NO" sz="1600" dirty="0"/>
              <a:t>t</a:t>
            </a:r>
            <a:r>
              <a:rPr lang="nb-NO" sz="1600" dirty="0"/>
              <a:t>il oppvarming (panelovner) </a:t>
            </a:r>
          </a:p>
          <a:p>
            <a:pPr marL="0" indent="0">
              <a:buNone/>
            </a:pPr>
            <a:r>
              <a:rPr lang="nb-NO" sz="1600" dirty="0"/>
              <a:t>Solcelleanlegg på tak </a:t>
            </a:r>
            <a:endParaRPr lang="nb-NO" sz="1600" dirty="0"/>
          </a:p>
          <a:p>
            <a:pPr marL="0" indent="0">
              <a:buNone/>
            </a:pPr>
            <a:endParaRPr lang="nb-NO" sz="1600" dirty="0" smtClean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10F4277-E146-42F2-89D0-79ED48F36331}" type="slidenum">
              <a:rPr lang="nb-NO" smtClean="0"/>
              <a:pPr>
                <a:defRPr/>
              </a:pPr>
              <a:t>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907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Effekt av de valgte tiltakene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10F4277-E146-42F2-89D0-79ED48F36331}" type="slidenum">
              <a:rPr lang="nb-NO" smtClean="0"/>
              <a:pPr>
                <a:defRPr/>
              </a:pPr>
              <a:t>21</a:t>
            </a:fld>
            <a:endParaRPr lang="nb-NO" dirty="0"/>
          </a:p>
        </p:txBody>
      </p:sp>
      <p:graphicFrame>
        <p:nvGraphicFramePr>
          <p:cNvPr id="7" name="Plassholder for innhold 6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4369241"/>
              </p:ext>
            </p:extLst>
          </p:nvPr>
        </p:nvGraphicFramePr>
        <p:xfrm>
          <a:off x="873125" y="1341438"/>
          <a:ext cx="787558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32253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10F4277-E146-42F2-89D0-79ED48F36331}" type="slidenum">
              <a:rPr lang="nb-NO" smtClean="0"/>
              <a:pPr>
                <a:defRPr/>
              </a:pPr>
              <a:t>22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56" y="30280"/>
            <a:ext cx="3281363" cy="392906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719" y="25203"/>
            <a:ext cx="3002545" cy="4004846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548680"/>
            <a:ext cx="3222692" cy="4304729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163" y="2996952"/>
            <a:ext cx="3907643" cy="458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21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Takk for godt arbeid 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10F4277-E146-42F2-89D0-79ED48F36331}" type="slidenum">
              <a:rPr lang="nb-NO" smtClean="0"/>
              <a:pPr>
                <a:defRPr/>
              </a:pPr>
              <a:t>23</a:t>
            </a:fld>
            <a:endParaRPr lang="nb-NO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523" y="1606405"/>
            <a:ext cx="5986791" cy="407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935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Folke </a:t>
            </a:r>
            <a:r>
              <a:rPr lang="nb-NO" dirty="0"/>
              <a:t>B</a:t>
            </a:r>
            <a:r>
              <a:rPr lang="nb-NO" dirty="0" smtClean="0"/>
              <a:t>ernadottes vei 40 - Fyllingsdalen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3CB0FED0-DE67-468D-8E34-957DA077E836}" type="slidenum">
              <a:rPr lang="nb-NO" smtClean="0"/>
              <a:pPr>
                <a:defRPr/>
              </a:pPr>
              <a:t>3</a:t>
            </a:fld>
            <a:endParaRPr lang="nb-N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4753"/>
            <a:ext cx="8748464" cy="656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57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</a:t>
            </a:r>
            <a:r>
              <a:rPr lang="nb-NO" dirty="0" smtClean="0"/>
              <a:t>urdering </a:t>
            </a:r>
            <a:r>
              <a:rPr lang="nb-NO" dirty="0" smtClean="0"/>
              <a:t>av bygget </a:t>
            </a:r>
            <a:r>
              <a:rPr lang="nb-NO" dirty="0" smtClean="0"/>
              <a:t>– før rehabilitering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342900" lvl="0" indent="-342900" defTabSz="457200" fontAlgn="auto">
              <a:spcBef>
                <a:spcPts val="60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nb-NO" sz="2000" dirty="0">
                <a:solidFill>
                  <a:schemeClr val="accent2"/>
                </a:solidFill>
              </a:rPr>
              <a:t>E</a:t>
            </a:r>
            <a:r>
              <a:rPr lang="nb-NO" sz="2000" dirty="0" smtClean="0">
                <a:solidFill>
                  <a:schemeClr val="accent2"/>
                </a:solidFill>
              </a:rPr>
              <a:t>t bra, men umoderne/slitt kontorbygg fra 1985</a:t>
            </a:r>
          </a:p>
          <a:p>
            <a:pPr marL="342900" lvl="0" indent="-342900" defTabSz="457200" fontAlgn="auto">
              <a:spcBef>
                <a:spcPts val="60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nb-NO" sz="2000" dirty="0" smtClean="0">
                <a:solidFill>
                  <a:schemeClr val="accent2"/>
                </a:solidFill>
              </a:rPr>
              <a:t>Fleksibelt og gode muligheter – gode fellesrom og felles kantine</a:t>
            </a:r>
            <a:endParaRPr lang="nb-NO" sz="2000" dirty="0">
              <a:solidFill>
                <a:schemeClr val="accent2"/>
              </a:solidFill>
            </a:endParaRPr>
          </a:p>
          <a:p>
            <a:pPr marL="342900" lvl="0" indent="-342900" defTabSz="457200" fontAlgn="auto">
              <a:spcBef>
                <a:spcPts val="60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nb-NO" sz="2000" dirty="0">
                <a:solidFill>
                  <a:schemeClr val="accent2"/>
                </a:solidFill>
              </a:rPr>
              <a:t>14.000m2 fordelt på </a:t>
            </a:r>
            <a:r>
              <a:rPr lang="nb-NO" sz="2000" dirty="0" smtClean="0">
                <a:solidFill>
                  <a:schemeClr val="accent2"/>
                </a:solidFill>
              </a:rPr>
              <a:t>8 etasjer. 6  etasjer med kontorfunksjoner</a:t>
            </a:r>
            <a:r>
              <a:rPr lang="nb-NO" sz="2000" dirty="0">
                <a:solidFill>
                  <a:schemeClr val="accent2"/>
                </a:solidFill>
              </a:rPr>
              <a:t>. </a:t>
            </a:r>
          </a:p>
          <a:p>
            <a:pPr marL="342900" lvl="0" indent="-342900" defTabSz="457200" fontAlgn="auto">
              <a:spcBef>
                <a:spcPts val="60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nb-NO" sz="2000" dirty="0">
                <a:solidFill>
                  <a:schemeClr val="accent2"/>
                </a:solidFill>
              </a:rPr>
              <a:t>B</a:t>
            </a:r>
            <a:r>
              <a:rPr lang="nb-NO" sz="2000" dirty="0" smtClean="0">
                <a:solidFill>
                  <a:schemeClr val="accent2"/>
                </a:solidFill>
              </a:rPr>
              <a:t>ygget </a:t>
            </a:r>
            <a:r>
              <a:rPr lang="nb-NO" sz="2000" dirty="0">
                <a:solidFill>
                  <a:schemeClr val="accent2"/>
                </a:solidFill>
              </a:rPr>
              <a:t>etter </a:t>
            </a:r>
            <a:r>
              <a:rPr lang="nb-NO" sz="2000" dirty="0" smtClean="0">
                <a:solidFill>
                  <a:schemeClr val="accent2"/>
                </a:solidFill>
              </a:rPr>
              <a:t>TEK69. Isolasjonsgrad </a:t>
            </a:r>
            <a:r>
              <a:rPr lang="nb-NO" sz="2000" dirty="0">
                <a:solidFill>
                  <a:schemeClr val="accent2"/>
                </a:solidFill>
              </a:rPr>
              <a:t>etter datidens standard. </a:t>
            </a:r>
          </a:p>
          <a:p>
            <a:pPr marL="342900" lvl="0" indent="-342900" defTabSz="457200" fontAlgn="auto">
              <a:spcBef>
                <a:spcPts val="60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nb-NO" sz="2000" dirty="0">
                <a:solidFill>
                  <a:schemeClr val="accent2"/>
                </a:solidFill>
              </a:rPr>
              <a:t>Bygget har en kompakt form og et stort atrium i midten av bygget. </a:t>
            </a:r>
          </a:p>
          <a:p>
            <a:pPr marL="342900" lvl="0" indent="-342900" defTabSz="457200" fontAlgn="auto">
              <a:spcBef>
                <a:spcPts val="60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nb-NO" sz="2000" dirty="0">
                <a:solidFill>
                  <a:schemeClr val="accent2"/>
                </a:solidFill>
              </a:rPr>
              <a:t>Taket var nylig tekket </a:t>
            </a:r>
            <a:r>
              <a:rPr lang="nb-NO" sz="2000" dirty="0" smtClean="0">
                <a:solidFill>
                  <a:schemeClr val="accent2"/>
                </a:solidFill>
              </a:rPr>
              <a:t>om – ikke ekstra isolasjon. </a:t>
            </a:r>
          </a:p>
          <a:p>
            <a:pPr marL="342900" lvl="0" indent="-342900" defTabSz="457200" fontAlgn="auto">
              <a:spcBef>
                <a:spcPts val="60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nb-NO" sz="2000" dirty="0" smtClean="0">
                <a:solidFill>
                  <a:schemeClr val="accent2"/>
                </a:solidFill>
              </a:rPr>
              <a:t>Taket over parkeringsdekket var </a:t>
            </a:r>
            <a:r>
              <a:rPr lang="nb-NO" sz="2000" dirty="0" smtClean="0">
                <a:solidFill>
                  <a:schemeClr val="accent2"/>
                </a:solidFill>
              </a:rPr>
              <a:t>etterisolert. </a:t>
            </a:r>
          </a:p>
          <a:p>
            <a:pPr marL="342900" lvl="0" indent="-342900" defTabSz="457200" fontAlgn="auto">
              <a:spcBef>
                <a:spcPts val="60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nb-NO" sz="2000" dirty="0" smtClean="0">
                <a:solidFill>
                  <a:schemeClr val="accent2"/>
                </a:solidFill>
              </a:rPr>
              <a:t>Fasaden hadde god </a:t>
            </a:r>
            <a:r>
              <a:rPr lang="nb-NO" sz="2000" dirty="0">
                <a:solidFill>
                  <a:schemeClr val="accent2"/>
                </a:solidFill>
              </a:rPr>
              <a:t>standard og betydelig restlevetid. </a:t>
            </a:r>
          </a:p>
          <a:p>
            <a:pPr marL="0" lvl="0" indent="0" defTabSz="457200" fontAlgn="auto">
              <a:spcBef>
                <a:spcPts val="600"/>
              </a:spcBef>
              <a:spcAft>
                <a:spcPts val="0"/>
              </a:spcAft>
              <a:buClrTx/>
              <a:buNone/>
            </a:pPr>
            <a:endParaRPr lang="nb-NO" sz="2000" dirty="0">
              <a:solidFill>
                <a:schemeClr val="accent2"/>
              </a:solidFill>
            </a:endParaRPr>
          </a:p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10F4277-E146-42F2-89D0-79ED48F36331}" type="slidenum">
              <a:rPr lang="nb-NO" smtClean="0"/>
              <a:pPr>
                <a:defRPr/>
              </a:pPr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0935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Overordnede målsettinger 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lvl="0" indent="0" defTabSz="457200" fontAlgn="auto">
              <a:spcBef>
                <a:spcPts val="600"/>
              </a:spcBef>
              <a:spcAft>
                <a:spcPts val="0"/>
              </a:spcAft>
              <a:buClrTx/>
              <a:buNone/>
            </a:pPr>
            <a:r>
              <a:rPr lang="nb-NO" sz="2000" dirty="0" smtClean="0">
                <a:solidFill>
                  <a:schemeClr val="accent2"/>
                </a:solidFill>
              </a:rPr>
              <a:t>Ø</a:t>
            </a:r>
            <a:r>
              <a:rPr lang="nb-NO" sz="2000" dirty="0" smtClean="0">
                <a:solidFill>
                  <a:schemeClr val="accent2"/>
                </a:solidFill>
              </a:rPr>
              <a:t>nske om </a:t>
            </a:r>
            <a:r>
              <a:rPr lang="nb-NO" sz="2000" dirty="0">
                <a:solidFill>
                  <a:schemeClr val="accent2"/>
                </a:solidFill>
              </a:rPr>
              <a:t>å oppføre et bygg som reflekterer selskapets overordnede strategier og mål innen energibruk og miljø</a:t>
            </a:r>
            <a:r>
              <a:rPr lang="nb-NO" sz="2000" dirty="0" smtClean="0">
                <a:solidFill>
                  <a:schemeClr val="accent2"/>
                </a:solidFill>
              </a:rPr>
              <a:t>. </a:t>
            </a:r>
          </a:p>
          <a:p>
            <a:pPr marL="0" lvl="0" indent="0" defTabSz="457200" fontAlgn="auto">
              <a:spcBef>
                <a:spcPts val="600"/>
              </a:spcBef>
              <a:spcAft>
                <a:spcPts val="0"/>
              </a:spcAft>
              <a:buClrTx/>
              <a:buNone/>
            </a:pPr>
            <a:r>
              <a:rPr lang="nb-NO" sz="2000" dirty="0" smtClean="0">
                <a:solidFill>
                  <a:schemeClr val="accent2"/>
                </a:solidFill>
              </a:rPr>
              <a:t>Dette innebærer </a:t>
            </a:r>
            <a:endParaRPr lang="nb-NO" sz="2000" dirty="0">
              <a:solidFill>
                <a:schemeClr val="accent2"/>
              </a:solidFill>
            </a:endParaRPr>
          </a:p>
          <a:p>
            <a:pPr marL="342900" lvl="0" indent="-342900" defTabSz="457200" fontAlgn="auto">
              <a:spcBef>
                <a:spcPts val="600"/>
              </a:spcBef>
              <a:spcAft>
                <a:spcPts val="0"/>
              </a:spcAft>
              <a:buClrTx/>
              <a:buFont typeface="Wingdings" charset="2"/>
              <a:buChar char="§"/>
            </a:pPr>
            <a:endParaRPr lang="nb-NO" sz="2000" dirty="0">
              <a:solidFill>
                <a:schemeClr val="accent2"/>
              </a:solidFill>
            </a:endParaRPr>
          </a:p>
          <a:p>
            <a:pPr marL="342900" lvl="0" indent="-342900" defTabSz="457200" fontAlgn="auto">
              <a:spcBef>
                <a:spcPts val="60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nb-NO" sz="2000" dirty="0">
                <a:solidFill>
                  <a:schemeClr val="accent2"/>
                </a:solidFill>
              </a:rPr>
              <a:t>A</a:t>
            </a:r>
            <a:r>
              <a:rPr lang="nb-NO" sz="2000" dirty="0" smtClean="0">
                <a:solidFill>
                  <a:schemeClr val="accent2"/>
                </a:solidFill>
              </a:rPr>
              <a:t>t b</a:t>
            </a:r>
            <a:r>
              <a:rPr lang="nb-NO" sz="2000" dirty="0" smtClean="0">
                <a:solidFill>
                  <a:schemeClr val="accent2"/>
                </a:solidFill>
              </a:rPr>
              <a:t>ygget </a:t>
            </a:r>
            <a:r>
              <a:rPr lang="nb-NO" sz="2000" dirty="0">
                <a:solidFill>
                  <a:schemeClr val="accent2"/>
                </a:solidFill>
              </a:rPr>
              <a:t>skal fremstå som et </a:t>
            </a:r>
            <a:r>
              <a:rPr lang="nb-NO" sz="2000" dirty="0" smtClean="0">
                <a:solidFill>
                  <a:schemeClr val="accent2"/>
                </a:solidFill>
              </a:rPr>
              <a:t>signalbygg, virke tidsriktig og ha </a:t>
            </a:r>
            <a:r>
              <a:rPr lang="nb-NO" sz="2000" dirty="0" smtClean="0">
                <a:solidFill>
                  <a:schemeClr val="accent2"/>
                </a:solidFill>
              </a:rPr>
              <a:t>gode kvaliteter. </a:t>
            </a:r>
            <a:endParaRPr lang="nb-NO" sz="2000" dirty="0">
              <a:solidFill>
                <a:schemeClr val="accent2"/>
              </a:solidFill>
            </a:endParaRPr>
          </a:p>
          <a:p>
            <a:pPr marL="342900" lvl="0" indent="-342900" defTabSz="457200" fontAlgn="auto">
              <a:spcBef>
                <a:spcPts val="60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nb-NO" sz="2000" dirty="0">
                <a:solidFill>
                  <a:schemeClr val="accent2"/>
                </a:solidFill>
              </a:rPr>
              <a:t>A</a:t>
            </a:r>
            <a:r>
              <a:rPr lang="nb-NO" sz="2000" dirty="0" smtClean="0">
                <a:solidFill>
                  <a:schemeClr val="accent2"/>
                </a:solidFill>
              </a:rPr>
              <a:t>t leietakere av </a:t>
            </a:r>
            <a:r>
              <a:rPr lang="nb-NO" sz="2000" dirty="0">
                <a:solidFill>
                  <a:schemeClr val="accent2"/>
                </a:solidFill>
              </a:rPr>
              <a:t>bygget skal oppfatte byggets kvaliteter og miljøprofil som verdiskapende</a:t>
            </a:r>
            <a:r>
              <a:rPr lang="nb-NO" sz="2000" dirty="0" smtClean="0">
                <a:solidFill>
                  <a:schemeClr val="accent2"/>
                </a:solidFill>
              </a:rPr>
              <a:t>.</a:t>
            </a:r>
            <a:endParaRPr lang="nb-NO" sz="2000" dirty="0">
              <a:solidFill>
                <a:schemeClr val="accent2"/>
              </a:solidFill>
            </a:endParaRPr>
          </a:p>
          <a:p>
            <a:pPr marL="342900" lvl="0" indent="-342900" defTabSz="457200" fontAlgn="auto">
              <a:spcBef>
                <a:spcPts val="60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nb-NO" sz="2000" dirty="0" smtClean="0">
                <a:solidFill>
                  <a:schemeClr val="accent2"/>
                </a:solidFill>
              </a:rPr>
              <a:t>At bygget skal ha energiklasse B </a:t>
            </a:r>
          </a:p>
          <a:p>
            <a:pPr marL="342900" lvl="0" indent="-342900" defTabSz="457200" fontAlgn="auto">
              <a:spcBef>
                <a:spcPts val="600"/>
              </a:spcBef>
              <a:spcAft>
                <a:spcPts val="0"/>
              </a:spcAft>
              <a:buClrTx/>
              <a:buFont typeface="Wingdings" charset="2"/>
              <a:buChar char="§"/>
            </a:pPr>
            <a:r>
              <a:rPr lang="nb-NO" sz="2000" dirty="0" smtClean="0">
                <a:solidFill>
                  <a:schemeClr val="accent2"/>
                </a:solidFill>
              </a:rPr>
              <a:t>At bygget skal sertifiseres etter BREEAM NOR og få karakter VERY GOOD. </a:t>
            </a:r>
            <a:endParaRPr lang="nb-NO" sz="2000" dirty="0">
              <a:solidFill>
                <a:schemeClr val="accent2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10F4277-E146-42F2-89D0-79ED48F36331}" type="slidenum">
              <a:rPr lang="nb-NO" smtClean="0"/>
              <a:pPr>
                <a:defRPr/>
              </a:pPr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8580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74713" y="332211"/>
            <a:ext cx="7873999" cy="432494"/>
          </a:xfrm>
        </p:spPr>
        <p:txBody>
          <a:bodyPr/>
          <a:lstStyle/>
          <a:p>
            <a:r>
              <a:rPr lang="nb-NO" dirty="0"/>
              <a:t>	</a:t>
            </a:r>
            <a:r>
              <a:rPr lang="nb-NO" dirty="0" smtClean="0"/>
              <a:t>før 					etter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F656182-1F44-43D5-857B-AB1FA60B12D0}" type="slidenum">
              <a:rPr lang="nb-NO" smtClean="0"/>
              <a:pPr>
                <a:defRPr/>
              </a:pPr>
              <a:t>6</a:t>
            </a:fld>
            <a:endParaRPr lang="nb-NO" dirty="0"/>
          </a:p>
        </p:txBody>
      </p:sp>
      <p:pic>
        <p:nvPicPr>
          <p:cNvPr id="1028" name="Picture 4" descr="G:\Nye Vital\Nye_Vital\Eiendom\Felles\Bilder\Eiendommer\Folke Bernadottes vei 40\Fasade med DNB logo FB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0" y="692696"/>
            <a:ext cx="448448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Nye Vital\Nye_Vital\Eiendom\Felles\Bilder\Eiendommer\Folke Bernadottes vei 40\2015\Hovedbilde FB 40 uten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555" y="2708920"/>
            <a:ext cx="7260737" cy="434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26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74713" y="332211"/>
            <a:ext cx="7873999" cy="504502"/>
          </a:xfrm>
        </p:spPr>
        <p:txBody>
          <a:bodyPr/>
          <a:lstStyle/>
          <a:p>
            <a:r>
              <a:rPr lang="nb-NO" dirty="0"/>
              <a:t> </a:t>
            </a:r>
            <a:r>
              <a:rPr lang="nb-NO" dirty="0" smtClean="0"/>
              <a:t>   før 				etter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F656182-1F44-43D5-857B-AB1FA60B12D0}" type="slidenum">
              <a:rPr lang="nb-NO" smtClean="0"/>
              <a:pPr>
                <a:defRPr/>
              </a:pPr>
              <a:t>7</a:t>
            </a:fld>
            <a:endParaRPr lang="nb-NO" dirty="0"/>
          </a:p>
        </p:txBody>
      </p:sp>
      <p:pic>
        <p:nvPicPr>
          <p:cNvPr id="3074" name="Picture 2" descr="G:\Nye Vital\Nye_Vital\Eiendom\Felles\Bilder\Eiendommer\Folke Bernadottes vei 40\VB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572000" cy="3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104106"/>
            <a:ext cx="7690688" cy="3753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64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74713" y="332211"/>
            <a:ext cx="7873999" cy="504502"/>
          </a:xfrm>
        </p:spPr>
        <p:txBody>
          <a:bodyPr/>
          <a:lstStyle/>
          <a:p>
            <a:r>
              <a:rPr lang="nb-NO" dirty="0"/>
              <a:t> </a:t>
            </a:r>
            <a:r>
              <a:rPr lang="nb-NO" dirty="0" smtClean="0"/>
              <a:t> </a:t>
            </a:r>
            <a:r>
              <a:rPr lang="nb-NO" dirty="0"/>
              <a:t> </a:t>
            </a:r>
            <a:r>
              <a:rPr lang="nb-NO" dirty="0" smtClean="0"/>
              <a:t>før					etter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F656182-1F44-43D5-857B-AB1FA60B12D0}" type="slidenum">
              <a:rPr lang="nb-NO" smtClean="0"/>
              <a:pPr>
                <a:defRPr/>
              </a:pPr>
              <a:t>8</a:t>
            </a:fld>
            <a:endParaRPr lang="nb-NO" dirty="0"/>
          </a:p>
        </p:txBody>
      </p:sp>
      <p:pic>
        <p:nvPicPr>
          <p:cNvPr id="14339" name="Picture 3" descr="G:\Nye Vital\Nye_Vital\Eiendom\Felles\Bilder\Eiendommer\Folke Bernadottes vei 40\VB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" y="764704"/>
            <a:ext cx="4742312" cy="352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Nye Vital\Nye_Vital\Eiendom\Felles\Bilder\Eiendommer\Folke Bernadottes vei 40\Mobilbilder 2016\20160112_121116.jpg"/>
          <p:cNvPicPr>
            <a:picLocks noGrp="1" noChangeAspect="1" noChangeArrowheads="1"/>
          </p:cNvPicPr>
          <p:nvPr>
            <p:ph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63383"/>
            <a:ext cx="6568209" cy="369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1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ba03793\AppData\Local\Microsoft\Windows\Temporary Internet Files\Content.Outlook\0IIUCQQ6\annet__6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190"/>
            <a:ext cx="9144000" cy="61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75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sjon 2">
  <a:themeElements>
    <a:clrScheme name="DNB_MAIN6">
      <a:dk1>
        <a:srgbClr val="FFFFFF"/>
      </a:dk1>
      <a:lt1>
        <a:srgbClr val="333333"/>
      </a:lt1>
      <a:dk2>
        <a:srgbClr val="FFFFFF"/>
      </a:dk2>
      <a:lt2>
        <a:srgbClr val="333333"/>
      </a:lt2>
      <a:accent1>
        <a:srgbClr val="C9C9C9"/>
      </a:accent1>
      <a:accent2>
        <a:srgbClr val="007272"/>
      </a:accent2>
      <a:accent3>
        <a:srgbClr val="77278A"/>
      </a:accent3>
      <a:accent4>
        <a:srgbClr val="49B1DE"/>
      </a:accent4>
      <a:accent5>
        <a:srgbClr val="E76A0B"/>
      </a:accent5>
      <a:accent6>
        <a:srgbClr val="9F1117"/>
      </a:accent6>
      <a:hlink>
        <a:srgbClr val="0000FF"/>
      </a:hlink>
      <a:folHlink>
        <a:srgbClr val="800080"/>
      </a:folHlink>
    </a:clrScheme>
    <a:fontScheme name="DNB_MAIN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DNB_MAIN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marL="0" indent="0" algn="ctr">
          <a:buClr>
            <a:schemeClr val="accent2"/>
          </a:buClr>
          <a:buFont typeface="Wingdings" pitchFamily="2" charset="2"/>
          <a:buNone/>
          <a:defRPr sz="2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0" indent="0">
          <a:buClr>
            <a:schemeClr val="accent2"/>
          </a:buClr>
          <a:buFont typeface="Wingdings" pitchFamily="2" charset="2"/>
          <a:buNone/>
          <a:defRPr sz="2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Presentasjon 2</Template>
  <TotalTime>0</TotalTime>
  <Words>567</Words>
  <Application>Microsoft Office PowerPoint</Application>
  <PresentationFormat>Skjermfremvisning (4:3)</PresentationFormat>
  <Paragraphs>111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4" baseType="lpstr">
      <vt:lpstr>Presentasjon 2</vt:lpstr>
      <vt:lpstr>FB40 (=Folke Bernadottes vei 40 i Fyllingsdalen)   Rehabilitering med BREEAM-sertifisering</vt:lpstr>
      <vt:lpstr>DNB Næringseiendom </vt:lpstr>
      <vt:lpstr>Folke Bernadottes vei 40 - Fyllingsdalen</vt:lpstr>
      <vt:lpstr>Vurdering av bygget – før rehabilitering</vt:lpstr>
      <vt:lpstr>Overordnede målsettinger </vt:lpstr>
      <vt:lpstr> før      etter</vt:lpstr>
      <vt:lpstr>    før     etter</vt:lpstr>
      <vt:lpstr>   før     etter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Miljøpolicy </vt:lpstr>
      <vt:lpstr>Overordnede føringer  </vt:lpstr>
      <vt:lpstr>Effekt av typiske lavenergitiltak ved rehabilitering</vt:lpstr>
      <vt:lpstr>DNB NEs MILJØMÅL        Miljømål FB40 </vt:lpstr>
      <vt:lpstr>Valgte energitiltak</vt:lpstr>
      <vt:lpstr>Effekt av de valgte tiltakene</vt:lpstr>
      <vt:lpstr>PowerPoint-presentasjon</vt:lpstr>
      <vt:lpstr>Takk for godt arbeid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2016-01-29T09:58:34Z</dcterms:created>
  <dcterms:modified xsi:type="dcterms:W3CDTF">2016-02-09T22:11:53Z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0x0101007B1C90EE6F4F0641B89F825BC63985E9</vt:lpwstr>
  </property>
  <property fmtid="{D5CDD505-2E9C-101B-9397-08002B2CF9AE}" pid="3" name="PublishingExpirationDate">
    <vt:lpwstr/>
  </property>
  <property fmtid="{D5CDD505-2E9C-101B-9397-08002B2CF9AE}" pid="4" name="PublishingStartDate">
    <vt:lpwstr/>
  </property>
</Properties>
</file>