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0" r:id="rId2"/>
    <p:sldId id="261" r:id="rId3"/>
    <p:sldId id="262" r:id="rId4"/>
    <p:sldId id="294" r:id="rId5"/>
    <p:sldId id="266" r:id="rId6"/>
    <p:sldId id="265" r:id="rId7"/>
    <p:sldId id="267" r:id="rId8"/>
    <p:sldId id="297" r:id="rId9"/>
    <p:sldId id="268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90" r:id="rId20"/>
    <p:sldId id="289" r:id="rId21"/>
    <p:sldId id="273" r:id="rId22"/>
    <p:sldId id="287" r:id="rId23"/>
    <p:sldId id="288" r:id="rId24"/>
    <p:sldId id="291" r:id="rId25"/>
    <p:sldId id="293" r:id="rId26"/>
    <p:sldId id="292" r:id="rId27"/>
    <p:sldId id="295" r:id="rId28"/>
    <p:sldId id="274" r:id="rId29"/>
    <p:sldId id="286" r:id="rId30"/>
    <p:sldId id="285" r:id="rId31"/>
    <p:sldId id="296" r:id="rId32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025" autoAdjust="0"/>
    <p:restoredTop sz="84405" autoAdjust="0"/>
  </p:normalViewPr>
  <p:slideViewPr>
    <p:cSldViewPr>
      <p:cViewPr varScale="1">
        <p:scale>
          <a:sx n="67" d="100"/>
          <a:sy n="67" d="100"/>
        </p:scale>
        <p:origin x="-12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l">
              <a:defRPr sz="800"/>
            </a:lvl1pPr>
          </a:lstStyle>
          <a:p>
            <a:r>
              <a:rPr lang="sv-SE" dirty="0" smtClean="0"/>
              <a:t>Projekt Segway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059" y="0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r">
              <a:defRPr sz="800"/>
            </a:lvl1pPr>
          </a:lstStyle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074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l">
              <a:defRPr sz="8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059" y="9433074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r">
              <a:defRPr sz="800"/>
            </a:lvl1pPr>
          </a:lstStyle>
          <a:p>
            <a:fld id="{E7E179F2-6D54-49E9-8FF9-491A48A42A0A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l">
              <a:defRPr sz="800"/>
            </a:lvl1pPr>
          </a:lstStyle>
          <a:p>
            <a:r>
              <a:rPr lang="sv-SE" dirty="0" smtClean="0"/>
              <a:t>Projekt Segway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059" y="0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r">
              <a:defRPr sz="800"/>
            </a:lvl1pPr>
          </a:lstStyle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947" tIns="31474" rIns="62947" bIns="31474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885" y="4717635"/>
            <a:ext cx="5434731" cy="4468472"/>
          </a:xfrm>
          <a:prstGeom prst="rect">
            <a:avLst/>
          </a:prstGeom>
        </p:spPr>
        <p:txBody>
          <a:bodyPr vert="horz" lIns="62947" tIns="31474" rIns="62947" bIns="314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074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l">
              <a:defRPr sz="8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059" y="9433074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r">
              <a:defRPr sz="800"/>
            </a:lvl1pPr>
          </a:lstStyle>
          <a:p>
            <a:fld id="{9541C051-DDC5-4C63-A4D5-BA25778CFC71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41C051-DDC5-4C63-A4D5-BA25778CFC71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629473">
              <a:defRPr/>
            </a:pPr>
            <a:r>
              <a:rPr lang="sv-SE" sz="800" dirty="0" smtClean="0"/>
              <a:t>Hur kan en ny konstruktion av en Segway utvecklas i förhållande till andra konstruktioner av olika Segwaymodeller? </a:t>
            </a:r>
          </a:p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1C051-DDC5-4C63-A4D5-BA25778CFC71}" type="slidenum">
              <a:rPr lang="sv-SE" smtClean="0"/>
              <a:pPr/>
              <a:t>3</a:t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629473">
              <a:defRPr/>
            </a:pPr>
            <a:r>
              <a:rPr lang="sv-SE" sz="800" dirty="0" smtClean="0"/>
              <a:t>	Idag finns ett väldigt dyrt original, billigare konkurrenter börjar komma. Dessa har dock tappat antingen för mycket funktion eller inte fokuserat något alls på designen.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1C051-DDC5-4C63-A4D5-BA25778CFC71}" type="slidenum">
              <a:rPr lang="sv-SE" smtClean="0"/>
              <a:pPr/>
              <a:t>4</a:t>
            </a:fld>
            <a:endParaRPr lang="sv-S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1C051-DDC5-4C63-A4D5-BA25778CFC71}" type="slidenum">
              <a:rPr lang="sv-SE" smtClean="0"/>
              <a:pPr/>
              <a:t>5</a:t>
            </a:fld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1C051-DDC5-4C63-A4D5-BA25778CFC71}" type="slidenum">
              <a:rPr lang="sv-SE" smtClean="0"/>
              <a:pPr/>
              <a:t>8</a:t>
            </a:fld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sz="800" dirty="0" smtClean="0"/>
              <a:t>Dessa är inköpskomponenter, därav måste tillgängligheten och dimensioner undersökas innan konstruktionsarbetet startar.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1C051-DDC5-4C63-A4D5-BA25778CFC71}" type="slidenum">
              <a:rPr lang="sv-SE" smtClean="0"/>
              <a:pPr/>
              <a:t>9</a:t>
            </a:fld>
            <a:endParaRPr 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Och mycket </a:t>
            </a:r>
            <a:r>
              <a:rPr lang="sv-SE" dirty="0" err="1" smtClean="0"/>
              <a:t>mycket</a:t>
            </a:r>
            <a:r>
              <a:rPr lang="sv-SE" dirty="0" smtClean="0"/>
              <a:t> mer….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1C051-DDC5-4C63-A4D5-BA25778CFC71}" type="slidenum">
              <a:rPr lang="sv-SE" smtClean="0"/>
              <a:pPr/>
              <a:t>26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46296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25421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98667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2752707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58694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95938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9307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270247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413915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54974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231447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82D2E-540A-409C-A519-574A706C556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96952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26" Type="http://schemas.openxmlformats.org/officeDocument/2006/relationships/image" Target="../media/image55.jpeg"/><Relationship Id="rId3" Type="http://schemas.openxmlformats.org/officeDocument/2006/relationships/image" Target="../media/image32.jpeg"/><Relationship Id="rId21" Type="http://schemas.openxmlformats.org/officeDocument/2006/relationships/image" Target="../media/image50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5" Type="http://schemas.openxmlformats.org/officeDocument/2006/relationships/image" Target="../media/image54.jpeg"/><Relationship Id="rId2" Type="http://schemas.openxmlformats.org/officeDocument/2006/relationships/image" Target="../media/image2.png"/><Relationship Id="rId16" Type="http://schemas.openxmlformats.org/officeDocument/2006/relationships/image" Target="../media/image45.jpeg"/><Relationship Id="rId20" Type="http://schemas.openxmlformats.org/officeDocument/2006/relationships/image" Target="../media/image49.jpeg"/><Relationship Id="rId29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24" Type="http://schemas.openxmlformats.org/officeDocument/2006/relationships/image" Target="../media/image53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23" Type="http://schemas.openxmlformats.org/officeDocument/2006/relationships/image" Target="../media/image52.jpeg"/><Relationship Id="rId28" Type="http://schemas.openxmlformats.org/officeDocument/2006/relationships/image" Target="../media/image57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Relationship Id="rId22" Type="http://schemas.openxmlformats.org/officeDocument/2006/relationships/image" Target="../media/image51.jpeg"/><Relationship Id="rId27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emf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amsid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251520" y="3573016"/>
            <a:ext cx="8229600" cy="1143000"/>
          </a:xfrm>
        </p:spPr>
        <p:txBody>
          <a:bodyPr/>
          <a:lstStyle/>
          <a:p>
            <a:r>
              <a:rPr lang="sv-SE" dirty="0" smtClean="0"/>
              <a:t>Projekt Segway </a:t>
            </a:r>
            <a:endParaRPr lang="sv-SE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539552" y="4725144"/>
            <a:ext cx="7772400" cy="79208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Från kaos till färdig produkt</a:t>
            </a:r>
            <a:endParaRPr kumimoji="0" lang="sv-SE" sz="36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/>
          </a:bodyPr>
          <a:lstStyle/>
          <a:p>
            <a:r>
              <a:rPr lang="sv-SE" dirty="0" smtClean="0"/>
              <a:t>Mittkonsol</a:t>
            </a:r>
            <a:endParaRPr lang="sv-SE" dirty="0"/>
          </a:p>
        </p:txBody>
      </p:sp>
      <p:pic>
        <p:nvPicPr>
          <p:cNvPr id="11" name="Picture 10" descr="Bottenlåda Spränd.png"/>
          <p:cNvPicPr/>
          <p:nvPr/>
        </p:nvPicPr>
        <p:blipFill>
          <a:blip r:embed="rId3" cstate="print"/>
          <a:srcRect l="12559" t="3352" r="16880" b="8659"/>
          <a:stretch>
            <a:fillRect/>
          </a:stretch>
        </p:blipFill>
        <p:spPr>
          <a:xfrm>
            <a:off x="722385" y="3645024"/>
            <a:ext cx="3561583" cy="2612571"/>
          </a:xfrm>
          <a:prstGeom prst="rect">
            <a:avLst/>
          </a:prstGeom>
        </p:spPr>
      </p:pic>
      <p:pic>
        <p:nvPicPr>
          <p:cNvPr id="12" name="Picture 11" descr="Lock smst sprängd.png"/>
          <p:cNvPicPr/>
          <p:nvPr/>
        </p:nvPicPr>
        <p:blipFill>
          <a:blip r:embed="rId4" cstate="print"/>
          <a:srcRect l="26281" t="22346" r="25785" b="13966"/>
          <a:stretch>
            <a:fillRect/>
          </a:stretch>
        </p:blipFill>
        <p:spPr>
          <a:xfrm>
            <a:off x="864245" y="1268760"/>
            <a:ext cx="2771651" cy="2173184"/>
          </a:xfrm>
          <a:prstGeom prst="rect">
            <a:avLst/>
          </a:prstGeom>
        </p:spPr>
      </p:pic>
      <p:pic>
        <p:nvPicPr>
          <p:cNvPr id="13" name="Picture 12" descr="Gångjärn sprängd.png"/>
          <p:cNvPicPr/>
          <p:nvPr/>
        </p:nvPicPr>
        <p:blipFill>
          <a:blip r:embed="rId5" cstate="print"/>
          <a:srcRect l="18012" t="10894" r="18202" b="20391"/>
          <a:stretch>
            <a:fillRect/>
          </a:stretch>
        </p:blipFill>
        <p:spPr>
          <a:xfrm>
            <a:off x="5580112" y="1341201"/>
            <a:ext cx="1780284" cy="1140031"/>
          </a:xfrm>
          <a:prstGeom prst="rect">
            <a:avLst/>
          </a:prstGeom>
        </p:spPr>
      </p:pic>
      <p:pic>
        <p:nvPicPr>
          <p:cNvPr id="14" name="Picture 13" descr="Mittkonsol sprängd.png"/>
          <p:cNvPicPr/>
          <p:nvPr/>
        </p:nvPicPr>
        <p:blipFill>
          <a:blip r:embed="rId6" cstate="print"/>
          <a:srcRect l="30074" t="9497" r="30103" b="15363"/>
          <a:stretch>
            <a:fillRect/>
          </a:stretch>
        </p:blipFill>
        <p:spPr>
          <a:xfrm>
            <a:off x="4860032" y="2708920"/>
            <a:ext cx="3277845" cy="36457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pic>
        <p:nvPicPr>
          <p:cNvPr id="6" name="Content Placeholder 5" descr="Bottenlåda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166" t="13886" r="6267" b="5573"/>
          <a:stretch>
            <a:fillRect/>
          </a:stretch>
        </p:blipFill>
        <p:spPr>
          <a:xfrm>
            <a:off x="1475656" y="1556792"/>
            <a:ext cx="2669262" cy="1800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/>
          </a:bodyPr>
          <a:lstStyle/>
          <a:p>
            <a:r>
              <a:rPr lang="sv-SE" dirty="0" smtClean="0"/>
              <a:t>Mittkonsol</a:t>
            </a:r>
            <a:endParaRPr lang="sv-SE" dirty="0"/>
          </a:p>
        </p:txBody>
      </p:sp>
      <p:pic>
        <p:nvPicPr>
          <p:cNvPr id="7" name="Picture 6" descr="IMG_257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656" y="4149080"/>
            <a:ext cx="2744988" cy="1906635"/>
          </a:xfrm>
          <a:prstGeom prst="rect">
            <a:avLst/>
          </a:prstGeom>
        </p:spPr>
      </p:pic>
      <p:pic>
        <p:nvPicPr>
          <p:cNvPr id="9" name="Picture 8" descr="IMG_2579.JPG"/>
          <p:cNvPicPr/>
          <p:nvPr/>
        </p:nvPicPr>
        <p:blipFill>
          <a:blip r:embed="rId5" cstate="print"/>
          <a:srcRect l="1329" t="6759" r="3502"/>
          <a:stretch>
            <a:fillRect/>
          </a:stretch>
        </p:blipFill>
        <p:spPr>
          <a:xfrm>
            <a:off x="4932040" y="2492896"/>
            <a:ext cx="2376264" cy="31167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Transmission</a:t>
            </a:r>
            <a:endParaRPr lang="sv-SE" dirty="0"/>
          </a:p>
        </p:txBody>
      </p:sp>
      <p:pic>
        <p:nvPicPr>
          <p:cNvPr id="7" name="Picture 6" descr="Transmission sprängd.png"/>
          <p:cNvPicPr/>
          <p:nvPr/>
        </p:nvPicPr>
        <p:blipFill>
          <a:blip r:embed="rId3" cstate="print"/>
          <a:srcRect l="12724" t="20112" r="23161" b="21229"/>
          <a:stretch>
            <a:fillRect/>
          </a:stretch>
        </p:blipFill>
        <p:spPr>
          <a:xfrm>
            <a:off x="1403648" y="1412776"/>
            <a:ext cx="6061116" cy="3277590"/>
          </a:xfrm>
          <a:prstGeom prst="rect">
            <a:avLst/>
          </a:prstGeom>
        </p:spPr>
      </p:pic>
      <p:pic>
        <p:nvPicPr>
          <p:cNvPr id="8" name="Picture 7" descr="Remsträckare sprängd.png"/>
          <p:cNvPicPr/>
          <p:nvPr/>
        </p:nvPicPr>
        <p:blipFill>
          <a:blip r:embed="rId4" cstate="print"/>
          <a:srcRect l="38182" t="22067" r="37025" b="12291"/>
          <a:stretch>
            <a:fillRect/>
          </a:stretch>
        </p:blipFill>
        <p:spPr>
          <a:xfrm>
            <a:off x="1115616" y="4005064"/>
            <a:ext cx="1296144" cy="21602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Transmission</a:t>
            </a:r>
            <a:endParaRPr lang="sv-SE" dirty="0"/>
          </a:p>
        </p:txBody>
      </p:sp>
      <p:pic>
        <p:nvPicPr>
          <p:cNvPr id="6" name="Picture 5" descr="Transmission utan lock.bmp"/>
          <p:cNvPicPr/>
          <p:nvPr/>
        </p:nvPicPr>
        <p:blipFill>
          <a:blip r:embed="rId3" cstate="print"/>
          <a:srcRect l="8160" r="21330" b="1553"/>
          <a:stretch>
            <a:fillRect/>
          </a:stretch>
        </p:blipFill>
        <p:spPr>
          <a:xfrm>
            <a:off x="1331640" y="1340768"/>
            <a:ext cx="2736304" cy="2275210"/>
          </a:xfrm>
          <a:prstGeom prst="rect">
            <a:avLst/>
          </a:prstGeom>
        </p:spPr>
      </p:pic>
      <p:pic>
        <p:nvPicPr>
          <p:cNvPr id="10" name="Picture 9" descr="Transmission.bmp"/>
          <p:cNvPicPr/>
          <p:nvPr/>
        </p:nvPicPr>
        <p:blipFill>
          <a:blip r:embed="rId4" cstate="print"/>
          <a:srcRect l="15520" t="10345" r="7954" b="6650"/>
          <a:stretch>
            <a:fillRect/>
          </a:stretch>
        </p:blipFill>
        <p:spPr>
          <a:xfrm>
            <a:off x="1259632" y="3861048"/>
            <a:ext cx="2947242" cy="2398816"/>
          </a:xfrm>
          <a:prstGeom prst="rect">
            <a:avLst/>
          </a:prstGeom>
        </p:spPr>
      </p:pic>
      <p:pic>
        <p:nvPicPr>
          <p:cNvPr id="1026" name="Picture 2" descr="T:\ATM\Studentprojekt\ConcurrentEngineering\SEGWAY\Bilder\Tillverkningsbilder\bilder segway\IMG_1739.jpg"/>
          <p:cNvPicPr>
            <a:picLocks noChangeAspect="1" noChangeArrowheads="1"/>
          </p:cNvPicPr>
          <p:nvPr/>
        </p:nvPicPr>
        <p:blipFill>
          <a:blip r:embed="rId5" cstate="print"/>
          <a:srcRect l="1372" t="21144" r="-2406" b="8749"/>
          <a:stretch>
            <a:fillRect/>
          </a:stretch>
        </p:blipFill>
        <p:spPr bwMode="auto">
          <a:xfrm>
            <a:off x="4716016" y="1124744"/>
            <a:ext cx="3024336" cy="2809671"/>
          </a:xfrm>
          <a:prstGeom prst="rect">
            <a:avLst/>
          </a:prstGeom>
          <a:noFill/>
        </p:spPr>
      </p:pic>
      <p:pic>
        <p:nvPicPr>
          <p:cNvPr id="9" name="Picture 8" descr="IMG_1889.jpg"/>
          <p:cNvPicPr/>
          <p:nvPr/>
        </p:nvPicPr>
        <p:blipFill>
          <a:blip r:embed="rId6" cstate="print"/>
          <a:srcRect l="2018" t="17931" r="5544" b="28828"/>
          <a:stretch>
            <a:fillRect/>
          </a:stretch>
        </p:blipFill>
        <p:spPr>
          <a:xfrm>
            <a:off x="4716016" y="3933057"/>
            <a:ext cx="2952328" cy="226055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Styrbox</a:t>
            </a:r>
            <a:endParaRPr lang="sv-SE" dirty="0"/>
          </a:p>
        </p:txBody>
      </p:sp>
      <p:pic>
        <p:nvPicPr>
          <p:cNvPr id="7" name="Picture 6" descr="styrbox sprängd.png"/>
          <p:cNvPicPr/>
          <p:nvPr/>
        </p:nvPicPr>
        <p:blipFill>
          <a:blip r:embed="rId3" cstate="print"/>
          <a:srcRect l="23636" t="11233" r="31901" b="11919"/>
          <a:stretch>
            <a:fillRect/>
          </a:stretch>
        </p:blipFill>
        <p:spPr>
          <a:xfrm>
            <a:off x="1979712" y="1189543"/>
            <a:ext cx="4964142" cy="497576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Styrbox</a:t>
            </a:r>
            <a:endParaRPr lang="sv-SE" dirty="0"/>
          </a:p>
        </p:txBody>
      </p:sp>
      <p:pic>
        <p:nvPicPr>
          <p:cNvPr id="6" name="Picture 5" descr="Styre med återfjädring.bmp"/>
          <p:cNvPicPr/>
          <p:nvPr/>
        </p:nvPicPr>
        <p:blipFill>
          <a:blip r:embed="rId3" cstate="print"/>
          <a:srcRect l="17185" r="24552" b="15025"/>
          <a:stretch>
            <a:fillRect/>
          </a:stretch>
        </p:blipFill>
        <p:spPr>
          <a:xfrm>
            <a:off x="5096315" y="1412776"/>
            <a:ext cx="3004077" cy="3277590"/>
          </a:xfrm>
          <a:prstGeom prst="rect">
            <a:avLst/>
          </a:prstGeom>
        </p:spPr>
      </p:pic>
      <p:pic>
        <p:nvPicPr>
          <p:cNvPr id="9" name="Picture 8" descr="Fjäderhållare monterad.jpg"/>
          <p:cNvPicPr/>
          <p:nvPr/>
        </p:nvPicPr>
        <p:blipFill>
          <a:blip r:embed="rId4" cstate="print"/>
          <a:srcRect l="12400" t="15740" r="19717" b="35494"/>
          <a:stretch>
            <a:fillRect/>
          </a:stretch>
        </p:blipFill>
        <p:spPr>
          <a:xfrm>
            <a:off x="1475656" y="5085184"/>
            <a:ext cx="2645658" cy="1128156"/>
          </a:xfrm>
          <a:prstGeom prst="rect">
            <a:avLst/>
          </a:prstGeom>
        </p:spPr>
      </p:pic>
      <p:pic>
        <p:nvPicPr>
          <p:cNvPr id="10" name="Picture 9" descr="återfjädring dubbel.bmp"/>
          <p:cNvPicPr/>
          <p:nvPr/>
        </p:nvPicPr>
        <p:blipFill>
          <a:blip r:embed="rId5" cstate="print"/>
          <a:srcRect l="8111" t="21685" r="16223" b="20306"/>
          <a:stretch>
            <a:fillRect/>
          </a:stretch>
        </p:blipFill>
        <p:spPr>
          <a:xfrm>
            <a:off x="4788024" y="5097281"/>
            <a:ext cx="2474768" cy="114003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pic>
        <p:nvPicPr>
          <p:cNvPr id="3074" name="Picture 2" descr="T:\ATM\Studentprojekt\ConcurrentEngineering\SEGWAY\Bilder\Redigerade bilder på slutprodukt\Snett fram nära.jpg"/>
          <p:cNvPicPr>
            <a:picLocks noChangeAspect="1" noChangeArrowheads="1"/>
          </p:cNvPicPr>
          <p:nvPr/>
        </p:nvPicPr>
        <p:blipFill>
          <a:blip r:embed="rId6" cstate="print"/>
          <a:srcRect l="2392" r="23459" b="24060"/>
          <a:stretch>
            <a:fillRect/>
          </a:stretch>
        </p:blipFill>
        <p:spPr bwMode="auto">
          <a:xfrm>
            <a:off x="894158" y="1412776"/>
            <a:ext cx="374985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Styre</a:t>
            </a:r>
            <a:endParaRPr lang="sv-SE" dirty="0"/>
          </a:p>
        </p:txBody>
      </p:sp>
      <p:pic>
        <p:nvPicPr>
          <p:cNvPr id="7" name="Picture 6" descr="Övrestyrdel sprängd.png"/>
          <p:cNvPicPr/>
          <p:nvPr/>
        </p:nvPicPr>
        <p:blipFill>
          <a:blip r:embed="rId3" cstate="print"/>
          <a:srcRect l="22645" t="2857" r="28760" b="1714"/>
          <a:stretch>
            <a:fillRect/>
          </a:stretch>
        </p:blipFill>
        <p:spPr>
          <a:xfrm>
            <a:off x="1475656" y="1772816"/>
            <a:ext cx="2794132" cy="3182587"/>
          </a:xfrm>
          <a:prstGeom prst="rect">
            <a:avLst/>
          </a:prstGeom>
        </p:spPr>
      </p:pic>
      <p:pic>
        <p:nvPicPr>
          <p:cNvPr id="8" name="Picture 7" descr="styre sprängd.png"/>
          <p:cNvPicPr/>
          <p:nvPr/>
        </p:nvPicPr>
        <p:blipFill>
          <a:blip r:embed="rId4" cstate="print"/>
          <a:srcRect l="31074" t="3352" r="43471" b="2793"/>
          <a:stretch>
            <a:fillRect/>
          </a:stretch>
        </p:blipFill>
        <p:spPr>
          <a:xfrm>
            <a:off x="4788024" y="1196752"/>
            <a:ext cx="2403516" cy="52370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Styre</a:t>
            </a:r>
            <a:endParaRPr lang="sv-SE" dirty="0"/>
          </a:p>
        </p:txBody>
      </p:sp>
      <p:pic>
        <p:nvPicPr>
          <p:cNvPr id="7" name="Picture 6" descr="Styre.bmp"/>
          <p:cNvPicPr/>
          <p:nvPr/>
        </p:nvPicPr>
        <p:blipFill>
          <a:blip r:embed="rId3" cstate="print"/>
          <a:srcRect l="38912" t="11330" r="30085" b="12808"/>
          <a:stretch>
            <a:fillRect/>
          </a:stretch>
        </p:blipFill>
        <p:spPr>
          <a:xfrm>
            <a:off x="5076056" y="1628800"/>
            <a:ext cx="2225464" cy="4104456"/>
          </a:xfrm>
          <a:prstGeom prst="rect">
            <a:avLst/>
          </a:prstGeom>
        </p:spPr>
      </p:pic>
      <p:pic>
        <p:nvPicPr>
          <p:cNvPr id="8" name="Picture 7" descr="SAM_0691.JPG"/>
          <p:cNvPicPr>
            <a:picLocks noChangeAspect="1"/>
          </p:cNvPicPr>
          <p:nvPr/>
        </p:nvPicPr>
        <p:blipFill>
          <a:blip r:embed="rId4" cstate="print"/>
          <a:srcRect l="23400" t="2751" r="19200" b="1701"/>
          <a:stretch>
            <a:fillRect/>
          </a:stretch>
        </p:blipFill>
        <p:spPr>
          <a:xfrm>
            <a:off x="2267744" y="1484784"/>
            <a:ext cx="1914147" cy="424847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Modulerna sätts samman.</a:t>
            </a:r>
            <a:endParaRPr lang="sv-SE" dirty="0"/>
          </a:p>
        </p:txBody>
      </p:sp>
      <p:pic>
        <p:nvPicPr>
          <p:cNvPr id="7" name="Picture 6" descr="Huvudsammanställning sprängd.bmp"/>
          <p:cNvPicPr/>
          <p:nvPr/>
        </p:nvPicPr>
        <p:blipFill>
          <a:blip r:embed="rId3" cstate="print"/>
          <a:srcRect l="19640" r="19624"/>
          <a:stretch>
            <a:fillRect/>
          </a:stretch>
        </p:blipFill>
        <p:spPr>
          <a:xfrm>
            <a:off x="1691680" y="1052736"/>
            <a:ext cx="5504265" cy="53680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Ritningsstruktur</a:t>
            </a:r>
            <a:endParaRPr lang="sv-SE" dirty="0"/>
          </a:p>
        </p:txBody>
      </p:sp>
      <p:pic>
        <p:nvPicPr>
          <p:cNvPr id="6" name="Picture 5" descr="Ritningsstruktur 2012-05-17.png"/>
          <p:cNvPicPr/>
          <p:nvPr/>
        </p:nvPicPr>
        <p:blipFill>
          <a:blip r:embed="rId3" cstate="print"/>
          <a:srcRect l="918" t="642" r="1416" b="15896"/>
          <a:stretch>
            <a:fillRect/>
          </a:stretch>
        </p:blipFill>
        <p:spPr>
          <a:xfrm>
            <a:off x="683568" y="1268419"/>
            <a:ext cx="8064896" cy="496889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7920880" cy="432048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800" dirty="0" smtClean="0"/>
              <a:t>Vad?  	Bygga en fungerande Segway  i 				samarbetet med data- och 				elektronikingenjörsprogrammet.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sv-SE" sz="28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800" dirty="0" smtClean="0"/>
              <a:t>Hur?  	Jobba med ett effektivt och kreativt 			konstruktionsarbete.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sv-SE" sz="28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800" dirty="0" smtClean="0"/>
              <a:t>Varför? 	För att vi kan!</a:t>
            </a:r>
          </a:p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pic>
        <p:nvPicPr>
          <p:cNvPr id="33" name="Picture 32" descr="IMG_1749.JPG"/>
          <p:cNvPicPr>
            <a:picLocks noChangeAspect="1"/>
          </p:cNvPicPr>
          <p:nvPr/>
        </p:nvPicPr>
        <p:blipFill>
          <a:blip r:embed="rId3" cstate="print"/>
          <a:srcRect l="8132" t="8706" r="4457" b="18847"/>
          <a:stretch>
            <a:fillRect/>
          </a:stretch>
        </p:blipFill>
        <p:spPr>
          <a:xfrm>
            <a:off x="5220072" y="5157192"/>
            <a:ext cx="1512168" cy="936104"/>
          </a:xfrm>
          <a:prstGeom prst="rect">
            <a:avLst/>
          </a:prstGeom>
        </p:spPr>
      </p:pic>
      <p:pic>
        <p:nvPicPr>
          <p:cNvPr id="35" name="Picture 34" descr="IMG_1784.JPG"/>
          <p:cNvPicPr>
            <a:picLocks noChangeAspect="1"/>
          </p:cNvPicPr>
          <p:nvPr/>
        </p:nvPicPr>
        <p:blipFill>
          <a:blip r:embed="rId4" cstate="print"/>
          <a:srcRect l="18112" t="24346" r="17187" b="38889"/>
          <a:stretch>
            <a:fillRect/>
          </a:stretch>
        </p:blipFill>
        <p:spPr>
          <a:xfrm>
            <a:off x="7956376" y="5589240"/>
            <a:ext cx="1187624" cy="504056"/>
          </a:xfrm>
          <a:prstGeom prst="rect">
            <a:avLst/>
          </a:prstGeom>
        </p:spPr>
      </p:pic>
      <p:pic>
        <p:nvPicPr>
          <p:cNvPr id="17" name="Picture 16" descr="IMG_2481.JPG"/>
          <p:cNvPicPr/>
          <p:nvPr/>
        </p:nvPicPr>
        <p:blipFill>
          <a:blip r:embed="rId5" cstate="print"/>
          <a:srcRect l="17685" r="22479" b="25755"/>
          <a:stretch>
            <a:fillRect/>
          </a:stretch>
        </p:blipFill>
        <p:spPr>
          <a:xfrm>
            <a:off x="1403648" y="4543310"/>
            <a:ext cx="1152128" cy="1477978"/>
          </a:xfrm>
          <a:prstGeom prst="rect">
            <a:avLst/>
          </a:prstGeom>
        </p:spPr>
      </p:pic>
      <p:pic>
        <p:nvPicPr>
          <p:cNvPr id="14" name="Picture 13" descr="IMG_2489.JPG"/>
          <p:cNvPicPr/>
          <p:nvPr/>
        </p:nvPicPr>
        <p:blipFill>
          <a:blip r:embed="rId6" cstate="print"/>
          <a:srcRect l="2645" t="16049" b="34684"/>
          <a:stretch>
            <a:fillRect/>
          </a:stretch>
        </p:blipFill>
        <p:spPr>
          <a:xfrm>
            <a:off x="2555776" y="5229200"/>
            <a:ext cx="1297648" cy="792088"/>
          </a:xfrm>
          <a:prstGeom prst="rect">
            <a:avLst/>
          </a:prstGeom>
        </p:spPr>
      </p:pic>
      <p:pic>
        <p:nvPicPr>
          <p:cNvPr id="22" name="Picture 21" descr="IMG_1794.jpg"/>
          <p:cNvPicPr/>
          <p:nvPr/>
        </p:nvPicPr>
        <p:blipFill>
          <a:blip r:embed="rId7" cstate="print"/>
          <a:srcRect l="13387" t="22223" r="6281" b="23819"/>
          <a:stretch>
            <a:fillRect/>
          </a:stretch>
        </p:blipFill>
        <p:spPr>
          <a:xfrm>
            <a:off x="0" y="4653136"/>
            <a:ext cx="1454442" cy="136815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64096"/>
          </a:xfrm>
        </p:spPr>
        <p:txBody>
          <a:bodyPr>
            <a:noAutofit/>
          </a:bodyPr>
          <a:lstStyle/>
          <a:p>
            <a:r>
              <a:rPr lang="sv-SE" sz="3600" dirty="0" smtClean="0"/>
              <a:t>Egen tillverkning i högskolans laboratorium</a:t>
            </a:r>
            <a:endParaRPr lang="sv-SE" sz="3600" dirty="0"/>
          </a:p>
        </p:txBody>
      </p:sp>
      <p:pic>
        <p:nvPicPr>
          <p:cNvPr id="9" name="Picture 8" descr="IMG_1707.jpg"/>
          <p:cNvPicPr/>
          <p:nvPr/>
        </p:nvPicPr>
        <p:blipFill>
          <a:blip r:embed="rId8" cstate="print"/>
          <a:srcRect l="8924" t="17778" r="14876" b="27778"/>
          <a:stretch>
            <a:fillRect/>
          </a:stretch>
        </p:blipFill>
        <p:spPr>
          <a:xfrm>
            <a:off x="1403648" y="1052735"/>
            <a:ext cx="1152128" cy="1098597"/>
          </a:xfrm>
          <a:prstGeom prst="rect">
            <a:avLst/>
          </a:prstGeom>
        </p:spPr>
      </p:pic>
      <p:pic>
        <p:nvPicPr>
          <p:cNvPr id="10" name="Picture 9" descr="IMG_2491.JPG"/>
          <p:cNvPicPr/>
          <p:nvPr/>
        </p:nvPicPr>
        <p:blipFill>
          <a:blip r:embed="rId9" cstate="print"/>
          <a:srcRect t="12985" b="11111"/>
          <a:stretch>
            <a:fillRect/>
          </a:stretch>
        </p:blipFill>
        <p:spPr>
          <a:xfrm>
            <a:off x="3851920" y="4576844"/>
            <a:ext cx="1379433" cy="1461498"/>
          </a:xfrm>
          <a:prstGeom prst="rect">
            <a:avLst/>
          </a:prstGeom>
        </p:spPr>
      </p:pic>
      <p:pic>
        <p:nvPicPr>
          <p:cNvPr id="11" name="Picture 10" descr="IMG_1787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03648" y="2132856"/>
            <a:ext cx="1152128" cy="868668"/>
          </a:xfrm>
          <a:prstGeom prst="rect">
            <a:avLst/>
          </a:prstGeom>
        </p:spPr>
      </p:pic>
      <p:pic>
        <p:nvPicPr>
          <p:cNvPr id="12" name="Picture 11" descr="IMG_2490.JPG"/>
          <p:cNvPicPr/>
          <p:nvPr/>
        </p:nvPicPr>
        <p:blipFill>
          <a:blip r:embed="rId11" cstate="print"/>
          <a:srcRect l="15206" t="16543" r="5124" b="6173"/>
          <a:stretch>
            <a:fillRect/>
          </a:stretch>
        </p:blipFill>
        <p:spPr>
          <a:xfrm>
            <a:off x="5220072" y="1052736"/>
            <a:ext cx="936104" cy="1271217"/>
          </a:xfrm>
          <a:prstGeom prst="rect">
            <a:avLst/>
          </a:prstGeom>
        </p:spPr>
      </p:pic>
      <p:pic>
        <p:nvPicPr>
          <p:cNvPr id="13" name="Picture 12" descr="IMG_1810.JPG"/>
          <p:cNvPicPr/>
          <p:nvPr/>
        </p:nvPicPr>
        <p:blipFill>
          <a:blip r:embed="rId12" cstate="print"/>
          <a:srcRect l="16854" t="27443" r="4775" b="12030"/>
          <a:stretch>
            <a:fillRect/>
          </a:stretch>
        </p:blipFill>
        <p:spPr>
          <a:xfrm>
            <a:off x="3851920" y="2492896"/>
            <a:ext cx="1368152" cy="1040520"/>
          </a:xfrm>
          <a:prstGeom prst="rect">
            <a:avLst/>
          </a:prstGeom>
        </p:spPr>
      </p:pic>
      <p:pic>
        <p:nvPicPr>
          <p:cNvPr id="15" name="Picture 14" descr="IMG_2482.JPG"/>
          <p:cNvPicPr/>
          <p:nvPr/>
        </p:nvPicPr>
        <p:blipFill>
          <a:blip r:embed="rId13" cstate="print"/>
          <a:srcRect l="8200" r="13310" b="10125"/>
          <a:stretch>
            <a:fillRect/>
          </a:stretch>
        </p:blipFill>
        <p:spPr>
          <a:xfrm>
            <a:off x="1403648" y="2996952"/>
            <a:ext cx="1152128" cy="1620723"/>
          </a:xfrm>
          <a:prstGeom prst="rect">
            <a:avLst/>
          </a:prstGeom>
        </p:spPr>
      </p:pic>
      <p:pic>
        <p:nvPicPr>
          <p:cNvPr id="16" name="Picture 15" descr="IMG_1797.jpg"/>
          <p:cNvPicPr/>
          <p:nvPr/>
        </p:nvPicPr>
        <p:blipFill>
          <a:blip r:embed="rId14" cstate="print"/>
          <a:srcRect l="26938" t="71728" r="34369" b="3457"/>
          <a:stretch>
            <a:fillRect/>
          </a:stretch>
        </p:blipFill>
        <p:spPr>
          <a:xfrm>
            <a:off x="3851921" y="3501008"/>
            <a:ext cx="1368152" cy="1137308"/>
          </a:xfrm>
          <a:prstGeom prst="rect">
            <a:avLst/>
          </a:prstGeom>
        </p:spPr>
      </p:pic>
      <p:pic>
        <p:nvPicPr>
          <p:cNvPr id="18" name="Picture 17" descr="IMG_1710.jpg"/>
          <p:cNvPicPr/>
          <p:nvPr/>
        </p:nvPicPr>
        <p:blipFill>
          <a:blip r:embed="rId15" cstate="print"/>
          <a:srcRect l="17190" t="18889" r="14380" b="26303"/>
          <a:stretch>
            <a:fillRect/>
          </a:stretch>
        </p:blipFill>
        <p:spPr>
          <a:xfrm>
            <a:off x="3851920" y="1052736"/>
            <a:ext cx="1368152" cy="1467213"/>
          </a:xfrm>
          <a:prstGeom prst="rect">
            <a:avLst/>
          </a:prstGeom>
        </p:spPr>
      </p:pic>
      <p:pic>
        <p:nvPicPr>
          <p:cNvPr id="19" name="Picture 18" descr="IMG_1820.jpg"/>
          <p:cNvPicPr/>
          <p:nvPr/>
        </p:nvPicPr>
        <p:blipFill>
          <a:blip r:embed="rId16" cstate="print"/>
          <a:srcRect t="1111" r="30751" b="16914"/>
          <a:stretch>
            <a:fillRect/>
          </a:stretch>
        </p:blipFill>
        <p:spPr>
          <a:xfrm>
            <a:off x="2555776" y="1052736"/>
            <a:ext cx="1296144" cy="1432918"/>
          </a:xfrm>
          <a:prstGeom prst="rect">
            <a:avLst/>
          </a:prstGeom>
        </p:spPr>
      </p:pic>
      <p:pic>
        <p:nvPicPr>
          <p:cNvPr id="20" name="Picture 19" descr="IMG_2492.JPG"/>
          <p:cNvPicPr/>
          <p:nvPr/>
        </p:nvPicPr>
        <p:blipFill>
          <a:blip r:embed="rId17" cstate="print"/>
          <a:srcRect l="1818" t="4444" b="15309"/>
          <a:stretch>
            <a:fillRect/>
          </a:stretch>
        </p:blipFill>
        <p:spPr>
          <a:xfrm>
            <a:off x="2555776" y="3717032"/>
            <a:ext cx="1323252" cy="1512168"/>
          </a:xfrm>
          <a:prstGeom prst="rect">
            <a:avLst/>
          </a:prstGeom>
        </p:spPr>
      </p:pic>
      <p:pic>
        <p:nvPicPr>
          <p:cNvPr id="21" name="Picture 20" descr="IMG_1686.jpg"/>
          <p:cNvPicPr/>
          <p:nvPr/>
        </p:nvPicPr>
        <p:blipFill>
          <a:blip r:embed="rId18" cstate="print"/>
          <a:srcRect l="2975" t="17902" r="5971" b="4321"/>
          <a:stretch>
            <a:fillRect/>
          </a:stretch>
        </p:blipFill>
        <p:spPr>
          <a:xfrm>
            <a:off x="2555776" y="2492896"/>
            <a:ext cx="1296144" cy="1248371"/>
          </a:xfrm>
          <a:prstGeom prst="rect">
            <a:avLst/>
          </a:prstGeom>
        </p:spPr>
      </p:pic>
      <p:pic>
        <p:nvPicPr>
          <p:cNvPr id="24" name="Picture 23" descr="IMG_1634.jpg"/>
          <p:cNvPicPr/>
          <p:nvPr/>
        </p:nvPicPr>
        <p:blipFill>
          <a:blip r:embed="rId19" cstate="print"/>
          <a:srcRect l="36529" t="64815" r="826"/>
          <a:stretch>
            <a:fillRect/>
          </a:stretch>
        </p:blipFill>
        <p:spPr>
          <a:xfrm>
            <a:off x="0" y="2348880"/>
            <a:ext cx="1391668" cy="888793"/>
          </a:xfrm>
          <a:prstGeom prst="rect">
            <a:avLst/>
          </a:prstGeom>
        </p:spPr>
      </p:pic>
      <p:pic>
        <p:nvPicPr>
          <p:cNvPr id="25" name="Picture 24" descr="IMG_2476.JPG"/>
          <p:cNvPicPr/>
          <p:nvPr/>
        </p:nvPicPr>
        <p:blipFill>
          <a:blip r:embed="rId20" cstate="print"/>
          <a:srcRect l="2975" t="8765" r="13399" b="1728"/>
          <a:stretch>
            <a:fillRect/>
          </a:stretch>
        </p:blipFill>
        <p:spPr>
          <a:xfrm>
            <a:off x="0" y="1052736"/>
            <a:ext cx="1397689" cy="1289752"/>
          </a:xfrm>
          <a:prstGeom prst="rect">
            <a:avLst/>
          </a:prstGeom>
        </p:spPr>
      </p:pic>
      <p:pic>
        <p:nvPicPr>
          <p:cNvPr id="23" name="Picture 22" descr="IMG_2478.JPG"/>
          <p:cNvPicPr/>
          <p:nvPr/>
        </p:nvPicPr>
        <p:blipFill>
          <a:blip r:embed="rId21" cstate="print"/>
          <a:srcRect l="12231" t="617" r="23306" b="8889"/>
          <a:stretch>
            <a:fillRect/>
          </a:stretch>
        </p:blipFill>
        <p:spPr>
          <a:xfrm>
            <a:off x="0" y="3140968"/>
            <a:ext cx="1403648" cy="1560424"/>
          </a:xfrm>
          <a:prstGeom prst="rect">
            <a:avLst/>
          </a:prstGeom>
        </p:spPr>
      </p:pic>
      <p:pic>
        <p:nvPicPr>
          <p:cNvPr id="27" name="Picture 26" descr="IMG_1693.jpg"/>
          <p:cNvPicPr>
            <a:picLocks noChangeAspect="1"/>
          </p:cNvPicPr>
          <p:nvPr/>
        </p:nvPicPr>
        <p:blipFill>
          <a:blip r:embed="rId22" cstate="print"/>
          <a:srcRect t="8929" r="16529" b="19643"/>
          <a:stretch>
            <a:fillRect/>
          </a:stretch>
        </p:blipFill>
        <p:spPr>
          <a:xfrm>
            <a:off x="6516216" y="2564904"/>
            <a:ext cx="1577953" cy="1807839"/>
          </a:xfrm>
          <a:prstGeom prst="rect">
            <a:avLst/>
          </a:prstGeom>
        </p:spPr>
      </p:pic>
      <p:pic>
        <p:nvPicPr>
          <p:cNvPr id="28" name="Picture 27" descr="IMG_1791.jpg"/>
          <p:cNvPicPr>
            <a:picLocks noChangeAspect="1"/>
          </p:cNvPicPr>
          <p:nvPr/>
        </p:nvPicPr>
        <p:blipFill>
          <a:blip r:embed="rId23" cstate="print"/>
          <a:srcRect l="2302" t="15473" r="3326" b="29512"/>
          <a:stretch>
            <a:fillRect/>
          </a:stretch>
        </p:blipFill>
        <p:spPr>
          <a:xfrm>
            <a:off x="6156176" y="1052736"/>
            <a:ext cx="1937465" cy="1512168"/>
          </a:xfrm>
          <a:prstGeom prst="rect">
            <a:avLst/>
          </a:prstGeom>
        </p:spPr>
      </p:pic>
      <p:pic>
        <p:nvPicPr>
          <p:cNvPr id="30" name="Picture 29" descr="IMG_2538.JPG"/>
          <p:cNvPicPr>
            <a:picLocks noChangeAspect="1"/>
          </p:cNvPicPr>
          <p:nvPr/>
        </p:nvPicPr>
        <p:blipFill>
          <a:blip r:embed="rId24" cstate="print"/>
          <a:srcRect l="5053" b="1882"/>
          <a:stretch>
            <a:fillRect/>
          </a:stretch>
        </p:blipFill>
        <p:spPr>
          <a:xfrm>
            <a:off x="5220072" y="2276872"/>
            <a:ext cx="1296144" cy="1793287"/>
          </a:xfrm>
          <a:prstGeom prst="rect">
            <a:avLst/>
          </a:prstGeom>
        </p:spPr>
      </p:pic>
      <p:pic>
        <p:nvPicPr>
          <p:cNvPr id="29" name="Picture 28" descr="IMG_2527.JPG"/>
          <p:cNvPicPr>
            <a:picLocks noChangeAspect="1"/>
          </p:cNvPicPr>
          <p:nvPr/>
        </p:nvPicPr>
        <p:blipFill>
          <a:blip r:embed="rId25" cstate="print"/>
          <a:srcRect l="9585" r="10605" b="9586"/>
          <a:stretch>
            <a:fillRect/>
          </a:stretch>
        </p:blipFill>
        <p:spPr>
          <a:xfrm>
            <a:off x="5220072" y="3877665"/>
            <a:ext cx="1512168" cy="1279527"/>
          </a:xfrm>
          <a:prstGeom prst="rect">
            <a:avLst/>
          </a:prstGeom>
        </p:spPr>
      </p:pic>
      <p:pic>
        <p:nvPicPr>
          <p:cNvPr id="31" name="Picture 30" descr="IMG_1664.jpg"/>
          <p:cNvPicPr>
            <a:picLocks noChangeAspect="1"/>
          </p:cNvPicPr>
          <p:nvPr/>
        </p:nvPicPr>
        <p:blipFill>
          <a:blip r:embed="rId26" cstate="print"/>
          <a:srcRect l="9840" t="8001" r="12044" b="12200"/>
          <a:stretch>
            <a:fillRect/>
          </a:stretch>
        </p:blipFill>
        <p:spPr>
          <a:xfrm>
            <a:off x="8038370" y="1052736"/>
            <a:ext cx="1105630" cy="1512168"/>
          </a:xfrm>
          <a:prstGeom prst="rect">
            <a:avLst/>
          </a:prstGeom>
        </p:spPr>
      </p:pic>
      <p:pic>
        <p:nvPicPr>
          <p:cNvPr id="32" name="Picture 31" descr="IMG_1745.JPG"/>
          <p:cNvPicPr>
            <a:picLocks noChangeAspect="1"/>
          </p:cNvPicPr>
          <p:nvPr/>
        </p:nvPicPr>
        <p:blipFill>
          <a:blip r:embed="rId27" cstate="print"/>
          <a:srcRect l="24830" r="23838" b="1854"/>
          <a:stretch>
            <a:fillRect/>
          </a:stretch>
        </p:blipFill>
        <p:spPr>
          <a:xfrm>
            <a:off x="8028384" y="2564904"/>
            <a:ext cx="1115616" cy="1593177"/>
          </a:xfrm>
          <a:prstGeom prst="rect">
            <a:avLst/>
          </a:prstGeom>
        </p:spPr>
      </p:pic>
      <p:pic>
        <p:nvPicPr>
          <p:cNvPr id="34" name="Picture 33" descr="IMG_1772.jpg"/>
          <p:cNvPicPr>
            <a:picLocks noChangeAspect="1"/>
          </p:cNvPicPr>
          <p:nvPr/>
        </p:nvPicPr>
        <p:blipFill>
          <a:blip r:embed="rId28" cstate="print"/>
          <a:srcRect l="1854" t="1439" b="6562"/>
          <a:stretch>
            <a:fillRect/>
          </a:stretch>
        </p:blipFill>
        <p:spPr>
          <a:xfrm>
            <a:off x="7919864" y="4149080"/>
            <a:ext cx="1224136" cy="1536277"/>
          </a:xfrm>
          <a:prstGeom prst="rect">
            <a:avLst/>
          </a:prstGeom>
        </p:spPr>
      </p:pic>
      <p:pic>
        <p:nvPicPr>
          <p:cNvPr id="36" name="Picture 35" descr="IMG_1717.jpg"/>
          <p:cNvPicPr>
            <a:picLocks noChangeAspect="1"/>
          </p:cNvPicPr>
          <p:nvPr/>
        </p:nvPicPr>
        <p:blipFill>
          <a:blip r:embed="rId29" cstate="print"/>
          <a:srcRect l="7827" t="4271" r="2204" b="570"/>
          <a:stretch>
            <a:fillRect/>
          </a:stretch>
        </p:blipFill>
        <p:spPr>
          <a:xfrm>
            <a:off x="6732240" y="4365104"/>
            <a:ext cx="1220395" cy="1728192"/>
          </a:xfrm>
          <a:prstGeom prst="rect">
            <a:avLst/>
          </a:prstGeom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20</a:t>
            </a:fld>
            <a:endParaRPr lang="sv-SE"/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Extern tillverkning</a:t>
            </a:r>
            <a:endParaRPr lang="sv-SE" dirty="0"/>
          </a:p>
        </p:txBody>
      </p:sp>
      <p:pic>
        <p:nvPicPr>
          <p:cNvPr id="7" name="Picture 6" descr="T:\ATM\Studentprojekt\ConcurrentEngineering\SEGWAY\Bilder\Vattenskärning\läggs upp\IMG_24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348880"/>
            <a:ext cx="1809750" cy="245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:\ATM\Studentprojekt\ConcurrentEngineering\SEGWAY\Bilder\Vattenskärning\IMG_2414.JPG"/>
          <p:cNvPicPr/>
          <p:nvPr/>
        </p:nvPicPr>
        <p:blipFill>
          <a:blip r:embed="rId4" cstate="print"/>
          <a:srcRect l="27673" t="3540" b="32754"/>
          <a:stretch>
            <a:fillRect/>
          </a:stretch>
        </p:blipFill>
        <p:spPr bwMode="auto">
          <a:xfrm>
            <a:off x="971600" y="5122496"/>
            <a:ext cx="1800200" cy="118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:\ATM\Studentprojekt\ConcurrentEngineering\SEGWAY\Bilder\Däck\D\DD\Använda\bild 12.JPG"/>
          <p:cNvPicPr/>
          <p:nvPr/>
        </p:nvPicPr>
        <p:blipFill>
          <a:blip r:embed="rId5" cstate="print"/>
          <a:srcRect l="12583" t="17300" b="13130"/>
          <a:stretch>
            <a:fillRect/>
          </a:stretch>
        </p:blipFill>
        <p:spPr bwMode="auto">
          <a:xfrm>
            <a:off x="3563888" y="4509120"/>
            <a:ext cx="1656183" cy="178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:\ATM\Studentprojekt\ConcurrentEngineering\SEGWAY\Bilder\Tillverkningsbilder\bilder segway\IMG_24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509120"/>
            <a:ext cx="2376264" cy="176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:\ATM\Studentprojekt\ConcurrentEngineering\SEGWAY\Bilder\Tillverkningsbilder\bilder segway\IMG_24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2348880"/>
            <a:ext cx="2362436" cy="176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:\ATM\Studentprojekt\ConcurrentEngineering\SEGWAY\Bilder\Däck\D\bild 19.JPG"/>
          <p:cNvPicPr/>
          <p:nvPr/>
        </p:nvPicPr>
        <p:blipFill>
          <a:blip r:embed="rId8" cstate="print"/>
          <a:srcRect t="1476" b="12299"/>
          <a:stretch>
            <a:fillRect/>
          </a:stretch>
        </p:blipFill>
        <p:spPr bwMode="auto">
          <a:xfrm>
            <a:off x="3563888" y="2348880"/>
            <a:ext cx="1656184" cy="192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43608" y="1124744"/>
            <a:ext cx="15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Vattenskärning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1124744"/>
            <a:ext cx="147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Däckmontage</a:t>
            </a:r>
            <a:endParaRPr lang="sv-SE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1196752"/>
            <a:ext cx="135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Rörbockning</a:t>
            </a:r>
            <a:endParaRPr lang="sv-SE" dirty="0"/>
          </a:p>
        </p:txBody>
      </p:sp>
      <p:pic>
        <p:nvPicPr>
          <p:cNvPr id="17" name="Picture 6" descr="C:\Users\Roger\Desktop\log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1440160" cy="622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10" cstate="print"/>
          <a:srcRect l="7143" t="7619"/>
          <a:stretch>
            <a:fillRect/>
          </a:stretch>
        </p:blipFill>
        <p:spPr bwMode="auto">
          <a:xfrm>
            <a:off x="3923928" y="1412776"/>
            <a:ext cx="936104" cy="87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ntn09rnn\Desktop\top_hz.jpg"/>
          <p:cNvPicPr>
            <a:picLocks noChangeAspect="1" noChangeArrowheads="1"/>
          </p:cNvPicPr>
          <p:nvPr/>
        </p:nvPicPr>
        <p:blipFill>
          <a:blip r:embed="rId11" cstate="print"/>
          <a:srcRect l="2099" t="1340" r="80990"/>
          <a:stretch>
            <a:fillRect/>
          </a:stretch>
        </p:blipFill>
        <p:spPr bwMode="auto">
          <a:xfrm>
            <a:off x="6660232" y="1530466"/>
            <a:ext cx="796967" cy="746406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Teknisk specifikation</a:t>
            </a:r>
            <a:endParaRPr lang="sv-SE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487" r="28169"/>
          <a:stretch>
            <a:fillRect/>
          </a:stretch>
        </p:blipFill>
        <p:spPr bwMode="auto">
          <a:xfrm>
            <a:off x="907444" y="3573016"/>
            <a:ext cx="3240000" cy="268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Spec - framifrån.bmp"/>
          <p:cNvPicPr/>
          <p:nvPr/>
        </p:nvPicPr>
        <p:blipFill>
          <a:blip r:embed="rId4" cstate="print"/>
          <a:srcRect l="36784" t="8171" r="36783" b="7556"/>
          <a:stretch>
            <a:fillRect/>
          </a:stretch>
        </p:blipFill>
        <p:spPr>
          <a:xfrm>
            <a:off x="5724128" y="988443"/>
            <a:ext cx="1041842" cy="2512565"/>
          </a:xfrm>
          <a:prstGeom prst="rect">
            <a:avLst/>
          </a:prstGeom>
        </p:spPr>
      </p:pic>
      <p:pic>
        <p:nvPicPr>
          <p:cNvPr id="13" name="Picture 12" descr="Spec - sv.v.bmp"/>
          <p:cNvPicPr/>
          <p:nvPr/>
        </p:nvPicPr>
        <p:blipFill>
          <a:blip r:embed="rId5" cstate="print"/>
          <a:srcRect l="28430" t="11894" r="32231" b="12775"/>
          <a:stretch>
            <a:fillRect/>
          </a:stretch>
        </p:blipFill>
        <p:spPr>
          <a:xfrm>
            <a:off x="4427984" y="1877657"/>
            <a:ext cx="1152128" cy="1623351"/>
          </a:xfrm>
          <a:prstGeom prst="rect">
            <a:avLst/>
          </a:prstGeom>
        </p:spPr>
      </p:pic>
      <p:pic>
        <p:nvPicPr>
          <p:cNvPr id="14" name="Picture 13" descr="Spec - sv.h.bmp"/>
          <p:cNvPicPr/>
          <p:nvPr/>
        </p:nvPicPr>
        <p:blipFill>
          <a:blip r:embed="rId6" cstate="print"/>
          <a:srcRect l="31901" t="11681" r="28099" b="13161"/>
          <a:stretch>
            <a:fillRect/>
          </a:stretch>
        </p:blipFill>
        <p:spPr>
          <a:xfrm>
            <a:off x="6876256" y="1870419"/>
            <a:ext cx="1163231" cy="1630589"/>
          </a:xfrm>
          <a:prstGeom prst="rect">
            <a:avLst/>
          </a:prstGeom>
        </p:spPr>
      </p:pic>
      <p:pic>
        <p:nvPicPr>
          <p:cNvPr id="15" name="Picture 14" descr="Spec - ovan.bmp"/>
          <p:cNvPicPr/>
          <p:nvPr/>
        </p:nvPicPr>
        <p:blipFill>
          <a:blip r:embed="rId7" cstate="print"/>
          <a:srcRect l="21983" t="19989" r="22314" b="16311"/>
          <a:stretch>
            <a:fillRect/>
          </a:stretch>
        </p:blipFill>
        <p:spPr>
          <a:xfrm rot="10800000">
            <a:off x="4572001" y="4005064"/>
            <a:ext cx="1020388" cy="878792"/>
          </a:xfrm>
          <a:prstGeom prst="rect">
            <a:avLst/>
          </a:prstGeom>
        </p:spPr>
      </p:pic>
      <p:pic>
        <p:nvPicPr>
          <p:cNvPr id="16" name="Picture 15" descr="Spec - öppet lock.bmp"/>
          <p:cNvPicPr/>
          <p:nvPr/>
        </p:nvPicPr>
        <p:blipFill>
          <a:blip r:embed="rId8" cstate="print"/>
          <a:srcRect l="2434" t="21921" r="3686" b="22906"/>
          <a:stretch>
            <a:fillRect/>
          </a:stretch>
        </p:blipFill>
        <p:spPr>
          <a:xfrm>
            <a:off x="4427983" y="5445735"/>
            <a:ext cx="1979471" cy="863585"/>
          </a:xfrm>
          <a:prstGeom prst="rect">
            <a:avLst/>
          </a:prstGeom>
        </p:spPr>
      </p:pic>
      <p:pic>
        <p:nvPicPr>
          <p:cNvPr id="17" name="Picture 16" descr="Spec - sidan.bmp"/>
          <p:cNvPicPr/>
          <p:nvPr/>
        </p:nvPicPr>
        <p:blipFill>
          <a:blip r:embed="rId9" cstate="print"/>
          <a:srcRect l="37551" t="9225" r="38488" b="9065"/>
          <a:stretch>
            <a:fillRect/>
          </a:stretch>
        </p:blipFill>
        <p:spPr>
          <a:xfrm>
            <a:off x="6948264" y="3717543"/>
            <a:ext cx="1008112" cy="2585643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22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r="28444"/>
          <a:stretch>
            <a:fillRect/>
          </a:stretch>
        </p:blipFill>
        <p:spPr bwMode="auto">
          <a:xfrm>
            <a:off x="827584" y="1124744"/>
            <a:ext cx="333152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Ekonomi</a:t>
            </a:r>
            <a:endParaRPr lang="sv-SE" dirty="0"/>
          </a:p>
        </p:txBody>
      </p:sp>
      <p:pic>
        <p:nvPicPr>
          <p:cNvPr id="18" name="Picture 17" descr="Resultat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624" y="1412776"/>
            <a:ext cx="6760273" cy="28803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23</a:t>
            </a:fld>
            <a:endParaRPr lang="sv-SE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Resultat</a:t>
            </a:r>
            <a:endParaRPr lang="sv-SE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b="9232"/>
          <a:stretch>
            <a:fillRect/>
          </a:stretch>
        </p:blipFill>
        <p:spPr bwMode="auto">
          <a:xfrm>
            <a:off x="872973" y="1628800"/>
            <a:ext cx="672336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24</a:t>
            </a:fld>
            <a:endParaRPr lang="sv-SE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  <p:sp>
        <p:nvSpPr>
          <p:cNvPr id="11" name="Flowchart: Connector 10"/>
          <p:cNvSpPr/>
          <p:nvPr/>
        </p:nvSpPr>
        <p:spPr>
          <a:xfrm>
            <a:off x="7565010" y="1988840"/>
            <a:ext cx="144000" cy="144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7470137" y="219557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  <a:latin typeface="Wingdings 2" pitchFamily="18" charset="2"/>
              </a:rPr>
              <a:t>O</a:t>
            </a:r>
            <a:endParaRPr lang="sv-SE" b="1" dirty="0">
              <a:solidFill>
                <a:srgbClr val="00B050"/>
              </a:solidFill>
              <a:latin typeface="Wingdings 2" pitchFamily="18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56512" y="2843644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srgbClr val="00B050"/>
                </a:solidFill>
                <a:latin typeface="Wingdings 2" pitchFamily="18" charset="2"/>
              </a:rPr>
              <a:t>P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7470137" y="249289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  <a:latin typeface="Wingdings 2" pitchFamily="18" charset="2"/>
              </a:rPr>
              <a:t>O</a:t>
            </a:r>
            <a:endParaRPr lang="sv-SE" b="1" dirty="0">
              <a:solidFill>
                <a:srgbClr val="00B050"/>
              </a:solidFill>
              <a:latin typeface="Wingdings 2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56512" y="3717032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srgbClr val="00B050"/>
                </a:solidFill>
                <a:latin typeface="Wingdings 2" pitchFamily="18" charset="2"/>
              </a:rPr>
              <a:t>P</a:t>
            </a:r>
            <a:endParaRPr lang="sv-SE" dirty="0"/>
          </a:p>
        </p:txBody>
      </p:sp>
      <p:sp>
        <p:nvSpPr>
          <p:cNvPr id="17" name="Rectangle 16"/>
          <p:cNvSpPr/>
          <p:nvPr/>
        </p:nvSpPr>
        <p:spPr>
          <a:xfrm>
            <a:off x="7456512" y="4005064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srgbClr val="00B050"/>
                </a:solidFill>
                <a:latin typeface="Wingdings 2" pitchFamily="18" charset="2"/>
              </a:rPr>
              <a:t>P</a:t>
            </a:r>
            <a:endParaRPr lang="sv-SE" dirty="0"/>
          </a:p>
        </p:txBody>
      </p:sp>
      <p:sp>
        <p:nvSpPr>
          <p:cNvPr id="18" name="Rectangle 17"/>
          <p:cNvSpPr/>
          <p:nvPr/>
        </p:nvSpPr>
        <p:spPr>
          <a:xfrm>
            <a:off x="7456512" y="4355812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srgbClr val="00B050"/>
                </a:solidFill>
                <a:latin typeface="Wingdings 2" pitchFamily="18" charset="2"/>
              </a:rPr>
              <a:t>P</a:t>
            </a:r>
            <a:endParaRPr lang="sv-SE" dirty="0"/>
          </a:p>
        </p:txBody>
      </p:sp>
      <p:sp>
        <p:nvSpPr>
          <p:cNvPr id="19" name="Rectangle 18"/>
          <p:cNvSpPr/>
          <p:nvPr/>
        </p:nvSpPr>
        <p:spPr>
          <a:xfrm>
            <a:off x="7456512" y="3131676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srgbClr val="00B050"/>
                </a:solidFill>
                <a:latin typeface="Wingdings 2" pitchFamily="18" charset="2"/>
              </a:rPr>
              <a:t>P</a:t>
            </a:r>
            <a:endParaRPr lang="sv-SE" dirty="0"/>
          </a:p>
        </p:txBody>
      </p:sp>
      <p:sp>
        <p:nvSpPr>
          <p:cNvPr id="20" name="Flowchart: Connector 19"/>
          <p:cNvSpPr/>
          <p:nvPr/>
        </p:nvSpPr>
        <p:spPr>
          <a:xfrm>
            <a:off x="7565010" y="3501024"/>
            <a:ext cx="144000" cy="144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Resultat</a:t>
            </a:r>
            <a:endParaRPr lang="sv-S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53650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3000" dirty="0" smtClean="0"/>
              <a:t>En snygg slimmad design.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sv-SE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3000" dirty="0" smtClean="0"/>
              <a:t>Ergonomisk med bland annat </a:t>
            </a:r>
            <a:r>
              <a:rPr lang="sv-SE" sz="3000" dirty="0" err="1" smtClean="0"/>
              <a:t>höj-</a:t>
            </a:r>
            <a:r>
              <a:rPr lang="sv-SE" sz="3000" dirty="0" smtClean="0"/>
              <a:t> och sänkbart styre som är löstagbart för transport.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sv-SE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3000" dirty="0" smtClean="0"/>
              <a:t>Säkerhet med dödmansgrepp via tryckgivare till locket.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sv-SE" sz="3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3000" dirty="0" smtClean="0"/>
              <a:t>Cirka 15 000 kr anses vara en kostnad vi själva kan bära vid en tillverkning.</a:t>
            </a:r>
          </a:p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72816"/>
            <a:ext cx="7237312" cy="4608512"/>
          </a:xfrm>
        </p:spPr>
        <p:txBody>
          <a:bodyPr>
            <a:noAutofit/>
          </a:bodyPr>
          <a:lstStyle/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000" dirty="0" smtClean="0"/>
              <a:t>Jobba med större sammansatt konstruktion och tillhörande ritningsstruktur.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000" dirty="0" smtClean="0"/>
              <a:t>Finna sätt att effektivisera konstruktionsarbetet, exempelvis via moduler.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000" dirty="0" smtClean="0"/>
              <a:t>Kombinera konstruktion med praktisk tillverkning.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000" dirty="0" smtClean="0"/>
              <a:t>Gett mer erfarenhet i tidsåtgången för projekt och nödvändig planering.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000" dirty="0" smtClean="0"/>
              <a:t>Inse vikten av både målbilder och återblick.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000" dirty="0" smtClean="0"/>
              <a:t>Ökad förståelse för gruppdynamik och förmågan att samarbeta effektivt.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000" dirty="0" smtClean="0"/>
              <a:t>Se fördelarna i att använda standardkomponenter med kvalitet.</a:t>
            </a:r>
            <a:endParaRPr lang="sv-S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Projektet har gett nya erfarenheter och kunskaper inom bland annat: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916832"/>
            <a:ext cx="7237312" cy="3528392"/>
          </a:xfrm>
        </p:spPr>
        <p:txBody>
          <a:bodyPr>
            <a:noAutofit/>
          </a:bodyPr>
          <a:lstStyle/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400" dirty="0" smtClean="0"/>
              <a:t>En effektivare konstruktionsprocess genom att olika delar kan göras parallellt.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400" dirty="0" smtClean="0"/>
              <a:t>Hjälp att organisera en större struktur.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400" dirty="0" smtClean="0"/>
              <a:t>Alla kan vara delaktiga i processen och samtidigt ansvara för en egen del.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400" dirty="0" smtClean="0"/>
              <a:t>Enskilda konstruktörer har fått använda sin egen kreativitet inom givna ramar för passning.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400" dirty="0" smtClean="0"/>
              <a:t>Allt har passat ihop på slutet.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04856" cy="936104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En </a:t>
            </a:r>
            <a:r>
              <a:rPr lang="sv-SE" dirty="0" err="1" smtClean="0"/>
              <a:t>Top-Down-metod</a:t>
            </a:r>
            <a:r>
              <a:rPr lang="sv-SE" dirty="0" smtClean="0"/>
              <a:t> och modulering har bidragit till: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27</a:t>
            </a:fld>
            <a:endParaRPr lang="sv-SE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124744"/>
            <a:ext cx="5544616" cy="52565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v-SE" sz="2400" i="1" dirty="0" err="1" smtClean="0"/>
              <a:t>Sitab</a:t>
            </a:r>
            <a:r>
              <a:rPr lang="sv-SE" sz="2400" i="1" dirty="0" smtClean="0"/>
              <a:t>, Söderfors</a:t>
            </a:r>
            <a:endParaRPr lang="sv-SE" sz="2400" dirty="0" smtClean="0"/>
          </a:p>
          <a:p>
            <a:pPr>
              <a:buNone/>
            </a:pPr>
            <a:r>
              <a:rPr lang="sv-SE" sz="2400" i="1" dirty="0" smtClean="0"/>
              <a:t>	</a:t>
            </a:r>
          </a:p>
          <a:p>
            <a:pPr>
              <a:buNone/>
            </a:pPr>
            <a:r>
              <a:rPr lang="sv-SE" sz="2400" i="1" dirty="0" err="1" smtClean="0"/>
              <a:t>Vianor</a:t>
            </a:r>
            <a:r>
              <a:rPr lang="sv-SE" sz="2400" i="1" dirty="0" smtClean="0"/>
              <a:t>, Gävle</a:t>
            </a:r>
            <a:endParaRPr lang="sv-SE" sz="2400" dirty="0" smtClean="0"/>
          </a:p>
          <a:p>
            <a:pPr>
              <a:buNone/>
            </a:pPr>
            <a:r>
              <a:rPr lang="sv-SE" sz="2400" i="1" dirty="0" smtClean="0"/>
              <a:t>	</a:t>
            </a:r>
          </a:p>
          <a:p>
            <a:pPr>
              <a:buNone/>
            </a:pPr>
            <a:r>
              <a:rPr lang="sv-SE" sz="2400" i="1" dirty="0" smtClean="0"/>
              <a:t>HZ Rostfria AB, Sandviken</a:t>
            </a:r>
          </a:p>
          <a:p>
            <a:pPr>
              <a:buNone/>
            </a:pPr>
            <a:endParaRPr lang="sv-SE" sz="2400" i="1" dirty="0" smtClean="0"/>
          </a:p>
          <a:p>
            <a:pPr>
              <a:buNone/>
            </a:pPr>
            <a:r>
              <a:rPr lang="sv-SE" sz="2400" i="1" dirty="0" smtClean="0"/>
              <a:t>Röstberg och Bengtsson, Gävle</a:t>
            </a:r>
            <a:endParaRPr lang="sv-SE" sz="2400" dirty="0" smtClean="0"/>
          </a:p>
          <a:p>
            <a:pPr>
              <a:buNone/>
            </a:pPr>
            <a:r>
              <a:rPr lang="sv-SE" sz="2400" i="1" dirty="0" smtClean="0"/>
              <a:t>	</a:t>
            </a:r>
          </a:p>
          <a:p>
            <a:pPr>
              <a:buNone/>
            </a:pPr>
            <a:r>
              <a:rPr lang="sv-SE" sz="2400" i="1" dirty="0" smtClean="0"/>
              <a:t>Kenneth Sjöholm, Sandvikens kommun</a:t>
            </a:r>
            <a:r>
              <a:rPr lang="sv-SE" sz="2400" b="1" dirty="0" smtClean="0"/>
              <a:t> </a:t>
            </a:r>
            <a:endParaRPr lang="sv-SE" sz="2400" dirty="0" smtClean="0"/>
          </a:p>
          <a:p>
            <a:pPr>
              <a:buNone/>
            </a:pPr>
            <a:r>
              <a:rPr lang="sv-SE" sz="2400" i="1" dirty="0" smtClean="0"/>
              <a:t>	</a:t>
            </a:r>
          </a:p>
          <a:p>
            <a:pPr>
              <a:buNone/>
            </a:pPr>
            <a:r>
              <a:rPr lang="sv-SE" sz="2400" i="1" dirty="0" smtClean="0"/>
              <a:t>Grabbarna på labbet, speciellt Viktor Granath och Jonas Söderström</a:t>
            </a:r>
            <a:endParaRPr lang="sv-SE" sz="2400" dirty="0" smtClean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Tack till er som hjälpt oss på vägen</a:t>
            </a:r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509120"/>
            <a:ext cx="23431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Roger\Desktop\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1224136" cy="528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 l="7143" t="7619"/>
          <a:stretch>
            <a:fillRect/>
          </a:stretch>
        </p:blipFill>
        <p:spPr bwMode="auto">
          <a:xfrm>
            <a:off x="5796136" y="1772816"/>
            <a:ext cx="792088" cy="73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ntn09rnn\Desktop\top_hz.jpg"/>
          <p:cNvPicPr>
            <a:picLocks noChangeAspect="1" noChangeArrowheads="1"/>
          </p:cNvPicPr>
          <p:nvPr/>
        </p:nvPicPr>
        <p:blipFill>
          <a:blip r:embed="rId6" cstate="print"/>
          <a:srcRect l="2099" t="1340" r="80990"/>
          <a:stretch>
            <a:fillRect/>
          </a:stretch>
        </p:blipFill>
        <p:spPr bwMode="auto">
          <a:xfrm>
            <a:off x="5796136" y="2708920"/>
            <a:ext cx="796967" cy="746406"/>
          </a:xfrm>
          <a:prstGeom prst="rect">
            <a:avLst/>
          </a:prstGeom>
          <a:noFill/>
        </p:spPr>
      </p:pic>
      <p:pic>
        <p:nvPicPr>
          <p:cNvPr id="11" name="Picture 5" descr="C:\Users\Roger\Desktop\entr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97" t="39782" b="37945"/>
          <a:stretch/>
        </p:blipFill>
        <p:spPr bwMode="auto">
          <a:xfrm>
            <a:off x="5796136" y="3573016"/>
            <a:ext cx="1656184" cy="6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28</a:t>
            </a:fld>
            <a:endParaRPr lang="sv-SE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Teoretiskt modell</a:t>
            </a:r>
            <a:endParaRPr lang="sv-SE" dirty="0"/>
          </a:p>
        </p:txBody>
      </p:sp>
      <p:pic>
        <p:nvPicPr>
          <p:cNvPr id="6" name="Picture 5" descr="Segway stuttg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96752"/>
            <a:ext cx="6756904" cy="512070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29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2" y="0"/>
            <a:ext cx="91270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28800"/>
            <a:ext cx="7704856" cy="4176464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3000" dirty="0" smtClean="0"/>
              <a:t>Hur bedrivs arbetet i en effektiv och kreativ konstruktionsprocess? 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endParaRPr lang="sv-SE" sz="3000" dirty="0" smtClean="0"/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3000" dirty="0" smtClean="0"/>
              <a:t>Hur kan en ny konstruktion utvecklas i förhållande till befintliga Segwaymodeller? </a:t>
            </a:r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endParaRPr lang="sv-SE" sz="3000" dirty="0" smtClean="0"/>
          </a:p>
          <a:p>
            <a:pPr lvl="0"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3000" dirty="0" smtClean="0"/>
              <a:t>Kan en Segway med kvalitetskänsla konstrueras och tillverkas till en kostnad som vi själva skulle kunna bära?</a:t>
            </a:r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sv-SE" dirty="0" smtClean="0"/>
              <a:t>Frågeställning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sv-SE" dirty="0" smtClean="0"/>
              <a:t>Tillverkad produkt</a:t>
            </a:r>
            <a:endParaRPr lang="sv-SE" dirty="0"/>
          </a:p>
        </p:txBody>
      </p:sp>
      <p:pic>
        <p:nvPicPr>
          <p:cNvPr id="10" name="Picture 9" descr="bakifrån.jpg"/>
          <p:cNvPicPr>
            <a:picLocks noChangeAspect="1"/>
          </p:cNvPicPr>
          <p:nvPr/>
        </p:nvPicPr>
        <p:blipFill>
          <a:blip r:embed="rId3" cstate="print"/>
          <a:srcRect l="11831" t="7394" r="11268" b="5353"/>
          <a:stretch>
            <a:fillRect/>
          </a:stretch>
        </p:blipFill>
        <p:spPr>
          <a:xfrm>
            <a:off x="5508104" y="1209677"/>
            <a:ext cx="1800200" cy="2723379"/>
          </a:xfrm>
          <a:prstGeom prst="rect">
            <a:avLst/>
          </a:prstGeom>
        </p:spPr>
      </p:pic>
      <p:pic>
        <p:nvPicPr>
          <p:cNvPr id="11" name="Picture 10" descr="HIG Nä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3520" y="4072178"/>
            <a:ext cx="2694824" cy="2021118"/>
          </a:xfrm>
          <a:prstGeom prst="rect">
            <a:avLst/>
          </a:prstGeom>
        </p:spPr>
      </p:pic>
      <p:pic>
        <p:nvPicPr>
          <p:cNvPr id="12" name="Picture 11" descr="Snett framifrån.jpg"/>
          <p:cNvPicPr>
            <a:picLocks noChangeAspect="1"/>
          </p:cNvPicPr>
          <p:nvPr/>
        </p:nvPicPr>
        <p:blipFill>
          <a:blip r:embed="rId5" cstate="print"/>
          <a:srcRect l="10999" t="4238" r="7703" b="10999"/>
          <a:stretch>
            <a:fillRect/>
          </a:stretch>
        </p:blipFill>
        <p:spPr>
          <a:xfrm>
            <a:off x="911154" y="1200550"/>
            <a:ext cx="3516830" cy="488894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30</a:t>
            </a:fld>
            <a:endParaRPr lang="sv-SE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Tack för visat intresse</a:t>
            </a:r>
            <a:endParaRPr lang="sv-SE" dirty="0"/>
          </a:p>
        </p:txBody>
      </p:sp>
      <p:pic>
        <p:nvPicPr>
          <p:cNvPr id="1026" name="Picture 2" descr="C:\Users\ntn09rnn\Desktop\Provk. i Sand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132856"/>
            <a:ext cx="4812619" cy="3634527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31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2" y="0"/>
            <a:ext cx="91270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352928" cy="216024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sv-SE" sz="2800" dirty="0" smtClean="0"/>
              <a:t>Dyrt original, Segway Inc.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sv-SE" sz="2800" dirty="0" smtClean="0"/>
              <a:t>Billigare konkurrenter börjar dyka upp på marknaden. 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sv-SE" sz="2800" dirty="0" smtClean="0"/>
              <a:t>Budgetvarianter har antingen tappat funktioner eller inte fokuserat tillräckligt på designen.</a:t>
            </a:r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sv-SE" dirty="0" smtClean="0"/>
              <a:t>Befintlig marknad</a:t>
            </a:r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827584" y="4149080"/>
            <a:ext cx="756084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2400" i="1" dirty="0" smtClean="0"/>
              <a:t>Förstudien visar att en tilltalande design med kvalitetskänsla är viktig, även om konstruktionen görs till en mycket lägre kostnad än vad originalet säljs för. </a:t>
            </a:r>
            <a:endParaRPr lang="sv-SE" sz="2400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2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sv-SE" dirty="0" smtClean="0"/>
              <a:t>Problemet</a:t>
            </a:r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899592" y="2276872"/>
            <a:ext cx="75608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3200" dirty="0" smtClean="0"/>
              <a:t>Kan en Segway tillverkas till en kostnad vi själva skulle kunna bära och samtidigt ha en tilltalande design med kvalitetskänsla?</a:t>
            </a:r>
            <a:endParaRPr lang="sv-SE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1" y="20288"/>
            <a:ext cx="9100096" cy="68377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6768752" cy="180020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800" dirty="0" smtClean="0"/>
              <a:t>Jobbar uppifrån och ner enligt en </a:t>
            </a:r>
            <a:r>
              <a:rPr lang="sv-SE" sz="2800" dirty="0" err="1" smtClean="0"/>
              <a:t>Top-Down-metod</a:t>
            </a:r>
            <a:r>
              <a:rPr lang="sv-SE" sz="2800" dirty="0" smtClean="0"/>
              <a:t>.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sv-SE" sz="2800" dirty="0" smtClean="0"/>
              <a:t>Bryter ner konstruktionen i moduler.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215008"/>
          </a:xfrm>
        </p:spPr>
        <p:txBody>
          <a:bodyPr>
            <a:noAutofit/>
          </a:bodyPr>
          <a:lstStyle/>
          <a:p>
            <a:r>
              <a:rPr lang="sv-SE" dirty="0" smtClean="0"/>
              <a:t>En effektiv och kreativ konstruktionsprocess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4437112"/>
            <a:ext cx="6192688" cy="126188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sv-SE" sz="2000" i="1" dirty="0" smtClean="0">
                <a:solidFill>
                  <a:schemeClr val="bg1"/>
                </a:solidFill>
              </a:rPr>
              <a:t>”En </a:t>
            </a:r>
            <a:r>
              <a:rPr lang="sv-SE" sz="2000" i="1" dirty="0" err="1" smtClean="0">
                <a:solidFill>
                  <a:schemeClr val="bg1"/>
                </a:solidFill>
              </a:rPr>
              <a:t>Top-Down-metod</a:t>
            </a:r>
            <a:r>
              <a:rPr lang="sv-SE" sz="2000" i="1" dirty="0" smtClean="0">
                <a:solidFill>
                  <a:schemeClr val="bg1"/>
                </a:solidFill>
              </a:rPr>
              <a:t> är överlägsen då flera personer jobbar i ett projekt eller om det kommer att finnas fler än 50 separata detaljer i konstruktionen.”</a:t>
            </a:r>
          </a:p>
          <a:p>
            <a:r>
              <a:rPr lang="sv-SE" sz="1600" dirty="0" smtClean="0">
                <a:solidFill>
                  <a:schemeClr val="bg1"/>
                </a:solidFill>
              </a:rPr>
              <a:t>[Forsman, 2009, </a:t>
            </a:r>
            <a:r>
              <a:rPr lang="sv-SE" sz="1600" i="1" dirty="0" smtClean="0">
                <a:solidFill>
                  <a:schemeClr val="bg1"/>
                </a:solidFill>
              </a:rPr>
              <a:t>Konstruera med PRO/Enginner </a:t>
            </a:r>
            <a:r>
              <a:rPr lang="sv-SE" sz="1600" i="1" dirty="0" err="1" smtClean="0">
                <a:solidFill>
                  <a:schemeClr val="bg1"/>
                </a:solidFill>
              </a:rPr>
              <a:t>Wildfire</a:t>
            </a:r>
            <a:r>
              <a:rPr lang="sv-SE" sz="1600" i="1" dirty="0" smtClean="0">
                <a:solidFill>
                  <a:schemeClr val="bg1"/>
                </a:solidFill>
              </a:rPr>
              <a:t> 4.0 Del 1, </a:t>
            </a:r>
            <a:r>
              <a:rPr lang="sv-SE" sz="1600" dirty="0" smtClean="0">
                <a:solidFill>
                  <a:schemeClr val="bg1"/>
                </a:solidFill>
              </a:rPr>
              <a:t>s. 17.]</a:t>
            </a:r>
            <a:endParaRPr lang="sv-SE" sz="1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02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sv-SE" dirty="0" smtClean="0"/>
              <a:t>Moduler och skelettmodell</a:t>
            </a:r>
            <a:endParaRPr lang="sv-SE" dirty="0"/>
          </a:p>
        </p:txBody>
      </p:sp>
      <p:pic>
        <p:nvPicPr>
          <p:cNvPr id="7" name="Picture 6" descr="Modulschema segway utan signatur.png"/>
          <p:cNvPicPr>
            <a:picLocks noChangeAspect="1"/>
          </p:cNvPicPr>
          <p:nvPr/>
        </p:nvPicPr>
        <p:blipFill>
          <a:blip r:embed="rId3" cstate="print"/>
          <a:srcRect t="50000"/>
          <a:stretch>
            <a:fillRect/>
          </a:stretch>
        </p:blipFill>
        <p:spPr>
          <a:xfrm>
            <a:off x="2715216" y="1340768"/>
            <a:ext cx="5543032" cy="4392488"/>
          </a:xfrm>
          <a:prstGeom prst="rect">
            <a:avLst/>
          </a:prstGeom>
        </p:spPr>
      </p:pic>
      <p:pic>
        <p:nvPicPr>
          <p:cNvPr id="9" name="Picture 8" descr="Modulschema segway utan signatur.png"/>
          <p:cNvPicPr>
            <a:picLocks noChangeAspect="1"/>
          </p:cNvPicPr>
          <p:nvPr/>
        </p:nvPicPr>
        <p:blipFill>
          <a:blip r:embed="rId4" cstate="print"/>
          <a:srcRect l="19969" r="31772" b="51050"/>
          <a:stretch>
            <a:fillRect/>
          </a:stretch>
        </p:blipFill>
        <p:spPr>
          <a:xfrm>
            <a:off x="611560" y="2780928"/>
            <a:ext cx="1683399" cy="27061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0"/>
            <a:ext cx="9127098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sv-SE" dirty="0" smtClean="0"/>
              <a:t>Projektets process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7032079" cy="527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7992888" cy="21602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v-SE" sz="2800" dirty="0" smtClean="0"/>
              <a:t>	Inköpskomponenter, tillgänglighet och dimensioner undersöks innan konstruktionsarbetet startar.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Hjul</a:t>
            </a:r>
            <a:endParaRPr lang="sv-SE" dirty="0"/>
          </a:p>
        </p:txBody>
      </p:sp>
      <p:pic>
        <p:nvPicPr>
          <p:cNvPr id="7" name="Picture 6" descr="Hjul.bmp"/>
          <p:cNvPicPr>
            <a:picLocks noChangeAspect="1"/>
          </p:cNvPicPr>
          <p:nvPr/>
        </p:nvPicPr>
        <p:blipFill>
          <a:blip r:embed="rId4" cstate="print"/>
          <a:srcRect l="22438" t="9051" r="27163" b="9051"/>
          <a:stretch>
            <a:fillRect/>
          </a:stretch>
        </p:blipFill>
        <p:spPr>
          <a:xfrm>
            <a:off x="1403648" y="3717032"/>
            <a:ext cx="2160240" cy="2632792"/>
          </a:xfrm>
          <a:prstGeom prst="rect">
            <a:avLst/>
          </a:prstGeom>
        </p:spPr>
      </p:pic>
      <p:pic>
        <p:nvPicPr>
          <p:cNvPr id="8" name="Picture 7" descr="Fälg och däck Vianor.jpg"/>
          <p:cNvPicPr/>
          <p:nvPr/>
        </p:nvPicPr>
        <p:blipFill>
          <a:blip r:embed="rId5" cstate="print"/>
          <a:srcRect t="8638" b="5316"/>
          <a:stretch>
            <a:fillRect/>
          </a:stretch>
        </p:blipFill>
        <p:spPr>
          <a:xfrm>
            <a:off x="3707905" y="3717032"/>
            <a:ext cx="4032448" cy="253905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82D2E-540A-409C-A519-574A706C5566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2012-05-29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532</Words>
  <Application>Microsoft Office PowerPoint</Application>
  <PresentationFormat>On-screen Show (4:3)</PresentationFormat>
  <Paragraphs>164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Office-tema</vt:lpstr>
      <vt:lpstr>Projekt Segway </vt:lpstr>
      <vt:lpstr>Slide 2</vt:lpstr>
      <vt:lpstr>Frågeställning</vt:lpstr>
      <vt:lpstr>Befintlig marknad</vt:lpstr>
      <vt:lpstr>Problemet</vt:lpstr>
      <vt:lpstr>En effektiv och kreativ konstruktionsprocess</vt:lpstr>
      <vt:lpstr>Moduler och skelettmodell</vt:lpstr>
      <vt:lpstr>Projektets process</vt:lpstr>
      <vt:lpstr>Hjul</vt:lpstr>
      <vt:lpstr>Mittkonsol</vt:lpstr>
      <vt:lpstr>Mittkonsol</vt:lpstr>
      <vt:lpstr>Transmission</vt:lpstr>
      <vt:lpstr>Transmission</vt:lpstr>
      <vt:lpstr>Styrbox</vt:lpstr>
      <vt:lpstr>Styrbox</vt:lpstr>
      <vt:lpstr>Styre</vt:lpstr>
      <vt:lpstr>Styre</vt:lpstr>
      <vt:lpstr>Modulerna sätts samman.</vt:lpstr>
      <vt:lpstr>Ritningsstruktur</vt:lpstr>
      <vt:lpstr>Egen tillverkning i högskolans laboratorium</vt:lpstr>
      <vt:lpstr>Extern tillverkning</vt:lpstr>
      <vt:lpstr>Teknisk specifikation</vt:lpstr>
      <vt:lpstr>Ekonomi</vt:lpstr>
      <vt:lpstr>Resultat</vt:lpstr>
      <vt:lpstr>Resultat</vt:lpstr>
      <vt:lpstr>Projektet har gett nya erfarenheter och kunskaper inom bland annat:</vt:lpstr>
      <vt:lpstr>En Top-Down-metod och modulering har bidragit till:</vt:lpstr>
      <vt:lpstr>Tack till er som hjälpt oss på vägen</vt:lpstr>
      <vt:lpstr>Teoretiskt modell</vt:lpstr>
      <vt:lpstr>Tillverkad produkt</vt:lpstr>
      <vt:lpstr>Tack för visat intresse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Segway</dc:title>
  <dc:creator>Roger</dc:creator>
  <cp:lastModifiedBy>Johan Ahlgren</cp:lastModifiedBy>
  <cp:revision>106</cp:revision>
  <dcterms:created xsi:type="dcterms:W3CDTF">2012-04-09T06:56:32Z</dcterms:created>
  <dcterms:modified xsi:type="dcterms:W3CDTF">2012-06-15T23:26:12Z</dcterms:modified>
</cp:coreProperties>
</file>