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0490ED-CBC8-2D49-B7D8-71AB4DF50674}" v="17" dt="2020-03-26T11:15:16.9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5" Type="http://schemas.openxmlformats.org/officeDocument/2006/relationships/image" Target="../media/image3.png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5" Type="http://schemas.openxmlformats.org/officeDocument/2006/relationships/image" Target="../media/image3.png"/><Relationship Id="rId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image" Target="../media/image3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0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image" Target="../media/image2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image" Target="../media/image2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4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4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4" Type="http://schemas.openxmlformats.org/officeDocument/2006/relationships/image" Target="../media/image2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4" Type="http://schemas.openxmlformats.org/officeDocument/2006/relationships/image" Target="../media/image2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8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4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92.xml"/><Relationship Id="rId4" Type="http://schemas.openxmlformats.org/officeDocument/2006/relationships/tags" Target="../tags/tag9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9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" Type="http://schemas.openxmlformats.org/officeDocument/2006/relationships/tags" Target="../tags/tag97.xml"/><Relationship Id="rId4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4.xml"/><Relationship Id="rId4" Type="http://schemas.openxmlformats.org/officeDocument/2006/relationships/tags" Target="../tags/tag10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tags" Target="../tags/tag107.xml"/><Relationship Id="rId2" Type="http://schemas.openxmlformats.org/officeDocument/2006/relationships/tags" Target="../tags/tag106.xml"/><Relationship Id="rId1" Type="http://schemas.openxmlformats.org/officeDocument/2006/relationships/tags" Target="../tags/tag105.xml"/><Relationship Id="rId6" Type="http://schemas.openxmlformats.org/officeDocument/2006/relationships/image" Target="../media/image3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08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5" Type="http://schemas.openxmlformats.org/officeDocument/2006/relationships/image" Target="../media/image3.png"/><Relationship Id="rId4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tags" Target="../tags/tag114.xml"/><Relationship Id="rId7" Type="http://schemas.openxmlformats.org/officeDocument/2006/relationships/image" Target="../media/image3.png"/><Relationship Id="rId2" Type="http://schemas.openxmlformats.org/officeDocument/2006/relationships/tags" Target="../tags/tag113.xml"/><Relationship Id="rId1" Type="http://schemas.openxmlformats.org/officeDocument/2006/relationships/tags" Target="../tags/tag1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6.xml"/><Relationship Id="rId4" Type="http://schemas.openxmlformats.org/officeDocument/2006/relationships/tags" Target="../tags/tag115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tags" Target="../tags/tag119.xml"/><Relationship Id="rId2" Type="http://schemas.openxmlformats.org/officeDocument/2006/relationships/tags" Target="../tags/tag118.xml"/><Relationship Id="rId1" Type="http://schemas.openxmlformats.org/officeDocument/2006/relationships/tags" Target="../tags/tag11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20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tags" Target="../tags/tag121.xml"/><Relationship Id="rId4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8.xml"/><Relationship Id="rId4" Type="http://schemas.openxmlformats.org/officeDocument/2006/relationships/tags" Target="../tags/tag127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tags" Target="../tags/tag131.xml"/><Relationship Id="rId2" Type="http://schemas.openxmlformats.org/officeDocument/2006/relationships/tags" Target="../tags/tag130.xml"/><Relationship Id="rId1" Type="http://schemas.openxmlformats.org/officeDocument/2006/relationships/tags" Target="../tags/tag12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32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tags" Target="../tags/tag135.xml"/><Relationship Id="rId2" Type="http://schemas.openxmlformats.org/officeDocument/2006/relationships/tags" Target="../tags/tag134.xml"/><Relationship Id="rId1" Type="http://schemas.openxmlformats.org/officeDocument/2006/relationships/tags" Target="../tags/tag133.xml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9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tags" Target="../tags/tag138.xml"/><Relationship Id="rId2" Type="http://schemas.openxmlformats.org/officeDocument/2006/relationships/tags" Target="../tags/tag137.xml"/><Relationship Id="rId1" Type="http://schemas.openxmlformats.org/officeDocument/2006/relationships/tags" Target="../tags/tag13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40.xml"/><Relationship Id="rId4" Type="http://schemas.openxmlformats.org/officeDocument/2006/relationships/tags" Target="../tags/tag139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tags" Target="../tags/tag143.xml"/><Relationship Id="rId7" Type="http://schemas.openxmlformats.org/officeDocument/2006/relationships/image" Target="../media/image3.png"/><Relationship Id="rId2" Type="http://schemas.openxmlformats.org/officeDocument/2006/relationships/tags" Target="../tags/tag142.xml"/><Relationship Id="rId1" Type="http://schemas.openxmlformats.org/officeDocument/2006/relationships/tags" Target="../tags/tag14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45.xml"/><Relationship Id="rId4" Type="http://schemas.openxmlformats.org/officeDocument/2006/relationships/tags" Target="../tags/tag14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6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C31ADF9-861B-45D2-8503-265750D849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3799155"/>
            <a:ext cx="7802235" cy="3068046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185077"/>
          </a:xfrm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9A9531-F5BA-4E5C-BE21-C657CBE8E529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774800" y="2627491"/>
            <a:ext cx="8582400" cy="760640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pic>
        <p:nvPicPr>
          <p:cNvPr id="4" name="Bildobjekt 3" descr="MSB Logotyp">
            <a:extLst>
              <a:ext uri="{FF2B5EF4-FFF2-40B4-BE49-F238E27FC236}">
                <a16:creationId xmlns:a16="http://schemas.microsoft.com/office/drawing/2014/main" id="{C994DFFA-DF5D-4F3A-BF33-218A48784C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024" y="6123904"/>
            <a:ext cx="1287889" cy="571294"/>
          </a:xfrm>
          <a:prstGeom prst="rect">
            <a:avLst/>
          </a:prstGeom>
        </p:spPr>
      </p:pic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6652D206-1067-47B6-8FFE-1C2342F8F178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30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E8CE1D95-F632-4AF3-8B7F-A875F814B83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56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foto med text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0"/>
            <a:ext cx="6096000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07E4A293-52A1-4578-AC06-C2932B1885E0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417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rubrik och innehåll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Rektangel 6" descr="TagShapePrint">
            <a:extLst>
              <a:ext uri="{FF2B5EF4-FFF2-40B4-BE49-F238E27FC236}">
                <a16:creationId xmlns:a16="http://schemas.microsoft.com/office/drawing/2014/main" id="{7D6F2A64-194C-49DE-98E8-41A62AD1FAC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9" name="Bildobjekt 8" descr="MSB Logotyp vit">
            <a:extLst>
              <a:ext uri="{FF2B5EF4-FFF2-40B4-BE49-F238E27FC236}">
                <a16:creationId xmlns:a16="http://schemas.microsoft.com/office/drawing/2014/main" id="{EF1AA8D3-BD3E-4A66-8C0B-3325F522D10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425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Mörkgrå, avsnittsrubri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273968"/>
          </a:xfrm>
        </p:spPr>
        <p:txBody>
          <a:bodyPr anchor="b"/>
          <a:lstStyle>
            <a:lvl1pPr>
              <a:defRPr sz="40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714B15-840F-4937-81D0-04D9058592A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74800" y="2673745"/>
            <a:ext cx="8582400" cy="633743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D7D29E5B-685D-482F-8494-A354F6A1AF6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8" name="Bildobjekt 7" descr="MSB Logotyp vit">
            <a:extLst>
              <a:ext uri="{FF2B5EF4-FFF2-40B4-BE49-F238E27FC236}">
                <a16:creationId xmlns:a16="http://schemas.microsoft.com/office/drawing/2014/main" id="{16E107E1-7AC3-43CF-A6CA-177B1B812FE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935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örkgrå, endast rubri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6" name="Rektangel 5" descr="TagShapePrint">
            <a:extLst>
              <a:ext uri="{FF2B5EF4-FFF2-40B4-BE49-F238E27FC236}">
                <a16:creationId xmlns:a16="http://schemas.microsoft.com/office/drawing/2014/main" id="{0D4D6CCC-51E3-41D8-8653-0477B694ECC3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7" name="Bildobjekt 6" descr="MSB Logotyp vit">
            <a:extLst>
              <a:ext uri="{FF2B5EF4-FFF2-40B4-BE49-F238E27FC236}">
                <a16:creationId xmlns:a16="http://schemas.microsoft.com/office/drawing/2014/main" id="{12C87B01-826C-48CD-AAC7-25A0765D79E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683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foto med text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0"/>
            <a:ext cx="6096000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Rektangel 7" descr="TagShapePrint">
            <a:extLst>
              <a:ext uri="{FF2B5EF4-FFF2-40B4-BE49-F238E27FC236}">
                <a16:creationId xmlns:a16="http://schemas.microsoft.com/office/drawing/2014/main" id="{E3053303-1555-4614-897F-4B3D25DF4C98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9" name="Bildobjekt 8" descr="MSB Logotyp vit">
            <a:extLst>
              <a:ext uri="{FF2B5EF4-FFF2-40B4-BE49-F238E27FC236}">
                <a16:creationId xmlns:a16="http://schemas.microsoft.com/office/drawing/2014/main" id="{FEB3FE70-94B2-46E9-B618-19EE7B8667E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324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vslut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2FDEBDE7-F704-4303-803A-AFE52A2CA7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98344"/>
            <a:ext cx="12192000" cy="6357866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2019298" y="1362077"/>
            <a:ext cx="8582400" cy="633743"/>
          </a:xfrm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9A9531-F5BA-4E5C-BE21-C657CBE8E529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019299" y="2046494"/>
            <a:ext cx="6608653" cy="1382506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pic>
        <p:nvPicPr>
          <p:cNvPr id="8" name="Bildobjekt 7" descr="MSB Logotyp">
            <a:extLst>
              <a:ext uri="{FF2B5EF4-FFF2-40B4-BE49-F238E27FC236}">
                <a16:creationId xmlns:a16="http://schemas.microsoft.com/office/drawing/2014/main" id="{95DD5985-A25E-4117-9500-0C11FF49A1F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024" y="6123904"/>
            <a:ext cx="1287889" cy="571294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EBDDE36C-32A0-4EC1-BAB2-21D6BA9EC603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528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med foto linjer vä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32D2BC56-E5BB-4706-884F-E550DFE216E3}"/>
              </a:ext>
            </a:extLst>
          </p:cNvPr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-1" y="-1"/>
            <a:ext cx="12192001" cy="5992837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700000" y="3181641"/>
            <a:ext cx="6552933" cy="1147167"/>
          </a:xfrm>
          <a:noFill/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76A06C7-2F99-435E-AEB4-A8BD2FF2811C}"/>
              </a:ext>
            </a:extLst>
          </p:cNvPr>
          <p:cNvSpPr>
            <a:spLocks noGrp="1"/>
          </p:cNvSpPr>
          <p:nvPr>
            <p:ph type="body" sz="quarter" idx="11" hasCustomPrompt="1"/>
            <p:custDataLst>
              <p:tags r:id="rId3"/>
            </p:custDataLst>
          </p:nvPr>
        </p:nvSpPr>
        <p:spPr>
          <a:xfrm flipH="1">
            <a:off x="-15240" y="-9053"/>
            <a:ext cx="4690800" cy="1875600"/>
          </a:xfrm>
          <a:blipFill>
            <a:blip r:embed="rId6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3D6D0EBF-3891-481A-A740-9B73D4E39495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3502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med foto linjer hö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32D2BC56-E5BB-4706-884F-E550DFE216E3}"/>
              </a:ext>
            </a:extLst>
          </p:cNvPr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-1" y="-1"/>
            <a:ext cx="12192001" cy="5992837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700000" y="3181641"/>
            <a:ext cx="6552933" cy="1147167"/>
          </a:xfrm>
          <a:noFill/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76A06C7-2F99-435E-AEB4-A8BD2FF2811C}"/>
              </a:ext>
            </a:extLst>
          </p:cNvPr>
          <p:cNvSpPr>
            <a:spLocks noGrp="1"/>
          </p:cNvSpPr>
          <p:nvPr>
            <p:ph type="body" sz="quarter" idx="11" hasCustomPrompt="1"/>
            <p:custDataLst>
              <p:tags r:id="rId3"/>
            </p:custDataLst>
          </p:nvPr>
        </p:nvSpPr>
        <p:spPr>
          <a:xfrm>
            <a:off x="7504510" y="-9053"/>
            <a:ext cx="4690800" cy="1875600"/>
          </a:xfrm>
          <a:blipFill>
            <a:blip r:embed="rId6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61CD9792-B3DA-483F-864B-624F57AED9E0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4837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me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DC4CC64D-0556-4EE6-8C65-19C67B09D47C}"/>
              </a:ext>
            </a:extLst>
          </p:cNvPr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2700652" y="1368000"/>
            <a:ext cx="6552000" cy="1273968"/>
          </a:xfrm>
        </p:spPr>
        <p:txBody>
          <a:bodyPr anchor="t"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A15B28B4-2D13-4E26-ADD9-0E1AA3CC18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53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32D0FF3B-541A-4046-ADC9-AA4ECAEB50A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322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 med foto och textruta rö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C8263F2-B4B2-49CB-80FF-B28F3C05F0F4}"/>
              </a:ext>
            </a:extLst>
          </p:cNvPr>
          <p:cNvSpPr>
            <a:spLocks noGrp="1"/>
          </p:cNvSpPr>
          <p:nvPr>
            <p:ph type="pic" sz="quarter" idx="11"/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EC4278E-C033-4F73-BA2E-69DCE0AB0022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>
          <a:xfrm>
            <a:off x="1" y="1252147"/>
            <a:ext cx="4557978" cy="2652665"/>
          </a:xfrm>
          <a:gradFill>
            <a:gsLst>
              <a:gs pos="100000">
                <a:schemeClr val="bg1"/>
              </a:gs>
              <a:gs pos="3000">
                <a:schemeClr val="accent1"/>
              </a:gs>
              <a:gs pos="0">
                <a:schemeClr val="bg1"/>
              </a:gs>
              <a:gs pos="0">
                <a:schemeClr val="accent1"/>
              </a:gs>
              <a:gs pos="3000">
                <a:schemeClr val="accent1"/>
              </a:gs>
              <a:gs pos="4000">
                <a:schemeClr val="accent1"/>
              </a:gs>
              <a:gs pos="0">
                <a:schemeClr val="accent1"/>
              </a:gs>
              <a:gs pos="4000">
                <a:schemeClr val="bg1"/>
              </a:gs>
            </a:gsLst>
            <a:lin ang="0" scaled="1"/>
          </a:gradFill>
        </p:spPr>
        <p:txBody>
          <a:bodyPr lIns="504000" tIns="396000" rIns="504000" bIns="396000">
            <a:noAutofit/>
          </a:bodyPr>
          <a:lstStyle>
            <a:lvl1pPr marL="0" indent="0" algn="l">
              <a:lnSpc>
                <a:spcPct val="170000"/>
              </a:lnSpc>
              <a:spcBef>
                <a:spcPts val="0"/>
              </a:spcBef>
              <a:buNone/>
              <a:defRPr sz="1400">
                <a:solidFill>
                  <a:srgbClr val="000000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C73F3707-EE23-4555-81ED-EFCFC740D44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0633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 med foto och textruta lil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C8263F2-B4B2-49CB-80FF-B28F3C05F0F4}"/>
              </a:ext>
            </a:extLst>
          </p:cNvPr>
          <p:cNvSpPr>
            <a:spLocks noGrp="1"/>
          </p:cNvSpPr>
          <p:nvPr>
            <p:ph type="pic" sz="quarter" idx="11"/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EC4278E-C033-4F73-BA2E-69DCE0AB0022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>
          <a:xfrm>
            <a:off x="7633831" y="1287034"/>
            <a:ext cx="4558169" cy="2652665"/>
          </a:xfrm>
          <a:gradFill flip="none" rotWithShape="1">
            <a:gsLst>
              <a:gs pos="100000">
                <a:schemeClr val="accent2"/>
              </a:gs>
              <a:gs pos="99000">
                <a:schemeClr val="accent2"/>
              </a:gs>
              <a:gs pos="0">
                <a:schemeClr val="bg1"/>
              </a:gs>
              <a:gs pos="100000">
                <a:schemeClr val="accent2"/>
              </a:gs>
              <a:gs pos="96000">
                <a:schemeClr val="bg1"/>
              </a:gs>
              <a:gs pos="100000">
                <a:schemeClr val="accent2"/>
              </a:gs>
              <a:gs pos="100000">
                <a:schemeClr val="accent2"/>
              </a:gs>
              <a:gs pos="96000">
                <a:schemeClr val="accent2"/>
              </a:gs>
            </a:gsLst>
            <a:lin ang="0" scaled="1"/>
            <a:tileRect/>
          </a:gradFill>
        </p:spPr>
        <p:txBody>
          <a:bodyPr lIns="504000" tIns="396000" rIns="504000" bIns="396000">
            <a:no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B148343D-9557-4981-AFCA-B7C27BDB8ECF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3825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linj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04498F7-0638-4AA2-AE84-6B87E650F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5586311"/>
            <a:ext cx="3229200" cy="1269807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1474FF95-72CE-4F15-A907-790A9405D51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9512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linj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819B8F01-128B-4BA1-A84C-B56BAFCFE7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5586311"/>
            <a:ext cx="3229200" cy="1269807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E6DFBAEC-38E5-4D97-A612-5262025ED7F7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296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 linjer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04498F7-0638-4AA2-AE84-6B87E650F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5586311"/>
            <a:ext cx="3229200" cy="1269807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54308DC1-56E8-4359-819D-8BB65DF4D55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2878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 linjer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819B8F01-128B-4BA1-A84C-B56BAFCFE7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" y="5586311"/>
            <a:ext cx="3229200" cy="1269807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52965331-77AE-4EFA-821D-2E502D8BBE2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5914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rött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6CDF3D6E-D108-415E-8D5A-BD46F9E0757D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7401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rött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F5304C78-2B55-4DEC-9EA7-F3D8D674318F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6282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text rött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33AA8698-4192-4498-8F9A-9812855A80CA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7868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 rött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B2533FB9-D3CB-4513-AF01-6865DE324090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71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273968"/>
          </a:xfrm>
        </p:spPr>
        <p:txBody>
          <a:bodyPr anchor="b"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714B15-840F-4937-81D0-04D9058592A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74800" y="2673745"/>
            <a:ext cx="8582400" cy="633743"/>
          </a:xfrm>
        </p:spPr>
        <p:txBody>
          <a:bodyPr/>
          <a:lstStyle>
            <a:lvl1pPr marL="0" indent="0"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4A1CEAEA-19DE-4D04-BA56-BDA29032A8C8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9723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 rött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189061F8-55E7-49B6-9AEF-E1D14A4DD19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4064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foto med text rött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32E03C5E-1186-4165-9246-C2BDBD802763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8662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rubrik och innehåll rött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Rektangel 6" descr="TagShapePrint">
            <a:extLst>
              <a:ext uri="{FF2B5EF4-FFF2-40B4-BE49-F238E27FC236}">
                <a16:creationId xmlns:a16="http://schemas.microsoft.com/office/drawing/2014/main" id="{F7952798-40F2-43AF-ADCB-0F92798101F8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1" name="Bildobjekt 10" descr="MSB Logotyp vit">
            <a:extLst>
              <a:ext uri="{FF2B5EF4-FFF2-40B4-BE49-F238E27FC236}">
                <a16:creationId xmlns:a16="http://schemas.microsoft.com/office/drawing/2014/main" id="{F1B410AC-55C0-4955-B070-81E9EC800439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1070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örkgrå, endast rubrik rött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3EB786C1-5062-47EE-A182-4CBD58D4B380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0" name="Bildobjekt 9" descr="MSB Logotyp vit">
            <a:extLst>
              <a:ext uri="{FF2B5EF4-FFF2-40B4-BE49-F238E27FC236}">
                <a16:creationId xmlns:a16="http://schemas.microsoft.com/office/drawing/2014/main" id="{F530D0E8-4E0D-4D85-AB67-CEE8E5C02C8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96361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foto med text rött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059DDE75-2A1E-40D1-85C6-BD52C5491099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3" name="Bildobjekt 12" descr="MSB Logotyp vit">
            <a:extLst>
              <a:ext uri="{FF2B5EF4-FFF2-40B4-BE49-F238E27FC236}">
                <a16:creationId xmlns:a16="http://schemas.microsoft.com/office/drawing/2014/main" id="{262E663B-7D0C-449C-81ED-E14E74EED1AA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3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lila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E357044C-DA38-49F5-A8E4-753F9E350B46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5065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lila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C1671A04-B694-4E06-9704-066D21C9B34A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4851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text lila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51D0A648-C3B8-4A8C-9681-92309A44D8A6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638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 lila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007C7AC3-BC49-4601-A7B2-0EF800DF7D49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6564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 lila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6BD33255-FFA5-49B8-A9EF-FB42094D81C4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85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B0D984-7330-426D-813B-46AAE15059F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2A5FEE3-4F44-4EF8-BB58-7C6B9EE46DC0}"/>
              </a:ext>
            </a:extLst>
          </p:cNvPr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1773387" y="2265118"/>
            <a:ext cx="4131654" cy="38340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9E75873-11EA-475C-9688-F58B035842BF}"/>
              </a:ext>
            </a:extLst>
          </p:cNvPr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22316" y="2265118"/>
            <a:ext cx="4131654" cy="38340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C44C2790-902A-4C19-85E0-C370F3EBD17A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70827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foto med text lila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84FB7889-B26A-4350-BD52-B5ADE9D4AF11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7558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foto med text lila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73E7AADB-07B4-4113-8BA0-A7187E6E1E12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3" name="Bildobjekt 12" descr="MSB Logotyp vit">
            <a:extLst>
              <a:ext uri="{FF2B5EF4-FFF2-40B4-BE49-F238E27FC236}">
                <a16:creationId xmlns:a16="http://schemas.microsoft.com/office/drawing/2014/main" id="{994A03BA-DF65-448A-A694-8A0AE9D8BE1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61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4D234E2D-D23F-4A27-A025-571352EBCD41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69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D2624664-E304-43C3-94AF-7C6457527487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18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0"/>
            <a:ext cx="6096000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4D010190-EDD4-48A5-B350-2AB1DBEFAA41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73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0563D0BB-A7F6-4376-899B-98FBF764D89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14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rå, avsnittsrubri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273968"/>
          </a:xfrm>
        </p:spPr>
        <p:txBody>
          <a:bodyPr anchor="b"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714B15-840F-4937-81D0-04D9058592A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74800" y="2673745"/>
            <a:ext cx="8582400" cy="633743"/>
          </a:xfrm>
        </p:spPr>
        <p:txBody>
          <a:bodyPr/>
          <a:lstStyle>
            <a:lvl1pPr marL="0" indent="0"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696F1378-E97B-4E02-B8F4-8472610D4ECC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360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47" Type="http://schemas.openxmlformats.org/officeDocument/2006/relationships/tags" Target="../tags/tag5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tags" Target="../tags/tag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ags" Target="../tags/tag1.xml"/><Relationship Id="rId48" Type="http://schemas.openxmlformats.org/officeDocument/2006/relationships/tags" Target="../tags/tag6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F1D9020-1940-49A2-BFA3-95584FEA93EC}"/>
              </a:ext>
            </a:extLst>
          </p:cNvPr>
          <p:cNvSpPr>
            <a:spLocks noGrp="1"/>
          </p:cNvSpPr>
          <p:nvPr>
            <p:ph type="title"/>
            <p:custDataLst>
              <p:tags r:id="rId43"/>
            </p:custDataLst>
          </p:nvPr>
        </p:nvSpPr>
        <p:spPr>
          <a:xfrm>
            <a:off x="1773388" y="1108423"/>
            <a:ext cx="8580582" cy="9663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40A15B8-FBB7-4178-991C-E12627728F18}"/>
              </a:ext>
            </a:extLst>
          </p:cNvPr>
          <p:cNvSpPr>
            <a:spLocks noGrp="1"/>
          </p:cNvSpPr>
          <p:nvPr>
            <p:ph type="body" idx="1"/>
            <p:custDataLst>
              <p:tags r:id="rId44"/>
            </p:custDataLst>
          </p:nvPr>
        </p:nvSpPr>
        <p:spPr>
          <a:xfrm>
            <a:off x="1773388" y="2265119"/>
            <a:ext cx="8580582" cy="36015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F95B3C8-56E1-4799-9EF1-0E2899D19799}"/>
              </a:ext>
            </a:extLst>
          </p:cNvPr>
          <p:cNvSpPr>
            <a:spLocks noGrp="1"/>
          </p:cNvSpPr>
          <p:nvPr>
            <p:ph type="dt" sz="half" idx="2"/>
            <p:custDataLst>
              <p:tags r:id="rId45"/>
            </p:custDataLst>
          </p:nvPr>
        </p:nvSpPr>
        <p:spPr>
          <a:xfrm>
            <a:off x="838200" y="6356350"/>
            <a:ext cx="1418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fld id="{EBE9B6F4-6F0E-449D-99C3-FA3961AAF713}" type="datetimeFigureOut">
              <a:rPr lang="sv-SE" smtClean="0"/>
              <a:pPr/>
              <a:t>2020-03-26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0C6C383-6118-42A0-9B5E-5FFE17808E4C}"/>
              </a:ext>
            </a:extLst>
          </p:cNvPr>
          <p:cNvSpPr>
            <a:spLocks noGrp="1"/>
          </p:cNvSpPr>
          <p:nvPr>
            <p:ph type="ftr" sz="quarter" idx="3"/>
            <p:custDataLst>
              <p:tags r:id="rId46"/>
            </p:custDataLst>
          </p:nvPr>
        </p:nvSpPr>
        <p:spPr>
          <a:xfrm>
            <a:off x="4038600" y="6356350"/>
            <a:ext cx="17007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EB2F42B-D68C-4430-95CE-B474C2F44049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47"/>
            </p:custDataLst>
          </p:nvPr>
        </p:nvSpPr>
        <p:spPr>
          <a:xfrm>
            <a:off x="8182706" y="6356350"/>
            <a:ext cx="3872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56B4F8C-CEC5-4B2C-9C29-5300068510B6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objekt 8" descr="MSB Logotyp">
            <a:extLst>
              <a:ext uri="{FF2B5EF4-FFF2-40B4-BE49-F238E27FC236}">
                <a16:creationId xmlns:a16="http://schemas.microsoft.com/office/drawing/2014/main" id="{C61C71E5-2BEA-4EE5-8908-79C24C365760}"/>
              </a:ext>
            </a:extLst>
          </p:cNvPr>
          <p:cNvPicPr>
            <a:picLocks noChangeAspect="1"/>
          </p:cNvPicPr>
          <p:nvPr/>
        </p:nvPicPr>
        <p:blipFill>
          <a:blip r:embed="rId4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  <p:sp>
        <p:nvSpPr>
          <p:cNvPr id="7" name="Rektangel 6" descr="TagShapePrint">
            <a:extLst>
              <a:ext uri="{FF2B5EF4-FFF2-40B4-BE49-F238E27FC236}">
                <a16:creationId xmlns:a16="http://schemas.microsoft.com/office/drawing/2014/main" id="{7ACF45BF-8B57-4982-89CE-41EEE824F538}"/>
              </a:ext>
            </a:extLst>
          </p:cNvPr>
          <p:cNvSpPr/>
          <p:nvPr userDrawn="1">
            <p:custDataLst>
              <p:tags r:id="rId4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95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b.se/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b.se/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550842" y="479892"/>
            <a:ext cx="11181307" cy="516224"/>
          </a:xfrm>
        </p:spPr>
        <p:txBody>
          <a:bodyPr/>
          <a:lstStyle/>
          <a:p>
            <a:r>
              <a:rPr lang="sv-SE" dirty="0"/>
              <a:t>Det viktigaste i samhället ska fungera vid skolstängning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548640" y="1212574"/>
            <a:ext cx="68301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Beslut idag om föreskrifter och allmänna råd om omsorg för barn med vårdnadshavare i samhällsviktig verksamhet.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Innehåller beskrivning av vilken samhällsviktig verksamhet som omfattas.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Föreskrift, allmänna råd och annat stödmaterial finns på </a:t>
            </a:r>
            <a:r>
              <a:rPr lang="sv-SE" dirty="0" err="1"/>
              <a:t>MSB:s</a:t>
            </a:r>
            <a:r>
              <a:rPr lang="sv-SE" dirty="0"/>
              <a:t> webbplats </a:t>
            </a:r>
            <a:r>
              <a:rPr lang="sv-SE" dirty="0">
                <a:hlinkClick r:id="rId2"/>
              </a:rPr>
              <a:t>www.msb.se</a:t>
            </a:r>
            <a:r>
              <a:rPr lang="sv-S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Frågan ska hanteras lokalt – hemkommunen/huvudmannen beslutar – inte MSB.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12964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550842" y="479892"/>
            <a:ext cx="11181307" cy="516224"/>
          </a:xfrm>
        </p:spPr>
        <p:txBody>
          <a:bodyPr/>
          <a:lstStyle/>
          <a:p>
            <a:r>
              <a:rPr lang="sv-SE" dirty="0"/>
              <a:t>Du som är verksamhetsutövare (arbetsgivare):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3E7B795F-6D70-8448-A265-C265260539EB}"/>
              </a:ext>
            </a:extLst>
          </p:cNvPr>
          <p:cNvSpPr txBox="1"/>
          <p:nvPr/>
        </p:nvSpPr>
        <p:spPr>
          <a:xfrm>
            <a:off x="548640" y="1244382"/>
            <a:ext cx="69534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Clr>
                <a:srgbClr val="00B050"/>
              </a:buClr>
              <a:buBlip>
                <a:blip r:embed="rId2"/>
              </a:buBlip>
            </a:pPr>
            <a:r>
              <a:rPr lang="sv-SE" dirty="0"/>
              <a:t>Bedöm om du bedriver samhällsviktig verksamhet.</a:t>
            </a:r>
          </a:p>
          <a:p>
            <a:pPr marL="285750" lvl="0" indent="-285750">
              <a:buClr>
                <a:srgbClr val="00B050"/>
              </a:buClr>
              <a:buBlip>
                <a:blip r:embed="rId2"/>
              </a:buBlip>
            </a:pPr>
            <a:endParaRPr lang="sv-SE" dirty="0"/>
          </a:p>
          <a:p>
            <a:pPr marL="285750" lvl="0" indent="-285750">
              <a:buClr>
                <a:srgbClr val="00B050"/>
              </a:buClr>
              <a:buBlip>
                <a:blip r:embed="rId2"/>
              </a:buBlip>
            </a:pPr>
            <a:r>
              <a:rPr lang="sv-SE" dirty="0"/>
              <a:t>Bedöm vilken personal du behöver för att upprätthålla prioriterad verksamhet på tillräcklig nivå.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Clr>
                <a:srgbClr val="FF0000"/>
              </a:buClr>
              <a:buBlip>
                <a:blip r:embed="rId3"/>
              </a:buBlip>
            </a:pPr>
            <a:r>
              <a:rPr lang="sv-SE" dirty="0"/>
              <a:t>Anmäl </a:t>
            </a:r>
            <a:r>
              <a:rPr lang="sv-SE" u="sng" dirty="0"/>
              <a:t>INTE</a:t>
            </a:r>
            <a:r>
              <a:rPr lang="sv-SE" dirty="0"/>
              <a:t> till kommunen att din verksamhet är samhällsviktig – detta behöver bara styrkas om kommunen önskar intyg för en enskild medarbetare.</a:t>
            </a:r>
          </a:p>
          <a:p>
            <a:pPr marL="285750" indent="-285750">
              <a:buClr>
                <a:srgbClr val="FF0000"/>
              </a:buClr>
              <a:buBlip>
                <a:blip r:embed="rId3"/>
              </a:buBlip>
            </a:pPr>
            <a:endParaRPr lang="sv-SE" dirty="0"/>
          </a:p>
          <a:p>
            <a:pPr marL="285750" indent="-285750">
              <a:buClr>
                <a:srgbClr val="FF0000"/>
              </a:buClr>
              <a:buBlip>
                <a:blip r:embed="rId3"/>
              </a:buBlip>
            </a:pPr>
            <a:r>
              <a:rPr lang="sv-SE" dirty="0"/>
              <a:t>Lämna </a:t>
            </a:r>
            <a:r>
              <a:rPr lang="sv-SE" u="sng" dirty="0"/>
              <a:t>INTE</a:t>
            </a:r>
            <a:r>
              <a:rPr lang="sv-SE" dirty="0"/>
              <a:t> detaljerade beskrivningar av arbetsuppgifter eller kompetenser i intyget till kommunen för en enskild medarbetare.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48028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550842" y="479892"/>
            <a:ext cx="11181307" cy="516224"/>
          </a:xfrm>
        </p:spPr>
        <p:txBody>
          <a:bodyPr/>
          <a:lstStyle/>
          <a:p>
            <a:r>
              <a:rPr lang="sv-SE" dirty="0"/>
              <a:t>Hemkommunens ansvar om regeringen beslutar: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0C1FCB31-37E0-B642-B4BF-46E13FFD6095}"/>
              </a:ext>
            </a:extLst>
          </p:cNvPr>
          <p:cNvSpPr txBox="1"/>
          <p:nvPr/>
        </p:nvSpPr>
        <p:spPr>
          <a:xfrm>
            <a:off x="548640" y="1212574"/>
            <a:ext cx="695341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Clr>
                <a:srgbClr val="00B050"/>
              </a:buClr>
              <a:buBlip>
                <a:blip r:embed="rId2"/>
              </a:buBlip>
            </a:pPr>
            <a:r>
              <a:rPr lang="sv-SE" dirty="0"/>
              <a:t>Informera vårdnadshavare att omsorg kan erbjudas.</a:t>
            </a:r>
          </a:p>
          <a:p>
            <a:pPr marL="285750" lvl="0" indent="-285750">
              <a:buClr>
                <a:srgbClr val="00B050"/>
              </a:buClr>
              <a:buBlip>
                <a:blip r:embed="rId2"/>
              </a:buBlip>
            </a:pPr>
            <a:endParaRPr lang="sv-SE" dirty="0"/>
          </a:p>
          <a:p>
            <a:pPr marL="285750" lvl="0" indent="-285750">
              <a:buClr>
                <a:srgbClr val="00B050"/>
              </a:buClr>
              <a:buBlip>
                <a:blip r:embed="rId2"/>
              </a:buBlip>
            </a:pPr>
            <a:r>
              <a:rPr lang="sv-SE" dirty="0"/>
              <a:t>Ta emot vårdnadshavares anmälan om behov av omsorg.</a:t>
            </a:r>
          </a:p>
          <a:p>
            <a:pPr marL="285750" lvl="0" indent="-285750">
              <a:buClr>
                <a:srgbClr val="00B050"/>
              </a:buClr>
              <a:buBlip>
                <a:blip r:embed="rId2"/>
              </a:buBlip>
            </a:pPr>
            <a:endParaRPr lang="sv-SE" dirty="0"/>
          </a:p>
          <a:p>
            <a:pPr marL="285750" lvl="0" indent="-285750">
              <a:buClr>
                <a:srgbClr val="00B050"/>
              </a:buClr>
              <a:buBlip>
                <a:blip r:embed="rId2"/>
              </a:buBlip>
            </a:pPr>
            <a:r>
              <a:rPr lang="sv-SE" dirty="0"/>
              <a:t>Ta ställning till vårdnadshavarens anmälan om omsorg. </a:t>
            </a:r>
          </a:p>
          <a:p>
            <a:pPr marL="285750" lvl="0" indent="-285750">
              <a:buClr>
                <a:srgbClr val="00B050"/>
              </a:buClr>
              <a:buBlip>
                <a:blip r:embed="rId2"/>
              </a:buBlip>
            </a:pPr>
            <a:endParaRPr lang="sv-SE" dirty="0"/>
          </a:p>
          <a:p>
            <a:pPr marL="285750" lvl="0" indent="-285750">
              <a:buClr>
                <a:srgbClr val="00B050"/>
              </a:buClr>
              <a:buBlip>
                <a:blip r:embed="rId2"/>
              </a:buBlip>
            </a:pPr>
            <a:r>
              <a:rPr lang="sv-SE" dirty="0"/>
              <a:t>Fatta beslut om plats i omsorg.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lvl="0" indent="-285750">
              <a:buClr>
                <a:srgbClr val="FF0000"/>
              </a:buClr>
              <a:buBlip>
                <a:blip r:embed="rId3"/>
              </a:buBlip>
            </a:pPr>
            <a:r>
              <a:rPr lang="sv-SE" dirty="0"/>
              <a:t>Upprätta </a:t>
            </a:r>
            <a:r>
              <a:rPr lang="sv-SE" u="sng" dirty="0"/>
              <a:t>INTE</a:t>
            </a:r>
            <a:r>
              <a:rPr lang="sv-SE" dirty="0"/>
              <a:t> listor på personer som jobbar i samhällsviktig verksamhet.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86733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550842" y="479892"/>
            <a:ext cx="11320455" cy="516224"/>
          </a:xfrm>
        </p:spPr>
        <p:txBody>
          <a:bodyPr/>
          <a:lstStyle/>
          <a:p>
            <a:r>
              <a:rPr lang="sv-SE" dirty="0"/>
              <a:t>Vårdnadshavare som deltar i samhällsviktig verksamhet: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076D8106-1438-2E41-9735-E4A062CF4F60}"/>
              </a:ext>
            </a:extLst>
          </p:cNvPr>
          <p:cNvSpPr txBox="1"/>
          <p:nvPr/>
        </p:nvSpPr>
        <p:spPr>
          <a:xfrm>
            <a:off x="548640" y="1212574"/>
            <a:ext cx="69534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Clr>
                <a:srgbClr val="00B050"/>
              </a:buClr>
              <a:buBlip>
                <a:blip r:embed="rId2"/>
              </a:buBlip>
            </a:pPr>
            <a:r>
              <a:rPr lang="sv-SE" dirty="0"/>
              <a:t>Om du har rätt till barnomsorg ska du meddela ditt behov till kommunen/huvudmannen. Kommunen/huvudmannen ska informera om hur anmälan ska ske.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lvl="0" indent="-285750">
              <a:buClr>
                <a:srgbClr val="FF0000"/>
              </a:buClr>
              <a:buBlip>
                <a:blip r:embed="rId3"/>
              </a:buBlip>
            </a:pPr>
            <a:r>
              <a:rPr lang="sv-SE" dirty="0"/>
              <a:t>Det är </a:t>
            </a:r>
            <a:r>
              <a:rPr lang="sv-SE" u="sng" dirty="0"/>
              <a:t>INTE</a:t>
            </a:r>
            <a:r>
              <a:rPr lang="sv-SE" dirty="0"/>
              <a:t> du som avgör om din arbetsinsats behövs för att upprätthålla den samhällsviktiga verksamheten – det gör din arbetsgivare.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63477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550842" y="479892"/>
            <a:ext cx="11181307" cy="516224"/>
          </a:xfrm>
        </p:spPr>
        <p:txBody>
          <a:bodyPr/>
          <a:lstStyle/>
          <a:p>
            <a:r>
              <a:rPr lang="sv-SE" dirty="0"/>
              <a:t>Avslutningsvis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548640" y="1212574"/>
            <a:ext cx="683017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Bygger på ansvarstagande, tillit och gott omdöme.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Frågan hanteras lokalt – länsstyrelserna ger stöd till kommunerna/huvudmännen om det behövs.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MSB är beredda att justera de allmänna råden om det behövs.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Mer information: </a:t>
            </a:r>
            <a:r>
              <a:rPr lang="sv-SE" dirty="0">
                <a:hlinkClick r:id="rId2"/>
              </a:rPr>
              <a:t>www.msb.se</a:t>
            </a:r>
            <a:r>
              <a:rPr lang="sv-SE"/>
              <a:t>.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35872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901364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901364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901364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  <p:tag name="LAYOUT" val="Screen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heme/theme1.xml><?xml version="1.0" encoding="utf-8"?>
<a:theme xmlns:a="http://schemas.openxmlformats.org/drawingml/2006/main" name="MSB PPT Egna">
  <a:themeElements>
    <a:clrScheme name="MS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C0000"/>
      </a:accent1>
      <a:accent2>
        <a:srgbClr val="822757"/>
      </a:accent2>
      <a:accent3>
        <a:srgbClr val="6F6E67"/>
      </a:accent3>
      <a:accent4>
        <a:srgbClr val="E67C5E"/>
      </a:accent4>
      <a:accent5>
        <a:srgbClr val="B47D9A"/>
      </a:accent5>
      <a:accent6>
        <a:srgbClr val="A9A8A4"/>
      </a:accent6>
      <a:hlink>
        <a:srgbClr val="0563C1"/>
      </a:hlink>
      <a:folHlink>
        <a:srgbClr val="954F72"/>
      </a:folHlink>
    </a:clrScheme>
    <a:fontScheme name="MSB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MSB Röd 100%">
      <a:srgbClr val="CC0000"/>
    </a:custClr>
    <a:custClr name="MSB Röd 80%">
      <a:srgbClr val="DB4B32"/>
    </a:custClr>
    <a:custClr name="MSB Röd 60%">
      <a:srgbClr val="E67C5E"/>
    </a:custClr>
    <a:custClr name="MSB Röd 40%">
      <a:srgbClr val="F0AB92"/>
    </a:custClr>
    <a:custClr name="MSB Röd 20%">
      <a:srgbClr val="F8D6C7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MSB Lila 100%">
      <a:srgbClr val="822757"/>
    </a:custClr>
    <a:custClr name="MSB Lila 80%">
      <a:srgbClr val="9B5279"/>
    </a:custClr>
    <a:custClr name="MSB Lila 60%">
      <a:srgbClr val="B47D9A"/>
    </a:custClr>
    <a:custClr name="MSB Lila 40%">
      <a:srgbClr val="CDA9BC"/>
    </a:custClr>
    <a:custClr name="MSB Lila 20%">
      <a:srgbClr val="E6D4DD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MSB Grå 100%">
      <a:srgbClr val="6F6E67"/>
    </a:custClr>
    <a:custClr name="MSB Grå 80%">
      <a:srgbClr val="8C8B85"/>
    </a:custClr>
    <a:custClr name="MSB Grå 60%">
      <a:srgbClr val="A9A8A4"/>
    </a:custClr>
    <a:custClr name="MSB Grå 40%">
      <a:srgbClr val="C5C5C2"/>
    </a:custClr>
    <a:custClr name="MSB Grå 20%">
      <a:srgbClr val="E2E2E1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</a:custClrLst>
  <a:extLst>
    <a:ext uri="{05A4C25C-085E-4340-85A3-A5531E510DB2}">
      <thm15:themeFamily xmlns:thm15="http://schemas.microsoft.com/office/thememl/2012/main" name="MSB sv.potx" id="{AEA58E0F-F7B8-476F-898C-C869FAD00B00}" vid="{F5E8F45D-1BAD-4605-B7EE-D434F65F831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631653F924324698BE7D90F97B627A" ma:contentTypeVersion="12" ma:contentTypeDescription="Skapa ett nytt dokument." ma:contentTypeScope="" ma:versionID="3b55d2c7477ee4e1e1f8df252c8940eb">
  <xsd:schema xmlns:xsd="http://www.w3.org/2001/XMLSchema" xmlns:xs="http://www.w3.org/2001/XMLSchema" xmlns:p="http://schemas.microsoft.com/office/2006/metadata/properties" xmlns:ns2="1d358615-c749-462e-b141-ebbf7cdbce9a" xmlns:ns3="9c950a28-eb4a-4f43-b9f9-45c02166cf8c" targetNamespace="http://schemas.microsoft.com/office/2006/metadata/properties" ma:root="true" ma:fieldsID="4ed9410bf474ecce7e25fe6f76eca640" ns2:_="" ns3:_="">
    <xsd:import namespace="1d358615-c749-462e-b141-ebbf7cdbce9a"/>
    <xsd:import namespace="9c950a28-eb4a-4f43-b9f9-45c02166cf8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358615-c749-462e-b141-ebbf7cdbce9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950a28-eb4a-4f43-b9f9-45c02166cf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61AFEE-2A6B-4F07-B365-4F9CA5DA11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D1467B-FF09-495D-B616-61CE8DD6DD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358615-c749-462e-b141-ebbf7cdbce9a"/>
    <ds:schemaRef ds:uri="9c950a28-eb4a-4f43-b9f9-45c02166cf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95F8094-6DAA-41E4-A2EE-DADF3CF3714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1d358615-c749-462e-b141-ebbf7cdbce9a"/>
    <ds:schemaRef ds:uri="http://purl.org/dc/elements/1.1/"/>
    <ds:schemaRef ds:uri="http://schemas.microsoft.com/office/2006/metadata/properties"/>
    <ds:schemaRef ds:uri="http://schemas.microsoft.com/office/infopath/2007/PartnerControls"/>
    <ds:schemaRef ds:uri="9c950a28-eb4a-4f43-b9f9-45c02166cf8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MSB sv</Template>
  <TotalTime>0</TotalTime>
  <Words>266</Words>
  <Application>Microsoft Office PowerPoint</Application>
  <PresentationFormat>Bredbild</PresentationFormat>
  <Paragraphs>44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MSB PPT Egna</vt:lpstr>
      <vt:lpstr>Det viktigaste i samhället ska fungera vid skolstängning</vt:lpstr>
      <vt:lpstr>Du som är verksamhetsutövare (arbetsgivare):</vt:lpstr>
      <vt:lpstr>Hemkommunens ansvar om regeringen beslutar:</vt:lpstr>
      <vt:lpstr>Vårdnadshavare som deltar i samhällsviktig verksamhet:</vt:lpstr>
      <vt:lpstr>Avslutningsvis</vt:lpstr>
    </vt:vector>
  </TitlesOfParts>
  <Company>MSB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Werger Svante</dc:creator>
  <cp:lastModifiedBy>Lindbäck Anna</cp:lastModifiedBy>
  <cp:revision>10</cp:revision>
  <dcterms:created xsi:type="dcterms:W3CDTF">2020-03-26T09:32:28Z</dcterms:created>
  <dcterms:modified xsi:type="dcterms:W3CDTF">2020-03-26T14:16:19Z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Logomenu">
    <vt:bool>true</vt:bool>
  </property>
  <property fmtid="{D5CDD505-2E9C-101B-9397-08002B2CF9AE}" pid="3" name="ContentTypeId">
    <vt:lpwstr>0x01010050631653F924324698BE7D90F97B627A</vt:lpwstr>
  </property>
</Properties>
</file>