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84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5" r:id="rId24"/>
  </p:sldIdLst>
  <p:sldSz cx="9144000" cy="6858000" type="screen4x3"/>
  <p:notesSz cx="6794500" cy="99314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578" autoAdjust="0"/>
  </p:normalViewPr>
  <p:slideViewPr>
    <p:cSldViewPr snapToGrid="0" snapToObjects="1"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fh\Desktop\IT-Barometer\IT-Barometer2016_AlleDat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fh\Desktop\IT-Barometer\IT-Barometer2016_AlleData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h\Desktop\IT-Barometer\IT-Barometer2016_AlleData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1'!$E$4:$E$9</c:f>
              <c:strCache>
                <c:ptCount val="6"/>
                <c:pt idx="0">
                  <c:v>Nordjylland</c:v>
                </c:pt>
                <c:pt idx="1">
                  <c:v>Midtjylland</c:v>
                </c:pt>
                <c:pt idx="2">
                  <c:v>Sønderjylland</c:v>
                </c:pt>
                <c:pt idx="3">
                  <c:v>Fyn</c:v>
                </c:pt>
                <c:pt idx="4">
                  <c:v>Hovedstadsområdet</c:v>
                </c:pt>
                <c:pt idx="5">
                  <c:v>Sjælland og Øer</c:v>
                </c:pt>
              </c:strCache>
            </c:strRef>
          </c:cat>
          <c:val>
            <c:numRef>
              <c:f>'[IT-Barometer2016_AlleData.xls]Question 1'!$D$4:$D$9</c:f>
              <c:numCache>
                <c:formatCode>0</c:formatCode>
                <c:ptCount val="6"/>
                <c:pt idx="0">
                  <c:v>37</c:v>
                </c:pt>
                <c:pt idx="1">
                  <c:v>75</c:v>
                </c:pt>
                <c:pt idx="2">
                  <c:v>9</c:v>
                </c:pt>
                <c:pt idx="3">
                  <c:v>5</c:v>
                </c:pt>
                <c:pt idx="4">
                  <c:v>41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9-4374-A18E-19A3CB742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25918080"/>
        <c:axId val="425919392"/>
      </c:barChart>
      <c:catAx>
        <c:axId val="42591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25919392"/>
        <c:crosses val="autoZero"/>
        <c:auto val="1"/>
        <c:lblAlgn val="ctr"/>
        <c:lblOffset val="100"/>
        <c:noMultiLvlLbl val="0"/>
      </c:catAx>
      <c:valAx>
        <c:axId val="42591939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2591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'[IT-Barometer2016_AlleData.xls]Question 10'!$C$3</c:f>
              <c:strCache>
                <c:ptCount val="1"/>
                <c:pt idx="0">
                  <c:v>Meget enig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10'!$J$4:$J$8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10'!$C$4:$C$8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27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29-4475-A552-08C70A7B4088}"/>
            </c:ext>
          </c:extLst>
        </c:ser>
        <c:ser>
          <c:idx val="1"/>
          <c:order val="1"/>
          <c:tx>
            <c:strRef>
              <c:f>'[IT-Barometer2016_AlleData.xls]Question 10'!$D$3</c:f>
              <c:strCache>
                <c:ptCount val="1"/>
                <c:pt idx="0">
                  <c:v>Enig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10'!$J$4:$J$8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10'!$D$4:$D$8</c:f>
              <c:numCache>
                <c:formatCode>General</c:formatCode>
                <c:ptCount val="5"/>
                <c:pt idx="0">
                  <c:v>44</c:v>
                </c:pt>
                <c:pt idx="1">
                  <c:v>27</c:v>
                </c:pt>
                <c:pt idx="2">
                  <c:v>45</c:v>
                </c:pt>
                <c:pt idx="3">
                  <c:v>74</c:v>
                </c:pt>
                <c:pt idx="4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29-4475-A552-08C70A7B4088}"/>
            </c:ext>
          </c:extLst>
        </c:ser>
        <c:ser>
          <c:idx val="2"/>
          <c:order val="2"/>
          <c:tx>
            <c:strRef>
              <c:f>'[IT-Barometer2016_AlleData.xls]Question 10'!$E$3</c:f>
              <c:strCache>
                <c:ptCount val="1"/>
                <c:pt idx="0">
                  <c:v>Uenig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10'!$J$4:$J$8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10'!$E$4:$E$8</c:f>
              <c:numCache>
                <c:formatCode>General</c:formatCode>
                <c:ptCount val="5"/>
                <c:pt idx="0">
                  <c:v>47</c:v>
                </c:pt>
                <c:pt idx="1">
                  <c:v>55</c:v>
                </c:pt>
                <c:pt idx="2">
                  <c:v>39</c:v>
                </c:pt>
                <c:pt idx="3">
                  <c:v>13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29-4475-A552-08C70A7B4088}"/>
            </c:ext>
          </c:extLst>
        </c:ser>
        <c:ser>
          <c:idx val="3"/>
          <c:order val="3"/>
          <c:tx>
            <c:strRef>
              <c:f>'[IT-Barometer2016_AlleData.xls]Question 10'!$F$3</c:f>
              <c:strCache>
                <c:ptCount val="1"/>
                <c:pt idx="0">
                  <c:v>Meget Uenig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10'!$J$4:$J$8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10'!$F$4:$F$8</c:f>
              <c:numCache>
                <c:formatCode>General</c:formatCode>
                <c:ptCount val="5"/>
                <c:pt idx="0">
                  <c:v>23</c:v>
                </c:pt>
                <c:pt idx="1">
                  <c:v>30</c:v>
                </c:pt>
                <c:pt idx="2">
                  <c:v>24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29-4475-A552-08C70A7B4088}"/>
            </c:ext>
          </c:extLst>
        </c:ser>
        <c:ser>
          <c:idx val="4"/>
          <c:order val="4"/>
          <c:tx>
            <c:strRef>
              <c:f>'[IT-Barometer2016_AlleData.xls]Question 10'!$G$3</c:f>
              <c:strCache>
                <c:ptCount val="1"/>
                <c:pt idx="0">
                  <c:v>Ved ikke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10'!$J$4:$J$8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10'!$G$4:$G$8</c:f>
              <c:numCache>
                <c:formatCode>General</c:formatCode>
                <c:ptCount val="5"/>
                <c:pt idx="0">
                  <c:v>28</c:v>
                </c:pt>
                <c:pt idx="1">
                  <c:v>30</c:v>
                </c:pt>
                <c:pt idx="2">
                  <c:v>34</c:v>
                </c:pt>
                <c:pt idx="3">
                  <c:v>28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29-4475-A552-08C70A7B4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45712944"/>
        <c:axId val="645718520"/>
      </c:barChart>
      <c:catAx>
        <c:axId val="645712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45718520"/>
        <c:crosses val="autoZero"/>
        <c:auto val="1"/>
        <c:lblAlgn val="ctr"/>
        <c:lblOffset val="100"/>
        <c:noMultiLvlLbl val="0"/>
      </c:catAx>
      <c:valAx>
        <c:axId val="64571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4571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'[IT-Barometer2016_AlleData.xls]Question 11'!$C$3</c:f>
              <c:strCache>
                <c:ptCount val="1"/>
                <c:pt idx="0">
                  <c:v>Meget enig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11'!$J$4:$J$9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11'!$C$4:$C$8</c:f>
              <c:numCache>
                <c:formatCode>General</c:formatCode>
                <c:ptCount val="5"/>
                <c:pt idx="0">
                  <c:v>9</c:v>
                </c:pt>
                <c:pt idx="1">
                  <c:v>5</c:v>
                </c:pt>
                <c:pt idx="2">
                  <c:v>4</c:v>
                </c:pt>
                <c:pt idx="3">
                  <c:v>30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0E-41A0-A3C6-CA39D688A0E6}"/>
            </c:ext>
          </c:extLst>
        </c:ser>
        <c:ser>
          <c:idx val="1"/>
          <c:order val="1"/>
          <c:tx>
            <c:strRef>
              <c:f>'[IT-Barometer2016_AlleData.xls]Question 11'!$D$3</c:f>
              <c:strCache>
                <c:ptCount val="1"/>
                <c:pt idx="0">
                  <c:v>Enig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11'!$J$4:$J$9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11'!$D$4:$D$8</c:f>
              <c:numCache>
                <c:formatCode>General</c:formatCode>
                <c:ptCount val="5"/>
                <c:pt idx="0">
                  <c:v>47</c:v>
                </c:pt>
                <c:pt idx="1">
                  <c:v>52</c:v>
                </c:pt>
                <c:pt idx="2">
                  <c:v>34</c:v>
                </c:pt>
                <c:pt idx="3">
                  <c:v>54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0E-41A0-A3C6-CA39D688A0E6}"/>
            </c:ext>
          </c:extLst>
        </c:ser>
        <c:ser>
          <c:idx val="2"/>
          <c:order val="2"/>
          <c:tx>
            <c:strRef>
              <c:f>'[IT-Barometer2016_AlleData.xls]Question 11'!$E$3</c:f>
              <c:strCache>
                <c:ptCount val="1"/>
                <c:pt idx="0">
                  <c:v>Uenig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11'!$J$4:$J$9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11'!$E$4:$E$8</c:f>
              <c:numCache>
                <c:formatCode>General</c:formatCode>
                <c:ptCount val="5"/>
                <c:pt idx="0">
                  <c:v>28</c:v>
                </c:pt>
                <c:pt idx="1">
                  <c:v>26</c:v>
                </c:pt>
                <c:pt idx="2">
                  <c:v>34</c:v>
                </c:pt>
                <c:pt idx="3">
                  <c:v>9</c:v>
                </c:pt>
                <c:pt idx="4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0E-41A0-A3C6-CA39D688A0E6}"/>
            </c:ext>
          </c:extLst>
        </c:ser>
        <c:ser>
          <c:idx val="3"/>
          <c:order val="3"/>
          <c:tx>
            <c:strRef>
              <c:f>'[IT-Barometer2016_AlleData.xls]Question 11'!$F$3</c:f>
              <c:strCache>
                <c:ptCount val="1"/>
                <c:pt idx="0">
                  <c:v>Meget Uenig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11'!$J$4:$J$9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11'!$F$4:$F$8</c:f>
              <c:numCache>
                <c:formatCode>General</c:formatCode>
                <c:ptCount val="5"/>
                <c:pt idx="0">
                  <c:v>11</c:v>
                </c:pt>
                <c:pt idx="1">
                  <c:v>15</c:v>
                </c:pt>
                <c:pt idx="2">
                  <c:v>13</c:v>
                </c:pt>
                <c:pt idx="3">
                  <c:v>7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0E-41A0-A3C6-CA39D688A0E6}"/>
            </c:ext>
          </c:extLst>
        </c:ser>
        <c:ser>
          <c:idx val="4"/>
          <c:order val="4"/>
          <c:tx>
            <c:strRef>
              <c:f>'[IT-Barometer2016_AlleData.xls]Question 11'!$G$3</c:f>
              <c:strCache>
                <c:ptCount val="1"/>
                <c:pt idx="0">
                  <c:v>Ved ikke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11'!$J$4:$J$9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11'!$G$4:$G$8</c:f>
              <c:numCache>
                <c:formatCode>General</c:formatCode>
                <c:ptCount val="5"/>
                <c:pt idx="0">
                  <c:v>48</c:v>
                </c:pt>
                <c:pt idx="1">
                  <c:v>45</c:v>
                </c:pt>
                <c:pt idx="2">
                  <c:v>58</c:v>
                </c:pt>
                <c:pt idx="3">
                  <c:v>44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0E-41A0-A3C6-CA39D688A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43557784"/>
        <c:axId val="743558112"/>
      </c:barChart>
      <c:catAx>
        <c:axId val="743557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3558112"/>
        <c:crosses val="autoZero"/>
        <c:auto val="1"/>
        <c:lblAlgn val="ctr"/>
        <c:lblOffset val="100"/>
        <c:noMultiLvlLbl val="0"/>
      </c:catAx>
      <c:valAx>
        <c:axId val="74355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3557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12'!$E$4:$E$15</c:f>
              <c:strCache>
                <c:ptCount val="12"/>
                <c:pt idx="0">
                  <c:v>Besparelser, lavere omkostninger</c:v>
                </c:pt>
                <c:pt idx="1">
                  <c:v>Øget produktivitet/effektivitet</c:v>
                </c:pt>
                <c:pt idx="2">
                  <c:v>Øget omsætning</c:v>
                </c:pt>
                <c:pt idx="3">
                  <c:v>Bedre kundeservice</c:v>
                </c:pt>
                <c:pt idx="4">
                  <c:v>Kvalitetsforbedring af eksisterende produkter/services</c:v>
                </c:pt>
                <c:pt idx="5">
                  <c:v>Udvikling og lancering af nye produkter/services</c:v>
                </c:pt>
                <c:pt idx="6">
                  <c:v>Optimering af forretningsprocesser</c:v>
                </c:pt>
                <c:pt idx="7">
                  <c:v>Ekspandering til nye markeder/segmenter</c:v>
                </c:pt>
                <c:pt idx="8">
                  <c:v>Bedre brug af virksomhedsdata</c:v>
                </c:pt>
                <c:pt idx="9">
                  <c:v>Øget sikkerhed</c:v>
                </c:pt>
                <c:pt idx="10">
                  <c:v>Andet</c:v>
                </c:pt>
                <c:pt idx="11">
                  <c:v>Ved ikke</c:v>
                </c:pt>
              </c:strCache>
            </c:strRef>
          </c:cat>
          <c:val>
            <c:numRef>
              <c:f>'[IT-Barometer2016_AlleData.xls]Question 12'!$C$4:$C$15</c:f>
              <c:numCache>
                <c:formatCode>0.0%</c:formatCode>
                <c:ptCount val="12"/>
                <c:pt idx="0">
                  <c:v>0.621</c:v>
                </c:pt>
                <c:pt idx="1">
                  <c:v>0.81400000000000006</c:v>
                </c:pt>
                <c:pt idx="2">
                  <c:v>0.27600000000000002</c:v>
                </c:pt>
                <c:pt idx="3">
                  <c:v>0.51700000000000002</c:v>
                </c:pt>
                <c:pt idx="4">
                  <c:v>0.379</c:v>
                </c:pt>
                <c:pt idx="5">
                  <c:v>0.33799999999999997</c:v>
                </c:pt>
                <c:pt idx="6">
                  <c:v>0.71</c:v>
                </c:pt>
                <c:pt idx="7">
                  <c:v>0.17199999999999999</c:v>
                </c:pt>
                <c:pt idx="8">
                  <c:v>0.37200000000000005</c:v>
                </c:pt>
                <c:pt idx="9">
                  <c:v>0.255</c:v>
                </c:pt>
                <c:pt idx="10">
                  <c:v>3.4000000000000002E-2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8F-4F8B-9B31-4FC9416BD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42500880"/>
        <c:axId val="742501864"/>
      </c:barChart>
      <c:catAx>
        <c:axId val="742500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501864"/>
        <c:crosses val="autoZero"/>
        <c:auto val="1"/>
        <c:lblAlgn val="ctr"/>
        <c:lblOffset val="100"/>
        <c:noMultiLvlLbl val="0"/>
      </c:catAx>
      <c:valAx>
        <c:axId val="742501864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50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13'!$E$4:$E$7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Ved ikke</c:v>
                </c:pt>
              </c:strCache>
            </c:strRef>
          </c:cat>
          <c:val>
            <c:numRef>
              <c:f>'[IT-Barometer2016_AlleData.xls]Question 13'!$C$4:$C$6</c:f>
              <c:numCache>
                <c:formatCode>0.0%</c:formatCode>
                <c:ptCount val="3"/>
                <c:pt idx="0">
                  <c:v>0.28999999999999998</c:v>
                </c:pt>
                <c:pt idx="1">
                  <c:v>0.69</c:v>
                </c:pt>
                <c:pt idx="2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6-4B2A-99C4-496AE4D24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42514328"/>
        <c:axId val="742515640"/>
      </c:barChart>
      <c:catAx>
        <c:axId val="742514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515640"/>
        <c:crosses val="autoZero"/>
        <c:auto val="1"/>
        <c:lblAlgn val="ctr"/>
        <c:lblOffset val="100"/>
        <c:noMultiLvlLbl val="0"/>
      </c:catAx>
      <c:valAx>
        <c:axId val="742515640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514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14'!$E$4:$E$11</c:f>
              <c:strCache>
                <c:ptCount val="8"/>
                <c:pt idx="0">
                  <c:v>Vi måtte sige nej til ordrer/opgaver</c:v>
                </c:pt>
                <c:pt idx="1">
                  <c:v>Vi måtte opgive at gå ind på nye markeder/segmenter</c:v>
                </c:pt>
                <c:pt idx="2">
                  <c:v>Udskød videreudvikling/innovation</c:v>
                </c:pt>
                <c:pt idx="3">
                  <c:v>Vi outsourcede/offshorede</c:v>
                </c:pt>
                <c:pt idx="4">
                  <c:v>Valgte en strategisk samarbejdspartner, der havde kompetencerne</c:v>
                </c:pt>
                <c:pt idx="5">
                  <c:v>Vi opkvalificerede eksisterende medarbejdere med de nødvendige kompetencer</c:v>
                </c:pt>
                <c:pt idx="6">
                  <c:v>Andet</c:v>
                </c:pt>
                <c:pt idx="7">
                  <c:v>Ved ikke</c:v>
                </c:pt>
              </c:strCache>
            </c:strRef>
          </c:cat>
          <c:val>
            <c:numRef>
              <c:f>'[IT-Barometer2016_AlleData.xls]Question 14'!$C$4:$C$11</c:f>
              <c:numCache>
                <c:formatCode>0.0%</c:formatCode>
                <c:ptCount val="8"/>
                <c:pt idx="0">
                  <c:v>0.19</c:v>
                </c:pt>
                <c:pt idx="1">
                  <c:v>0.19</c:v>
                </c:pt>
                <c:pt idx="2">
                  <c:v>0.42899999999999999</c:v>
                </c:pt>
                <c:pt idx="3">
                  <c:v>0.40500000000000003</c:v>
                </c:pt>
                <c:pt idx="4">
                  <c:v>0.26200000000000001</c:v>
                </c:pt>
                <c:pt idx="5">
                  <c:v>0.214</c:v>
                </c:pt>
                <c:pt idx="6">
                  <c:v>0.214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2C-4A00-847D-9AAD8C170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42473656"/>
        <c:axId val="742444792"/>
      </c:barChart>
      <c:catAx>
        <c:axId val="742473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444792"/>
        <c:crosses val="autoZero"/>
        <c:auto val="1"/>
        <c:lblAlgn val="ctr"/>
        <c:lblOffset val="100"/>
        <c:noMultiLvlLbl val="0"/>
      </c:catAx>
      <c:valAx>
        <c:axId val="742444792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473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15'!$E$4:$E$7</c:f>
              <c:strCache>
                <c:ptCount val="4"/>
                <c:pt idx="0">
                  <c:v>Lettere</c:v>
                </c:pt>
                <c:pt idx="1">
                  <c:v>Samme</c:v>
                </c:pt>
                <c:pt idx="2">
                  <c:v>Sværere</c:v>
                </c:pt>
                <c:pt idx="3">
                  <c:v>Ved ikke</c:v>
                </c:pt>
              </c:strCache>
            </c:strRef>
          </c:cat>
          <c:val>
            <c:numRef>
              <c:f>'[IT-Barometer2016_AlleData.xls]Question 15'!$C$4:$C$7</c:f>
              <c:numCache>
                <c:formatCode>0.0%</c:formatCode>
                <c:ptCount val="4"/>
                <c:pt idx="0">
                  <c:v>6.9999999999999993E-3</c:v>
                </c:pt>
                <c:pt idx="1">
                  <c:v>0.42700000000000005</c:v>
                </c:pt>
                <c:pt idx="2">
                  <c:v>0.32899999999999996</c:v>
                </c:pt>
                <c:pt idx="3">
                  <c:v>0.23800000000000002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56-4FD2-BEEB-954CEB275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31983616"/>
        <c:axId val="431991488"/>
      </c:barChart>
      <c:catAx>
        <c:axId val="431983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31991488"/>
        <c:crosses val="autoZero"/>
        <c:auto val="1"/>
        <c:lblAlgn val="ctr"/>
        <c:lblOffset val="100"/>
        <c:noMultiLvlLbl val="0"/>
      </c:catAx>
      <c:valAx>
        <c:axId val="431991488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3198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16'!$E$4:$E$11</c:f>
              <c:strCache>
                <c:ptCount val="8"/>
                <c:pt idx="0">
                  <c:v>Vi har ikke ansøgere til stillingerne</c:v>
                </c:pt>
                <c:pt idx="1">
                  <c:v>Ansøgerne har ikke den rette uddannelse</c:v>
                </c:pt>
                <c:pt idx="2">
                  <c:v>Ansøgerne mangler specifikke spidskompetencer</c:v>
                </c:pt>
                <c:pt idx="3">
                  <c:v>Ansøgerne har ikke nok erhvervserfaring</c:v>
                </c:pt>
                <c:pt idx="4">
                  <c:v>Ansøgerne er for dyre i løn</c:v>
                </c:pt>
                <c:pt idx="5">
                  <c:v>Ansøgerne er for dyre at efteruddanne</c:v>
                </c:pt>
                <c:pt idx="6">
                  <c:v>Vi har ikke svært ved at skaffe folk med de rette it-kompetencer</c:v>
                </c:pt>
                <c:pt idx="7">
                  <c:v>Ved ikke</c:v>
                </c:pt>
              </c:strCache>
            </c:strRef>
          </c:cat>
          <c:val>
            <c:numRef>
              <c:f>'[IT-Barometer2016_AlleData.xls]Question 16'!$C$4:$C$11</c:f>
              <c:numCache>
                <c:formatCode>0.0%</c:formatCode>
                <c:ptCount val="8"/>
                <c:pt idx="0">
                  <c:v>0.16200000000000001</c:v>
                </c:pt>
                <c:pt idx="1">
                  <c:v>5.5999999999999994E-2</c:v>
                </c:pt>
                <c:pt idx="2">
                  <c:v>0.254</c:v>
                </c:pt>
                <c:pt idx="3">
                  <c:v>2.7999999999999997E-2</c:v>
                </c:pt>
                <c:pt idx="4">
                  <c:v>0.14099999999999999</c:v>
                </c:pt>
                <c:pt idx="5">
                  <c:v>1.3999999999999999E-2</c:v>
                </c:pt>
                <c:pt idx="6">
                  <c:v>0.14099999999999999</c:v>
                </c:pt>
                <c:pt idx="7">
                  <c:v>0.20399999999999999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8D-49D4-BF3F-BBC665896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42271456"/>
        <c:axId val="742274408"/>
      </c:barChart>
      <c:catAx>
        <c:axId val="742271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274408"/>
        <c:crosses val="autoZero"/>
        <c:auto val="1"/>
        <c:lblAlgn val="ctr"/>
        <c:lblOffset val="100"/>
        <c:noMultiLvlLbl val="0"/>
      </c:catAx>
      <c:valAx>
        <c:axId val="742274408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271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17'!$E$4:$E$10</c:f>
              <c:strCache>
                <c:ptCount val="7"/>
                <c:pt idx="0">
                  <c:v>It-kandidat - lang videregående it-uddannelse</c:v>
                </c:pt>
                <c:pt idx="1">
                  <c:v>Andre lange videregående uddannelser</c:v>
                </c:pt>
                <c:pt idx="2">
                  <c:v>It-bachelor - mellemlang videregående it-uddannelse</c:v>
                </c:pt>
                <c:pt idx="3">
                  <c:v>Andre mellemlange videregående uddannelser</c:v>
                </c:pt>
                <c:pt idx="4">
                  <c:v>Kort videregående it-uddannelse</c:v>
                </c:pt>
                <c:pt idx="5">
                  <c:v>Andre korte videregående uddannelser</c:v>
                </c:pt>
                <c:pt idx="6">
                  <c:v>Ved ikke</c:v>
                </c:pt>
              </c:strCache>
            </c:strRef>
          </c:cat>
          <c:val>
            <c:numRef>
              <c:f>'[IT-Barometer2016_AlleData.xls]Question 17'!$C$4:$C$10</c:f>
              <c:numCache>
                <c:formatCode>0.0%</c:formatCode>
                <c:ptCount val="7"/>
                <c:pt idx="0">
                  <c:v>0.56999999999999995</c:v>
                </c:pt>
                <c:pt idx="1">
                  <c:v>0.35899999999999999</c:v>
                </c:pt>
                <c:pt idx="2">
                  <c:v>0.47899999999999998</c:v>
                </c:pt>
                <c:pt idx="3">
                  <c:v>0.26100000000000001</c:v>
                </c:pt>
                <c:pt idx="4">
                  <c:v>0.218</c:v>
                </c:pt>
                <c:pt idx="5">
                  <c:v>8.5000000000000006E-2</c:v>
                </c:pt>
                <c:pt idx="6">
                  <c:v>0.16200000000000001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5-4CAC-95F9-8CB606FCDC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42476608"/>
        <c:axId val="742478576"/>
      </c:barChart>
      <c:catAx>
        <c:axId val="742476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478576"/>
        <c:crosses val="autoZero"/>
        <c:auto val="1"/>
        <c:lblAlgn val="ctr"/>
        <c:lblOffset val="100"/>
        <c:noMultiLvlLbl val="0"/>
      </c:catAx>
      <c:valAx>
        <c:axId val="742478576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4766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18'!$E$4:$E$13</c:f>
              <c:strCache>
                <c:ptCount val="10"/>
                <c:pt idx="0">
                  <c:v>Softwareudvikling</c:v>
                </c:pt>
                <c:pt idx="1">
                  <c:v>It-projektledelse</c:v>
                </c:pt>
                <c:pt idx="2">
                  <c:v>It-sikkerhed</c:v>
                </c:pt>
                <c:pt idx="3">
                  <c:v>Forretningsforståelse</c:v>
                </c:pt>
                <c:pt idx="4">
                  <c:v>Salgskompetencer</c:v>
                </c:pt>
                <c:pt idx="5">
                  <c:v>It-driftskompetencer</c:v>
                </c:pt>
                <c:pt idx="6">
                  <c:v>Design og usability</c:v>
                </c:pt>
                <c:pt idx="7">
                  <c:v>Formidling og kommunikation</c:v>
                </c:pt>
                <c:pt idx="8">
                  <c:v>Andet</c:v>
                </c:pt>
                <c:pt idx="9">
                  <c:v>Ved ikke</c:v>
                </c:pt>
              </c:strCache>
            </c:strRef>
          </c:cat>
          <c:val>
            <c:numRef>
              <c:f>'[IT-Barometer2016_AlleData.xls]Question 18'!$C$4:$C$13</c:f>
              <c:numCache>
                <c:formatCode>0.0%</c:formatCode>
                <c:ptCount val="10"/>
                <c:pt idx="0">
                  <c:v>0.629</c:v>
                </c:pt>
                <c:pt idx="1">
                  <c:v>0.441</c:v>
                </c:pt>
                <c:pt idx="2">
                  <c:v>0.182</c:v>
                </c:pt>
                <c:pt idx="3">
                  <c:v>0.47600000000000003</c:v>
                </c:pt>
                <c:pt idx="4">
                  <c:v>0.434</c:v>
                </c:pt>
                <c:pt idx="5">
                  <c:v>0.19600000000000001</c:v>
                </c:pt>
                <c:pt idx="6">
                  <c:v>0.371</c:v>
                </c:pt>
                <c:pt idx="7">
                  <c:v>0.18899999999999997</c:v>
                </c:pt>
                <c:pt idx="8">
                  <c:v>5.5999999999999994E-2</c:v>
                </c:pt>
                <c:pt idx="9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B-401C-AAAF-68E51829D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52150256"/>
        <c:axId val="752156160"/>
      </c:barChart>
      <c:catAx>
        <c:axId val="752150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52156160"/>
        <c:crosses val="autoZero"/>
        <c:auto val="1"/>
        <c:lblAlgn val="ctr"/>
        <c:lblOffset val="100"/>
        <c:noMultiLvlLbl val="0"/>
      </c:catAx>
      <c:valAx>
        <c:axId val="752156160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52150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19'!$E$4:$E$8</c:f>
              <c:strCache>
                <c:ptCount val="5"/>
                <c:pt idx="0">
                  <c:v>Medarbejdere videreuddannes og opkvalificeres fast hvert år</c:v>
                </c:pt>
                <c:pt idx="1">
                  <c:v>Medarbejdere videreuddannes og opkvalificeres på ad hoc basis</c:v>
                </c:pt>
                <c:pt idx="2">
                  <c:v>Vi tilbyder trainee/graduateforløb</c:v>
                </c:pt>
                <c:pt idx="3">
                  <c:v>Medarbejdere tilbydes ikke videreuddannelse og opkvalificering af kompetencer</c:v>
                </c:pt>
                <c:pt idx="4">
                  <c:v>Ved ikke</c:v>
                </c:pt>
              </c:strCache>
            </c:strRef>
          </c:cat>
          <c:val>
            <c:numRef>
              <c:f>'[IT-Barometer2016_AlleData.xls]Question 19'!$C$4:$C$8</c:f>
              <c:numCache>
                <c:formatCode>0.0%</c:formatCode>
                <c:ptCount val="5"/>
                <c:pt idx="0">
                  <c:v>0.21299999999999999</c:v>
                </c:pt>
                <c:pt idx="1">
                  <c:v>0.7659999999999999</c:v>
                </c:pt>
                <c:pt idx="2">
                  <c:v>0.17</c:v>
                </c:pt>
                <c:pt idx="3">
                  <c:v>3.5000000000000003E-2</c:v>
                </c:pt>
                <c:pt idx="4">
                  <c:v>5.7000000000000002E-2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2-4459-A897-DEBE4E5C3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52126968"/>
        <c:axId val="752134184"/>
      </c:barChart>
      <c:catAx>
        <c:axId val="752126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52134184"/>
        <c:crosses val="autoZero"/>
        <c:auto val="1"/>
        <c:lblAlgn val="ctr"/>
        <c:lblOffset val="100"/>
        <c:noMultiLvlLbl val="0"/>
      </c:catAx>
      <c:valAx>
        <c:axId val="752134184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52126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2'!$E$4:$E$8</c:f>
              <c:strCache>
                <c:ptCount val="5"/>
                <c:pt idx="0">
                  <c:v>1-9</c:v>
                </c:pt>
                <c:pt idx="1">
                  <c:v>10-24</c:v>
                </c:pt>
                <c:pt idx="2">
                  <c:v>25-99</c:v>
                </c:pt>
                <c:pt idx="3">
                  <c:v>100-249</c:v>
                </c:pt>
                <c:pt idx="4">
                  <c:v>250 eller flere</c:v>
                </c:pt>
              </c:strCache>
            </c:strRef>
          </c:cat>
          <c:val>
            <c:numRef>
              <c:f>'[IT-Barometer2016_AlleData.xls]Question 2'!$D$4:$D$8</c:f>
              <c:numCache>
                <c:formatCode>0</c:formatCode>
                <c:ptCount val="5"/>
                <c:pt idx="0">
                  <c:v>70</c:v>
                </c:pt>
                <c:pt idx="1">
                  <c:v>32</c:v>
                </c:pt>
                <c:pt idx="2">
                  <c:v>33</c:v>
                </c:pt>
                <c:pt idx="3">
                  <c:v>18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4E-4970-B5D8-8C334CDB20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33682928"/>
        <c:axId val="433683584"/>
      </c:barChart>
      <c:catAx>
        <c:axId val="433682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33683584"/>
        <c:crosses val="autoZero"/>
        <c:auto val="1"/>
        <c:lblAlgn val="ctr"/>
        <c:lblOffset val="100"/>
        <c:noMultiLvlLbl val="0"/>
      </c:catAx>
      <c:valAx>
        <c:axId val="43368358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33682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20'!$E$4:$E$7</c:f>
              <c:strCache>
                <c:ptCount val="4"/>
                <c:pt idx="0">
                  <c:v>Vi vil investere flere ressourcer i videruddannelse/opkvalificering/tranieeforløb</c:v>
                </c:pt>
                <c:pt idx="1">
                  <c:v>Vi vil investere samme ressourcer i videruddannelse/opkvalificering/tranieeforløb</c:v>
                </c:pt>
                <c:pt idx="2">
                  <c:v>Vi vil investere færre ressourcer i videruddannelse/opkvalificering/tranieeforløb</c:v>
                </c:pt>
                <c:pt idx="3">
                  <c:v>Ved ikke</c:v>
                </c:pt>
              </c:strCache>
            </c:strRef>
          </c:cat>
          <c:val>
            <c:numRef>
              <c:f>'[IT-Barometer2016_AlleData.xls]Question 20'!$C$4:$C$7</c:f>
              <c:numCache>
                <c:formatCode>0.0%</c:formatCode>
                <c:ptCount val="4"/>
                <c:pt idx="0">
                  <c:v>0.34799999999999998</c:v>
                </c:pt>
                <c:pt idx="1">
                  <c:v>0.53900000000000003</c:v>
                </c:pt>
                <c:pt idx="2">
                  <c:v>1.3999999999999999E-2</c:v>
                </c:pt>
                <c:pt idx="3">
                  <c:v>9.9000000000000005E-2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5-4A2F-A2A4-4F00CA057D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52125656"/>
        <c:axId val="752116144"/>
      </c:barChart>
      <c:catAx>
        <c:axId val="752125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52116144"/>
        <c:crosses val="autoZero"/>
        <c:auto val="1"/>
        <c:lblAlgn val="ctr"/>
        <c:lblOffset val="100"/>
        <c:noMultiLvlLbl val="0"/>
      </c:catAx>
      <c:valAx>
        <c:axId val="752116144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52125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3'!$E$4:$E$7</c:f>
              <c:strCache>
                <c:ptCount val="4"/>
                <c:pt idx="0">
                  <c:v>Bedre</c:v>
                </c:pt>
                <c:pt idx="1">
                  <c:v>Det samme som i 2014</c:v>
                </c:pt>
                <c:pt idx="2">
                  <c:v>Dårligere</c:v>
                </c:pt>
                <c:pt idx="3">
                  <c:v>Vil ikke oplyse / Ved ikke</c:v>
                </c:pt>
              </c:strCache>
            </c:strRef>
          </c:cat>
          <c:val>
            <c:numRef>
              <c:f>'[IT-Barometer2016_AlleData.xls]Question 3'!$C$4:$C$7</c:f>
              <c:numCache>
                <c:formatCode>0.0%</c:formatCode>
                <c:ptCount val="4"/>
                <c:pt idx="0">
                  <c:v>0.59399999999999997</c:v>
                </c:pt>
                <c:pt idx="1">
                  <c:v>0.17399999999999999</c:v>
                </c:pt>
                <c:pt idx="2">
                  <c:v>0.16800000000000001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E-4180-8553-2961CE034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42237344"/>
        <c:axId val="742242264"/>
      </c:barChart>
      <c:catAx>
        <c:axId val="742237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242264"/>
        <c:crosses val="autoZero"/>
        <c:auto val="1"/>
        <c:lblAlgn val="ctr"/>
        <c:lblOffset val="100"/>
        <c:noMultiLvlLbl val="0"/>
      </c:catAx>
      <c:valAx>
        <c:axId val="742242264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23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4'!$E$4:$E$7</c:f>
              <c:strCache>
                <c:ptCount val="4"/>
                <c:pt idx="0">
                  <c:v>Bedre</c:v>
                </c:pt>
                <c:pt idx="1">
                  <c:v>Det samme som i 2015</c:v>
                </c:pt>
                <c:pt idx="2">
                  <c:v>Dårligere</c:v>
                </c:pt>
                <c:pt idx="3">
                  <c:v>Vil ikke oplyse / Ved ikke</c:v>
                </c:pt>
              </c:strCache>
            </c:strRef>
          </c:cat>
          <c:val>
            <c:numRef>
              <c:f>'[IT-Barometer2016_AlleData.xls]Question 4'!$C$4:$C$7</c:f>
              <c:numCache>
                <c:formatCode>0.0%</c:formatCode>
                <c:ptCount val="4"/>
                <c:pt idx="0">
                  <c:v>0.82700000000000007</c:v>
                </c:pt>
                <c:pt idx="1">
                  <c:v>0.16</c:v>
                </c:pt>
                <c:pt idx="2">
                  <c:v>6.0000000000000001E-3</c:v>
                </c:pt>
                <c:pt idx="3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B4-4CD6-A489-E40AC86138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42222256"/>
        <c:axId val="742218648"/>
      </c:barChart>
      <c:catAx>
        <c:axId val="74222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218648"/>
        <c:crosses val="autoZero"/>
        <c:auto val="1"/>
        <c:lblAlgn val="ctr"/>
        <c:lblOffset val="100"/>
        <c:noMultiLvlLbl val="0"/>
      </c:catAx>
      <c:valAx>
        <c:axId val="742218648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4222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5'!$E$4:$E$10</c:f>
              <c:strCache>
                <c:ptCount val="7"/>
                <c:pt idx="0">
                  <c:v>Privatkunder i Danmark</c:v>
                </c:pt>
                <c:pt idx="1">
                  <c:v>Erhvervskunder i Danmark</c:v>
                </c:pt>
                <c:pt idx="2">
                  <c:v>Offentlige kunder i Danmark</c:v>
                </c:pt>
                <c:pt idx="3">
                  <c:v>Privatkunder i udlandet</c:v>
                </c:pt>
                <c:pt idx="4">
                  <c:v>Erhvervskunder i udlandet</c:v>
                </c:pt>
                <c:pt idx="5">
                  <c:v>Offentlige kunder i udlandet</c:v>
                </c:pt>
                <c:pt idx="6">
                  <c:v>Vil ikke oplyse / Ved ikke</c:v>
                </c:pt>
              </c:strCache>
            </c:strRef>
          </c:cat>
          <c:val>
            <c:numRef>
              <c:f>'[IT-Barometer2016_AlleData.xls]Question 5'!$C$4:$C$10</c:f>
              <c:numCache>
                <c:formatCode>0.0%</c:formatCode>
                <c:ptCount val="7"/>
                <c:pt idx="0">
                  <c:v>0.13500000000000001</c:v>
                </c:pt>
                <c:pt idx="1">
                  <c:v>0.76900000000000002</c:v>
                </c:pt>
                <c:pt idx="2">
                  <c:v>0.40399999999999997</c:v>
                </c:pt>
                <c:pt idx="3">
                  <c:v>4.4999999999999998E-2</c:v>
                </c:pt>
                <c:pt idx="4">
                  <c:v>0.45500000000000002</c:v>
                </c:pt>
                <c:pt idx="5">
                  <c:v>9.6000000000000002E-2</c:v>
                </c:pt>
                <c:pt idx="6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FF-4D78-9233-9767058B5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41513224"/>
        <c:axId val="641505680"/>
      </c:barChart>
      <c:catAx>
        <c:axId val="641513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41505680"/>
        <c:crosses val="autoZero"/>
        <c:auto val="1"/>
        <c:lblAlgn val="ctr"/>
        <c:lblOffset val="100"/>
        <c:noMultiLvlLbl val="0"/>
      </c:catAx>
      <c:valAx>
        <c:axId val="641505680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41513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'Question 6'!$E$4:$E$13</c:f>
              <c:strCache>
                <c:ptCount val="10"/>
                <c:pt idx="0">
                  <c:v>Mangel på de rette it-kompetencer</c:v>
                </c:pt>
                <c:pt idx="1">
                  <c:v>Mangel på efterspørgsel fra private kunder</c:v>
                </c:pt>
                <c:pt idx="2">
                  <c:v>Det høje skatte- og afgiftsniveau i Danmark</c:v>
                </c:pt>
                <c:pt idx="3">
                  <c:v>Manglende rammer for/efterspørgsel efter innovative løsninger</c:v>
                </c:pt>
                <c:pt idx="4">
                  <c:v>Mangel på efterspørgsel fra offentlige kunder</c:v>
                </c:pt>
                <c:pt idx="5">
                  <c:v>Mangel på kapital</c:v>
                </c:pt>
                <c:pt idx="6">
                  <c:v>For lidt internationalisering i branchen</c:v>
                </c:pt>
                <c:pt idx="7">
                  <c:v>For lidt innovation i branchen</c:v>
                </c:pt>
                <c:pt idx="8">
                  <c:v>Andet</c:v>
                </c:pt>
                <c:pt idx="9">
                  <c:v>Ved ikke</c:v>
                </c:pt>
              </c:strCache>
            </c:strRef>
          </c:cat>
          <c:val>
            <c:numRef>
              <c:f>'Question 6'!$C$4:$C$13</c:f>
              <c:numCache>
                <c:formatCode>0.0%</c:formatCode>
                <c:ptCount val="10"/>
                <c:pt idx="0">
                  <c:v>0.48399999999999999</c:v>
                </c:pt>
                <c:pt idx="1">
                  <c:v>9.6999999999999989E-2</c:v>
                </c:pt>
                <c:pt idx="2">
                  <c:v>0.20600000000000002</c:v>
                </c:pt>
                <c:pt idx="3">
                  <c:v>0.17399999999999999</c:v>
                </c:pt>
                <c:pt idx="4">
                  <c:v>0.16800000000000001</c:v>
                </c:pt>
                <c:pt idx="5">
                  <c:v>0.21899999999999997</c:v>
                </c:pt>
                <c:pt idx="6">
                  <c:v>0.129</c:v>
                </c:pt>
                <c:pt idx="7">
                  <c:v>0.155</c:v>
                </c:pt>
                <c:pt idx="8">
                  <c:v>0.14800000000000002</c:v>
                </c:pt>
                <c:pt idx="9">
                  <c:v>0.10300000000000001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9E-4A80-AB4C-DB1B22AC8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31665400"/>
        <c:axId val="1"/>
      </c:barChart>
      <c:catAx>
        <c:axId val="431665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DDDDDD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da-DK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da-DK"/>
          </a:p>
        </c:txPr>
        <c:crossAx val="4316654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DDDDDD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da-DK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'Question 7'!$E$4:$E$13</c:f>
              <c:strCache>
                <c:ptCount val="10"/>
                <c:pt idx="0">
                  <c:v>Ingen udenlandske kunder</c:v>
                </c:pt>
                <c:pt idx="1">
                  <c:v>Norden</c:v>
                </c:pt>
                <c:pt idx="2">
                  <c:v>Øvrige Europa</c:v>
                </c:pt>
                <c:pt idx="3">
                  <c:v>USA</c:v>
                </c:pt>
                <c:pt idx="4">
                  <c:v>Øvrige Nordamerika</c:v>
                </c:pt>
                <c:pt idx="5">
                  <c:v>Sydamerika</c:v>
                </c:pt>
                <c:pt idx="6">
                  <c:v>Afrika</c:v>
                </c:pt>
                <c:pt idx="7">
                  <c:v>Asien</c:v>
                </c:pt>
                <c:pt idx="8">
                  <c:v>Australien</c:v>
                </c:pt>
                <c:pt idx="9">
                  <c:v>Vil ikke oplyse / Ved ikke</c:v>
                </c:pt>
              </c:strCache>
            </c:strRef>
          </c:cat>
          <c:val>
            <c:numRef>
              <c:f>'Question 7'!$C$4:$C$13</c:f>
              <c:numCache>
                <c:formatCode>0.0%</c:formatCode>
                <c:ptCount val="10"/>
                <c:pt idx="0">
                  <c:v>0.318</c:v>
                </c:pt>
                <c:pt idx="1">
                  <c:v>0.54500000000000004</c:v>
                </c:pt>
                <c:pt idx="2">
                  <c:v>0.442</c:v>
                </c:pt>
                <c:pt idx="3">
                  <c:v>0.182</c:v>
                </c:pt>
                <c:pt idx="4">
                  <c:v>7.0999999999999994E-2</c:v>
                </c:pt>
                <c:pt idx="5">
                  <c:v>7.8E-2</c:v>
                </c:pt>
                <c:pt idx="6">
                  <c:v>7.8E-2</c:v>
                </c:pt>
                <c:pt idx="7">
                  <c:v>0.14300000000000002</c:v>
                </c:pt>
                <c:pt idx="8">
                  <c:v>7.8E-2</c:v>
                </c:pt>
                <c:pt idx="9">
                  <c:v>5.2000000000000005E-2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82-4027-ADB2-EF04D4840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31662776"/>
        <c:axId val="1"/>
      </c:barChart>
      <c:catAx>
        <c:axId val="431662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DDDDDD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da-DK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da-DK"/>
          </a:p>
        </c:txPr>
        <c:crossAx val="4316627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DDDDDD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da-DK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8'!$E$4:$E$8</c:f>
              <c:strCache>
                <c:ptCount val="5"/>
                <c:pt idx="0">
                  <c:v>I høj grad</c:v>
                </c:pt>
                <c:pt idx="1">
                  <c:v>I nogen grad</c:v>
                </c:pt>
                <c:pt idx="2">
                  <c:v>Kun i mindre grad</c:v>
                </c:pt>
                <c:pt idx="3">
                  <c:v>Slet ikke</c:v>
                </c:pt>
                <c:pt idx="4">
                  <c:v>Ved ikke</c:v>
                </c:pt>
              </c:strCache>
            </c:strRef>
          </c:cat>
          <c:val>
            <c:numRef>
              <c:f>'[IT-Barometer2016_AlleData.xls]Question 8'!$C$4:$C$8</c:f>
              <c:numCache>
                <c:formatCode>0.0%</c:formatCode>
                <c:ptCount val="5"/>
                <c:pt idx="0">
                  <c:v>0.27300000000000002</c:v>
                </c:pt>
                <c:pt idx="1">
                  <c:v>0.27899999999999997</c:v>
                </c:pt>
                <c:pt idx="2">
                  <c:v>0.23399999999999999</c:v>
                </c:pt>
                <c:pt idx="3">
                  <c:v>0.188</c:v>
                </c:pt>
                <c:pt idx="4">
                  <c:v>2.6000000000000002E-2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A9-486A-83D1-7FD965B70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33675384"/>
        <c:axId val="433678336"/>
      </c:barChart>
      <c:catAx>
        <c:axId val="433675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33678336"/>
        <c:crosses val="autoZero"/>
        <c:auto val="1"/>
        <c:lblAlgn val="ctr"/>
        <c:lblOffset val="100"/>
        <c:noMultiLvlLbl val="0"/>
      </c:catAx>
      <c:valAx>
        <c:axId val="433678336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33675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'[IT-Barometer2016_AlleData.xls]Question 9'!$C$3</c:f>
              <c:strCache>
                <c:ptCount val="1"/>
                <c:pt idx="0">
                  <c:v>Meget enig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9'!$J$4:$J$9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9'!$C$4:$C$8</c:f>
              <c:numCache>
                <c:formatCode>General</c:formatCode>
                <c:ptCount val="5"/>
                <c:pt idx="0">
                  <c:v>9</c:v>
                </c:pt>
                <c:pt idx="1">
                  <c:v>10</c:v>
                </c:pt>
                <c:pt idx="2">
                  <c:v>7</c:v>
                </c:pt>
                <c:pt idx="3">
                  <c:v>22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6-4677-86D7-51CE58CBBF94}"/>
            </c:ext>
          </c:extLst>
        </c:ser>
        <c:ser>
          <c:idx val="1"/>
          <c:order val="1"/>
          <c:tx>
            <c:strRef>
              <c:f>'[IT-Barometer2016_AlleData.xls]Question 9'!$D$3</c:f>
              <c:strCache>
                <c:ptCount val="1"/>
                <c:pt idx="0">
                  <c:v>Enig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9'!$J$4:$J$9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9'!$D$4:$D$8</c:f>
              <c:numCache>
                <c:formatCode>General</c:formatCode>
                <c:ptCount val="5"/>
                <c:pt idx="0">
                  <c:v>76</c:v>
                </c:pt>
                <c:pt idx="1">
                  <c:v>73</c:v>
                </c:pt>
                <c:pt idx="2">
                  <c:v>78</c:v>
                </c:pt>
                <c:pt idx="3">
                  <c:v>81</c:v>
                </c:pt>
                <c:pt idx="4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B6-4677-86D7-51CE58CBBF94}"/>
            </c:ext>
          </c:extLst>
        </c:ser>
        <c:ser>
          <c:idx val="2"/>
          <c:order val="2"/>
          <c:tx>
            <c:strRef>
              <c:f>'[IT-Barometer2016_AlleData.xls]Question 9'!$E$3</c:f>
              <c:strCache>
                <c:ptCount val="1"/>
                <c:pt idx="0">
                  <c:v>Uenig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9'!$J$4:$J$9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9'!$E$4:$E$8</c:f>
              <c:numCache>
                <c:formatCode>General</c:formatCode>
                <c:ptCount val="5"/>
                <c:pt idx="0">
                  <c:v>30</c:v>
                </c:pt>
                <c:pt idx="1">
                  <c:v>32</c:v>
                </c:pt>
                <c:pt idx="2">
                  <c:v>23</c:v>
                </c:pt>
                <c:pt idx="3">
                  <c:v>17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B6-4677-86D7-51CE58CBBF94}"/>
            </c:ext>
          </c:extLst>
        </c:ser>
        <c:ser>
          <c:idx val="3"/>
          <c:order val="3"/>
          <c:tx>
            <c:strRef>
              <c:f>'[IT-Barometer2016_AlleData.xls]Question 9'!$F$3</c:f>
              <c:strCache>
                <c:ptCount val="1"/>
                <c:pt idx="0">
                  <c:v>Meget Uenig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9'!$J$4:$J$9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9'!$F$4:$F$8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B6-4677-86D7-51CE58CBBF94}"/>
            </c:ext>
          </c:extLst>
        </c:ser>
        <c:ser>
          <c:idx val="4"/>
          <c:order val="4"/>
          <c:tx>
            <c:strRef>
              <c:f>'[IT-Barometer2016_AlleData.xls]Question 9'!$G$3</c:f>
              <c:strCache>
                <c:ptCount val="1"/>
                <c:pt idx="0">
                  <c:v>Ved ikke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'[IT-Barometer2016_AlleData.xls]Question 9'!$J$4:$J$9</c:f>
              <c:strCache>
                <c:ptCount val="5"/>
                <c:pt idx="0">
                  <c:v>Homogent marked</c:v>
                </c:pt>
                <c:pt idx="1">
                  <c:v>Homogen kultur</c:v>
                </c:pt>
                <c:pt idx="2">
                  <c:v>Homogen lovgivning</c:v>
                </c:pt>
                <c:pt idx="3">
                  <c:v>Vækstpotentiale</c:v>
                </c:pt>
                <c:pt idx="4">
                  <c:v>Naturligt 1. sted at eksportere til</c:v>
                </c:pt>
              </c:strCache>
            </c:strRef>
          </c:cat>
          <c:val>
            <c:numRef>
              <c:f>'[IT-Barometer2016_AlleData.xls]Question 9'!$G$4:$G$8</c:f>
              <c:numCache>
                <c:formatCode>General</c:formatCode>
                <c:ptCount val="5"/>
                <c:pt idx="0">
                  <c:v>26</c:v>
                </c:pt>
                <c:pt idx="1">
                  <c:v>22</c:v>
                </c:pt>
                <c:pt idx="2">
                  <c:v>33</c:v>
                </c:pt>
                <c:pt idx="3">
                  <c:v>23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B6-4677-86D7-51CE58CBB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25192368"/>
        <c:axId val="425193024"/>
      </c:barChart>
      <c:catAx>
        <c:axId val="425192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25193024"/>
        <c:crosses val="autoZero"/>
        <c:auto val="1"/>
        <c:lblAlgn val="ctr"/>
        <c:lblOffset val="100"/>
        <c:noMultiLvlLbl val="0"/>
      </c:catAx>
      <c:valAx>
        <c:axId val="42519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2519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12B53-BB1D-43FD-9BED-CEACF5FBD1A3}" type="datetimeFigureOut">
              <a:rPr lang="da-DK" smtClean="0"/>
              <a:t>07-09-2016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E7889-669B-47CB-A7CD-9D6B7C6070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553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9A907-03BC-47FA-BDFB-D305950B89E1}" type="datetimeFigureOut">
              <a:rPr lang="da-DK" smtClean="0"/>
              <a:pPr/>
              <a:t>07-09-2016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1A934-90CF-4B10-B917-0A78957A1C1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A0A5-A3CC-4DDB-84B0-0488CE1D2730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Præsentationens titel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614864" y="6356350"/>
            <a:ext cx="2133600" cy="365125"/>
          </a:xfrm>
        </p:spPr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Titel 6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1143000"/>
          </a:xfrm>
          <a:prstGeom prst="rect">
            <a:avLst/>
          </a:prstGeom>
        </p:spPr>
        <p:txBody>
          <a:bodyPr/>
          <a:lstStyle>
            <a:lvl1pPr algn="l">
              <a:defRPr sz="4000" b="1" baseline="0"/>
            </a:lvl1pPr>
          </a:lstStyle>
          <a:p>
            <a:r>
              <a:rPr lang="da-DK" dirty="0"/>
              <a:t>Her skrives præsentationens</a:t>
            </a:r>
            <a:br>
              <a:rPr lang="da-DK" dirty="0"/>
            </a:br>
            <a:r>
              <a:rPr lang="da-DK" dirty="0"/>
              <a:t>overskrift</a:t>
            </a:r>
          </a:p>
        </p:txBody>
      </p:sp>
      <p:sp>
        <p:nvSpPr>
          <p:cNvPr id="7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395536" y="2852936"/>
            <a:ext cx="6400800" cy="64807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Her skrives evt. undertitel – ligeledes i Arial</a:t>
            </a:r>
          </a:p>
        </p:txBody>
      </p:sp>
      <p:sp>
        <p:nvSpPr>
          <p:cNvPr id="8" name="Pladsholder til tekst 18"/>
          <p:cNvSpPr>
            <a:spLocks noGrp="1"/>
          </p:cNvSpPr>
          <p:nvPr>
            <p:ph type="body" sz="quarter" idx="13" hasCustomPrompt="1"/>
          </p:nvPr>
        </p:nvSpPr>
        <p:spPr>
          <a:xfrm>
            <a:off x="1620441" y="5373216"/>
            <a:ext cx="7128023" cy="431725"/>
          </a:xfrm>
          <a:prstGeom prst="rect">
            <a:avLst/>
          </a:prstGeom>
        </p:spPr>
        <p:txBody>
          <a:bodyPr/>
          <a:lstStyle>
            <a:lvl1pPr algn="r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Navnet på den/de præsentationsansvarlige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395536" y="2132857"/>
            <a:ext cx="8229600" cy="352839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Arial" pitchFamily="34" charset="0"/>
              <a:buChar char="•"/>
              <a:defRPr sz="2200" baseline="0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 dirty="0"/>
              <a:t>Punkt 1. Skrevet med Arial 22 pkt. Altid rød ”</a:t>
            </a:r>
            <a:r>
              <a:rPr lang="da-DK" dirty="0" err="1"/>
              <a:t>dot</a:t>
            </a:r>
            <a:r>
              <a:rPr lang="da-DK" dirty="0"/>
              <a:t>”</a:t>
            </a:r>
          </a:p>
          <a:p>
            <a:pPr lvl="0"/>
            <a:r>
              <a:rPr lang="da-DK" dirty="0"/>
              <a:t>Punkt 2…</a:t>
            </a:r>
          </a:p>
          <a:p>
            <a:pPr lvl="0"/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60A5-BD8D-4FF3-81B8-4EA51C7776FD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Præsentationens 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29600" cy="504056"/>
          </a:xfrm>
          <a:prstGeom prst="rect">
            <a:avLst/>
          </a:prstGeom>
        </p:spPr>
        <p:txBody>
          <a:bodyPr/>
          <a:lstStyle>
            <a:lvl1pPr algn="l">
              <a:defRPr sz="2400" b="1" baseline="0"/>
            </a:lvl1pPr>
          </a:lstStyle>
          <a:p>
            <a:r>
              <a:rPr lang="da-DK" dirty="0"/>
              <a:t>Side med punktopstillinger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763-987F-4E69-BEF0-3B6E5B46BEED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Præsentationens 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29600" cy="504056"/>
          </a:xfrm>
          <a:prstGeom prst="rect">
            <a:avLst/>
          </a:prstGeom>
        </p:spPr>
        <p:txBody>
          <a:bodyPr/>
          <a:lstStyle>
            <a:lvl1pPr algn="l">
              <a:defRPr sz="2400" b="1" baseline="0"/>
            </a:lvl1pPr>
          </a:lstStyle>
          <a:p>
            <a:r>
              <a:rPr lang="da-DK" dirty="0"/>
              <a:t>Tekstside i to spalter</a:t>
            </a:r>
          </a:p>
        </p:txBody>
      </p:sp>
      <p:sp>
        <p:nvSpPr>
          <p:cNvPr id="11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95536" y="2204865"/>
            <a:ext cx="8219256" cy="3240360"/>
          </a:xfrm>
          <a:prstGeom prst="rect">
            <a:avLst/>
          </a:prstGeom>
        </p:spPr>
        <p:txBody>
          <a:bodyPr numCol="2" spcCol="360000"/>
          <a:lstStyle>
            <a:lvl1pPr marL="0" indent="0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/>
              <a:t>Indtast tekst her</a:t>
            </a:r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763-987F-4E69-BEF0-3B6E5B46BEED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Præsentationens 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29600" cy="504056"/>
          </a:xfrm>
          <a:prstGeom prst="rect">
            <a:avLst/>
          </a:prstGeom>
        </p:spPr>
        <p:txBody>
          <a:bodyPr/>
          <a:lstStyle>
            <a:lvl1pPr algn="l">
              <a:defRPr sz="2400" b="1" baseline="0"/>
            </a:lvl1pPr>
          </a:lstStyle>
          <a:p>
            <a:r>
              <a:rPr lang="da-DK" dirty="0"/>
              <a:t>Tekstspalte + foto</a:t>
            </a:r>
          </a:p>
        </p:txBody>
      </p:sp>
      <p:sp>
        <p:nvSpPr>
          <p:cNvPr id="11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95536" y="2204865"/>
            <a:ext cx="4109628" cy="3240360"/>
          </a:xfrm>
          <a:prstGeom prst="rect">
            <a:avLst/>
          </a:prstGeom>
        </p:spPr>
        <p:txBody>
          <a:bodyPr numCol="1" spcCol="0"/>
          <a:lstStyle>
            <a:lvl1pPr marL="0" indent="0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dirty="0"/>
              <a:t>Indtast tekst her</a:t>
            </a:r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2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a-DK" dirty="0"/>
              <a:t>Præsentationens titel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95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A0A5-A3CC-4DDB-84B0-0488CE1D2730}" type="datetime2">
              <a:rPr lang="da-DK" smtClean="0"/>
              <a:pPr/>
              <a:t>7. september 2016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6148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90327-99CC-491B-B701-31C6D75E7158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sidefod 3"/>
          <p:cNvSpPr>
            <a:spLocks noGrp="1"/>
          </p:cNvSpPr>
          <p:nvPr>
            <p:ph type="ftr" sz="quarter" idx="3"/>
          </p:nvPr>
        </p:nvSpPr>
        <p:spPr>
          <a:xfrm>
            <a:off x="395536" y="26064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Præsentationens 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  <p:sldLayoutId id="2147483653" r:id="rId4"/>
    <p:sldLayoutId id="2147483649" r:id="rId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60A5-BD8D-4FF3-81B8-4EA51C7776FD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Hovedtal og konklusioner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047" y="3640349"/>
            <a:ext cx="3505899" cy="1985686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7679941" y="3574629"/>
            <a:ext cx="688009" cy="64633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Vækst </a:t>
            </a:r>
            <a:b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&amp; </a:t>
            </a:r>
            <a:b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eksport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3578421" y="4237929"/>
            <a:ext cx="1071126" cy="64633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Mangel </a:t>
            </a:r>
            <a:b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på</a:t>
            </a:r>
            <a:b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kompetencer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5839837" y="2994018"/>
            <a:ext cx="780983" cy="64633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Barrierer</a:t>
            </a:r>
            <a:b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b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vækst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5400973" y="5626035"/>
            <a:ext cx="164339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da-DK" sz="1200" dirty="0"/>
              <a:t>Status på it-branchen</a:t>
            </a:r>
            <a:endParaRPr kumimoji="0" lang="da-DK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10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I hvilken grad forventer du, at væksten i din virksomhed kommer fra andre markeder end det danske fremover?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55,2% af virksomhederne forventer at væksten skal komme via eksport (40% i 2015)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18,8% forventer ikke vækst via eksport (22% i 2015)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Langt mere fokus på internationalisering og eksport</a:t>
            </a: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218829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134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11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Hvordan vurderer du Norden som marked?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>
          <a:xfrm>
            <a:off x="395536" y="2204864"/>
            <a:ext cx="4109628" cy="3960439"/>
          </a:xfrm>
        </p:spPr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68,1% ser Norden som det naturlige sted at starte med eksport til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70,1% ser et vækstpotentiale i Norden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59% mener der er en homogen lovgivning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57,6% mener der er en homogen kultur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59% mener det er et homogent marked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Norden bliver set som et naturligt sted at starte med eksport at it-løsninger, og som et marked med vækstpotentiale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3936510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935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12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/>
              <a:t>Hvordan vurderer du EU som marked?</a:t>
            </a:r>
            <a:endParaRPr lang="da-DK" sz="2000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>
          <a:xfrm>
            <a:off x="395536" y="2204864"/>
            <a:ext cx="4109628" cy="4151486"/>
          </a:xfrm>
        </p:spPr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56,6% ser EU som det naturlige sted at starte med eksport til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70,6% ser et vækstpotentiale i EU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32,2% mener der er en homogen lovgivning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19,6% mener der er en homogen kultur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32,2% mener det er et homogent marked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Over halvdelen ser EU som et naturligt sted at starte med eksport, og som et område med stort vækstpotentiale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Kun godt hver 3. vurderer at EU er et homogent marked med en ensartet lovgivning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171603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802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13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/>
              <a:t>Hvordan vurderer du USA som marked?</a:t>
            </a:r>
            <a:endParaRPr lang="da-DK" sz="2000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>
          <a:xfrm>
            <a:off x="395536" y="2204865"/>
            <a:ext cx="4109628" cy="4221814"/>
          </a:xfrm>
        </p:spPr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19,6% ser USA som det naturlige sted at starte med eksport til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58,7% ser et vækstpotentiale i USA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26,6% mener der er en homogen lovgivning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39,9% mener det er en homogen kultur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39,2% mener det er et homogent marked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Over halvdelen ser et vækstpotentiale i USA, men blot 19,6% ser USA som et naturligt sted at starte med eksport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En stor del af it-virksomheder svarer ”Ved ikke” vedr. USA, hvilket kunne tyde på lidt kendskab til dette eksportmarked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322812"/>
              </p:ext>
            </p:extLst>
          </p:nvPr>
        </p:nvGraphicFramePr>
        <p:xfrm>
          <a:off x="450744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4349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14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Hvad driver efterspørgslen af it-løsninger hos dine kunder? 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>
          <a:xfrm>
            <a:off x="395536" y="2204865"/>
            <a:ext cx="8229600" cy="3240360"/>
          </a:xfrm>
        </p:spPr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81,4% af kunderne efterspørger it-løsninger, der skal øge produktiviteten/effektiviteten (68% i 2015)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71% af kunderne efterspørger it-løsninger, der skal optimere forretningsprocesserne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62,1% af kunderne efterspørger it-løsninger, der skal give besparelser (61%)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Større fokus på optimering </a:t>
            </a:r>
            <a:br>
              <a:rPr lang="da-DK" sz="1400" dirty="0"/>
            </a:br>
            <a:r>
              <a:rPr lang="da-DK" sz="1400" dirty="0"/>
              <a:t>og effektivisering samt på </a:t>
            </a:r>
            <a:br>
              <a:rPr lang="da-DK" sz="1400" dirty="0"/>
            </a:br>
            <a:r>
              <a:rPr lang="da-DK" sz="1400" dirty="0"/>
              <a:t>it-løsninger, der forbedrer </a:t>
            </a:r>
            <a:br>
              <a:rPr lang="da-DK" sz="1400" dirty="0"/>
            </a:br>
            <a:r>
              <a:rPr lang="da-DK" sz="1400" dirty="0"/>
              <a:t>forretningsprocesserne</a:t>
            </a: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81339"/>
              </p:ext>
            </p:extLst>
          </p:nvPr>
        </p:nvGraphicFramePr>
        <p:xfrm>
          <a:off x="2595972" y="3613150"/>
          <a:ext cx="65480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70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15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Har din virksomheden indenfor de seneste 12 måneder haft ledige it-stillinger i Danmark, som I har måttet opgive at besætte?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29% har inden for de seneste 12 måneder haft ledige it-stillinger, som de har måtte opgive at besætte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Næsten hver 3. it-virksomhed har måtte opgive at besætte it-stillinger i 2015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358785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8587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16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Hvad gjorde I, da I ikke kunne besætte stillingen?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42,9% har måtte udskyde videreudvikling/innovation, da de ikke kunne besætte it-stillinger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40,5% måtte outsource/offshore, da de ikke kunne besætte it-stillinger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Kompetencemanglen går ud over innovations- og produktudviklingsprojekter i virksomhederne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Flere it-stillinger bliver outsourcede pga. kompetencemanglen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5611620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9151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17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Er det blevet mere eller mindre svært at finde medarbejdere end for et år siden?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32,9% af it-virksomhederne oplever, at det er blevet sværere at finde medarbejdere end for blot et år siden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Hver 3. it-virksomhed har sværere ved at skaffe de nødvendige medarbejdere end for blot et år siden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749641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5788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18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Hvad er den største udfordring i forhold til at få fat i de rette it-kompetencer i Danmark?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25,4% mangler ansøgere med de specifikke spidskompetencer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16,2% fik slet ikke ansøgere til stillingerne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Hver 4. virksomhed fik ikke ansøgere med de rette kompetencer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Og mere end hver 10. virksomhed fik slet ingen ansøgere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685114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6400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19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Personer med hvilken uddannelsesbaggrund efterspørger din virksomhed i Danmark?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57% af virksomhederne efterspørger it-kandidater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47,9% efterspørger it-bachelorer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35,9% efterspørger folk med andre lange videregående uddannelser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It-branchen efterspørger folk med lange og mellemlange it-uddannelser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Og folk med andre lange videregående uddannelser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600596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962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763-987F-4E69-BEF0-3B6E5B46BEED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Hovedkonklusioner</a:t>
            </a:r>
          </a:p>
        </p:txBody>
      </p:sp>
      <p:sp>
        <p:nvSpPr>
          <p:cNvPr id="7" name="Pladsholder til indhold 9"/>
          <p:cNvSpPr txBox="1">
            <a:spLocks/>
          </p:cNvSpPr>
          <p:nvPr/>
        </p:nvSpPr>
        <p:spPr>
          <a:xfrm>
            <a:off x="395536" y="1874065"/>
            <a:ext cx="8229600" cy="41299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Clr>
                <a:srgbClr val="C00000"/>
              </a:buClr>
              <a:buNone/>
            </a:pPr>
            <a:r>
              <a:rPr lang="da-DK" sz="1400" b="1" dirty="0"/>
              <a:t>Vækst og eksport </a:t>
            </a:r>
          </a:p>
          <a:p>
            <a:pPr marL="342900" lvl="1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da-DK" sz="1200" dirty="0"/>
              <a:t>De gode tider er tilbage. 3 ud af 5 virksomheder havde en bedre bundlinje i 2015 end 2014, og 83% forventer at 2016 bliver endnu bedre</a:t>
            </a:r>
          </a:p>
          <a:p>
            <a:pPr marL="342900" lvl="1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da-DK" sz="1200" dirty="0"/>
              <a:t>Branchen forventer at især deres erhvervskunder skal bidrage til væksten </a:t>
            </a:r>
          </a:p>
          <a:p>
            <a:pPr marL="342900" lvl="1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da-DK" sz="1200" dirty="0"/>
              <a:t>Løsninger til det offentlige i udlandet skal også bidrage - hver 10. virksomhed forventer, at væksten bl.a. skal komme fra offentlige kunder i udlandet</a:t>
            </a:r>
          </a:p>
          <a:p>
            <a:pPr marL="342900" lvl="1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da-DK" sz="1200" dirty="0"/>
              <a:t>Selvom mere end halvdelen af danske it-virksomheder forventer at få vækst via eksport, har hver 3. virksomhed i branchen slet intet salg til udlandet</a:t>
            </a:r>
          </a:p>
          <a:p>
            <a:pPr marL="0" lvl="1" indent="0">
              <a:buClr>
                <a:srgbClr val="C00000"/>
              </a:buClr>
              <a:buNone/>
            </a:pPr>
            <a:r>
              <a:rPr lang="da-DK" sz="1400" b="1" dirty="0"/>
              <a:t>Barrierer for vækst</a:t>
            </a:r>
          </a:p>
          <a:p>
            <a:pPr marL="342900" lvl="1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da-DK" sz="1200" dirty="0"/>
              <a:t>Næsten halvdelen af virksomhederne ser kompetencemangel som den største barriere for vækst i branchen. Det er en stigning på 9% i forhold til 2015</a:t>
            </a:r>
          </a:p>
          <a:p>
            <a:pPr marL="342900" lvl="1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da-DK" sz="1200" dirty="0"/>
              <a:t>Kapitalmangel (22%) og vores høje skatte- og afgiftsniveau (21%) kommer ind på 2. og 3. pladsen som barrierer</a:t>
            </a:r>
            <a:endParaRPr lang="da-DK" sz="1400" dirty="0"/>
          </a:p>
          <a:p>
            <a:pPr marL="0" lvl="1" indent="0">
              <a:buClr>
                <a:srgbClr val="C00000"/>
              </a:buClr>
              <a:buNone/>
            </a:pPr>
            <a:r>
              <a:rPr lang="da-DK" sz="1400" b="1" dirty="0"/>
              <a:t>Kompetencemangel</a:t>
            </a:r>
          </a:p>
          <a:p>
            <a:pPr marL="342900" lvl="1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da-DK" sz="1200" dirty="0"/>
              <a:t>29% af alle virksomheder har indenfor det seneste år haft ledige it-stillinger, de måtte opgive at besætte – og hver 3. virksomheder oplever det er blevet svære at rekruttere end for blot et år siden</a:t>
            </a:r>
          </a:p>
          <a:p>
            <a:pPr marL="342900" lvl="1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da-DK" sz="1200" dirty="0"/>
              <a:t>Manglen på kvalificerede medarbejdere har fået 43% til at udskyde videreudvikling og innovation af løsninger, mens 41% har outsourcet/</a:t>
            </a:r>
            <a:r>
              <a:rPr lang="da-DK" sz="1200" dirty="0" err="1"/>
              <a:t>offshored</a:t>
            </a:r>
            <a:endParaRPr lang="da-DK" sz="1200" dirty="0"/>
          </a:p>
          <a:p>
            <a:pPr marL="342900" lvl="1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da-DK" sz="1200" dirty="0"/>
              <a:t>3 ud af 4 virksomheder videreuddanner/opkvalificere medarbejdere på ad hoc basis og 35% forventer at bruge flere ressourcer på videreuddannelse og opkvalificering i år</a:t>
            </a:r>
          </a:p>
        </p:txBody>
      </p:sp>
    </p:spTree>
    <p:extLst>
      <p:ext uri="{BB962C8B-B14F-4D97-AF65-F5344CB8AC3E}">
        <p14:creationId xmlns:p14="http://schemas.microsoft.com/office/powerpoint/2010/main" val="1924578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20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Personer med hvilke kompetencer efterspørger din virksomhed i Danmark?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>
          <a:xfrm>
            <a:off x="395536" y="2204864"/>
            <a:ext cx="4109628" cy="4032447"/>
          </a:xfrm>
        </p:spPr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62,9% af virksomhederne efterspørger personer med kompetence inden for softwareudvikling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47,6% søger forretningsforståelse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44,1% søger it-projektledelse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43,4% søger salgskompetencer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Softwareudviklere er det mest efterspurgte i it-branchen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209678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8225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21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Hvad gør I for at videreuddanne og opkvalificere medarbejderne i virksomheden?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76,6% videreuddanner og opkvalificere deres medarbejdere på ad hoc basis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21,3% har faste processer for årlig videreuddannelse og opkvalificering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Stort set alle it-virksomheder tilbyder videreuddannelse og opkvalificering af medarbejdere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3 ud af 4 gør det på ad hoc basis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824310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2936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22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1800" dirty="0"/>
              <a:t>Hvordan forventer du, at virksomhedens brug af ressourcer på videreuddannelse/opkvalificering/</a:t>
            </a:r>
            <a:r>
              <a:rPr lang="da-DK" sz="1800" dirty="0" err="1"/>
              <a:t>traineeforløb</a:t>
            </a:r>
            <a:r>
              <a:rPr lang="da-DK" sz="1800" dirty="0"/>
              <a:t> vil være i 2016 i forhold til 2015?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>
          <a:xfrm>
            <a:off x="395536" y="2446399"/>
            <a:ext cx="4109628" cy="3240360"/>
          </a:xfrm>
        </p:spPr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34,8% vil investere flere ressourcer i videreuddannelse og opkvalificering i 2016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1,4% vil investere færre ressourcer i videreuddannelse og opkvalificering i 2016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Hver 3. virksomhed vil bruge flere ressourcer på videreuddannelse og opkvalificering af medarbejdere end de gjorde sidste år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838895"/>
              </p:ext>
            </p:extLst>
          </p:nvPr>
        </p:nvGraphicFramePr>
        <p:xfrm>
          <a:off x="4509756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1057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B763-987F-4E69-BEF0-3B6E5B46BEED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23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Om IT-Barometer</a:t>
            </a:r>
          </a:p>
        </p:txBody>
      </p:sp>
      <p:sp>
        <p:nvSpPr>
          <p:cNvPr id="8" name="Pladsholder til indhold 9"/>
          <p:cNvSpPr txBox="1">
            <a:spLocks/>
          </p:cNvSpPr>
          <p:nvPr/>
        </p:nvSpPr>
        <p:spPr>
          <a:xfrm>
            <a:off x="395536" y="2132857"/>
            <a:ext cx="82296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</a:pPr>
            <a:r>
              <a:rPr lang="da-DK" sz="1600" dirty="0"/>
              <a:t>168 virksomhedsledere blandt medlemsvirksomhederne hos IT-Branchen, IT-Fyn. IT-Forum og Brains Business har deltaget</a:t>
            </a:r>
          </a:p>
          <a:p>
            <a:pPr>
              <a:buClr>
                <a:srgbClr val="C00000"/>
              </a:buClr>
            </a:pPr>
            <a:endParaRPr lang="da-DK" sz="1600" dirty="0"/>
          </a:p>
          <a:p>
            <a:pPr>
              <a:buClr>
                <a:srgbClr val="C00000"/>
              </a:buClr>
            </a:pPr>
            <a:r>
              <a:rPr lang="da-DK" sz="1600" dirty="0"/>
              <a:t>IT-Barometer 2016 blev gennemført som online spørgeskema i uge 5-8 2016</a:t>
            </a:r>
          </a:p>
          <a:p>
            <a:pPr>
              <a:buClr>
                <a:srgbClr val="C00000"/>
              </a:buClr>
            </a:pPr>
            <a:endParaRPr lang="da-DK" sz="1600" dirty="0"/>
          </a:p>
          <a:p>
            <a:pPr>
              <a:buClr>
                <a:srgbClr val="C00000"/>
              </a:buClr>
            </a:pPr>
            <a:r>
              <a:rPr lang="da-DK" sz="1600" dirty="0"/>
              <a:t>Spørgeskemaet er besvaret anonymt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91375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Hvor ligger din virksomhed?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Størstedelen af virksomhederne er placeret i Midtjylland efterfulgt af Hovedstadsområdet og Nordjylland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Besvarelserne passer nogenlunde med fordelingen af it-virksomheder på landsplan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Dog er Sjælland og øer underrepræsenteret i undersøgelsen</a:t>
            </a: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487685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Hvor mange ansatte er der i virksomheden?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41,7% har under 10 ansatte (47% i 2015)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38,7% har 10-99 ansatte (40% i 2015)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19,6% har 100+ ansatte (14% i 2015)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Lidt flere af de større virksomheder, har besvaret spørgeskemaet, men ellers er undersøgelsen repræsentativ for branchen</a:t>
            </a:r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477860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579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Hvordan var din virksomheds bundlinje i 2015 sammenlignet med 2014?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59,4% havde bedre bundlinje i 2015 (55% året før)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16,8% havde dårligere bundlinje i 2015 (18% året før)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3 ud af 5 virksomheder havde en bedre bundlinje i 2015 end 2014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Væksten og de bedre tider i it-branchen kan aflæses i IT-Barometeret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</p:txBody>
      </p:sp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024464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023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6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Hvordan forventer du samlet set det vil gå for din virksomhed i 2016 sammenlignet med 2015?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82,7% forventer at 2016 bliver bedre end 2015 (79% året før)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0,6% forventer at 2016 bliver dårligere end 2015 (4% året før)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Optimismen er tilbage og branchen forventer yderligere vækst i 2016</a:t>
            </a:r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652453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536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7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Hvor skal væksten komme fra i din virksomhed?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>
          <a:xfrm>
            <a:off x="395536" y="2204864"/>
            <a:ext cx="4109628" cy="4151486"/>
          </a:xfrm>
        </p:spPr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76,9% forventer at deres vækst skal komme fra erhvervskunder i Danmark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45,5% fra erhvervskunder i udlandet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40,4% fra offentlige kunder i Danmark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9,6% fra offentlige kunder i udlandet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Efterspørgslen hos erhvervskunder skal løfte væksten i branchen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Eksport af offentlige løsninger skal bære en del af væksten. Næsten hver 10. it-virksomhed forventer at væksten kommer fra offentlige kunder i udlandet</a:t>
            </a:r>
            <a:endParaRPr lang="da-DK" sz="1100" dirty="0"/>
          </a:p>
        </p:txBody>
      </p: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917810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6909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Hvad ser du som de største barrierer for at øge væksten i it-erhvervet i Danmark?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>
          <a:xfrm>
            <a:off x="395536" y="2204864"/>
            <a:ext cx="4109628" cy="4151486"/>
          </a:xfrm>
        </p:spPr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48,4% ser manglen på de rette it-kompetencer som største barriere (39% i 2015)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21,9% ser manglen på kapital som største barriere (24% i 2015)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20,6% ser det høje skatte- og afgiftsniveau som største barriere (31%)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Manglen på kompetencer er største barriere for vækst. Næsten halvdelen ser kompetencemangel som største problem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Manglen på kapital er ny nr. 2 på listen. Sidste år var det skatte- og afgiftsniveauet</a:t>
            </a: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829298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8435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937A-6178-4549-A4CB-57007ECB171C}" type="datetime2">
              <a:rPr lang="da-DK" smtClean="0"/>
              <a:pPr/>
              <a:t>7. september 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IT-Barometer 2016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0327-99CC-491B-B701-31C6D75E7158}" type="slidenum">
              <a:rPr lang="da-DK" smtClean="0"/>
              <a:pPr/>
              <a:t>9</a:t>
            </a:fld>
            <a:endParaRPr lang="da-DK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/>
              <a:t>Hvilke lande eksporterer din virksomhed til?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31,8% har ingen udenlandske kunder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54,5% har eksport til Norden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44,2% har eksport til øvrige Europa (35% i 2015)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dirty="0"/>
              <a:t>18,2% har eksport til USA (15% i 2015), mens 14,3% har eksport til Asien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b="1" dirty="0"/>
              <a:t>Konklusion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Næsten hver 3. it-virksomhed har ingen eksport</a:t>
            </a:r>
          </a:p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a-DK" sz="1400" dirty="0"/>
              <a:t>Stigning i eksporten til øvrige Europa og til USA</a:t>
            </a: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747222"/>
              </p:ext>
            </p:extLst>
          </p:nvPr>
        </p:nvGraphicFramePr>
        <p:xfrm>
          <a:off x="4505164" y="23377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9628379"/>
      </p:ext>
    </p:extLst>
  </p:cSld>
  <p:clrMapOvr>
    <a:masterClrMapping/>
  </p:clrMapOvr>
</p:sld>
</file>

<file path=ppt/theme/theme1.xml><?xml version="1.0" encoding="utf-8"?>
<a:theme xmlns:a="http://schemas.openxmlformats.org/drawingml/2006/main" name="PP_ITB_2016_FINAL">
  <a:themeElements>
    <a:clrScheme name="ITB">
      <a:dk1>
        <a:srgbClr val="000000"/>
      </a:dk1>
      <a:lt1>
        <a:srgbClr val="FFFFFF"/>
      </a:lt1>
      <a:dk2>
        <a:srgbClr val="7C7461"/>
      </a:dk2>
      <a:lt2>
        <a:srgbClr val="FFFFFF"/>
      </a:lt2>
      <a:accent1>
        <a:srgbClr val="C21919"/>
      </a:accent1>
      <a:accent2>
        <a:srgbClr val="E98300"/>
      </a:accent2>
      <a:accent3>
        <a:srgbClr val="C8D124"/>
      </a:accent3>
      <a:accent4>
        <a:srgbClr val="AAD2F5"/>
      </a:accent4>
      <a:accent5>
        <a:srgbClr val="952218"/>
      </a:accent5>
      <a:accent6>
        <a:srgbClr val="9EB696"/>
      </a:accent6>
      <a:hlink>
        <a:srgbClr val="375472"/>
      </a:hlink>
      <a:folHlink>
        <a:srgbClr val="C21919"/>
      </a:folHlink>
    </a:clrScheme>
    <a:fontScheme name="IT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/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PP_ITB_2016_FINAL_190216</Template>
  <TotalTime>601</TotalTime>
  <Words>1618</Words>
  <Application>Microsoft Office PowerPoint</Application>
  <PresentationFormat>Skærmshow (4:3)</PresentationFormat>
  <Paragraphs>244</Paragraphs>
  <Slides>23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23</vt:i4>
      </vt:variant>
    </vt:vector>
  </HeadingPairs>
  <TitlesOfParts>
    <vt:vector size="26" baseType="lpstr">
      <vt:lpstr>Arial</vt:lpstr>
      <vt:lpstr>Calibri</vt:lpstr>
      <vt:lpstr>PP_ITB_2016_FINAL</vt:lpstr>
      <vt:lpstr>IT-Barometer 2016</vt:lpstr>
      <vt:lpstr>Hovedkonklusioner</vt:lpstr>
      <vt:lpstr>Hvor ligger din virksomhed?</vt:lpstr>
      <vt:lpstr>Hvor mange ansatte er der i virksomheden?</vt:lpstr>
      <vt:lpstr>Hvordan var din virksomheds bundlinje i 2015 sammenlignet med 2014?</vt:lpstr>
      <vt:lpstr>Hvordan forventer du samlet set det vil gå for din virksomhed i 2016 sammenlignet med 2015?</vt:lpstr>
      <vt:lpstr>Hvor skal væksten komme fra i din virksomhed?</vt:lpstr>
      <vt:lpstr>Hvad ser du som de største barrierer for at øge væksten i it-erhvervet i Danmark?</vt:lpstr>
      <vt:lpstr>Hvilke lande eksporterer din virksomhed til?</vt:lpstr>
      <vt:lpstr>I hvilken grad forventer du, at væksten i din virksomhed kommer fra andre markeder end det danske fremover?</vt:lpstr>
      <vt:lpstr>Hvordan vurderer du Norden som marked?</vt:lpstr>
      <vt:lpstr>Hvordan vurderer du EU som marked?</vt:lpstr>
      <vt:lpstr>Hvordan vurderer du USA som marked?</vt:lpstr>
      <vt:lpstr>Hvad driver efterspørgslen af it-løsninger hos dine kunder? </vt:lpstr>
      <vt:lpstr>Har din virksomheden indenfor de seneste 12 måneder haft ledige it-stillinger i Danmark, som I har måttet opgive at besætte?</vt:lpstr>
      <vt:lpstr>Hvad gjorde I, da I ikke kunne besætte stillingen?</vt:lpstr>
      <vt:lpstr>Er det blevet mere eller mindre svært at finde medarbejdere end for et år siden?</vt:lpstr>
      <vt:lpstr>Hvad er den største udfordring i forhold til at få fat i de rette it-kompetencer i Danmark?</vt:lpstr>
      <vt:lpstr>Personer med hvilken uddannelsesbaggrund efterspørger din virksomhed i Danmark?</vt:lpstr>
      <vt:lpstr>Personer med hvilke kompetencer efterspørger din virksomhed i Danmark?</vt:lpstr>
      <vt:lpstr>Hvad gør I for at videreuddanne og opkvalificere medarbejderne i virksomheden?</vt:lpstr>
      <vt:lpstr>Hvordan forventer du, at virksomhedens brug af ressourcer på videreuddannelse/opkvalificering/traineeforløb vil være i 2016 i forhold til 2015?</vt:lpstr>
      <vt:lpstr>Om IT-Barometer</vt:lpstr>
    </vt:vector>
  </TitlesOfParts>
  <Company>Bruger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Rune Fick Hansen</dc:creator>
  <cp:lastModifiedBy>Rune Fick Hansen</cp:lastModifiedBy>
  <cp:revision>44</cp:revision>
  <cp:lastPrinted>2016-02-29T12:04:59Z</cp:lastPrinted>
  <dcterms:created xsi:type="dcterms:W3CDTF">2016-02-19T09:45:17Z</dcterms:created>
  <dcterms:modified xsi:type="dcterms:W3CDTF">2016-09-07T21:08:01Z</dcterms:modified>
</cp:coreProperties>
</file>