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3" r:id="rId1"/>
  </p:sldMasterIdLst>
  <p:notesMasterIdLst>
    <p:notesMasterId r:id="rId6"/>
  </p:notesMasterIdLst>
  <p:handoutMasterIdLst>
    <p:handoutMasterId r:id="rId7"/>
  </p:handoutMasterIdLst>
  <p:sldIdLst>
    <p:sldId id="256" r:id="rId2"/>
    <p:sldId id="290" r:id="rId3"/>
    <p:sldId id="289" r:id="rId4"/>
    <p:sldId id="291" r:id="rId5"/>
  </p:sldIdLst>
  <p:sldSz cx="9144000" cy="6858000" type="screen4x3"/>
  <p:notesSz cx="6808788" cy="994092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da-DK"/>
    </a:defPPr>
    <a:lvl1pPr marL="0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2017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4033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6050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8068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0085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2102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44119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36135" algn="l" defTabSz="9840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1071">
          <p15:clr>
            <a:srgbClr val="A4A3A4"/>
          </p15:clr>
        </p15:guide>
        <p15:guide id="5" orient="horz" pos="867">
          <p15:clr>
            <a:srgbClr val="A4A3A4"/>
          </p15:clr>
        </p15:guide>
        <p15:guide id="6" orient="horz" pos="640">
          <p15:clr>
            <a:srgbClr val="A4A3A4"/>
          </p15:clr>
        </p15:guide>
        <p15:guide id="7" orient="horz" pos="3294">
          <p15:clr>
            <a:srgbClr val="A4A3A4"/>
          </p15:clr>
        </p15:guide>
        <p15:guide id="8" orient="horz" pos="2500">
          <p15:clr>
            <a:srgbClr val="A4A3A4"/>
          </p15:clr>
        </p15:guide>
        <p15:guide id="9" orient="horz" pos="1275">
          <p15:clr>
            <a:srgbClr val="A4A3A4"/>
          </p15:clr>
        </p15:guide>
        <p15:guide id="10" orient="horz" pos="3583">
          <p15:clr>
            <a:srgbClr val="A4A3A4"/>
          </p15:clr>
        </p15:guide>
        <p15:guide id="11" orient="horz" pos="4319">
          <p15:clr>
            <a:srgbClr val="A4A3A4"/>
          </p15:clr>
        </p15:guide>
        <p15:guide id="12" orient="horz" pos="3807">
          <p15:clr>
            <a:srgbClr val="A4A3A4"/>
          </p15:clr>
        </p15:guide>
        <p15:guide id="13" orient="horz" pos="4255">
          <p15:clr>
            <a:srgbClr val="A4A3A4"/>
          </p15:clr>
        </p15:guide>
        <p15:guide id="14" pos="2879">
          <p15:clr>
            <a:srgbClr val="A4A3A4"/>
          </p15:clr>
        </p15:guide>
        <p15:guide id="15">
          <p15:clr>
            <a:srgbClr val="A4A3A4"/>
          </p15:clr>
        </p15:guide>
        <p15:guide id="16" pos="178">
          <p15:clr>
            <a:srgbClr val="A4A3A4"/>
          </p15:clr>
        </p15:guide>
        <p15:guide id="17" pos="5759">
          <p15:clr>
            <a:srgbClr val="A4A3A4"/>
          </p15:clr>
        </p15:guide>
        <p15:guide id="18" pos="5583">
          <p15:clr>
            <a:srgbClr val="A4A3A4"/>
          </p15:clr>
        </p15:guide>
        <p15:guide id="19" orient="horz" pos="4062">
          <p15:clr>
            <a:srgbClr val="A4A3A4"/>
          </p15:clr>
        </p15:guide>
        <p15:guide id="20" orient="horz" pos="3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iet Kaol" initials="H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0000"/>
    <a:srgbClr val="53ACAF"/>
    <a:srgbClr val="EE2D27"/>
    <a:srgbClr val="6D6F71"/>
    <a:srgbClr val="A7A9AC"/>
    <a:srgbClr val="CFBCCF"/>
    <a:srgbClr val="885788"/>
    <a:srgbClr val="F2F5A4"/>
    <a:srgbClr val="DEE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49" autoAdjust="0"/>
  </p:normalViewPr>
  <p:slideViewPr>
    <p:cSldViewPr snapToGrid="0">
      <p:cViewPr>
        <p:scale>
          <a:sx n="100" d="100"/>
          <a:sy n="100" d="100"/>
        </p:scale>
        <p:origin x="126" y="894"/>
      </p:cViewPr>
      <p:guideLst>
        <p:guide orient="horz" pos="2160"/>
        <p:guide orient="horz" pos="119"/>
        <p:guide orient="horz" pos="1071"/>
        <p:guide orient="horz" pos="867"/>
        <p:guide orient="horz" pos="640"/>
        <p:guide orient="horz" pos="3294"/>
        <p:guide orient="horz" pos="2500"/>
        <p:guide orient="horz" pos="1275"/>
        <p:guide orient="horz" pos="3583"/>
        <p:guide orient="horz" pos="4319"/>
        <p:guide orient="horz" pos="3807"/>
        <p:guide orient="horz" pos="4255"/>
        <p:guide orient="horz" pos="4062"/>
        <p:guide orient="horz" pos="3720"/>
        <p:guide pos="2880"/>
        <p:guide pos="2879"/>
        <p:guide/>
        <p:guide pos="178"/>
        <p:guide pos="5759"/>
        <p:guide pos="55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852" y="-8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yougov.local\YG-Nordic\Clients-DK\Nestl&#233;%20-%2010228\Ordrer\2015\DK2015-33581%20-%20Arbejdsl&#248;se%2018-29%20&#229;rige\Graphs\DK2015_33581_Nestle_UK_MAIN_PS_MON_Chart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yougov.local\YG-Nordic\Clients-DK\Nestl&#233;%20-%2010228\Ordrer\2015\DK2015-33581%20-%20Arbejdsl&#248;se%2018-29%20&#229;rige\Graphs\DK2015_33581_Nestle_UK_MAIN_PS_MON_Chartin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yougov.local\YG-Nordic\Clients-DK\Nestl&#233;%20-%2010228\Ordrer\2015\DK2015-33581%20-%20Arbejdsl&#248;se%2018-29%20&#229;rige\Graphs\DK2015_33581_Nestle_UK_MAIN_PS_MON_Char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'Tables for Graph'!$I$168</c:f>
              <c:strCache>
                <c:ptCount val="1"/>
                <c:pt idx="0">
                  <c:v>18-29 yo in DK/SE/FI  (n=843)</c:v>
                </c:pt>
              </c:strCache>
            </c:strRef>
          </c:tx>
          <c:spPr>
            <a:solidFill>
              <a:srgbClr val="93D02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for Graph'!$H$169:$H$179</c:f>
              <c:strCache>
                <c:ptCount val="11"/>
                <c:pt idx="0">
                  <c:v>Not many businesses want to employ young people with no work experience</c:v>
                </c:pt>
                <c:pt idx="1">
                  <c:v>I feel stress in being unemployed</c:v>
                </c:pt>
                <c:pt idx="2">
                  <c:v>As an unemployed person I put more thought into what I want from my life</c:v>
                </c:pt>
                <c:pt idx="3">
                  <c:v>My self-worth has considerably deteriorated as a result of being unemployed</c:v>
                </c:pt>
                <c:pt idx="4">
                  <c:v>I am angry and frustrated at being unemployed</c:v>
                </c:pt>
                <c:pt idx="5">
                  <c:v>As an unemployed person, I feel insignificant to society</c:v>
                </c:pt>
                <c:pt idx="6">
                  <c:v>As an unemployed person, I spend more time on my leisure interests</c:v>
                </c:pt>
                <c:pt idx="7">
                  <c:v>As an unemployed person, I spend more time on the people closest to me</c:v>
                </c:pt>
                <c:pt idx="8">
                  <c:v>Being unemployed ”steals” my identity</c:v>
                </c:pt>
                <c:pt idx="9">
                  <c:v>Being unemployed reduces my desire to see other people</c:v>
                </c:pt>
                <c:pt idx="10">
                  <c:v>I think that I will soon get a job</c:v>
                </c:pt>
              </c:strCache>
            </c:strRef>
          </c:cat>
          <c:val>
            <c:numRef>
              <c:f>'Tables for Graph'!$I$169:$I$179</c:f>
              <c:numCache>
                <c:formatCode>0%</c:formatCode>
                <c:ptCount val="11"/>
                <c:pt idx="0">
                  <c:v>0.78</c:v>
                </c:pt>
                <c:pt idx="1">
                  <c:v>0.7</c:v>
                </c:pt>
                <c:pt idx="2">
                  <c:v>0.66</c:v>
                </c:pt>
                <c:pt idx="3">
                  <c:v>0.6</c:v>
                </c:pt>
                <c:pt idx="4">
                  <c:v>0.56999999999999995</c:v>
                </c:pt>
                <c:pt idx="5">
                  <c:v>0.56000000000000005</c:v>
                </c:pt>
                <c:pt idx="6">
                  <c:v>0.56000000000000005</c:v>
                </c:pt>
                <c:pt idx="7">
                  <c:v>0.53</c:v>
                </c:pt>
                <c:pt idx="8">
                  <c:v>0.46</c:v>
                </c:pt>
                <c:pt idx="9">
                  <c:v>0.42</c:v>
                </c:pt>
                <c:pt idx="1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'Tables for Graph'!$K$168</c:f>
              <c:strCache>
                <c:ptCount val="1"/>
                <c:pt idx="0">
                  <c:v>18-29 yo in Sweden (n=256)</c:v>
                </c:pt>
              </c:strCache>
            </c:strRef>
          </c:tx>
          <c:spPr>
            <a:solidFill>
              <a:srgbClr val="D3752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for Graph'!$H$169:$H$179</c:f>
              <c:strCache>
                <c:ptCount val="11"/>
                <c:pt idx="0">
                  <c:v>Not many businesses want to employ young people with no work experience</c:v>
                </c:pt>
                <c:pt idx="1">
                  <c:v>I feel stress in being unemployed</c:v>
                </c:pt>
                <c:pt idx="2">
                  <c:v>As an unemployed person I put more thought into what I want from my life</c:v>
                </c:pt>
                <c:pt idx="3">
                  <c:v>My self-worth has considerably deteriorated as a result of being unemployed</c:v>
                </c:pt>
                <c:pt idx="4">
                  <c:v>I am angry and frustrated at being unemployed</c:v>
                </c:pt>
                <c:pt idx="5">
                  <c:v>As an unemployed person, I feel insignificant to society</c:v>
                </c:pt>
                <c:pt idx="6">
                  <c:v>As an unemployed person, I spend more time on my leisure interests</c:v>
                </c:pt>
                <c:pt idx="7">
                  <c:v>As an unemployed person, I spend more time on the people closest to me</c:v>
                </c:pt>
                <c:pt idx="8">
                  <c:v>Being unemployed ”steals” my identity</c:v>
                </c:pt>
                <c:pt idx="9">
                  <c:v>Being unemployed reduces my desire to see other people</c:v>
                </c:pt>
                <c:pt idx="10">
                  <c:v>I think that I will soon get a job</c:v>
                </c:pt>
              </c:strCache>
            </c:strRef>
          </c:cat>
          <c:val>
            <c:numRef>
              <c:f>'Tables for Graph'!$K$169:$K$179</c:f>
              <c:numCache>
                <c:formatCode>0%</c:formatCode>
                <c:ptCount val="11"/>
                <c:pt idx="0">
                  <c:v>0.78</c:v>
                </c:pt>
                <c:pt idx="1">
                  <c:v>0.73</c:v>
                </c:pt>
                <c:pt idx="2">
                  <c:v>0.57999999999999996</c:v>
                </c:pt>
                <c:pt idx="3">
                  <c:v>0.71</c:v>
                </c:pt>
                <c:pt idx="4">
                  <c:v>0.66</c:v>
                </c:pt>
                <c:pt idx="5">
                  <c:v>0.56999999999999995</c:v>
                </c:pt>
                <c:pt idx="6">
                  <c:v>0.54</c:v>
                </c:pt>
                <c:pt idx="7">
                  <c:v>0.47</c:v>
                </c:pt>
                <c:pt idx="8">
                  <c:v>0.39</c:v>
                </c:pt>
                <c:pt idx="9">
                  <c:v>0.45</c:v>
                </c:pt>
                <c:pt idx="10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78543872"/>
        <c:axId val="78562048"/>
      </c:barChart>
      <c:catAx>
        <c:axId val="78543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78562048"/>
        <c:crosses val="autoZero"/>
        <c:auto val="1"/>
        <c:lblAlgn val="ctr"/>
        <c:lblOffset val="100"/>
        <c:noMultiLvlLbl val="0"/>
      </c:catAx>
      <c:valAx>
        <c:axId val="7856204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78543872"/>
        <c:crosses val="max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89157092843454E-2"/>
          <c:y val="0.94965539343714245"/>
          <c:w val="0.97269076201590343"/>
          <c:h val="3.7801786907370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595959"/>
              </a:solidFill>
              <a:latin typeface="Calibri"/>
              <a:ea typeface="Calibri"/>
              <a:cs typeface="Calibri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'Tables for Graph'!$I$168</c:f>
              <c:strCache>
                <c:ptCount val="1"/>
                <c:pt idx="0">
                  <c:v>18-29 yo in DK/SE/FI  (n=843)</c:v>
                </c:pt>
              </c:strCache>
            </c:strRef>
          </c:tx>
          <c:spPr>
            <a:solidFill>
              <a:srgbClr val="93D02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for Graph'!$H$169:$H$179</c:f>
              <c:strCache>
                <c:ptCount val="11"/>
                <c:pt idx="0">
                  <c:v>Not many businesses want to employ young people with no work experience</c:v>
                </c:pt>
                <c:pt idx="1">
                  <c:v>I feel stress in being unemployed</c:v>
                </c:pt>
                <c:pt idx="2">
                  <c:v>As an unemployed person I put more thought into what I want from my life</c:v>
                </c:pt>
                <c:pt idx="3">
                  <c:v>My self-worth has considerably deteriorated as a result of being unemployed</c:v>
                </c:pt>
                <c:pt idx="4">
                  <c:v>I am angry and frustrated at being unemployed</c:v>
                </c:pt>
                <c:pt idx="5">
                  <c:v>As an unemployed person, I feel insignificant to society</c:v>
                </c:pt>
                <c:pt idx="6">
                  <c:v>As an unemployed person, I spend more time on my leisure interests</c:v>
                </c:pt>
                <c:pt idx="7">
                  <c:v>As an unemployed person, I spend more time on the people closest to me</c:v>
                </c:pt>
                <c:pt idx="8">
                  <c:v>Being unemployed ”steals” my identity</c:v>
                </c:pt>
                <c:pt idx="9">
                  <c:v>Being unemployed reduces my desire to see other people</c:v>
                </c:pt>
                <c:pt idx="10">
                  <c:v>I think that I will soon get a job</c:v>
                </c:pt>
              </c:strCache>
            </c:strRef>
          </c:cat>
          <c:val>
            <c:numRef>
              <c:f>'Tables for Graph'!$I$169:$I$179</c:f>
              <c:numCache>
                <c:formatCode>0%</c:formatCode>
                <c:ptCount val="11"/>
                <c:pt idx="0">
                  <c:v>0.78</c:v>
                </c:pt>
                <c:pt idx="1">
                  <c:v>0.7</c:v>
                </c:pt>
                <c:pt idx="2">
                  <c:v>0.66</c:v>
                </c:pt>
                <c:pt idx="3">
                  <c:v>0.6</c:v>
                </c:pt>
                <c:pt idx="4">
                  <c:v>0.56999999999999995</c:v>
                </c:pt>
                <c:pt idx="5">
                  <c:v>0.56000000000000005</c:v>
                </c:pt>
                <c:pt idx="6">
                  <c:v>0.56000000000000005</c:v>
                </c:pt>
                <c:pt idx="7">
                  <c:v>0.53</c:v>
                </c:pt>
                <c:pt idx="8">
                  <c:v>0.46</c:v>
                </c:pt>
                <c:pt idx="9">
                  <c:v>0.42</c:v>
                </c:pt>
                <c:pt idx="1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'Tables for Graph'!$J$168</c:f>
              <c:strCache>
                <c:ptCount val="1"/>
                <c:pt idx="0">
                  <c:v>18-29 yo in Denmark n=(242)</c:v>
                </c:pt>
              </c:strCache>
            </c:strRef>
          </c:tx>
          <c:spPr>
            <a:solidFill>
              <a:srgbClr val="D3752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for Graph'!$H$169:$H$179</c:f>
              <c:strCache>
                <c:ptCount val="11"/>
                <c:pt idx="0">
                  <c:v>Not many businesses want to employ young people with no work experience</c:v>
                </c:pt>
                <c:pt idx="1">
                  <c:v>I feel stress in being unemployed</c:v>
                </c:pt>
                <c:pt idx="2">
                  <c:v>As an unemployed person I put more thought into what I want from my life</c:v>
                </c:pt>
                <c:pt idx="3">
                  <c:v>My self-worth has considerably deteriorated as a result of being unemployed</c:v>
                </c:pt>
                <c:pt idx="4">
                  <c:v>I am angry and frustrated at being unemployed</c:v>
                </c:pt>
                <c:pt idx="5">
                  <c:v>As an unemployed person, I feel insignificant to society</c:v>
                </c:pt>
                <c:pt idx="6">
                  <c:v>As an unemployed person, I spend more time on my leisure interests</c:v>
                </c:pt>
                <c:pt idx="7">
                  <c:v>As an unemployed person, I spend more time on the people closest to me</c:v>
                </c:pt>
                <c:pt idx="8">
                  <c:v>Being unemployed ”steals” my identity</c:v>
                </c:pt>
                <c:pt idx="9">
                  <c:v>Being unemployed reduces my desire to see other people</c:v>
                </c:pt>
                <c:pt idx="10">
                  <c:v>I think that I will soon get a job</c:v>
                </c:pt>
              </c:strCache>
            </c:strRef>
          </c:cat>
          <c:val>
            <c:numRef>
              <c:f>'Tables for Graph'!$J$169:$J$179</c:f>
              <c:numCache>
                <c:formatCode>0%</c:formatCode>
                <c:ptCount val="11"/>
                <c:pt idx="0">
                  <c:v>0.68</c:v>
                </c:pt>
                <c:pt idx="1">
                  <c:v>0.67</c:v>
                </c:pt>
                <c:pt idx="2">
                  <c:v>0.65</c:v>
                </c:pt>
                <c:pt idx="3">
                  <c:v>0.62</c:v>
                </c:pt>
                <c:pt idx="4">
                  <c:v>0.55000000000000004</c:v>
                </c:pt>
                <c:pt idx="5">
                  <c:v>0.56000000000000005</c:v>
                </c:pt>
                <c:pt idx="6">
                  <c:v>0.48</c:v>
                </c:pt>
                <c:pt idx="7">
                  <c:v>0.5</c:v>
                </c:pt>
                <c:pt idx="8">
                  <c:v>0.45</c:v>
                </c:pt>
                <c:pt idx="9">
                  <c:v>0.44</c:v>
                </c:pt>
                <c:pt idx="10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78699136"/>
        <c:axId val="78512512"/>
      </c:barChart>
      <c:catAx>
        <c:axId val="78699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78512512"/>
        <c:crosses val="autoZero"/>
        <c:auto val="1"/>
        <c:lblAlgn val="ctr"/>
        <c:lblOffset val="100"/>
        <c:noMultiLvlLbl val="0"/>
      </c:catAx>
      <c:valAx>
        <c:axId val="7851251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78699136"/>
        <c:crosses val="max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89157092843454E-2"/>
          <c:y val="0.94965539343714245"/>
          <c:w val="0.97269076201590343"/>
          <c:h val="3.7801786907370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595959"/>
              </a:solidFill>
              <a:latin typeface="Calibri"/>
              <a:ea typeface="Calibri"/>
              <a:cs typeface="Calibri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'Tables for Graph'!$I$168</c:f>
              <c:strCache>
                <c:ptCount val="1"/>
                <c:pt idx="0">
                  <c:v>18-29 yo in DK/SE/FI  (n=843)</c:v>
                </c:pt>
              </c:strCache>
            </c:strRef>
          </c:tx>
          <c:spPr>
            <a:solidFill>
              <a:srgbClr val="93D02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for Graph'!$H$169:$H$179</c:f>
              <c:strCache>
                <c:ptCount val="11"/>
                <c:pt idx="0">
                  <c:v>Not many businesses want to employ young people with no work experience</c:v>
                </c:pt>
                <c:pt idx="1">
                  <c:v>I feel stress in being unemployed</c:v>
                </c:pt>
                <c:pt idx="2">
                  <c:v>As an unemployed person I put more thought into what I want from my life</c:v>
                </c:pt>
                <c:pt idx="3">
                  <c:v>My self-worth has considerably deteriorated as a result of being unemployed</c:v>
                </c:pt>
                <c:pt idx="4">
                  <c:v>I am angry and frustrated at being unemployed</c:v>
                </c:pt>
                <c:pt idx="5">
                  <c:v>As an unemployed person, I feel insignificant to society</c:v>
                </c:pt>
                <c:pt idx="6">
                  <c:v>As an unemployed person, I spend more time on my leisure interests</c:v>
                </c:pt>
                <c:pt idx="7">
                  <c:v>As an unemployed person, I spend more time on the people closest to me</c:v>
                </c:pt>
                <c:pt idx="8">
                  <c:v>Being unemployed ”steals” my identity</c:v>
                </c:pt>
                <c:pt idx="9">
                  <c:v>Being unemployed reduces my desire to see other people</c:v>
                </c:pt>
                <c:pt idx="10">
                  <c:v>I think that I will soon get a job</c:v>
                </c:pt>
              </c:strCache>
            </c:strRef>
          </c:cat>
          <c:val>
            <c:numRef>
              <c:f>'Tables for Graph'!$I$169:$I$179</c:f>
              <c:numCache>
                <c:formatCode>0%</c:formatCode>
                <c:ptCount val="11"/>
                <c:pt idx="0">
                  <c:v>0.78</c:v>
                </c:pt>
                <c:pt idx="1">
                  <c:v>0.7</c:v>
                </c:pt>
                <c:pt idx="2">
                  <c:v>0.66</c:v>
                </c:pt>
                <c:pt idx="3">
                  <c:v>0.6</c:v>
                </c:pt>
                <c:pt idx="4">
                  <c:v>0.56999999999999995</c:v>
                </c:pt>
                <c:pt idx="5">
                  <c:v>0.56000000000000005</c:v>
                </c:pt>
                <c:pt idx="6">
                  <c:v>0.56000000000000005</c:v>
                </c:pt>
                <c:pt idx="7">
                  <c:v>0.53</c:v>
                </c:pt>
                <c:pt idx="8">
                  <c:v>0.46</c:v>
                </c:pt>
                <c:pt idx="9">
                  <c:v>0.42</c:v>
                </c:pt>
                <c:pt idx="10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'Tables for Graph'!$L$168</c:f>
              <c:strCache>
                <c:ptCount val="1"/>
                <c:pt idx="0">
                  <c:v>18-29 yo in Finland (n=345)</c:v>
                </c:pt>
              </c:strCache>
            </c:strRef>
          </c:tx>
          <c:spPr>
            <a:solidFill>
              <a:srgbClr val="D37523"/>
            </a:solidFill>
            <a:ln w="25400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'Tables for Graph'!$H$169:$H$179</c:f>
              <c:strCache>
                <c:ptCount val="11"/>
                <c:pt idx="0">
                  <c:v>Not many businesses want to employ young people with no work experience</c:v>
                </c:pt>
                <c:pt idx="1">
                  <c:v>I feel stress in being unemployed</c:v>
                </c:pt>
                <c:pt idx="2">
                  <c:v>As an unemployed person I put more thought into what I want from my life</c:v>
                </c:pt>
                <c:pt idx="3">
                  <c:v>My self-worth has considerably deteriorated as a result of being unemployed</c:v>
                </c:pt>
                <c:pt idx="4">
                  <c:v>I am angry and frustrated at being unemployed</c:v>
                </c:pt>
                <c:pt idx="5">
                  <c:v>As an unemployed person, I feel insignificant to society</c:v>
                </c:pt>
                <c:pt idx="6">
                  <c:v>As an unemployed person, I spend more time on my leisure interests</c:v>
                </c:pt>
                <c:pt idx="7">
                  <c:v>As an unemployed person, I spend more time on the people closest to me</c:v>
                </c:pt>
                <c:pt idx="8">
                  <c:v>Being unemployed ”steals” my identity</c:v>
                </c:pt>
                <c:pt idx="9">
                  <c:v>Being unemployed reduces my desire to see other people</c:v>
                </c:pt>
                <c:pt idx="10">
                  <c:v>I think that I will soon get a job</c:v>
                </c:pt>
              </c:strCache>
            </c:strRef>
          </c:cat>
          <c:val>
            <c:numRef>
              <c:f>'Tables for Graph'!$L$169:$L$179</c:f>
              <c:numCache>
                <c:formatCode>0%</c:formatCode>
                <c:ptCount val="11"/>
                <c:pt idx="0">
                  <c:v>0.85</c:v>
                </c:pt>
                <c:pt idx="1">
                  <c:v>0.69</c:v>
                </c:pt>
                <c:pt idx="2">
                  <c:v>0.72</c:v>
                </c:pt>
                <c:pt idx="3">
                  <c:v>0.52</c:v>
                </c:pt>
                <c:pt idx="4">
                  <c:v>0.52</c:v>
                </c:pt>
                <c:pt idx="5">
                  <c:v>0.55000000000000004</c:v>
                </c:pt>
                <c:pt idx="6">
                  <c:v>0.63</c:v>
                </c:pt>
                <c:pt idx="7">
                  <c:v>0.59</c:v>
                </c:pt>
                <c:pt idx="8">
                  <c:v>0.52</c:v>
                </c:pt>
                <c:pt idx="9">
                  <c:v>0.38</c:v>
                </c:pt>
                <c:pt idx="10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7"/>
        <c:axId val="77823360"/>
        <c:axId val="77825152"/>
      </c:barChart>
      <c:catAx>
        <c:axId val="77823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59595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77825152"/>
        <c:crosses val="autoZero"/>
        <c:auto val="1"/>
        <c:lblAlgn val="ctr"/>
        <c:lblOffset val="100"/>
        <c:noMultiLvlLbl val="0"/>
      </c:catAx>
      <c:valAx>
        <c:axId val="77825152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rgbClr val="59595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endParaRPr lang="sv-SE"/>
          </a:p>
        </c:txPr>
        <c:crossAx val="77823360"/>
        <c:crosses val="max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89157092843454E-2"/>
          <c:y val="0.94965539343714245"/>
          <c:w val="0.97269076201590343"/>
          <c:h val="3.7801786907370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595959"/>
              </a:solidFill>
              <a:latin typeface="Calibri"/>
              <a:ea typeface="Calibri"/>
              <a:cs typeface="Calibri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41" y="1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/>
          <a:lstStyle>
            <a:lvl1pPr algn="r">
              <a:defRPr sz="1200"/>
            </a:lvl1pPr>
          </a:lstStyle>
          <a:p>
            <a:fld id="{7674AD0C-9412-42D7-83F2-2A92F1E00B73}" type="datetimeFigureOut">
              <a:rPr lang="da-DK" smtClean="0"/>
              <a:t>02-07-2015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42158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41" y="9442158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 anchor="b"/>
          <a:lstStyle>
            <a:lvl1pPr algn="r">
              <a:defRPr sz="1200"/>
            </a:lvl1pPr>
          </a:lstStyle>
          <a:p>
            <a:fld id="{5B7FD5CE-9DA3-4D88-894A-30AD044CDF20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397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1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/>
          <a:lstStyle>
            <a:lvl1pPr algn="r">
              <a:defRPr sz="1200"/>
            </a:lvl1pPr>
          </a:lstStyle>
          <a:p>
            <a:fld id="{04CAA53E-E84C-44A5-BDDE-33746AB05C3E}" type="datetimeFigureOut">
              <a:rPr lang="da-DK" smtClean="0"/>
              <a:t>02-07-2015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5" tIns="45750" rIns="91505" bIns="4575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05" tIns="45750" rIns="91505" bIns="457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42158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8"/>
            <a:ext cx="2950474" cy="497047"/>
          </a:xfrm>
          <a:prstGeom prst="rect">
            <a:avLst/>
          </a:prstGeom>
        </p:spPr>
        <p:txBody>
          <a:bodyPr vert="horz" lIns="91505" tIns="45750" rIns="91505" bIns="45750" rtlCol="0" anchor="b"/>
          <a:lstStyle>
            <a:lvl1pPr algn="r">
              <a:defRPr sz="1200"/>
            </a:lvl1pPr>
          </a:lstStyle>
          <a:p>
            <a:fld id="{E9CF39DF-D357-4462-9CF7-0DB22330BD4A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3590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2699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85399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78098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70798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634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56197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488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41596" algn="l" defTabSz="58539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9144001" cy="291693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2" y="4847207"/>
            <a:ext cx="8580597" cy="7927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285428" y="5850552"/>
            <a:ext cx="1657350" cy="59372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Logo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3502325"/>
            <a:ext cx="8580438" cy="1294083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Report title</a:t>
            </a:r>
          </a:p>
        </p:txBody>
      </p:sp>
      <p:pic>
        <p:nvPicPr>
          <p:cNvPr id="10" name="Picture 9" descr="YouGovTran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pic>
        <p:nvPicPr>
          <p:cNvPr id="11" name="Picture 2" descr="Z:\Clients\X, Y , Z\YouGov\Job Ref 4754 - Template Refinements\Artwork\Designer Artwork - Icons, EPS Illustrator Files\logo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4" b="73020"/>
          <a:stretch/>
        </p:blipFill>
        <p:spPr bwMode="auto">
          <a:xfrm>
            <a:off x="8740775" y="6139689"/>
            <a:ext cx="45719" cy="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534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43" y="3070642"/>
            <a:ext cx="8580597" cy="79278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spcBef>
                <a:spcPts val="0"/>
              </a:spcBef>
              <a:buNone/>
              <a:defRPr sz="2400" i="1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5" y="196855"/>
            <a:ext cx="8580438" cy="2822390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Question</a:t>
            </a:r>
          </a:p>
        </p:txBody>
      </p:sp>
    </p:spTree>
    <p:extLst>
      <p:ext uri="{BB962C8B-B14F-4D97-AF65-F5344CB8AC3E}">
        <p14:creationId xmlns:p14="http://schemas.microsoft.com/office/powerpoint/2010/main" val="2029259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2" y="2024063"/>
            <a:ext cx="8580569" cy="3923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05689" y="6154576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2" name="Picture 11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44000" y="6451300"/>
            <a:ext cx="705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l">
              <a:buFont typeface="Arial" pitchFamily="34" charset="0"/>
              <a:buNone/>
            </a:pPr>
            <a:fld id="{44CF93D0-DCC2-4287-B33C-90E166FB720E}" type="slidenum">
              <a:rPr lang="en-GB" sz="1200" smtClean="0">
                <a:solidFill>
                  <a:schemeClr val="tx1"/>
                </a:solidFill>
                <a:latin typeface="Calibri" pitchFamily="34" charset="0"/>
              </a:rPr>
              <a:pPr marL="0" indent="0" algn="l">
                <a:buFont typeface="Arial" pitchFamily="34" charset="0"/>
                <a:buNone/>
              </a:pPr>
              <a:t>‹#›</a:t>
            </a:fld>
            <a:endParaRPr lang="en-GB" sz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91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376363"/>
            <a:ext cx="9144000" cy="452913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2445" y="1700213"/>
            <a:ext cx="8580568" cy="683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Section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000" y="6451300"/>
            <a:ext cx="705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l">
              <a:buFont typeface="Arial" pitchFamily="34" charset="0"/>
              <a:buNone/>
            </a:pPr>
            <a:fld id="{44CF93D0-DCC2-4287-B33C-90E166FB720E}" type="slidenum">
              <a:rPr lang="en-GB" sz="1200" smtClean="0">
                <a:solidFill>
                  <a:schemeClr val="tx1"/>
                </a:solidFill>
                <a:latin typeface="Calibri" pitchFamily="34" charset="0"/>
              </a:rPr>
              <a:pPr marL="0" indent="0" algn="l">
                <a:buFont typeface="Arial" pitchFamily="34" charset="0"/>
                <a:buNone/>
              </a:pPr>
              <a:t>‹#›</a:t>
            </a:fld>
            <a:endParaRPr lang="en-GB" sz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7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2575" y="1376364"/>
            <a:ext cx="8580438" cy="461644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400">
                <a:solidFill>
                  <a:srgbClr val="595959"/>
                </a:solidFill>
              </a:defRPr>
            </a:lvl4pPr>
            <a:lvl5pPr>
              <a:defRPr sz="24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622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6192838" y="2744303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192838" y="3936385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192838" y="5128467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192838" y="1552221"/>
            <a:ext cx="2664170" cy="68848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643438" y="1376363"/>
            <a:ext cx="1620202" cy="1040204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4643438" y="2568445"/>
            <a:ext cx="1620202" cy="1040204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4643438" y="3760527"/>
            <a:ext cx="1620202" cy="1040204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643438" y="4952609"/>
            <a:ext cx="1620202" cy="1040204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82575" y="1376363"/>
            <a:ext cx="4217987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6293225" y="1549400"/>
            <a:ext cx="2569788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6293224" y="2732741"/>
            <a:ext cx="2569789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6293225" y="3947234"/>
            <a:ext cx="2569788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293224" y="5119817"/>
            <a:ext cx="2569789" cy="688975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9346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282576" y="1549400"/>
            <a:ext cx="2510548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281612" y="2732741"/>
            <a:ext cx="2511511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281256" y="3947234"/>
            <a:ext cx="2511867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82576" y="5119817"/>
            <a:ext cx="2510548" cy="688975"/>
          </a:xfrm>
          <a:solidFill>
            <a:schemeClr val="bg2">
              <a:lumMod val="60000"/>
              <a:lumOff val="40000"/>
            </a:schemeClr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533901" y="1376363"/>
            <a:ext cx="4329112" cy="460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8" name="Content Placeholder 2"/>
          <p:cNvSpPr txBox="1">
            <a:spLocks/>
          </p:cNvSpPr>
          <p:nvPr userDrawn="1"/>
        </p:nvSpPr>
        <p:spPr>
          <a:xfrm>
            <a:off x="253289" y="6002176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2793123" y="1376363"/>
            <a:ext cx="1620202" cy="1040204"/>
            <a:chOff x="0" y="2162"/>
            <a:chExt cx="1620202" cy="1040204"/>
          </a:xfrm>
        </p:grpSpPr>
        <p:sp>
          <p:nvSpPr>
            <p:cNvPr id="6" name="Rounded Rectangle 5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793123" y="2568445"/>
            <a:ext cx="1620202" cy="1040204"/>
            <a:chOff x="0" y="2162"/>
            <a:chExt cx="1620202" cy="104020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793123" y="3760527"/>
            <a:ext cx="1620202" cy="1040204"/>
            <a:chOff x="0" y="2162"/>
            <a:chExt cx="1620202" cy="104020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2793123" y="4952609"/>
            <a:ext cx="1620202" cy="1040204"/>
            <a:chOff x="0" y="2162"/>
            <a:chExt cx="1620202" cy="104020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2162"/>
              <a:ext cx="1620202" cy="1040204"/>
            </a:xfrm>
            <a:prstGeom prst="rect">
              <a:avLst/>
            </a:prstGeom>
            <a:gradFill flip="none" rotWithShape="1">
              <a:gsLst>
                <a:gs pos="100000">
                  <a:schemeClr val="tx2">
                    <a:lumMod val="50000"/>
                  </a:schemeClr>
                </a:gs>
                <a:gs pos="50000">
                  <a:schemeClr val="tx2">
                    <a:lumMod val="75000"/>
                  </a:schemeClr>
                </a:gs>
                <a:gs pos="0">
                  <a:schemeClr val="tx2"/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 userDrawn="1"/>
          </p:nvSpPr>
          <p:spPr>
            <a:xfrm>
              <a:off x="50779" y="52941"/>
              <a:ext cx="1518644" cy="9386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9957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587" y="162352"/>
            <a:ext cx="9144000" cy="669564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0988" y="5280025"/>
            <a:ext cx="8580438" cy="738188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3921918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5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62352"/>
            <a:ext cx="9144000" cy="669564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4" y="3407429"/>
            <a:ext cx="8580439" cy="792062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253289" y="6002176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2023924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0" y="162352"/>
            <a:ext cx="9144000" cy="3771474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5356226"/>
            <a:ext cx="8580438" cy="636587"/>
          </a:xfrm>
        </p:spPr>
        <p:txBody>
          <a:bodyPr tIns="36000" anchor="t" anchorCtr="0">
            <a:normAutofit/>
          </a:bodyPr>
          <a:lstStyle>
            <a:lvl1pPr marL="0" indent="0" algn="l">
              <a:buNone/>
              <a:defRPr sz="28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0194" y="3921920"/>
            <a:ext cx="8580438" cy="130730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11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682214"/>
            <a:ext cx="8580438" cy="413286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65905"/>
            <a:ext cx="8580438" cy="533100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2149958"/>
            <a:ext cx="8580438" cy="347614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699126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199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1598615"/>
            <a:ext cx="8580438" cy="4301962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19561" y="1615865"/>
            <a:ext cx="8318998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200646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51263"/>
            <a:ext cx="8580438" cy="523537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4574462" y="1624013"/>
            <a:ext cx="4288551" cy="40005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282575" y="1624013"/>
            <a:ext cx="4074331" cy="40005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700713"/>
            <a:ext cx="8571063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5638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text Subtitle Question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82575" y="1592266"/>
            <a:ext cx="6412300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1073673"/>
            <a:ext cx="8580438" cy="437627"/>
          </a:xfrm>
        </p:spPr>
        <p:txBody>
          <a:bodyPr tIns="3600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3"/>
          </p:nvPr>
        </p:nvSpPr>
        <p:spPr>
          <a:xfrm>
            <a:off x="282575" y="1989734"/>
            <a:ext cx="6412300" cy="3634779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767512" y="1590846"/>
            <a:ext cx="2376488" cy="40336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7108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176153"/>
            <a:ext cx="8580438" cy="3675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450" y="4927390"/>
            <a:ext cx="8572775" cy="69871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49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hart - Com box bottom_subtitle_questi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2181395"/>
            <a:ext cx="8580560" cy="2657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02016"/>
            <a:ext cx="8580560" cy="72249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74875" y="1785229"/>
            <a:ext cx="8588137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81076" y="1063239"/>
            <a:ext cx="8582035" cy="6480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5" y="5700713"/>
            <a:ext cx="8571333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897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hart - Com box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611314"/>
            <a:ext cx="8580438" cy="32273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1071733"/>
            <a:ext cx="8580438" cy="47766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14716"/>
            <a:ext cx="8580438" cy="70979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967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RH imag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1086528"/>
            <a:ext cx="8580438" cy="588285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67513" y="1790700"/>
            <a:ext cx="2376487" cy="38338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20"/>
          </p:nvPr>
        </p:nvSpPr>
        <p:spPr>
          <a:xfrm>
            <a:off x="282574" y="1790700"/>
            <a:ext cx="6412301" cy="3833813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021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subtitle_question text_Chart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4" y="2151529"/>
            <a:ext cx="6007165" cy="273797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815138" y="2151529"/>
            <a:ext cx="2047875" cy="273797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79606" y="1775519"/>
            <a:ext cx="8583359" cy="323850"/>
          </a:xfrm>
        </p:spPr>
        <p:txBody>
          <a:bodyPr anchor="t">
            <a:normAutofit/>
          </a:bodyPr>
          <a:lstStyle>
            <a:lvl1pPr marL="0" indent="0">
              <a:buNone/>
              <a:defRPr sz="2000" i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Question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82575" y="1037839"/>
            <a:ext cx="8580437" cy="68389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945941"/>
            <a:ext cx="8580438" cy="684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426" y="5700713"/>
            <a:ext cx="8571212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250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Chart right w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1198563"/>
            <a:ext cx="4291014" cy="35385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1198564"/>
            <a:ext cx="4216300" cy="44259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572000" y="4835525"/>
            <a:ext cx="4291014" cy="79216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134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23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wo Char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0" y="1135063"/>
            <a:ext cx="4291014" cy="1862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2000" y="3088093"/>
            <a:ext cx="4291014" cy="17379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82575" y="1135063"/>
            <a:ext cx="4216300" cy="3690937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82575" y="4873625"/>
            <a:ext cx="8580438" cy="756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270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84264"/>
            <a:ext cx="4216300" cy="37036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72001" y="1084263"/>
            <a:ext cx="4291012" cy="45402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4" y="4838700"/>
            <a:ext cx="4205637" cy="7889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376363"/>
            <a:ext cx="9144000" cy="452913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4" y="1615865"/>
            <a:ext cx="8580439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5556923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84264"/>
            <a:ext cx="4225925" cy="21158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571999" y="1084264"/>
            <a:ext cx="4291015" cy="2116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282575" y="3266119"/>
            <a:ext cx="4225925" cy="15471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571999" y="3266119"/>
            <a:ext cx="4291015" cy="154718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numCol="1" spcCol="180000" rtlCol="0">
            <a:normAutofit/>
          </a:bodyPr>
          <a:lstStyle>
            <a:lvl1pPr>
              <a:spcBef>
                <a:spcPts val="0"/>
              </a:spcBef>
              <a:defRPr lang="en-GB" sz="2400" noProof="0" dirty="0" smtClean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571999" y="4860924"/>
            <a:ext cx="4291014" cy="7635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74184" y="4860924"/>
            <a:ext cx="4225924" cy="76358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726113"/>
            <a:ext cx="8580437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213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hart left -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82575" y="1096963"/>
            <a:ext cx="4252300" cy="3703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10099" y="1096963"/>
            <a:ext cx="4252914" cy="37036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4610099" y="4860926"/>
            <a:ext cx="4252914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282574" y="4860926"/>
            <a:ext cx="4256609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595959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444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82575" y="1376364"/>
            <a:ext cx="4145409" cy="4645024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572001" y="1376363"/>
            <a:ext cx="4291012" cy="4645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508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7"/>
          </p:nvPr>
        </p:nvSpPr>
        <p:spPr>
          <a:xfrm>
            <a:off x="282575" y="1109663"/>
            <a:ext cx="8580438" cy="45148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228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table - Com box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82575" y="1096963"/>
            <a:ext cx="8580438" cy="369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6" y="4860926"/>
            <a:ext cx="8580438" cy="7635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878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left - Com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8"/>
          </p:nvPr>
        </p:nvSpPr>
        <p:spPr>
          <a:xfrm>
            <a:off x="282575" y="1223963"/>
            <a:ext cx="6484300" cy="44005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6840885" y="1223964"/>
            <a:ext cx="2022128" cy="440054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5" y="5699126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95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 box left - 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8"/>
          </p:nvPr>
        </p:nvSpPr>
        <p:spPr>
          <a:xfrm>
            <a:off x="2303463" y="1109664"/>
            <a:ext cx="6559550" cy="4514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282574" y="1096964"/>
            <a:ext cx="1948301" cy="451485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>
              <a:spcBef>
                <a:spcPts val="0"/>
              </a:spcBef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6" y="5700713"/>
            <a:ext cx="8580438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4718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300164"/>
            <a:ext cx="8580438" cy="47180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88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icture with co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109663"/>
            <a:ext cx="8580438" cy="3690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282575" y="4876800"/>
            <a:ext cx="8580438" cy="75088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numCol="1" spcCol="180000">
            <a:normAutofit/>
          </a:bodyPr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rgbClr val="595959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Text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82574" y="5700713"/>
            <a:ext cx="8580439" cy="319087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595959"/>
                </a:solidFill>
              </a:defRPr>
            </a:lvl1pPr>
          </a:lstStyle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656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0" y="1376363"/>
            <a:ext cx="4291013" cy="46450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282575" y="1376363"/>
            <a:ext cx="4216300" cy="464502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9492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253289" y="5738101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82574" y="1615865"/>
            <a:ext cx="8580439" cy="4072148"/>
          </a:xfrm>
        </p:spPr>
        <p:txBody>
          <a:bodyPr>
            <a:normAutofit/>
          </a:bodyPr>
          <a:lstStyle>
            <a:lvl1pPr marL="276225" indent="-276225">
              <a:buClr>
                <a:srgbClr val="595959"/>
              </a:buClr>
              <a:buFont typeface="+mj-lt"/>
              <a:buAutoNum type="arabicPeriod"/>
              <a:defRPr sz="2400" b="0">
                <a:solidFill>
                  <a:srgbClr val="595959"/>
                </a:solidFill>
              </a:defRPr>
            </a:lvl1pPr>
            <a:lvl2pPr marL="517525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2pPr>
            <a:lvl3pPr marL="7874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3pPr>
            <a:lvl4pPr marL="1042988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4pPr>
            <a:lvl5pPr marL="1308100" indent="-342900">
              <a:buFont typeface="+mj-lt"/>
              <a:buAutoNum type="arabicPeriod"/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0573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2575" y="1312863"/>
            <a:ext cx="8580438" cy="4705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74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2575" y="310551"/>
            <a:ext cx="8580438" cy="69049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73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8881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87300"/>
            <a:ext cx="9144000" cy="18834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82575" y="3722108"/>
            <a:ext cx="8580438" cy="646692"/>
          </a:xfrm>
        </p:spPr>
        <p:txBody>
          <a:bodyPr tIns="36000" anchor="t" anchorCtr="0">
            <a:normAutofit/>
          </a:bodyPr>
          <a:lstStyle>
            <a:lvl1pPr marL="0" indent="0">
              <a:buNone/>
              <a:defRPr sz="24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Insert Subtitle Text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82575" y="2487300"/>
            <a:ext cx="8580438" cy="117130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67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0"/>
          <a:stretch/>
        </p:blipFill>
        <p:spPr>
          <a:xfrm>
            <a:off x="0" y="3796724"/>
            <a:ext cx="9144000" cy="2103365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4" y="3212976"/>
            <a:ext cx="8580439" cy="400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i="1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253289" y="6002176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5" y="2596551"/>
            <a:ext cx="8580438" cy="6164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2333974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2414" y="1725613"/>
            <a:ext cx="8580598" cy="600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rgbClr val="595959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82574" y="2373314"/>
            <a:ext cx="8580439" cy="353218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 userDrawn="1"/>
        </p:nvSpPr>
        <p:spPr>
          <a:xfrm>
            <a:off x="253289" y="6002176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82575" y="188913"/>
            <a:ext cx="8580438" cy="147478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pic>
        <p:nvPicPr>
          <p:cNvPr id="15" name="Picture 14" descr="YouGovTran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235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51163" y="0"/>
            <a:ext cx="3241675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51163" y="3984626"/>
            <a:ext cx="3241676" cy="207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62351"/>
            <a:ext cx="2951163" cy="66956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2838" y="162351"/>
            <a:ext cx="2951162" cy="669564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253289" y="6002176"/>
            <a:ext cx="8746710" cy="324000"/>
          </a:xfrm>
          <a:prstGeom prst="rect">
            <a:avLst/>
          </a:prstGeom>
        </p:spPr>
        <p:txBody>
          <a:bodyPr lIns="0" tIns="36000" rIns="0" bIns="36000" anchor="b" anchorCtr="0">
            <a:noAutofit/>
          </a:bodyPr>
          <a:lstStyle>
            <a:lvl1pPr marL="2857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44500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sz="11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2pPr>
            <a:lvl3pPr marL="714375" indent="-269875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3pPr>
            <a:lvl4pPr marL="985838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4pPr>
            <a:lvl5pPr marL="1250950" indent="-285750" algn="l" defTabSz="984033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105000"/>
              <a:buFont typeface="Arial" pitchFamily="34" charset="0"/>
              <a:buChar char="•"/>
              <a:tabLst/>
              <a:defRPr sz="1050" b="0" i="1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2706093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98110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0127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2144" indent="-246008" algn="l" defTabSz="9840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de-DE" sz="1000" i="1" u="sng" dirty="0">
              <a:latin typeface="Calibri" panose="020F0502020204030204" pitchFamily="34" charset="0"/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55928" y="162351"/>
            <a:ext cx="3236912" cy="376671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52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n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414169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4093" y="3933826"/>
            <a:ext cx="3241676" cy="207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i="0" baseline="0">
                <a:solidFill>
                  <a:schemeClr val="bg1"/>
                </a:solidFill>
              </a:defRPr>
            </a:lvl1pPr>
            <a:lvl2pPr marL="492017" indent="0">
              <a:buNone/>
              <a:defRPr/>
            </a:lvl2pPr>
            <a:lvl3pPr marL="984033" indent="0">
              <a:buNone/>
              <a:defRPr/>
            </a:lvl3pPr>
            <a:lvl4pPr marL="1476050" indent="0">
              <a:buNone/>
              <a:defRPr/>
            </a:lvl4pPr>
            <a:lvl5pPr marL="1968068" indent="0">
              <a:buNone/>
              <a:defRPr/>
            </a:lvl5pPr>
          </a:lstStyle>
          <a:p>
            <a:pPr lvl="0"/>
            <a:r>
              <a:rPr lang="en-GB" noProof="0" dirty="0" smtClean="0"/>
              <a:t>Further information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89120" y="277804"/>
            <a:ext cx="4754879" cy="3060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366018" y="3466213"/>
            <a:ext cx="4776395" cy="3060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80146" y="196855"/>
            <a:ext cx="3236912" cy="3766712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4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Quote or statement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7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8"/>
          <p:cNvSpPr>
            <a:spLocks noGrp="1"/>
          </p:cNvSpPr>
          <p:nvPr>
            <p:ph type="title"/>
          </p:nvPr>
        </p:nvSpPr>
        <p:spPr>
          <a:xfrm>
            <a:off x="282575" y="188913"/>
            <a:ext cx="8580438" cy="801687"/>
          </a:xfrm>
          <a:prstGeom prst="rect">
            <a:avLst/>
          </a:prstGeom>
        </p:spPr>
        <p:txBody>
          <a:bodyPr vert="horz" lIns="90000" tIns="45720" rIns="9144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82575" y="1376364"/>
            <a:ext cx="8580438" cy="461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0" name="Picture 9" descr="YouGovTrans.png"/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617" y="6079297"/>
            <a:ext cx="1757610" cy="4087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623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000" y="6451300"/>
            <a:ext cx="7056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l">
              <a:buFont typeface="Arial" pitchFamily="34" charset="0"/>
              <a:buNone/>
            </a:pPr>
            <a:fld id="{44CF93D0-DCC2-4287-B33C-90E166FB720E}" type="slidenum">
              <a:rPr lang="en-GB" sz="1200" smtClean="0">
                <a:solidFill>
                  <a:schemeClr val="tx1"/>
                </a:solidFill>
                <a:latin typeface="Calibri" pitchFamily="34" charset="0"/>
              </a:rPr>
              <a:pPr marL="0" indent="0" algn="l">
                <a:buFont typeface="Arial" pitchFamily="34" charset="0"/>
                <a:buNone/>
              </a:pPr>
              <a:t>‹#›</a:t>
            </a:fld>
            <a:endParaRPr lang="en-GB" sz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48" r:id="rId2"/>
    <p:sldLayoutId id="2147483750" r:id="rId3"/>
    <p:sldLayoutId id="2147483751" r:id="rId4"/>
    <p:sldLayoutId id="2147483749" r:id="rId5"/>
    <p:sldLayoutId id="2147483756" r:id="rId6"/>
    <p:sldLayoutId id="2147483744" r:id="rId7"/>
    <p:sldLayoutId id="2147483745" r:id="rId8"/>
    <p:sldLayoutId id="2147483755" r:id="rId9"/>
    <p:sldLayoutId id="2147483735" r:id="rId10"/>
    <p:sldLayoutId id="2147483736" r:id="rId11"/>
    <p:sldLayoutId id="2147483752" r:id="rId12"/>
    <p:sldLayoutId id="2147483706" r:id="rId13"/>
    <p:sldLayoutId id="2147483753" r:id="rId14"/>
    <p:sldLayoutId id="2147483754" r:id="rId15"/>
    <p:sldLayoutId id="2147483742" r:id="rId16"/>
    <p:sldLayoutId id="2147483747" r:id="rId17"/>
    <p:sldLayoutId id="2147483746" r:id="rId18"/>
    <p:sldLayoutId id="2147483707" r:id="rId19"/>
    <p:sldLayoutId id="2147483739" r:id="rId20"/>
    <p:sldLayoutId id="2147483740" r:id="rId21"/>
    <p:sldLayoutId id="2147483712" r:id="rId22"/>
    <p:sldLayoutId id="2147483713" r:id="rId23"/>
    <p:sldLayoutId id="2147483714" r:id="rId24"/>
    <p:sldLayoutId id="2147483715" r:id="rId25"/>
    <p:sldLayoutId id="2147483717" r:id="rId26"/>
    <p:sldLayoutId id="2147483719" r:id="rId27"/>
    <p:sldLayoutId id="2147483720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1" r:id="rId37"/>
    <p:sldLayoutId id="2147483732" r:id="rId38"/>
    <p:sldLayoutId id="2147483733" r:id="rId39"/>
    <p:sldLayoutId id="2147483734" r:id="rId40"/>
    <p:sldLayoutId id="2147483757" r:id="rId41"/>
    <p:sldLayoutId id="2147483765" r:id="rId4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84033" rtl="0" eaLnBrk="1" latinLnBrk="0" hangingPunct="1">
        <a:spcBef>
          <a:spcPct val="0"/>
        </a:spcBef>
        <a:buNone/>
        <a:defRPr sz="3600" b="0" kern="1200">
          <a:solidFill>
            <a:srgbClr val="000000"/>
          </a:solidFill>
          <a:latin typeface="Calibri" panose="020F0502020204030204" pitchFamily="34" charset="0"/>
          <a:ea typeface="+mj-ea"/>
          <a:cs typeface="Arial" pitchFamily="34" charset="0"/>
        </a:defRPr>
      </a:lvl1pPr>
    </p:titleStyle>
    <p:bodyStyle>
      <a:lvl1pPr marL="285750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444500" indent="-269875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95000"/>
        <a:buFont typeface="Wingdings" pitchFamily="2" charset="2"/>
        <a:buChar char="§"/>
        <a:defRPr sz="1800" b="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714375" indent="-269875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985838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250950" indent="-285750" algn="l" defTabSz="984033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05000"/>
        <a:buFont typeface="Wingdings" pitchFamily="2" charset="2"/>
        <a:buChar char="§"/>
        <a:tabLst/>
        <a:defRPr sz="1600" b="0" i="1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706093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110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0127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2144" indent="-246008" algn="l" defTabSz="98403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2017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4033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050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8068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008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102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4119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135" algn="l" defTabSz="98403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Unemployed 18-29 year old</a:t>
            </a:r>
            <a:endParaRPr lang="en-GB" dirty="0"/>
          </a:p>
        </p:txBody>
      </p:sp>
      <p:pic>
        <p:nvPicPr>
          <p:cNvPr id="5" name="Picture 4" descr="Ne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9" y="5087580"/>
            <a:ext cx="1153241" cy="11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689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64695243"/>
              </p:ext>
            </p:extLst>
          </p:nvPr>
        </p:nvGraphicFramePr>
        <p:xfrm>
          <a:off x="282575" y="1176337"/>
          <a:ext cx="8580438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282575" y="310551"/>
            <a:ext cx="8580438" cy="690492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To what extent do you agree or disagree with the following statements?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685557" y="831766"/>
            <a:ext cx="3110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1" i="1" u="none" strike="noStrike" kern="1200" spc="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 smtClean="0"/>
              <a:t>Partially agree / Completely agree</a:t>
            </a:r>
            <a:endParaRPr lang="en-US" sz="16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5"/>
          </p:nvPr>
        </p:nvSpPr>
        <p:spPr>
          <a:xfrm>
            <a:off x="282575" y="5910263"/>
            <a:ext cx="8571212" cy="319087"/>
          </a:xfrm>
        </p:spPr>
        <p:txBody>
          <a:bodyPr>
            <a:noAutofit/>
          </a:bodyPr>
          <a:lstStyle/>
          <a:p>
            <a:r>
              <a:rPr lang="en-US" sz="900" i="1" dirty="0" smtClean="0"/>
              <a:t>It is important to notice that sample is young (18-29 years old) unemployed people, which is characterized </a:t>
            </a:r>
          </a:p>
          <a:p>
            <a:r>
              <a:rPr lang="en-US" sz="900" i="1" dirty="0" smtClean="0"/>
              <a:t>by being a highly changeable group and only represent a </a:t>
            </a:r>
            <a:r>
              <a:rPr lang="en-US" sz="900" i="1" dirty="0"/>
              <a:t>small </a:t>
            </a:r>
            <a:r>
              <a:rPr lang="en-US" sz="900" i="1" dirty="0" smtClean="0"/>
              <a:t>part of </a:t>
            </a:r>
            <a:r>
              <a:rPr lang="en-US" sz="900" i="1" dirty="0"/>
              <a:t>the total </a:t>
            </a:r>
            <a:r>
              <a:rPr lang="en-US" sz="900" i="1" dirty="0" smtClean="0"/>
              <a:t>population. Since </a:t>
            </a:r>
            <a:r>
              <a:rPr lang="en-US" sz="900" i="1" dirty="0"/>
              <a:t>there is no ideal for </a:t>
            </a:r>
            <a:r>
              <a:rPr lang="en-US" sz="900" i="1" dirty="0" smtClean="0"/>
              <a:t>this </a:t>
            </a:r>
            <a:r>
              <a:rPr lang="en-US" sz="900" i="1" dirty="0"/>
              <a:t>target </a:t>
            </a:r>
            <a:r>
              <a:rPr lang="en-US" sz="900" i="1" dirty="0" smtClean="0"/>
              <a:t>group,  </a:t>
            </a:r>
            <a:endParaRPr lang="en-US" sz="900" i="1" dirty="0"/>
          </a:p>
          <a:p>
            <a:r>
              <a:rPr lang="en-US" sz="900" i="1" dirty="0" smtClean="0"/>
              <a:t>data has not been weight.  </a:t>
            </a:r>
          </a:p>
        </p:txBody>
      </p:sp>
    </p:spTree>
    <p:extLst>
      <p:ext uri="{BB962C8B-B14F-4D97-AF65-F5344CB8AC3E}">
        <p14:creationId xmlns:p14="http://schemas.microsoft.com/office/powerpoint/2010/main" val="3477413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82575" y="5910263"/>
            <a:ext cx="8571212" cy="319087"/>
          </a:xfrm>
        </p:spPr>
        <p:txBody>
          <a:bodyPr>
            <a:noAutofit/>
          </a:bodyPr>
          <a:lstStyle/>
          <a:p>
            <a:r>
              <a:rPr lang="en-US" sz="900" i="1" dirty="0" smtClean="0"/>
              <a:t>It is important to notice that sample is young (18-29 years old) unemployed people, which is characterized </a:t>
            </a:r>
          </a:p>
          <a:p>
            <a:r>
              <a:rPr lang="en-US" sz="900" i="1" dirty="0" smtClean="0"/>
              <a:t>by being a highly changeable group and only represent a </a:t>
            </a:r>
            <a:r>
              <a:rPr lang="en-US" sz="900" i="1" dirty="0"/>
              <a:t>small </a:t>
            </a:r>
            <a:r>
              <a:rPr lang="en-US" sz="900" i="1" dirty="0" smtClean="0"/>
              <a:t>part of </a:t>
            </a:r>
            <a:r>
              <a:rPr lang="en-US" sz="900" i="1" dirty="0"/>
              <a:t>the total </a:t>
            </a:r>
            <a:r>
              <a:rPr lang="en-US" sz="900" i="1" dirty="0" smtClean="0"/>
              <a:t>population. Since </a:t>
            </a:r>
            <a:r>
              <a:rPr lang="en-US" sz="900" i="1" dirty="0"/>
              <a:t>there is no ideal for </a:t>
            </a:r>
            <a:r>
              <a:rPr lang="en-US" sz="900" i="1" dirty="0" smtClean="0"/>
              <a:t>this </a:t>
            </a:r>
            <a:r>
              <a:rPr lang="en-US" sz="900" i="1" dirty="0"/>
              <a:t>target </a:t>
            </a:r>
            <a:r>
              <a:rPr lang="en-US" sz="900" i="1" dirty="0" smtClean="0"/>
              <a:t>group,  </a:t>
            </a:r>
            <a:endParaRPr lang="en-US" sz="900" i="1" dirty="0"/>
          </a:p>
          <a:p>
            <a:r>
              <a:rPr lang="en-US" sz="900" i="1" dirty="0" smtClean="0"/>
              <a:t>data has not been weight.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/>
              <a:t>To what extent do you agree or disagree with the following statements?</a:t>
            </a:r>
          </a:p>
          <a:p>
            <a:endParaRPr lang="en-US" sz="2000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014517192"/>
              </p:ext>
            </p:extLst>
          </p:nvPr>
        </p:nvGraphicFramePr>
        <p:xfrm>
          <a:off x="282575" y="1176337"/>
          <a:ext cx="8580438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685557" y="831766"/>
            <a:ext cx="3110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1" i="1" u="none" strike="noStrike" kern="1200" spc="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 smtClean="0"/>
              <a:t>Partially agree / Completely agree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7942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662281764"/>
              </p:ext>
            </p:extLst>
          </p:nvPr>
        </p:nvGraphicFramePr>
        <p:xfrm>
          <a:off x="282575" y="1176337"/>
          <a:ext cx="8580438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282575" y="310551"/>
            <a:ext cx="8580438" cy="690492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To what extent do you agree or disagree with the following statements?</a:t>
            </a:r>
          </a:p>
          <a:p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685557" y="831766"/>
            <a:ext cx="3110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1200" b="1" i="1" u="none" strike="noStrike" kern="1200" spc="0" baseline="0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 smtClean="0"/>
              <a:t>Partially agree / Completely agree</a:t>
            </a:r>
            <a:endParaRPr lang="en-US" sz="1600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282575" y="5910263"/>
            <a:ext cx="8571212" cy="319087"/>
          </a:xfrm>
        </p:spPr>
        <p:txBody>
          <a:bodyPr>
            <a:noAutofit/>
          </a:bodyPr>
          <a:lstStyle/>
          <a:p>
            <a:r>
              <a:rPr lang="en-US" sz="900" i="1" dirty="0" smtClean="0"/>
              <a:t>It is important to notice that sample is young (18-29 years old) unemployed people, which is characterized </a:t>
            </a:r>
          </a:p>
          <a:p>
            <a:r>
              <a:rPr lang="en-US" sz="900" i="1" dirty="0" smtClean="0"/>
              <a:t>by being a highly changeable group and only represent a </a:t>
            </a:r>
            <a:r>
              <a:rPr lang="en-US" sz="900" i="1" dirty="0"/>
              <a:t>small </a:t>
            </a:r>
            <a:r>
              <a:rPr lang="en-US" sz="900" i="1" dirty="0" smtClean="0"/>
              <a:t>part of </a:t>
            </a:r>
            <a:r>
              <a:rPr lang="en-US" sz="900" i="1" dirty="0"/>
              <a:t>the total </a:t>
            </a:r>
            <a:r>
              <a:rPr lang="en-US" sz="900" i="1" dirty="0" smtClean="0"/>
              <a:t>population. Since </a:t>
            </a:r>
            <a:r>
              <a:rPr lang="en-US" sz="900" i="1" dirty="0"/>
              <a:t>there is no ideal for </a:t>
            </a:r>
            <a:r>
              <a:rPr lang="en-US" sz="900" i="1" dirty="0" smtClean="0"/>
              <a:t>this </a:t>
            </a:r>
            <a:r>
              <a:rPr lang="en-US" sz="900" i="1" dirty="0"/>
              <a:t>target </a:t>
            </a:r>
            <a:r>
              <a:rPr lang="en-US" sz="900" i="1" dirty="0" smtClean="0"/>
              <a:t>group,  </a:t>
            </a:r>
            <a:endParaRPr lang="en-US" sz="900" i="1" dirty="0"/>
          </a:p>
          <a:p>
            <a:r>
              <a:rPr lang="en-US" sz="900" i="1" dirty="0" smtClean="0"/>
              <a:t>data has not been weight.  </a:t>
            </a:r>
          </a:p>
        </p:txBody>
      </p:sp>
    </p:spTree>
    <p:extLst>
      <p:ext uri="{BB962C8B-B14F-4D97-AF65-F5344CB8AC3E}">
        <p14:creationId xmlns:p14="http://schemas.microsoft.com/office/powerpoint/2010/main" val="2385260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PresentationLink xmlns:i=&quot;http://www.w3.org/2001/XMLSchema-instance&quot; xmlns=&quot;http://www.forgetdata.com/Slides&quot;&gt;&lt;DataContext&gt;&lt;Connection xmlns:i=&quot;http://www.w3.org/2001/XMLSchema-instance&quot; xmlns=&quot;http://www.forgetdata.com/ReportingSuite&quot;&gt;&lt;ConnectionString&gt;C:\Users\garyn\Documents\Marketing Slides\Co-op bail in.xlsx&lt;/ConnectionString&gt;&lt;Name&gt;Item0&lt;/Name&gt;&lt;Provider&gt;Excel 2007/2010 Provider&lt;/Provider&gt;&lt;/Connection&gt;&lt;/DataContext&gt;&lt;Version&gt;4.2.0.0&lt;/Version&gt;&lt;/PresentationLink&gt;"/>
  <p:tag name="ISPRING_RESOURCE_PATHS_HASH_2" val="17aa32b0a1b1442e635738162ad8924d8d41f51"/>
  <p:tag name="ISPRING_RESOURCE_PATHS_HASH_PRESENTER" val="5cfbde8965822beafd6ef0565a341e386795c553"/>
</p:tagLst>
</file>

<file path=ppt/theme/theme1.xml><?xml version="1.0" encoding="utf-8"?>
<a:theme xmlns:a="http://schemas.openxmlformats.org/drawingml/2006/main" name="YouGov_TEMPLATE_Calibri">
  <a:themeElements>
    <a:clrScheme name="You Gov - 20-8-14">
      <a:dk1>
        <a:srgbClr val="6D6F71"/>
      </a:dk1>
      <a:lt1>
        <a:srgbClr val="FFFFFF"/>
      </a:lt1>
      <a:dk2>
        <a:srgbClr val="EE2D27"/>
      </a:dk2>
      <a:lt2>
        <a:srgbClr val="A7A9AC"/>
      </a:lt2>
      <a:accent1>
        <a:srgbClr val="93D023"/>
      </a:accent1>
      <a:accent2>
        <a:srgbClr val="53ACAF"/>
      </a:accent2>
      <a:accent3>
        <a:srgbClr val="D3975B"/>
      </a:accent3>
      <a:accent4>
        <a:srgbClr val="117CC6"/>
      </a:accent4>
      <a:accent5>
        <a:srgbClr val="DEE705"/>
      </a:accent5>
      <a:accent6>
        <a:srgbClr val="885788"/>
      </a:accent6>
      <a:hlink>
        <a:srgbClr val="117CC6"/>
      </a:hlink>
      <a:folHlink>
        <a:srgbClr val="083E63"/>
      </a:folHlink>
    </a:clrScheme>
    <a:fontScheme name="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D60000"/>
            </a:gs>
            <a:gs pos="100000">
              <a:srgbClr val="800000"/>
            </a:gs>
          </a:gsLst>
          <a:lin ang="5400000" scaled="1"/>
          <a:tileRect/>
        </a:gra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anchor="ctr" anchorCtr="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556A9926-9342-4866-8342-8610F202E926}" vid="{18ABE42B-7460-41DE-9176-38060CBE66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DK Master 2015 Calibri</Template>
  <TotalTime>76</TotalTime>
  <Words>217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Wingdings</vt:lpstr>
      <vt:lpstr>Calibri</vt:lpstr>
      <vt:lpstr>YouGov_TEMPLATE_Calibri</vt:lpstr>
      <vt:lpstr>PowerPoint Presentation</vt:lpstr>
      <vt:lpstr>PowerPoint Presentation</vt:lpstr>
      <vt:lpstr>PowerPoint Presentation</vt:lpstr>
      <vt:lpstr>PowerPoint Presentation</vt:lpstr>
    </vt:vector>
  </TitlesOfParts>
  <Company>YouGov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Sophie Schou</dc:creator>
  <cp:lastModifiedBy>SEbarkelAn</cp:lastModifiedBy>
  <cp:revision>13</cp:revision>
  <cp:lastPrinted>2015-06-01T08:34:22Z</cp:lastPrinted>
  <dcterms:created xsi:type="dcterms:W3CDTF">2015-05-29T11:35:13Z</dcterms:created>
  <dcterms:modified xsi:type="dcterms:W3CDTF">2015-07-02T08:27:15Z</dcterms:modified>
</cp:coreProperties>
</file>