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900" r:id="rId3"/>
    <p:sldId id="262" r:id="rId4"/>
    <p:sldId id="1119" r:id="rId5"/>
    <p:sldId id="1111" r:id="rId6"/>
    <p:sldId id="1110" r:id="rId7"/>
    <p:sldId id="1112" r:id="rId8"/>
    <p:sldId id="1113" r:id="rId9"/>
    <p:sldId id="112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39530838262177"/>
          <c:y val="3.7177724536072328E-2"/>
          <c:w val="0.54064536012016995"/>
          <c:h val="0.8143047841459177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Inte alls oroad</c:v>
                </c:pt>
              </c:strCache>
            </c:strRef>
          </c:tx>
          <c:spPr>
            <a:solidFill>
              <a:srgbClr val="224768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rgbClr val="FFFFFF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8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Inkomst -250 tkr/år</c:v>
                </c:pt>
                <c:pt idx="8">
                  <c:v>Inkomst 250-500 tkr/år</c:v>
                </c:pt>
                <c:pt idx="9">
                  <c:v>Inkomst 500- tkr/år</c:v>
                </c:pt>
                <c:pt idx="10">
                  <c:v>Förvärvsarbetande</c:v>
                </c:pt>
                <c:pt idx="11">
                  <c:v>Pensionär</c:v>
                </c:pt>
                <c:pt idx="12">
                  <c:v>Arbetslös/Sjukskriven</c:v>
                </c:pt>
                <c:pt idx="13">
                  <c:v>Student</c:v>
                </c:pt>
                <c:pt idx="14">
                  <c:v>Gift/registrerad partner</c:v>
                </c:pt>
                <c:pt idx="15">
                  <c:v>Sammanboende</c:v>
                </c:pt>
                <c:pt idx="16">
                  <c:v>Separerad/skild/änkl/Änka</c:v>
                </c:pt>
                <c:pt idx="17">
                  <c:v>Singel/ensamstående/särbo</c:v>
                </c:pt>
              </c:strCache>
            </c:strRef>
          </c:cat>
          <c:val>
            <c:numRef>
              <c:f>Sheet1!$B$2:$BE$2</c:f>
              <c:numCache>
                <c:formatCode>General</c:formatCode>
                <c:ptCount val="18"/>
                <c:pt idx="0">
                  <c:v>8.1030999999999995</c:v>
                </c:pt>
                <c:pt idx="1">
                  <c:v>13.4085</c:v>
                </c:pt>
                <c:pt idx="2">
                  <c:v>2.8776999999999999</c:v>
                </c:pt>
                <c:pt idx="3">
                  <c:v>6.1897000000000002</c:v>
                </c:pt>
                <c:pt idx="4">
                  <c:v>10.3689</c:v>
                </c:pt>
                <c:pt idx="5">
                  <c:v>9.7821999999999996</c:v>
                </c:pt>
                <c:pt idx="6">
                  <c:v>7.0125999999999999</c:v>
                </c:pt>
                <c:pt idx="7">
                  <c:v>7.7295999999999996</c:v>
                </c:pt>
                <c:pt idx="8">
                  <c:v>6.5755999999999997</c:v>
                </c:pt>
                <c:pt idx="9">
                  <c:v>13.0161</c:v>
                </c:pt>
                <c:pt idx="10">
                  <c:v>9.0921000000000003</c:v>
                </c:pt>
                <c:pt idx="11">
                  <c:v>6.8148</c:v>
                </c:pt>
                <c:pt idx="12">
                  <c:v>7.5023999999999997</c:v>
                </c:pt>
                <c:pt idx="13">
                  <c:v>7.7511000000000001</c:v>
                </c:pt>
                <c:pt idx="14">
                  <c:v>7.26</c:v>
                </c:pt>
                <c:pt idx="15">
                  <c:v>7.2647000000000004</c:v>
                </c:pt>
                <c:pt idx="16">
                  <c:v>7.1516999999999999</c:v>
                </c:pt>
                <c:pt idx="17">
                  <c:v>10.4976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4-4B0B-BB0C-1A93F7A3F7B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 särskilt oroad</c:v>
                </c:pt>
              </c:strCache>
            </c:strRef>
          </c:tx>
          <c:spPr>
            <a:solidFill>
              <a:srgbClr val="86AED6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 algn="ctr">
                  <a:defRPr lang="sv-SE" sz="1300" b="0" i="0" u="none" strike="noStrike" kern="1200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8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Inkomst -250 tkr/år</c:v>
                </c:pt>
                <c:pt idx="8">
                  <c:v>Inkomst 250-500 tkr/år</c:v>
                </c:pt>
                <c:pt idx="9">
                  <c:v>Inkomst 500- tkr/år</c:v>
                </c:pt>
                <c:pt idx="10">
                  <c:v>Förvärvsarbetande</c:v>
                </c:pt>
                <c:pt idx="11">
                  <c:v>Pensionär</c:v>
                </c:pt>
                <c:pt idx="12">
                  <c:v>Arbetslös/Sjukskriven</c:v>
                </c:pt>
                <c:pt idx="13">
                  <c:v>Student</c:v>
                </c:pt>
                <c:pt idx="14">
                  <c:v>Gift/registrerad partner</c:v>
                </c:pt>
                <c:pt idx="15">
                  <c:v>Sammanboende</c:v>
                </c:pt>
                <c:pt idx="16">
                  <c:v>Separerad/skild/änkl/Änka</c:v>
                </c:pt>
                <c:pt idx="17">
                  <c:v>Singel/ensamstående/särbo</c:v>
                </c:pt>
              </c:strCache>
            </c:strRef>
          </c:cat>
          <c:val>
            <c:numRef>
              <c:f>Sheet1!$B$3:$BE$3</c:f>
              <c:numCache>
                <c:formatCode>General</c:formatCode>
                <c:ptCount val="18"/>
                <c:pt idx="0">
                  <c:v>25.594799999999999</c:v>
                </c:pt>
                <c:pt idx="1">
                  <c:v>27.937000000000001</c:v>
                </c:pt>
                <c:pt idx="2">
                  <c:v>23.232500000000002</c:v>
                </c:pt>
                <c:pt idx="3">
                  <c:v>19.410499999999999</c:v>
                </c:pt>
                <c:pt idx="4">
                  <c:v>26.893899999999999</c:v>
                </c:pt>
                <c:pt idx="5">
                  <c:v>27.546500000000002</c:v>
                </c:pt>
                <c:pt idx="6">
                  <c:v>29.493099999999998</c:v>
                </c:pt>
                <c:pt idx="7">
                  <c:v>21.725200000000001</c:v>
                </c:pt>
                <c:pt idx="8">
                  <c:v>26.4678</c:v>
                </c:pt>
                <c:pt idx="9">
                  <c:v>26.608599999999999</c:v>
                </c:pt>
                <c:pt idx="10">
                  <c:v>25.453600000000002</c:v>
                </c:pt>
                <c:pt idx="11">
                  <c:v>29.020299999999999</c:v>
                </c:pt>
                <c:pt idx="12">
                  <c:v>22.331299999999999</c:v>
                </c:pt>
                <c:pt idx="13">
                  <c:v>16.533100000000001</c:v>
                </c:pt>
                <c:pt idx="14">
                  <c:v>26.920100000000001</c:v>
                </c:pt>
                <c:pt idx="15">
                  <c:v>25.6616</c:v>
                </c:pt>
                <c:pt idx="16">
                  <c:v>27.0761</c:v>
                </c:pt>
                <c:pt idx="17">
                  <c:v>23.0151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4-4B0B-BB0C-1A93F7A3F7B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Ganska oroad</c:v>
                </c:pt>
              </c:strCache>
            </c:strRef>
          </c:tx>
          <c:spPr>
            <a:solidFill>
              <a:srgbClr val="DF9B99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8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Inkomst -250 tkr/år</c:v>
                </c:pt>
                <c:pt idx="8">
                  <c:v>Inkomst 250-500 tkr/år</c:v>
                </c:pt>
                <c:pt idx="9">
                  <c:v>Inkomst 500- tkr/år</c:v>
                </c:pt>
                <c:pt idx="10">
                  <c:v>Förvärvsarbetande</c:v>
                </c:pt>
                <c:pt idx="11">
                  <c:v>Pensionär</c:v>
                </c:pt>
                <c:pt idx="12">
                  <c:v>Arbetslös/Sjukskriven</c:v>
                </c:pt>
                <c:pt idx="13">
                  <c:v>Student</c:v>
                </c:pt>
                <c:pt idx="14">
                  <c:v>Gift/registrerad partner</c:v>
                </c:pt>
                <c:pt idx="15">
                  <c:v>Sammanboende</c:v>
                </c:pt>
                <c:pt idx="16">
                  <c:v>Separerad/skild/änkl/Änka</c:v>
                </c:pt>
                <c:pt idx="17">
                  <c:v>Singel/ensamstående/särbo</c:v>
                </c:pt>
              </c:strCache>
            </c:strRef>
          </c:cat>
          <c:val>
            <c:numRef>
              <c:f>Sheet1!$B$4:$BE$4</c:f>
              <c:numCache>
                <c:formatCode>General</c:formatCode>
                <c:ptCount val="18"/>
                <c:pt idx="0">
                  <c:v>45.232199999999999</c:v>
                </c:pt>
                <c:pt idx="1">
                  <c:v>41.317700000000002</c:v>
                </c:pt>
                <c:pt idx="2">
                  <c:v>49.037599999999998</c:v>
                </c:pt>
                <c:pt idx="3">
                  <c:v>46.543999999999997</c:v>
                </c:pt>
                <c:pt idx="4">
                  <c:v>44.7592</c:v>
                </c:pt>
                <c:pt idx="5">
                  <c:v>48.014099999999999</c:v>
                </c:pt>
                <c:pt idx="6">
                  <c:v>43.262099999999997</c:v>
                </c:pt>
                <c:pt idx="7">
                  <c:v>44.584600000000002</c:v>
                </c:pt>
                <c:pt idx="8">
                  <c:v>45.872700000000002</c:v>
                </c:pt>
                <c:pt idx="9">
                  <c:v>45.384700000000002</c:v>
                </c:pt>
                <c:pt idx="10">
                  <c:v>45.068199999999997</c:v>
                </c:pt>
                <c:pt idx="11">
                  <c:v>44.650599999999997</c:v>
                </c:pt>
                <c:pt idx="12">
                  <c:v>42.492199999999997</c:v>
                </c:pt>
                <c:pt idx="13">
                  <c:v>48.860100000000003</c:v>
                </c:pt>
                <c:pt idx="14">
                  <c:v>49.165100000000002</c:v>
                </c:pt>
                <c:pt idx="15">
                  <c:v>44.588799999999999</c:v>
                </c:pt>
                <c:pt idx="16">
                  <c:v>41.440100000000001</c:v>
                </c:pt>
                <c:pt idx="17">
                  <c:v>40.712299999999999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D4-4B0B-BB0C-1A93F7A3F7B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Mycket oroad</c:v>
                </c:pt>
              </c:strCache>
            </c:strRef>
          </c:tx>
          <c:spPr>
            <a:solidFill>
              <a:srgbClr val="8C2E2C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chemeClr val="bg1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8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Inkomst -250 tkr/år</c:v>
                </c:pt>
                <c:pt idx="8">
                  <c:v>Inkomst 250-500 tkr/år</c:v>
                </c:pt>
                <c:pt idx="9">
                  <c:v>Inkomst 500- tkr/år</c:v>
                </c:pt>
                <c:pt idx="10">
                  <c:v>Förvärvsarbetande</c:v>
                </c:pt>
                <c:pt idx="11">
                  <c:v>Pensionär</c:v>
                </c:pt>
                <c:pt idx="12">
                  <c:v>Arbetslös/Sjukskriven</c:v>
                </c:pt>
                <c:pt idx="13">
                  <c:v>Student</c:v>
                </c:pt>
                <c:pt idx="14">
                  <c:v>Gift/registrerad partner</c:v>
                </c:pt>
                <c:pt idx="15">
                  <c:v>Sammanboende</c:v>
                </c:pt>
                <c:pt idx="16">
                  <c:v>Separerad/skild/änkl/Änka</c:v>
                </c:pt>
                <c:pt idx="17">
                  <c:v>Singel/ensamstående/särbo</c:v>
                </c:pt>
              </c:strCache>
            </c:strRef>
          </c:cat>
          <c:val>
            <c:numRef>
              <c:f>Sheet1!$B$5:$BE$5</c:f>
              <c:numCache>
                <c:formatCode>General</c:formatCode>
                <c:ptCount val="18"/>
                <c:pt idx="0">
                  <c:v>20.270499999999998</c:v>
                </c:pt>
                <c:pt idx="1">
                  <c:v>16.454599999999999</c:v>
                </c:pt>
                <c:pt idx="2">
                  <c:v>24.128599999999999</c:v>
                </c:pt>
                <c:pt idx="3">
                  <c:v>26.457799999999999</c:v>
                </c:pt>
                <c:pt idx="4">
                  <c:v>17.789200000000001</c:v>
                </c:pt>
                <c:pt idx="5">
                  <c:v>14.212199999999999</c:v>
                </c:pt>
                <c:pt idx="6">
                  <c:v>19.260400000000001</c:v>
                </c:pt>
                <c:pt idx="7">
                  <c:v>25.102</c:v>
                </c:pt>
                <c:pt idx="8">
                  <c:v>20.250800000000002</c:v>
                </c:pt>
                <c:pt idx="9">
                  <c:v>14.990600000000001</c:v>
                </c:pt>
                <c:pt idx="10">
                  <c:v>19.686</c:v>
                </c:pt>
                <c:pt idx="11">
                  <c:v>18.554300000000001</c:v>
                </c:pt>
                <c:pt idx="12">
                  <c:v>27.674099999999999</c:v>
                </c:pt>
                <c:pt idx="13">
                  <c:v>25.676300000000001</c:v>
                </c:pt>
                <c:pt idx="14">
                  <c:v>16.004899999999999</c:v>
                </c:pt>
                <c:pt idx="15">
                  <c:v>21.89</c:v>
                </c:pt>
                <c:pt idx="16">
                  <c:v>23.390899999999998</c:v>
                </c:pt>
                <c:pt idx="17">
                  <c:v>24.634699999999999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D4-4B0B-BB0C-1A93F7A3F7BC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Vet ej/Ej svar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8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Inkomst -250 tkr/år</c:v>
                </c:pt>
                <c:pt idx="8">
                  <c:v>Inkomst 250-500 tkr/år</c:v>
                </c:pt>
                <c:pt idx="9">
                  <c:v>Inkomst 500- tkr/år</c:v>
                </c:pt>
                <c:pt idx="10">
                  <c:v>Förvärvsarbetande</c:v>
                </c:pt>
                <c:pt idx="11">
                  <c:v>Pensionär</c:v>
                </c:pt>
                <c:pt idx="12">
                  <c:v>Arbetslös/Sjukskriven</c:v>
                </c:pt>
                <c:pt idx="13">
                  <c:v>Student</c:v>
                </c:pt>
                <c:pt idx="14">
                  <c:v>Gift/registrerad partner</c:v>
                </c:pt>
                <c:pt idx="15">
                  <c:v>Sammanboende</c:v>
                </c:pt>
                <c:pt idx="16">
                  <c:v>Separerad/skild/änkl/Änka</c:v>
                </c:pt>
                <c:pt idx="17">
                  <c:v>Singel/ensamstående/särbo</c:v>
                </c:pt>
              </c:strCache>
            </c:strRef>
          </c:cat>
          <c:val>
            <c:numRef>
              <c:f>Sheet1!$B$6:$BE$6</c:f>
              <c:numCache>
                <c:formatCode>General</c:formatCode>
                <c:ptCount val="18"/>
                <c:pt idx="0">
                  <c:v>0.7994</c:v>
                </c:pt>
                <c:pt idx="1">
                  <c:v>0.8821</c:v>
                </c:pt>
                <c:pt idx="2">
                  <c:v>0.72360000000000002</c:v>
                </c:pt>
                <c:pt idx="3">
                  <c:v>1.3979999999999999</c:v>
                </c:pt>
                <c:pt idx="4">
                  <c:v>0.18870000000000001</c:v>
                </c:pt>
                <c:pt idx="5">
                  <c:v>0.44490000000000002</c:v>
                </c:pt>
                <c:pt idx="6">
                  <c:v>0.9718</c:v>
                </c:pt>
                <c:pt idx="7">
                  <c:v>0.85870000000000002</c:v>
                </c:pt>
                <c:pt idx="8">
                  <c:v>0.83309999999999995</c:v>
                </c:pt>
                <c:pt idx="9">
                  <c:v>0</c:v>
                </c:pt>
                <c:pt idx="10">
                  <c:v>0.70020000000000004</c:v>
                </c:pt>
                <c:pt idx="11">
                  <c:v>0.95989999999999998</c:v>
                </c:pt>
                <c:pt idx="12">
                  <c:v>0</c:v>
                </c:pt>
                <c:pt idx="13">
                  <c:v>1.1794</c:v>
                </c:pt>
                <c:pt idx="14">
                  <c:v>0.64990000000000003</c:v>
                </c:pt>
                <c:pt idx="15">
                  <c:v>0.59489999999999998</c:v>
                </c:pt>
                <c:pt idx="16">
                  <c:v>0.94130000000000003</c:v>
                </c:pt>
                <c:pt idx="17">
                  <c:v>1.1403000000000001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D4-4B0B-BB0C-1A93F7A3F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406976"/>
        <c:axId val="141408512"/>
      </c:barChart>
      <c:catAx>
        <c:axId val="1414069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651">
            <a:noFill/>
            <a:prstDash val="solid"/>
          </a:ln>
        </c:spPr>
        <c:txPr>
          <a:bodyPr rot="0" vert="horz"/>
          <a:lstStyle/>
          <a:p>
            <a:pPr rtl="0">
              <a:defRPr sz="1200" b="0" i="0" u="none" strike="noStrike" baseline="0">
                <a:solidFill>
                  <a:srgbClr val="333333"/>
                </a:solidFill>
                <a:latin typeface="Gill Sans MT" pitchFamily="34" charset="0"/>
                <a:ea typeface="Verdana"/>
                <a:cs typeface="Calibri" pitchFamily="34" charset="0"/>
              </a:defRPr>
            </a:pPr>
            <a:endParaRPr lang="en-US"/>
          </a:p>
        </c:txPr>
        <c:crossAx val="141408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408512"/>
        <c:scaling>
          <c:orientation val="minMax"/>
        </c:scaling>
        <c:delete val="0"/>
        <c:axPos val="b"/>
        <c:majorGridlines>
          <c:spPr>
            <a:ln w="12651">
              <a:solidFill>
                <a:srgbClr val="C0C0C0"/>
              </a:solidFill>
              <a:prstDash val="solid"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ln w="12651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Gill Sans MT" pitchFamily="34" charset="0"/>
                <a:ea typeface="Verdana"/>
                <a:cs typeface="Calibri" pitchFamily="34" charset="0"/>
              </a:defRPr>
            </a:pPr>
            <a:endParaRPr lang="en-US"/>
          </a:p>
        </c:txPr>
        <c:crossAx val="141406976"/>
        <c:crosses val="max"/>
        <c:crossBetween val="between"/>
        <c:majorUnit val="0.2"/>
      </c:valAx>
      <c:spPr>
        <a:noFill/>
        <a:ln w="25302">
          <a:noFill/>
        </a:ln>
      </c:spPr>
    </c:plotArea>
    <c:legend>
      <c:legendPos val="b"/>
      <c:layout>
        <c:manualLayout>
          <c:xMode val="edge"/>
          <c:yMode val="edge"/>
          <c:x val="0.24023618445814413"/>
          <c:y val="0.92270632045088563"/>
          <c:w val="0.72360250904308177"/>
          <c:h val="6.4927192853454163E-2"/>
        </c:manualLayout>
      </c:layout>
      <c:overlay val="0"/>
      <c:spPr>
        <a:noFill/>
        <a:ln w="25302">
          <a:noFill/>
        </a:ln>
      </c:spPr>
      <c:txPr>
        <a:bodyPr/>
        <a:lstStyle/>
        <a:p>
          <a:pPr>
            <a:defRPr sz="1300" b="0" i="0" u="none" strike="noStrike" baseline="0">
              <a:solidFill>
                <a:srgbClr val="333333"/>
              </a:solidFill>
              <a:latin typeface="Gill Sans MT" pitchFamily="34" charset="0"/>
              <a:ea typeface="Verdana"/>
              <a:cs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39530838262177"/>
          <c:y val="3.7177724536072328E-2"/>
          <c:w val="0.54064536012016995"/>
          <c:h val="0.8143047841459177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Inte alls oroad</c:v>
                </c:pt>
              </c:strCache>
            </c:strRef>
          </c:tx>
          <c:spPr>
            <a:solidFill>
              <a:srgbClr val="224768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rgbClr val="FFFFFF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6"/>
                <c:pt idx="0">
                  <c:v>Samtliga</c:v>
                </c:pt>
                <c:pt idx="1">
                  <c:v>Har lån utan säkerhet</c:v>
                </c:pt>
                <c:pt idx="2">
                  <c:v>Låg ekonomisk trygghet</c:v>
                </c:pt>
                <c:pt idx="3">
                  <c:v>Tagit del av innehåll från influencers</c:v>
                </c:pt>
                <c:pt idx="4">
                  <c:v>Blivit inspirerad att köpa något jag sett i sociala medier</c:v>
                </c:pt>
                <c:pt idx="5">
                  <c:v>Köpt något jag sett i sociala medier</c:v>
                </c:pt>
                <c:pt idx="6">
                  <c:v>Storstadsområden</c:v>
                </c:pt>
                <c:pt idx="7">
                  <c:v>Övriga stadsområden</c:v>
                </c:pt>
                <c:pt idx="8">
                  <c:v>Övriga landet</c:v>
                </c:pt>
                <c:pt idx="9">
                  <c:v>Norrland</c:v>
                </c:pt>
                <c:pt idx="10">
                  <c:v>Svealand utom Stockholm</c:v>
                </c:pt>
                <c:pt idx="11">
                  <c:v>Stockholm</c:v>
                </c:pt>
                <c:pt idx="12">
                  <c:v>Västra Götaland</c:v>
                </c:pt>
                <c:pt idx="13">
                  <c:v>Östra Götaland</c:v>
                </c:pt>
                <c:pt idx="14">
                  <c:v>Skåne</c:v>
                </c:pt>
                <c:pt idx="15">
                  <c:v>Stockholms stad</c:v>
                </c:pt>
              </c:strCache>
            </c:strRef>
          </c:cat>
          <c:val>
            <c:numRef>
              <c:f>Sheet1!$B$2:$BE$2</c:f>
              <c:numCache>
                <c:formatCode>General</c:formatCode>
                <c:ptCount val="16"/>
                <c:pt idx="0">
                  <c:v>8.1030999999999995</c:v>
                </c:pt>
                <c:pt idx="1">
                  <c:v>8.4433000000000007</c:v>
                </c:pt>
                <c:pt idx="2">
                  <c:v>8.9022000000000006</c:v>
                </c:pt>
                <c:pt idx="3">
                  <c:v>6.4983000000000004</c:v>
                </c:pt>
                <c:pt idx="4">
                  <c:v>6.3776000000000002</c:v>
                </c:pt>
                <c:pt idx="5">
                  <c:v>8.2838999999999992</c:v>
                </c:pt>
                <c:pt idx="6">
                  <c:v>8.5737000000000005</c:v>
                </c:pt>
                <c:pt idx="7">
                  <c:v>7.7648000000000001</c:v>
                </c:pt>
                <c:pt idx="8">
                  <c:v>7.8018999999999998</c:v>
                </c:pt>
                <c:pt idx="9">
                  <c:v>7.4291</c:v>
                </c:pt>
                <c:pt idx="10">
                  <c:v>8.8193999999999999</c:v>
                </c:pt>
                <c:pt idx="11">
                  <c:v>8.4191000000000003</c:v>
                </c:pt>
                <c:pt idx="12">
                  <c:v>8.5510999999999999</c:v>
                </c:pt>
                <c:pt idx="13">
                  <c:v>7.8794000000000004</c:v>
                </c:pt>
                <c:pt idx="14">
                  <c:v>6.1965000000000003</c:v>
                </c:pt>
                <c:pt idx="15">
                  <c:v>8.8841999999999999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4-4B0B-BB0C-1A93F7A3F7B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 särskilt oroad</c:v>
                </c:pt>
              </c:strCache>
            </c:strRef>
          </c:tx>
          <c:spPr>
            <a:solidFill>
              <a:srgbClr val="86AED6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 algn="ctr">
                  <a:defRPr lang="sv-SE" sz="1300" b="0" i="0" u="none" strike="noStrike" kern="1200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6"/>
                <c:pt idx="0">
                  <c:v>Samtliga</c:v>
                </c:pt>
                <c:pt idx="1">
                  <c:v>Har lån utan säkerhet</c:v>
                </c:pt>
                <c:pt idx="2">
                  <c:v>Låg ekonomisk trygghet</c:v>
                </c:pt>
                <c:pt idx="3">
                  <c:v>Tagit del av innehåll från influencers</c:v>
                </c:pt>
                <c:pt idx="4">
                  <c:v>Blivit inspirerad att köpa något jag sett i sociala medier</c:v>
                </c:pt>
                <c:pt idx="5">
                  <c:v>Köpt något jag sett i sociala medier</c:v>
                </c:pt>
                <c:pt idx="6">
                  <c:v>Storstadsområden</c:v>
                </c:pt>
                <c:pt idx="7">
                  <c:v>Övriga stadsområden</c:v>
                </c:pt>
                <c:pt idx="8">
                  <c:v>Övriga landet</c:v>
                </c:pt>
                <c:pt idx="9">
                  <c:v>Norrland</c:v>
                </c:pt>
                <c:pt idx="10">
                  <c:v>Svealand utom Stockholm</c:v>
                </c:pt>
                <c:pt idx="11">
                  <c:v>Stockholm</c:v>
                </c:pt>
                <c:pt idx="12">
                  <c:v>Västra Götaland</c:v>
                </c:pt>
                <c:pt idx="13">
                  <c:v>Östra Götaland</c:v>
                </c:pt>
                <c:pt idx="14">
                  <c:v>Skåne</c:v>
                </c:pt>
                <c:pt idx="15">
                  <c:v>Stockholms stad</c:v>
                </c:pt>
              </c:strCache>
            </c:strRef>
          </c:cat>
          <c:val>
            <c:numRef>
              <c:f>Sheet1!$B$3:$BE$3</c:f>
              <c:numCache>
                <c:formatCode>General</c:formatCode>
                <c:ptCount val="16"/>
                <c:pt idx="0">
                  <c:v>25.594799999999999</c:v>
                </c:pt>
                <c:pt idx="1">
                  <c:v>25.209299999999999</c:v>
                </c:pt>
                <c:pt idx="2">
                  <c:v>20.1511</c:v>
                </c:pt>
                <c:pt idx="3">
                  <c:v>27.329000000000001</c:v>
                </c:pt>
                <c:pt idx="4">
                  <c:v>22.723500000000001</c:v>
                </c:pt>
                <c:pt idx="5">
                  <c:v>23.279299999999999</c:v>
                </c:pt>
                <c:pt idx="6">
                  <c:v>23.521000000000001</c:v>
                </c:pt>
                <c:pt idx="7">
                  <c:v>26.5169</c:v>
                </c:pt>
                <c:pt idx="8">
                  <c:v>27.549399999999999</c:v>
                </c:pt>
                <c:pt idx="9">
                  <c:v>25.2333</c:v>
                </c:pt>
                <c:pt idx="10">
                  <c:v>28.388300000000001</c:v>
                </c:pt>
                <c:pt idx="11">
                  <c:v>20.773399999999999</c:v>
                </c:pt>
                <c:pt idx="12">
                  <c:v>23.466999999999999</c:v>
                </c:pt>
                <c:pt idx="13">
                  <c:v>29.128599999999999</c:v>
                </c:pt>
                <c:pt idx="14">
                  <c:v>32.466999999999999</c:v>
                </c:pt>
                <c:pt idx="15">
                  <c:v>20.315300000000001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4-4B0B-BB0C-1A93F7A3F7B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Ganska oroad</c:v>
                </c:pt>
              </c:strCache>
            </c:strRef>
          </c:tx>
          <c:spPr>
            <a:solidFill>
              <a:srgbClr val="DF9B99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6"/>
                <c:pt idx="0">
                  <c:v>Samtliga</c:v>
                </c:pt>
                <c:pt idx="1">
                  <c:v>Har lån utan säkerhet</c:v>
                </c:pt>
                <c:pt idx="2">
                  <c:v>Låg ekonomisk trygghet</c:v>
                </c:pt>
                <c:pt idx="3">
                  <c:v>Tagit del av innehåll från influencers</c:v>
                </c:pt>
                <c:pt idx="4">
                  <c:v>Blivit inspirerad att köpa något jag sett i sociala medier</c:v>
                </c:pt>
                <c:pt idx="5">
                  <c:v>Köpt något jag sett i sociala medier</c:v>
                </c:pt>
                <c:pt idx="6">
                  <c:v>Storstadsområden</c:v>
                </c:pt>
                <c:pt idx="7">
                  <c:v>Övriga stadsområden</c:v>
                </c:pt>
                <c:pt idx="8">
                  <c:v>Övriga landet</c:v>
                </c:pt>
                <c:pt idx="9">
                  <c:v>Norrland</c:v>
                </c:pt>
                <c:pt idx="10">
                  <c:v>Svealand utom Stockholm</c:v>
                </c:pt>
                <c:pt idx="11">
                  <c:v>Stockholm</c:v>
                </c:pt>
                <c:pt idx="12">
                  <c:v>Västra Götaland</c:v>
                </c:pt>
                <c:pt idx="13">
                  <c:v>Östra Götaland</c:v>
                </c:pt>
                <c:pt idx="14">
                  <c:v>Skåne</c:v>
                </c:pt>
                <c:pt idx="15">
                  <c:v>Stockholms stad</c:v>
                </c:pt>
              </c:strCache>
            </c:strRef>
          </c:cat>
          <c:val>
            <c:numRef>
              <c:f>Sheet1!$B$4:$BE$4</c:f>
              <c:numCache>
                <c:formatCode>General</c:formatCode>
                <c:ptCount val="16"/>
                <c:pt idx="0">
                  <c:v>45.232199999999999</c:v>
                </c:pt>
                <c:pt idx="1">
                  <c:v>43.442799999999998</c:v>
                </c:pt>
                <c:pt idx="2">
                  <c:v>43.758200000000002</c:v>
                </c:pt>
                <c:pt idx="3">
                  <c:v>42.378</c:v>
                </c:pt>
                <c:pt idx="4">
                  <c:v>43.5837</c:v>
                </c:pt>
                <c:pt idx="5">
                  <c:v>36.738999999999997</c:v>
                </c:pt>
                <c:pt idx="6">
                  <c:v>44.574300000000001</c:v>
                </c:pt>
                <c:pt idx="7">
                  <c:v>46.4405</c:v>
                </c:pt>
                <c:pt idx="8">
                  <c:v>43.726599999999998</c:v>
                </c:pt>
                <c:pt idx="9">
                  <c:v>48.608199999999997</c:v>
                </c:pt>
                <c:pt idx="10">
                  <c:v>41.5854</c:v>
                </c:pt>
                <c:pt idx="11">
                  <c:v>46.992100000000001</c:v>
                </c:pt>
                <c:pt idx="12">
                  <c:v>46.043599999999998</c:v>
                </c:pt>
                <c:pt idx="13">
                  <c:v>42.988700000000001</c:v>
                </c:pt>
                <c:pt idx="14">
                  <c:v>44.679099999999998</c:v>
                </c:pt>
                <c:pt idx="15">
                  <c:v>43.966099999999997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D4-4B0B-BB0C-1A93F7A3F7B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Mycket oroad</c:v>
                </c:pt>
              </c:strCache>
            </c:strRef>
          </c:tx>
          <c:spPr>
            <a:solidFill>
              <a:srgbClr val="8C2E2C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chemeClr val="bg1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6"/>
                <c:pt idx="0">
                  <c:v>Samtliga</c:v>
                </c:pt>
                <c:pt idx="1">
                  <c:v>Har lån utan säkerhet</c:v>
                </c:pt>
                <c:pt idx="2">
                  <c:v>Låg ekonomisk trygghet</c:v>
                </c:pt>
                <c:pt idx="3">
                  <c:v>Tagit del av innehåll från influencers</c:v>
                </c:pt>
                <c:pt idx="4">
                  <c:v>Blivit inspirerad att köpa något jag sett i sociala medier</c:v>
                </c:pt>
                <c:pt idx="5">
                  <c:v>Köpt något jag sett i sociala medier</c:v>
                </c:pt>
                <c:pt idx="6">
                  <c:v>Storstadsområden</c:v>
                </c:pt>
                <c:pt idx="7">
                  <c:v>Övriga stadsområden</c:v>
                </c:pt>
                <c:pt idx="8">
                  <c:v>Övriga landet</c:v>
                </c:pt>
                <c:pt idx="9">
                  <c:v>Norrland</c:v>
                </c:pt>
                <c:pt idx="10">
                  <c:v>Svealand utom Stockholm</c:v>
                </c:pt>
                <c:pt idx="11">
                  <c:v>Stockholm</c:v>
                </c:pt>
                <c:pt idx="12">
                  <c:v>Västra Götaland</c:v>
                </c:pt>
                <c:pt idx="13">
                  <c:v>Östra Götaland</c:v>
                </c:pt>
                <c:pt idx="14">
                  <c:v>Skåne</c:v>
                </c:pt>
                <c:pt idx="15">
                  <c:v>Stockholms stad</c:v>
                </c:pt>
              </c:strCache>
            </c:strRef>
          </c:cat>
          <c:val>
            <c:numRef>
              <c:f>Sheet1!$B$5:$BE$5</c:f>
              <c:numCache>
                <c:formatCode>General</c:formatCode>
                <c:ptCount val="16"/>
                <c:pt idx="0">
                  <c:v>20.270499999999998</c:v>
                </c:pt>
                <c:pt idx="1">
                  <c:v>22.258199999999999</c:v>
                </c:pt>
                <c:pt idx="2">
                  <c:v>26.4239</c:v>
                </c:pt>
                <c:pt idx="3">
                  <c:v>23.291499999999999</c:v>
                </c:pt>
                <c:pt idx="4">
                  <c:v>25.5139</c:v>
                </c:pt>
                <c:pt idx="5">
                  <c:v>29.419499999999999</c:v>
                </c:pt>
                <c:pt idx="6">
                  <c:v>22.7255</c:v>
                </c:pt>
                <c:pt idx="7">
                  <c:v>18.602</c:v>
                </c:pt>
                <c:pt idx="8">
                  <c:v>19.776800000000001</c:v>
                </c:pt>
                <c:pt idx="9">
                  <c:v>17.332799999999999</c:v>
                </c:pt>
                <c:pt idx="10">
                  <c:v>20.0412</c:v>
                </c:pt>
                <c:pt idx="11">
                  <c:v>22.916899999999998</c:v>
                </c:pt>
                <c:pt idx="12">
                  <c:v>21.302600000000002</c:v>
                </c:pt>
                <c:pt idx="13">
                  <c:v>20.0032</c:v>
                </c:pt>
                <c:pt idx="14">
                  <c:v>16.657399999999999</c:v>
                </c:pt>
                <c:pt idx="15">
                  <c:v>24.528300000000002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D4-4B0B-BB0C-1A93F7A3F7BC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Vet ej/Ej svar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6"/>
                <c:pt idx="0">
                  <c:v>Samtliga</c:v>
                </c:pt>
                <c:pt idx="1">
                  <c:v>Har lån utan säkerhet</c:v>
                </c:pt>
                <c:pt idx="2">
                  <c:v>Låg ekonomisk trygghet</c:v>
                </c:pt>
                <c:pt idx="3">
                  <c:v>Tagit del av innehåll från influencers</c:v>
                </c:pt>
                <c:pt idx="4">
                  <c:v>Blivit inspirerad att köpa något jag sett i sociala medier</c:v>
                </c:pt>
                <c:pt idx="5">
                  <c:v>Köpt något jag sett i sociala medier</c:v>
                </c:pt>
                <c:pt idx="6">
                  <c:v>Storstadsområden</c:v>
                </c:pt>
                <c:pt idx="7">
                  <c:v>Övriga stadsområden</c:v>
                </c:pt>
                <c:pt idx="8">
                  <c:v>Övriga landet</c:v>
                </c:pt>
                <c:pt idx="9">
                  <c:v>Norrland</c:v>
                </c:pt>
                <c:pt idx="10">
                  <c:v>Svealand utom Stockholm</c:v>
                </c:pt>
                <c:pt idx="11">
                  <c:v>Stockholm</c:v>
                </c:pt>
                <c:pt idx="12">
                  <c:v>Västra Götaland</c:v>
                </c:pt>
                <c:pt idx="13">
                  <c:v>Östra Götaland</c:v>
                </c:pt>
                <c:pt idx="14">
                  <c:v>Skåne</c:v>
                </c:pt>
                <c:pt idx="15">
                  <c:v>Stockholms stad</c:v>
                </c:pt>
              </c:strCache>
            </c:strRef>
          </c:cat>
          <c:val>
            <c:numRef>
              <c:f>Sheet1!$B$6:$BE$6</c:f>
              <c:numCache>
                <c:formatCode>General</c:formatCode>
                <c:ptCount val="16"/>
                <c:pt idx="0">
                  <c:v>0.7994</c:v>
                </c:pt>
                <c:pt idx="1">
                  <c:v>0.64639999999999997</c:v>
                </c:pt>
                <c:pt idx="2">
                  <c:v>0.76459999999999995</c:v>
                </c:pt>
                <c:pt idx="3">
                  <c:v>0.50319999999999998</c:v>
                </c:pt>
                <c:pt idx="4">
                  <c:v>1.8013999999999999</c:v>
                </c:pt>
                <c:pt idx="5">
                  <c:v>2.2784</c:v>
                </c:pt>
                <c:pt idx="6">
                  <c:v>0.60550000000000004</c:v>
                </c:pt>
                <c:pt idx="7">
                  <c:v>0.67579999999999996</c:v>
                </c:pt>
                <c:pt idx="8">
                  <c:v>1.1453</c:v>
                </c:pt>
                <c:pt idx="9">
                  <c:v>1.3967000000000001</c:v>
                </c:pt>
                <c:pt idx="10">
                  <c:v>1.1657</c:v>
                </c:pt>
                <c:pt idx="11">
                  <c:v>0.89859999999999995</c:v>
                </c:pt>
                <c:pt idx="12">
                  <c:v>0.63570000000000004</c:v>
                </c:pt>
                <c:pt idx="13">
                  <c:v>0</c:v>
                </c:pt>
                <c:pt idx="14">
                  <c:v>0</c:v>
                </c:pt>
                <c:pt idx="15">
                  <c:v>2.3062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D4-4B0B-BB0C-1A93F7A3F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406976"/>
        <c:axId val="141408512"/>
      </c:barChart>
      <c:catAx>
        <c:axId val="1414069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651">
            <a:noFill/>
            <a:prstDash val="solid"/>
          </a:ln>
        </c:spPr>
        <c:txPr>
          <a:bodyPr rot="0" vert="horz"/>
          <a:lstStyle/>
          <a:p>
            <a:pPr rtl="0">
              <a:defRPr sz="1200" b="0" i="0" u="none" strike="noStrike" baseline="0">
                <a:solidFill>
                  <a:srgbClr val="333333"/>
                </a:solidFill>
                <a:latin typeface="Gill Sans MT" pitchFamily="34" charset="0"/>
                <a:ea typeface="Verdana"/>
                <a:cs typeface="Calibri" pitchFamily="34" charset="0"/>
              </a:defRPr>
            </a:pPr>
            <a:endParaRPr lang="en-US"/>
          </a:p>
        </c:txPr>
        <c:crossAx val="141408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408512"/>
        <c:scaling>
          <c:orientation val="minMax"/>
        </c:scaling>
        <c:delete val="0"/>
        <c:axPos val="b"/>
        <c:majorGridlines>
          <c:spPr>
            <a:ln w="12651">
              <a:solidFill>
                <a:srgbClr val="C0C0C0"/>
              </a:solidFill>
              <a:prstDash val="solid"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ln w="12651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Gill Sans MT" pitchFamily="34" charset="0"/>
                <a:ea typeface="Verdana"/>
                <a:cs typeface="Calibri" pitchFamily="34" charset="0"/>
              </a:defRPr>
            </a:pPr>
            <a:endParaRPr lang="en-US"/>
          </a:p>
        </c:txPr>
        <c:crossAx val="141406976"/>
        <c:crosses val="max"/>
        <c:crossBetween val="between"/>
        <c:majorUnit val="0.2"/>
      </c:valAx>
      <c:spPr>
        <a:noFill/>
        <a:ln w="25302">
          <a:noFill/>
        </a:ln>
      </c:spPr>
    </c:plotArea>
    <c:legend>
      <c:legendPos val="b"/>
      <c:layout>
        <c:manualLayout>
          <c:xMode val="edge"/>
          <c:yMode val="edge"/>
          <c:x val="0.24023618445814413"/>
          <c:y val="0.92270632045088563"/>
          <c:w val="0.72360250904308177"/>
          <c:h val="6.4927192853454163E-2"/>
        </c:manualLayout>
      </c:layout>
      <c:overlay val="0"/>
      <c:spPr>
        <a:noFill/>
        <a:ln w="25302">
          <a:noFill/>
        </a:ln>
      </c:spPr>
      <c:txPr>
        <a:bodyPr/>
        <a:lstStyle/>
        <a:p>
          <a:pPr>
            <a:defRPr sz="1300" b="0" i="0" u="none" strike="noStrike" baseline="0">
              <a:solidFill>
                <a:srgbClr val="333333"/>
              </a:solidFill>
              <a:latin typeface="Gill Sans MT" pitchFamily="34" charset="0"/>
              <a:ea typeface="Verdana"/>
              <a:cs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05499334546184"/>
          <c:y val="5.4400571752671753E-2"/>
          <c:w val="0.52817406046532378"/>
          <c:h val="0.813149882409497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Mycket positivt</c:v>
                </c:pt>
              </c:strCache>
            </c:strRef>
          </c:tx>
          <c:spPr>
            <a:solidFill>
              <a:srgbClr val="224768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 algn="ctr">
                  <a:defRPr lang="sv-SE" sz="1300" b="0" i="0" u="none" strike="noStrike" kern="1200" baseline="0">
                    <a:solidFill>
                      <a:srgbClr val="FFFFFF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5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Förvärvsarbetande</c:v>
                </c:pt>
                <c:pt idx="8">
                  <c:v>Pensionär</c:v>
                </c:pt>
                <c:pt idx="9">
                  <c:v>Arbetslös/Sjukskriven</c:v>
                </c:pt>
                <c:pt idx="10">
                  <c:v>Student</c:v>
                </c:pt>
                <c:pt idx="11">
                  <c:v>Annat mm</c:v>
                </c:pt>
                <c:pt idx="12">
                  <c:v>Mycket/ganska oroad</c:v>
                </c:pt>
                <c:pt idx="13">
                  <c:v>Inte särskilt oroad</c:v>
                </c:pt>
                <c:pt idx="14">
                  <c:v>Inte alls oroad</c:v>
                </c:pt>
              </c:strCache>
            </c:strRef>
          </c:cat>
          <c:val>
            <c:numRef>
              <c:f>Sheet1!$B$2:$BE$2</c:f>
              <c:numCache>
                <c:formatCode>General</c:formatCode>
                <c:ptCount val="15"/>
                <c:pt idx="0">
                  <c:v>1.4510000000000001</c:v>
                </c:pt>
                <c:pt idx="1">
                  <c:v>1.7512000000000001</c:v>
                </c:pt>
                <c:pt idx="2">
                  <c:v>1.1637999999999999</c:v>
                </c:pt>
                <c:pt idx="3">
                  <c:v>3.2122000000000002</c:v>
                </c:pt>
                <c:pt idx="4">
                  <c:v>1.2677</c:v>
                </c:pt>
                <c:pt idx="5">
                  <c:v>0.44490000000000002</c:v>
                </c:pt>
                <c:pt idx="6">
                  <c:v>0.34460000000000002</c:v>
                </c:pt>
                <c:pt idx="7">
                  <c:v>1.8097000000000001</c:v>
                </c:pt>
                <c:pt idx="8">
                  <c:v>0.34150000000000003</c:v>
                </c:pt>
                <c:pt idx="9">
                  <c:v>1.3261000000000001</c:v>
                </c:pt>
                <c:pt idx="10">
                  <c:v>2.3588</c:v>
                </c:pt>
                <c:pt idx="11">
                  <c:v>3.9106999999999998</c:v>
                </c:pt>
                <c:pt idx="12">
                  <c:v>1.9191</c:v>
                </c:pt>
                <c:pt idx="13">
                  <c:v>0.21479999999999999</c:v>
                </c:pt>
                <c:pt idx="14">
                  <c:v>1.7154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7-4F18-8F38-908DAC0C210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Ganska positivt</c:v>
                </c:pt>
              </c:strCache>
            </c:strRef>
          </c:tx>
          <c:spPr>
            <a:solidFill>
              <a:srgbClr val="86AED6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 algn="ctr">
                  <a:defRPr lang="sv-SE" sz="1300" b="0" i="0" u="none" strike="noStrike" kern="1200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5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Förvärvsarbetande</c:v>
                </c:pt>
                <c:pt idx="8">
                  <c:v>Pensionär</c:v>
                </c:pt>
                <c:pt idx="9">
                  <c:v>Arbetslös/Sjukskriven</c:v>
                </c:pt>
                <c:pt idx="10">
                  <c:v>Student</c:v>
                </c:pt>
                <c:pt idx="11">
                  <c:v>Annat mm</c:v>
                </c:pt>
                <c:pt idx="12">
                  <c:v>Mycket/ganska oroad</c:v>
                </c:pt>
                <c:pt idx="13">
                  <c:v>Inte särskilt oroad</c:v>
                </c:pt>
                <c:pt idx="14">
                  <c:v>Inte alls oroad</c:v>
                </c:pt>
              </c:strCache>
            </c:strRef>
          </c:cat>
          <c:val>
            <c:numRef>
              <c:f>Sheet1!$B$3:$BE$3</c:f>
              <c:numCache>
                <c:formatCode>General</c:formatCode>
                <c:ptCount val="15"/>
                <c:pt idx="0">
                  <c:v>14.7949</c:v>
                </c:pt>
                <c:pt idx="1">
                  <c:v>13.812900000000001</c:v>
                </c:pt>
                <c:pt idx="2">
                  <c:v>15.538</c:v>
                </c:pt>
                <c:pt idx="3">
                  <c:v>18.1021</c:v>
                </c:pt>
                <c:pt idx="4">
                  <c:v>12.598699999999999</c:v>
                </c:pt>
                <c:pt idx="5">
                  <c:v>14.2544</c:v>
                </c:pt>
                <c:pt idx="6">
                  <c:v>13.986700000000001</c:v>
                </c:pt>
                <c:pt idx="7">
                  <c:v>14.428900000000001</c:v>
                </c:pt>
                <c:pt idx="8">
                  <c:v>13.857900000000001</c:v>
                </c:pt>
                <c:pt idx="9">
                  <c:v>13.7943</c:v>
                </c:pt>
                <c:pt idx="10">
                  <c:v>23.418299999999999</c:v>
                </c:pt>
                <c:pt idx="11">
                  <c:v>15.8621</c:v>
                </c:pt>
                <c:pt idx="12">
                  <c:v>18.6995</c:v>
                </c:pt>
                <c:pt idx="13">
                  <c:v>7.6262999999999996</c:v>
                </c:pt>
                <c:pt idx="14">
                  <c:v>7.3338000000000001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C7-4F18-8F38-908DAC0C210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Inte alls</c:v>
                </c:pt>
              </c:strCache>
            </c:strRef>
          </c:tx>
          <c:spPr>
            <a:solidFill>
              <a:srgbClr val="C0C0C0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 algn="ctr">
                  <a:defRPr lang="sv-SE" sz="1300" b="0" i="0" u="none" strike="noStrike" kern="1200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5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Förvärvsarbetande</c:v>
                </c:pt>
                <c:pt idx="8">
                  <c:v>Pensionär</c:v>
                </c:pt>
                <c:pt idx="9">
                  <c:v>Arbetslös/Sjukskriven</c:v>
                </c:pt>
                <c:pt idx="10">
                  <c:v>Student</c:v>
                </c:pt>
                <c:pt idx="11">
                  <c:v>Annat mm</c:v>
                </c:pt>
                <c:pt idx="12">
                  <c:v>Mycket/ganska oroad</c:v>
                </c:pt>
                <c:pt idx="13">
                  <c:v>Inte särskilt oroad</c:v>
                </c:pt>
                <c:pt idx="14">
                  <c:v>Inte alls oroad</c:v>
                </c:pt>
              </c:strCache>
            </c:strRef>
          </c:cat>
          <c:val>
            <c:numRef>
              <c:f>Sheet1!$B$4:$BE$4</c:f>
              <c:numCache>
                <c:formatCode>General</c:formatCode>
                <c:ptCount val="15"/>
                <c:pt idx="0">
                  <c:v>60.555700000000002</c:v>
                </c:pt>
                <c:pt idx="1">
                  <c:v>54.8125</c:v>
                </c:pt>
                <c:pt idx="2">
                  <c:v>66.315200000000004</c:v>
                </c:pt>
                <c:pt idx="3">
                  <c:v>52.521599999999999</c:v>
                </c:pt>
                <c:pt idx="4">
                  <c:v>61.374499999999998</c:v>
                </c:pt>
                <c:pt idx="5">
                  <c:v>66.186000000000007</c:v>
                </c:pt>
                <c:pt idx="6">
                  <c:v>65.1845</c:v>
                </c:pt>
                <c:pt idx="7">
                  <c:v>59.878</c:v>
                </c:pt>
                <c:pt idx="8">
                  <c:v>65.060500000000005</c:v>
                </c:pt>
                <c:pt idx="9">
                  <c:v>54.292000000000002</c:v>
                </c:pt>
                <c:pt idx="10">
                  <c:v>50.515300000000003</c:v>
                </c:pt>
                <c:pt idx="11">
                  <c:v>57.736899999999999</c:v>
                </c:pt>
                <c:pt idx="12">
                  <c:v>66.216200000000001</c:v>
                </c:pt>
                <c:pt idx="13">
                  <c:v>56.038899999999998</c:v>
                </c:pt>
                <c:pt idx="14">
                  <c:v>27.590900000000001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C7-4F18-8F38-908DAC0C210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Ganska negativt</c:v>
                </c:pt>
              </c:strCache>
            </c:strRef>
          </c:tx>
          <c:spPr>
            <a:solidFill>
              <a:srgbClr val="DF9B99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 algn="ctr">
                  <a:defRPr lang="sv-SE" sz="1300" b="0" i="0" u="none" strike="noStrike" kern="1200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5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Förvärvsarbetande</c:v>
                </c:pt>
                <c:pt idx="8">
                  <c:v>Pensionär</c:v>
                </c:pt>
                <c:pt idx="9">
                  <c:v>Arbetslös/Sjukskriven</c:v>
                </c:pt>
                <c:pt idx="10">
                  <c:v>Student</c:v>
                </c:pt>
                <c:pt idx="11">
                  <c:v>Annat mm</c:v>
                </c:pt>
                <c:pt idx="12">
                  <c:v>Mycket/ganska oroad</c:v>
                </c:pt>
                <c:pt idx="13">
                  <c:v>Inte särskilt oroad</c:v>
                </c:pt>
                <c:pt idx="14">
                  <c:v>Inte alls oroad</c:v>
                </c:pt>
              </c:strCache>
            </c:strRef>
          </c:cat>
          <c:val>
            <c:numRef>
              <c:f>Sheet1!$B$5:$BE$5</c:f>
              <c:numCache>
                <c:formatCode>General</c:formatCode>
                <c:ptCount val="15"/>
                <c:pt idx="0">
                  <c:v>3.0464000000000002</c:v>
                </c:pt>
                <c:pt idx="1">
                  <c:v>3.6053999999999999</c:v>
                </c:pt>
                <c:pt idx="2">
                  <c:v>2.5142000000000002</c:v>
                </c:pt>
                <c:pt idx="3">
                  <c:v>5.3094000000000001</c:v>
                </c:pt>
                <c:pt idx="4">
                  <c:v>4.0925000000000002</c:v>
                </c:pt>
                <c:pt idx="5">
                  <c:v>1.7773000000000001</c:v>
                </c:pt>
                <c:pt idx="6">
                  <c:v>0.34510000000000002</c:v>
                </c:pt>
                <c:pt idx="7">
                  <c:v>3.3595999999999999</c:v>
                </c:pt>
                <c:pt idx="8">
                  <c:v>0.72499999999999998</c:v>
                </c:pt>
                <c:pt idx="9">
                  <c:v>6.0688000000000004</c:v>
                </c:pt>
                <c:pt idx="10">
                  <c:v>8.0513999999999992</c:v>
                </c:pt>
                <c:pt idx="11">
                  <c:v>5.0244</c:v>
                </c:pt>
                <c:pt idx="12">
                  <c:v>3.8393000000000002</c:v>
                </c:pt>
                <c:pt idx="13">
                  <c:v>1.3107</c:v>
                </c:pt>
                <c:pt idx="14">
                  <c:v>1.5510999999999999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C7-4F18-8F38-908DAC0C2101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Mycket negativt</c:v>
                </c:pt>
              </c:strCache>
            </c:strRef>
          </c:tx>
          <c:spPr>
            <a:solidFill>
              <a:srgbClr val="8C2E2C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 algn="ctr">
                  <a:defRPr lang="sv-SE" sz="1300" b="0" i="0" u="none" strike="noStrike" kern="1200" baseline="0">
                    <a:solidFill>
                      <a:srgbClr val="FFFFFF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5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Förvärvsarbetande</c:v>
                </c:pt>
                <c:pt idx="8">
                  <c:v>Pensionär</c:v>
                </c:pt>
                <c:pt idx="9">
                  <c:v>Arbetslös/Sjukskriven</c:v>
                </c:pt>
                <c:pt idx="10">
                  <c:v>Student</c:v>
                </c:pt>
                <c:pt idx="11">
                  <c:v>Annat mm</c:v>
                </c:pt>
                <c:pt idx="12">
                  <c:v>Mycket/ganska oroad</c:v>
                </c:pt>
                <c:pt idx="13">
                  <c:v>Inte särskilt oroad</c:v>
                </c:pt>
                <c:pt idx="14">
                  <c:v>Inte alls oroad</c:v>
                </c:pt>
              </c:strCache>
            </c:strRef>
          </c:cat>
          <c:val>
            <c:numRef>
              <c:f>Sheet1!$B$6:$BE$6</c:f>
              <c:numCache>
                <c:formatCode>General</c:formatCode>
                <c:ptCount val="15"/>
                <c:pt idx="0">
                  <c:v>0.40200000000000002</c:v>
                </c:pt>
                <c:pt idx="1">
                  <c:v>0.69699999999999995</c:v>
                </c:pt>
                <c:pt idx="2">
                  <c:v>0.111</c:v>
                </c:pt>
                <c:pt idx="3">
                  <c:v>0.49009999999999998</c:v>
                </c:pt>
                <c:pt idx="4">
                  <c:v>0.89129999999999998</c:v>
                </c:pt>
                <c:pt idx="5">
                  <c:v>0</c:v>
                </c:pt>
                <c:pt idx="6">
                  <c:v>0</c:v>
                </c:pt>
                <c:pt idx="7">
                  <c:v>0.37630000000000002</c:v>
                </c:pt>
                <c:pt idx="8">
                  <c:v>0</c:v>
                </c:pt>
                <c:pt idx="9">
                  <c:v>2.6857000000000002</c:v>
                </c:pt>
                <c:pt idx="10">
                  <c:v>0</c:v>
                </c:pt>
                <c:pt idx="11">
                  <c:v>1.5370999999999999</c:v>
                </c:pt>
                <c:pt idx="12">
                  <c:v>0.50890000000000002</c:v>
                </c:pt>
                <c:pt idx="13">
                  <c:v>0.26819999999999999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C7-4F18-8F38-908DAC0C2101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Ej gjort något</c:v>
                </c:pt>
              </c:strCache>
            </c:strRef>
          </c:tx>
          <c:spPr>
            <a:solidFill>
              <a:srgbClr val="333333"/>
            </a:solidFill>
            <a:ln w="3175">
              <a:solidFill>
                <a:srgbClr val="A6A6A6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0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 algn="ctr">
                  <a:defRPr lang="sv-SE" sz="1300" b="0" i="0" u="none" strike="noStrike" kern="1200" baseline="0">
                    <a:solidFill>
                      <a:schemeClr val="bg1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Sheet1!$B$1:$BE$1</c:f>
              <c:strCache>
                <c:ptCount val="15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Förvärvsarbetande</c:v>
                </c:pt>
                <c:pt idx="8">
                  <c:v>Pensionär</c:v>
                </c:pt>
                <c:pt idx="9">
                  <c:v>Arbetslös/Sjukskriven</c:v>
                </c:pt>
                <c:pt idx="10">
                  <c:v>Student</c:v>
                </c:pt>
                <c:pt idx="11">
                  <c:v>Annat mm</c:v>
                </c:pt>
                <c:pt idx="12">
                  <c:v>Mycket/ganska oroad</c:v>
                </c:pt>
                <c:pt idx="13">
                  <c:v>Inte särskilt oroad</c:v>
                </c:pt>
                <c:pt idx="14">
                  <c:v>Inte alls oroad</c:v>
                </c:pt>
              </c:strCache>
            </c:strRef>
          </c:cat>
          <c:val>
            <c:numRef>
              <c:f>Sheet1!$B$7:$BE$7</c:f>
              <c:numCache>
                <c:formatCode>General</c:formatCode>
                <c:ptCount val="15"/>
                <c:pt idx="0">
                  <c:v>18.839300000000001</c:v>
                </c:pt>
                <c:pt idx="1">
                  <c:v>24.6004</c:v>
                </c:pt>
                <c:pt idx="2">
                  <c:v>13.2498</c:v>
                </c:pt>
                <c:pt idx="3">
                  <c:v>19.04</c:v>
                </c:pt>
                <c:pt idx="4">
                  <c:v>19.165400000000002</c:v>
                </c:pt>
                <c:pt idx="5">
                  <c:v>17.337399999999999</c:v>
                </c:pt>
                <c:pt idx="6">
                  <c:v>18.950600000000001</c:v>
                </c:pt>
                <c:pt idx="7">
                  <c:v>19.497900000000001</c:v>
                </c:pt>
                <c:pt idx="8">
                  <c:v>18.841200000000001</c:v>
                </c:pt>
                <c:pt idx="9">
                  <c:v>19.315999999999999</c:v>
                </c:pt>
                <c:pt idx="10">
                  <c:v>14.476900000000001</c:v>
                </c:pt>
                <c:pt idx="11">
                  <c:v>15.928699999999999</c:v>
                </c:pt>
                <c:pt idx="12">
                  <c:v>7.9568000000000003</c:v>
                </c:pt>
                <c:pt idx="13">
                  <c:v>33.459299999999999</c:v>
                </c:pt>
                <c:pt idx="14">
                  <c:v>61.808799999999998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C7-4F18-8F38-908DAC0C2101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Vet ej/Ej svar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rgbClr val="A6A6A6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sv-SE" sz="1300" b="0" i="0" u="none" strike="noStrike" kern="1200" baseline="0">
                    <a:solidFill>
                      <a:srgbClr val="333333"/>
                    </a:solidFill>
                    <a:latin typeface="Gill Sans MT" pitchFamily="34" charset="0"/>
                    <a:ea typeface="Verdana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Sheet1!$B$1:$BE$1</c:f>
              <c:strCache>
                <c:ptCount val="15"/>
                <c:pt idx="0">
                  <c:v>Samtliga</c:v>
                </c:pt>
                <c:pt idx="1">
                  <c:v>Män</c:v>
                </c:pt>
                <c:pt idx="2">
                  <c:v>Kvinnor</c:v>
                </c:pt>
                <c:pt idx="3">
                  <c:v>-34 år</c:v>
                </c:pt>
                <c:pt idx="4">
                  <c:v>35-54 år</c:v>
                </c:pt>
                <c:pt idx="5">
                  <c:v>55-64 år</c:v>
                </c:pt>
                <c:pt idx="6">
                  <c:v>65- år</c:v>
                </c:pt>
                <c:pt idx="7">
                  <c:v>Förvärvsarbetande</c:v>
                </c:pt>
                <c:pt idx="8">
                  <c:v>Pensionär</c:v>
                </c:pt>
                <c:pt idx="9">
                  <c:v>Arbetslös/Sjukskriven</c:v>
                </c:pt>
                <c:pt idx="10">
                  <c:v>Student</c:v>
                </c:pt>
                <c:pt idx="11">
                  <c:v>Annat mm</c:v>
                </c:pt>
                <c:pt idx="12">
                  <c:v>Mycket/ganska oroad</c:v>
                </c:pt>
                <c:pt idx="13">
                  <c:v>Inte särskilt oroad</c:v>
                </c:pt>
                <c:pt idx="14">
                  <c:v>Inte alls oroad</c:v>
                </c:pt>
              </c:strCache>
            </c:strRef>
          </c:cat>
          <c:val>
            <c:numRef>
              <c:f>Sheet1!$B$8:$BE$8</c:f>
              <c:numCache>
                <c:formatCode>General</c:formatCode>
                <c:ptCount val="15"/>
                <c:pt idx="0">
                  <c:v>0.91069999999999995</c:v>
                </c:pt>
                <c:pt idx="1">
                  <c:v>0.72070000000000001</c:v>
                </c:pt>
                <c:pt idx="2">
                  <c:v>1.1080000000000001</c:v>
                </c:pt>
                <c:pt idx="3">
                  <c:v>1.3246</c:v>
                </c:pt>
                <c:pt idx="4">
                  <c:v>0.6099</c:v>
                </c:pt>
                <c:pt idx="5">
                  <c:v>0</c:v>
                </c:pt>
                <c:pt idx="6">
                  <c:v>1.1883999999999999</c:v>
                </c:pt>
                <c:pt idx="7">
                  <c:v>0.64959999999999996</c:v>
                </c:pt>
                <c:pt idx="8">
                  <c:v>1.1738999999999999</c:v>
                </c:pt>
                <c:pt idx="9">
                  <c:v>2.5171000000000001</c:v>
                </c:pt>
                <c:pt idx="10">
                  <c:v>1.1794</c:v>
                </c:pt>
                <c:pt idx="11">
                  <c:v>0</c:v>
                </c:pt>
                <c:pt idx="12">
                  <c:v>0.86019999999999996</c:v>
                </c:pt>
                <c:pt idx="13">
                  <c:v>1.0819000000000001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25-4F2D-9F97-57D77B33A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517184"/>
        <c:axId val="141518720"/>
      </c:barChart>
      <c:catAx>
        <c:axId val="141517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651">
            <a:noFill/>
            <a:prstDash val="solid"/>
          </a:ln>
        </c:spPr>
        <c:txPr>
          <a:bodyPr rot="0" vert="horz"/>
          <a:lstStyle/>
          <a:p>
            <a:pPr rtl="0">
              <a:defRPr sz="1300" b="0" i="0" u="none" strike="noStrike" baseline="0">
                <a:solidFill>
                  <a:srgbClr val="333333"/>
                </a:solidFill>
                <a:latin typeface="Gill Sans MT" pitchFamily="34" charset="0"/>
                <a:ea typeface="Verdana"/>
                <a:cs typeface="Calibri" pitchFamily="34" charset="0"/>
              </a:defRPr>
            </a:pPr>
            <a:endParaRPr lang="en-US"/>
          </a:p>
        </c:txPr>
        <c:crossAx val="14151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518720"/>
        <c:scaling>
          <c:orientation val="minMax"/>
        </c:scaling>
        <c:delete val="0"/>
        <c:axPos val="b"/>
        <c:majorGridlines>
          <c:spPr>
            <a:ln w="12651">
              <a:solidFill>
                <a:srgbClr val="C0C0C0"/>
              </a:solidFill>
              <a:prstDash val="solid"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ln w="12651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333333"/>
                </a:solidFill>
                <a:latin typeface="Gill Sans MT" pitchFamily="34" charset="0"/>
                <a:ea typeface="Verdana"/>
                <a:cs typeface="Calibri" pitchFamily="34" charset="0"/>
              </a:defRPr>
            </a:pPr>
            <a:endParaRPr lang="en-US"/>
          </a:p>
        </c:txPr>
        <c:crossAx val="141517184"/>
        <c:crosses val="max"/>
        <c:crossBetween val="between"/>
        <c:majorUnit val="0.2"/>
      </c:valAx>
      <c:spPr>
        <a:noFill/>
        <a:ln w="25302">
          <a:noFill/>
        </a:ln>
      </c:spPr>
    </c:plotArea>
    <c:legend>
      <c:legendPos val="b"/>
      <c:layout>
        <c:manualLayout>
          <c:xMode val="edge"/>
          <c:yMode val="edge"/>
          <c:x val="0.194860005004903"/>
          <c:y val="0.94432548522718651"/>
          <c:w val="0.80513999499509703"/>
          <c:h val="5.3183809636076856E-2"/>
        </c:manualLayout>
      </c:layout>
      <c:overlay val="0"/>
      <c:spPr>
        <a:noFill/>
        <a:ln w="25302">
          <a:noFill/>
        </a:ln>
      </c:spPr>
      <c:txPr>
        <a:bodyPr/>
        <a:lstStyle/>
        <a:p>
          <a:pPr>
            <a:defRPr sz="1300" b="0" i="0" u="none" strike="noStrike" baseline="0">
              <a:solidFill>
                <a:srgbClr val="333333"/>
              </a:solidFill>
              <a:latin typeface="Gill Sans MT" pitchFamily="34" charset="0"/>
              <a:ea typeface="Verdana"/>
              <a:cs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5958C7-7A9E-404E-8A2E-CF7C70FC4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EE83633-579F-486B-BE4C-108BA0E59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F115B8-B334-4C63-BA0B-EC7E6738F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FAD3B0-7C6D-405F-BE44-CFC3B1AF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053850-7747-4B53-8C1F-2BEE620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1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500B1C-6D10-4624-B175-5B233010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5EBF225-C088-4CF8-8D27-1B0124A73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5FEAC8-2F88-4542-92D7-87C14DAF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AEF243-2E0A-42B0-8B4C-355F7BDB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1F8363-5315-417C-B175-F12378A2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0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F8ABFFD-A3AD-479A-9E22-C5A5FACFF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EE98348-D9D0-45CC-8B7C-6A70C3CE2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72A7B0-5BFD-4367-A509-B458C9A2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1BBF01-EC06-4892-A903-B9E26D40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676425-A820-40E0-80E3-0714C7D5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7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11303" y="1270000"/>
            <a:ext cx="71966" cy="4751388"/>
          </a:xfrm>
          <a:prstGeom prst="rect">
            <a:avLst/>
          </a:prstGeom>
          <a:solidFill>
            <a:srgbClr val="2247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81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03921" y="692150"/>
            <a:ext cx="71966" cy="4751388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81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3" y="3038479"/>
            <a:ext cx="10363199" cy="1470025"/>
          </a:xfrm>
        </p:spPr>
        <p:txBody>
          <a:bodyPr/>
          <a:lstStyle>
            <a:lvl1pPr algn="r">
              <a:defRPr sz="3618">
                <a:solidFill>
                  <a:srgbClr val="224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34736" y="4941889"/>
            <a:ext cx="8534400" cy="1752600"/>
          </a:xfrm>
        </p:spPr>
        <p:txBody>
          <a:bodyPr/>
          <a:lstStyle>
            <a:lvl1pPr marL="0" indent="0" algn="r">
              <a:buFont typeface="Marlett" pitchFamily="2" charset="2"/>
              <a:buNone/>
              <a:defRPr>
                <a:solidFill>
                  <a:srgbClr val="808080"/>
                </a:solidFill>
                <a:latin typeface="Gill Sans MT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8806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04B-D8A0-46D2-B6A7-A719B3300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AAE5A0-AC55-46F9-A32F-71A2AFC4D873}"/>
              </a:ext>
            </a:extLst>
          </p:cNvPr>
          <p:cNvSpPr/>
          <p:nvPr userDrawn="1"/>
        </p:nvSpPr>
        <p:spPr bwMode="auto">
          <a:xfrm>
            <a:off x="2415" y="4099314"/>
            <a:ext cx="12194061" cy="565983"/>
          </a:xfrm>
          <a:prstGeom prst="rect">
            <a:avLst/>
          </a:prstGeom>
          <a:solidFill>
            <a:srgbClr val="284F71">
              <a:alpha val="7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907" tIns="45954" rIns="91907" bIns="45954" numCol="1" rtlCol="0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3618" b="1" dirty="0">
              <a:solidFill>
                <a:srgbClr val="FFFFFF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6735E95-7F84-4A3F-804B-43AAFCDCB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97615" y="380202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1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5058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1373" y="1412880"/>
            <a:ext cx="11529503" cy="4525963"/>
          </a:xfrm>
        </p:spPr>
        <p:txBody>
          <a:bodyPr numCol="2" spcCol="36000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38E1-C6B1-43EE-9512-E5D4DC397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65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202" y="44450"/>
            <a:ext cx="11529503" cy="92756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40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6200000" flipV="1">
            <a:off x="7290727" y="3710398"/>
            <a:ext cx="4572000" cy="48684"/>
          </a:xfrm>
          <a:prstGeom prst="rect">
            <a:avLst/>
          </a:prstGeom>
          <a:gradFill rotWithShape="1"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sz="181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05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1" y="44450"/>
            <a:ext cx="11528422" cy="927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92718" y="1412880"/>
            <a:ext cx="10191749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E3DE-E648-4AD6-8D1E-092C09B8F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99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4843" y="6405738"/>
            <a:ext cx="4993215" cy="199702"/>
          </a:xfrm>
        </p:spPr>
        <p:txBody>
          <a:bodyPr/>
          <a:lstStyle>
            <a:lvl1pPr marL="0" indent="0">
              <a:buNone/>
              <a:defRPr sz="904" b="0"/>
            </a:lvl1pPr>
            <a:lvl2pPr>
              <a:defRPr sz="2212"/>
            </a:lvl2pPr>
            <a:lvl3pPr>
              <a:defRPr sz="2010"/>
            </a:lvl3pPr>
            <a:lvl4pPr>
              <a:defRPr sz="1810"/>
            </a:lvl4pPr>
            <a:lvl5pPr>
              <a:defRPr sz="1608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sv-SE" dirty="0"/>
              <a:t>Bas: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2725" y="5885024"/>
            <a:ext cx="4995334" cy="287266"/>
          </a:xfrm>
        </p:spPr>
        <p:txBody>
          <a:bodyPr/>
          <a:lstStyle>
            <a:lvl1pPr marL="0" indent="0">
              <a:buNone/>
              <a:defRPr lang="sv-SE" sz="1306" b="0" i="1" noProof="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>
              <a:defRPr sz="2212"/>
            </a:lvl2pPr>
            <a:lvl3pPr>
              <a:defRPr sz="2010"/>
            </a:lvl3pPr>
            <a:lvl4pPr>
              <a:defRPr sz="1810"/>
            </a:lvl4pPr>
            <a:lvl5pPr>
              <a:defRPr sz="1608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sv-SE" dirty="0"/>
              <a:t>Fråga: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0A23-F6F0-446E-8C39-BD20CCEAA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14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36B9-18D1-41A0-A8D4-2F6212A1C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52EED0-0056-4272-B908-0AA3BD661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BA2013-BE39-4241-B45D-5A3AB34B0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DD8217-6429-4726-A68E-AF94A3DCA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9E9B30-1008-436C-AF68-7E50C95C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4F073A-D6E7-4814-920C-BE52533A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936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4"/>
            <a:ext cx="5386917" cy="639762"/>
          </a:xfrm>
        </p:spPr>
        <p:txBody>
          <a:bodyPr anchor="b"/>
          <a:lstStyle>
            <a:lvl1pPr marL="0" indent="0">
              <a:buNone/>
              <a:defRPr sz="2412" b="1"/>
            </a:lvl1pPr>
            <a:lvl2pPr marL="459581" indent="0">
              <a:buNone/>
              <a:defRPr sz="2010" b="1"/>
            </a:lvl2pPr>
            <a:lvl3pPr marL="919161" indent="0">
              <a:buNone/>
              <a:defRPr sz="1810" b="1"/>
            </a:lvl3pPr>
            <a:lvl4pPr marL="1378741" indent="0">
              <a:buNone/>
              <a:defRPr sz="1608" b="1"/>
            </a:lvl4pPr>
            <a:lvl5pPr marL="1838322" indent="0">
              <a:buNone/>
              <a:defRPr sz="1608" b="1"/>
            </a:lvl5pPr>
            <a:lvl6pPr marL="2297903" indent="0">
              <a:buNone/>
              <a:defRPr sz="1608" b="1"/>
            </a:lvl6pPr>
            <a:lvl7pPr marL="2757483" indent="0">
              <a:buNone/>
              <a:defRPr sz="1608" b="1"/>
            </a:lvl7pPr>
            <a:lvl8pPr marL="3217064" indent="0">
              <a:buNone/>
              <a:defRPr sz="1608" b="1"/>
            </a:lvl8pPr>
            <a:lvl9pPr marL="3676644" indent="0">
              <a:buNone/>
              <a:defRPr sz="16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6"/>
            <a:ext cx="5386917" cy="3951288"/>
          </a:xfrm>
        </p:spPr>
        <p:txBody>
          <a:bodyPr/>
          <a:lstStyle>
            <a:lvl1pPr>
              <a:defRPr sz="2412"/>
            </a:lvl1pPr>
            <a:lvl2pPr>
              <a:defRPr sz="2010"/>
            </a:lvl2pPr>
            <a:lvl3pPr>
              <a:defRPr sz="1810"/>
            </a:lvl3pPr>
            <a:lvl4pPr>
              <a:defRPr sz="1608"/>
            </a:lvl4pPr>
            <a:lvl5pPr>
              <a:defRPr sz="1608"/>
            </a:lvl5pPr>
            <a:lvl6pPr>
              <a:defRPr sz="1608"/>
            </a:lvl6pPr>
            <a:lvl7pPr>
              <a:defRPr sz="1608"/>
            </a:lvl7pPr>
            <a:lvl8pPr>
              <a:defRPr sz="1608"/>
            </a:lvl8pPr>
            <a:lvl9pPr>
              <a:defRPr sz="16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2"/>
          </a:xfrm>
        </p:spPr>
        <p:txBody>
          <a:bodyPr anchor="b"/>
          <a:lstStyle>
            <a:lvl1pPr marL="0" indent="0">
              <a:buNone/>
              <a:defRPr sz="2412" b="1"/>
            </a:lvl1pPr>
            <a:lvl2pPr marL="459581" indent="0">
              <a:buNone/>
              <a:defRPr sz="2010" b="1"/>
            </a:lvl2pPr>
            <a:lvl3pPr marL="919161" indent="0">
              <a:buNone/>
              <a:defRPr sz="1810" b="1"/>
            </a:lvl3pPr>
            <a:lvl4pPr marL="1378741" indent="0">
              <a:buNone/>
              <a:defRPr sz="1608" b="1"/>
            </a:lvl4pPr>
            <a:lvl5pPr marL="1838322" indent="0">
              <a:buNone/>
              <a:defRPr sz="1608" b="1"/>
            </a:lvl5pPr>
            <a:lvl6pPr marL="2297903" indent="0">
              <a:buNone/>
              <a:defRPr sz="1608" b="1"/>
            </a:lvl6pPr>
            <a:lvl7pPr marL="2757483" indent="0">
              <a:buNone/>
              <a:defRPr sz="1608" b="1"/>
            </a:lvl7pPr>
            <a:lvl8pPr marL="3217064" indent="0">
              <a:buNone/>
              <a:defRPr sz="1608" b="1"/>
            </a:lvl8pPr>
            <a:lvl9pPr marL="3676644" indent="0">
              <a:buNone/>
              <a:defRPr sz="16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6"/>
            <a:ext cx="5389033" cy="3951288"/>
          </a:xfrm>
        </p:spPr>
        <p:txBody>
          <a:bodyPr/>
          <a:lstStyle>
            <a:lvl1pPr>
              <a:defRPr sz="2412"/>
            </a:lvl1pPr>
            <a:lvl2pPr>
              <a:defRPr sz="2010"/>
            </a:lvl2pPr>
            <a:lvl3pPr>
              <a:defRPr sz="1810"/>
            </a:lvl3pPr>
            <a:lvl4pPr>
              <a:defRPr sz="1608"/>
            </a:lvl4pPr>
            <a:lvl5pPr>
              <a:defRPr sz="1608"/>
            </a:lvl5pPr>
            <a:lvl6pPr>
              <a:defRPr sz="1608"/>
            </a:lvl6pPr>
            <a:lvl7pPr>
              <a:defRPr sz="1608"/>
            </a:lvl7pPr>
            <a:lvl8pPr>
              <a:defRPr sz="1608"/>
            </a:lvl8pPr>
            <a:lvl9pPr>
              <a:defRPr sz="16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4B16-7C05-4695-AE8A-7ED31AE3C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C26AD95-B0DB-424B-937E-409B79857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02" y="44450"/>
            <a:ext cx="11529503" cy="92756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8927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3"/>
            <a:ext cx="4011085" cy="1162050"/>
          </a:xfrm>
        </p:spPr>
        <p:txBody>
          <a:bodyPr anchor="b"/>
          <a:lstStyle>
            <a:lvl1pPr algn="l">
              <a:defRPr sz="201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7" cy="5853113"/>
          </a:xfrm>
        </p:spPr>
        <p:txBody>
          <a:bodyPr/>
          <a:lstStyle>
            <a:lvl1pPr>
              <a:defRPr sz="3216"/>
            </a:lvl1pPr>
            <a:lvl2pPr>
              <a:defRPr sz="2814"/>
            </a:lvl2pPr>
            <a:lvl3pPr>
              <a:defRPr sz="2412"/>
            </a:lvl3pPr>
            <a:lvl4pPr>
              <a:defRPr sz="2010"/>
            </a:lvl4pPr>
            <a:lvl5pPr>
              <a:defRPr sz="2010"/>
            </a:lvl5pPr>
            <a:lvl6pPr>
              <a:defRPr sz="2010"/>
            </a:lvl6pPr>
            <a:lvl7pPr>
              <a:defRPr sz="2010"/>
            </a:lvl7pPr>
            <a:lvl8pPr>
              <a:defRPr sz="2010"/>
            </a:lvl8pPr>
            <a:lvl9pPr>
              <a:defRPr sz="20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5"/>
            <a:ext cx="4011085" cy="4691063"/>
          </a:xfrm>
        </p:spPr>
        <p:txBody>
          <a:bodyPr/>
          <a:lstStyle>
            <a:lvl1pPr marL="0" indent="0">
              <a:buNone/>
              <a:defRPr sz="1408"/>
            </a:lvl1pPr>
            <a:lvl2pPr marL="459581" indent="0">
              <a:buNone/>
              <a:defRPr sz="1206"/>
            </a:lvl2pPr>
            <a:lvl3pPr marL="919161" indent="0">
              <a:buNone/>
              <a:defRPr sz="1006"/>
            </a:lvl3pPr>
            <a:lvl4pPr marL="1378741" indent="0">
              <a:buNone/>
              <a:defRPr sz="904"/>
            </a:lvl4pPr>
            <a:lvl5pPr marL="1838322" indent="0">
              <a:buNone/>
              <a:defRPr sz="904"/>
            </a:lvl5pPr>
            <a:lvl6pPr marL="2297903" indent="0">
              <a:buNone/>
              <a:defRPr sz="904"/>
            </a:lvl6pPr>
            <a:lvl7pPr marL="2757483" indent="0">
              <a:buNone/>
              <a:defRPr sz="904"/>
            </a:lvl7pPr>
            <a:lvl8pPr marL="3217064" indent="0">
              <a:buNone/>
              <a:defRPr sz="904"/>
            </a:lvl8pPr>
            <a:lvl9pPr marL="3676644" indent="0">
              <a:buNone/>
              <a:defRPr sz="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41B7-97A0-474B-9458-8D867E68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10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201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8"/>
            <a:ext cx="7315200" cy="4114800"/>
          </a:xfrm>
        </p:spPr>
        <p:txBody>
          <a:bodyPr/>
          <a:lstStyle>
            <a:lvl1pPr marL="0" indent="0">
              <a:buNone/>
              <a:defRPr sz="3216"/>
            </a:lvl1pPr>
            <a:lvl2pPr marL="459581" indent="0">
              <a:buNone/>
              <a:defRPr sz="2814"/>
            </a:lvl2pPr>
            <a:lvl3pPr marL="919161" indent="0">
              <a:buNone/>
              <a:defRPr sz="2412"/>
            </a:lvl3pPr>
            <a:lvl4pPr marL="1378741" indent="0">
              <a:buNone/>
              <a:defRPr sz="2010"/>
            </a:lvl4pPr>
            <a:lvl5pPr marL="1838322" indent="0">
              <a:buNone/>
              <a:defRPr sz="2010"/>
            </a:lvl5pPr>
            <a:lvl6pPr marL="2297903" indent="0">
              <a:buNone/>
              <a:defRPr sz="2010"/>
            </a:lvl6pPr>
            <a:lvl7pPr marL="2757483" indent="0">
              <a:buNone/>
              <a:defRPr sz="2010"/>
            </a:lvl7pPr>
            <a:lvl8pPr marL="3217064" indent="0">
              <a:buNone/>
              <a:defRPr sz="2010"/>
            </a:lvl8pPr>
            <a:lvl9pPr marL="3676644" indent="0">
              <a:buNone/>
              <a:defRPr sz="201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8"/>
            </a:lvl1pPr>
            <a:lvl2pPr marL="459581" indent="0">
              <a:buNone/>
              <a:defRPr sz="1206"/>
            </a:lvl2pPr>
            <a:lvl3pPr marL="919161" indent="0">
              <a:buNone/>
              <a:defRPr sz="1006"/>
            </a:lvl3pPr>
            <a:lvl4pPr marL="1378741" indent="0">
              <a:buNone/>
              <a:defRPr sz="904"/>
            </a:lvl4pPr>
            <a:lvl5pPr marL="1838322" indent="0">
              <a:buNone/>
              <a:defRPr sz="904"/>
            </a:lvl5pPr>
            <a:lvl6pPr marL="2297903" indent="0">
              <a:buNone/>
              <a:defRPr sz="904"/>
            </a:lvl6pPr>
            <a:lvl7pPr marL="2757483" indent="0">
              <a:buNone/>
              <a:defRPr sz="904"/>
            </a:lvl7pPr>
            <a:lvl8pPr marL="3217064" indent="0">
              <a:buNone/>
              <a:defRPr sz="904"/>
            </a:lvl8pPr>
            <a:lvl9pPr marL="3676644" indent="0">
              <a:buNone/>
              <a:defRPr sz="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23CE-5AD2-4830-9C5B-D6C1217F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07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ADF8-D34D-4207-BCA3-810F2E178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90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44450"/>
            <a:ext cx="2743200" cy="5894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44450"/>
            <a:ext cx="8026400" cy="589438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082A-C6A4-4C06-AB8E-27AEAB034B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726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127451" y="6309329"/>
            <a:ext cx="302433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019AB47E-CEE9-4388-BA92-49C7AFC04FDA}" type="datetime1">
              <a:rPr lang="sv-SE" smtClean="0">
                <a:solidFill>
                  <a:srgbClr val="000000"/>
                </a:solidFill>
              </a:rPr>
              <a:pPr/>
              <a:t>2019-09-24</a:t>
            </a:fld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27850" y="6309329"/>
            <a:ext cx="702595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pPr algn="r"/>
            <a:r>
              <a:rPr lang="sv-SE">
                <a:solidFill>
                  <a:srgbClr val="000000"/>
                </a:solidFill>
              </a:rPr>
              <a:t>Security Level: Confidential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E971AAB-0FD2-4A2D-993A-6A594AE6B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02" y="44450"/>
            <a:ext cx="11529503" cy="92756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6714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04B-D8A0-46D2-B6A7-A719B3300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26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0A23-F6F0-446E-8C39-BD20CCEAA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1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B2A198-C590-4D92-AEC2-D3D87FBA5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993E58-3C0C-41D7-99D4-F8C6753EF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CFE5C7-A325-412D-85F7-86A2C3A7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ACB3DF-29DA-411A-8BF3-FDA9AED25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B5F417-BD4B-4CF4-9140-FCBAA325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7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8F1400-E255-42B2-A392-8DE791210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5AE6C7-32F9-45A6-911C-D639378CC9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6BCF231-7A67-4F31-B8F3-036A4A75E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A9B73A-8FCA-4CA8-B27B-9BB3529F5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DC4CFD7-84BE-4109-9040-A27ACDA7E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363B60-7FFD-4F80-9F76-C0ECCDE9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64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02B8D5-E744-4396-96F2-C17CC6CA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455D3D-13CE-427D-9147-8469FF581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2A5ED2E-0DFD-4E0F-9907-D0B58B146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9E5F45B-4758-4FFF-A837-8EB8111BD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EB92281-B628-46B4-A111-E624459BE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9EC1736-3B20-457C-B19F-C1272538E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5EFE266-D6B8-4A7C-998B-86E1AF107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17424FB-9899-4500-B5D6-769C385E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8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A054EA-1E3F-4B31-9055-F361A3C3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34DAE6A-730F-4242-88D5-07AFC3CE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E30977B-FEB0-4E45-9F0A-275EE369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FBC161-3E00-4EAA-B76A-7D867F81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5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85DF101-65A4-4E4E-AFE6-36B50009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83B4C48-200F-49D9-AAB3-B517CFA2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B4D587-CAE5-48AA-929C-027B10F0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84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B90EA4-317A-413A-BF2B-929C502AE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7DE466-F9E9-4E23-B743-2DBA92EAC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328890-C0C3-4120-88B5-E70A059C9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63B4BA-C067-4FD7-AB68-2EB94812E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15BC2D-0CA0-4400-B93C-373DFB0B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AA59FD2-B458-4228-8F7C-9E1D673F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1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222D54-A7E5-463D-95A0-23D2F510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1F8F88C-A29C-4EBC-AA68-B26F050ED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C679B5-ACCD-499E-B308-6DCBBA96B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5A544E5-553B-4B1C-884B-B253F269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7F56837-8738-43FC-97B2-1DE2FB5B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DE436F-2DA5-45B7-9E25-DD2FC819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6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208BAB8-ED80-4003-BD24-E40267CE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F3C727-973E-4434-ACDE-0C86A1C1C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8B3CF7-9AA3-4CB1-80FE-9F43C89F4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8FC1-3953-4E61-9980-8314D577B005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8CF556-8D03-45A0-ACD2-85DE68875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0C0C00-41EA-445A-8E03-BEE9CBE11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2138-7E12-4DFF-A2B5-CB4B31B8B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6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6202" y="44450"/>
            <a:ext cx="11529503" cy="92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718" y="1412880"/>
            <a:ext cx="101917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56668" y="6408739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6" b="0">
                <a:solidFill>
                  <a:srgbClr val="5F5F5F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602080-13E0-446C-8D0B-5510672D82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14571" y="6358258"/>
            <a:ext cx="1588167" cy="409871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8BD6B4-26D3-4061-A8E5-22E0D9D21873}"/>
              </a:ext>
            </a:extLst>
          </p:cNvPr>
          <p:cNvSpPr/>
          <p:nvPr userDrawn="1"/>
        </p:nvSpPr>
        <p:spPr>
          <a:xfrm>
            <a:off x="1" y="6627173"/>
            <a:ext cx="1306966" cy="246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6" i="1" dirty="0">
                <a:solidFill>
                  <a:srgbClr val="A7A7A7"/>
                </a:solidFill>
                <a:latin typeface="Gill Sans MT" pitchFamily="34" charset="0"/>
              </a:rPr>
              <a:t>© Demoskop AB 2019</a:t>
            </a:r>
            <a:endParaRPr lang="sv-SE" sz="1006" i="1" dirty="0">
              <a:solidFill>
                <a:srgbClr val="A7A7A7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6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12">
          <a:solidFill>
            <a:srgbClr val="224768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16">
          <a:solidFill>
            <a:srgbClr val="00008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16">
          <a:solidFill>
            <a:srgbClr val="00008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16">
          <a:solidFill>
            <a:srgbClr val="00008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16">
          <a:solidFill>
            <a:srgbClr val="000080"/>
          </a:solidFill>
          <a:latin typeface="Trebuchet MS" pitchFamily="34" charset="0"/>
        </a:defRPr>
      </a:lvl5pPr>
      <a:lvl6pPr marL="459581" algn="ctr" rtl="0" fontAlgn="base">
        <a:spcBef>
          <a:spcPct val="0"/>
        </a:spcBef>
        <a:spcAft>
          <a:spcPct val="0"/>
        </a:spcAft>
        <a:defRPr sz="3016">
          <a:solidFill>
            <a:srgbClr val="000080"/>
          </a:solidFill>
          <a:latin typeface="Trebuchet MS" pitchFamily="34" charset="0"/>
        </a:defRPr>
      </a:lvl6pPr>
      <a:lvl7pPr marL="919161" algn="ctr" rtl="0" fontAlgn="base">
        <a:spcBef>
          <a:spcPct val="0"/>
        </a:spcBef>
        <a:spcAft>
          <a:spcPct val="0"/>
        </a:spcAft>
        <a:defRPr sz="3016">
          <a:solidFill>
            <a:srgbClr val="000080"/>
          </a:solidFill>
          <a:latin typeface="Trebuchet MS" pitchFamily="34" charset="0"/>
        </a:defRPr>
      </a:lvl7pPr>
      <a:lvl8pPr marL="1378741" algn="ctr" rtl="0" fontAlgn="base">
        <a:spcBef>
          <a:spcPct val="0"/>
        </a:spcBef>
        <a:spcAft>
          <a:spcPct val="0"/>
        </a:spcAft>
        <a:defRPr sz="3016">
          <a:solidFill>
            <a:srgbClr val="000080"/>
          </a:solidFill>
          <a:latin typeface="Trebuchet MS" pitchFamily="34" charset="0"/>
        </a:defRPr>
      </a:lvl8pPr>
      <a:lvl9pPr marL="1838322" algn="ctr" rtl="0" fontAlgn="base">
        <a:spcBef>
          <a:spcPct val="0"/>
        </a:spcBef>
        <a:spcAft>
          <a:spcPct val="0"/>
        </a:spcAft>
        <a:defRPr sz="3016">
          <a:solidFill>
            <a:srgbClr val="000080"/>
          </a:solidFill>
          <a:latin typeface="Trebuchet MS" pitchFamily="34" charset="0"/>
        </a:defRPr>
      </a:lvl9pPr>
    </p:titleStyle>
    <p:bodyStyle>
      <a:lvl1pPr marL="344686" indent="-344686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608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459581" indent="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None/>
        <a:defRPr sz="1408">
          <a:solidFill>
            <a:srgbClr val="333333"/>
          </a:solidFill>
          <a:latin typeface="Gill Sans MT" pitchFamily="34" charset="0"/>
        </a:defRPr>
      </a:lvl2pPr>
      <a:lvl3pPr marL="1148952" indent="-22979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306">
          <a:solidFill>
            <a:srgbClr val="333333"/>
          </a:solidFill>
          <a:latin typeface="Gill Sans MT" pitchFamily="34" charset="0"/>
        </a:defRPr>
      </a:lvl3pPr>
      <a:lvl4pPr marL="1608532" indent="-22979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206">
          <a:solidFill>
            <a:srgbClr val="333333"/>
          </a:solidFill>
          <a:latin typeface="Gill Sans MT" pitchFamily="34" charset="0"/>
        </a:defRPr>
      </a:lvl4pPr>
      <a:lvl5pPr marL="2068112" indent="-22979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6">
          <a:solidFill>
            <a:srgbClr val="333333"/>
          </a:solidFill>
          <a:latin typeface="Gill Sans MT" pitchFamily="34" charset="0"/>
        </a:defRPr>
      </a:lvl5pPr>
      <a:lvl6pPr marL="2527693" indent="-22979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6">
          <a:solidFill>
            <a:srgbClr val="333333"/>
          </a:solidFill>
          <a:latin typeface="+mn-lt"/>
        </a:defRPr>
      </a:lvl6pPr>
      <a:lvl7pPr marL="2987274" indent="-22979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6">
          <a:solidFill>
            <a:srgbClr val="333333"/>
          </a:solidFill>
          <a:latin typeface="+mn-lt"/>
        </a:defRPr>
      </a:lvl7pPr>
      <a:lvl8pPr marL="3446854" indent="-22979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6">
          <a:solidFill>
            <a:srgbClr val="333333"/>
          </a:solidFill>
          <a:latin typeface="+mn-lt"/>
        </a:defRPr>
      </a:lvl8pPr>
      <a:lvl9pPr marL="3906434" indent="-22979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6">
          <a:solidFill>
            <a:srgbClr val="333333"/>
          </a:solidFill>
          <a:latin typeface="+mn-lt"/>
        </a:defRPr>
      </a:lvl9pPr>
    </p:bodyStyle>
    <p:otherStyle>
      <a:defPPr>
        <a:defRPr lang="sv-SE"/>
      </a:defPPr>
      <a:lvl1pPr marL="0" algn="l" defTabSz="919161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1pPr>
      <a:lvl2pPr marL="459581" algn="l" defTabSz="919161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2pPr>
      <a:lvl3pPr marL="919161" algn="l" defTabSz="919161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3pPr>
      <a:lvl4pPr marL="1378741" algn="l" defTabSz="919161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4pPr>
      <a:lvl5pPr marL="1838322" algn="l" defTabSz="919161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5pPr>
      <a:lvl6pPr marL="2297903" algn="l" defTabSz="919161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6pPr>
      <a:lvl7pPr marL="2757483" algn="l" defTabSz="919161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7pPr>
      <a:lvl8pPr marL="3217064" algn="l" defTabSz="919161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8pPr>
      <a:lvl9pPr marL="3676644" algn="l" defTabSz="919161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 anchor="ctr">
            <a:normAutofit fontScale="90000"/>
          </a:bodyPr>
          <a:lstStyle/>
          <a:p>
            <a:br>
              <a:rPr lang="sv-SE" sz="4825" dirty="0"/>
            </a:br>
            <a:br>
              <a:rPr lang="sv-SE" sz="4825" dirty="0"/>
            </a:br>
            <a:br>
              <a:rPr lang="sv-SE" sz="4825" dirty="0"/>
            </a:br>
            <a:r>
              <a:rPr lang="sv-SE" sz="4825" dirty="0"/>
              <a:t>Betalningsindikatorn</a:t>
            </a:r>
            <a:br>
              <a:rPr lang="sv-SE" sz="4825" dirty="0"/>
            </a:br>
            <a:r>
              <a:rPr lang="sv-SE" dirty="0"/>
              <a:t>Kvartal 3 2019</a:t>
            </a:r>
            <a:br>
              <a:rPr lang="sv-SE" sz="4020" dirty="0"/>
            </a:br>
            <a:br>
              <a:rPr lang="sv-SE" sz="3216" dirty="0"/>
            </a:br>
            <a:endParaRPr lang="sv-SE" dirty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dirty="0">
                <a:latin typeface="Gill Sans MT" pitchFamily="34" charset="0"/>
              </a:rPr>
              <a:t>2019-09-04</a:t>
            </a:r>
            <a:endParaRPr lang="en-US" dirty="0">
              <a:latin typeface="Gill Sans MT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F2C9CC-A7FE-4CE7-88A1-240778AD3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828" y="3981154"/>
            <a:ext cx="1732604" cy="83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Gill Sans MT" pitchFamily="34" charset="0"/>
              </a:rPr>
              <a:t>Om undersökningen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9161">
              <a:defRPr/>
            </a:pPr>
            <a:fld id="{799B104B-D8A0-46D2-B6A7-A719B33009F4}" type="slidenum">
              <a:rPr lang="en-US"/>
              <a:pPr defTabSz="919161">
                <a:defRPr/>
              </a:pPr>
              <a:t>2</a:t>
            </a:fld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459715" y="1257719"/>
            <a:ext cx="9264143" cy="487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07" tIns="45954" rIns="91907" bIns="45954" numCol="1" anchor="t" anchorCtr="0" compatLnSpc="1">
            <a:prstTxWarp prst="textNoShape">
              <a:avLst/>
            </a:prstTxWarp>
          </a:bodyPr>
          <a:lstStyle/>
          <a:p>
            <a:pPr marL="343792" indent="-343792" defTabSz="916777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4" b="1" kern="0" dirty="0">
                <a:solidFill>
                  <a:srgbClr val="333333"/>
                </a:solidFill>
                <a:latin typeface="Gill Sans MT" pitchFamily="34" charset="0"/>
              </a:rPr>
              <a:t>Bakgrund och syfte</a:t>
            </a:r>
            <a:r>
              <a:rPr lang="sv-SE" sz="1404" kern="0" dirty="0">
                <a:solidFill>
                  <a:srgbClr val="333333"/>
                </a:solidFill>
                <a:latin typeface="Gill Sans MT" pitchFamily="34" charset="0"/>
              </a:rPr>
              <a:t>		Lowell har etablerat en kontinuerlig mätning; Betalningsindikatorn som täcker 			parametrar som ekonomisk trygghet, betalningsförmåga och överkonsumtion. 			</a:t>
            </a:r>
            <a:endParaRPr lang="sv-SE" sz="1408" b="1" kern="0" dirty="0">
              <a:solidFill>
                <a:srgbClr val="333333"/>
              </a:solidFill>
              <a:latin typeface="Gill Sans MT" pitchFamily="34" charset="0"/>
            </a:endParaRP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8" b="1" kern="0" dirty="0">
                <a:solidFill>
                  <a:srgbClr val="333333"/>
                </a:solidFill>
                <a:latin typeface="Gill Sans MT" pitchFamily="34" charset="0"/>
              </a:rPr>
              <a:t>Metod</a:t>
            </a:r>
            <a: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  <a:t>			Slumpmässigt rekryterad internetpanel</a:t>
            </a: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endParaRPr lang="sv-SE" sz="1408" b="1" kern="0" dirty="0">
              <a:solidFill>
                <a:srgbClr val="333333"/>
              </a:solidFill>
              <a:latin typeface="Gill Sans MT" pitchFamily="34" charset="0"/>
            </a:endParaRP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8" b="1" kern="0" dirty="0">
                <a:solidFill>
                  <a:srgbClr val="333333"/>
                </a:solidFill>
                <a:latin typeface="Gill Sans MT" pitchFamily="34" charset="0"/>
              </a:rPr>
              <a:t>Målgrupp</a:t>
            </a:r>
            <a: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  <a:t>			Allmänheten, 18 - 89 år</a:t>
            </a: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endParaRPr lang="sv-SE" sz="1408" i="1" kern="0" dirty="0">
              <a:solidFill>
                <a:srgbClr val="333333"/>
              </a:solidFill>
              <a:latin typeface="Gill Sans MT" pitchFamily="34" charset="0"/>
            </a:endParaRP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8" b="1" kern="0" dirty="0">
                <a:solidFill>
                  <a:srgbClr val="333333"/>
                </a:solidFill>
                <a:latin typeface="Gill Sans MT" pitchFamily="34" charset="0"/>
              </a:rPr>
              <a:t>Antal intervjuer </a:t>
            </a:r>
            <a: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  <a:t>		1 500 intervjuer per mätning (under första halvåret 2019 gjordes en kontinuerlig 			mätning med 100 intervjuer i veckan) </a:t>
            </a: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endParaRPr lang="sv-SE" sz="1408" b="1" kern="0" dirty="0">
              <a:solidFill>
                <a:srgbClr val="333333"/>
              </a:solidFill>
              <a:latin typeface="Gill Sans MT" pitchFamily="34" charset="0"/>
            </a:endParaRP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8" b="1" kern="0" dirty="0">
                <a:solidFill>
                  <a:srgbClr val="333333"/>
                </a:solidFill>
                <a:latin typeface="Gill Sans MT" pitchFamily="34" charset="0"/>
              </a:rPr>
              <a:t>Vägning </a:t>
            </a:r>
            <a: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  <a:t> 			Resultatet har vägts med avseende på kön och ålder</a:t>
            </a: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endParaRPr lang="sv-SE" sz="1408" b="1" kern="0" dirty="0">
              <a:solidFill>
                <a:srgbClr val="333333"/>
              </a:solidFill>
              <a:latin typeface="Gill Sans MT" pitchFamily="34" charset="0"/>
            </a:endParaRP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8" b="1" kern="0" dirty="0">
                <a:solidFill>
                  <a:srgbClr val="333333"/>
                </a:solidFill>
                <a:latin typeface="Gill Sans MT" pitchFamily="34" charset="0"/>
              </a:rPr>
              <a:t>Fältperiod</a:t>
            </a:r>
            <a: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  <a:t> 			16 – 30 augusti 2019</a:t>
            </a:r>
          </a:p>
          <a:p>
            <a:pPr marL="2527693" lvl="5" indent="-229790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  <a:t>		</a:t>
            </a:r>
            <a:endParaRPr lang="sv-SE" sz="1408" b="1" kern="0" dirty="0">
              <a:solidFill>
                <a:srgbClr val="333333"/>
              </a:solidFill>
              <a:latin typeface="Gill Sans MT" pitchFamily="34" charset="0"/>
            </a:endParaRP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8" b="1" kern="0" dirty="0">
                <a:solidFill>
                  <a:srgbClr val="333333"/>
                </a:solidFill>
                <a:latin typeface="Gill Sans MT" pitchFamily="34" charset="0"/>
              </a:rPr>
              <a:t>Ansvariga</a:t>
            </a:r>
            <a: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  <a:t>			Lowell: Tove Widemar Gerdin</a:t>
            </a: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  <a:t>				Demoskop: Carin Wegenius (projektledare) och Giang Pham (analytiker)</a:t>
            </a:r>
          </a:p>
          <a:p>
            <a:pPr marL="2527693" lvl="5" indent="-229790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endParaRPr lang="sv-SE" sz="1408" kern="0" dirty="0">
              <a:solidFill>
                <a:srgbClr val="333333"/>
              </a:solidFill>
              <a:latin typeface="Gill Sans MT" pitchFamily="34" charset="0"/>
            </a:endParaRPr>
          </a:p>
          <a:p>
            <a:pPr marL="2527693" lvl="5" indent="-229790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endParaRPr lang="sv-SE" sz="1408" kern="0" dirty="0">
              <a:solidFill>
                <a:srgbClr val="333333"/>
              </a:solidFill>
              <a:latin typeface="Gill Sans MT" pitchFamily="34" charset="0"/>
            </a:endParaRPr>
          </a:p>
          <a:p>
            <a:pPr marL="2527693" lvl="5" indent="-229790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endParaRPr lang="sv-SE" sz="1408" kern="0" dirty="0">
              <a:solidFill>
                <a:srgbClr val="333333"/>
              </a:solidFill>
              <a:latin typeface="Gill Sans MT" pitchFamily="34" charset="0"/>
            </a:endParaRPr>
          </a:p>
          <a:p>
            <a:pPr marL="2527693" lvl="5" indent="-229790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  <a:t> </a:t>
            </a:r>
            <a:br>
              <a:rPr lang="sv-SE" sz="1408" kern="0" dirty="0">
                <a:solidFill>
                  <a:srgbClr val="333333"/>
                </a:solidFill>
                <a:latin typeface="Gill Sans MT" pitchFamily="34" charset="0"/>
              </a:rPr>
            </a:br>
            <a:r>
              <a:rPr lang="sv-SE" sz="100" kern="0" dirty="0">
                <a:solidFill>
                  <a:srgbClr val="333333"/>
                </a:solidFill>
                <a:latin typeface="Gill Sans MT" pitchFamily="34" charset="0"/>
              </a:rPr>
              <a:t>			</a:t>
            </a:r>
          </a:p>
          <a:p>
            <a:pPr marL="344686" indent="-344686" defTabSz="91916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endParaRPr lang="sv-SE" sz="1408" kern="0" dirty="0">
              <a:solidFill>
                <a:srgbClr val="333333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2A3F71-72DA-465E-97E1-558DA8B25F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4">
              <a:defRPr/>
            </a:pPr>
            <a:fld id="{BE380A23-F6F0-446E-8C39-BD20CCEAA832}" type="slidenum">
              <a:rPr lang="en-US"/>
              <a:pPr defTabSz="914394">
                <a:defRPr/>
              </a:pPr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225336-7766-4D61-B5D2-B87519536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Klimatförändringarna</a:t>
            </a:r>
          </a:p>
        </p:txBody>
      </p:sp>
    </p:spTree>
    <p:extLst>
      <p:ext uri="{BB962C8B-B14F-4D97-AF65-F5344CB8AC3E}">
        <p14:creationId xmlns:p14="http://schemas.microsoft.com/office/powerpoint/2010/main" val="1098278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0">
            <a:extLst>
              <a:ext uri="{FF2B5EF4-FFF2-40B4-BE49-F238E27FC236}">
                <a16:creationId xmlns:a16="http://schemas.microsoft.com/office/drawing/2014/main" id="{C9849703-FE0A-4308-A4FA-DD7E70E8D13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76871" y="972011"/>
          <a:ext cx="10644059" cy="498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4">
              <a:defRPr/>
            </a:pPr>
            <a:fld id="{ED558FB1-14E4-4010-8C59-18540580AB70}" type="slidenum">
              <a:rPr lang="en-US"/>
              <a:pPr defTabSz="914394">
                <a:defRPr/>
              </a:pPr>
              <a:t>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3F6AEE-CF84-45E7-9865-635C803B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Oro över klimatförändringarna</a:t>
            </a:r>
            <a:br>
              <a:rPr lang="sv-SE" dirty="0"/>
            </a:br>
            <a:r>
              <a:rPr lang="sv-SE" sz="2005" i="1" dirty="0"/>
              <a:t>- Var femte är mycket oroad över klimatförändringarna, fler bland kvinnor, unga och låginkomsttagare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3F9D52BF-2F87-402C-A3D2-0776652ADDB4}"/>
              </a:ext>
            </a:extLst>
          </p:cNvPr>
          <p:cNvSpPr txBox="1">
            <a:spLocks/>
          </p:cNvSpPr>
          <p:nvPr/>
        </p:nvSpPr>
        <p:spPr>
          <a:xfrm>
            <a:off x="343058" y="6131315"/>
            <a:ext cx="4995044" cy="28726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sv-SE" sz="1300" b="0" i="1" noProof="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22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20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6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9pPr>
          </a:lstStyle>
          <a:p>
            <a:pPr defTabSz="914394"/>
            <a:r>
              <a:rPr lang="sv-SE" sz="1303" b="1" kern="0" dirty="0"/>
              <a:t>Fråga: </a:t>
            </a:r>
            <a:r>
              <a:rPr lang="sv-SE" sz="1303" kern="0" dirty="0"/>
              <a:t>Hur oroad är du personligen över klimatförändringarna?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F0D166A-6F0D-4C50-A3E5-484F8527B970}"/>
              </a:ext>
            </a:extLst>
          </p:cNvPr>
          <p:cNvSpPr txBox="1">
            <a:spLocks/>
          </p:cNvSpPr>
          <p:nvPr/>
        </p:nvSpPr>
        <p:spPr>
          <a:xfrm>
            <a:off x="345177" y="6405737"/>
            <a:ext cx="4992925" cy="19970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900" b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22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20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6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9pPr>
          </a:lstStyle>
          <a:p>
            <a:pPr defTabSz="914394"/>
            <a:r>
              <a:rPr lang="sv-SE" sz="902" b="1" kern="0" dirty="0"/>
              <a:t>Bas: </a:t>
            </a:r>
            <a:r>
              <a:rPr lang="sv-SE" sz="902" kern="0" dirty="0"/>
              <a:t>Samtliga, 1665 intervjuer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0668026-5617-49BD-ACEA-8773E4ADE482}"/>
              </a:ext>
            </a:extLst>
          </p:cNvPr>
          <p:cNvCxnSpPr/>
          <p:nvPr/>
        </p:nvCxnSpPr>
        <p:spPr bwMode="auto">
          <a:xfrm>
            <a:off x="708258" y="1816317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EA3BB5B-F09D-47B8-81DB-8D89FE2CF32A}"/>
              </a:ext>
            </a:extLst>
          </p:cNvPr>
          <p:cNvCxnSpPr/>
          <p:nvPr/>
        </p:nvCxnSpPr>
        <p:spPr bwMode="auto">
          <a:xfrm>
            <a:off x="708258" y="2739525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CF7152-7660-4CFC-8A72-D6C8E6766C3C}"/>
              </a:ext>
            </a:extLst>
          </p:cNvPr>
          <p:cNvCxnSpPr/>
          <p:nvPr/>
        </p:nvCxnSpPr>
        <p:spPr bwMode="auto">
          <a:xfrm>
            <a:off x="708258" y="3417349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187257-738D-47CC-8572-3AAEB10C451D}"/>
              </a:ext>
            </a:extLst>
          </p:cNvPr>
          <p:cNvCxnSpPr/>
          <p:nvPr/>
        </p:nvCxnSpPr>
        <p:spPr bwMode="auto">
          <a:xfrm>
            <a:off x="708258" y="4321818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9AA1B2F-BAE0-40B9-9D11-7B4834ACD5C0}"/>
              </a:ext>
            </a:extLst>
          </p:cNvPr>
          <p:cNvCxnSpPr/>
          <p:nvPr/>
        </p:nvCxnSpPr>
        <p:spPr bwMode="auto">
          <a:xfrm>
            <a:off x="708258" y="1356529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8759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0">
            <a:extLst>
              <a:ext uri="{FF2B5EF4-FFF2-40B4-BE49-F238E27FC236}">
                <a16:creationId xmlns:a16="http://schemas.microsoft.com/office/drawing/2014/main" id="{C9849703-FE0A-4308-A4FA-DD7E70E8D13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76871" y="972011"/>
          <a:ext cx="10644059" cy="498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4">
              <a:defRPr/>
            </a:pPr>
            <a:fld id="{ED558FB1-14E4-4010-8C59-18540580AB70}" type="slidenum">
              <a:rPr lang="en-US"/>
              <a:pPr defTabSz="914394">
                <a:defRPr/>
              </a:pPr>
              <a:t>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3F6AEE-CF84-45E7-9865-635C803B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Oro över klimatförändringarna</a:t>
            </a:r>
            <a:br>
              <a:rPr lang="sv-SE" dirty="0"/>
            </a:br>
            <a:r>
              <a:rPr lang="sv-SE" sz="2005" dirty="0"/>
              <a:t>- </a:t>
            </a:r>
            <a:r>
              <a:rPr lang="sv-SE" sz="2005" i="1" dirty="0"/>
              <a:t>Mindre oro på landsbygden</a:t>
            </a:r>
            <a:endParaRPr lang="sv-SE" sz="2005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3F9D52BF-2F87-402C-A3D2-0776652ADDB4}"/>
              </a:ext>
            </a:extLst>
          </p:cNvPr>
          <p:cNvSpPr txBox="1">
            <a:spLocks/>
          </p:cNvSpPr>
          <p:nvPr/>
        </p:nvSpPr>
        <p:spPr>
          <a:xfrm>
            <a:off x="343058" y="6131315"/>
            <a:ext cx="4995044" cy="28726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sv-SE" sz="1300" b="0" i="1" noProof="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22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20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6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9pPr>
          </a:lstStyle>
          <a:p>
            <a:pPr defTabSz="914394"/>
            <a:r>
              <a:rPr lang="sv-SE" sz="1303" b="1" kern="0" dirty="0"/>
              <a:t>Fråga: </a:t>
            </a:r>
            <a:r>
              <a:rPr lang="sv-SE" sz="1303" kern="0" dirty="0"/>
              <a:t>Hur oroad är du personligen över klimatförändringarna?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62BA649-0A16-4760-A1C3-39C9537F3D6C}"/>
              </a:ext>
            </a:extLst>
          </p:cNvPr>
          <p:cNvCxnSpPr/>
          <p:nvPr/>
        </p:nvCxnSpPr>
        <p:spPr bwMode="auto">
          <a:xfrm>
            <a:off x="708258" y="1898414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A77027E-DC5F-499D-8BCB-7E7ADA3D479E}"/>
              </a:ext>
            </a:extLst>
          </p:cNvPr>
          <p:cNvCxnSpPr/>
          <p:nvPr/>
        </p:nvCxnSpPr>
        <p:spPr bwMode="auto">
          <a:xfrm>
            <a:off x="708258" y="2671111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056E5E-ECF1-407C-BDFC-50BD7BA0558C}"/>
              </a:ext>
            </a:extLst>
          </p:cNvPr>
          <p:cNvCxnSpPr/>
          <p:nvPr/>
        </p:nvCxnSpPr>
        <p:spPr bwMode="auto">
          <a:xfrm>
            <a:off x="708258" y="3444715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DE322A6-E305-4859-9E16-02E679ADA47A}"/>
              </a:ext>
            </a:extLst>
          </p:cNvPr>
          <p:cNvCxnSpPr/>
          <p:nvPr/>
        </p:nvCxnSpPr>
        <p:spPr bwMode="auto">
          <a:xfrm>
            <a:off x="708258" y="4978593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775526-872B-41D9-9ED8-7B7CAAE1D366}"/>
              </a:ext>
            </a:extLst>
          </p:cNvPr>
          <p:cNvCxnSpPr/>
          <p:nvPr/>
        </p:nvCxnSpPr>
        <p:spPr bwMode="auto">
          <a:xfrm>
            <a:off x="708258" y="1397577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FF55DF-C5EC-4CAA-AEE4-54CD7D0CBA22}"/>
              </a:ext>
            </a:extLst>
          </p:cNvPr>
          <p:cNvCxnSpPr/>
          <p:nvPr/>
        </p:nvCxnSpPr>
        <p:spPr bwMode="auto">
          <a:xfrm>
            <a:off x="708258" y="1652123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F0D166A-6F0D-4C50-A3E5-484F8527B970}"/>
              </a:ext>
            </a:extLst>
          </p:cNvPr>
          <p:cNvSpPr txBox="1">
            <a:spLocks/>
          </p:cNvSpPr>
          <p:nvPr/>
        </p:nvSpPr>
        <p:spPr>
          <a:xfrm>
            <a:off x="345177" y="6405737"/>
            <a:ext cx="4992925" cy="19970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900" b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22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20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6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9pPr>
          </a:lstStyle>
          <a:p>
            <a:pPr defTabSz="914394"/>
            <a:r>
              <a:rPr lang="sv-SE" sz="902" b="1" kern="0" dirty="0"/>
              <a:t>Bas: </a:t>
            </a:r>
            <a:r>
              <a:rPr lang="sv-SE" sz="902" kern="0" dirty="0"/>
              <a:t>Samtliga, 1665 intervjuer</a:t>
            </a:r>
          </a:p>
        </p:txBody>
      </p:sp>
    </p:spTree>
    <p:extLst>
      <p:ext uri="{BB962C8B-B14F-4D97-AF65-F5344CB8AC3E}">
        <p14:creationId xmlns:p14="http://schemas.microsoft.com/office/powerpoint/2010/main" val="177103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4">
              <a:defRPr/>
            </a:pPr>
            <a:fld id="{ED558FB1-14E4-4010-8C59-18540580AB70}" type="slidenum">
              <a:rPr lang="en-US"/>
              <a:pPr defTabSz="914394">
                <a:defRPr/>
              </a:pPr>
              <a:t>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3F6AEE-CF84-45E7-9865-635C803B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Livsstilsförändringar för att minska klimatpåverkan</a:t>
            </a:r>
            <a:br>
              <a:rPr lang="sv-SE" dirty="0"/>
            </a:br>
            <a:r>
              <a:rPr lang="sv-SE" sz="2005" i="1" dirty="0"/>
              <a:t>- Matkassen och tallriken påverkas mest av klimatoron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3F9D52BF-2F87-402C-A3D2-0776652ADDB4}"/>
              </a:ext>
            </a:extLst>
          </p:cNvPr>
          <p:cNvSpPr txBox="1">
            <a:spLocks/>
          </p:cNvSpPr>
          <p:nvPr/>
        </p:nvSpPr>
        <p:spPr>
          <a:xfrm>
            <a:off x="343058" y="5986568"/>
            <a:ext cx="4995044" cy="28726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sv-SE" sz="1300" b="0" i="1" noProof="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22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20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6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9pPr>
          </a:lstStyle>
          <a:p>
            <a:pPr defTabSz="914394"/>
            <a:r>
              <a:rPr lang="sv-SE" sz="1303" b="1" kern="0" dirty="0"/>
              <a:t>Fråga: </a:t>
            </a:r>
            <a:r>
              <a:rPr lang="sv-SE" sz="1303" kern="0" dirty="0"/>
              <a:t>Har du gjort någon av följande livsstilsförändringar i avsikt att minska belastningen på miljön och klimatet? (Flera svar möjliga)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F0D166A-6F0D-4C50-A3E5-484F8527B970}"/>
              </a:ext>
            </a:extLst>
          </p:cNvPr>
          <p:cNvSpPr txBox="1">
            <a:spLocks/>
          </p:cNvSpPr>
          <p:nvPr/>
        </p:nvSpPr>
        <p:spPr>
          <a:xfrm>
            <a:off x="345177" y="6405737"/>
            <a:ext cx="4992925" cy="19970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900" b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22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20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6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9pPr>
          </a:lstStyle>
          <a:p>
            <a:pPr defTabSz="914394"/>
            <a:r>
              <a:rPr lang="sv-SE" sz="902" b="1" kern="0" dirty="0"/>
              <a:t>Bas: </a:t>
            </a:r>
            <a:r>
              <a:rPr lang="sv-SE" sz="902" kern="0" dirty="0"/>
              <a:t>Samtliga, 1665 intervjuer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C37C755-4617-4DCC-A31A-C450C02ED0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3794" y="1352704"/>
          <a:ext cx="10370550" cy="4152593"/>
        </p:xfrm>
        <a:graphic>
          <a:graphicData uri="http://schemas.openxmlformats.org/drawingml/2006/table">
            <a:tbl>
              <a:tblPr/>
              <a:tblGrid>
                <a:gridCol w="3085202">
                  <a:extLst>
                    <a:ext uri="{9D8B030D-6E8A-4147-A177-3AD203B41FA5}">
                      <a16:colId xmlns:a16="http://schemas.microsoft.com/office/drawing/2014/main" val="3982516039"/>
                    </a:ext>
                  </a:extLst>
                </a:gridCol>
                <a:gridCol w="733117">
                  <a:extLst>
                    <a:ext uri="{9D8B030D-6E8A-4147-A177-3AD203B41FA5}">
                      <a16:colId xmlns:a16="http://schemas.microsoft.com/office/drawing/2014/main" val="2662809114"/>
                    </a:ext>
                  </a:extLst>
                </a:gridCol>
                <a:gridCol w="687298">
                  <a:extLst>
                    <a:ext uri="{9D8B030D-6E8A-4147-A177-3AD203B41FA5}">
                      <a16:colId xmlns:a16="http://schemas.microsoft.com/office/drawing/2014/main" val="227058434"/>
                    </a:ext>
                  </a:extLst>
                </a:gridCol>
                <a:gridCol w="733117">
                  <a:extLst>
                    <a:ext uri="{9D8B030D-6E8A-4147-A177-3AD203B41FA5}">
                      <a16:colId xmlns:a16="http://schemas.microsoft.com/office/drawing/2014/main" val="3695380754"/>
                    </a:ext>
                  </a:extLst>
                </a:gridCol>
                <a:gridCol w="733117">
                  <a:extLst>
                    <a:ext uri="{9D8B030D-6E8A-4147-A177-3AD203B41FA5}">
                      <a16:colId xmlns:a16="http://schemas.microsoft.com/office/drawing/2014/main" val="3998466411"/>
                    </a:ext>
                  </a:extLst>
                </a:gridCol>
                <a:gridCol w="733117">
                  <a:extLst>
                    <a:ext uri="{9D8B030D-6E8A-4147-A177-3AD203B41FA5}">
                      <a16:colId xmlns:a16="http://schemas.microsoft.com/office/drawing/2014/main" val="2417390196"/>
                    </a:ext>
                  </a:extLst>
                </a:gridCol>
                <a:gridCol w="733117">
                  <a:extLst>
                    <a:ext uri="{9D8B030D-6E8A-4147-A177-3AD203B41FA5}">
                      <a16:colId xmlns:a16="http://schemas.microsoft.com/office/drawing/2014/main" val="2716375333"/>
                    </a:ext>
                  </a:extLst>
                </a:gridCol>
                <a:gridCol w="733117">
                  <a:extLst>
                    <a:ext uri="{9D8B030D-6E8A-4147-A177-3AD203B41FA5}">
                      <a16:colId xmlns:a16="http://schemas.microsoft.com/office/drawing/2014/main" val="712951572"/>
                    </a:ext>
                  </a:extLst>
                </a:gridCol>
                <a:gridCol w="733117">
                  <a:extLst>
                    <a:ext uri="{9D8B030D-6E8A-4147-A177-3AD203B41FA5}">
                      <a16:colId xmlns:a16="http://schemas.microsoft.com/office/drawing/2014/main" val="3047062209"/>
                    </a:ext>
                  </a:extLst>
                </a:gridCol>
                <a:gridCol w="733117">
                  <a:extLst>
                    <a:ext uri="{9D8B030D-6E8A-4147-A177-3AD203B41FA5}">
                      <a16:colId xmlns:a16="http://schemas.microsoft.com/office/drawing/2014/main" val="2159032162"/>
                    </a:ext>
                  </a:extLst>
                </a:gridCol>
                <a:gridCol w="733117">
                  <a:extLst>
                    <a:ext uri="{9D8B030D-6E8A-4147-A177-3AD203B41FA5}">
                      <a16:colId xmlns:a16="http://schemas.microsoft.com/office/drawing/2014/main" val="1019185355"/>
                    </a:ext>
                  </a:extLst>
                </a:gridCol>
              </a:tblGrid>
              <a:tr h="63735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(%)</a:t>
                      </a:r>
                    </a:p>
                  </a:txBody>
                  <a:tcPr marL="72184" marR="9549" marT="9549" marB="0" anchor="b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Samtliga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Män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Kvinnor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-34 år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35-54 år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55-64 år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65- år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Mycket/</a:t>
                      </a:r>
                    </a:p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ganska oroad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Inte särskilt oroad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Inte alls oroad</a:t>
                      </a:r>
                    </a:p>
                  </a:txBody>
                  <a:tcPr marL="9549" marR="9549" marT="9549" marB="0" anchor="b">
                    <a:lnL>
                      <a:noFill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247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447010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Köper i större utsträckning närproducerad mat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38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1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9A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0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6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AD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3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92278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Äter mindre kött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37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8B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6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7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AC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509813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Minskat konsumtionen generellt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C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4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6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A4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93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983030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Åker/kör bil mindre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0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C4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5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38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B1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834403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Slutat med papperstidning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4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C8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6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F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6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CA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CB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7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044496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Slutat köpa hem vatten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C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5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D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CA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3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56263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Åker mer kollektivtrafik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B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6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1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9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6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A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712860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Flyger mindre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9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5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2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8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95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917126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Köper kläder second hand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C9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D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7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F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AB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18607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Ställt om elavtal till grön el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4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7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8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B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95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835950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Har sänkt inomhustemperaturen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4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2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98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624941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Köper begagnade möbler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DA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C1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6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A5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B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91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902144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Köpt miljöbil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A6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E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E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94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AC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F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E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2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9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91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428643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Klimatkompenserat, tex för en flygresa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F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A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A3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A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A2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E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AD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86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7B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043804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Investerat i klimatsmarta fonder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E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C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A4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9F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92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D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A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9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7B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816067"/>
                  </a:ext>
                </a:extLst>
              </a:tr>
              <a:tr h="21970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Nej, inget av ovanstående</a:t>
                      </a:r>
                    </a:p>
                  </a:txBody>
                  <a:tcPr marL="72184" marR="9549" marT="9549" marB="0" anchor="ctr">
                    <a:lnL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BA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49" marR="9549" marT="954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7B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7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62</a:t>
                      </a:r>
                    </a:p>
                  </a:txBody>
                  <a:tcPr marL="9549" marR="9549" marT="9549" marB="0" anchor="ctr">
                    <a:lnL w="635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247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7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621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62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4">
              <a:defRPr/>
            </a:pPr>
            <a:fld id="{ED558FB1-14E4-4010-8C59-18540580AB70}" type="slidenum">
              <a:rPr lang="en-US"/>
              <a:pPr defTabSz="914394">
                <a:defRPr/>
              </a:pPr>
              <a:t>7</a:t>
            </a:fld>
            <a:endParaRPr lang="en-US"/>
          </a:p>
        </p:txBody>
      </p:sp>
      <p:graphicFrame>
        <p:nvGraphicFramePr>
          <p:cNvPr id="11" name="Object 20">
            <a:extLst>
              <a:ext uri="{FF2B5EF4-FFF2-40B4-BE49-F238E27FC236}">
                <a16:creationId xmlns:a16="http://schemas.microsoft.com/office/drawing/2014/main" id="{2FB125D6-F34D-4CFD-9549-1BBF92F9F3A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26631" y="875688"/>
          <a:ext cx="10921126" cy="5009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73F6AEE-CF84-45E7-9865-635C803B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Livsstilsförändringarnas effekt på ekonomin</a:t>
            </a:r>
            <a:br>
              <a:rPr lang="sv-SE" dirty="0"/>
            </a:br>
            <a:r>
              <a:rPr lang="sv-SE" sz="2005" i="1" dirty="0"/>
              <a:t>- 1 av 6 uppger att deras ekonomi påverkats positivt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E228351-A476-4CAB-8B84-E80D3F093A72}"/>
              </a:ext>
            </a:extLst>
          </p:cNvPr>
          <p:cNvSpPr txBox="1">
            <a:spLocks/>
          </p:cNvSpPr>
          <p:nvPr/>
        </p:nvSpPr>
        <p:spPr>
          <a:xfrm>
            <a:off x="345177" y="6405737"/>
            <a:ext cx="4992925" cy="19970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900" b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22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20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6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9pPr>
          </a:lstStyle>
          <a:p>
            <a:pPr defTabSz="914394"/>
            <a:r>
              <a:rPr lang="sv-SE" sz="902" b="1" kern="0" dirty="0"/>
              <a:t>Bas: </a:t>
            </a:r>
            <a:r>
              <a:rPr lang="sv-SE" sz="902" kern="0" dirty="0"/>
              <a:t>Samtliga, 1665 intervjuer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3F9D52BF-2F87-402C-A3D2-0776652ADDB4}"/>
              </a:ext>
            </a:extLst>
          </p:cNvPr>
          <p:cNvSpPr txBox="1">
            <a:spLocks/>
          </p:cNvSpPr>
          <p:nvPr/>
        </p:nvSpPr>
        <p:spPr>
          <a:xfrm>
            <a:off x="343057" y="6131315"/>
            <a:ext cx="5427897" cy="28726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sv-SE" sz="1300" b="0" i="1" noProof="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22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20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6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9pPr>
          </a:lstStyle>
          <a:p>
            <a:pPr defTabSz="914394"/>
            <a:r>
              <a:rPr lang="sv-SE" sz="1303" b="1" kern="0" dirty="0"/>
              <a:t>Fråga: </a:t>
            </a:r>
            <a:r>
              <a:rPr lang="sv-SE" sz="1303" kern="0" dirty="0"/>
              <a:t>Totalt sett, hur har din ekonomi påverkats av de förändringar du gjort?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F247CD6-80EA-401E-A7BE-6E4B5A0C9694}"/>
              </a:ext>
            </a:extLst>
          </p:cNvPr>
          <p:cNvCxnSpPr/>
          <p:nvPr/>
        </p:nvCxnSpPr>
        <p:spPr bwMode="auto">
          <a:xfrm>
            <a:off x="708258" y="1970717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A487A24-1299-4D4B-A733-EBE443FC75AC}"/>
              </a:ext>
            </a:extLst>
          </p:cNvPr>
          <p:cNvCxnSpPr/>
          <p:nvPr/>
        </p:nvCxnSpPr>
        <p:spPr bwMode="auto">
          <a:xfrm>
            <a:off x="708258" y="3050662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DDB9165-1811-4973-8EA3-5D26CD689078}"/>
              </a:ext>
            </a:extLst>
          </p:cNvPr>
          <p:cNvCxnSpPr/>
          <p:nvPr/>
        </p:nvCxnSpPr>
        <p:spPr bwMode="auto">
          <a:xfrm>
            <a:off x="708258" y="1414428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305EEB-5284-4AB4-9E51-EA61ADDA47A8}"/>
              </a:ext>
            </a:extLst>
          </p:cNvPr>
          <p:cNvCxnSpPr/>
          <p:nvPr/>
        </p:nvCxnSpPr>
        <p:spPr bwMode="auto">
          <a:xfrm>
            <a:off x="725953" y="4400027"/>
            <a:ext cx="10538835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928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231963-0FE1-45C9-BE5F-F8A8BCC494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4">
              <a:defRPr/>
            </a:pPr>
            <a:fld id="{799B104B-D8A0-46D2-B6A7-A719B33009F4}" type="slidenum">
              <a:rPr lang="en-US"/>
              <a:pPr defTabSz="914394"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CD7FD2-7407-49A4-96EC-34C83FCE4F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5992" y="1403544"/>
          <a:ext cx="8690262" cy="383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28762">
                  <a:extLst>
                    <a:ext uri="{9D8B030D-6E8A-4147-A177-3AD203B41FA5}">
                      <a16:colId xmlns:a16="http://schemas.microsoft.com/office/drawing/2014/main" val="1890727431"/>
                    </a:ext>
                  </a:extLst>
                </a:gridCol>
                <a:gridCol w="1153564">
                  <a:extLst>
                    <a:ext uri="{9D8B030D-6E8A-4147-A177-3AD203B41FA5}">
                      <a16:colId xmlns:a16="http://schemas.microsoft.com/office/drawing/2014/main" val="308213938"/>
                    </a:ext>
                  </a:extLst>
                </a:gridCol>
                <a:gridCol w="1151036">
                  <a:extLst>
                    <a:ext uri="{9D8B030D-6E8A-4147-A177-3AD203B41FA5}">
                      <a16:colId xmlns:a16="http://schemas.microsoft.com/office/drawing/2014/main" val="1599916100"/>
                    </a:ext>
                  </a:extLst>
                </a:gridCol>
                <a:gridCol w="1152300">
                  <a:extLst>
                    <a:ext uri="{9D8B030D-6E8A-4147-A177-3AD203B41FA5}">
                      <a16:colId xmlns:a16="http://schemas.microsoft.com/office/drawing/2014/main" val="1186444380"/>
                    </a:ext>
                  </a:extLst>
                </a:gridCol>
                <a:gridCol w="1152300">
                  <a:extLst>
                    <a:ext uri="{9D8B030D-6E8A-4147-A177-3AD203B41FA5}">
                      <a16:colId xmlns:a16="http://schemas.microsoft.com/office/drawing/2014/main" val="1688693046"/>
                    </a:ext>
                  </a:extLst>
                </a:gridCol>
                <a:gridCol w="1152300">
                  <a:extLst>
                    <a:ext uri="{9D8B030D-6E8A-4147-A177-3AD203B41FA5}">
                      <a16:colId xmlns:a16="http://schemas.microsoft.com/office/drawing/2014/main" val="4272766320"/>
                    </a:ext>
                  </a:extLst>
                </a:gridCol>
              </a:tblGrid>
              <a:tr h="454489">
                <a:tc>
                  <a:txBody>
                    <a:bodyPr/>
                    <a:lstStyle/>
                    <a:p>
                      <a:r>
                        <a:rPr lang="sv-SE" sz="1800" b="0" dirty="0">
                          <a:solidFill>
                            <a:srgbClr val="333333"/>
                          </a:solidFill>
                          <a:latin typeface="+mn-lt"/>
                        </a:rPr>
                        <a:t>Andel, %</a:t>
                      </a:r>
                    </a:p>
                  </a:txBody>
                  <a:tcPr marL="91673" marR="91673" marT="45837" marB="4583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>
                          <a:solidFill>
                            <a:srgbClr val="333333"/>
                          </a:solidFill>
                        </a:rPr>
                        <a:t>Samtliga</a:t>
                      </a:r>
                      <a:endParaRPr lang="sv-SE" sz="1800" b="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>
                          <a:solidFill>
                            <a:srgbClr val="333333"/>
                          </a:solidFill>
                        </a:rPr>
                        <a:t>Man</a:t>
                      </a:r>
                      <a:endParaRPr lang="sv-SE" sz="1800" b="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>
                          <a:solidFill>
                            <a:srgbClr val="333333"/>
                          </a:solidFill>
                        </a:rPr>
                        <a:t>Kvinna</a:t>
                      </a:r>
                      <a:endParaRPr lang="sv-SE" sz="1800" b="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>
                          <a:solidFill>
                            <a:srgbClr val="333333"/>
                          </a:solidFill>
                        </a:rPr>
                        <a:t>Unga</a:t>
                      </a:r>
                      <a:endParaRPr lang="sv-SE" sz="1800" b="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dirty="0">
                          <a:solidFill>
                            <a:srgbClr val="333333"/>
                          </a:solidFill>
                        </a:rPr>
                        <a:t>Storstad</a:t>
                      </a:r>
                      <a:endParaRPr lang="sv-SE" sz="1800" b="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02425"/>
                  </a:ext>
                </a:extLst>
              </a:tr>
              <a:tr h="864243"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333333"/>
                          </a:solidFill>
                        </a:rPr>
                        <a:t>Ekonomin påverkats positivt av livsstilsförändringarna</a:t>
                      </a:r>
                      <a:endParaRPr lang="sv-SE" sz="18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49" marR="9549" marT="9549" marB="0" anchor="ctr"/>
                </a:tc>
                <a:extLst>
                  <a:ext uri="{0D108BD9-81ED-4DB2-BD59-A6C34878D82A}">
                    <a16:rowId xmlns:a16="http://schemas.microsoft.com/office/drawing/2014/main" val="3547182098"/>
                  </a:ext>
                </a:extLst>
              </a:tr>
              <a:tr h="459844"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333333"/>
                          </a:solidFill>
                        </a:rPr>
                        <a:t>Känner </a:t>
                      </a:r>
                      <a:r>
                        <a:rPr lang="sv-SE" sz="1800" i="1" dirty="0">
                          <a:solidFill>
                            <a:srgbClr val="333333"/>
                          </a:solidFill>
                        </a:rPr>
                        <a:t>stor</a:t>
                      </a:r>
                      <a:r>
                        <a:rPr lang="sv-SE" sz="1800" dirty="0">
                          <a:solidFill>
                            <a:srgbClr val="333333"/>
                          </a:solidFill>
                        </a:rPr>
                        <a:t> klimatoro</a:t>
                      </a:r>
                      <a:endParaRPr lang="sv-SE" sz="18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49" marR="9549" marT="9549" marB="0" anchor="ctr"/>
                </a:tc>
                <a:extLst>
                  <a:ext uri="{0D108BD9-81ED-4DB2-BD59-A6C34878D82A}">
                    <a16:rowId xmlns:a16="http://schemas.microsoft.com/office/drawing/2014/main" val="1827169337"/>
                  </a:ext>
                </a:extLst>
              </a:tr>
              <a:tr h="459844"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333333"/>
                          </a:solidFill>
                        </a:rPr>
                        <a:t>Har minskat sin konsumtion</a:t>
                      </a:r>
                      <a:endParaRPr lang="sv-SE" sz="18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49" marR="9549" marT="9549" marB="0" anchor="ctr"/>
                </a:tc>
                <a:extLst>
                  <a:ext uri="{0D108BD9-81ED-4DB2-BD59-A6C34878D82A}">
                    <a16:rowId xmlns:a16="http://schemas.microsoft.com/office/drawing/2014/main" val="1326431048"/>
                  </a:ext>
                </a:extLst>
              </a:tr>
              <a:tr h="1136696"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333333"/>
                          </a:solidFill>
                        </a:rPr>
                        <a:t>Har gjort någon livsstils-förändring för att minska klimatpåverkan</a:t>
                      </a:r>
                      <a:endParaRPr lang="sv-SE" sz="18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49" marR="9549" marT="9549" marB="0" anchor="ctr"/>
                </a:tc>
                <a:extLst>
                  <a:ext uri="{0D108BD9-81ED-4DB2-BD59-A6C34878D82A}">
                    <a16:rowId xmlns:a16="http://schemas.microsoft.com/office/drawing/2014/main" val="4065081361"/>
                  </a:ext>
                </a:extLst>
              </a:tr>
              <a:tr h="459844"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rgbClr val="333333"/>
                          </a:solidFill>
                        </a:rPr>
                        <a:t>Känner klimatoro </a:t>
                      </a:r>
                      <a:endParaRPr lang="sv-SE" sz="18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 marL="91673" marR="91673" marT="45837" marB="45837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49" marR="9549" marT="954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80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49" marR="9549" marT="9549" marB="0" anchor="ctr"/>
                </a:tc>
                <a:extLst>
                  <a:ext uri="{0D108BD9-81ED-4DB2-BD59-A6C34878D82A}">
                    <a16:rowId xmlns:a16="http://schemas.microsoft.com/office/drawing/2014/main" val="1133234260"/>
                  </a:ext>
                </a:extLst>
              </a:tr>
            </a:tbl>
          </a:graphicData>
        </a:graphic>
      </p:graphicFrame>
      <p:pic>
        <p:nvPicPr>
          <p:cNvPr id="7" name="Picture 2">
            <a:extLst>
              <a:ext uri="{FF2B5EF4-FFF2-40B4-BE49-F238E27FC236}">
                <a16:creationId xmlns:a16="http://schemas.microsoft.com/office/drawing/2014/main" id="{B3F131DE-F279-41D8-9F63-934D1DA90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26404" t="7491" r="25656" b="13670"/>
          <a:stretch>
            <a:fillRect/>
          </a:stretch>
        </p:blipFill>
        <p:spPr bwMode="auto">
          <a:xfrm>
            <a:off x="10758059" y="233308"/>
            <a:ext cx="1097404" cy="1804715"/>
          </a:xfrm>
          <a:prstGeom prst="rect">
            <a:avLst/>
          </a:prstGeom>
          <a:noFill/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52D95D6-2885-4882-A566-91FEF8F76D9E}"/>
              </a:ext>
            </a:extLst>
          </p:cNvPr>
          <p:cNvSpPr txBox="1">
            <a:spLocks/>
          </p:cNvSpPr>
          <p:nvPr/>
        </p:nvSpPr>
        <p:spPr>
          <a:xfrm>
            <a:off x="343057" y="6131315"/>
            <a:ext cx="5427897" cy="28726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sv-SE" sz="1300" b="0" i="1" noProof="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sz="2200">
                <a:solidFill>
                  <a:srgbClr val="333333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2000">
                <a:solidFill>
                  <a:srgbClr val="333333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600">
                <a:solidFill>
                  <a:srgbClr val="333333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Char char="4"/>
              <a:defRPr sz="1800">
                <a:solidFill>
                  <a:srgbClr val="333333"/>
                </a:solidFill>
                <a:latin typeface="+mn-lt"/>
              </a:defRPr>
            </a:lvl9pPr>
          </a:lstStyle>
          <a:p>
            <a:pPr defTabSz="914394"/>
            <a:r>
              <a:rPr lang="sv-SE" sz="1303" b="1" kern="0" dirty="0"/>
              <a:t>Bas: </a:t>
            </a:r>
            <a:r>
              <a:rPr lang="sv-SE" sz="1303" kern="0" dirty="0"/>
              <a:t>Samtliga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0E583C-F830-4F27-83E9-F051F839A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Klimatekonomi</a:t>
            </a:r>
          </a:p>
        </p:txBody>
      </p:sp>
    </p:spTree>
    <p:extLst>
      <p:ext uri="{BB962C8B-B14F-4D97-AF65-F5344CB8AC3E}">
        <p14:creationId xmlns:p14="http://schemas.microsoft.com/office/powerpoint/2010/main" val="78512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all Grafer0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EA890"/>
      </a:hlink>
      <a:folHlink>
        <a:srgbClr val="CC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ll Grafer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66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E35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F8881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417</Words>
  <Application>Microsoft Office PowerPoint</Application>
  <PresentationFormat>Bredbild</PresentationFormat>
  <Paragraphs>266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Marlett</vt:lpstr>
      <vt:lpstr>Trebuchet MS</vt:lpstr>
      <vt:lpstr>Office-tema</vt:lpstr>
      <vt:lpstr>1_Mall Grafer08</vt:lpstr>
      <vt:lpstr>   Betalningsindikatorn Kvartal 3 2019  </vt:lpstr>
      <vt:lpstr>Om undersökningen</vt:lpstr>
      <vt:lpstr>Klimatförändringarna</vt:lpstr>
      <vt:lpstr>Oro över klimatförändringarna - Var femte är mycket oroad över klimatförändringarna, fler bland kvinnor, unga och låginkomsttagare</vt:lpstr>
      <vt:lpstr>Oro över klimatförändringarna - Mindre oro på landsbygden</vt:lpstr>
      <vt:lpstr>Livsstilsförändringar för att minska klimatpåverkan - Matkassen och tallriken påverkas mest av klimatoron</vt:lpstr>
      <vt:lpstr>Livsstilsförändringarnas effekt på ekonomin - 1 av 6 uppger att deras ekonomi påverkats positivt</vt:lpstr>
      <vt:lpstr>Klimatekonomi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Betalningsindikatorn Kvartal 3 2019  </dc:title>
  <dc:creator>Widemar Gerdin Tove</dc:creator>
  <cp:lastModifiedBy>Widemar Gerdin Tove</cp:lastModifiedBy>
  <cp:revision>1</cp:revision>
  <dcterms:created xsi:type="dcterms:W3CDTF">2019-09-25T07:31:22Z</dcterms:created>
  <dcterms:modified xsi:type="dcterms:W3CDTF">2019-09-25T07:33:31Z</dcterms:modified>
</cp:coreProperties>
</file>