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charts/chart5.xml" ContentType="application/vnd.openxmlformats-officedocument.drawingml.chart+xml"/>
  <Override PartName="/ppt/charts/chart6.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sldIdLst>
    <p:sldId id="256" r:id="rId2"/>
    <p:sldId id="258" r:id="rId3"/>
    <p:sldId id="257" r:id="rId4"/>
    <p:sldId id="273" r:id="rId5"/>
    <p:sldId id="259" r:id="rId6"/>
    <p:sldId id="262" r:id="rId7"/>
    <p:sldId id="275" r:id="rId8"/>
    <p:sldId id="261" r:id="rId9"/>
    <p:sldId id="260" r:id="rId10"/>
    <p:sldId id="274" r:id="rId11"/>
    <p:sldId id="263" r:id="rId12"/>
    <p:sldId id="264" r:id="rId13"/>
    <p:sldId id="265" r:id="rId14"/>
    <p:sldId id="266" r:id="rId15"/>
    <p:sldId id="267" r:id="rId16"/>
    <p:sldId id="268" r:id="rId17"/>
    <p:sldId id="269" r:id="rId18"/>
    <p:sldId id="270" r:id="rId19"/>
    <p:sldId id="271" r:id="rId20"/>
    <p:sldId id="272" r:id="rId21"/>
  </p:sldIdLst>
  <p:sldSz cx="9144000" cy="6858000" type="screen4x3"/>
  <p:notesSz cx="6858000" cy="9144000"/>
  <p:custDataLst>
    <p:tags r:id="rId22"/>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6">
          <p15:clr>
            <a:srgbClr val="A4A3A4"/>
          </p15:clr>
        </p15:guide>
        <p15:guide id="2" orient="horz" pos="899">
          <p15:clr>
            <a:srgbClr val="A4A3A4"/>
          </p15:clr>
        </p15:guide>
        <p15:guide id="3" orient="horz" pos="1014">
          <p15:clr>
            <a:srgbClr val="A4A3A4"/>
          </p15:clr>
        </p15:guide>
        <p15:guide id="4" orient="horz" pos="3838">
          <p15:clr>
            <a:srgbClr val="A4A3A4"/>
          </p15:clr>
        </p15:guide>
        <p15:guide id="5" pos="517">
          <p15:clr>
            <a:srgbClr val="A4A3A4"/>
          </p15:clr>
        </p15:guide>
        <p15:guide id="6" pos="53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4" d="100"/>
          <a:sy n="114" d="100"/>
        </p:scale>
        <p:origin x="1506" y="108"/>
      </p:cViewPr>
      <p:guideLst>
        <p:guide orient="horz" pos="176"/>
        <p:guide orient="horz" pos="899"/>
        <p:guide orient="horz" pos="1014"/>
        <p:guide orient="horz" pos="3838"/>
        <p:guide pos="517"/>
        <p:guide pos="53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 Id="rId27" Type="http://schemas.microsoft.com/office/2015/10/relationships/revisionInfo" Target="revisionInfo.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Vilken boendeform tycker Du är mest attraktiv under studietiden?</c:v>
                </c:pt>
              </c:strCache>
            </c:strRef>
          </c:tx>
          <c:invertIfNegative val="1"/>
          <c:cat>
            <c:strRef>
              <c:f>Sheet1!$A$2:$A$6</c:f>
              <c:strCache>
                <c:ptCount val="5"/>
                <c:pt idx="0">
                  <c:v>Privat hyresrätt</c:v>
                </c:pt>
                <c:pt idx="1">
                  <c:v>Kommunal hyresrätt</c:v>
                </c:pt>
                <c:pt idx="2">
                  <c:v>Bostadsrätt</c:v>
                </c:pt>
                <c:pt idx="3">
                  <c:v>Villa</c:v>
                </c:pt>
                <c:pt idx="4">
                  <c:v>Annat, nämligen</c:v>
                </c:pt>
              </c:strCache>
            </c:strRef>
          </c:cat>
          <c:val>
            <c:numRef>
              <c:f>Sheet1!$B$2:$B$6</c:f>
              <c:numCache>
                <c:formatCode>General</c:formatCode>
                <c:ptCount val="5"/>
                <c:pt idx="0">
                  <c:v>0.32611311672683502</c:v>
                </c:pt>
                <c:pt idx="1">
                  <c:v>0.48495788206979501</c:v>
                </c:pt>
                <c:pt idx="2">
                  <c:v>0.15282791817087801</c:v>
                </c:pt>
                <c:pt idx="3">
                  <c:v>9.6269554753309304E-3</c:v>
                </c:pt>
                <c:pt idx="4">
                  <c:v>2.6474127557159999E-2</c:v>
                </c:pt>
              </c:numCache>
            </c:numRef>
          </c:val>
          <c:extLst>
            <c:ext xmlns:c16="http://schemas.microsoft.com/office/drawing/2014/chart" uri="{C3380CC4-5D6E-409C-BE32-E72D297353CC}">
              <c16:uniqueId val="{00000000-AB19-452D-8BA0-661ED0F35953}"/>
            </c:ext>
          </c:extLst>
        </c:ser>
        <c:dLbls>
          <c:showLegendKey val="0"/>
          <c:showVal val="0"/>
          <c:showCatName val="0"/>
          <c:showSerName val="0"/>
          <c:showPercent val="0"/>
          <c:showBubbleSize val="0"/>
        </c:dLbls>
        <c:gapWidth val="100"/>
        <c:axId val="67451136"/>
        <c:axId val="66437120"/>
      </c:barChart>
      <c:valAx>
        <c:axId val="66437120"/>
        <c:scaling>
          <c:orientation val="minMax"/>
          <c:min val="0"/>
        </c:scaling>
        <c:delete val="0"/>
        <c:axPos val="t"/>
        <c:majorGridlines>
          <c:spPr>
            <a:ln w="12700">
              <a:solidFill>
                <a:srgbClr val="C0C0C0"/>
              </a:solidFill>
            </a:ln>
          </c:spPr>
        </c:majorGridlines>
        <c:numFmt formatCode="0%" sourceLinked="0"/>
        <c:majorTickMark val="cross"/>
        <c:minorTickMark val="none"/>
        <c:tickLblPos val="nextTo"/>
        <c:txPr>
          <a:bodyPr/>
          <a:lstStyle/>
          <a:p>
            <a:pPr>
              <a:defRPr sz="1300"/>
            </a:pPr>
            <a:endParaRPr lang="sv-SE"/>
          </a:p>
        </c:txPr>
        <c:crossAx val="67451136"/>
        <c:crosses val="autoZero"/>
        <c:crossBetween val="between"/>
      </c:valAx>
      <c:catAx>
        <c:axId val="67451136"/>
        <c:scaling>
          <c:orientation val="maxMin"/>
        </c:scaling>
        <c:delete val="0"/>
        <c:axPos val="l"/>
        <c:numFmt formatCode="General" sourceLinked="0"/>
        <c:majorTickMark val="none"/>
        <c:minorTickMark val="none"/>
        <c:tickLblPos val="nextTo"/>
        <c:txPr>
          <a:bodyPr/>
          <a:lstStyle/>
          <a:p>
            <a:pPr>
              <a:defRPr sz="1300"/>
            </a:pPr>
            <a:endParaRPr lang="sv-SE"/>
          </a:p>
        </c:txPr>
        <c:crossAx val="66437120"/>
        <c:crosses val="autoZero"/>
        <c:auto val="1"/>
        <c:lblAlgn val="ctr"/>
        <c:lblOffset val="100"/>
        <c:noMultiLvlLbl val="1"/>
      </c:catAx>
    </c:plotArea>
    <c:plotVisOnly val="1"/>
    <c:dispBlanksAs val="zero"/>
    <c:showDLblsOverMax val="1"/>
  </c:chart>
  <c:txPr>
    <a:bodyPr/>
    <a:lstStyle/>
    <a:p>
      <a:pPr>
        <a:defRPr sz="1800"/>
      </a:pPr>
      <a:endParaRPr lang="sv-S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Hur mycket anser Du är rimligt att betala för en bostad under studietiden?</c:v>
                </c:pt>
              </c:strCache>
            </c:strRef>
          </c:tx>
          <c:invertIfNegative val="1"/>
          <c:cat>
            <c:strRef>
              <c:f>Sheet1!$A$2:$A$7</c:f>
              <c:strCache>
                <c:ptCount val="6"/>
                <c:pt idx="0">
                  <c:v>2 000 - 2 999 kronor</c:v>
                </c:pt>
                <c:pt idx="1">
                  <c:v>3 000 - 3 999 kronor</c:v>
                </c:pt>
                <c:pt idx="2">
                  <c:v>4 000 - 4 999 kronor</c:v>
                </c:pt>
                <c:pt idx="3">
                  <c:v>5 000 - 5 999 kronor</c:v>
                </c:pt>
                <c:pt idx="4">
                  <c:v>6 000 - 6 999 kronor</c:v>
                </c:pt>
                <c:pt idx="5">
                  <c:v>Annat, hur mycket?</c:v>
                </c:pt>
              </c:strCache>
            </c:strRef>
          </c:cat>
          <c:val>
            <c:numRef>
              <c:f>Sheet1!$B$2:$B$7</c:f>
              <c:numCache>
                <c:formatCode>General</c:formatCode>
                <c:ptCount val="6"/>
                <c:pt idx="0">
                  <c:v>0.22503008423585999</c:v>
                </c:pt>
                <c:pt idx="1">
                  <c:v>0.521058965102286</c:v>
                </c:pt>
                <c:pt idx="2">
                  <c:v>0.173285198555957</c:v>
                </c:pt>
                <c:pt idx="3">
                  <c:v>4.09145607701564E-2</c:v>
                </c:pt>
                <c:pt idx="4">
                  <c:v>1.5643802647412799E-2</c:v>
                </c:pt>
                <c:pt idx="5">
                  <c:v>2.40673886883273E-2</c:v>
                </c:pt>
              </c:numCache>
            </c:numRef>
          </c:val>
          <c:extLst>
            <c:ext xmlns:c16="http://schemas.microsoft.com/office/drawing/2014/chart" uri="{C3380CC4-5D6E-409C-BE32-E72D297353CC}">
              <c16:uniqueId val="{00000000-2AC7-4AC6-BA26-13D33823D9DD}"/>
            </c:ext>
          </c:extLst>
        </c:ser>
        <c:dLbls>
          <c:showLegendKey val="0"/>
          <c:showVal val="0"/>
          <c:showCatName val="0"/>
          <c:showSerName val="0"/>
          <c:showPercent val="0"/>
          <c:showBubbleSize val="0"/>
        </c:dLbls>
        <c:gapWidth val="100"/>
        <c:axId val="67451136"/>
        <c:axId val="66437120"/>
      </c:barChart>
      <c:valAx>
        <c:axId val="66437120"/>
        <c:scaling>
          <c:orientation val="minMax"/>
          <c:min val="0"/>
        </c:scaling>
        <c:delete val="0"/>
        <c:axPos val="t"/>
        <c:majorGridlines>
          <c:spPr>
            <a:ln w="12700">
              <a:solidFill>
                <a:srgbClr val="C0C0C0"/>
              </a:solidFill>
            </a:ln>
          </c:spPr>
        </c:majorGridlines>
        <c:numFmt formatCode="0%" sourceLinked="0"/>
        <c:majorTickMark val="cross"/>
        <c:minorTickMark val="none"/>
        <c:tickLblPos val="nextTo"/>
        <c:txPr>
          <a:bodyPr/>
          <a:lstStyle/>
          <a:p>
            <a:pPr>
              <a:defRPr sz="1300"/>
            </a:pPr>
            <a:endParaRPr lang="sv-SE"/>
          </a:p>
        </c:txPr>
        <c:crossAx val="67451136"/>
        <c:crosses val="autoZero"/>
        <c:crossBetween val="between"/>
      </c:valAx>
      <c:catAx>
        <c:axId val="67451136"/>
        <c:scaling>
          <c:orientation val="maxMin"/>
        </c:scaling>
        <c:delete val="0"/>
        <c:axPos val="l"/>
        <c:numFmt formatCode="General" sourceLinked="0"/>
        <c:majorTickMark val="none"/>
        <c:minorTickMark val="none"/>
        <c:tickLblPos val="nextTo"/>
        <c:txPr>
          <a:bodyPr/>
          <a:lstStyle/>
          <a:p>
            <a:pPr>
              <a:defRPr sz="1300"/>
            </a:pPr>
            <a:endParaRPr lang="sv-SE"/>
          </a:p>
        </c:txPr>
        <c:crossAx val="66437120"/>
        <c:crosses val="autoZero"/>
        <c:auto val="1"/>
        <c:lblAlgn val="ctr"/>
        <c:lblOffset val="100"/>
        <c:noMultiLvlLbl val="1"/>
      </c:catAx>
    </c:plotArea>
    <c:plotVisOnly val="1"/>
    <c:dispBlanksAs val="zero"/>
    <c:showDLblsOverMax val="1"/>
  </c:chart>
  <c:txPr>
    <a:bodyPr/>
    <a:lstStyle/>
    <a:p>
      <a:pPr>
        <a:defRPr sz="1800"/>
      </a:pPr>
      <a:endParaRPr lang="sv-S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Hur mycket betalar Du i hyra/avgift?</c:v>
                </c:pt>
              </c:strCache>
            </c:strRef>
          </c:tx>
          <c:invertIfNegative val="1"/>
          <c:cat>
            <c:strRef>
              <c:f>Sheet1!$A$2:$A$7</c:f>
              <c:strCache>
                <c:ptCount val="6"/>
                <c:pt idx="0">
                  <c:v>2 000 - 2 999 kronor</c:v>
                </c:pt>
                <c:pt idx="1">
                  <c:v>3 000 - 3 999 kronor</c:v>
                </c:pt>
                <c:pt idx="2">
                  <c:v>4 000 - 4 999 kronor</c:v>
                </c:pt>
                <c:pt idx="3">
                  <c:v>5 000 - 5 999 kronor</c:v>
                </c:pt>
                <c:pt idx="4">
                  <c:v>6 000 - 6 999 kronor</c:v>
                </c:pt>
                <c:pt idx="5">
                  <c:v>Annat, hur mycket?</c:v>
                </c:pt>
              </c:strCache>
            </c:strRef>
          </c:cat>
          <c:val>
            <c:numRef>
              <c:f>Sheet1!$B$2:$B$7</c:f>
              <c:numCache>
                <c:formatCode>General</c:formatCode>
                <c:ptCount val="6"/>
                <c:pt idx="0">
                  <c:v>0.151624548736462</c:v>
                </c:pt>
                <c:pt idx="1">
                  <c:v>0.27196149217809901</c:v>
                </c:pt>
                <c:pt idx="2">
                  <c:v>0.28519855595667898</c:v>
                </c:pt>
                <c:pt idx="3">
                  <c:v>0.140794223826715</c:v>
                </c:pt>
                <c:pt idx="4">
                  <c:v>8.0625752105896495E-2</c:v>
                </c:pt>
                <c:pt idx="5">
                  <c:v>6.9795427196149201E-2</c:v>
                </c:pt>
              </c:numCache>
            </c:numRef>
          </c:val>
          <c:extLst>
            <c:ext xmlns:c16="http://schemas.microsoft.com/office/drawing/2014/chart" uri="{C3380CC4-5D6E-409C-BE32-E72D297353CC}">
              <c16:uniqueId val="{00000000-617A-4BF1-B0F6-6C6C76829E87}"/>
            </c:ext>
          </c:extLst>
        </c:ser>
        <c:dLbls>
          <c:showLegendKey val="0"/>
          <c:showVal val="0"/>
          <c:showCatName val="0"/>
          <c:showSerName val="0"/>
          <c:showPercent val="0"/>
          <c:showBubbleSize val="0"/>
        </c:dLbls>
        <c:gapWidth val="100"/>
        <c:axId val="67451136"/>
        <c:axId val="66437120"/>
      </c:barChart>
      <c:valAx>
        <c:axId val="66437120"/>
        <c:scaling>
          <c:orientation val="minMax"/>
          <c:min val="0"/>
        </c:scaling>
        <c:delete val="0"/>
        <c:axPos val="t"/>
        <c:majorGridlines>
          <c:spPr>
            <a:ln w="12700">
              <a:solidFill>
                <a:srgbClr val="C0C0C0"/>
              </a:solidFill>
            </a:ln>
          </c:spPr>
        </c:majorGridlines>
        <c:numFmt formatCode="0%" sourceLinked="0"/>
        <c:majorTickMark val="cross"/>
        <c:minorTickMark val="none"/>
        <c:tickLblPos val="nextTo"/>
        <c:txPr>
          <a:bodyPr/>
          <a:lstStyle/>
          <a:p>
            <a:pPr>
              <a:defRPr sz="1300"/>
            </a:pPr>
            <a:endParaRPr lang="sv-SE"/>
          </a:p>
        </c:txPr>
        <c:crossAx val="67451136"/>
        <c:crosses val="autoZero"/>
        <c:crossBetween val="between"/>
      </c:valAx>
      <c:catAx>
        <c:axId val="67451136"/>
        <c:scaling>
          <c:orientation val="maxMin"/>
        </c:scaling>
        <c:delete val="0"/>
        <c:axPos val="l"/>
        <c:numFmt formatCode="General" sourceLinked="0"/>
        <c:majorTickMark val="none"/>
        <c:minorTickMark val="none"/>
        <c:tickLblPos val="nextTo"/>
        <c:txPr>
          <a:bodyPr/>
          <a:lstStyle/>
          <a:p>
            <a:pPr>
              <a:defRPr sz="1300"/>
            </a:pPr>
            <a:endParaRPr lang="sv-SE"/>
          </a:p>
        </c:txPr>
        <c:crossAx val="66437120"/>
        <c:crosses val="autoZero"/>
        <c:auto val="1"/>
        <c:lblAlgn val="ctr"/>
        <c:lblOffset val="100"/>
        <c:noMultiLvlLbl val="1"/>
      </c:catAx>
    </c:plotArea>
    <c:plotVisOnly val="1"/>
    <c:dispBlanksAs val="zero"/>
    <c:showDLblsOverMax val="1"/>
  </c:chart>
  <c:txPr>
    <a:bodyPr/>
    <a:lstStyle/>
    <a:p>
      <a:pPr>
        <a:defRPr sz="1800"/>
      </a:pPr>
      <a:endParaRPr lang="sv-S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1"/>
          <c:showSerName val="0"/>
          <c:showPercent val="1"/>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Ska Du rösta i valet i höst?</c:v>
                </c:pt>
              </c:strCache>
            </c:strRef>
          </c:tx>
          <c:invertIfNegative val="1"/>
          <c:cat>
            <c:strRef>
              <c:f>Sheet1!$A$2:$A$4</c:f>
              <c:strCache>
                <c:ptCount val="3"/>
                <c:pt idx="0">
                  <c:v>Ja</c:v>
                </c:pt>
                <c:pt idx="1">
                  <c:v>Nej</c:v>
                </c:pt>
                <c:pt idx="2">
                  <c:v>Har inte bestämt mig</c:v>
                </c:pt>
              </c:strCache>
            </c:strRef>
          </c:cat>
          <c:val>
            <c:numRef>
              <c:f>Sheet1!$B$2:$B$4</c:f>
              <c:numCache>
                <c:formatCode>General</c:formatCode>
                <c:ptCount val="3"/>
                <c:pt idx="0">
                  <c:v>0.89169675090252698</c:v>
                </c:pt>
                <c:pt idx="1">
                  <c:v>2.5270758122743701E-2</c:v>
                </c:pt>
                <c:pt idx="2">
                  <c:v>8.3032490974729201E-2</c:v>
                </c:pt>
              </c:numCache>
            </c:numRef>
          </c:val>
          <c:extLst>
            <c:ext xmlns:c16="http://schemas.microsoft.com/office/drawing/2014/chart" uri="{C3380CC4-5D6E-409C-BE32-E72D297353CC}">
              <c16:uniqueId val="{00000000-C705-4BEC-B548-39980F8811C8}"/>
            </c:ext>
          </c:extLst>
        </c:ser>
        <c:dLbls>
          <c:showLegendKey val="0"/>
          <c:showVal val="0"/>
          <c:showCatName val="0"/>
          <c:showSerName val="0"/>
          <c:showPercent val="0"/>
          <c:showBubbleSize val="0"/>
        </c:dLbls>
        <c:gapWidth val="100"/>
        <c:axId val="67451136"/>
        <c:axId val="66437120"/>
      </c:barChart>
      <c:valAx>
        <c:axId val="66437120"/>
        <c:scaling>
          <c:orientation val="minMax"/>
          <c:min val="0"/>
        </c:scaling>
        <c:delete val="0"/>
        <c:axPos val="t"/>
        <c:majorGridlines>
          <c:spPr>
            <a:ln w="12700">
              <a:solidFill>
                <a:srgbClr val="C0C0C0"/>
              </a:solidFill>
            </a:ln>
          </c:spPr>
        </c:majorGridlines>
        <c:numFmt formatCode="0%" sourceLinked="0"/>
        <c:majorTickMark val="cross"/>
        <c:minorTickMark val="none"/>
        <c:tickLblPos val="nextTo"/>
        <c:txPr>
          <a:bodyPr/>
          <a:lstStyle/>
          <a:p>
            <a:pPr>
              <a:defRPr sz="1300"/>
            </a:pPr>
            <a:endParaRPr lang="sv-SE"/>
          </a:p>
        </c:txPr>
        <c:crossAx val="67451136"/>
        <c:crosses val="autoZero"/>
        <c:crossBetween val="between"/>
      </c:valAx>
      <c:catAx>
        <c:axId val="67451136"/>
        <c:scaling>
          <c:orientation val="maxMin"/>
        </c:scaling>
        <c:delete val="0"/>
        <c:axPos val="l"/>
        <c:numFmt formatCode="General" sourceLinked="0"/>
        <c:majorTickMark val="none"/>
        <c:minorTickMark val="none"/>
        <c:tickLblPos val="nextTo"/>
        <c:txPr>
          <a:bodyPr/>
          <a:lstStyle/>
          <a:p>
            <a:pPr>
              <a:defRPr sz="1300"/>
            </a:pPr>
            <a:endParaRPr lang="sv-SE"/>
          </a:p>
        </c:txPr>
        <c:crossAx val="66437120"/>
        <c:crosses val="autoZero"/>
        <c:auto val="1"/>
        <c:lblAlgn val="ctr"/>
        <c:lblOffset val="100"/>
        <c:noMultiLvlLbl val="1"/>
      </c:catAx>
    </c:plotArea>
    <c:plotVisOnly val="1"/>
    <c:dispBlanksAs val="zero"/>
    <c:showDLblsOverMax val="1"/>
  </c:chart>
  <c:txPr>
    <a:bodyPr/>
    <a:lstStyle/>
    <a:p>
      <a:pPr>
        <a:defRPr sz="1800"/>
      </a:pPr>
      <a:endParaRPr lang="sv-S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631643700787404E-2"/>
          <c:y val="0.17557930258717661"/>
          <c:w val="0.89749863298337706"/>
          <c:h val="0.81013498312710908"/>
        </c:manualLayout>
      </c:layout>
      <c:barChart>
        <c:barDir val="bar"/>
        <c:grouping val="clustered"/>
        <c:varyColors val="0"/>
        <c:ser>
          <c:idx val="0"/>
          <c:order val="0"/>
          <c:tx>
            <c:strRef>
              <c:f>Sheet1!$B$1</c:f>
              <c:strCache>
                <c:ptCount val="1"/>
                <c:pt idx="0">
                  <c:v>Skulle Du vilja engagera dig för att påverka ungas boendesituation?</c:v>
                </c:pt>
              </c:strCache>
            </c:strRef>
          </c:tx>
          <c:invertIfNegative val="1"/>
          <c:dLbls>
            <c:spPr>
              <a:noFill/>
              <a:ln>
                <a:noFill/>
              </a:ln>
              <a:effectLst/>
            </c:spPr>
            <c:txPr>
              <a:bodyPr/>
              <a:lstStyle/>
              <a:p>
                <a:pPr>
                  <a:defRPr sz="13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Ja</c:v>
                </c:pt>
                <c:pt idx="1">
                  <c:v>Nej</c:v>
                </c:pt>
              </c:strCache>
            </c:strRef>
          </c:cat>
          <c:val>
            <c:numRef>
              <c:f>Sheet1!$B$2:$B$3</c:f>
              <c:numCache>
                <c:formatCode>General</c:formatCode>
                <c:ptCount val="2"/>
                <c:pt idx="0">
                  <c:v>185</c:v>
                </c:pt>
                <c:pt idx="1">
                  <c:v>644</c:v>
                </c:pt>
              </c:numCache>
            </c:numRef>
          </c:val>
          <c:extLst>
            <c:ext xmlns:c16="http://schemas.microsoft.com/office/drawing/2014/chart" uri="{C3380CC4-5D6E-409C-BE32-E72D297353CC}">
              <c16:uniqueId val="{00000000-4355-434B-AE45-AF3936FB12D5}"/>
            </c:ext>
          </c:extLst>
        </c:ser>
        <c:dLbls>
          <c:showLegendKey val="0"/>
          <c:showVal val="0"/>
          <c:showCatName val="0"/>
          <c:showSerName val="0"/>
          <c:showPercent val="0"/>
          <c:showBubbleSize val="0"/>
        </c:dLbls>
        <c:gapWidth val="100"/>
        <c:axId val="67451136"/>
        <c:axId val="66437120"/>
      </c:barChart>
      <c:valAx>
        <c:axId val="66437120"/>
        <c:scaling>
          <c:orientation val="minMax"/>
          <c:min val="0"/>
        </c:scaling>
        <c:delete val="0"/>
        <c:axPos val="t"/>
        <c:majorGridlines>
          <c:spPr>
            <a:ln w="12700">
              <a:solidFill>
                <a:srgbClr val="C0C0C0"/>
              </a:solidFill>
            </a:ln>
          </c:spPr>
        </c:majorGridlines>
        <c:numFmt formatCode="General" sourceLinked="1"/>
        <c:majorTickMark val="cross"/>
        <c:minorTickMark val="none"/>
        <c:tickLblPos val="nextTo"/>
        <c:txPr>
          <a:bodyPr/>
          <a:lstStyle/>
          <a:p>
            <a:pPr>
              <a:defRPr sz="1300"/>
            </a:pPr>
            <a:endParaRPr lang="sv-SE"/>
          </a:p>
        </c:txPr>
        <c:crossAx val="67451136"/>
        <c:crosses val="autoZero"/>
        <c:crossBetween val="between"/>
      </c:valAx>
      <c:catAx>
        <c:axId val="67451136"/>
        <c:scaling>
          <c:orientation val="maxMin"/>
        </c:scaling>
        <c:delete val="0"/>
        <c:axPos val="l"/>
        <c:numFmt formatCode="General" sourceLinked="0"/>
        <c:majorTickMark val="none"/>
        <c:minorTickMark val="none"/>
        <c:tickLblPos val="nextTo"/>
        <c:txPr>
          <a:bodyPr/>
          <a:lstStyle/>
          <a:p>
            <a:pPr>
              <a:defRPr sz="1300"/>
            </a:pPr>
            <a:endParaRPr lang="sv-SE"/>
          </a:p>
        </c:txPr>
        <c:crossAx val="66437120"/>
        <c:crosses val="autoZero"/>
        <c:auto val="1"/>
        <c:lblAlgn val="ctr"/>
        <c:lblOffset val="100"/>
        <c:noMultiLvlLbl val="1"/>
      </c:catAx>
    </c:plotArea>
    <c:plotVisOnly val="1"/>
    <c:dispBlanksAs val="zero"/>
    <c:showDLblsOverMax val="1"/>
  </c:chart>
  <c:txPr>
    <a:bodyPr/>
    <a:lstStyle/>
    <a:p>
      <a:pPr>
        <a:defRPr sz="1800"/>
      </a:pPr>
      <a:endParaRPr lang="sv-SE"/>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801688" y="1916832"/>
            <a:ext cx="7656512" cy="1470025"/>
          </a:xfrm>
        </p:spPr>
        <p:txBody>
          <a:bodyPr/>
          <a:lstStyle>
            <a:lvl1pPr algn="ctr">
              <a:defRPr/>
            </a:lvl1pPr>
          </a:lstStyle>
          <a:p>
            <a:r>
              <a:rPr lang="sv-SE"/>
              <a:t>Klicka här för att ändra mall för rubrikformat</a:t>
            </a:r>
            <a:endParaRPr lang="en-GB"/>
          </a:p>
        </p:txBody>
      </p:sp>
      <p:sp>
        <p:nvSpPr>
          <p:cNvPr id="3" name="Underrubrik 2"/>
          <p:cNvSpPr>
            <a:spLocks noGrp="1"/>
          </p:cNvSpPr>
          <p:nvPr>
            <p:ph type="subTitle" idx="1"/>
          </p:nvPr>
        </p:nvSpPr>
        <p:spPr>
          <a:xfrm>
            <a:off x="1371600" y="3672607"/>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GB"/>
          </a:p>
        </p:txBody>
      </p:sp>
      <p:sp>
        <p:nvSpPr>
          <p:cNvPr id="4" name="Platshållare för datum 3"/>
          <p:cNvSpPr>
            <a:spLocks noGrp="1"/>
          </p:cNvSpPr>
          <p:nvPr>
            <p:ph type="dt" sz="half" idx="10"/>
          </p:nvPr>
        </p:nvSpPr>
        <p:spPr/>
        <p:txBody>
          <a:bodyPr/>
          <a:lstStyle/>
          <a:p>
            <a:fld id="{8F896231-B84C-40A4-9401-5B75FD6495FF}" type="datetimeFigureOut">
              <a:rPr lang="en-GB" smtClean="0"/>
              <a:t>17/04/2018</a:t>
            </a:fld>
            <a:endParaRPr lang="en-GB"/>
          </a:p>
        </p:txBody>
      </p:sp>
      <p:sp>
        <p:nvSpPr>
          <p:cNvPr id="5" name="Platshållare för sidfot 4"/>
          <p:cNvSpPr>
            <a:spLocks noGrp="1"/>
          </p:cNvSpPr>
          <p:nvPr>
            <p:ph type="ftr" sz="quarter" idx="11"/>
          </p:nvPr>
        </p:nvSpPr>
        <p:spPr/>
        <p:txBody>
          <a:bodyPr/>
          <a:lstStyle/>
          <a:p>
            <a:endParaRPr lang="en-GB" dirty="0"/>
          </a:p>
        </p:txBody>
      </p:sp>
      <p:sp>
        <p:nvSpPr>
          <p:cNvPr id="6" name="Platshållare för bildnummer 5"/>
          <p:cNvSpPr>
            <a:spLocks noGrp="1"/>
          </p:cNvSpPr>
          <p:nvPr>
            <p:ph type="sldNum" sz="quarter" idx="12"/>
          </p:nvPr>
        </p:nvSpPr>
        <p:spPr/>
        <p:txBody>
          <a:bodyPr/>
          <a:lstStyle/>
          <a:p>
            <a:fld id="{E01CAC0D-E694-417E-957A-FFFA0E0E73EA}" type="slidenum">
              <a:rPr lang="en-GB" smtClean="0"/>
              <a:t>‹#›</a:t>
            </a:fld>
            <a:endParaRPr lang="en-GB"/>
          </a:p>
        </p:txBody>
      </p:sp>
    </p:spTree>
    <p:extLst>
      <p:ext uri="{BB962C8B-B14F-4D97-AF65-F5344CB8AC3E}">
        <p14:creationId xmlns:p14="http://schemas.microsoft.com/office/powerpoint/2010/main" val="1183595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mall för rubrikformat</a:t>
            </a:r>
            <a:endParaRPr lang="en-GB"/>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datum 3"/>
          <p:cNvSpPr>
            <a:spLocks noGrp="1"/>
          </p:cNvSpPr>
          <p:nvPr>
            <p:ph type="dt" sz="half" idx="10"/>
          </p:nvPr>
        </p:nvSpPr>
        <p:spPr/>
        <p:txBody>
          <a:bodyPr/>
          <a:lstStyle/>
          <a:p>
            <a:fld id="{8F896231-B84C-40A4-9401-5B75FD6495FF}" type="datetimeFigureOut">
              <a:rPr lang="en-GB" smtClean="0"/>
              <a:t>17/04/2018</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7E08C325-9FE4-4CBB-B13F-184975CE6419}" type="slidenum">
              <a:rPr lang="en-GB" smtClean="0"/>
              <a:t>‹#›</a:t>
            </a:fld>
            <a:endParaRPr lang="en-GB"/>
          </a:p>
        </p:txBody>
      </p:sp>
    </p:spTree>
    <p:extLst>
      <p:ext uri="{BB962C8B-B14F-4D97-AF65-F5344CB8AC3E}">
        <p14:creationId xmlns:p14="http://schemas.microsoft.com/office/powerpoint/2010/main" val="3365409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apitelrubrik">
    <p:spTree>
      <p:nvGrpSpPr>
        <p:cNvPr id="1" name=""/>
        <p:cNvGrpSpPr/>
        <p:nvPr/>
      </p:nvGrpSpPr>
      <p:grpSpPr>
        <a:xfrm>
          <a:off x="0" y="0"/>
          <a:ext cx="0" cy="0"/>
          <a:chOff x="0" y="0"/>
          <a:chExt cx="0" cy="0"/>
        </a:xfrm>
      </p:grpSpPr>
      <p:sp>
        <p:nvSpPr>
          <p:cNvPr id="2" name="Rubrik 1"/>
          <p:cNvSpPr>
            <a:spLocks noGrp="1"/>
          </p:cNvSpPr>
          <p:nvPr>
            <p:ph type="title"/>
          </p:nvPr>
        </p:nvSpPr>
        <p:spPr>
          <a:xfrm>
            <a:off x="468313" y="2498973"/>
            <a:ext cx="8008937" cy="1362075"/>
          </a:xfrm>
        </p:spPr>
        <p:txBody>
          <a:bodyPr anchor="ctr">
            <a:normAutofit/>
          </a:bodyPr>
          <a:lstStyle>
            <a:lvl1pPr algn="ctr">
              <a:defRPr sz="3800" b="0" cap="none" baseline="0"/>
            </a:lvl1pPr>
          </a:lstStyle>
          <a:p>
            <a:r>
              <a:rPr lang="sv-SE"/>
              <a:t>Klicka här för att ändra mall för rubrikformat</a:t>
            </a:r>
            <a:endParaRPr lang="en-GB" dirty="0"/>
          </a:p>
        </p:txBody>
      </p:sp>
      <p:sp>
        <p:nvSpPr>
          <p:cNvPr id="4" name="Platshållare för datum 3"/>
          <p:cNvSpPr>
            <a:spLocks noGrp="1"/>
          </p:cNvSpPr>
          <p:nvPr>
            <p:ph type="dt" sz="half" idx="10"/>
          </p:nvPr>
        </p:nvSpPr>
        <p:spPr/>
        <p:txBody>
          <a:bodyPr/>
          <a:lstStyle/>
          <a:p>
            <a:fld id="{8F896231-B84C-40A4-9401-5B75FD6495FF}" type="datetimeFigureOut">
              <a:rPr lang="en-GB" smtClean="0"/>
              <a:t>17/04/2018</a:t>
            </a:fld>
            <a:endParaRPr lang="en-GB"/>
          </a:p>
        </p:txBody>
      </p:sp>
      <p:sp>
        <p:nvSpPr>
          <p:cNvPr id="5" name="Platshållare för sidfot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848990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Utfallande bild">
    <p:spTree>
      <p:nvGrpSpPr>
        <p:cNvPr id="1" name=""/>
        <p:cNvGrpSpPr/>
        <p:nvPr/>
      </p:nvGrpSpPr>
      <p:grpSpPr>
        <a:xfrm>
          <a:off x="0" y="0"/>
          <a:ext cx="0" cy="0"/>
          <a:chOff x="0" y="0"/>
          <a:chExt cx="0" cy="0"/>
        </a:xfrm>
      </p:grpSpPr>
      <p:sp>
        <p:nvSpPr>
          <p:cNvPr id="6" name="Platshållare för bild 5"/>
          <p:cNvSpPr>
            <a:spLocks noGrp="1"/>
          </p:cNvSpPr>
          <p:nvPr>
            <p:ph type="pic" sz="quarter" idx="13" hasCustomPrompt="1"/>
          </p:nvPr>
        </p:nvSpPr>
        <p:spPr>
          <a:xfrm>
            <a:off x="0" y="0"/>
            <a:ext cx="9144000" cy="6858000"/>
          </a:xfrm>
        </p:spPr>
        <p:txBody>
          <a:bodyPr/>
          <a:lstStyle>
            <a:lvl1pPr marL="0" indent="0">
              <a:buNone/>
              <a:defRPr/>
            </a:lvl1pPr>
          </a:lstStyle>
          <a:p>
            <a:r>
              <a:rPr lang="sv-SE" noProof="0"/>
              <a:t>Bild</a:t>
            </a:r>
          </a:p>
        </p:txBody>
      </p:sp>
    </p:spTree>
    <p:extLst>
      <p:ext uri="{BB962C8B-B14F-4D97-AF65-F5344CB8AC3E}">
        <p14:creationId xmlns:p14="http://schemas.microsoft.com/office/powerpoint/2010/main" val="894878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en-GB"/>
          </a:p>
        </p:txBody>
      </p:sp>
      <p:sp>
        <p:nvSpPr>
          <p:cNvPr id="3" name="Platshållare för innehåll 2"/>
          <p:cNvSpPr>
            <a:spLocks noGrp="1"/>
          </p:cNvSpPr>
          <p:nvPr>
            <p:ph idx="1"/>
          </p:nvPr>
        </p:nvSpPr>
        <p:spPr/>
        <p:txBody>
          <a:bodyPr/>
          <a:lstStyle>
            <a:lvl4pPr marL="990600" indent="-228600">
              <a:defRPr/>
            </a:lvl4pPr>
            <a:lvl5pPr marL="1257300" indent="-228600">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GB" dirty="0"/>
          </a:p>
        </p:txBody>
      </p:sp>
      <p:sp>
        <p:nvSpPr>
          <p:cNvPr id="4" name="Platshållare för datum 3"/>
          <p:cNvSpPr>
            <a:spLocks noGrp="1"/>
          </p:cNvSpPr>
          <p:nvPr>
            <p:ph type="dt" sz="half" idx="10"/>
          </p:nvPr>
        </p:nvSpPr>
        <p:spPr/>
        <p:txBody>
          <a:bodyPr/>
          <a:lstStyle/>
          <a:p>
            <a:fld id="{8F896231-B84C-40A4-9401-5B75FD6495FF}" type="datetimeFigureOut">
              <a:rPr lang="en-GB" smtClean="0"/>
              <a:t>17/04/2018</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E01CAC0D-E694-417E-957A-FFFA0E0E73EA}" type="slidenum">
              <a:rPr lang="en-GB" smtClean="0"/>
              <a:t>‹#›</a:t>
            </a:fld>
            <a:endParaRPr lang="en-GB"/>
          </a:p>
        </p:txBody>
      </p:sp>
    </p:spTree>
    <p:extLst>
      <p:ext uri="{BB962C8B-B14F-4D97-AF65-F5344CB8AC3E}">
        <p14:creationId xmlns:p14="http://schemas.microsoft.com/office/powerpoint/2010/main" val="4186488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en-GB"/>
          </a:p>
        </p:txBody>
      </p:sp>
      <p:sp>
        <p:nvSpPr>
          <p:cNvPr id="3" name="Platshållare för innehåll 2"/>
          <p:cNvSpPr>
            <a:spLocks noGrp="1"/>
          </p:cNvSpPr>
          <p:nvPr>
            <p:ph sz="half" idx="1"/>
          </p:nvPr>
        </p:nvSpPr>
        <p:spPr>
          <a:xfrm>
            <a:off x="801688" y="1600200"/>
            <a:ext cx="3770312" cy="4492625"/>
          </a:xfrm>
        </p:spPr>
        <p:txBody>
          <a:bodyPr/>
          <a:lstStyle>
            <a:lvl1pPr>
              <a:defRPr sz="2200"/>
            </a:lvl1pPr>
            <a:lvl2pPr>
              <a:defRPr sz="2200"/>
            </a:lvl2pPr>
            <a:lvl3pPr>
              <a:defRPr sz="2000"/>
            </a:lvl3pPr>
            <a:lvl4pPr marL="990600" indent="-228600">
              <a:defRPr sz="2000"/>
            </a:lvl4pPr>
            <a:lvl5pPr marL="1257300" indent="-228600">
              <a:defRPr sz="20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GB" dirty="0"/>
          </a:p>
        </p:txBody>
      </p:sp>
      <p:sp>
        <p:nvSpPr>
          <p:cNvPr id="4" name="Platshållare för innehåll 3"/>
          <p:cNvSpPr>
            <a:spLocks noGrp="1"/>
          </p:cNvSpPr>
          <p:nvPr>
            <p:ph sz="half" idx="2"/>
          </p:nvPr>
        </p:nvSpPr>
        <p:spPr>
          <a:xfrm>
            <a:off x="4716016" y="1600200"/>
            <a:ext cx="3761234" cy="4492625"/>
          </a:xfrm>
        </p:spPr>
        <p:txBody>
          <a:bodyPr/>
          <a:lstStyle>
            <a:lvl1pPr>
              <a:defRPr sz="2200"/>
            </a:lvl1pPr>
            <a:lvl2pPr>
              <a:defRPr sz="2200"/>
            </a:lvl2pPr>
            <a:lvl3pPr>
              <a:defRPr sz="2000"/>
            </a:lvl3pPr>
            <a:lvl4pPr marL="990600" indent="-228600">
              <a:defRPr sz="2000"/>
            </a:lvl4pPr>
            <a:lvl5pPr marL="1257300" indent="-228600">
              <a:defRPr sz="20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GB" dirty="0"/>
          </a:p>
        </p:txBody>
      </p:sp>
      <p:sp>
        <p:nvSpPr>
          <p:cNvPr id="5" name="Platshållare för datum 4"/>
          <p:cNvSpPr>
            <a:spLocks noGrp="1"/>
          </p:cNvSpPr>
          <p:nvPr>
            <p:ph type="dt" sz="half" idx="10"/>
          </p:nvPr>
        </p:nvSpPr>
        <p:spPr/>
        <p:txBody>
          <a:bodyPr/>
          <a:lstStyle/>
          <a:p>
            <a:fld id="{8F896231-B84C-40A4-9401-5B75FD6495FF}" type="datetimeFigureOut">
              <a:rPr lang="en-GB" smtClean="0"/>
              <a:t>17/04/2018</a:t>
            </a:fld>
            <a:endParaRPr lang="en-GB"/>
          </a:p>
        </p:txBody>
      </p:sp>
      <p:sp>
        <p:nvSpPr>
          <p:cNvPr id="6" name="Platshållare för sidfot 5"/>
          <p:cNvSpPr>
            <a:spLocks noGrp="1"/>
          </p:cNvSpPr>
          <p:nvPr>
            <p:ph type="ftr" sz="quarter" idx="11"/>
          </p:nvPr>
        </p:nvSpPr>
        <p:spPr/>
        <p:txBody>
          <a:bodyPr/>
          <a:lstStyle/>
          <a:p>
            <a:endParaRPr lang="en-GB"/>
          </a:p>
        </p:txBody>
      </p:sp>
      <p:sp>
        <p:nvSpPr>
          <p:cNvPr id="7" name="Platshållare för bildnummer 6"/>
          <p:cNvSpPr>
            <a:spLocks noGrp="1"/>
          </p:cNvSpPr>
          <p:nvPr>
            <p:ph type="sldNum" sz="quarter" idx="12"/>
          </p:nvPr>
        </p:nvSpPr>
        <p:spPr/>
        <p:txBody>
          <a:bodyPr/>
          <a:lstStyle/>
          <a:p>
            <a:fld id="{E01CAC0D-E694-417E-957A-FFFA0E0E73EA}" type="slidenum">
              <a:rPr lang="en-GB" smtClean="0"/>
              <a:t>‹#›</a:t>
            </a:fld>
            <a:endParaRPr lang="en-GB"/>
          </a:p>
        </p:txBody>
      </p:sp>
    </p:spTree>
    <p:extLst>
      <p:ext uri="{BB962C8B-B14F-4D97-AF65-F5344CB8AC3E}">
        <p14:creationId xmlns:p14="http://schemas.microsoft.com/office/powerpoint/2010/main" val="2753482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mall för rubrikformat</a:t>
            </a:r>
            <a:endParaRPr lang="en-GB" dirty="0"/>
          </a:p>
        </p:txBody>
      </p:sp>
      <p:sp>
        <p:nvSpPr>
          <p:cNvPr id="3" name="Platshållare för text 2"/>
          <p:cNvSpPr>
            <a:spLocks noGrp="1"/>
          </p:cNvSpPr>
          <p:nvPr>
            <p:ph type="body" idx="1"/>
          </p:nvPr>
        </p:nvSpPr>
        <p:spPr>
          <a:xfrm>
            <a:off x="801688" y="1535113"/>
            <a:ext cx="3770312"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01688" y="2174875"/>
            <a:ext cx="3770312" cy="3951288"/>
          </a:xfrm>
        </p:spPr>
        <p:txBody>
          <a:bodyPr/>
          <a:lstStyle>
            <a:lvl1pPr>
              <a:defRPr sz="2200"/>
            </a:lvl1pPr>
            <a:lvl2pPr>
              <a:defRPr sz="2200"/>
            </a:lvl2pPr>
            <a:lvl3pPr>
              <a:defRPr sz="2000"/>
            </a:lvl3pPr>
            <a:lvl4pPr marL="990600" indent="-228600">
              <a:defRPr sz="2000"/>
            </a:lvl4pPr>
            <a:lvl5pPr marL="1257300" indent="-228600">
              <a:defRPr sz="20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GB" dirty="0"/>
          </a:p>
        </p:txBody>
      </p:sp>
      <p:sp>
        <p:nvSpPr>
          <p:cNvPr id="5" name="Platshållare för text 4"/>
          <p:cNvSpPr>
            <a:spLocks noGrp="1"/>
          </p:cNvSpPr>
          <p:nvPr>
            <p:ph type="body" sz="quarter" idx="3"/>
          </p:nvPr>
        </p:nvSpPr>
        <p:spPr>
          <a:xfrm>
            <a:off x="4716016" y="1535113"/>
            <a:ext cx="3761234"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4716016" y="2174875"/>
            <a:ext cx="3761234" cy="3951288"/>
          </a:xfrm>
        </p:spPr>
        <p:txBody>
          <a:bodyPr/>
          <a:lstStyle>
            <a:lvl1pPr>
              <a:defRPr sz="2200"/>
            </a:lvl1pPr>
            <a:lvl2pPr>
              <a:defRPr sz="2200"/>
            </a:lvl2pPr>
            <a:lvl3pPr>
              <a:defRPr sz="2000"/>
            </a:lvl3pPr>
            <a:lvl4pPr marL="990600" indent="-228600">
              <a:defRPr sz="2000"/>
            </a:lvl4pPr>
            <a:lvl5pPr marL="1257300" indent="-228600">
              <a:defRPr sz="20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GB" dirty="0"/>
          </a:p>
        </p:txBody>
      </p:sp>
      <p:sp>
        <p:nvSpPr>
          <p:cNvPr id="7" name="Platshållare för datum 6"/>
          <p:cNvSpPr>
            <a:spLocks noGrp="1"/>
          </p:cNvSpPr>
          <p:nvPr>
            <p:ph type="dt" sz="half" idx="10"/>
          </p:nvPr>
        </p:nvSpPr>
        <p:spPr/>
        <p:txBody>
          <a:bodyPr/>
          <a:lstStyle/>
          <a:p>
            <a:fld id="{8F896231-B84C-40A4-9401-5B75FD6495FF}" type="datetimeFigureOut">
              <a:rPr lang="en-GB" smtClean="0"/>
              <a:t>17/04/2018</a:t>
            </a:fld>
            <a:endParaRPr lang="en-GB"/>
          </a:p>
        </p:txBody>
      </p:sp>
      <p:sp>
        <p:nvSpPr>
          <p:cNvPr id="8" name="Platshållare för sidfot 7"/>
          <p:cNvSpPr>
            <a:spLocks noGrp="1"/>
          </p:cNvSpPr>
          <p:nvPr>
            <p:ph type="ftr" sz="quarter" idx="11"/>
          </p:nvPr>
        </p:nvSpPr>
        <p:spPr/>
        <p:txBody>
          <a:bodyPr/>
          <a:lstStyle/>
          <a:p>
            <a:endParaRPr lang="en-GB"/>
          </a:p>
        </p:txBody>
      </p:sp>
      <p:sp>
        <p:nvSpPr>
          <p:cNvPr id="9" name="Platshållare för bildnummer 8"/>
          <p:cNvSpPr>
            <a:spLocks noGrp="1"/>
          </p:cNvSpPr>
          <p:nvPr>
            <p:ph type="sldNum" sz="quarter" idx="12"/>
          </p:nvPr>
        </p:nvSpPr>
        <p:spPr/>
        <p:txBody>
          <a:bodyPr/>
          <a:lstStyle/>
          <a:p>
            <a:fld id="{E01CAC0D-E694-417E-957A-FFFA0E0E73EA}" type="slidenum">
              <a:rPr lang="en-GB" smtClean="0"/>
              <a:t>‹#›</a:t>
            </a:fld>
            <a:endParaRPr lang="en-GB"/>
          </a:p>
        </p:txBody>
      </p:sp>
    </p:spTree>
    <p:extLst>
      <p:ext uri="{BB962C8B-B14F-4D97-AF65-F5344CB8AC3E}">
        <p14:creationId xmlns:p14="http://schemas.microsoft.com/office/powerpoint/2010/main" val="2418870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en-GB"/>
          </a:p>
        </p:txBody>
      </p:sp>
      <p:sp>
        <p:nvSpPr>
          <p:cNvPr id="3" name="Platshållare för datum 2"/>
          <p:cNvSpPr>
            <a:spLocks noGrp="1"/>
          </p:cNvSpPr>
          <p:nvPr>
            <p:ph type="dt" sz="half" idx="10"/>
          </p:nvPr>
        </p:nvSpPr>
        <p:spPr/>
        <p:txBody>
          <a:bodyPr/>
          <a:lstStyle/>
          <a:p>
            <a:fld id="{8F896231-B84C-40A4-9401-5B75FD6495FF}" type="datetimeFigureOut">
              <a:rPr lang="en-GB" smtClean="0"/>
              <a:t>17/04/2018</a:t>
            </a:fld>
            <a:endParaRPr lang="en-GB"/>
          </a:p>
        </p:txBody>
      </p:sp>
      <p:sp>
        <p:nvSpPr>
          <p:cNvPr id="4" name="Platshållare för sidfot 3"/>
          <p:cNvSpPr>
            <a:spLocks noGrp="1"/>
          </p:cNvSpPr>
          <p:nvPr>
            <p:ph type="ftr" sz="quarter" idx="11"/>
          </p:nvPr>
        </p:nvSpPr>
        <p:spPr/>
        <p:txBody>
          <a:bodyPr/>
          <a:lstStyle/>
          <a:p>
            <a:endParaRPr lang="en-GB"/>
          </a:p>
        </p:txBody>
      </p:sp>
      <p:sp>
        <p:nvSpPr>
          <p:cNvPr id="5" name="Platshållare för bildnummer 4"/>
          <p:cNvSpPr>
            <a:spLocks noGrp="1"/>
          </p:cNvSpPr>
          <p:nvPr>
            <p:ph type="sldNum" sz="quarter" idx="12"/>
          </p:nvPr>
        </p:nvSpPr>
        <p:spPr/>
        <p:txBody>
          <a:bodyPr/>
          <a:lstStyle/>
          <a:p>
            <a:fld id="{E01CAC0D-E694-417E-957A-FFFA0E0E73EA}" type="slidenum">
              <a:rPr lang="en-GB" smtClean="0"/>
              <a:t>‹#›</a:t>
            </a:fld>
            <a:endParaRPr lang="en-GB"/>
          </a:p>
        </p:txBody>
      </p:sp>
    </p:spTree>
    <p:extLst>
      <p:ext uri="{BB962C8B-B14F-4D97-AF65-F5344CB8AC3E}">
        <p14:creationId xmlns:p14="http://schemas.microsoft.com/office/powerpoint/2010/main" val="1137080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F896231-B84C-40A4-9401-5B75FD6495FF}" type="datetimeFigureOut">
              <a:rPr lang="en-GB" smtClean="0"/>
              <a:t>17/04/2018</a:t>
            </a:fld>
            <a:endParaRPr lang="en-GB"/>
          </a:p>
        </p:txBody>
      </p:sp>
      <p:sp>
        <p:nvSpPr>
          <p:cNvPr id="3" name="Platshållare för sidfot 2"/>
          <p:cNvSpPr>
            <a:spLocks noGrp="1"/>
          </p:cNvSpPr>
          <p:nvPr>
            <p:ph type="ftr" sz="quarter" idx="11"/>
          </p:nvPr>
        </p:nvSpPr>
        <p:spPr/>
        <p:txBody>
          <a:bodyPr/>
          <a:lstStyle/>
          <a:p>
            <a:endParaRPr lang="en-GB"/>
          </a:p>
        </p:txBody>
      </p:sp>
      <p:sp>
        <p:nvSpPr>
          <p:cNvPr id="4" name="Platshållare för bildnummer 3"/>
          <p:cNvSpPr>
            <a:spLocks noGrp="1"/>
          </p:cNvSpPr>
          <p:nvPr>
            <p:ph type="sldNum" sz="quarter" idx="12"/>
          </p:nvPr>
        </p:nvSpPr>
        <p:spPr/>
        <p:txBody>
          <a:bodyPr/>
          <a:lstStyle/>
          <a:p>
            <a:fld id="{E01CAC0D-E694-417E-957A-FFFA0E0E73EA}" type="slidenum">
              <a:rPr lang="en-GB" smtClean="0"/>
              <a:t>‹#›</a:t>
            </a:fld>
            <a:endParaRPr lang="en-GB"/>
          </a:p>
        </p:txBody>
      </p:sp>
    </p:spTree>
    <p:extLst>
      <p:ext uri="{BB962C8B-B14F-4D97-AF65-F5344CB8AC3E}">
        <p14:creationId xmlns:p14="http://schemas.microsoft.com/office/powerpoint/2010/main" val="1268758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mall för rubrikformat</a:t>
            </a:r>
            <a:endParaRPr lang="en-GB"/>
          </a:p>
        </p:txBody>
      </p:sp>
      <p:sp>
        <p:nvSpPr>
          <p:cNvPr id="3" name="Platshållare för innehåll 2"/>
          <p:cNvSpPr>
            <a:spLocks noGrp="1"/>
          </p:cNvSpPr>
          <p:nvPr>
            <p:ph idx="1"/>
          </p:nvPr>
        </p:nvSpPr>
        <p:spPr>
          <a:xfrm>
            <a:off x="3575050" y="273050"/>
            <a:ext cx="5111750" cy="5853113"/>
          </a:xfrm>
        </p:spPr>
        <p:txBody>
          <a:bodyPr/>
          <a:lstStyle>
            <a:lvl1pPr>
              <a:defRPr sz="2200"/>
            </a:lvl1pPr>
            <a:lvl2pPr>
              <a:defRPr sz="2200"/>
            </a:lvl2pPr>
            <a:lvl3pPr>
              <a:defRPr sz="2000"/>
            </a:lvl3pPr>
            <a:lvl4pPr marL="990600" indent="-228600">
              <a:defRPr sz="2000"/>
            </a:lvl4pPr>
            <a:lvl5pPr marL="1257300" indent="-228600">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GB" dirty="0"/>
          </a:p>
        </p:txBody>
      </p:sp>
      <p:sp>
        <p:nvSpPr>
          <p:cNvPr id="4" name="Platshållare för text 3"/>
          <p:cNvSpPr>
            <a:spLocks noGrp="1"/>
          </p:cNvSpPr>
          <p:nvPr>
            <p:ph type="body" sz="half" idx="2"/>
          </p:nvPr>
        </p:nvSpPr>
        <p:spPr>
          <a:xfrm>
            <a:off x="457200" y="1435100"/>
            <a:ext cx="3008313"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8F896231-B84C-40A4-9401-5B75FD6495FF}" type="datetimeFigureOut">
              <a:rPr lang="en-GB" smtClean="0"/>
              <a:t>17/04/2018</a:t>
            </a:fld>
            <a:endParaRPr lang="en-GB"/>
          </a:p>
        </p:txBody>
      </p:sp>
      <p:sp>
        <p:nvSpPr>
          <p:cNvPr id="6" name="Platshållare för sidfot 5"/>
          <p:cNvSpPr>
            <a:spLocks noGrp="1"/>
          </p:cNvSpPr>
          <p:nvPr>
            <p:ph type="ftr" sz="quarter" idx="11"/>
          </p:nvPr>
        </p:nvSpPr>
        <p:spPr/>
        <p:txBody>
          <a:bodyPr/>
          <a:lstStyle/>
          <a:p>
            <a:endParaRPr lang="en-GB"/>
          </a:p>
        </p:txBody>
      </p:sp>
      <p:sp>
        <p:nvSpPr>
          <p:cNvPr id="7" name="Platshållare för bildnummer 6"/>
          <p:cNvSpPr>
            <a:spLocks noGrp="1"/>
          </p:cNvSpPr>
          <p:nvPr>
            <p:ph type="sldNum" sz="quarter" idx="12"/>
          </p:nvPr>
        </p:nvSpPr>
        <p:spPr/>
        <p:txBody>
          <a:bodyPr/>
          <a:lstStyle/>
          <a:p>
            <a:fld id="{E01CAC0D-E694-417E-957A-FFFA0E0E73EA}" type="slidenum">
              <a:rPr lang="en-GB" smtClean="0"/>
              <a:t>‹#›</a:t>
            </a:fld>
            <a:endParaRPr lang="en-GB"/>
          </a:p>
        </p:txBody>
      </p:sp>
    </p:spTree>
    <p:extLst>
      <p:ext uri="{BB962C8B-B14F-4D97-AF65-F5344CB8AC3E}">
        <p14:creationId xmlns:p14="http://schemas.microsoft.com/office/powerpoint/2010/main" val="1989604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mall för rubrikformat</a:t>
            </a:r>
            <a:endParaRPr lang="en-GB"/>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GB"/>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8F896231-B84C-40A4-9401-5B75FD6495FF}" type="datetimeFigureOut">
              <a:rPr lang="en-GB" smtClean="0"/>
              <a:t>17/04/2018</a:t>
            </a:fld>
            <a:endParaRPr lang="en-GB"/>
          </a:p>
        </p:txBody>
      </p:sp>
      <p:sp>
        <p:nvSpPr>
          <p:cNvPr id="6" name="Platshållare för sidfot 5"/>
          <p:cNvSpPr>
            <a:spLocks noGrp="1"/>
          </p:cNvSpPr>
          <p:nvPr>
            <p:ph type="ftr" sz="quarter" idx="11"/>
          </p:nvPr>
        </p:nvSpPr>
        <p:spPr/>
        <p:txBody>
          <a:bodyPr/>
          <a:lstStyle/>
          <a:p>
            <a:endParaRPr lang="en-GB"/>
          </a:p>
        </p:txBody>
      </p:sp>
      <p:sp>
        <p:nvSpPr>
          <p:cNvPr id="7" name="Platshållare för bildnummer 6"/>
          <p:cNvSpPr>
            <a:spLocks noGrp="1"/>
          </p:cNvSpPr>
          <p:nvPr>
            <p:ph type="sldNum" sz="quarter" idx="12"/>
          </p:nvPr>
        </p:nvSpPr>
        <p:spPr/>
        <p:txBody>
          <a:bodyPr/>
          <a:lstStyle/>
          <a:p>
            <a:fld id="{E01CAC0D-E694-417E-957A-FFFA0E0E73EA}" type="slidenum">
              <a:rPr lang="en-GB" smtClean="0"/>
              <a:t>‹#›</a:t>
            </a:fld>
            <a:endParaRPr lang="en-GB"/>
          </a:p>
        </p:txBody>
      </p:sp>
    </p:spTree>
    <p:extLst>
      <p:ext uri="{BB962C8B-B14F-4D97-AF65-F5344CB8AC3E}">
        <p14:creationId xmlns:p14="http://schemas.microsoft.com/office/powerpoint/2010/main" val="3496871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en-GB"/>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datum 3"/>
          <p:cNvSpPr>
            <a:spLocks noGrp="1"/>
          </p:cNvSpPr>
          <p:nvPr>
            <p:ph type="dt" sz="half" idx="10"/>
          </p:nvPr>
        </p:nvSpPr>
        <p:spPr/>
        <p:txBody>
          <a:bodyPr/>
          <a:lstStyle/>
          <a:p>
            <a:fld id="{8F896231-B84C-40A4-9401-5B75FD6495FF}" type="datetimeFigureOut">
              <a:rPr lang="en-GB" smtClean="0"/>
              <a:t>17/04/2018</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7E08C325-9FE4-4CBB-B13F-184975CE6419}" type="slidenum">
              <a:rPr lang="en-GB" smtClean="0"/>
              <a:t>‹#›</a:t>
            </a:fld>
            <a:endParaRPr lang="en-GB"/>
          </a:p>
        </p:txBody>
      </p:sp>
    </p:spTree>
    <p:extLst>
      <p:ext uri="{BB962C8B-B14F-4D97-AF65-F5344CB8AC3E}">
        <p14:creationId xmlns:p14="http://schemas.microsoft.com/office/powerpoint/2010/main" val="3887072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01688" y="274638"/>
            <a:ext cx="7675562" cy="1143000"/>
          </a:xfrm>
          <a:prstGeom prst="rect">
            <a:avLst/>
          </a:prstGeom>
        </p:spPr>
        <p:txBody>
          <a:bodyPr vert="horz" lIns="91440" tIns="45720" rIns="91440" bIns="45720" rtlCol="0" anchor="ctr">
            <a:normAutofit/>
          </a:bodyPr>
          <a:lstStyle/>
          <a:p>
            <a:r>
              <a:rPr lang="sv-SE" dirty="0"/>
              <a:t>Klicka här för att ändra format</a:t>
            </a:r>
            <a:endParaRPr lang="en-GB" dirty="0"/>
          </a:p>
        </p:txBody>
      </p:sp>
      <p:sp>
        <p:nvSpPr>
          <p:cNvPr id="3" name="Platshållare för text 2"/>
          <p:cNvSpPr>
            <a:spLocks noGrp="1"/>
          </p:cNvSpPr>
          <p:nvPr>
            <p:ph type="body" idx="1"/>
          </p:nvPr>
        </p:nvSpPr>
        <p:spPr>
          <a:xfrm>
            <a:off x="801688" y="1600200"/>
            <a:ext cx="7675562" cy="4492625"/>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p:txBody>
      </p:sp>
      <p:sp>
        <p:nvSpPr>
          <p:cNvPr id="4" name="Platshållare för datum 3"/>
          <p:cNvSpPr>
            <a:spLocks noGrp="1"/>
          </p:cNvSpPr>
          <p:nvPr>
            <p:ph type="dt" sz="half" idx="2"/>
          </p:nvPr>
        </p:nvSpPr>
        <p:spPr>
          <a:xfrm>
            <a:off x="1331640" y="6356350"/>
            <a:ext cx="12241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896231-B84C-40A4-9401-5B75FD6495FF}" type="datetimeFigureOut">
              <a:rPr lang="en-GB" smtClean="0"/>
              <a:pPr/>
              <a:t>17/04/2018</a:t>
            </a:fld>
            <a:endParaRPr lang="en-GB" dirty="0"/>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Platshållare för bildnummer 5"/>
          <p:cNvSpPr>
            <a:spLocks noGrp="1"/>
          </p:cNvSpPr>
          <p:nvPr>
            <p:ph type="sldNum" sz="quarter" idx="4"/>
          </p:nvPr>
        </p:nvSpPr>
        <p:spPr>
          <a:xfrm>
            <a:off x="782216" y="6356350"/>
            <a:ext cx="47741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1CAC0D-E694-417E-957A-FFFA0E0E73EA}" type="slidenum">
              <a:rPr lang="en-GB" smtClean="0"/>
              <a:pPr/>
              <a:t>‹#›</a:t>
            </a:fld>
            <a:endParaRPr lang="en-GB"/>
          </a:p>
        </p:txBody>
      </p:sp>
      <p:sp>
        <p:nvSpPr>
          <p:cNvPr id="7" name="Rectangle 7"/>
          <p:cNvSpPr>
            <a:spLocks noChangeArrowheads="1"/>
          </p:cNvSpPr>
          <p:nvPr/>
        </p:nvSpPr>
        <p:spPr bwMode="auto">
          <a:xfrm>
            <a:off x="0" y="0"/>
            <a:ext cx="244475" cy="6858000"/>
          </a:xfrm>
          <a:prstGeom prst="rect">
            <a:avLst/>
          </a:prstGeom>
          <a:solidFill>
            <a:srgbClr val="CC0033"/>
          </a:solidFill>
          <a:ln w="9525">
            <a:noFill/>
            <a:miter lim="800000"/>
            <a:headEnd/>
            <a:tailEnd/>
          </a:ln>
          <a:effectLst/>
        </p:spPr>
        <p:txBody>
          <a:bodyPr wrap="none" anchor="ctr"/>
          <a:lstStyle/>
          <a:p>
            <a:endParaRPr lang="sv-SE"/>
          </a:p>
        </p:txBody>
      </p:sp>
      <p:pic>
        <p:nvPicPr>
          <p:cNvPr id="8" name="Bildobjekt 7" descr="hyresgast.png"/>
          <p:cNvPicPr>
            <a:picLocks noChangeAspect="1"/>
          </p:cNvPicPr>
          <p:nvPr/>
        </p:nvPicPr>
        <p:blipFill>
          <a:blip r:embed="rId14" cstate="print"/>
          <a:stretch>
            <a:fillRect/>
          </a:stretch>
        </p:blipFill>
        <p:spPr>
          <a:xfrm>
            <a:off x="6174001" y="6314400"/>
            <a:ext cx="2288872" cy="324000"/>
          </a:xfrm>
          <a:prstGeom prst="rect">
            <a:avLst/>
          </a:prstGeom>
        </p:spPr>
      </p:pic>
    </p:spTree>
    <p:extLst>
      <p:ext uri="{BB962C8B-B14F-4D97-AF65-F5344CB8AC3E}">
        <p14:creationId xmlns:p14="http://schemas.microsoft.com/office/powerpoint/2010/main" val="4151774116"/>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675" r:id="rId11"/>
    <p:sldLayoutId id="2147483684" r:id="rId12"/>
  </p:sldLayoutIdLst>
  <p:txStyles>
    <p:titleStyle>
      <a:lvl1pPr algn="l" defTabSz="914400" rtl="0" eaLnBrk="1" latinLnBrk="0" hangingPunct="1">
        <a:spcBef>
          <a:spcPct val="0"/>
        </a:spcBef>
        <a:buNone/>
        <a:defRPr sz="3800" kern="1200">
          <a:solidFill>
            <a:schemeClr val="tx1"/>
          </a:solidFill>
          <a:latin typeface="+mj-lt"/>
          <a:ea typeface="+mj-ea"/>
          <a:cs typeface="+mj-cs"/>
        </a:defRPr>
      </a:lvl1pPr>
    </p:titleStyle>
    <p:bodyStyle>
      <a:lvl1pPr marL="266700" indent="-266700" algn="l" defTabSz="914400" rtl="0" eaLnBrk="1" latinLnBrk="0" hangingPunct="1">
        <a:spcBef>
          <a:spcPct val="20000"/>
        </a:spcBef>
        <a:buClr>
          <a:schemeClr val="accent6"/>
        </a:buClr>
        <a:buFont typeface="Wingdings" pitchFamily="2" charset="2"/>
        <a:buChar char="n"/>
        <a:defRPr sz="2200" kern="1200">
          <a:solidFill>
            <a:schemeClr val="tx1"/>
          </a:solidFill>
          <a:latin typeface="+mn-lt"/>
          <a:ea typeface="+mn-ea"/>
          <a:cs typeface="+mn-cs"/>
        </a:defRPr>
      </a:lvl1pPr>
      <a:lvl2pPr marL="542925" indent="-276225"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2pPr>
      <a:lvl3pPr marL="714375" indent="-1714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801688" y="1916832"/>
            <a:ext cx="7656512" cy="1470025"/>
          </a:xfrm>
        </p:spPr>
        <p:txBody>
          <a:bodyPr/>
          <a:lstStyle/>
          <a:p>
            <a:r>
              <a:rPr lang="sv-SE" dirty="0"/>
              <a:t>Så tycker studenter i Norrland</a:t>
            </a:r>
            <a:br>
              <a:rPr lang="sv-SE" dirty="0"/>
            </a:br>
            <a:r>
              <a:rPr lang="sv-SE" dirty="0"/>
              <a:t>om boende</a:t>
            </a:r>
          </a:p>
        </p:txBody>
      </p:sp>
      <p:sp>
        <p:nvSpPr>
          <p:cNvPr id="3" name="Underrubrik 2"/>
          <p:cNvSpPr>
            <a:spLocks noGrp="1"/>
          </p:cNvSpPr>
          <p:nvPr>
            <p:ph type="subTitle" idx="1"/>
          </p:nvPr>
        </p:nvSpPr>
        <p:spPr/>
        <p:txBody>
          <a:bodyPr/>
          <a:lstStyle/>
          <a:p>
            <a:r>
              <a:rPr lang="sv-SE" dirty="0"/>
              <a:t>Projekt engagemang universitetsstuderande </a:t>
            </a:r>
          </a:p>
          <a:p>
            <a:r>
              <a:rPr lang="sv-SE" dirty="0"/>
              <a:t>– en sammanfattning</a:t>
            </a:r>
          </a:p>
        </p:txBody>
      </p:sp>
    </p:spTree>
    <p:extLst>
      <p:ext uri="{BB962C8B-B14F-4D97-AF65-F5344CB8AC3E}">
        <p14:creationId xmlns:p14="http://schemas.microsoft.com/office/powerpoint/2010/main" val="2258184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3A7B02-8165-4A50-89DC-BFE1C6E389B5}"/>
              </a:ext>
            </a:extLst>
          </p:cNvPr>
          <p:cNvSpPr>
            <a:spLocks noGrp="1"/>
          </p:cNvSpPr>
          <p:nvPr>
            <p:ph type="title"/>
          </p:nvPr>
        </p:nvSpPr>
        <p:spPr/>
        <p:txBody>
          <a:bodyPr/>
          <a:lstStyle/>
          <a:p>
            <a:r>
              <a:rPr lang="sv-SE" dirty="0"/>
              <a:t>185 </a:t>
            </a:r>
            <a:r>
              <a:rPr lang="sv-SE" dirty="0" err="1"/>
              <a:t>st</a:t>
            </a:r>
            <a:r>
              <a:rPr lang="sv-SE" dirty="0"/>
              <a:t> vill engagera sig</a:t>
            </a:r>
          </a:p>
        </p:txBody>
      </p:sp>
      <p:graphicFrame>
        <p:nvGraphicFramePr>
          <p:cNvPr id="4" name="ChartObject">
            <a:extLst>
              <a:ext uri="{FF2B5EF4-FFF2-40B4-BE49-F238E27FC236}">
                <a16:creationId xmlns:a16="http://schemas.microsoft.com/office/drawing/2014/main" id="{22F7A0E8-8AD6-47B3-B20F-DCCAC410CD81}"/>
              </a:ext>
            </a:extLst>
          </p:cNvPr>
          <p:cNvGraphicFramePr/>
          <p:nvPr>
            <p:extLst>
              <p:ext uri="{D42A27DB-BD31-4B8C-83A1-F6EECF244321}">
                <p14:modId xmlns:p14="http://schemas.microsoft.com/office/powerpoint/2010/main" val="1403688639"/>
              </p:ext>
            </p:extLst>
          </p:nvPr>
        </p:nvGraphicFramePr>
        <p:xfrm>
          <a:off x="899592" y="2562200"/>
          <a:ext cx="7315200" cy="26670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ktangel 4">
            <a:extLst>
              <a:ext uri="{FF2B5EF4-FFF2-40B4-BE49-F238E27FC236}">
                <a16:creationId xmlns:a16="http://schemas.microsoft.com/office/drawing/2014/main" id="{8F634922-5BC9-4E65-9CE9-9E292E7A7843}"/>
              </a:ext>
            </a:extLst>
          </p:cNvPr>
          <p:cNvSpPr/>
          <p:nvPr/>
        </p:nvSpPr>
        <p:spPr>
          <a:xfrm>
            <a:off x="891172" y="1763524"/>
            <a:ext cx="7137211" cy="369332"/>
          </a:xfrm>
          <a:prstGeom prst="rect">
            <a:avLst/>
          </a:prstGeom>
        </p:spPr>
        <p:txBody>
          <a:bodyPr wrap="square">
            <a:spAutoFit/>
          </a:bodyPr>
          <a:lstStyle/>
          <a:p>
            <a:r>
              <a:rPr lang="en-US" dirty="0" err="1"/>
              <a:t>Skulle</a:t>
            </a:r>
            <a:r>
              <a:rPr lang="en-US" dirty="0"/>
              <a:t> Du </a:t>
            </a:r>
            <a:r>
              <a:rPr lang="en-US" dirty="0" err="1"/>
              <a:t>vilja</a:t>
            </a:r>
            <a:r>
              <a:rPr lang="en-US" dirty="0"/>
              <a:t> </a:t>
            </a:r>
            <a:r>
              <a:rPr lang="en-US" dirty="0" err="1"/>
              <a:t>engagera</a:t>
            </a:r>
            <a:r>
              <a:rPr lang="en-US" dirty="0"/>
              <a:t> dig </a:t>
            </a:r>
            <a:r>
              <a:rPr lang="en-US" dirty="0" err="1"/>
              <a:t>för</a:t>
            </a:r>
            <a:r>
              <a:rPr lang="en-US" dirty="0"/>
              <a:t> </a:t>
            </a:r>
            <a:r>
              <a:rPr lang="en-US" dirty="0" err="1"/>
              <a:t>att</a:t>
            </a:r>
            <a:r>
              <a:rPr lang="en-US" dirty="0"/>
              <a:t> </a:t>
            </a:r>
            <a:r>
              <a:rPr lang="en-US" dirty="0" err="1"/>
              <a:t>påverka</a:t>
            </a:r>
            <a:r>
              <a:rPr lang="en-US" dirty="0"/>
              <a:t> </a:t>
            </a:r>
            <a:r>
              <a:rPr lang="en-US" dirty="0" err="1"/>
              <a:t>ungas</a:t>
            </a:r>
            <a:r>
              <a:rPr lang="en-US" dirty="0"/>
              <a:t> </a:t>
            </a:r>
            <a:r>
              <a:rPr lang="en-US" dirty="0" err="1"/>
              <a:t>boendesituation</a:t>
            </a:r>
            <a:r>
              <a:rPr lang="en-US" dirty="0"/>
              <a:t>? </a:t>
            </a:r>
            <a:endParaRPr lang="sv-SE" dirty="0"/>
          </a:p>
        </p:txBody>
      </p:sp>
    </p:spTree>
    <p:extLst>
      <p:ext uri="{BB962C8B-B14F-4D97-AF65-F5344CB8AC3E}">
        <p14:creationId xmlns:p14="http://schemas.microsoft.com/office/powerpoint/2010/main" val="193897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53CA8F8-B8B2-4F20-A3FC-F8C4D27C6FB8}"/>
              </a:ext>
            </a:extLst>
          </p:cNvPr>
          <p:cNvSpPr>
            <a:spLocks noGrp="1"/>
          </p:cNvSpPr>
          <p:nvPr>
            <p:ph type="title"/>
          </p:nvPr>
        </p:nvSpPr>
        <p:spPr/>
        <p:txBody>
          <a:bodyPr/>
          <a:lstStyle/>
          <a:p>
            <a:r>
              <a:rPr lang="sv-SE" dirty="0"/>
              <a:t>Några röster om boendet</a:t>
            </a:r>
          </a:p>
        </p:txBody>
      </p:sp>
      <p:sp>
        <p:nvSpPr>
          <p:cNvPr id="4" name="Pratbubbla: oval 3">
            <a:extLst>
              <a:ext uri="{FF2B5EF4-FFF2-40B4-BE49-F238E27FC236}">
                <a16:creationId xmlns:a16="http://schemas.microsoft.com/office/drawing/2014/main" id="{53986150-8543-4E90-A9EF-E7ED03826D24}"/>
              </a:ext>
            </a:extLst>
          </p:cNvPr>
          <p:cNvSpPr/>
          <p:nvPr/>
        </p:nvSpPr>
        <p:spPr>
          <a:xfrm>
            <a:off x="3220666" y="2348880"/>
            <a:ext cx="5256584" cy="2376264"/>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textruta 4">
            <a:extLst>
              <a:ext uri="{FF2B5EF4-FFF2-40B4-BE49-F238E27FC236}">
                <a16:creationId xmlns:a16="http://schemas.microsoft.com/office/drawing/2014/main" id="{4651300C-DAA8-469D-84CA-449E0A253623}"/>
              </a:ext>
            </a:extLst>
          </p:cNvPr>
          <p:cNvSpPr txBox="1"/>
          <p:nvPr/>
        </p:nvSpPr>
        <p:spPr>
          <a:xfrm>
            <a:off x="3563888" y="2948751"/>
            <a:ext cx="4752528" cy="1200329"/>
          </a:xfrm>
          <a:prstGeom prst="rect">
            <a:avLst/>
          </a:prstGeom>
          <a:noFill/>
        </p:spPr>
        <p:txBody>
          <a:bodyPr wrap="square" rtlCol="0">
            <a:spAutoFit/>
          </a:bodyPr>
          <a:lstStyle/>
          <a:p>
            <a:r>
              <a:rPr lang="sv-SE" dirty="0"/>
              <a:t>Att betala hyra med studiebidrag är inte kul, då finns inget kvar när månaden är slut. Den eviga stressen, kommer pengarna räcka?? Jag tror att min hjärna kommer slå bakut. </a:t>
            </a:r>
          </a:p>
        </p:txBody>
      </p:sp>
    </p:spTree>
    <p:extLst>
      <p:ext uri="{BB962C8B-B14F-4D97-AF65-F5344CB8AC3E}">
        <p14:creationId xmlns:p14="http://schemas.microsoft.com/office/powerpoint/2010/main" val="610044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3B3FEF-998F-446E-8B8E-4DF4BD45B0EB}"/>
              </a:ext>
            </a:extLst>
          </p:cNvPr>
          <p:cNvSpPr>
            <a:spLocks noGrp="1"/>
          </p:cNvSpPr>
          <p:nvPr>
            <p:ph type="title"/>
          </p:nvPr>
        </p:nvSpPr>
        <p:spPr>
          <a:xfrm>
            <a:off x="801688" y="274638"/>
            <a:ext cx="7874768" cy="1143000"/>
          </a:xfrm>
        </p:spPr>
        <p:txBody>
          <a:bodyPr>
            <a:normAutofit fontScale="90000"/>
          </a:bodyPr>
          <a:lstStyle/>
          <a:p>
            <a:r>
              <a:rPr lang="sv-SE" dirty="0"/>
              <a:t>Är du nöjd med ditt nuvarande boende?</a:t>
            </a:r>
          </a:p>
        </p:txBody>
      </p:sp>
      <p:sp>
        <p:nvSpPr>
          <p:cNvPr id="3" name="Platshållare för innehåll 2">
            <a:extLst>
              <a:ext uri="{FF2B5EF4-FFF2-40B4-BE49-F238E27FC236}">
                <a16:creationId xmlns:a16="http://schemas.microsoft.com/office/drawing/2014/main" id="{B4692A94-DDDD-4E87-93E4-8C90467F90D1}"/>
              </a:ext>
            </a:extLst>
          </p:cNvPr>
          <p:cNvSpPr>
            <a:spLocks noGrp="1"/>
          </p:cNvSpPr>
          <p:nvPr>
            <p:ph idx="1"/>
          </p:nvPr>
        </p:nvSpPr>
        <p:spPr/>
        <p:txBody>
          <a:bodyPr>
            <a:normAutofit fontScale="92500" lnSpcReduction="10000"/>
          </a:bodyPr>
          <a:lstStyle/>
          <a:p>
            <a:r>
              <a:rPr lang="sv-SE" dirty="0"/>
              <a:t>”Jag känner mig inte lika säker nu som hyresgäst när kommunen sålt mitt hyreshus till Hemstaden :/ ”</a:t>
            </a:r>
          </a:p>
          <a:p>
            <a:pPr lvl="0"/>
            <a:r>
              <a:rPr lang="sv-SE" dirty="0"/>
              <a:t>”Nöjd fram till nyligen, när Bostaden sålde mitt hem till opålitlig privat aktör”</a:t>
            </a:r>
          </a:p>
          <a:p>
            <a:pPr lvl="0"/>
            <a:r>
              <a:rPr lang="sv-SE" dirty="0"/>
              <a:t>”Alldeles för dyrt. 7070:- för 51,8 kvadratmeter. Hade varit bostadslös utan min sambo som delar på hyran med mig, då jag inte skulle ha råd att bo kvar och inte kan få någon annan lägenhet.”</a:t>
            </a:r>
          </a:p>
          <a:p>
            <a:r>
              <a:rPr lang="sv-SE" dirty="0"/>
              <a:t>”Betalar 3971kr för 25kvm vilket känns alldeles för dyrt med tanke på hur lägenheten ser ut och förvaringsmöjligheterna som finns - eller snarare inte finns. I Umeå är det alldeles för dyra studentlägenheter om man inte får lägenhet via det kommunala, Bostaden. Men där är det omöjligt att få lägenhet i dagsläget om man Inte har en kötid på minst 3 år och inte vill bo i korridor.”</a:t>
            </a:r>
          </a:p>
          <a:p>
            <a:pPr lvl="0"/>
            <a:endParaRPr lang="sv-SE" dirty="0"/>
          </a:p>
          <a:p>
            <a:endParaRPr lang="sv-SE" dirty="0"/>
          </a:p>
          <a:p>
            <a:endParaRPr lang="sv-SE" dirty="0"/>
          </a:p>
        </p:txBody>
      </p:sp>
    </p:spTree>
    <p:extLst>
      <p:ext uri="{BB962C8B-B14F-4D97-AF65-F5344CB8AC3E}">
        <p14:creationId xmlns:p14="http://schemas.microsoft.com/office/powerpoint/2010/main" val="3548569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3B3FEF-998F-446E-8B8E-4DF4BD45B0EB}"/>
              </a:ext>
            </a:extLst>
          </p:cNvPr>
          <p:cNvSpPr>
            <a:spLocks noGrp="1"/>
          </p:cNvSpPr>
          <p:nvPr>
            <p:ph type="title"/>
          </p:nvPr>
        </p:nvSpPr>
        <p:spPr>
          <a:xfrm>
            <a:off x="801688" y="274638"/>
            <a:ext cx="7874768" cy="1143000"/>
          </a:xfrm>
        </p:spPr>
        <p:txBody>
          <a:bodyPr>
            <a:normAutofit fontScale="90000"/>
          </a:bodyPr>
          <a:lstStyle/>
          <a:p>
            <a:r>
              <a:rPr lang="sv-SE" dirty="0"/>
              <a:t>Är du nöjd med ditt nuvarande boende?</a:t>
            </a:r>
          </a:p>
        </p:txBody>
      </p:sp>
      <p:sp>
        <p:nvSpPr>
          <p:cNvPr id="3" name="Platshållare för innehåll 2">
            <a:extLst>
              <a:ext uri="{FF2B5EF4-FFF2-40B4-BE49-F238E27FC236}">
                <a16:creationId xmlns:a16="http://schemas.microsoft.com/office/drawing/2014/main" id="{B4692A94-DDDD-4E87-93E4-8C90467F90D1}"/>
              </a:ext>
            </a:extLst>
          </p:cNvPr>
          <p:cNvSpPr>
            <a:spLocks noGrp="1"/>
          </p:cNvSpPr>
          <p:nvPr>
            <p:ph idx="1"/>
          </p:nvPr>
        </p:nvSpPr>
        <p:spPr/>
        <p:txBody>
          <a:bodyPr>
            <a:normAutofit lnSpcReduction="10000"/>
          </a:bodyPr>
          <a:lstStyle/>
          <a:p>
            <a:r>
              <a:rPr lang="sv-SE" dirty="0"/>
              <a:t>”Jag bor hos Svenska Studenthus som inte för 5 öre förstår sig på studenter. Jag har 21 m2 och betalar 4696 vilket är helt orimligt. De har valt att ge alla lägenheter EGNA tvättmaskiner vilket är otroligt oekonomiskt. Jag skulle ge allt för att få ha en tvättstuga och lägre hyra. Dessutom har de en obligatorisk hotellsäng som inte får </a:t>
            </a:r>
            <a:r>
              <a:rPr lang="sv-SE" dirty="0" err="1"/>
              <a:t>dlyttas</a:t>
            </a:r>
            <a:r>
              <a:rPr lang="sv-SE" dirty="0"/>
              <a:t> från lägenheten vilket också ökat 100 kr på hyran. De har också valt att INTE utrusta lägenheterna med ugn. Studenter om några behöver väl en ugn för att kunna göra billiga </a:t>
            </a:r>
            <a:r>
              <a:rPr lang="sv-SE" dirty="0" err="1"/>
              <a:t>matdosor</a:t>
            </a:r>
            <a:r>
              <a:rPr lang="sv-SE" dirty="0"/>
              <a:t>. Jag förstår verkligen inte hur de tänker när de sätter in lyxsaker som tvättmaskiner och hotellsängar hos studenter, de som är bland de fattigaste i samhället. Hade det inte varit kris för mig hade jag aldrig valt att bo här.”</a:t>
            </a:r>
          </a:p>
          <a:p>
            <a:endParaRPr lang="sv-SE" dirty="0"/>
          </a:p>
        </p:txBody>
      </p:sp>
    </p:spTree>
    <p:extLst>
      <p:ext uri="{BB962C8B-B14F-4D97-AF65-F5344CB8AC3E}">
        <p14:creationId xmlns:p14="http://schemas.microsoft.com/office/powerpoint/2010/main" val="2913760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3B3FEF-998F-446E-8B8E-4DF4BD45B0EB}"/>
              </a:ext>
            </a:extLst>
          </p:cNvPr>
          <p:cNvSpPr>
            <a:spLocks noGrp="1"/>
          </p:cNvSpPr>
          <p:nvPr>
            <p:ph type="title"/>
          </p:nvPr>
        </p:nvSpPr>
        <p:spPr>
          <a:xfrm>
            <a:off x="801688" y="274638"/>
            <a:ext cx="7874768" cy="1143000"/>
          </a:xfrm>
        </p:spPr>
        <p:txBody>
          <a:bodyPr>
            <a:normAutofit fontScale="90000"/>
          </a:bodyPr>
          <a:lstStyle/>
          <a:p>
            <a:r>
              <a:rPr lang="sv-SE" dirty="0"/>
              <a:t>Är du nöjd med ditt nuvarande boende?</a:t>
            </a:r>
          </a:p>
        </p:txBody>
      </p:sp>
      <p:sp>
        <p:nvSpPr>
          <p:cNvPr id="3" name="Platshållare för innehåll 2">
            <a:extLst>
              <a:ext uri="{FF2B5EF4-FFF2-40B4-BE49-F238E27FC236}">
                <a16:creationId xmlns:a16="http://schemas.microsoft.com/office/drawing/2014/main" id="{B4692A94-DDDD-4E87-93E4-8C90467F90D1}"/>
              </a:ext>
            </a:extLst>
          </p:cNvPr>
          <p:cNvSpPr>
            <a:spLocks noGrp="1"/>
          </p:cNvSpPr>
          <p:nvPr>
            <p:ph idx="1"/>
          </p:nvPr>
        </p:nvSpPr>
        <p:spPr/>
        <p:txBody>
          <a:bodyPr>
            <a:normAutofit/>
          </a:bodyPr>
          <a:lstStyle/>
          <a:p>
            <a:r>
              <a:rPr lang="sv-SE" dirty="0"/>
              <a:t>”Jag är nöjd med lägenheten i helhet, men mellan 6000-7000 i hyra, (beroende på el), är väldigt högt på en studentlägenhet, även om det är 57 kvadrat. Mycket bra att det är hyresfritt på sommaren men huset är slitet, ofta problem med tvättmaskiner på grund av ålder. Blir ganska kallt i lägenheten under vintern. En något lägre hyra hade kompenserat slitaget i lägenheten.”</a:t>
            </a:r>
          </a:p>
          <a:p>
            <a:r>
              <a:rPr lang="sv-SE" dirty="0"/>
              <a:t>”Jag bor med min partner i en etta på 24.3kvm så den är helt enkelt för liten för två, samtidigt som den har en väldigt hög hyra (4998kr/mån).”</a:t>
            </a:r>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2392513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E7F93A4-3FFF-4777-A01C-2A7630096488}"/>
              </a:ext>
            </a:extLst>
          </p:cNvPr>
          <p:cNvSpPr>
            <a:spLocks noGrp="1"/>
          </p:cNvSpPr>
          <p:nvPr>
            <p:ph type="title"/>
          </p:nvPr>
        </p:nvSpPr>
        <p:spPr/>
        <p:txBody>
          <a:bodyPr>
            <a:normAutofit/>
          </a:bodyPr>
          <a:lstStyle/>
          <a:p>
            <a:r>
              <a:rPr lang="sv-SE" sz="2800" dirty="0"/>
              <a:t>Vad skulle Du vilja säga till en politiker med ansvar för bostadsfrågan om Du mötte hen?</a:t>
            </a:r>
          </a:p>
        </p:txBody>
      </p:sp>
      <p:sp>
        <p:nvSpPr>
          <p:cNvPr id="3" name="Platshållare för innehåll 2">
            <a:extLst>
              <a:ext uri="{FF2B5EF4-FFF2-40B4-BE49-F238E27FC236}">
                <a16:creationId xmlns:a16="http://schemas.microsoft.com/office/drawing/2014/main" id="{3726619C-62DD-4BD2-9E4B-3D76870ACBDF}"/>
              </a:ext>
            </a:extLst>
          </p:cNvPr>
          <p:cNvSpPr>
            <a:spLocks noGrp="1"/>
          </p:cNvSpPr>
          <p:nvPr>
            <p:ph idx="1"/>
          </p:nvPr>
        </p:nvSpPr>
        <p:spPr/>
        <p:txBody>
          <a:bodyPr>
            <a:normAutofit lnSpcReduction="10000"/>
          </a:bodyPr>
          <a:lstStyle/>
          <a:p>
            <a:r>
              <a:rPr lang="sv-SE" dirty="0"/>
              <a:t>”Att det behövs mer studentbostäder och att det är viktigt att de bostäder som byggs har en rimlig månadskostnad.”</a:t>
            </a:r>
          </a:p>
          <a:p>
            <a:r>
              <a:rPr lang="sv-SE" dirty="0"/>
              <a:t>”Att det Umeå skapat är riktigt bra! Nya </a:t>
            </a:r>
            <a:r>
              <a:rPr lang="sv-SE" dirty="0" err="1"/>
              <a:t>Ålidhöjd</a:t>
            </a:r>
            <a:r>
              <a:rPr lang="sv-SE" dirty="0"/>
              <a:t> och </a:t>
            </a:r>
            <a:r>
              <a:rPr lang="sv-SE" dirty="0" err="1"/>
              <a:t>Tvisevägen</a:t>
            </a:r>
            <a:r>
              <a:rPr lang="sv-SE" dirty="0"/>
              <a:t> med många små, låg kostnad och fräscha studentlägenheter med gångavstånd till IKSU, Universitet och Ica. Superbra bussförbindelser till övriga Umeå. Helt perfekt! Jag bor som sagt på ”gamla” </a:t>
            </a:r>
            <a:r>
              <a:rPr lang="sv-SE" dirty="0" err="1"/>
              <a:t>tvistevägen</a:t>
            </a:r>
            <a:r>
              <a:rPr lang="sv-SE" dirty="0"/>
              <a:t> och delar en trea med en annan student, så det blir likvärdigt. Och bättre boende hade jag inte kunnat hitta! Så ansvariga politiker se fördelarna med detta!”</a:t>
            </a:r>
          </a:p>
          <a:p>
            <a:pPr lvl="0"/>
            <a:r>
              <a:rPr lang="sv-SE" dirty="0"/>
              <a:t>” Att ockerhyror är ett stort problem. Och att det måste börja byggas BILLIGA bostäder, de flesta nybyggen har allt för hög och orimlig hyra.”</a:t>
            </a:r>
          </a:p>
          <a:p>
            <a:endParaRPr lang="sv-SE" dirty="0"/>
          </a:p>
          <a:p>
            <a:endParaRPr lang="sv-SE" dirty="0"/>
          </a:p>
          <a:p>
            <a:endParaRPr lang="sv-SE" dirty="0"/>
          </a:p>
        </p:txBody>
      </p:sp>
    </p:spTree>
    <p:extLst>
      <p:ext uri="{BB962C8B-B14F-4D97-AF65-F5344CB8AC3E}">
        <p14:creationId xmlns:p14="http://schemas.microsoft.com/office/powerpoint/2010/main" val="1906778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E7F93A4-3FFF-4777-A01C-2A7630096488}"/>
              </a:ext>
            </a:extLst>
          </p:cNvPr>
          <p:cNvSpPr>
            <a:spLocks noGrp="1"/>
          </p:cNvSpPr>
          <p:nvPr>
            <p:ph type="title"/>
          </p:nvPr>
        </p:nvSpPr>
        <p:spPr/>
        <p:txBody>
          <a:bodyPr>
            <a:normAutofit/>
          </a:bodyPr>
          <a:lstStyle/>
          <a:p>
            <a:r>
              <a:rPr lang="sv-SE" sz="2800" dirty="0"/>
              <a:t>Vad skulle Du vilja säga till en politiker med ansvar för bostadsfrågan om Du mötte hen?</a:t>
            </a:r>
          </a:p>
        </p:txBody>
      </p:sp>
      <p:sp>
        <p:nvSpPr>
          <p:cNvPr id="3" name="Platshållare för innehåll 2">
            <a:extLst>
              <a:ext uri="{FF2B5EF4-FFF2-40B4-BE49-F238E27FC236}">
                <a16:creationId xmlns:a16="http://schemas.microsoft.com/office/drawing/2014/main" id="{3726619C-62DD-4BD2-9E4B-3D76870ACBDF}"/>
              </a:ext>
            </a:extLst>
          </p:cNvPr>
          <p:cNvSpPr>
            <a:spLocks noGrp="1"/>
          </p:cNvSpPr>
          <p:nvPr>
            <p:ph idx="1"/>
          </p:nvPr>
        </p:nvSpPr>
        <p:spPr/>
        <p:txBody>
          <a:bodyPr>
            <a:normAutofit fontScale="92500" lnSpcReduction="10000"/>
          </a:bodyPr>
          <a:lstStyle/>
          <a:p>
            <a:r>
              <a:rPr lang="sv-SE" dirty="0"/>
              <a:t>” Bygg mer hyresrätter nära universitetet i Luleå! Just nu har det privata hyresbolaget Lindbäcks i princip monopol på första- och andraårsstudenter, vilket gör att de tar ut riktiga ockerhyror. Med ett större kommunalt bostadsbestånd skulle fler kunna välja det kommunala bostadsbolaget och konkurrensen skulle därmed öka. Vilket förhoppningsvis leder till lägre hyror kring universitetet. Vilket i sin tur kan leda till att fler studenter stannar i Luleå/Norrland då de inte behöver oroa sig lika mycket över boende och höga hyror.</a:t>
            </a:r>
          </a:p>
          <a:p>
            <a:r>
              <a:rPr lang="sv-SE" dirty="0"/>
              <a:t>”Det finns ett otroligt behov av hyresrätter till studenter med rimlig hyra. Inte bara små, utan billiga. Här i Umeå byggs det små studentlägenheter i mängder, men med hyror som endast de allra mest välbärgade studenterna kan ha råd att hyra. Vad blir egentligen kvar till oss med begränsade medel? Vi som inte samlat kötid nog att välja någonting annat än det allra dyraste?”</a:t>
            </a:r>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3560861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B7B487-21F8-4290-9644-64C144EC9574}"/>
              </a:ext>
            </a:extLst>
          </p:cNvPr>
          <p:cNvSpPr>
            <a:spLocks noGrp="1"/>
          </p:cNvSpPr>
          <p:nvPr>
            <p:ph type="title"/>
          </p:nvPr>
        </p:nvSpPr>
        <p:spPr/>
        <p:txBody>
          <a:bodyPr>
            <a:normAutofit/>
          </a:bodyPr>
          <a:lstStyle/>
          <a:p>
            <a:r>
              <a:rPr lang="sv-SE" sz="2800" dirty="0"/>
              <a:t>Vad skulle Du vilja säga till en politiker med ansvar för bostadsfrågan om Du mötte hen?</a:t>
            </a:r>
          </a:p>
        </p:txBody>
      </p:sp>
      <p:sp>
        <p:nvSpPr>
          <p:cNvPr id="3" name="Platshållare för innehåll 2">
            <a:extLst>
              <a:ext uri="{FF2B5EF4-FFF2-40B4-BE49-F238E27FC236}">
                <a16:creationId xmlns:a16="http://schemas.microsoft.com/office/drawing/2014/main" id="{95C32728-7741-416A-B750-C7334C03D6AD}"/>
              </a:ext>
            </a:extLst>
          </p:cNvPr>
          <p:cNvSpPr>
            <a:spLocks noGrp="1"/>
          </p:cNvSpPr>
          <p:nvPr>
            <p:ph idx="1"/>
          </p:nvPr>
        </p:nvSpPr>
        <p:spPr/>
        <p:txBody>
          <a:bodyPr/>
          <a:lstStyle/>
          <a:p>
            <a:r>
              <a:rPr lang="sv-SE" dirty="0"/>
              <a:t>”Det borde vara förbjudet att den genomsnittliga månadshyran för studentbostäder är nästan lika hög som för likvärdiga hyresrätter. De extremt höga månadshyrorna som nu existerar för studentbostäder gör att många studenter måste ha ett extrajobb vid sidan av vilket många gånger kan anses positivt, men när jobbet måste prioriteras framför skolan för att klara den ekonomiska tillvaron är det något som är fel. Visst vill ni ha studenter som presterar till sitt yttersta på universitetet och klarar att ta till den kunskap och kompetens som krävs för att vidare i arbetslivet prestera bra resultat?”</a:t>
            </a:r>
          </a:p>
          <a:p>
            <a:endParaRPr lang="sv-SE" dirty="0"/>
          </a:p>
        </p:txBody>
      </p:sp>
    </p:spTree>
    <p:extLst>
      <p:ext uri="{BB962C8B-B14F-4D97-AF65-F5344CB8AC3E}">
        <p14:creationId xmlns:p14="http://schemas.microsoft.com/office/powerpoint/2010/main" val="688695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E3D5549-A979-4610-A34C-B0FBEC59D737}"/>
              </a:ext>
            </a:extLst>
          </p:cNvPr>
          <p:cNvSpPr>
            <a:spLocks noGrp="1"/>
          </p:cNvSpPr>
          <p:nvPr>
            <p:ph type="title"/>
          </p:nvPr>
        </p:nvSpPr>
        <p:spPr/>
        <p:txBody>
          <a:bodyPr>
            <a:normAutofit fontScale="90000"/>
          </a:bodyPr>
          <a:lstStyle/>
          <a:p>
            <a:r>
              <a:rPr lang="sv-SE" dirty="0"/>
              <a:t>Hade bostadssituationen någon betydelse för ditt val av studieort?</a:t>
            </a:r>
          </a:p>
        </p:txBody>
      </p:sp>
      <p:sp>
        <p:nvSpPr>
          <p:cNvPr id="3" name="Platshållare för innehåll 2">
            <a:extLst>
              <a:ext uri="{FF2B5EF4-FFF2-40B4-BE49-F238E27FC236}">
                <a16:creationId xmlns:a16="http://schemas.microsoft.com/office/drawing/2014/main" id="{E6792EFF-2804-45A0-A626-D741C2CA46CC}"/>
              </a:ext>
            </a:extLst>
          </p:cNvPr>
          <p:cNvSpPr>
            <a:spLocks noGrp="1"/>
          </p:cNvSpPr>
          <p:nvPr>
            <p:ph idx="1"/>
          </p:nvPr>
        </p:nvSpPr>
        <p:spPr/>
        <p:txBody>
          <a:bodyPr>
            <a:normAutofit lnSpcReduction="10000"/>
          </a:bodyPr>
          <a:lstStyle/>
          <a:p>
            <a:r>
              <a:rPr lang="sv-SE" dirty="0"/>
              <a:t>” Att jag hade möjligheten att få tak över huvudet vid terminsstart var ganska högt prioriterat för mig i val av studieort.”</a:t>
            </a:r>
          </a:p>
          <a:p>
            <a:r>
              <a:rPr lang="sv-SE" dirty="0"/>
              <a:t>”Hade bostad innan jag började studera och det program jag ville läsa fanns på min hemort, vilket gjorde att jag inte ens övervägde andra lärosäten för då hade jag hamnat i en mycket sämre bostadssituation.”</a:t>
            </a:r>
          </a:p>
          <a:p>
            <a:pPr lvl="0"/>
            <a:r>
              <a:rPr lang="sv-SE" dirty="0"/>
              <a:t>”Utan säkert boende hade jag inte vågat komma hit, var nog läskigt.”</a:t>
            </a:r>
          </a:p>
          <a:p>
            <a:pPr lvl="0"/>
            <a:r>
              <a:rPr lang="sv-SE" dirty="0"/>
              <a:t>”Även om studieorten valdes för studierna så var faktumet att jag hade lättare att få lägenhet här givetvis också något jag brydde mig om och som vägdes in i valet av ort.”</a:t>
            </a:r>
          </a:p>
          <a:p>
            <a:endParaRPr lang="sv-SE" dirty="0"/>
          </a:p>
          <a:p>
            <a:endParaRPr lang="sv-SE" dirty="0"/>
          </a:p>
          <a:p>
            <a:endParaRPr lang="sv-SE" dirty="0"/>
          </a:p>
        </p:txBody>
      </p:sp>
    </p:spTree>
    <p:extLst>
      <p:ext uri="{BB962C8B-B14F-4D97-AF65-F5344CB8AC3E}">
        <p14:creationId xmlns:p14="http://schemas.microsoft.com/office/powerpoint/2010/main" val="1890191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E3D5549-A979-4610-A34C-B0FBEC59D737}"/>
              </a:ext>
            </a:extLst>
          </p:cNvPr>
          <p:cNvSpPr>
            <a:spLocks noGrp="1"/>
          </p:cNvSpPr>
          <p:nvPr>
            <p:ph type="title"/>
          </p:nvPr>
        </p:nvSpPr>
        <p:spPr/>
        <p:txBody>
          <a:bodyPr>
            <a:normAutofit fontScale="90000"/>
          </a:bodyPr>
          <a:lstStyle/>
          <a:p>
            <a:r>
              <a:rPr lang="sv-SE" dirty="0"/>
              <a:t>Hade bostadssituationen någon betydelse för ditt val av studieort?</a:t>
            </a:r>
          </a:p>
        </p:txBody>
      </p:sp>
      <p:sp>
        <p:nvSpPr>
          <p:cNvPr id="3" name="Platshållare för innehåll 2">
            <a:extLst>
              <a:ext uri="{FF2B5EF4-FFF2-40B4-BE49-F238E27FC236}">
                <a16:creationId xmlns:a16="http://schemas.microsoft.com/office/drawing/2014/main" id="{E6792EFF-2804-45A0-A626-D741C2CA46CC}"/>
              </a:ext>
            </a:extLst>
          </p:cNvPr>
          <p:cNvSpPr>
            <a:spLocks noGrp="1"/>
          </p:cNvSpPr>
          <p:nvPr>
            <p:ph idx="1"/>
          </p:nvPr>
        </p:nvSpPr>
        <p:spPr/>
        <p:txBody>
          <a:bodyPr/>
          <a:lstStyle/>
          <a:p>
            <a:r>
              <a:rPr lang="sv-SE" dirty="0"/>
              <a:t>”I min hemstad är det omöjligt att få en bostad och det fanns ingen möjlighet för mig att bo hemma. Jag valde min studieort för att det vara relativt lätt att få boende samt att hyran inte överskrider min inkomst...”</a:t>
            </a:r>
          </a:p>
          <a:p>
            <a:r>
              <a:rPr lang="sv-SE" dirty="0"/>
              <a:t>”Eftersom Mittuniversitetet har sett till att det är bostadsgaranti i Sundsvall blev det mer attraktivt att söka hit när jag visste att jag hade någonstans att bo framför andra studentstäder.”</a:t>
            </a:r>
          </a:p>
          <a:p>
            <a:r>
              <a:rPr lang="sv-SE" dirty="0"/>
              <a:t>”Kunde inte hitta boende i staden där förstahandsvalet av utbildning fanns (Uppsala), så tog andrahandsvalet (Östersund) på grund av bostadsgaranti.”</a:t>
            </a:r>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3668101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tshållare för innehåll 4">
            <a:extLst>
              <a:ext uri="{FF2B5EF4-FFF2-40B4-BE49-F238E27FC236}">
                <a16:creationId xmlns:a16="http://schemas.microsoft.com/office/drawing/2014/main" id="{F7D43DFE-A982-428A-B034-A2A0BD157A7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93156" y="880591"/>
            <a:ext cx="4492625" cy="4492625"/>
          </a:xfrm>
        </p:spPr>
      </p:pic>
    </p:spTree>
    <p:extLst>
      <p:ext uri="{BB962C8B-B14F-4D97-AF65-F5344CB8AC3E}">
        <p14:creationId xmlns:p14="http://schemas.microsoft.com/office/powerpoint/2010/main" val="3249268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E3D5549-A979-4610-A34C-B0FBEC59D737}"/>
              </a:ext>
            </a:extLst>
          </p:cNvPr>
          <p:cNvSpPr>
            <a:spLocks noGrp="1"/>
          </p:cNvSpPr>
          <p:nvPr>
            <p:ph type="title"/>
          </p:nvPr>
        </p:nvSpPr>
        <p:spPr/>
        <p:txBody>
          <a:bodyPr>
            <a:normAutofit fontScale="90000"/>
          </a:bodyPr>
          <a:lstStyle/>
          <a:p>
            <a:r>
              <a:rPr lang="sv-SE" dirty="0"/>
              <a:t>Hade bostadssituationen någon betydelse för ditt val av studieort?</a:t>
            </a:r>
          </a:p>
        </p:txBody>
      </p:sp>
      <p:sp>
        <p:nvSpPr>
          <p:cNvPr id="3" name="Platshållare för innehåll 2">
            <a:extLst>
              <a:ext uri="{FF2B5EF4-FFF2-40B4-BE49-F238E27FC236}">
                <a16:creationId xmlns:a16="http://schemas.microsoft.com/office/drawing/2014/main" id="{E6792EFF-2804-45A0-A626-D741C2CA46CC}"/>
              </a:ext>
            </a:extLst>
          </p:cNvPr>
          <p:cNvSpPr>
            <a:spLocks noGrp="1"/>
          </p:cNvSpPr>
          <p:nvPr>
            <p:ph idx="1"/>
          </p:nvPr>
        </p:nvSpPr>
        <p:spPr/>
        <p:txBody>
          <a:bodyPr/>
          <a:lstStyle/>
          <a:p>
            <a:r>
              <a:rPr lang="sv-SE" dirty="0"/>
              <a:t>”Första saken som har betydelse för valet av studieorten är kurserna men därefter under man om man kommer att ha ett tak över huvudet, behöva dela boendet med en total främling eller rent av hemlös under en period. Att få vetskapen om att kommunen där du kommer att spendera dina två, tre respektive fem år dessutom erbjuder ett hem är nog något som välkomnas av de flesta med öppna armar. Att veta att du har ett ställe att förvara inte bara dig men även dina värdesaker borde vara en lyx som alla borde få ta del av.”</a:t>
            </a:r>
          </a:p>
          <a:p>
            <a:endParaRPr lang="sv-SE" dirty="0"/>
          </a:p>
        </p:txBody>
      </p:sp>
    </p:spTree>
    <p:extLst>
      <p:ext uri="{BB962C8B-B14F-4D97-AF65-F5344CB8AC3E}">
        <p14:creationId xmlns:p14="http://schemas.microsoft.com/office/powerpoint/2010/main" val="43303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a:t>Enkäten</a:t>
            </a:r>
          </a:p>
        </p:txBody>
      </p:sp>
      <p:sp>
        <p:nvSpPr>
          <p:cNvPr id="5" name="Platshållare för innehåll 4"/>
          <p:cNvSpPr>
            <a:spLocks noGrp="1"/>
          </p:cNvSpPr>
          <p:nvPr>
            <p:ph idx="1"/>
          </p:nvPr>
        </p:nvSpPr>
        <p:spPr>
          <a:xfrm>
            <a:off x="801688" y="1600200"/>
            <a:ext cx="7675562" cy="4492625"/>
          </a:xfrm>
        </p:spPr>
        <p:txBody>
          <a:bodyPr/>
          <a:lstStyle/>
          <a:p>
            <a:r>
              <a:rPr lang="sv-SE" dirty="0"/>
              <a:t>Utformad av Hyresgästföreningen och </a:t>
            </a:r>
            <a:r>
              <a:rPr lang="sv-SE" dirty="0" err="1"/>
              <a:t>Dobbler</a:t>
            </a:r>
            <a:endParaRPr lang="sv-SE" dirty="0"/>
          </a:p>
          <a:p>
            <a:r>
              <a:rPr lang="sv-SE" dirty="0"/>
              <a:t>Kryssfrågor och öppna svarsalternativ</a:t>
            </a:r>
          </a:p>
          <a:p>
            <a:r>
              <a:rPr lang="sv-SE" dirty="0"/>
              <a:t>Universitetsstuderande i Luleå, Umeå, Sundsvall och Östersund</a:t>
            </a:r>
          </a:p>
          <a:p>
            <a:r>
              <a:rPr lang="sv-SE" dirty="0"/>
              <a:t>Valfritt att ange kontaktuppgifter</a:t>
            </a:r>
          </a:p>
          <a:p>
            <a:r>
              <a:rPr lang="sv-SE" dirty="0"/>
              <a:t>Chans att vinna en månadshyra</a:t>
            </a:r>
          </a:p>
          <a:p>
            <a:r>
              <a:rPr lang="sv-SE" dirty="0"/>
              <a:t>831 svarande</a:t>
            </a:r>
          </a:p>
          <a:p>
            <a:endParaRPr lang="sv-SE" dirty="0"/>
          </a:p>
          <a:p>
            <a:endParaRPr lang="sv-SE" dirty="0"/>
          </a:p>
        </p:txBody>
      </p:sp>
    </p:spTree>
    <p:extLst>
      <p:ext uri="{BB962C8B-B14F-4D97-AF65-F5344CB8AC3E}">
        <p14:creationId xmlns:p14="http://schemas.microsoft.com/office/powerpoint/2010/main" val="1259725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a:t>Mer om dem som svarat</a:t>
            </a:r>
          </a:p>
        </p:txBody>
      </p:sp>
      <p:sp>
        <p:nvSpPr>
          <p:cNvPr id="5" name="Platshållare för innehåll 4"/>
          <p:cNvSpPr>
            <a:spLocks noGrp="1"/>
          </p:cNvSpPr>
          <p:nvPr>
            <p:ph idx="1"/>
          </p:nvPr>
        </p:nvSpPr>
        <p:spPr>
          <a:xfrm>
            <a:off x="801688" y="1600200"/>
            <a:ext cx="7675562" cy="4492625"/>
          </a:xfrm>
        </p:spPr>
        <p:txBody>
          <a:bodyPr/>
          <a:lstStyle/>
          <a:p>
            <a:r>
              <a:rPr lang="sv-SE" dirty="0"/>
              <a:t>92% under 30 år</a:t>
            </a:r>
          </a:p>
          <a:p>
            <a:r>
              <a:rPr lang="sv-SE" dirty="0"/>
              <a:t>61% inom 21-25 år</a:t>
            </a:r>
          </a:p>
          <a:p>
            <a:r>
              <a:rPr lang="sv-SE" dirty="0"/>
              <a:t>94% studerar på heltid</a:t>
            </a:r>
          </a:p>
          <a:p>
            <a:r>
              <a:rPr lang="sv-SE" dirty="0"/>
              <a:t>46% bor i privat hyresrätt </a:t>
            </a:r>
          </a:p>
          <a:p>
            <a:r>
              <a:rPr lang="sv-SE" dirty="0"/>
              <a:t>36% bor i kommunal hyresrätt</a:t>
            </a:r>
          </a:p>
          <a:p>
            <a:r>
              <a:rPr lang="sv-SE" dirty="0"/>
              <a:t>78% studerar inte på hemorten</a:t>
            </a:r>
          </a:p>
          <a:p>
            <a:r>
              <a:rPr lang="sv-SE" dirty="0"/>
              <a:t>35% angav boendet som betydelsefullt för val av studieort</a:t>
            </a:r>
          </a:p>
          <a:p>
            <a:r>
              <a:rPr lang="sv-SE" dirty="0"/>
              <a:t>67% kvinnor</a:t>
            </a:r>
          </a:p>
          <a:p>
            <a:endParaRPr lang="sv-SE" dirty="0"/>
          </a:p>
          <a:p>
            <a:endParaRPr lang="sv-SE" dirty="0"/>
          </a:p>
          <a:p>
            <a:endParaRPr lang="sv-SE" dirty="0"/>
          </a:p>
        </p:txBody>
      </p:sp>
    </p:spTree>
    <p:extLst>
      <p:ext uri="{BB962C8B-B14F-4D97-AF65-F5344CB8AC3E}">
        <p14:creationId xmlns:p14="http://schemas.microsoft.com/office/powerpoint/2010/main" val="1865658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633839-A01A-434C-AEC9-186630593A17}"/>
              </a:ext>
            </a:extLst>
          </p:cNvPr>
          <p:cNvSpPr>
            <a:spLocks noGrp="1"/>
          </p:cNvSpPr>
          <p:nvPr>
            <p:ph type="title"/>
          </p:nvPr>
        </p:nvSpPr>
        <p:spPr/>
        <p:txBody>
          <a:bodyPr/>
          <a:lstStyle/>
          <a:p>
            <a:r>
              <a:rPr lang="sv-SE" dirty="0"/>
              <a:t>48% vill bo i kommunal hyresrätt</a:t>
            </a:r>
          </a:p>
        </p:txBody>
      </p:sp>
      <p:sp>
        <p:nvSpPr>
          <p:cNvPr id="5" name="Rektangel 4">
            <a:extLst>
              <a:ext uri="{FF2B5EF4-FFF2-40B4-BE49-F238E27FC236}">
                <a16:creationId xmlns:a16="http://schemas.microsoft.com/office/drawing/2014/main" id="{DA798768-A3CC-42D2-9919-AD4BE872170D}"/>
              </a:ext>
            </a:extLst>
          </p:cNvPr>
          <p:cNvSpPr/>
          <p:nvPr/>
        </p:nvSpPr>
        <p:spPr>
          <a:xfrm>
            <a:off x="899592" y="1628800"/>
            <a:ext cx="6840760" cy="369332"/>
          </a:xfrm>
          <a:prstGeom prst="rect">
            <a:avLst/>
          </a:prstGeom>
        </p:spPr>
        <p:txBody>
          <a:bodyPr wrap="square">
            <a:spAutoFit/>
          </a:bodyPr>
          <a:lstStyle/>
          <a:p>
            <a:r>
              <a:rPr lang="en-US" dirty="0" err="1"/>
              <a:t>Vilken</a:t>
            </a:r>
            <a:r>
              <a:rPr lang="en-US" dirty="0"/>
              <a:t> </a:t>
            </a:r>
            <a:r>
              <a:rPr lang="en-US" dirty="0" err="1"/>
              <a:t>boendeform</a:t>
            </a:r>
            <a:r>
              <a:rPr lang="en-US" dirty="0"/>
              <a:t> </a:t>
            </a:r>
            <a:r>
              <a:rPr lang="en-US" dirty="0" err="1"/>
              <a:t>tycker</a:t>
            </a:r>
            <a:r>
              <a:rPr lang="en-US" dirty="0"/>
              <a:t> Du </a:t>
            </a:r>
            <a:r>
              <a:rPr lang="en-US" dirty="0" err="1"/>
              <a:t>är</a:t>
            </a:r>
            <a:r>
              <a:rPr lang="en-US" dirty="0"/>
              <a:t> </a:t>
            </a:r>
            <a:r>
              <a:rPr lang="en-US" dirty="0" err="1"/>
              <a:t>mest</a:t>
            </a:r>
            <a:r>
              <a:rPr lang="en-US" dirty="0"/>
              <a:t> </a:t>
            </a:r>
            <a:r>
              <a:rPr lang="en-US" dirty="0" err="1"/>
              <a:t>attraktiv</a:t>
            </a:r>
            <a:r>
              <a:rPr lang="en-US" dirty="0"/>
              <a:t> under </a:t>
            </a:r>
            <a:r>
              <a:rPr lang="en-US" dirty="0" err="1"/>
              <a:t>studietiden</a:t>
            </a:r>
            <a:r>
              <a:rPr lang="en-US" dirty="0"/>
              <a:t>? </a:t>
            </a:r>
            <a:endParaRPr lang="sv-SE" dirty="0"/>
          </a:p>
        </p:txBody>
      </p:sp>
      <p:graphicFrame>
        <p:nvGraphicFramePr>
          <p:cNvPr id="6" name="ChartObject">
            <a:extLst>
              <a:ext uri="{FF2B5EF4-FFF2-40B4-BE49-F238E27FC236}">
                <a16:creationId xmlns:a16="http://schemas.microsoft.com/office/drawing/2014/main" id="{37F3B1B7-B0F4-48ED-9379-47AAF5734F1A}"/>
              </a:ext>
            </a:extLst>
          </p:cNvPr>
          <p:cNvGraphicFramePr/>
          <p:nvPr>
            <p:extLst>
              <p:ext uri="{D42A27DB-BD31-4B8C-83A1-F6EECF244321}">
                <p14:modId xmlns:p14="http://schemas.microsoft.com/office/powerpoint/2010/main" val="1116742719"/>
              </p:ext>
            </p:extLst>
          </p:nvPr>
        </p:nvGraphicFramePr>
        <p:xfrm>
          <a:off x="899592" y="2276872"/>
          <a:ext cx="7315200" cy="381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96911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0051680-A771-49F8-8009-A54573367109}"/>
              </a:ext>
            </a:extLst>
          </p:cNvPr>
          <p:cNvSpPr>
            <a:spLocks noGrp="1"/>
          </p:cNvSpPr>
          <p:nvPr>
            <p:ph type="title"/>
          </p:nvPr>
        </p:nvSpPr>
        <p:spPr/>
        <p:txBody>
          <a:bodyPr/>
          <a:lstStyle/>
          <a:p>
            <a:r>
              <a:rPr lang="sv-SE" dirty="0"/>
              <a:t>Max 4000:- är en rimlig hyra</a:t>
            </a:r>
          </a:p>
        </p:txBody>
      </p:sp>
      <p:sp>
        <p:nvSpPr>
          <p:cNvPr id="5" name="Rektangel 4">
            <a:extLst>
              <a:ext uri="{FF2B5EF4-FFF2-40B4-BE49-F238E27FC236}">
                <a16:creationId xmlns:a16="http://schemas.microsoft.com/office/drawing/2014/main" id="{E2B8470C-28D2-403E-A5E4-4E6E11291C74}"/>
              </a:ext>
            </a:extLst>
          </p:cNvPr>
          <p:cNvSpPr/>
          <p:nvPr/>
        </p:nvSpPr>
        <p:spPr>
          <a:xfrm>
            <a:off x="801688" y="1417638"/>
            <a:ext cx="7675562" cy="369332"/>
          </a:xfrm>
          <a:prstGeom prst="rect">
            <a:avLst/>
          </a:prstGeom>
        </p:spPr>
        <p:txBody>
          <a:bodyPr wrap="square">
            <a:spAutoFit/>
          </a:bodyPr>
          <a:lstStyle/>
          <a:p>
            <a:r>
              <a:rPr lang="en-US" dirty="0" err="1"/>
              <a:t>Hur</a:t>
            </a:r>
            <a:r>
              <a:rPr lang="en-US" dirty="0"/>
              <a:t> </a:t>
            </a:r>
            <a:r>
              <a:rPr lang="en-US" dirty="0" err="1"/>
              <a:t>mycket</a:t>
            </a:r>
            <a:r>
              <a:rPr lang="en-US" dirty="0"/>
              <a:t> </a:t>
            </a:r>
            <a:r>
              <a:rPr lang="en-US" dirty="0" err="1"/>
              <a:t>anser</a:t>
            </a:r>
            <a:r>
              <a:rPr lang="en-US" dirty="0"/>
              <a:t> Du </a:t>
            </a:r>
            <a:r>
              <a:rPr lang="en-US" dirty="0" err="1"/>
              <a:t>är</a:t>
            </a:r>
            <a:r>
              <a:rPr lang="en-US" dirty="0"/>
              <a:t> </a:t>
            </a:r>
            <a:r>
              <a:rPr lang="en-US" dirty="0" err="1"/>
              <a:t>rimligt</a:t>
            </a:r>
            <a:r>
              <a:rPr lang="en-US" dirty="0"/>
              <a:t> </a:t>
            </a:r>
            <a:r>
              <a:rPr lang="en-US" dirty="0" err="1"/>
              <a:t>att</a:t>
            </a:r>
            <a:r>
              <a:rPr lang="en-US" dirty="0"/>
              <a:t> </a:t>
            </a:r>
            <a:r>
              <a:rPr lang="en-US" dirty="0" err="1"/>
              <a:t>betala</a:t>
            </a:r>
            <a:r>
              <a:rPr lang="en-US" dirty="0"/>
              <a:t> </a:t>
            </a:r>
            <a:r>
              <a:rPr lang="en-US" dirty="0" err="1"/>
              <a:t>för</a:t>
            </a:r>
            <a:r>
              <a:rPr lang="en-US" dirty="0"/>
              <a:t> </a:t>
            </a:r>
            <a:r>
              <a:rPr lang="en-US" dirty="0" err="1"/>
              <a:t>en</a:t>
            </a:r>
            <a:r>
              <a:rPr lang="en-US" dirty="0"/>
              <a:t> </a:t>
            </a:r>
            <a:r>
              <a:rPr lang="en-US" dirty="0" err="1"/>
              <a:t>bostad</a:t>
            </a:r>
            <a:r>
              <a:rPr lang="en-US" dirty="0"/>
              <a:t> under </a:t>
            </a:r>
            <a:r>
              <a:rPr lang="en-US" dirty="0" err="1"/>
              <a:t>studietiden</a:t>
            </a:r>
            <a:r>
              <a:rPr lang="en-US" dirty="0"/>
              <a:t>? </a:t>
            </a:r>
            <a:endParaRPr lang="sv-SE" dirty="0"/>
          </a:p>
        </p:txBody>
      </p:sp>
      <p:graphicFrame>
        <p:nvGraphicFramePr>
          <p:cNvPr id="6" name="ChartObject">
            <a:extLst>
              <a:ext uri="{FF2B5EF4-FFF2-40B4-BE49-F238E27FC236}">
                <a16:creationId xmlns:a16="http://schemas.microsoft.com/office/drawing/2014/main" id="{6B676478-3075-418B-A738-B3F055C8D2BE}"/>
              </a:ext>
            </a:extLst>
          </p:cNvPr>
          <p:cNvGraphicFramePr/>
          <p:nvPr>
            <p:extLst>
              <p:ext uri="{D42A27DB-BD31-4B8C-83A1-F6EECF244321}">
                <p14:modId xmlns:p14="http://schemas.microsoft.com/office/powerpoint/2010/main" val="3159145999"/>
              </p:ext>
            </p:extLst>
          </p:nvPr>
        </p:nvGraphicFramePr>
        <p:xfrm>
          <a:off x="914400" y="2060848"/>
          <a:ext cx="7315200" cy="4191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45876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633839-A01A-434C-AEC9-186630593A17}"/>
              </a:ext>
            </a:extLst>
          </p:cNvPr>
          <p:cNvSpPr>
            <a:spLocks noGrp="1"/>
          </p:cNvSpPr>
          <p:nvPr>
            <p:ph type="title"/>
          </p:nvPr>
        </p:nvSpPr>
        <p:spPr/>
        <p:txBody>
          <a:bodyPr>
            <a:normAutofit/>
          </a:bodyPr>
          <a:lstStyle/>
          <a:p>
            <a:r>
              <a:rPr lang="sv-SE" dirty="0"/>
              <a:t>28% betalar mer än 4000:-</a:t>
            </a:r>
          </a:p>
        </p:txBody>
      </p:sp>
      <p:sp>
        <p:nvSpPr>
          <p:cNvPr id="5" name="Rektangel 4">
            <a:extLst>
              <a:ext uri="{FF2B5EF4-FFF2-40B4-BE49-F238E27FC236}">
                <a16:creationId xmlns:a16="http://schemas.microsoft.com/office/drawing/2014/main" id="{DA798768-A3CC-42D2-9919-AD4BE872170D}"/>
              </a:ext>
            </a:extLst>
          </p:cNvPr>
          <p:cNvSpPr/>
          <p:nvPr/>
        </p:nvSpPr>
        <p:spPr>
          <a:xfrm>
            <a:off x="899592" y="1628800"/>
            <a:ext cx="6840760" cy="369332"/>
          </a:xfrm>
          <a:prstGeom prst="rect">
            <a:avLst/>
          </a:prstGeom>
        </p:spPr>
        <p:txBody>
          <a:bodyPr wrap="square">
            <a:spAutoFit/>
          </a:bodyPr>
          <a:lstStyle/>
          <a:p>
            <a:r>
              <a:rPr lang="en-US" dirty="0" err="1"/>
              <a:t>Hur</a:t>
            </a:r>
            <a:r>
              <a:rPr lang="en-US" dirty="0"/>
              <a:t> </a:t>
            </a:r>
            <a:r>
              <a:rPr lang="en-US" dirty="0" err="1"/>
              <a:t>mycket</a:t>
            </a:r>
            <a:r>
              <a:rPr lang="en-US" dirty="0"/>
              <a:t> </a:t>
            </a:r>
            <a:r>
              <a:rPr lang="en-US" dirty="0" err="1"/>
              <a:t>betalar</a:t>
            </a:r>
            <a:r>
              <a:rPr lang="en-US" dirty="0"/>
              <a:t> Du i </a:t>
            </a:r>
            <a:r>
              <a:rPr lang="en-US" dirty="0" err="1"/>
              <a:t>hyra</a:t>
            </a:r>
            <a:r>
              <a:rPr lang="en-US" dirty="0"/>
              <a:t>/</a:t>
            </a:r>
            <a:r>
              <a:rPr lang="en-US" dirty="0" err="1"/>
              <a:t>avgift</a:t>
            </a:r>
            <a:r>
              <a:rPr lang="en-US" dirty="0"/>
              <a:t>? </a:t>
            </a:r>
            <a:endParaRPr lang="sv-SE" dirty="0"/>
          </a:p>
        </p:txBody>
      </p:sp>
      <p:graphicFrame>
        <p:nvGraphicFramePr>
          <p:cNvPr id="7" name="ChartObject">
            <a:extLst>
              <a:ext uri="{FF2B5EF4-FFF2-40B4-BE49-F238E27FC236}">
                <a16:creationId xmlns:a16="http://schemas.microsoft.com/office/drawing/2014/main" id="{CA2682F0-9129-4C01-8913-D9EFF659A740}"/>
              </a:ext>
            </a:extLst>
          </p:cNvPr>
          <p:cNvGraphicFramePr/>
          <p:nvPr>
            <p:extLst>
              <p:ext uri="{D42A27DB-BD31-4B8C-83A1-F6EECF244321}">
                <p14:modId xmlns:p14="http://schemas.microsoft.com/office/powerpoint/2010/main" val="3707453420"/>
              </p:ext>
            </p:extLst>
          </p:nvPr>
        </p:nvGraphicFramePr>
        <p:xfrm>
          <a:off x="899592" y="2175671"/>
          <a:ext cx="7315200" cy="4191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85058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633839-A01A-434C-AEC9-186630593A17}"/>
              </a:ext>
            </a:extLst>
          </p:cNvPr>
          <p:cNvSpPr>
            <a:spLocks noGrp="1"/>
          </p:cNvSpPr>
          <p:nvPr>
            <p:ph type="title"/>
          </p:nvPr>
        </p:nvSpPr>
        <p:spPr/>
        <p:txBody>
          <a:bodyPr/>
          <a:lstStyle/>
          <a:p>
            <a:r>
              <a:rPr lang="sv-SE" dirty="0"/>
              <a:t>81% anser bostadsfrågan viktig</a:t>
            </a:r>
          </a:p>
        </p:txBody>
      </p:sp>
      <p:graphicFrame>
        <p:nvGraphicFramePr>
          <p:cNvPr id="6" name="Diagram 5">
            <a:extLst>
              <a:ext uri="{FF2B5EF4-FFF2-40B4-BE49-F238E27FC236}">
                <a16:creationId xmlns:a16="http://schemas.microsoft.com/office/drawing/2014/main" id="{D769F69B-61CC-4F23-ACBA-BC6A7C374DB0}"/>
              </a:ext>
            </a:extLst>
          </p:cNvPr>
          <p:cNvGraphicFramePr/>
          <p:nvPr>
            <p:extLst>
              <p:ext uri="{D42A27DB-BD31-4B8C-83A1-F6EECF244321}">
                <p14:modId xmlns:p14="http://schemas.microsoft.com/office/powerpoint/2010/main" val="1854785374"/>
              </p:ext>
            </p:extLst>
          </p:nvPr>
        </p:nvGraphicFramePr>
        <p:xfrm>
          <a:off x="1259632" y="2060848"/>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ktangel 6">
            <a:extLst>
              <a:ext uri="{FF2B5EF4-FFF2-40B4-BE49-F238E27FC236}">
                <a16:creationId xmlns:a16="http://schemas.microsoft.com/office/drawing/2014/main" id="{86449473-EE97-454B-9ABB-21259FAB01FC}"/>
              </a:ext>
            </a:extLst>
          </p:cNvPr>
          <p:cNvSpPr/>
          <p:nvPr/>
        </p:nvSpPr>
        <p:spPr>
          <a:xfrm>
            <a:off x="873696" y="1682817"/>
            <a:ext cx="7226696" cy="369332"/>
          </a:xfrm>
          <a:prstGeom prst="rect">
            <a:avLst/>
          </a:prstGeom>
        </p:spPr>
        <p:txBody>
          <a:bodyPr wrap="square">
            <a:spAutoFit/>
          </a:bodyPr>
          <a:lstStyle/>
          <a:p>
            <a:r>
              <a:rPr lang="en-US" dirty="0" err="1"/>
              <a:t>Hur</a:t>
            </a:r>
            <a:r>
              <a:rPr lang="en-US" dirty="0"/>
              <a:t> </a:t>
            </a:r>
            <a:r>
              <a:rPr lang="en-US" dirty="0" err="1"/>
              <a:t>viktigt</a:t>
            </a:r>
            <a:r>
              <a:rPr lang="en-US" dirty="0"/>
              <a:t> </a:t>
            </a:r>
            <a:r>
              <a:rPr lang="en-US" dirty="0" err="1"/>
              <a:t>anser</a:t>
            </a:r>
            <a:r>
              <a:rPr lang="en-US" dirty="0"/>
              <a:t> Du </a:t>
            </a:r>
            <a:r>
              <a:rPr lang="en-US" dirty="0" err="1"/>
              <a:t>att</a:t>
            </a:r>
            <a:r>
              <a:rPr lang="en-US" dirty="0"/>
              <a:t> </a:t>
            </a:r>
            <a:r>
              <a:rPr lang="en-US" dirty="0" err="1"/>
              <a:t>bostadsfrågan</a:t>
            </a:r>
            <a:r>
              <a:rPr lang="en-US" dirty="0"/>
              <a:t> </a:t>
            </a:r>
            <a:r>
              <a:rPr lang="en-US" dirty="0" err="1"/>
              <a:t>är</a:t>
            </a:r>
            <a:r>
              <a:rPr lang="en-US" dirty="0"/>
              <a:t> i </a:t>
            </a:r>
            <a:r>
              <a:rPr lang="en-US" dirty="0" err="1"/>
              <a:t>det</a:t>
            </a:r>
            <a:r>
              <a:rPr lang="en-US" dirty="0"/>
              <a:t> </a:t>
            </a:r>
            <a:r>
              <a:rPr lang="en-US" dirty="0" err="1"/>
              <a:t>kommande</a:t>
            </a:r>
            <a:r>
              <a:rPr lang="en-US" dirty="0"/>
              <a:t> valet, 1-4?</a:t>
            </a:r>
            <a:endParaRPr lang="sv-SE" dirty="0"/>
          </a:p>
        </p:txBody>
      </p:sp>
      <p:grpSp>
        <p:nvGrpSpPr>
          <p:cNvPr id="15" name="Grupp 14">
            <a:extLst>
              <a:ext uri="{FF2B5EF4-FFF2-40B4-BE49-F238E27FC236}">
                <a16:creationId xmlns:a16="http://schemas.microsoft.com/office/drawing/2014/main" id="{2DD92C6F-21AD-4943-A3A1-A5FB90530F24}"/>
              </a:ext>
            </a:extLst>
          </p:cNvPr>
          <p:cNvGrpSpPr/>
          <p:nvPr/>
        </p:nvGrpSpPr>
        <p:grpSpPr>
          <a:xfrm>
            <a:off x="2267744" y="2332550"/>
            <a:ext cx="4104456" cy="3760746"/>
            <a:chOff x="2267744" y="2132662"/>
            <a:chExt cx="4104456" cy="3760746"/>
          </a:xfrm>
        </p:grpSpPr>
        <p:pic>
          <p:nvPicPr>
            <p:cNvPr id="8" name="Bildobjekt 7">
              <a:extLst>
                <a:ext uri="{FF2B5EF4-FFF2-40B4-BE49-F238E27FC236}">
                  <a16:creationId xmlns:a16="http://schemas.microsoft.com/office/drawing/2014/main" id="{2AD65BA1-2B04-4AD3-B0B2-903E4D4DF257}"/>
                </a:ext>
              </a:extLst>
            </p:cNvPr>
            <p:cNvPicPr>
              <a:picLocks noChangeAspect="1"/>
            </p:cNvPicPr>
            <p:nvPr/>
          </p:nvPicPr>
          <p:blipFill>
            <a:blip r:embed="rId3"/>
            <a:stretch>
              <a:fillRect/>
            </a:stretch>
          </p:blipFill>
          <p:spPr>
            <a:xfrm>
              <a:off x="2267744" y="2420888"/>
              <a:ext cx="4104456" cy="3472520"/>
            </a:xfrm>
            <a:prstGeom prst="rect">
              <a:avLst/>
            </a:prstGeom>
          </p:spPr>
        </p:pic>
        <p:sp>
          <p:nvSpPr>
            <p:cNvPr id="10" name="textruta 9">
              <a:extLst>
                <a:ext uri="{FF2B5EF4-FFF2-40B4-BE49-F238E27FC236}">
                  <a16:creationId xmlns:a16="http://schemas.microsoft.com/office/drawing/2014/main" id="{8445603B-928D-4275-AFE7-E0FAAAAA5BEE}"/>
                </a:ext>
              </a:extLst>
            </p:cNvPr>
            <p:cNvSpPr txBox="1"/>
            <p:nvPr/>
          </p:nvSpPr>
          <p:spPr>
            <a:xfrm>
              <a:off x="4299600" y="2132662"/>
              <a:ext cx="1352520" cy="369332"/>
            </a:xfrm>
            <a:prstGeom prst="rect">
              <a:avLst/>
            </a:prstGeom>
            <a:noFill/>
          </p:spPr>
          <p:txBody>
            <a:bodyPr wrap="square" rtlCol="0">
              <a:spAutoFit/>
            </a:bodyPr>
            <a:lstStyle/>
            <a:p>
              <a:r>
                <a:rPr lang="sv-SE" dirty="0"/>
                <a:t>1 (2%)</a:t>
              </a:r>
            </a:p>
          </p:txBody>
        </p:sp>
        <p:sp>
          <p:nvSpPr>
            <p:cNvPr id="11" name="textruta 10">
              <a:extLst>
                <a:ext uri="{FF2B5EF4-FFF2-40B4-BE49-F238E27FC236}">
                  <a16:creationId xmlns:a16="http://schemas.microsoft.com/office/drawing/2014/main" id="{6909CD13-76FC-4FD5-A4AC-7B2116E219D1}"/>
                </a:ext>
              </a:extLst>
            </p:cNvPr>
            <p:cNvSpPr txBox="1"/>
            <p:nvPr/>
          </p:nvSpPr>
          <p:spPr>
            <a:xfrm>
              <a:off x="4644008" y="3203684"/>
              <a:ext cx="1152128" cy="369332"/>
            </a:xfrm>
            <a:prstGeom prst="rect">
              <a:avLst/>
            </a:prstGeom>
            <a:noFill/>
          </p:spPr>
          <p:txBody>
            <a:bodyPr wrap="square" rtlCol="0">
              <a:spAutoFit/>
            </a:bodyPr>
            <a:lstStyle/>
            <a:p>
              <a:r>
                <a:rPr lang="sv-SE" dirty="0"/>
                <a:t>2 (18%) </a:t>
              </a:r>
            </a:p>
          </p:txBody>
        </p:sp>
        <p:sp>
          <p:nvSpPr>
            <p:cNvPr id="12" name="textruta 11">
              <a:extLst>
                <a:ext uri="{FF2B5EF4-FFF2-40B4-BE49-F238E27FC236}">
                  <a16:creationId xmlns:a16="http://schemas.microsoft.com/office/drawing/2014/main" id="{6BB9A02F-3D93-4DD3-B5D5-EDCB008AEDD6}"/>
                </a:ext>
              </a:extLst>
            </p:cNvPr>
            <p:cNvSpPr txBox="1"/>
            <p:nvPr/>
          </p:nvSpPr>
          <p:spPr>
            <a:xfrm>
              <a:off x="4299600" y="4725144"/>
              <a:ext cx="992579" cy="369332"/>
            </a:xfrm>
            <a:prstGeom prst="rect">
              <a:avLst/>
            </a:prstGeom>
            <a:noFill/>
          </p:spPr>
          <p:txBody>
            <a:bodyPr wrap="none" rtlCol="0">
              <a:spAutoFit/>
            </a:bodyPr>
            <a:lstStyle/>
            <a:p>
              <a:r>
                <a:rPr lang="sv-SE" dirty="0"/>
                <a:t>3 (44%)</a:t>
              </a:r>
            </a:p>
          </p:txBody>
        </p:sp>
        <p:sp>
          <p:nvSpPr>
            <p:cNvPr id="13" name="textruta 12">
              <a:extLst>
                <a:ext uri="{FF2B5EF4-FFF2-40B4-BE49-F238E27FC236}">
                  <a16:creationId xmlns:a16="http://schemas.microsoft.com/office/drawing/2014/main" id="{A6EA7B11-4268-4ED6-9060-74454FEC7195}"/>
                </a:ext>
              </a:extLst>
            </p:cNvPr>
            <p:cNvSpPr txBox="1"/>
            <p:nvPr/>
          </p:nvSpPr>
          <p:spPr>
            <a:xfrm>
              <a:off x="2987824" y="3770344"/>
              <a:ext cx="992579" cy="369332"/>
            </a:xfrm>
            <a:prstGeom prst="rect">
              <a:avLst/>
            </a:prstGeom>
            <a:noFill/>
          </p:spPr>
          <p:txBody>
            <a:bodyPr wrap="none" rtlCol="0">
              <a:spAutoFit/>
            </a:bodyPr>
            <a:lstStyle/>
            <a:p>
              <a:r>
                <a:rPr lang="sv-SE" dirty="0"/>
                <a:t>4 (37%)</a:t>
              </a:r>
            </a:p>
          </p:txBody>
        </p:sp>
      </p:grpSp>
      <p:pic>
        <p:nvPicPr>
          <p:cNvPr id="14" name="Bildobjekt 13">
            <a:extLst>
              <a:ext uri="{FF2B5EF4-FFF2-40B4-BE49-F238E27FC236}">
                <a16:creationId xmlns:a16="http://schemas.microsoft.com/office/drawing/2014/main" id="{95203789-80FA-433C-B85D-A06C6A8C814A}"/>
              </a:ext>
            </a:extLst>
          </p:cNvPr>
          <p:cNvPicPr>
            <a:picLocks noChangeAspect="1"/>
          </p:cNvPicPr>
          <p:nvPr/>
        </p:nvPicPr>
        <p:blipFill>
          <a:blip r:embed="rId4"/>
          <a:stretch>
            <a:fillRect/>
          </a:stretch>
        </p:blipFill>
        <p:spPr>
          <a:xfrm>
            <a:off x="5508104" y="5590028"/>
            <a:ext cx="1239810" cy="534820"/>
          </a:xfrm>
          <a:prstGeom prst="rect">
            <a:avLst/>
          </a:prstGeom>
        </p:spPr>
      </p:pic>
    </p:spTree>
    <p:extLst>
      <p:ext uri="{BB962C8B-B14F-4D97-AF65-F5344CB8AC3E}">
        <p14:creationId xmlns:p14="http://schemas.microsoft.com/office/powerpoint/2010/main" val="938526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633839-A01A-434C-AEC9-186630593A17}"/>
              </a:ext>
            </a:extLst>
          </p:cNvPr>
          <p:cNvSpPr>
            <a:spLocks noGrp="1"/>
          </p:cNvSpPr>
          <p:nvPr>
            <p:ph type="title"/>
          </p:nvPr>
        </p:nvSpPr>
        <p:spPr/>
        <p:txBody>
          <a:bodyPr>
            <a:normAutofit/>
          </a:bodyPr>
          <a:lstStyle/>
          <a:p>
            <a:r>
              <a:rPr lang="sv-SE" dirty="0"/>
              <a:t>89% tänker gå och rösta</a:t>
            </a:r>
          </a:p>
        </p:txBody>
      </p:sp>
      <p:sp>
        <p:nvSpPr>
          <p:cNvPr id="7" name="Rektangel 6">
            <a:extLst>
              <a:ext uri="{FF2B5EF4-FFF2-40B4-BE49-F238E27FC236}">
                <a16:creationId xmlns:a16="http://schemas.microsoft.com/office/drawing/2014/main" id="{CD858789-711E-4128-BFF1-EB85F29429B7}"/>
              </a:ext>
            </a:extLst>
          </p:cNvPr>
          <p:cNvSpPr/>
          <p:nvPr/>
        </p:nvSpPr>
        <p:spPr>
          <a:xfrm>
            <a:off x="820556" y="1691516"/>
            <a:ext cx="2993127" cy="369332"/>
          </a:xfrm>
          <a:prstGeom prst="rect">
            <a:avLst/>
          </a:prstGeom>
        </p:spPr>
        <p:txBody>
          <a:bodyPr wrap="none">
            <a:spAutoFit/>
          </a:bodyPr>
          <a:lstStyle/>
          <a:p>
            <a:r>
              <a:rPr lang="en-US" dirty="0"/>
              <a:t>Ska Du </a:t>
            </a:r>
            <a:r>
              <a:rPr lang="en-US" dirty="0" err="1"/>
              <a:t>rösta</a:t>
            </a:r>
            <a:r>
              <a:rPr lang="en-US" dirty="0"/>
              <a:t> i valet i </a:t>
            </a:r>
            <a:r>
              <a:rPr lang="en-US" dirty="0" err="1"/>
              <a:t>höst</a:t>
            </a:r>
            <a:r>
              <a:rPr lang="en-US" dirty="0"/>
              <a:t>? </a:t>
            </a:r>
            <a:endParaRPr lang="sv-SE" dirty="0"/>
          </a:p>
        </p:txBody>
      </p:sp>
      <p:graphicFrame>
        <p:nvGraphicFramePr>
          <p:cNvPr id="8" name="ChartObject">
            <a:extLst>
              <a:ext uri="{FF2B5EF4-FFF2-40B4-BE49-F238E27FC236}">
                <a16:creationId xmlns:a16="http://schemas.microsoft.com/office/drawing/2014/main" id="{FB58FB1E-9A4A-4154-BD8D-1E01CA33DD31}"/>
              </a:ext>
            </a:extLst>
          </p:cNvPr>
          <p:cNvGraphicFramePr/>
          <p:nvPr>
            <p:extLst>
              <p:ext uri="{D42A27DB-BD31-4B8C-83A1-F6EECF244321}">
                <p14:modId xmlns:p14="http://schemas.microsoft.com/office/powerpoint/2010/main" val="4119728725"/>
              </p:ext>
            </p:extLst>
          </p:nvPr>
        </p:nvGraphicFramePr>
        <p:xfrm>
          <a:off x="820556" y="2420888"/>
          <a:ext cx="7315200" cy="304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653253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MPMENUOPEN" val="True"/>
</p:tagLst>
</file>

<file path=ppt/theme/theme1.xml><?xml version="1.0" encoding="utf-8"?>
<a:theme xmlns:a="http://schemas.openxmlformats.org/drawingml/2006/main" name="Hyresgästföreningen">
  <a:themeElements>
    <a:clrScheme name="Hyresgästföreningen">
      <a:dk1>
        <a:sysClr val="windowText" lastClr="000000"/>
      </a:dk1>
      <a:lt1>
        <a:sysClr val="window" lastClr="FFFFFF"/>
      </a:lt1>
      <a:dk2>
        <a:srgbClr val="1F497D"/>
      </a:dk2>
      <a:lt2>
        <a:srgbClr val="EEECE1"/>
      </a:lt2>
      <a:accent1>
        <a:srgbClr val="FF9933"/>
      </a:accent1>
      <a:accent2>
        <a:srgbClr val="FFCC33"/>
      </a:accent2>
      <a:accent3>
        <a:srgbClr val="99CC33"/>
      </a:accent3>
      <a:accent4>
        <a:srgbClr val="6699CC"/>
      </a:accent4>
      <a:accent5>
        <a:srgbClr val="999999"/>
      </a:accent5>
      <a:accent6>
        <a:srgbClr val="CC0033"/>
      </a:accent6>
      <a:hlink>
        <a:srgbClr val="0000FF"/>
      </a:hlink>
      <a:folHlink>
        <a:srgbClr val="800080"/>
      </a:folHlink>
    </a:clrScheme>
    <a:fontScheme name="Hyresgäst_PPT_Exc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Hyresgästföreningen.potx" id="{14E726B2-A0D2-44DB-A5CD-BD395FB73D6C}" vid="{7711C54B-5108-4497-B865-7D349415F8AB}"/>
    </a:ext>
  </a:extLst>
</a:theme>
</file>

<file path=docProps/app.xml><?xml version="1.0" encoding="utf-8"?>
<Properties xmlns="http://schemas.openxmlformats.org/officeDocument/2006/extended-properties" xmlns:vt="http://schemas.openxmlformats.org/officeDocument/2006/docPropsVTypes">
  <Template>Hyresgästföreningen</Template>
  <TotalTime>1329</TotalTime>
  <Words>1459</Words>
  <Application>Microsoft Office PowerPoint</Application>
  <PresentationFormat>Bildspel på skärmen (4:3)</PresentationFormat>
  <Paragraphs>77</Paragraphs>
  <Slides>20</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20</vt:i4>
      </vt:variant>
    </vt:vector>
  </HeadingPairs>
  <TitlesOfParts>
    <vt:vector size="23" baseType="lpstr">
      <vt:lpstr>Arial</vt:lpstr>
      <vt:lpstr>Wingdings</vt:lpstr>
      <vt:lpstr>Hyresgästföreningen</vt:lpstr>
      <vt:lpstr>Så tycker studenter i Norrland om boende</vt:lpstr>
      <vt:lpstr>PowerPoint-presentation</vt:lpstr>
      <vt:lpstr>Enkäten</vt:lpstr>
      <vt:lpstr>Mer om dem som svarat</vt:lpstr>
      <vt:lpstr>48% vill bo i kommunal hyresrätt</vt:lpstr>
      <vt:lpstr>Max 4000:- är en rimlig hyra</vt:lpstr>
      <vt:lpstr>28% betalar mer än 4000:-</vt:lpstr>
      <vt:lpstr>81% anser bostadsfrågan viktig</vt:lpstr>
      <vt:lpstr>89% tänker gå och rösta</vt:lpstr>
      <vt:lpstr>185 st vill engagera sig</vt:lpstr>
      <vt:lpstr>Några röster om boendet</vt:lpstr>
      <vt:lpstr>Är du nöjd med ditt nuvarande boende?</vt:lpstr>
      <vt:lpstr>Är du nöjd med ditt nuvarande boende?</vt:lpstr>
      <vt:lpstr>Är du nöjd med ditt nuvarande boende?</vt:lpstr>
      <vt:lpstr>Vad skulle Du vilja säga till en politiker med ansvar för bostadsfrågan om Du mötte hen?</vt:lpstr>
      <vt:lpstr>Vad skulle Du vilja säga till en politiker med ansvar för bostadsfrågan om Du mötte hen?</vt:lpstr>
      <vt:lpstr>Vad skulle Du vilja säga till en politiker med ansvar för bostadsfrågan om Du mötte hen?</vt:lpstr>
      <vt:lpstr>Hade bostadssituationen någon betydelse för ditt val av studieort?</vt:lpstr>
      <vt:lpstr>Hade bostadssituationen någon betydelse för ditt val av studieort?</vt:lpstr>
      <vt:lpstr>Hade bostadssituationen någon betydelse för ditt val av studieort?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Så tycker studenter i Norrland om boende</dc:title>
  <dc:creator>Anders Rubensson</dc:creator>
  <cp:lastModifiedBy>Anders Rubensson</cp:lastModifiedBy>
  <cp:revision>16</cp:revision>
  <dcterms:created xsi:type="dcterms:W3CDTF">2018-04-04T12:15:03Z</dcterms:created>
  <dcterms:modified xsi:type="dcterms:W3CDTF">2018-04-17T09:21:17Z</dcterms:modified>
</cp:coreProperties>
</file>