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4" r:id="rId2"/>
    <p:sldId id="399" r:id="rId3"/>
    <p:sldId id="382" r:id="rId4"/>
    <p:sldId id="385" r:id="rId5"/>
    <p:sldId id="384" r:id="rId6"/>
    <p:sldId id="400" r:id="rId7"/>
    <p:sldId id="397" r:id="rId8"/>
    <p:sldId id="387" r:id="rId9"/>
    <p:sldId id="404" r:id="rId10"/>
    <p:sldId id="420" r:id="rId11"/>
    <p:sldId id="405" r:id="rId12"/>
    <p:sldId id="406" r:id="rId13"/>
    <p:sldId id="407" r:id="rId14"/>
    <p:sldId id="408" r:id="rId15"/>
    <p:sldId id="409" r:id="rId16"/>
    <p:sldId id="419" r:id="rId17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81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63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4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040786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448943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857100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265257" algn="l" defTabSz="81631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1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2566">
          <p15:clr>
            <a:srgbClr val="A4A3A4"/>
          </p15:clr>
        </p15:guide>
        <p15:guide id="4" orient="horz" pos="917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pos="5493">
          <p15:clr>
            <a:srgbClr val="A4A3A4"/>
          </p15:clr>
        </p15:guide>
        <p15:guide id="7" pos="246">
          <p15:clr>
            <a:srgbClr val="A4A3A4"/>
          </p15:clr>
        </p15:guide>
        <p15:guide id="8" pos="3750">
          <p15:clr>
            <a:srgbClr val="A4A3A4"/>
          </p15:clr>
        </p15:guide>
        <p15:guide id="9" pos="2881">
          <p15:clr>
            <a:srgbClr val="A4A3A4"/>
          </p15:clr>
        </p15:guide>
        <p15:guide id="10" pos="2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EB8"/>
    <a:srgbClr val="008000"/>
    <a:srgbClr val="7A4900"/>
    <a:srgbClr val="004600"/>
    <a:srgbClr val="FF9900"/>
    <a:srgbClr val="FD8003"/>
    <a:srgbClr val="A75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 autoAdjust="0"/>
    <p:restoredTop sz="85799" autoAdjust="0"/>
  </p:normalViewPr>
  <p:slideViewPr>
    <p:cSldViewPr snapToGrid="0" showGuides="1">
      <p:cViewPr varScale="1">
        <p:scale>
          <a:sx n="147" d="100"/>
          <a:sy n="147" d="100"/>
        </p:scale>
        <p:origin x="210" y="114"/>
      </p:cViewPr>
      <p:guideLst>
        <p:guide orient="horz" pos="1381"/>
        <p:guide orient="horz" pos="682"/>
        <p:guide orient="horz" pos="2566"/>
        <p:guide orient="horz" pos="917"/>
        <p:guide orient="horz" pos="2981"/>
        <p:guide pos="5493"/>
        <p:guide pos="246"/>
        <p:guide pos="3750"/>
        <p:guide pos="2881"/>
        <p:guide pos="24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4C1F8-0D69-664F-A929-998F54F0F36B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F3F1-7161-E24B-8D50-3BE79D183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9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4C8E-EFBB-48C2-8AAE-FED9B0987BF8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1A796-0BD8-4130-A596-6328C1F31E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57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14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72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29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86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943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00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257" algn="l" defTabSz="8163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7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A796-0BD8-4130-A596-6328C1F31ED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ge16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7" y="323473"/>
            <a:ext cx="5514775" cy="60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2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,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>
            <a:spLocks noGrp="1"/>
          </p:cNvSpPr>
          <p:nvPr>
            <p:ph idx="1"/>
          </p:nvPr>
        </p:nvSpPr>
        <p:spPr bwMode="auto">
          <a:xfrm>
            <a:off x="397760" y="2191102"/>
            <a:ext cx="3420000" cy="2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97496" y="1454655"/>
            <a:ext cx="5675413" cy="727828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9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5719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02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97496" y="1454655"/>
            <a:ext cx="3720479" cy="727828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420000" cy="2539938"/>
          </a:xfrm>
        </p:spPr>
        <p:txBody>
          <a:bodyPr/>
          <a:lstStyle>
            <a:lvl5pPr marL="803560" indent="-157311">
              <a:lnSpc>
                <a:spcPts val="1696"/>
              </a:lnSpc>
              <a:spcBef>
                <a:spcPts val="0"/>
              </a:spcBef>
              <a:buClr>
                <a:schemeClr val="tx1"/>
              </a:buClr>
              <a:buFont typeface="Futura Std Book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7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ge16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7" y="323473"/>
            <a:ext cx="5514775" cy="604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lid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BR_1503_Final_16_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</a:t>
            </a:r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BR_1503_Final_16_9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</a:t>
            </a:r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BR_1503_Final_16_9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</a:t>
            </a:r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Chapt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BR_1503_Final_16_9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414749" y="332101"/>
            <a:ext cx="5514775" cy="1123637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</a:t>
            </a:r>
          </a:p>
        </p:txBody>
      </p:sp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63" y="4206392"/>
            <a:ext cx="2298516" cy="5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6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88868" y="1450342"/>
            <a:ext cx="5852192" cy="604612"/>
          </a:xfrm>
        </p:spPr>
        <p:txBody>
          <a:bodyPr/>
          <a:lstStyle>
            <a:lvl1pPr>
              <a:lnSpc>
                <a:spcPts val="2600"/>
              </a:lnSpc>
              <a:defRPr spc="-5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pic>
        <p:nvPicPr>
          <p:cNvPr id="4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3" y="326657"/>
            <a:ext cx="1821255" cy="4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97496" y="1454655"/>
            <a:ext cx="8322642" cy="7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397759" y="2191102"/>
            <a:ext cx="8322379" cy="2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76" y="324680"/>
            <a:ext cx="1819024" cy="445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92" r:id="rId3"/>
    <p:sldLayoutId id="2147483693" r:id="rId4"/>
    <p:sldLayoutId id="2147483694" r:id="rId5"/>
    <p:sldLayoutId id="2147483658" r:id="rId6"/>
    <p:sldLayoutId id="2147483660" r:id="rId7"/>
    <p:sldLayoutId id="2147483657" r:id="rId8"/>
    <p:sldLayoutId id="2147483656" r:id="rId9"/>
    <p:sldLayoutId id="2147483653" r:id="rId10"/>
    <p:sldLayoutId id="2147483650" r:id="rId11"/>
    <p:sldLayoutId id="2147483651" r:id="rId12"/>
    <p:sldLayoutId id="2147483652" r:id="rId13"/>
    <p:sldLayoutId id="2147483695" r:id="rId14"/>
  </p:sldLayoutIdLst>
  <p:hf sldNum="0" hdr="0" ftr="0" dt="0"/>
  <p:txStyles>
    <p:titleStyle>
      <a:lvl1pPr algn="l" rtl="0" eaLnBrk="1" fontAlgn="base" hangingPunct="1">
        <a:lnSpc>
          <a:spcPts val="3213"/>
        </a:lnSpc>
        <a:spcBef>
          <a:spcPct val="0"/>
        </a:spcBef>
        <a:spcAft>
          <a:spcPct val="0"/>
        </a:spcAft>
        <a:defRPr sz="2200" b="1" kern="1200" cap="none" spc="-89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5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31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47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62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162980" indent="-162980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18873" indent="-155894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1852" indent="-155894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7745" indent="-147390" algn="l" rtl="0" eaLnBrk="1" fontAlgn="base" hangingPunct="1">
        <a:lnSpc>
          <a:spcPts val="1696"/>
        </a:lnSpc>
        <a:spcBef>
          <a:spcPts val="0"/>
        </a:spcBef>
        <a:spcAft>
          <a:spcPts val="1696"/>
        </a:spcAft>
        <a:buClr>
          <a:schemeClr val="tx1"/>
        </a:buClr>
        <a:buSzPct val="100000"/>
        <a:buFont typeface="Futura Std Book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07" indent="-20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244865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22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79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36" indent="-204079" algn="l" defTabSz="81631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57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14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72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29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86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43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00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57" algn="l" defTabSz="816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ckholmbusinessalliance.se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Servicemätning 2017-års ärenden</a:t>
            </a:r>
            <a:br>
              <a:rPr lang="sv-SE" sz="2800" dirty="0"/>
            </a:br>
            <a:r>
              <a:rPr lang="sv-SE" sz="2400" dirty="0"/>
              <a:t>Stockholm Business Alliance, SBA</a:t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000" b="0" dirty="0"/>
              <a:t>– en undersökning av 55 SBA-kommuners</a:t>
            </a:r>
            <a:br>
              <a:rPr lang="sv-SE" sz="2000" b="0" dirty="0"/>
            </a:br>
            <a:r>
              <a:rPr lang="sv-SE" sz="2000" b="0" dirty="0"/>
              <a:t>myndighetsutövning i Stockholmsregionen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000" b="0"/>
              <a:t/>
            </a:r>
            <a:br>
              <a:rPr lang="sv-SE" sz="2000" b="0"/>
            </a:br>
            <a:r>
              <a:rPr lang="sv-SE" sz="2000" b="0" smtClean="0"/>
              <a:t>2018-05-02</a:t>
            </a:r>
            <a:endParaRPr lang="sv-SE" sz="2000" b="0" dirty="0"/>
          </a:p>
        </p:txBody>
      </p:sp>
    </p:spTree>
    <p:extLst>
      <p:ext uri="{BB962C8B-B14F-4D97-AF65-F5344CB8AC3E}">
        <p14:creationId xmlns:p14="http://schemas.microsoft.com/office/powerpoint/2010/main" val="65841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391" y="933583"/>
            <a:ext cx="3134743" cy="1112627"/>
          </a:xfrm>
        </p:spPr>
        <p:txBody>
          <a:bodyPr/>
          <a:lstStyle/>
          <a:p>
            <a:r>
              <a:rPr lang="sv-SE" sz="2400" dirty="0"/>
              <a:t>Brandskydd</a:t>
            </a:r>
            <a:br>
              <a:rPr lang="sv-SE" sz="2400" dirty="0"/>
            </a:br>
            <a:r>
              <a:rPr lang="sv-SE" sz="1400" dirty="0"/>
              <a:t>SBA-kommuner, 2017-års ärenden</a:t>
            </a:r>
            <a:br>
              <a:rPr lang="sv-SE" sz="1400" dirty="0"/>
            </a:br>
            <a:endParaRPr lang="sv-S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00676"/>
              </p:ext>
            </p:extLst>
          </p:nvPr>
        </p:nvGraphicFramePr>
        <p:xfrm>
          <a:off x="3788094" y="406294"/>
          <a:ext cx="2477728" cy="4364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72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        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85 (82)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Nykvarn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(89)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Gnesta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(82)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(82)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Upplands-Bro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90958"/>
              </p:ext>
            </p:extLst>
          </p:nvPr>
        </p:nvGraphicFramePr>
        <p:xfrm>
          <a:off x="427391" y="2428629"/>
          <a:ext cx="3257686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87 (88)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 (82)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Dubbel hakparentes 8"/>
          <p:cNvSpPr/>
          <p:nvPr/>
        </p:nvSpPr>
        <p:spPr>
          <a:xfrm>
            <a:off x="6495108" y="3850095"/>
            <a:ext cx="2365405" cy="845504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55 kommuner ingår i denna ranking.</a:t>
            </a:r>
          </a:p>
        </p:txBody>
      </p:sp>
      <p:sp>
        <p:nvSpPr>
          <p:cNvPr id="8" name="Dubbel hakparentes 7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67E1064-4782-4663-A7B9-9F0D08747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58647"/>
              </p:ext>
            </p:extLst>
          </p:nvPr>
        </p:nvGraphicFramePr>
        <p:xfrm>
          <a:off x="6419045" y="406294"/>
          <a:ext cx="2477728" cy="12086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6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72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         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Vaxholm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19160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1879112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43260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859094"/>
                  </a:ext>
                </a:extLst>
              </a:tr>
              <a:tr h="150285">
                <a:tc>
                  <a:txBody>
                    <a:bodyPr/>
                    <a:lstStyle/>
                    <a:p>
                      <a:pPr algn="ctr" fontAlgn="b"/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94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986" y="902130"/>
            <a:ext cx="3406092" cy="727828"/>
          </a:xfrm>
        </p:spPr>
        <p:txBody>
          <a:bodyPr/>
          <a:lstStyle/>
          <a:p>
            <a:r>
              <a:rPr lang="sv-SE" sz="2400" dirty="0"/>
              <a:t>Bygglov</a:t>
            </a:r>
            <a:br>
              <a:rPr lang="sv-SE" sz="2400" dirty="0"/>
            </a:br>
            <a:r>
              <a:rPr lang="sv-SE" sz="1400" dirty="0"/>
              <a:t>SBA-kommuner, 2017-års ärenden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63916"/>
              </p:ext>
            </p:extLst>
          </p:nvPr>
        </p:nvGraphicFramePr>
        <p:xfrm>
          <a:off x="3864078" y="363274"/>
          <a:ext cx="2477728" cy="4413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Danderyd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Sandviken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Nykvarn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Knivsta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Flen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 (54)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(61)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Oxelösund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64665"/>
              </p:ext>
            </p:extLst>
          </p:nvPr>
        </p:nvGraphicFramePr>
        <p:xfrm>
          <a:off x="457986" y="2462461"/>
          <a:ext cx="3267211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Arboga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(82)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(85)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Upplands-Bro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(55)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Kungsör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Ludvika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(84)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73591"/>
              </p:ext>
            </p:extLst>
          </p:nvPr>
        </p:nvGraphicFramePr>
        <p:xfrm>
          <a:off x="6486833" y="370652"/>
          <a:ext cx="2477728" cy="3119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 (58)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Värmdö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 (64)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Vaxholm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 (58)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 (61)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 (49)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Sundbyberg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 (49)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 (43)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 (50)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 (55)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 (49)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Håbo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 (52)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415507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 (40)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68381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 (36)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80277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 (50)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23782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Tyresö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 (58)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156424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 (54)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7802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(57)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981158"/>
                  </a:ext>
                </a:extLst>
              </a:tr>
            </a:tbl>
          </a:graphicData>
        </a:graphic>
      </p:graphicFrame>
      <p:sp>
        <p:nvSpPr>
          <p:cNvPr id="10" name="Dubbel hakparentes 9"/>
          <p:cNvSpPr/>
          <p:nvPr/>
        </p:nvSpPr>
        <p:spPr>
          <a:xfrm>
            <a:off x="6554200" y="3894199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134 kommuner ingår i denna ranking.</a:t>
            </a:r>
          </a:p>
        </p:txBody>
      </p:sp>
      <p:sp>
        <p:nvSpPr>
          <p:cNvPr id="8" name="Dubbel hakparentes 7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</p:spTree>
    <p:extLst>
      <p:ext uri="{BB962C8B-B14F-4D97-AF65-F5344CB8AC3E}">
        <p14:creationId xmlns:p14="http://schemas.microsoft.com/office/powerpoint/2010/main" val="154301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2245" y="943236"/>
            <a:ext cx="3422336" cy="727828"/>
          </a:xfrm>
        </p:spPr>
        <p:txBody>
          <a:bodyPr/>
          <a:lstStyle/>
          <a:p>
            <a:r>
              <a:rPr lang="sv-SE" sz="2400" dirty="0"/>
              <a:t>Markupplåtelse</a:t>
            </a:r>
            <a:br>
              <a:rPr lang="sv-SE" sz="2400" dirty="0"/>
            </a:br>
            <a:r>
              <a:rPr lang="sv-SE" sz="1400" dirty="0"/>
              <a:t>SBA-kommuner, 2017-års ärenden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23723"/>
              </p:ext>
            </p:extLst>
          </p:nvPr>
        </p:nvGraphicFramePr>
        <p:xfrm>
          <a:off x="412245" y="2421355"/>
          <a:ext cx="3252461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89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Vaxholm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588815"/>
              </p:ext>
            </p:extLst>
          </p:nvPr>
        </p:nvGraphicFramePr>
        <p:xfrm>
          <a:off x="3970400" y="712028"/>
          <a:ext cx="3327993" cy="39775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0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(82)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(57)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(60)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(62)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(60)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Sundbyberg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Arboga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(68)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9" name="Dubbel hakparentes 8"/>
          <p:cNvSpPr/>
          <p:nvPr/>
        </p:nvSpPr>
        <p:spPr>
          <a:xfrm>
            <a:off x="7529052" y="2831690"/>
            <a:ext cx="1430593" cy="1806677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51 kommuner ingår i denna ranking.</a:t>
            </a:r>
          </a:p>
        </p:txBody>
      </p:sp>
      <p:sp>
        <p:nvSpPr>
          <p:cNvPr id="10" name="Dubbel hakparentes 9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</p:spTree>
    <p:extLst>
      <p:ext uri="{BB962C8B-B14F-4D97-AF65-F5344CB8AC3E}">
        <p14:creationId xmlns:p14="http://schemas.microsoft.com/office/powerpoint/2010/main" val="340335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391" y="916896"/>
            <a:ext cx="3460921" cy="727828"/>
          </a:xfrm>
        </p:spPr>
        <p:txBody>
          <a:bodyPr/>
          <a:lstStyle/>
          <a:p>
            <a:r>
              <a:rPr lang="sv-SE" sz="2400" dirty="0"/>
              <a:t>Miljö- och hälsoskydd</a:t>
            </a:r>
            <a:br>
              <a:rPr lang="sv-SE" sz="2400" dirty="0"/>
            </a:br>
            <a:r>
              <a:rPr lang="sv-SE" sz="1400" dirty="0"/>
              <a:t>SBA-kommuner, 2017-års ärenden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20734"/>
              </p:ext>
            </p:extLst>
          </p:nvPr>
        </p:nvGraphicFramePr>
        <p:xfrm>
          <a:off x="428365" y="2398856"/>
          <a:ext cx="3229235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(85)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Ludvika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Gnesta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08763"/>
              </p:ext>
            </p:extLst>
          </p:nvPr>
        </p:nvGraphicFramePr>
        <p:xfrm>
          <a:off x="3889286" y="299669"/>
          <a:ext cx="2477728" cy="4413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Håbo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(84)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(63)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Hallstahammar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Danderyd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Arboga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(63)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Sandviken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Kungsör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Oxelösund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Knivsta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Tyresö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(55)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00568"/>
              </p:ext>
            </p:extLst>
          </p:nvPr>
        </p:nvGraphicFramePr>
        <p:xfrm>
          <a:off x="6532332" y="299669"/>
          <a:ext cx="2477728" cy="27323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Upplands-Bro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 (57)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(55)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(56)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Värmdö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(61)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 (54)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01373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Flen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940012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Nykvarn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837011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Dubbel hakparentes 10"/>
          <p:cNvSpPr/>
          <p:nvPr/>
        </p:nvSpPr>
        <p:spPr>
          <a:xfrm>
            <a:off x="6598700" y="3889378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125 kommuner ingår i denna ranking.</a:t>
            </a:r>
          </a:p>
        </p:txBody>
      </p:sp>
      <p:sp>
        <p:nvSpPr>
          <p:cNvPr id="9" name="Dubbel hakparentes 8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</p:spTree>
    <p:extLst>
      <p:ext uri="{BB962C8B-B14F-4D97-AF65-F5344CB8AC3E}">
        <p14:creationId xmlns:p14="http://schemas.microsoft.com/office/powerpoint/2010/main" val="109506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994" y="894647"/>
            <a:ext cx="3938530" cy="727828"/>
          </a:xfrm>
        </p:spPr>
        <p:txBody>
          <a:bodyPr/>
          <a:lstStyle/>
          <a:p>
            <a:r>
              <a:rPr lang="sv-SE" sz="2400" dirty="0"/>
              <a:t>Livsmedelskontroll</a:t>
            </a:r>
            <a:br>
              <a:rPr lang="sv-SE" sz="2400" dirty="0"/>
            </a:br>
            <a:r>
              <a:rPr lang="sv-SE" sz="1400" dirty="0"/>
              <a:t>SBA-kommuner, 2017-års ärenden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65564"/>
              </p:ext>
            </p:extLst>
          </p:nvPr>
        </p:nvGraphicFramePr>
        <p:xfrm>
          <a:off x="426994" y="2469944"/>
          <a:ext cx="3208481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Flen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85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00987"/>
              </p:ext>
            </p:extLst>
          </p:nvPr>
        </p:nvGraphicFramePr>
        <p:xfrm>
          <a:off x="3900948" y="407832"/>
          <a:ext cx="2477728" cy="4413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Upplands-Bro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Oxelösund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Gnesta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Sandviken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Vaxholm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Håbo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Arboga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41206"/>
              </p:ext>
            </p:extLst>
          </p:nvPr>
        </p:nvGraphicFramePr>
        <p:xfrm>
          <a:off x="6453358" y="407832"/>
          <a:ext cx="2477728" cy="28542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Sundbyberg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Ludvika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Tyresö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Värmdö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Danderyd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3255499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Knivsta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2835746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(75)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Dubbel hakparentes 10"/>
          <p:cNvSpPr/>
          <p:nvPr/>
        </p:nvSpPr>
        <p:spPr>
          <a:xfrm>
            <a:off x="6482915" y="3960466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129 kommuner ingår i denna ranking.</a:t>
            </a:r>
          </a:p>
        </p:txBody>
      </p:sp>
      <p:sp>
        <p:nvSpPr>
          <p:cNvPr id="7" name="Dubbel hakparentes 6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</p:spTree>
    <p:extLst>
      <p:ext uri="{BB962C8B-B14F-4D97-AF65-F5344CB8AC3E}">
        <p14:creationId xmlns:p14="http://schemas.microsoft.com/office/powerpoint/2010/main" val="239619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6" y="863101"/>
            <a:ext cx="3002007" cy="727828"/>
          </a:xfrm>
        </p:spPr>
        <p:txBody>
          <a:bodyPr/>
          <a:lstStyle/>
          <a:p>
            <a:r>
              <a:rPr lang="sv-SE" sz="2400" dirty="0"/>
              <a:t>Serveringstillstånd</a:t>
            </a:r>
            <a:br>
              <a:rPr lang="sv-SE" sz="2400" dirty="0"/>
            </a:br>
            <a:r>
              <a:rPr lang="sv-SE" sz="1400" dirty="0"/>
              <a:t>SBA-kommuner, 2017-års ärenden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54646"/>
              </p:ext>
            </p:extLst>
          </p:nvPr>
        </p:nvGraphicFramePr>
        <p:xfrm>
          <a:off x="397496" y="2371342"/>
          <a:ext cx="3223232" cy="24123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714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94 (85)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Upplands-Bro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94 (98)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92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89 (83)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89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08559"/>
              </p:ext>
            </p:extLst>
          </p:nvPr>
        </p:nvGraphicFramePr>
        <p:xfrm>
          <a:off x="3958666" y="709211"/>
          <a:ext cx="2477728" cy="4125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 (89)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Värmdö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 (84)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Sandviken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85 (85)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83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(87)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(80)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Danderyd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(65)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81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Hallstahammar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80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(81)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Flen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9978"/>
              </p:ext>
            </p:extLst>
          </p:nvPr>
        </p:nvGraphicFramePr>
        <p:xfrm>
          <a:off x="6555658" y="729126"/>
          <a:ext cx="2477728" cy="19694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93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+mn-lt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+mn-lt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41835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Tyresö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62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2491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 (49)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123023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55 (60)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141325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(74)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Dubbel hakparentes 11"/>
          <p:cNvSpPr/>
          <p:nvPr/>
        </p:nvSpPr>
        <p:spPr>
          <a:xfrm>
            <a:off x="6623025" y="4011434"/>
            <a:ext cx="2342994" cy="823388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65 kommuner ingår i denna ranking.</a:t>
            </a:r>
          </a:p>
        </p:txBody>
      </p:sp>
      <p:sp>
        <p:nvSpPr>
          <p:cNvPr id="9" name="Dubbel hakparentes 8"/>
          <p:cNvSpPr/>
          <p:nvPr/>
        </p:nvSpPr>
        <p:spPr>
          <a:xfrm>
            <a:off x="427391" y="1802122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</p:spTree>
    <p:extLst>
      <p:ext uri="{BB962C8B-B14F-4D97-AF65-F5344CB8AC3E}">
        <p14:creationId xmlns:p14="http://schemas.microsoft.com/office/powerpoint/2010/main" val="239619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4408" y="949777"/>
            <a:ext cx="3960652" cy="727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Samtliga myndighets-</a:t>
            </a:r>
            <a:br>
              <a:rPr lang="sv-SE" dirty="0"/>
            </a:br>
            <a:r>
              <a:rPr lang="sv-SE" dirty="0"/>
              <a:t>områden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1400" dirty="0"/>
              <a:t>SBA-kommuner, 2017-års ärenden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72431"/>
              </p:ext>
            </p:extLst>
          </p:nvPr>
        </p:nvGraphicFramePr>
        <p:xfrm>
          <a:off x="234408" y="2455387"/>
          <a:ext cx="3370717" cy="23139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710">
                <a:tc gridSpan="2"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Ranking </a:t>
                      </a:r>
                    </a:p>
                    <a:p>
                      <a:pPr algn="ctr"/>
                      <a:r>
                        <a:rPr lang="sv-SE" sz="1000" dirty="0"/>
                        <a:t>SBA     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Hallstahammar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Gnesta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Karlskoga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78 (76)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Kungsör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Eskilstuna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ubbel hakparentes 6"/>
          <p:cNvSpPr/>
          <p:nvPr/>
        </p:nvSpPr>
        <p:spPr>
          <a:xfrm>
            <a:off x="6652524" y="4067790"/>
            <a:ext cx="2342994" cy="701507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Ranking-SKL visar placering av samtliga kommuner som genomfört undersökningen. Det krävs minst 12 svar för att ingå i SKL:s ranking. 159 kommuner ingår i denna ranking.</a:t>
            </a: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44319"/>
              </p:ext>
            </p:extLst>
          </p:nvPr>
        </p:nvGraphicFramePr>
        <p:xfrm>
          <a:off x="4004187" y="265470"/>
          <a:ext cx="2477728" cy="4503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21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SBA   SKL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Örebro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Ludvika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76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Arboga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Upplands-Bro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Strängnäs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75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Heby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Sandviken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Lidingö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 (77)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73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Trosa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Järfälla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Norrtälje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Östhammar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72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Nacka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Sigtuna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Västerås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Stockholm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Botkyrka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Danderyd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71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Sundbyberg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Österåker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Nynäshamn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Upplands Väsby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Oxelösund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12797"/>
              </p:ext>
            </p:extLst>
          </p:nvPr>
        </p:nvGraphicFramePr>
        <p:xfrm>
          <a:off x="6585157" y="265470"/>
          <a:ext cx="2477728" cy="31233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21">
                <a:tc gridSpan="2"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Ranking</a:t>
                      </a:r>
                    </a:p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SBA   SKL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800" dirty="0">
                        <a:latin typeface="Futura Std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NKI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800" dirty="0">
                          <a:latin typeface="Futura Std Book"/>
                        </a:rPr>
                        <a:t>Antal 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Salem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Vaxholm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Katrineholm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69 (74)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Tierp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Huddinge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Uppsala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68 (67)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Håbo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Flen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(. 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Sollentuna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67 (70)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Gävle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Haninge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66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Vallentuna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(72)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Täby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Värmdö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Nykvarn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(71)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Södertälje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63 (69)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Tyresö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 (68)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Ekerö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 (64)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6863540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Enköping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 (58)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7148286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Knivsta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61 (73)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6075543"/>
                  </a:ext>
                </a:extLst>
              </a:tr>
              <a:tr h="114503">
                <a:tc>
                  <a:txBody>
                    <a:bodyPr/>
                    <a:lstStyle/>
                    <a:p>
                      <a:pPr algn="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SBA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/>
                        </a:rPr>
                        <a:t>70</a:t>
                      </a:r>
                      <a:r>
                        <a:rPr lang="sv-SE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(70)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Futura Std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Dubbel hakparentes 10"/>
          <p:cNvSpPr/>
          <p:nvPr/>
        </p:nvSpPr>
        <p:spPr>
          <a:xfrm>
            <a:off x="266020" y="1873737"/>
            <a:ext cx="1948714" cy="488175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2016 års resultat inom parentes</a:t>
            </a:r>
          </a:p>
          <a:p>
            <a:pPr algn="ctr"/>
            <a:r>
              <a:rPr lang="sv-SE" sz="1000" dirty="0">
                <a:latin typeface="Calibri" panose="020F0502020204030204" pitchFamily="34" charset="0"/>
                <a:cs typeface="Calibri" panose="020F0502020204030204" pitchFamily="34" charset="0"/>
              </a:rPr>
              <a:t>..=för få svar/uppgift saknas </a:t>
            </a:r>
          </a:p>
        </p:txBody>
      </p:sp>
    </p:spTree>
    <p:extLst>
      <p:ext uri="{BB962C8B-B14F-4D97-AF65-F5344CB8AC3E}">
        <p14:creationId xmlns:p14="http://schemas.microsoft.com/office/powerpoint/2010/main" val="126725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Undersökningens genomförande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399599" y="2192400"/>
            <a:ext cx="3960000" cy="2539938"/>
          </a:xfrm>
        </p:spPr>
        <p:txBody>
          <a:bodyPr/>
          <a:lstStyle/>
          <a:p>
            <a:pPr marL="0" lvl="1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Från och med 2016 genomförs undersökningen i huvudsak med löpande uppföljning via e-post och telefonintervjuer.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Samma frågor användes för samtliga kommuner och för samtliga myndighetsområden. Frågorna var utvalda och formulerade för att passa alla verksamheter.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Denna rapport omfattar endast företagsärenden. Resultat från andra målgrupper (privatpersoner, offentlig sektor m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) finns redovisade i rapporter och i SKLs webbportal.</a:t>
            </a:r>
          </a:p>
          <a:p>
            <a:pPr marL="0" indent="0">
              <a:buNone/>
            </a:pP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571999" y="2192400"/>
            <a:ext cx="3960000" cy="25399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Kommuner som har minst tolv (12) svar och minst ärenden inom bygglov och  miljö- och hälsoskydd kvalificerar sig att ingå i den sammanslagna rankingen. Inom respektive myndighetsområde räcker det med sju svar för att ingå i SBA-rankingen, medan SKL även här kräver tolv svar.</a:t>
            </a:r>
          </a:p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Undersökningen har genomförts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av </a:t>
            </a:r>
            <a:r>
              <a:rPr lang="sv-SE" smtClean="0">
                <a:latin typeface="Calibri" panose="020F0502020204030204" pitchFamily="34" charset="0"/>
                <a:cs typeface="Calibri" panose="020F0502020204030204" pitchFamily="34" charset="0"/>
              </a:rPr>
              <a:t>Origo (fd Markör och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MIND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Research)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och Sweco.  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ubbel hakparentes 6"/>
          <p:cNvSpPr/>
          <p:nvPr/>
        </p:nvSpPr>
        <p:spPr>
          <a:xfrm>
            <a:off x="5811908" y="312356"/>
            <a:ext cx="2646292" cy="1007562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Mer information om serviceundersökningen finns på </a:t>
            </a:r>
            <a:r>
              <a:rPr lang="sv-SE" sz="1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www.stockholmbusinessalliance.se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  samt SKL.</a:t>
            </a:r>
          </a:p>
        </p:txBody>
      </p:sp>
    </p:spTree>
    <p:extLst>
      <p:ext uri="{BB962C8B-B14F-4D97-AF65-F5344CB8AC3E}">
        <p14:creationId xmlns:p14="http://schemas.microsoft.com/office/powerpoint/2010/main" val="144891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Nöjd kund index, NKI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Undersökningen är upplagd enligt analysmodellen ”Nöjd-Kund-Index” (NKI), vilket är en etablerad modell för att mäta kundnöjdhet på en skala från 0-100, där 100 är högsta betyg. Modellen innebär att man kan jämföra sig över tid och med andra verksamheter.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85" y="2445500"/>
            <a:ext cx="3038254" cy="189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85" y="2156315"/>
            <a:ext cx="1647936" cy="27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22714"/>
            <a:ext cx="4285000" cy="727828"/>
          </a:xfrm>
        </p:spPr>
        <p:txBody>
          <a:bodyPr anchor="ctr" anchorCtr="1"/>
          <a:lstStyle/>
          <a:p>
            <a:r>
              <a:rPr lang="sv-SE" dirty="0"/>
              <a:t>Myndighetsområden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284999" y="154854"/>
            <a:ext cx="4727399" cy="4844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Brandskydd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Tillsyn och kontroll enligt lagen om skydd mot olyckor (LSO) samt tillstånd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och tillsyn enligt lagen om brandfarliga och explosiva varor (LBE) är en del av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kommunens totala tillsynsansvar.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Bygglov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Nästan allt byggande påverkar omgivningen och därför krävs bygglov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enligt plan- och byggförordningen.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Markupplåtelse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En tillfällig upplåtelse av kommunens mark för t ex försäljning, uteservering,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evenemang etc. Markförsäljning och arrenden ingår inte!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Miljö- och hälsoskydd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Kommunen bedriver tillsyn och kontroll av verksamhet och anläggningar inom samtliga lagstiftningsområden inom miljö och hälsoskydd. Det finns flera lagar som styr kommunens arbete, varav den viktigaste är miljöbalken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Livsmedelskontroll</a:t>
            </a:r>
          </a:p>
          <a:p>
            <a:r>
              <a:rPr lang="sv-SE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Tillsyn enligt livsmedelslagen.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Serveringstillstånd</a:t>
            </a:r>
          </a:p>
          <a:p>
            <a:r>
              <a:rPr lang="sv-SE" sz="1050" dirty="0">
                <a:latin typeface="Calibri" panose="020F0502020204030204" pitchFamily="34" charset="0"/>
                <a:cs typeface="Calibri" panose="020F0502020204030204" pitchFamily="34" charset="0"/>
              </a:rPr>
              <a:t>För att få servera alkoholhaltiga drycker till allmänheten krävs det enligt alkohollagen ett serveringstillstånd.</a:t>
            </a:r>
          </a:p>
        </p:txBody>
      </p:sp>
      <p:sp>
        <p:nvSpPr>
          <p:cNvPr id="5" name="Dubbel hakparentes 4"/>
          <p:cNvSpPr/>
          <p:nvPr/>
        </p:nvSpPr>
        <p:spPr>
          <a:xfrm>
            <a:off x="504689" y="2891419"/>
            <a:ext cx="3572541" cy="165868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NKI-ranking tas fram totalt och för respektive myndighetsområde.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841750" y="30353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endParaRPr lang="sv-SE" sz="2000" dirty="0" err="1"/>
          </a:p>
        </p:txBody>
      </p:sp>
    </p:spTree>
    <p:extLst>
      <p:ext uri="{BB962C8B-B14F-4D97-AF65-F5344CB8AC3E}">
        <p14:creationId xmlns:p14="http://schemas.microsoft.com/office/powerpoint/2010/main" val="14258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Definition av service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428850" y="2224313"/>
            <a:ext cx="3420000" cy="25399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sz="1800" dirty="0"/>
              <a:t>Kvalitetsfaktorer: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Tillgänglighet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Bemötande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Kompetens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Rättssäkerhet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Effektivitet</a:t>
            </a:r>
          </a:p>
        </p:txBody>
      </p:sp>
      <p:sp>
        <p:nvSpPr>
          <p:cNvPr id="10" name="Dubbel hakparentes 9"/>
          <p:cNvSpPr/>
          <p:nvPr/>
        </p:nvSpPr>
        <p:spPr>
          <a:xfrm>
            <a:off x="6194066" y="510363"/>
            <a:ext cx="2141860" cy="928823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Kvalitetsfaktorerna förklarar 89 procent av det totala NKI-betyget.</a:t>
            </a:r>
          </a:p>
        </p:txBody>
      </p:sp>
    </p:spTree>
    <p:extLst>
      <p:ext uri="{BB962C8B-B14F-4D97-AF65-F5344CB8AC3E}">
        <p14:creationId xmlns:p14="http://schemas.microsoft.com/office/powerpoint/2010/main" val="427450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7496" y="1454655"/>
            <a:ext cx="4556167" cy="727828"/>
          </a:xfrm>
        </p:spPr>
        <p:txBody>
          <a:bodyPr/>
          <a:lstStyle/>
          <a:p>
            <a:r>
              <a:rPr lang="sv-SE" dirty="0"/>
              <a:t>55 SBA-kommuner har genomfört serviceundersökningen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953663" y="815217"/>
            <a:ext cx="1465218" cy="3626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Arboga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Botkyrka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Danderyd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Ekerö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Enköping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Eskilstuna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Flen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Gnesta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Gävle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Hallstahammar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Haninge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Heby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Huddinge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Håbo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Järfälla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Karlskoga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Katrineholm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Knivsta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Kungsör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Köping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4953663" y="723569"/>
            <a:ext cx="381425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4953663" y="4521706"/>
            <a:ext cx="39322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5017275" y="4524296"/>
            <a:ext cx="3920248" cy="5112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*För få ärenden för att ingå i rankingen</a:t>
            </a:r>
          </a:p>
        </p:txBody>
      </p:sp>
      <p:sp>
        <p:nvSpPr>
          <p:cNvPr id="14" name="Dubbel hakparentes 13"/>
          <p:cNvSpPr/>
          <p:nvPr/>
        </p:nvSpPr>
        <p:spPr>
          <a:xfrm>
            <a:off x="361504" y="2548462"/>
            <a:ext cx="3725465" cy="1711842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55 SBA-kommuner har deltagit i undersökningen. Tillsammans med SKL </a:t>
            </a:r>
            <a:r>
              <a:rPr lang="sv-SE" sz="1400">
                <a:latin typeface="Calibri" panose="020F0502020204030204" pitchFamily="34" charset="0"/>
                <a:cs typeface="Calibri" panose="020F0502020204030204" pitchFamily="34" charset="0"/>
              </a:rPr>
              <a:t>har </a:t>
            </a:r>
            <a:r>
              <a:rPr lang="sv-SE" sz="1400" smtClean="0">
                <a:latin typeface="Calibri" panose="020F0502020204030204" pitchFamily="34" charset="0"/>
                <a:cs typeface="Calibri" panose="020F0502020204030204" pitchFamily="34" charset="0"/>
              </a:rPr>
              <a:t>172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kommuner deltagit.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285934" y="812628"/>
            <a:ext cx="1465218" cy="3626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Lidingö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Linköping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Ludvika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Nacka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Norrköping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Norrtälje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Nykvarn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Nyköping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Nynäshamn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Oxelösund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Salem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Sandviken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Sigtuna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Smedjebacken*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Sollentuna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Solna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Strängnäs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Sundbyberg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544463" y="812627"/>
            <a:ext cx="1465218" cy="36264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Södertälje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Tierp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Trosa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Tyresö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Täby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Upplands Väsby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Upplands-Bro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Uppsala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Vallentuna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Vaxholm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Värmdö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Västerås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Österåker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Östhammar</a:t>
            </a:r>
          </a:p>
        </p:txBody>
      </p:sp>
    </p:spTree>
    <p:extLst>
      <p:ext uri="{BB962C8B-B14F-4D97-AF65-F5344CB8AC3E}">
        <p14:creationId xmlns:p14="http://schemas.microsoft.com/office/powerpoint/2010/main" val="94286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ubrik 5"/>
          <p:cNvSpPr>
            <a:spLocks noGrp="1"/>
          </p:cNvSpPr>
          <p:nvPr>
            <p:ph type="title"/>
          </p:nvPr>
        </p:nvSpPr>
        <p:spPr>
          <a:xfrm>
            <a:off x="397496" y="2135167"/>
            <a:ext cx="5675413" cy="727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v-SE" sz="4000" b="0" i="1" dirty="0"/>
              <a:t>Resultat: </a:t>
            </a:r>
            <a:br>
              <a:rPr lang="sv-SE" sz="4000" b="0" i="1" dirty="0"/>
            </a:br>
            <a:r>
              <a:rPr lang="sv-SE" sz="4000" b="0" i="1" dirty="0"/>
              <a:t>2017-års ärenden</a:t>
            </a:r>
            <a:endParaRPr lang="sv-SE" sz="3600" b="0" i="1" dirty="0"/>
          </a:p>
        </p:txBody>
      </p:sp>
    </p:spTree>
    <p:extLst>
      <p:ext uri="{BB962C8B-B14F-4D97-AF65-F5344CB8AC3E}">
        <p14:creationId xmlns:p14="http://schemas.microsoft.com/office/powerpoint/2010/main" val="128621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62230" y="359509"/>
            <a:ext cx="5675413" cy="727828"/>
          </a:xfrm>
        </p:spPr>
        <p:txBody>
          <a:bodyPr/>
          <a:lstStyle/>
          <a:p>
            <a:r>
              <a:rPr lang="sv-SE" sz="2800"/>
              <a:t>NKI </a:t>
            </a:r>
            <a:r>
              <a:rPr lang="sv-SE" sz="2800" smtClean="0"/>
              <a:t>efter myndighetsområde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000" dirty="0"/>
              <a:t>55 SBA-kommuner</a:t>
            </a:r>
            <a:endParaRPr lang="sv-SE" sz="28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3885"/>
              </p:ext>
            </p:extLst>
          </p:nvPr>
        </p:nvGraphicFramePr>
        <p:xfrm>
          <a:off x="396685" y="1264586"/>
          <a:ext cx="7539240" cy="3334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975">
                <a:tc>
                  <a:txBody>
                    <a:bodyPr/>
                    <a:lstStyle/>
                    <a:p>
                      <a:pPr marL="0" marR="0" indent="0" algn="l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Antal</a:t>
                      </a:r>
                      <a:r>
                        <a:rPr lang="sv-SE" sz="1800" baseline="0" dirty="0"/>
                        <a:t> svar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Myndighetsområde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NKI SBA</a:t>
                      </a:r>
                    </a:p>
                    <a:p>
                      <a:r>
                        <a:rPr lang="sv-SE" sz="1800" dirty="0"/>
                        <a:t>2016      2017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NKI SKL*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marR="0" indent="0" algn="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Brandskydd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Bygglov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Markupplåtelse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72">
                <a:tc>
                  <a:txBody>
                    <a:bodyPr/>
                    <a:lstStyle/>
                    <a:p>
                      <a:pPr marL="0" marR="0" indent="0" algn="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1 845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Miljö- och hälsoskydd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2 538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Livsmedelskontroll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marR="0" indent="0" algn="r" defTabSz="81631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Serveringstillstånd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87">
                <a:tc>
                  <a:txBody>
                    <a:bodyPr/>
                    <a:lstStyle/>
                    <a:p>
                      <a:pPr marL="0" algn="r" defTabSz="816314" rtl="0" eaLnBrk="1" fontAlgn="b" latinLnBrk="0" hangingPunct="1"/>
                      <a:r>
                        <a:rPr lang="sv-SE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10 271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396685" y="4602089"/>
            <a:ext cx="6989016" cy="3482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sv-SE" sz="1200" dirty="0"/>
              <a:t>*Avser samtliga kommuner som gjort undersökningen genom SBA och SKL. </a:t>
            </a:r>
          </a:p>
        </p:txBody>
      </p:sp>
    </p:spTree>
    <p:extLst>
      <p:ext uri="{BB962C8B-B14F-4D97-AF65-F5344CB8AC3E}">
        <p14:creationId xmlns:p14="http://schemas.microsoft.com/office/powerpoint/2010/main" val="90507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62230" y="359509"/>
            <a:ext cx="5675413" cy="727828"/>
          </a:xfrm>
        </p:spPr>
        <p:txBody>
          <a:bodyPr/>
          <a:lstStyle/>
          <a:p>
            <a:r>
              <a:rPr lang="sv-SE" sz="2800" dirty="0"/>
              <a:t>Betygsindex för kvalitetsfaktorer</a:t>
            </a:r>
            <a:br>
              <a:rPr lang="sv-SE" sz="2800" dirty="0"/>
            </a:br>
            <a:r>
              <a:rPr lang="sv-SE" sz="2000" dirty="0"/>
              <a:t>55 SBA-kommuner</a:t>
            </a:r>
            <a:endParaRPr lang="sv-SE" sz="28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460364"/>
              </p:ext>
            </p:extLst>
          </p:nvPr>
        </p:nvGraphicFramePr>
        <p:xfrm>
          <a:off x="414674" y="1341564"/>
          <a:ext cx="6666920" cy="28497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305">
                <a:tc>
                  <a:txBody>
                    <a:bodyPr/>
                    <a:lstStyle/>
                    <a:p>
                      <a:r>
                        <a:rPr lang="sv-SE" sz="1600" dirty="0"/>
                        <a:t>Kvalitetsfaktor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Betygsindex SBA</a:t>
                      </a:r>
                    </a:p>
                    <a:p>
                      <a:r>
                        <a:rPr lang="sv-SE" sz="1600" dirty="0"/>
                        <a:t>    2016           2017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Betygsindex</a:t>
                      </a:r>
                    </a:p>
                    <a:p>
                      <a:pPr marL="0" marR="0" indent="0" algn="ctr" defTabSz="816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SKL*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9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Tillgänglighet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Bemötande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Kompetens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Rättssäkerhet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Effektivitet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414674" y="4271468"/>
            <a:ext cx="6989016" cy="34821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sv-SE" sz="1200" dirty="0"/>
              <a:t>*Avser samtliga kommuner som gjort undersökningen genom SBA och SKL</a:t>
            </a:r>
          </a:p>
        </p:txBody>
      </p:sp>
    </p:spTree>
    <p:extLst>
      <p:ext uri="{BB962C8B-B14F-4D97-AF65-F5344CB8AC3E}">
        <p14:creationId xmlns:p14="http://schemas.microsoft.com/office/powerpoint/2010/main" val="3150209066"/>
      </p:ext>
    </p:extLst>
  </p:cSld>
  <p:clrMapOvr>
    <a:masterClrMapping/>
  </p:clrMapOvr>
</p:sld>
</file>

<file path=ppt/theme/theme1.xml><?xml version="1.0" encoding="utf-8"?>
<a:theme xmlns:a="http://schemas.openxmlformats.org/drawingml/2006/main" name="SBR_mall">
  <a:themeElements>
    <a:clrScheme name="Anpassat 7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40064"/>
      </a:accent1>
      <a:accent2>
        <a:srgbClr val="006EBF"/>
      </a:accent2>
      <a:accent3>
        <a:srgbClr val="00867F"/>
      </a:accent3>
      <a:accent4>
        <a:srgbClr val="DD4A2C"/>
      </a:accent4>
      <a:accent5>
        <a:srgbClr val="5D237D"/>
      </a:accent5>
      <a:accent6>
        <a:srgbClr val="E6E6E6"/>
      </a:accent6>
      <a:hlink>
        <a:srgbClr val="000000"/>
      </a:hlink>
      <a:folHlink>
        <a:srgbClr val="E6E6E6"/>
      </a:folHlink>
    </a:clrScheme>
    <a:fontScheme name="Anpassat 51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400"/>
          </a:lnSpc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SBR_mall</Template>
  <TotalTime>7936</TotalTime>
  <Words>3423</Words>
  <Application>Microsoft Office PowerPoint</Application>
  <PresentationFormat>Bildspel på skärmen (16:9)</PresentationFormat>
  <Paragraphs>1847</Paragraphs>
  <Slides>16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Futura Std Book</vt:lpstr>
      <vt:lpstr>Wingdings</vt:lpstr>
      <vt:lpstr>SBR_mall</vt:lpstr>
      <vt:lpstr>Servicemätning 2017-års ärenden Stockholm Business Alliance, SBA  – en undersökning av 55 SBA-kommuners myndighetsutövning i Stockholmsregionen    2018-05-02</vt:lpstr>
      <vt:lpstr>Undersökningens genomförande</vt:lpstr>
      <vt:lpstr>Nöjd kund index, NKI</vt:lpstr>
      <vt:lpstr>Myndighetsområden</vt:lpstr>
      <vt:lpstr>Definition av service</vt:lpstr>
      <vt:lpstr>55 SBA-kommuner har genomfört serviceundersökningen</vt:lpstr>
      <vt:lpstr>Resultat:  2017-års ärenden</vt:lpstr>
      <vt:lpstr>NKI efter myndighetsområde 55 SBA-kommuner</vt:lpstr>
      <vt:lpstr>Betygsindex för kvalitetsfaktorer 55 SBA-kommuner</vt:lpstr>
      <vt:lpstr>Brandskydd SBA-kommuner, 2017-års ärenden </vt:lpstr>
      <vt:lpstr>Bygglov SBA-kommuner, 2017-års ärenden</vt:lpstr>
      <vt:lpstr>Markupplåtelse SBA-kommuner, 2017-års ärenden</vt:lpstr>
      <vt:lpstr>Miljö- och hälsoskydd SBA-kommuner, 2017-års ärenden</vt:lpstr>
      <vt:lpstr>Livsmedelskontroll SBA-kommuner, 2017-års ärenden</vt:lpstr>
      <vt:lpstr>Serveringstillstånd SBA-kommuner, 2017-års ärenden</vt:lpstr>
      <vt:lpstr>Samtliga myndighets- områden SBA-kommuner, 2017-års ärenden</vt:lpstr>
    </vt:vector>
  </TitlesOfParts>
  <Company>Volvo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Näringlivsservice</dc:title>
  <dc:creator>Stefan Frid</dc:creator>
  <cp:lastModifiedBy>Stefan Frid</cp:lastModifiedBy>
  <cp:revision>435</cp:revision>
  <cp:lastPrinted>2018-04-19T11:16:59Z</cp:lastPrinted>
  <dcterms:created xsi:type="dcterms:W3CDTF">2016-01-11T12:43:53Z</dcterms:created>
  <dcterms:modified xsi:type="dcterms:W3CDTF">2018-04-27T11:59:04Z</dcterms:modified>
</cp:coreProperties>
</file>