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8" r:id="rId2"/>
    <p:sldId id="272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25" autoAdjust="0"/>
  </p:normalViewPr>
  <p:slideViewPr>
    <p:cSldViewPr>
      <p:cViewPr>
        <p:scale>
          <a:sx n="70" d="100"/>
          <a:sy n="70" d="100"/>
        </p:scale>
        <p:origin x="-137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hoo02\Desktop\Budget%202016-2019\Budgetprocess%20under%20h&#246;sten%20FGN\n&#228;mndsutskick\Underalg%20till%20presskonferen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4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'Nämnd 20151029'!$A$41:$A$45</c:f>
              <c:strCache>
                <c:ptCount val="5"/>
                <c:pt idx="0">
                  <c:v>Resurs som rektor/förskolechef förfogar över via resursfördelningsmodellen (alla verksamheter)</c:v>
                </c:pt>
                <c:pt idx="1">
                  <c:v>Resurser riktat till verksamhet som inte hanteras via resursfördelningsmodellen och där rektor/förskolechef inte förfogar över medel (ex måltider, elevhälsa, skolskjutsar, modersmål, studiehandledning, IT)</c:v>
                </c:pt>
                <c:pt idx="2">
                  <c:v>Lokalhyror</c:v>
                </c:pt>
                <c:pt idx="3">
                  <c:v>Övrigt</c:v>
                </c:pt>
                <c:pt idx="4">
                  <c:v>Intäkter</c:v>
                </c:pt>
              </c:strCache>
            </c:strRef>
          </c:cat>
          <c:val>
            <c:numRef>
              <c:f>'Nämnd 20151029'!$G$41:$G$45</c:f>
              <c:numCache>
                <c:formatCode>#,##0</c:formatCode>
                <c:ptCount val="5"/>
                <c:pt idx="0">
                  <c:v>1615.7330038294999</c:v>
                </c:pt>
                <c:pt idx="1">
                  <c:v>359.70211416850003</c:v>
                </c:pt>
                <c:pt idx="2">
                  <c:v>309.255245</c:v>
                </c:pt>
                <c:pt idx="3">
                  <c:v>81.316370000000006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62948945423301905"/>
          <c:y val="0.10500777514112106"/>
          <c:w val="0.36358223579675852"/>
          <c:h val="0.800178199043612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4389F-F798-47BB-AD5E-F381EDB1861E}" type="datetimeFigureOut">
              <a:rPr lang="sv-SE" smtClean="0"/>
              <a:t>2015-10-29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AAB6B-66B9-45FB-9ECA-AB7C68A0A8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1652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AAB6B-66B9-45FB-9ECA-AB7C68A0A8F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29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555555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5555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421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1A514-4E0A-43D7-8A14-226B71845FDD}" type="datetimeFigureOut">
              <a:rPr lang="sv-SE" smtClean="0"/>
              <a:t>2015-10-29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36C033-1DE1-486B-B644-9224E5D5F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021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545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017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555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4109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3917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3917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130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228518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2808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228518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2808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9193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1A514-4E0A-43D7-8A14-226B71845FDD}" type="datetimeFigureOut">
              <a:rPr lang="sv-SE" smtClean="0"/>
              <a:t>2015-10-29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36C033-1DE1-486B-B644-9224E5D5F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9777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1A514-4E0A-43D7-8A14-226B71845FDD}" type="datetimeFigureOut">
              <a:rPr lang="sv-SE" smtClean="0"/>
              <a:t>2015-10-29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36C033-1DE1-486B-B644-9224E5D5F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043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63888" y="1052736"/>
            <a:ext cx="511175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8793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5085184"/>
            <a:ext cx="681114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67544" y="1052736"/>
            <a:ext cx="6811144" cy="40324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67544" y="5651922"/>
            <a:ext cx="681114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507522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7544" y="10618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29600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1657975" cy="68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57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55555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55555"/>
          </a:solidFill>
          <a:latin typeface="+mj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555555"/>
          </a:solidFill>
          <a:latin typeface="+mj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555555"/>
          </a:solidFill>
          <a:latin typeface="+mj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555555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000" dirty="0" smtClean="0"/>
              <a:t>Fördelning av bruttokostnadsramen i för- och grundskolenämnden 2015</a:t>
            </a:r>
            <a:endParaRPr lang="sv-SE" sz="20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764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244079"/>
              </p:ext>
            </p:extLst>
          </p:nvPr>
        </p:nvGraphicFramePr>
        <p:xfrm>
          <a:off x="395536" y="1807130"/>
          <a:ext cx="8208917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593"/>
                <a:gridCol w="902639"/>
                <a:gridCol w="720080"/>
                <a:gridCol w="720080"/>
                <a:gridCol w="936104"/>
                <a:gridCol w="1008112"/>
                <a:gridCol w="936104"/>
                <a:gridCol w="864096"/>
                <a:gridCol w="936109"/>
              </a:tblGrid>
              <a:tr h="370840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Umeå</a:t>
                      </a:r>
                    </a:p>
                    <a:p>
                      <a:r>
                        <a:rPr lang="sv-SE" sz="1400" dirty="0" smtClean="0"/>
                        <a:t>2014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i="1" dirty="0" smtClean="0"/>
                        <a:t>Umeå Budget 2015</a:t>
                      </a:r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i="1" dirty="0" smtClean="0"/>
                        <a:t>Umeå Budget 2016</a:t>
                      </a:r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Halmstad</a:t>
                      </a:r>
                    </a:p>
                    <a:p>
                      <a:r>
                        <a:rPr lang="sv-SE" sz="1400" dirty="0" smtClean="0"/>
                        <a:t>2014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Linköping</a:t>
                      </a:r>
                    </a:p>
                    <a:p>
                      <a:r>
                        <a:rPr lang="sv-SE" sz="1400" dirty="0" smtClean="0"/>
                        <a:t>2014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Lund</a:t>
                      </a:r>
                    </a:p>
                    <a:p>
                      <a:r>
                        <a:rPr lang="sv-SE" sz="1400" dirty="0" smtClean="0"/>
                        <a:t>2014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Uppsala</a:t>
                      </a:r>
                    </a:p>
                    <a:p>
                      <a:r>
                        <a:rPr lang="sv-SE" sz="1400" dirty="0" smtClean="0"/>
                        <a:t>2014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Större städer 2014</a:t>
                      </a:r>
                      <a:endParaRPr lang="sv-S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b="1" dirty="0" smtClean="0"/>
                        <a:t>Förskola</a:t>
                      </a:r>
                      <a:endParaRPr lang="sv-S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i="1" dirty="0" smtClean="0"/>
                        <a:t>+-</a:t>
                      </a:r>
                      <a:r>
                        <a:rPr lang="sv-SE" sz="1200" i="1" baseline="0" dirty="0" smtClean="0"/>
                        <a:t> 0 %</a:t>
                      </a:r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- 3%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Antal inskrivna barn/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400" baseline="0" dirty="0" err="1" smtClean="0"/>
                        <a:t>årsarb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5,1</a:t>
                      </a:r>
                      <a:endParaRPr lang="sv-SE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5,6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5,6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5,0</a:t>
                      </a:r>
                      <a:endParaRPr lang="sv-SE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5,7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5,4</a:t>
                      </a:r>
                      <a:endParaRPr lang="sv-S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Kostnad/per inskrivet barn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145 500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132 600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135 700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153 000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132 100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132 900</a:t>
                      </a:r>
                      <a:endParaRPr lang="sv-S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b="1" dirty="0" smtClean="0"/>
                        <a:t>Grundskola</a:t>
                      </a:r>
                      <a:endParaRPr lang="sv-S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i="1" dirty="0" smtClean="0"/>
                        <a:t> -3% </a:t>
                      </a:r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+- 0%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Antal barn/lärare (heltid)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11,2</a:t>
                      </a:r>
                      <a:endParaRPr lang="sv-SE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200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12,8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12,2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11,3</a:t>
                      </a:r>
                      <a:endParaRPr lang="sv-SE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12,6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12,1</a:t>
                      </a:r>
                      <a:endParaRPr lang="sv-S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Kostnad undervisning</a:t>
                      </a:r>
                    </a:p>
                    <a:p>
                      <a:r>
                        <a:rPr lang="sv-SE" sz="1400" dirty="0" smtClean="0"/>
                        <a:t>Kr/elev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51 700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49 400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50 800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52 600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46 500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48 300</a:t>
                      </a:r>
                      <a:endParaRPr lang="sv-S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539552" y="1196752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Jämförande nyckeltal </a:t>
            </a:r>
            <a:endParaRPr lang="sv-SE" sz="2000" dirty="0"/>
          </a:p>
        </p:txBody>
      </p:sp>
      <p:sp>
        <p:nvSpPr>
          <p:cNvPr id="7" name="textruta 6"/>
          <p:cNvSpPr txBox="1"/>
          <p:nvPr/>
        </p:nvSpPr>
        <p:spPr>
          <a:xfrm>
            <a:off x="7092280" y="6309320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 Siris, Skolverket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97239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objek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68" y="1412776"/>
            <a:ext cx="7776864" cy="3412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Bildobjekt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00" y="4465288"/>
            <a:ext cx="2915816" cy="232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864096" y="112474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Avvikelse i % mellan nettokostnad och standardkostnad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7416316" y="63447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Kolada.se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70637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988840"/>
            <a:ext cx="9215025" cy="35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87524" y="1210243"/>
            <a:ext cx="8856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Avvikelse i % mellan nettokostnad och standardkostnad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7308304" y="6165304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Kolada.se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263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04864"/>
            <a:ext cx="9102940" cy="35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0" y="1483684"/>
            <a:ext cx="9102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Avvikelse i % mellan nettokostnad och standardkostnad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7308304" y="609329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Kolada.se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1958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eå kommun">
  <a:themeElements>
    <a:clrScheme name="Anpassat 9">
      <a:dk1>
        <a:srgbClr val="555555"/>
      </a:dk1>
      <a:lt1>
        <a:sysClr val="window" lastClr="FFFFFF"/>
      </a:lt1>
      <a:dk2>
        <a:srgbClr val="1F497D"/>
      </a:dk2>
      <a:lt2>
        <a:srgbClr val="555555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Umeå kommun</Template>
  <TotalTime>886</TotalTime>
  <Words>131</Words>
  <Application>Microsoft Office PowerPoint</Application>
  <PresentationFormat>Bildspel på skärmen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Umeå kommun</vt:lpstr>
      <vt:lpstr>Fördelning av bruttokostnadsramen i för- och grundskolenämnden 2015</vt:lpstr>
      <vt:lpstr>PowerPoint-presentation</vt:lpstr>
      <vt:lpstr>PowerPoint-presentation</vt:lpstr>
      <vt:lpstr>PowerPoint-presentation</vt:lpstr>
      <vt:lpstr>PowerPoint-presentation</vt:lpstr>
    </vt:vector>
  </TitlesOfParts>
  <Company>IT &amp; Telefoni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Eva Lena Hörnfeldt</dc:creator>
  <cp:lastModifiedBy>Gabrielle Hultdin</cp:lastModifiedBy>
  <cp:revision>32</cp:revision>
  <dcterms:created xsi:type="dcterms:W3CDTF">2015-05-05T07:29:41Z</dcterms:created>
  <dcterms:modified xsi:type="dcterms:W3CDTF">2015-10-29T14:16:57Z</dcterms:modified>
</cp:coreProperties>
</file>