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8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25" autoAdjust="0"/>
  </p:normalViewPr>
  <p:slideViewPr>
    <p:cSldViewPr>
      <p:cViewPr>
        <p:scale>
          <a:sx n="70" d="100"/>
          <a:sy n="70" d="100"/>
        </p:scale>
        <p:origin x="-13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hoo02\Desktop\Budget%202016-2019\Budgetprocess%20under%20h&#246;sten%20FGN\n&#228;mndsutskick\Underalg%20till%20presskonfere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4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'Nämnd 20151029'!$A$41:$A$45</c:f>
              <c:strCache>
                <c:ptCount val="5"/>
                <c:pt idx="0">
                  <c:v>Resurs som rektor/förskolechef förfogar över via resursfördelningsmodellen (alla verksamheter)</c:v>
                </c:pt>
                <c:pt idx="1">
                  <c:v>Resurser riktat till verksamhet som inte hanteras via resursfördelningsmodellen och där rektor/förskolechef inte förfogar över medel (ex måltider, elevhälsa, skolskjutsar, modersmål, studiehandledning, IT)</c:v>
                </c:pt>
                <c:pt idx="2">
                  <c:v>Lokalhyror</c:v>
                </c:pt>
                <c:pt idx="3">
                  <c:v>Övrigt</c:v>
                </c:pt>
                <c:pt idx="4">
                  <c:v>Intäkter</c:v>
                </c:pt>
              </c:strCache>
            </c:strRef>
          </c:cat>
          <c:val>
            <c:numRef>
              <c:f>'Nämnd 20151029'!$G$41:$G$45</c:f>
              <c:numCache>
                <c:formatCode>#,##0</c:formatCode>
                <c:ptCount val="5"/>
                <c:pt idx="0">
                  <c:v>1615.7330038294999</c:v>
                </c:pt>
                <c:pt idx="1">
                  <c:v>359.70211416850003</c:v>
                </c:pt>
                <c:pt idx="2">
                  <c:v>309.255245</c:v>
                </c:pt>
                <c:pt idx="3">
                  <c:v>81.316370000000006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2948945423301905"/>
          <c:y val="0.10500777514112106"/>
          <c:w val="0.36358223579675852"/>
          <c:h val="0.800178199043612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4389F-F798-47BB-AD5E-F381EDB1861E}" type="datetimeFigureOut">
              <a:rPr lang="sv-SE" smtClean="0"/>
              <a:t>2015-10-29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AAB6B-66B9-45FB-9ECA-AB7C68A0A8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65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AAB6B-66B9-45FB-9ECA-AB7C68A0A8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9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5555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421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1A514-4E0A-43D7-8A14-226B71845FDD}" type="datetimeFigureOut">
              <a:rPr lang="sv-SE" smtClean="0"/>
              <a:t>2015-10-29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6C033-1DE1-486B-B644-9224E5D5F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21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54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017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555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4109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3917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3917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130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2851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924944"/>
            <a:ext cx="4040188" cy="2808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22851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2808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19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1A514-4E0A-43D7-8A14-226B71845FDD}" type="datetimeFigureOut">
              <a:rPr lang="sv-SE" smtClean="0"/>
              <a:t>2015-10-29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6C033-1DE1-486B-B644-9224E5D5F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77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F1A514-4E0A-43D7-8A14-226B71845FDD}" type="datetimeFigureOut">
              <a:rPr lang="sv-SE" smtClean="0"/>
              <a:t>2015-10-29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6C033-1DE1-486B-B644-9224E5D5FE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43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63888" y="1052736"/>
            <a:ext cx="511175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879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681114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67544" y="1052736"/>
            <a:ext cx="6811144" cy="40324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7544" y="5651922"/>
            <a:ext cx="681114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07522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1657975" cy="6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Fördelning av bruttokostnadsramen i för- och grundskolenämnden 2015</a:t>
            </a:r>
            <a:endParaRPr lang="sv-SE" sz="20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76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44079"/>
              </p:ext>
            </p:extLst>
          </p:nvPr>
        </p:nvGraphicFramePr>
        <p:xfrm>
          <a:off x="395536" y="1807130"/>
          <a:ext cx="8208917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593"/>
                <a:gridCol w="902639"/>
                <a:gridCol w="720080"/>
                <a:gridCol w="720080"/>
                <a:gridCol w="936104"/>
                <a:gridCol w="1008112"/>
                <a:gridCol w="936104"/>
                <a:gridCol w="864096"/>
                <a:gridCol w="936109"/>
              </a:tblGrid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Umeå</a:t>
                      </a:r>
                    </a:p>
                    <a:p>
                      <a:r>
                        <a:rPr lang="sv-SE" sz="1400" dirty="0" smtClean="0"/>
                        <a:t>2014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i="1" dirty="0" smtClean="0"/>
                        <a:t>Umeå Budget 2015</a:t>
                      </a:r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i="1" dirty="0" smtClean="0"/>
                        <a:t>Umeå Budget 2016</a:t>
                      </a:r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Halmstad</a:t>
                      </a:r>
                    </a:p>
                    <a:p>
                      <a:r>
                        <a:rPr lang="sv-SE" sz="1400" dirty="0" smtClean="0"/>
                        <a:t>2014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Linköping</a:t>
                      </a:r>
                    </a:p>
                    <a:p>
                      <a:r>
                        <a:rPr lang="sv-SE" sz="1400" dirty="0" smtClean="0"/>
                        <a:t>2014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Lund</a:t>
                      </a:r>
                    </a:p>
                    <a:p>
                      <a:r>
                        <a:rPr lang="sv-SE" sz="1400" dirty="0" smtClean="0"/>
                        <a:t>2014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Uppsala</a:t>
                      </a:r>
                    </a:p>
                    <a:p>
                      <a:r>
                        <a:rPr lang="sv-SE" sz="1400" dirty="0" smtClean="0"/>
                        <a:t>2014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Större städer 2014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Förskola</a:t>
                      </a:r>
                      <a:endParaRPr lang="sv-S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i="1" dirty="0" smtClean="0"/>
                        <a:t>+-</a:t>
                      </a:r>
                      <a:r>
                        <a:rPr lang="sv-SE" sz="1200" i="1" baseline="0" dirty="0" smtClean="0"/>
                        <a:t> 0 %</a:t>
                      </a:r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- 3%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Antal inskrivna barn/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baseline="0" dirty="0" err="1" smtClean="0"/>
                        <a:t>årsarb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5,1</a:t>
                      </a:r>
                      <a:endParaRPr lang="sv-SE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5,0</a:t>
                      </a:r>
                      <a:endParaRPr lang="sv-SE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5,7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5,4</a:t>
                      </a:r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Kostnad/per inskrivet barn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145 500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132 600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135 700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153 000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132 100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132 900</a:t>
                      </a:r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Grundskola</a:t>
                      </a:r>
                      <a:endParaRPr lang="sv-S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i="1" dirty="0" smtClean="0"/>
                        <a:t> -3% </a:t>
                      </a:r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+- 0%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Antal barn/lärare (heltid)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11,2</a:t>
                      </a:r>
                      <a:endParaRPr lang="sv-SE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12,8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12,2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11,3</a:t>
                      </a:r>
                      <a:endParaRPr lang="sv-SE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12,6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12,1</a:t>
                      </a:r>
                      <a:endParaRPr lang="sv-S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Kostnad undervisning</a:t>
                      </a:r>
                    </a:p>
                    <a:p>
                      <a:r>
                        <a:rPr lang="sv-SE" sz="1400" dirty="0" smtClean="0"/>
                        <a:t>Kr/elev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51 700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49 400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50 800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52 600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46 500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48 300</a:t>
                      </a:r>
                      <a:endParaRPr lang="sv-S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39552" y="119675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Jämförande nyckeltal </a:t>
            </a:r>
            <a:endParaRPr lang="sv-SE" sz="2000" dirty="0"/>
          </a:p>
        </p:txBody>
      </p:sp>
      <p:sp>
        <p:nvSpPr>
          <p:cNvPr id="7" name="textruta 6"/>
          <p:cNvSpPr txBox="1"/>
          <p:nvPr/>
        </p:nvSpPr>
        <p:spPr>
          <a:xfrm>
            <a:off x="7092280" y="630932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 Siris, Skolverket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9723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8" y="1412776"/>
            <a:ext cx="7776864" cy="341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Bildobjekt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00" y="4465288"/>
            <a:ext cx="2915816" cy="232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864096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Avvikelse i % mellan nettokostnad och standardkostnad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7416316" y="63447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Kolada.se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7063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8840"/>
            <a:ext cx="9215025" cy="35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87524" y="1210243"/>
            <a:ext cx="8856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Avvikelse i % mellan nettokostnad och standardkostnad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7308304" y="616530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Kolada.se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263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4864"/>
            <a:ext cx="9102940" cy="35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0" y="1483684"/>
            <a:ext cx="9102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Avvikelse i % mellan nettokostnad och standardkostnad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7308304" y="609329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Kolada.se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1958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eå kommun">
  <a:themeElements>
    <a:clrScheme name="Anpassat 9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Umeå kommun</Template>
  <TotalTime>886</TotalTime>
  <Words>131</Words>
  <Application>Microsoft Office PowerPoint</Application>
  <PresentationFormat>Bildspel på skärmen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Umeå kommun</vt:lpstr>
      <vt:lpstr>Fördelning av bruttokostnadsramen i för- och grundskolenämnden 2015</vt:lpstr>
      <vt:lpstr>PowerPoint-presentation</vt:lpstr>
      <vt:lpstr>PowerPoint-presentation</vt:lpstr>
      <vt:lpstr>PowerPoint-presentation</vt:lpstr>
      <vt:lpstr>PowerPoint-presentation</vt:lpstr>
    </vt:vector>
  </TitlesOfParts>
  <Company>IT &amp; Telefoni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Lena Hörnfeldt</dc:creator>
  <cp:lastModifiedBy>Gabrielle Hultdin</cp:lastModifiedBy>
  <cp:revision>32</cp:revision>
  <dcterms:created xsi:type="dcterms:W3CDTF">2015-05-05T07:29:41Z</dcterms:created>
  <dcterms:modified xsi:type="dcterms:W3CDTF">2015-10-29T14:16:57Z</dcterms:modified>
</cp:coreProperties>
</file>