
<file path=[Content_Types].xml><?xml version="1.0" encoding="utf-8"?>
<Types xmlns="http://schemas.openxmlformats.org/package/2006/content-types">
  <Default Extension="xml" ContentType="application/xml"/>
  <Default Extension="MND_PRstar" ContentType="image/jpeg"/>
  <Default Extension="jpeg" ContentType="image/jpeg"/>
  <Default Extension="m4v" ContentType="video/unknown"/>
  <Default Extension="emf" ContentType="image/x-emf"/>
  <Default Extension="mp3" ContentType="audio/unknown"/>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407" r:id="rId2"/>
    <p:sldId id="268" r:id="rId3"/>
    <p:sldId id="404" r:id="rId4"/>
    <p:sldId id="442" r:id="rId5"/>
    <p:sldId id="346" r:id="rId6"/>
    <p:sldId id="428" r:id="rId7"/>
    <p:sldId id="436" r:id="rId8"/>
    <p:sldId id="415" r:id="rId9"/>
    <p:sldId id="437" r:id="rId10"/>
    <p:sldId id="417" r:id="rId11"/>
    <p:sldId id="359" r:id="rId12"/>
    <p:sldId id="443" r:id="rId13"/>
    <p:sldId id="431" r:id="rId14"/>
    <p:sldId id="432" r:id="rId15"/>
    <p:sldId id="434" r:id="rId16"/>
    <p:sldId id="444" r:id="rId17"/>
    <p:sldId id="439" r:id="rId18"/>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E33A1B"/>
    <a:srgbClr val="E95317"/>
    <a:srgbClr val="FF00FF"/>
    <a:srgbClr val="333333"/>
    <a:srgbClr val="CCCCCC"/>
    <a:srgbClr val="808080"/>
    <a:srgbClr val="CF1C21"/>
    <a:srgbClr val="D53D21"/>
    <a:srgbClr val="E37823"/>
    <a:srgbClr val="FCD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4" autoAdjust="0"/>
    <p:restoredTop sz="73675" autoAdjust="0"/>
  </p:normalViewPr>
  <p:slideViewPr>
    <p:cSldViewPr snapToGrid="0" snapToObjects="1" showGuides="1">
      <p:cViewPr varScale="1">
        <p:scale>
          <a:sx n="77" d="100"/>
          <a:sy n="77" d="100"/>
        </p:scale>
        <p:origin x="-2408" y="-112"/>
      </p:cViewPr>
      <p:guideLst>
        <p:guide orient="horz" pos="778"/>
        <p:guide orient="horz" pos="1002"/>
        <p:guide orient="horz" pos="3736"/>
        <p:guide orient="horz" pos="319"/>
        <p:guide pos="2918"/>
        <p:guide pos="283"/>
        <p:guide pos="5472"/>
        <p:guide pos="2835"/>
        <p:guide pos="2880"/>
        <p:guide pos="45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41A493-9E89-42A4-BDCD-667C8C341836}" type="datetimeFigureOut">
              <a:rPr lang="sv-SE" smtClean="0"/>
              <a:pPr/>
              <a:t>2011-05-11</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2BACF7-DFD5-4C1F-A607-253F58733095}" type="slidenum">
              <a:rPr lang="sv-SE" smtClean="0"/>
              <a:pPr/>
              <a:t>‹Nr.›</a:t>
            </a:fld>
            <a:endParaRPr lang="sv-SE"/>
          </a:p>
        </p:txBody>
      </p:sp>
    </p:spTree>
    <p:extLst>
      <p:ext uri="{BB962C8B-B14F-4D97-AF65-F5344CB8AC3E}">
        <p14:creationId xmlns:p14="http://schemas.microsoft.com/office/powerpoint/2010/main" val="1689404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2C99F-5101-4AEB-9BC3-FCF4E53D70D3}" type="datetimeFigureOut">
              <a:rPr lang="en-US" smtClean="0"/>
              <a:pPr/>
              <a:t>2011-05-11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A5A817-C877-431B-81AD-F53EBDF0306B}" type="slidenum">
              <a:rPr lang="en-US" smtClean="0"/>
              <a:pPr/>
              <a:t>‹Nr.›</a:t>
            </a:fld>
            <a:endParaRPr lang="en-US"/>
          </a:p>
        </p:txBody>
      </p:sp>
    </p:spTree>
    <p:extLst>
      <p:ext uri="{BB962C8B-B14F-4D97-AF65-F5344CB8AC3E}">
        <p14:creationId xmlns:p14="http://schemas.microsoft.com/office/powerpoint/2010/main" val="2129055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twitter.com/asmcnama" TargetMode="External"/><Relationship Id="rId4" Type="http://schemas.openxmlformats.org/officeDocument/2006/relationships/hyperlink" Target="http://www.foursquare.com/" TargetMode="External"/><Relationship Id="rId5" Type="http://schemas.openxmlformats.org/officeDocument/2006/relationships/hyperlink" Target="http://twitter.com/wral"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smtClean="0">
                <a:solidFill>
                  <a:schemeClr val="tx1"/>
                </a:solidFill>
                <a:effectLst/>
                <a:latin typeface="+mn-lt"/>
                <a:ea typeface="+mn-ea"/>
                <a:cs typeface="+mn-cs"/>
              </a:rPr>
              <a:t>Great to be hear, joining me is </a:t>
            </a:r>
            <a:r>
              <a:rPr lang="en-US" sz="1200" kern="1200" dirty="0" err="1" smtClean="0">
                <a:solidFill>
                  <a:schemeClr val="tx1"/>
                </a:solidFill>
                <a:effectLst/>
                <a:latin typeface="+mn-lt"/>
                <a:ea typeface="+mn-ea"/>
                <a:cs typeface="+mn-cs"/>
              </a:rPr>
              <a:t>Charlote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Ulvuros</a:t>
            </a:r>
            <a:r>
              <a:rPr lang="en-US" sz="1200" kern="1200" dirty="0" smtClean="0">
                <a:solidFill>
                  <a:schemeClr val="tx1"/>
                </a:solidFill>
                <a:effectLst/>
                <a:latin typeface="+mn-lt"/>
                <a:ea typeface="+mn-ea"/>
                <a:cs typeface="+mn-cs"/>
              </a:rPr>
              <a:t> – Carl </a:t>
            </a:r>
            <a:r>
              <a:rPr lang="en-US" sz="1200" kern="1200" dirty="0" err="1" smtClean="0">
                <a:solidFill>
                  <a:schemeClr val="tx1"/>
                </a:solidFill>
                <a:effectLst/>
                <a:latin typeface="+mn-lt"/>
                <a:ea typeface="+mn-ea"/>
                <a:cs typeface="+mn-cs"/>
              </a:rPr>
              <a:t>Jacobsson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Channel One anecdote – We are hear to </a:t>
            </a:r>
            <a:r>
              <a:rPr lang="en-US" sz="1200" kern="1200" dirty="0" err="1" smtClean="0">
                <a:solidFill>
                  <a:schemeClr val="tx1"/>
                </a:solidFill>
                <a:effectLst/>
                <a:latin typeface="+mn-lt"/>
                <a:ea typeface="+mn-ea"/>
                <a:cs typeface="+mn-cs"/>
              </a:rPr>
              <a:t>revolutionise</a:t>
            </a:r>
            <a:r>
              <a:rPr lang="en-US" sz="1200" kern="1200" dirty="0" smtClean="0">
                <a:solidFill>
                  <a:schemeClr val="tx1"/>
                </a:solidFill>
                <a:effectLst/>
                <a:latin typeface="+mn-lt"/>
                <a:ea typeface="+mn-ea"/>
                <a:cs typeface="+mn-cs"/>
              </a:rPr>
              <a:t> the media industry</a:t>
            </a:r>
          </a:p>
          <a:p>
            <a:r>
              <a:rPr lang="en-US" sz="1200" kern="1200" dirty="0" err="1" smtClean="0">
                <a:solidFill>
                  <a:schemeClr val="tx1"/>
                </a:solidFill>
                <a:effectLst/>
                <a:latin typeface="+mn-lt"/>
                <a:ea typeface="+mn-ea"/>
                <a:cs typeface="+mn-cs"/>
              </a:rPr>
              <a:t>Mynewsdesk</a:t>
            </a:r>
            <a:r>
              <a:rPr lang="en-US" sz="1200" kern="1200" dirty="0" smtClean="0">
                <a:solidFill>
                  <a:schemeClr val="tx1"/>
                </a:solidFill>
                <a:effectLst/>
                <a:latin typeface="+mn-lt"/>
                <a:ea typeface="+mn-ea"/>
                <a:cs typeface="+mn-cs"/>
              </a:rPr>
              <a:t> is not hear to </a:t>
            </a:r>
            <a:r>
              <a:rPr lang="en-US" sz="1200" kern="1200" dirty="0" err="1" smtClean="0">
                <a:solidFill>
                  <a:schemeClr val="tx1"/>
                </a:solidFill>
                <a:effectLst/>
                <a:latin typeface="+mn-lt"/>
                <a:ea typeface="+mn-ea"/>
                <a:cs typeface="+mn-cs"/>
              </a:rPr>
              <a:t>revolutionise</a:t>
            </a:r>
            <a:r>
              <a:rPr lang="en-US" sz="1200" kern="1200" dirty="0" smtClean="0">
                <a:solidFill>
                  <a:schemeClr val="tx1"/>
                </a:solidFill>
                <a:effectLst/>
                <a:latin typeface="+mn-lt"/>
                <a:ea typeface="+mn-ea"/>
                <a:cs typeface="+mn-cs"/>
              </a:rPr>
              <a:t> the media industry – we are simply hear to make more effective the exchange of information between you (the media) and your sources, companies and </a:t>
            </a:r>
            <a:r>
              <a:rPr lang="en-US" sz="1200" kern="1200" dirty="0" err="1" smtClean="0">
                <a:solidFill>
                  <a:schemeClr val="tx1"/>
                </a:solidFill>
                <a:effectLst/>
                <a:latin typeface="+mn-lt"/>
                <a:ea typeface="+mn-ea"/>
                <a:cs typeface="+mn-cs"/>
              </a:rPr>
              <a:t>organisation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Before we start quick survey</a:t>
            </a:r>
          </a:p>
          <a:p>
            <a:r>
              <a:rPr lang="en-US" sz="1200" kern="1200" dirty="0" smtClean="0">
                <a:solidFill>
                  <a:schemeClr val="tx1"/>
                </a:solidFill>
                <a:effectLst/>
                <a:latin typeface="+mn-lt"/>
                <a:ea typeface="+mn-ea"/>
                <a:cs typeface="+mn-cs"/>
              </a:rPr>
              <a:t>-Who thinks here social media has improved the news gathering process</a:t>
            </a:r>
          </a:p>
          <a:p>
            <a:r>
              <a:rPr lang="en-US" sz="1200" kern="1200" dirty="0" smtClean="0">
                <a:solidFill>
                  <a:schemeClr val="tx1"/>
                </a:solidFill>
                <a:effectLst/>
                <a:latin typeface="+mn-lt"/>
                <a:ea typeface="+mn-ea"/>
                <a:cs typeface="+mn-cs"/>
              </a:rPr>
              <a:t>-Who thinks here that social media has confused the news gathering process</a:t>
            </a:r>
          </a:p>
          <a:p>
            <a:r>
              <a:rPr lang="en-US" sz="1200" kern="1200" dirty="0" smtClean="0">
                <a:solidFill>
                  <a:schemeClr val="tx1"/>
                </a:solidFill>
                <a:effectLst/>
                <a:latin typeface="+mn-lt"/>
                <a:ea typeface="+mn-ea"/>
                <a:cs typeface="+mn-cs"/>
              </a:rPr>
              <a:t>- Who here today would describe themselves as a social journalist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a quick clip</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a:t>
            </a:fld>
            <a:endParaRPr lang="en-US"/>
          </a:p>
        </p:txBody>
      </p:sp>
    </p:spTree>
    <p:extLst>
      <p:ext uri="{BB962C8B-B14F-4D97-AF65-F5344CB8AC3E}">
        <p14:creationId xmlns:p14="http://schemas.microsoft.com/office/powerpoint/2010/main" val="1267436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Listen</a:t>
            </a:r>
          </a:p>
          <a:p>
            <a:pPr marL="228600" indent="-228600">
              <a:buAutoNum type="arabicPeriod"/>
            </a:pPr>
            <a:r>
              <a:rPr lang="sv-SE" dirty="0" smtClean="0"/>
              <a:t>Focus on </a:t>
            </a:r>
            <a:r>
              <a:rPr lang="sv-SE" dirty="0" err="1" smtClean="0"/>
              <a:t>storytelling</a:t>
            </a:r>
            <a:r>
              <a:rPr lang="sv-SE" dirty="0" smtClean="0"/>
              <a:t>. A </a:t>
            </a:r>
            <a:r>
              <a:rPr lang="sv-SE" dirty="0" err="1" smtClean="0"/>
              <a:t>good</a:t>
            </a:r>
            <a:r>
              <a:rPr lang="sv-SE" dirty="0" smtClean="0"/>
              <a:t> story is a </a:t>
            </a:r>
            <a:r>
              <a:rPr lang="sv-SE" dirty="0" err="1" smtClean="0"/>
              <a:t>good</a:t>
            </a:r>
            <a:r>
              <a:rPr lang="sv-SE" dirty="0" smtClean="0"/>
              <a:t> story on </a:t>
            </a:r>
            <a:r>
              <a:rPr lang="sv-SE" dirty="0" err="1" smtClean="0"/>
              <a:t>Facebook</a:t>
            </a:r>
            <a:r>
              <a:rPr lang="sv-SE" dirty="0" smtClean="0"/>
              <a:t>.</a:t>
            </a:r>
            <a:br>
              <a:rPr lang="sv-SE" dirty="0" smtClean="0"/>
            </a:br>
            <a:r>
              <a:rPr lang="sv-SE" dirty="0" smtClean="0"/>
              <a:t>2. </a:t>
            </a:r>
            <a:r>
              <a:rPr lang="sv-SE" dirty="0" err="1" smtClean="0"/>
              <a:t>Use</a:t>
            </a:r>
            <a:r>
              <a:rPr lang="sv-SE" dirty="0" smtClean="0"/>
              <a:t> </a:t>
            </a:r>
            <a:r>
              <a:rPr lang="sv-SE" b="1" dirty="0" smtClean="0"/>
              <a:t>the </a:t>
            </a:r>
            <a:r>
              <a:rPr lang="sv-SE" b="1" dirty="0" err="1" smtClean="0"/>
              <a:t>wisdom</a:t>
            </a:r>
            <a:r>
              <a:rPr lang="sv-SE" b="1" dirty="0" smtClean="0"/>
              <a:t> </a:t>
            </a:r>
            <a:r>
              <a:rPr lang="sv-SE" b="1" dirty="0" err="1" smtClean="0"/>
              <a:t>of</a:t>
            </a:r>
            <a:r>
              <a:rPr lang="sv-SE" b="1" dirty="0" smtClean="0"/>
              <a:t> the </a:t>
            </a:r>
            <a:r>
              <a:rPr lang="sv-SE" b="1" dirty="0" err="1" smtClean="0"/>
              <a:t>crowd</a:t>
            </a:r>
            <a:r>
              <a:rPr lang="sv-SE" b="1" dirty="0" smtClean="0"/>
              <a:t> in </a:t>
            </a:r>
            <a:r>
              <a:rPr lang="sv-SE" b="1" dirty="0" err="1" smtClean="0"/>
              <a:t>your</a:t>
            </a:r>
            <a:r>
              <a:rPr lang="sv-SE" b="1" dirty="0" smtClean="0"/>
              <a:t> </a:t>
            </a:r>
            <a:r>
              <a:rPr lang="sv-SE" b="1" dirty="0" err="1" smtClean="0"/>
              <a:t>reporting</a:t>
            </a:r>
            <a:r>
              <a:rPr lang="sv-SE" dirty="0" smtClean="0"/>
              <a:t>. It </a:t>
            </a:r>
            <a:r>
              <a:rPr lang="sv-SE" dirty="0" err="1" smtClean="0"/>
              <a:t>works</a:t>
            </a:r>
            <a:r>
              <a:rPr lang="sv-SE" dirty="0" smtClean="0"/>
              <a:t>.</a:t>
            </a:r>
            <a:br>
              <a:rPr lang="sv-SE" dirty="0" smtClean="0"/>
            </a:br>
            <a:r>
              <a:rPr lang="sv-SE" dirty="0" smtClean="0"/>
              <a:t>3. Ask </a:t>
            </a:r>
            <a:r>
              <a:rPr lang="sv-SE" dirty="0" err="1" smtClean="0"/>
              <a:t>questions</a:t>
            </a:r>
            <a:r>
              <a:rPr lang="sv-SE" dirty="0" smtClean="0"/>
              <a:t> and </a:t>
            </a:r>
            <a:r>
              <a:rPr lang="sv-SE" dirty="0" err="1" smtClean="0"/>
              <a:t>invite</a:t>
            </a:r>
            <a:r>
              <a:rPr lang="sv-SE" dirty="0" smtClean="0"/>
              <a:t> </a:t>
            </a:r>
            <a:r>
              <a:rPr lang="sv-SE" dirty="0" err="1" smtClean="0"/>
              <a:t>people</a:t>
            </a:r>
            <a:r>
              <a:rPr lang="sv-SE" dirty="0" smtClean="0"/>
              <a:t> </a:t>
            </a:r>
            <a:r>
              <a:rPr lang="sv-SE" dirty="0" err="1" smtClean="0"/>
              <a:t>to</a:t>
            </a:r>
            <a:r>
              <a:rPr lang="sv-SE" dirty="0" smtClean="0"/>
              <a:t> </a:t>
            </a:r>
            <a:r>
              <a:rPr lang="sv-SE" dirty="0" err="1" smtClean="0"/>
              <a:t>join</a:t>
            </a:r>
            <a:r>
              <a:rPr lang="sv-SE" dirty="0" smtClean="0"/>
              <a:t> the </a:t>
            </a:r>
            <a:r>
              <a:rPr lang="sv-SE" dirty="0" err="1" smtClean="0"/>
              <a:t>conversation</a:t>
            </a:r>
            <a:r>
              <a:rPr lang="sv-SE" dirty="0" smtClean="0"/>
              <a:t>.</a:t>
            </a:r>
            <a:br>
              <a:rPr lang="sv-SE" dirty="0" smtClean="0"/>
            </a:br>
            <a:r>
              <a:rPr lang="sv-SE" dirty="0" smtClean="0"/>
              <a:t>4. </a:t>
            </a:r>
            <a:r>
              <a:rPr lang="sv-SE" dirty="0" err="1" smtClean="0"/>
              <a:t>Share</a:t>
            </a:r>
            <a:r>
              <a:rPr lang="sv-SE" dirty="0" smtClean="0"/>
              <a:t> the </a:t>
            </a:r>
            <a:r>
              <a:rPr lang="sv-SE" dirty="0" err="1" smtClean="0"/>
              <a:t>behind</a:t>
            </a:r>
            <a:r>
              <a:rPr lang="sv-SE" dirty="0" smtClean="0"/>
              <a:t>-the-</a:t>
            </a:r>
            <a:r>
              <a:rPr lang="sv-SE" dirty="0" err="1" smtClean="0"/>
              <a:t>scenes</a:t>
            </a:r>
            <a:r>
              <a:rPr lang="sv-SE" dirty="0" smtClean="0"/>
              <a:t> process </a:t>
            </a:r>
            <a:r>
              <a:rPr lang="sv-SE" dirty="0" err="1" smtClean="0"/>
              <a:t>of</a:t>
            </a:r>
            <a:r>
              <a:rPr lang="sv-SE" dirty="0" smtClean="0"/>
              <a:t> </a:t>
            </a:r>
            <a:r>
              <a:rPr lang="sv-SE" dirty="0" err="1" smtClean="0"/>
              <a:t>your</a:t>
            </a:r>
            <a:r>
              <a:rPr lang="sv-SE" dirty="0" smtClean="0"/>
              <a:t> </a:t>
            </a:r>
            <a:r>
              <a:rPr lang="sv-SE" dirty="0" err="1" smtClean="0"/>
              <a:t>reporting</a:t>
            </a:r>
            <a:r>
              <a:rPr lang="sv-SE" dirty="0" smtClean="0"/>
              <a:t> (</a:t>
            </a:r>
            <a:r>
              <a:rPr lang="sv-SE" dirty="0" err="1" smtClean="0"/>
              <a:t>judiciously</a:t>
            </a:r>
            <a:r>
              <a:rPr lang="sv-SE" dirty="0" smtClean="0"/>
              <a:t>).</a:t>
            </a:r>
          </a:p>
          <a:p>
            <a:pPr marL="228600" indent="-228600">
              <a:buAutoNum type="arabicPeriod"/>
            </a:pPr>
            <a:endParaRPr lang="sv-SE" dirty="0" smtClean="0"/>
          </a:p>
          <a:p>
            <a:r>
              <a:rPr lang="sv-SE" dirty="0" smtClean="0"/>
              <a:t>Ask for input on </a:t>
            </a:r>
            <a:r>
              <a:rPr lang="sv-SE" dirty="0" err="1" smtClean="0"/>
              <a:t>stories</a:t>
            </a:r>
            <a:r>
              <a:rPr lang="sv-SE" dirty="0" smtClean="0"/>
              <a:t> and </a:t>
            </a:r>
            <a:r>
              <a:rPr lang="sv-SE" dirty="0" err="1" smtClean="0"/>
              <a:t>collaboration</a:t>
            </a:r>
            <a:r>
              <a:rPr lang="sv-SE" dirty="0" smtClean="0"/>
              <a:t> at all </a:t>
            </a:r>
            <a:r>
              <a:rPr lang="sv-SE" dirty="0" err="1" smtClean="0"/>
              <a:t>stages</a:t>
            </a:r>
            <a:endParaRPr lang="sv-SE" dirty="0" smtClean="0"/>
          </a:p>
          <a:p>
            <a:r>
              <a:rPr lang="sv-SE" dirty="0" smtClean="0"/>
              <a:t>Story never starts, never </a:t>
            </a:r>
            <a:r>
              <a:rPr lang="sv-SE" dirty="0" err="1" smtClean="0"/>
              <a:t>ends</a:t>
            </a:r>
            <a:r>
              <a:rPr lang="sv-SE" dirty="0" smtClean="0"/>
              <a:t> – </a:t>
            </a:r>
            <a:r>
              <a:rPr lang="sv-SE" dirty="0" err="1" smtClean="0"/>
              <a:t>tap</a:t>
            </a:r>
            <a:r>
              <a:rPr lang="sv-SE" dirty="0" smtClean="0"/>
              <a:t> </a:t>
            </a:r>
            <a:r>
              <a:rPr lang="sv-SE" dirty="0" err="1" smtClean="0"/>
              <a:t>into</a:t>
            </a:r>
            <a:r>
              <a:rPr lang="sv-SE" dirty="0" smtClean="0"/>
              <a:t> </a:t>
            </a:r>
            <a:r>
              <a:rPr lang="sv-SE" dirty="0" err="1" smtClean="0"/>
              <a:t>your</a:t>
            </a:r>
            <a:r>
              <a:rPr lang="sv-SE" dirty="0" smtClean="0"/>
              <a:t> </a:t>
            </a:r>
            <a:r>
              <a:rPr lang="sv-SE" dirty="0" err="1" smtClean="0"/>
              <a:t>sources</a:t>
            </a:r>
            <a:endParaRPr lang="sv-SE" dirty="0" smtClean="0"/>
          </a:p>
          <a:p>
            <a:r>
              <a:rPr lang="sv-SE" dirty="0" err="1" smtClean="0"/>
              <a:t>Opens</a:t>
            </a:r>
            <a:r>
              <a:rPr lang="sv-SE" dirty="0" smtClean="0"/>
              <a:t> </a:t>
            </a:r>
            <a:r>
              <a:rPr lang="sv-SE" dirty="0" err="1" smtClean="0"/>
              <a:t>up</a:t>
            </a:r>
            <a:r>
              <a:rPr lang="sv-SE" dirty="0" smtClean="0"/>
              <a:t> </a:t>
            </a:r>
            <a:r>
              <a:rPr lang="sv-SE" dirty="0" err="1" smtClean="0"/>
              <a:t>news</a:t>
            </a:r>
            <a:r>
              <a:rPr lang="sv-SE" dirty="0" smtClean="0"/>
              <a:t>: transparent</a:t>
            </a:r>
          </a:p>
          <a:p>
            <a:r>
              <a:rPr lang="sv-SE" dirty="0" smtClean="0"/>
              <a:t>A </a:t>
            </a:r>
            <a:r>
              <a:rPr lang="sv-SE" dirty="0" err="1" smtClean="0"/>
              <a:t>close</a:t>
            </a:r>
            <a:r>
              <a:rPr lang="sv-SE" dirty="0" smtClean="0"/>
              <a:t> </a:t>
            </a:r>
            <a:r>
              <a:rPr lang="sv-SE" dirty="0" err="1" smtClean="0"/>
              <a:t>relationship</a:t>
            </a:r>
            <a:r>
              <a:rPr lang="sv-SE" dirty="0" smtClean="0"/>
              <a:t> </a:t>
            </a:r>
            <a:r>
              <a:rPr lang="sv-SE" dirty="0" err="1" smtClean="0"/>
              <a:t>will</a:t>
            </a:r>
            <a:r>
              <a:rPr lang="sv-SE" dirty="0" smtClean="0"/>
              <a:t> </a:t>
            </a:r>
            <a:r>
              <a:rPr lang="sv-SE" dirty="0" err="1" smtClean="0"/>
              <a:t>give</a:t>
            </a:r>
            <a:r>
              <a:rPr lang="sv-SE" dirty="0" smtClean="0"/>
              <a:t> </a:t>
            </a:r>
            <a:r>
              <a:rPr lang="sv-SE" dirty="0" err="1" smtClean="0"/>
              <a:t>you</a:t>
            </a:r>
            <a:r>
              <a:rPr lang="sv-SE" dirty="0" smtClean="0"/>
              <a:t> an </a:t>
            </a:r>
            <a:r>
              <a:rPr lang="sv-SE" dirty="0" err="1" smtClean="0"/>
              <a:t>exlusive</a:t>
            </a:r>
            <a:r>
              <a:rPr lang="sv-SE" dirty="0" smtClean="0"/>
              <a:t> </a:t>
            </a:r>
          </a:p>
          <a:p>
            <a:r>
              <a:rPr lang="sv-SE" dirty="0" err="1" smtClean="0"/>
              <a:t>Itäs</a:t>
            </a:r>
            <a:r>
              <a:rPr lang="sv-SE" dirty="0" smtClean="0"/>
              <a:t> ok </a:t>
            </a:r>
            <a:r>
              <a:rPr lang="sv-SE" dirty="0" err="1" smtClean="0"/>
              <a:t>to</a:t>
            </a:r>
            <a:r>
              <a:rPr lang="sv-SE" dirty="0" smtClean="0"/>
              <a:t> be </a:t>
            </a:r>
            <a:r>
              <a:rPr lang="sv-SE" dirty="0" err="1" smtClean="0"/>
              <a:t>opena</a:t>
            </a:r>
            <a:r>
              <a:rPr lang="sv-SE" dirty="0" smtClean="0"/>
              <a:t> nd ask </a:t>
            </a:r>
            <a:r>
              <a:rPr lang="sv-SE" dirty="0" err="1" smtClean="0"/>
              <a:t>q’s</a:t>
            </a:r>
            <a:r>
              <a:rPr lang="sv-SE" dirty="0" smtClean="0"/>
              <a:t> – </a:t>
            </a:r>
            <a:r>
              <a:rPr lang="sv-SE" dirty="0" err="1" smtClean="0"/>
              <a:t>you</a:t>
            </a:r>
            <a:r>
              <a:rPr lang="sv-SE" dirty="0" smtClean="0"/>
              <a:t> </a:t>
            </a:r>
            <a:r>
              <a:rPr lang="sv-SE" dirty="0" err="1" smtClean="0"/>
              <a:t>should</a:t>
            </a:r>
            <a:r>
              <a:rPr lang="sv-SE" dirty="0" smtClean="0"/>
              <a:t> </a:t>
            </a:r>
            <a:r>
              <a:rPr lang="sv-SE" dirty="0" err="1" smtClean="0"/>
              <a:t>colloborate</a:t>
            </a:r>
            <a:r>
              <a:rPr lang="sv-SE" baseline="0" dirty="0" smtClean="0"/>
              <a:t> </a:t>
            </a:r>
          </a:p>
          <a:p>
            <a:r>
              <a:rPr lang="sv-SE" baseline="0" dirty="0" smtClean="0"/>
              <a:t>New social </a:t>
            </a:r>
            <a:r>
              <a:rPr lang="sv-SE" baseline="0" dirty="0" err="1" smtClean="0"/>
              <a:t>news</a:t>
            </a:r>
            <a:r>
              <a:rPr lang="sv-SE" baseline="0" dirty="0" smtClean="0"/>
              <a:t> – </a:t>
            </a:r>
            <a:r>
              <a:rPr lang="sv-SE" baseline="0" dirty="0" err="1" smtClean="0"/>
              <a:t>how</a:t>
            </a:r>
            <a:r>
              <a:rPr lang="sv-SE" baseline="0" dirty="0" smtClean="0"/>
              <a:t> do </a:t>
            </a:r>
            <a:r>
              <a:rPr lang="sv-SE" baseline="0" dirty="0" err="1" smtClean="0"/>
              <a:t>you</a:t>
            </a:r>
            <a:r>
              <a:rPr lang="sv-SE" baseline="0" dirty="0" smtClean="0"/>
              <a:t> </a:t>
            </a:r>
            <a:r>
              <a:rPr lang="sv-SE" baseline="0" dirty="0" err="1" smtClean="0"/>
              <a:t>take</a:t>
            </a:r>
            <a:r>
              <a:rPr lang="sv-SE" baseline="0" dirty="0" smtClean="0"/>
              <a:t> </a:t>
            </a:r>
            <a:r>
              <a:rPr lang="sv-SE" baseline="0" dirty="0" err="1" smtClean="0"/>
              <a:t>advanateg</a:t>
            </a:r>
            <a:r>
              <a:rPr lang="sv-SE" baseline="0" dirty="0" smtClean="0"/>
              <a:t> </a:t>
            </a:r>
            <a:r>
              <a:rPr lang="sv-SE" baseline="0" dirty="0" err="1" smtClean="0"/>
              <a:t>of</a:t>
            </a:r>
            <a:r>
              <a:rPr lang="sv-SE" baseline="0" dirty="0" smtClean="0"/>
              <a:t> </a:t>
            </a:r>
            <a:r>
              <a:rPr lang="sv-SE" baseline="0" dirty="0" err="1" smtClean="0"/>
              <a:t>this</a:t>
            </a:r>
            <a:r>
              <a:rPr lang="sv-SE" baseline="0" dirty="0" smtClean="0"/>
              <a:t> on social web  </a:t>
            </a:r>
            <a:r>
              <a:rPr lang="sv-SE" baseline="0" dirty="0" err="1" smtClean="0"/>
              <a:t>with</a:t>
            </a:r>
            <a:r>
              <a:rPr lang="sv-SE" baseline="0" dirty="0" smtClean="0"/>
              <a:t> all </a:t>
            </a:r>
            <a:r>
              <a:rPr lang="sv-SE" baseline="0" dirty="0" err="1" smtClean="0"/>
              <a:t>sourcs</a:t>
            </a:r>
            <a:r>
              <a:rPr lang="sv-SE" baseline="0" dirty="0" smtClean="0"/>
              <a:t> . </a:t>
            </a:r>
            <a:r>
              <a:rPr lang="sv-SE" baseline="0" dirty="0" err="1" smtClean="0"/>
              <a:t>How</a:t>
            </a:r>
            <a:r>
              <a:rPr lang="sv-SE" baseline="0" dirty="0" smtClean="0"/>
              <a:t> do </a:t>
            </a:r>
            <a:r>
              <a:rPr lang="sv-SE" baseline="0" dirty="0" err="1" smtClean="0"/>
              <a:t>you</a:t>
            </a:r>
            <a:r>
              <a:rPr lang="sv-SE" baseline="0" dirty="0" smtClean="0"/>
              <a:t> get story </a:t>
            </a:r>
            <a:r>
              <a:rPr lang="sv-SE" baseline="0" dirty="0" err="1" smtClean="0"/>
              <a:t>before</a:t>
            </a:r>
            <a:r>
              <a:rPr lang="sv-SE" baseline="0" dirty="0" smtClean="0"/>
              <a:t> </a:t>
            </a:r>
            <a:r>
              <a:rPr lang="sv-SE" baseline="0" dirty="0" err="1" smtClean="0"/>
              <a:t>Twitter</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10</a:t>
            </a:fld>
            <a:endParaRPr lang="en-US"/>
          </a:p>
        </p:txBody>
      </p:sp>
    </p:spTree>
    <p:extLst>
      <p:ext uri="{BB962C8B-B14F-4D97-AF65-F5344CB8AC3E}">
        <p14:creationId xmlns:p14="http://schemas.microsoft.com/office/powerpoint/2010/main" val="4174447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You</a:t>
            </a:r>
            <a:r>
              <a:rPr lang="sv-SE" baseline="0" dirty="0" smtClean="0"/>
              <a:t> </a:t>
            </a:r>
            <a:r>
              <a:rPr lang="sv-SE" baseline="0" dirty="0" err="1" smtClean="0"/>
              <a:t>also</a:t>
            </a:r>
            <a:r>
              <a:rPr lang="sv-SE" baseline="0" dirty="0" smtClean="0"/>
              <a:t> </a:t>
            </a:r>
            <a:r>
              <a:rPr lang="sv-SE" baseline="0" dirty="0" err="1" smtClean="0"/>
              <a:t>need</a:t>
            </a:r>
            <a:r>
              <a:rPr lang="sv-SE" baseline="0" dirty="0" smtClean="0"/>
              <a:t> </a:t>
            </a:r>
            <a:r>
              <a:rPr lang="sv-SE" baseline="0" dirty="0" err="1" smtClean="0"/>
              <a:t>to</a:t>
            </a:r>
            <a:r>
              <a:rPr lang="sv-SE" baseline="0" dirty="0" smtClean="0"/>
              <a:t> </a:t>
            </a:r>
            <a:r>
              <a:rPr lang="sv-SE" baseline="0" dirty="0" err="1" smtClean="0"/>
              <a:t>build</a:t>
            </a:r>
            <a:r>
              <a:rPr lang="sv-SE" baseline="0" dirty="0" smtClean="0"/>
              <a:t> a social persona and </a:t>
            </a:r>
            <a:r>
              <a:rPr lang="sv-SE" baseline="0" dirty="0" err="1" smtClean="0"/>
              <a:t>piut</a:t>
            </a:r>
            <a:r>
              <a:rPr lang="sv-SE" baseline="0" dirty="0" smtClean="0"/>
              <a:t> </a:t>
            </a:r>
            <a:r>
              <a:rPr lang="sv-SE" baseline="0" dirty="0" err="1" smtClean="0"/>
              <a:t>yourself</a:t>
            </a:r>
            <a:r>
              <a:rPr lang="sv-SE" baseline="0" dirty="0" smtClean="0"/>
              <a:t> </a:t>
            </a:r>
            <a:r>
              <a:rPr lang="sv-SE" baseline="0" dirty="0" err="1" smtClean="0"/>
              <a:t>out</a:t>
            </a:r>
            <a:r>
              <a:rPr lang="sv-SE" baseline="0" dirty="0" smtClean="0"/>
              <a:t> </a:t>
            </a:r>
            <a:r>
              <a:rPr lang="sv-SE" baseline="0" dirty="0" err="1" smtClean="0"/>
              <a:t>there</a:t>
            </a:r>
            <a:r>
              <a:rPr lang="sv-SE" baseline="0" dirty="0" smtClean="0"/>
              <a:t>. </a:t>
            </a:r>
          </a:p>
          <a:p>
            <a:r>
              <a:rPr lang="sv-SE" baseline="0" dirty="0" err="1" smtClean="0"/>
              <a:t>This</a:t>
            </a:r>
            <a:r>
              <a:rPr lang="sv-SE" baseline="0" dirty="0" smtClean="0"/>
              <a:t> is </a:t>
            </a:r>
            <a:r>
              <a:rPr lang="sv-SE" baseline="0" dirty="0" err="1" smtClean="0"/>
              <a:t>true</a:t>
            </a:r>
            <a:r>
              <a:rPr lang="sv-SE" baseline="0" dirty="0" smtClean="0"/>
              <a:t> </a:t>
            </a:r>
            <a:r>
              <a:rPr lang="sv-SE" baseline="0" dirty="0" err="1" smtClean="0"/>
              <a:t>wehaterher</a:t>
            </a:r>
            <a:r>
              <a:rPr lang="sv-SE" baseline="0" dirty="0" smtClean="0"/>
              <a:t> </a:t>
            </a:r>
            <a:r>
              <a:rPr lang="sv-SE" baseline="0" dirty="0" err="1" smtClean="0"/>
              <a:t>you</a:t>
            </a:r>
            <a:r>
              <a:rPr lang="sv-SE" baseline="0" dirty="0" smtClean="0"/>
              <a:t> </a:t>
            </a:r>
            <a:r>
              <a:rPr lang="sv-SE" baseline="0" dirty="0" err="1" smtClean="0"/>
              <a:t>are</a:t>
            </a:r>
            <a:r>
              <a:rPr lang="sv-SE" baseline="0" dirty="0" smtClean="0"/>
              <a:t> a senior </a:t>
            </a:r>
            <a:r>
              <a:rPr lang="sv-SE" baseline="0" dirty="0" err="1" smtClean="0"/>
              <a:t>edito</a:t>
            </a:r>
            <a:r>
              <a:rPr lang="sv-SE" baseline="0" dirty="0" smtClean="0"/>
              <a:t> like James or a new </a:t>
            </a:r>
            <a:r>
              <a:rPr lang="sv-SE" baseline="0" dirty="0" err="1" smtClean="0"/>
              <a:t>journo</a:t>
            </a:r>
            <a:r>
              <a:rPr lang="sv-SE" baseline="0" dirty="0" smtClean="0"/>
              <a:t>. </a:t>
            </a:r>
          </a:p>
          <a:p>
            <a:endParaRPr lang="sv-SE" baseline="0" dirty="0" smtClean="0"/>
          </a:p>
          <a:p>
            <a:r>
              <a:rPr lang="sv-SE" baseline="0" dirty="0" err="1" smtClean="0"/>
              <a:t>Where</a:t>
            </a:r>
            <a:r>
              <a:rPr lang="sv-SE" baseline="0" dirty="0" smtClean="0"/>
              <a:t>? </a:t>
            </a:r>
            <a:r>
              <a:rPr lang="sv-SE" baseline="0" dirty="0" err="1" smtClean="0"/>
              <a:t>Linked</a:t>
            </a:r>
            <a:r>
              <a:rPr lang="sv-SE" baseline="0" dirty="0" smtClean="0"/>
              <a:t> in? </a:t>
            </a:r>
            <a:r>
              <a:rPr lang="sv-SE" baseline="0" dirty="0" err="1" smtClean="0"/>
              <a:t>Mynewsdesk</a:t>
            </a:r>
            <a:r>
              <a:rPr lang="sv-SE" baseline="0" dirty="0" smtClean="0"/>
              <a:t>, </a:t>
            </a:r>
            <a:r>
              <a:rPr lang="sv-SE" baseline="0" dirty="0" err="1" smtClean="0"/>
              <a:t>News</a:t>
            </a:r>
            <a:r>
              <a:rPr lang="sv-SE" baseline="0" dirty="0" smtClean="0"/>
              <a:t> </a:t>
            </a:r>
            <a:r>
              <a:rPr lang="sv-SE" baseline="0" dirty="0" err="1" smtClean="0"/>
              <a:t>Facebok</a:t>
            </a:r>
            <a:r>
              <a:rPr lang="sv-SE" baseline="0" dirty="0" smtClean="0"/>
              <a:t> pages etc. etc. </a:t>
            </a:r>
            <a:r>
              <a:rPr lang="sv-SE" dirty="0" smtClean="0"/>
              <a:t>It</a:t>
            </a:r>
            <a:r>
              <a:rPr lang="sv-SE" baseline="0" dirty="0" smtClean="0"/>
              <a:t> </a:t>
            </a:r>
            <a:r>
              <a:rPr lang="sv-SE" baseline="0" dirty="0" smtClean="0"/>
              <a:t>is </a:t>
            </a:r>
            <a:r>
              <a:rPr lang="sv-SE" baseline="0" dirty="0" err="1" smtClean="0"/>
              <a:t>onlt</a:t>
            </a:r>
            <a:r>
              <a:rPr lang="sv-SE" baseline="0" dirty="0" smtClean="0"/>
              <a:t> get the best tips - ! </a:t>
            </a:r>
            <a:endParaRPr lang="sv-SE" dirty="0"/>
          </a:p>
        </p:txBody>
      </p:sp>
      <p:sp>
        <p:nvSpPr>
          <p:cNvPr id="4" name="Platshållare för bildnummer 3"/>
          <p:cNvSpPr>
            <a:spLocks noGrp="1"/>
          </p:cNvSpPr>
          <p:nvPr>
            <p:ph type="sldNum" sz="quarter" idx="10"/>
          </p:nvPr>
        </p:nvSpPr>
        <p:spPr/>
        <p:txBody>
          <a:bodyPr/>
          <a:lstStyle/>
          <a:p>
            <a:fld id="{C98BBFEE-023A-C943-92CB-065F6744AF19}" type="slidenum">
              <a:rPr lang="sv-SE" smtClean="0"/>
              <a:t>11</a:t>
            </a:fld>
            <a:endParaRPr lang="sv-SE"/>
          </a:p>
        </p:txBody>
      </p:sp>
    </p:spTree>
    <p:extLst>
      <p:ext uri="{BB962C8B-B14F-4D97-AF65-F5344CB8AC3E}">
        <p14:creationId xmlns:p14="http://schemas.microsoft.com/office/powerpoint/2010/main" val="288861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Need</a:t>
            </a:r>
            <a:r>
              <a:rPr lang="sv-SE" dirty="0" smtClean="0"/>
              <a:t> </a:t>
            </a:r>
            <a:r>
              <a:rPr lang="sv-SE" dirty="0" err="1" smtClean="0"/>
              <a:t>to</a:t>
            </a:r>
            <a:r>
              <a:rPr lang="sv-SE" dirty="0" smtClean="0"/>
              <a:t> be </a:t>
            </a:r>
            <a:r>
              <a:rPr lang="sv-SE" dirty="0" err="1" smtClean="0"/>
              <a:t>appraocheable</a:t>
            </a:r>
            <a:r>
              <a:rPr lang="sv-SE" dirty="0" smtClean="0"/>
              <a:t> – </a:t>
            </a:r>
            <a:r>
              <a:rPr lang="sv-SE" dirty="0" err="1" smtClean="0"/>
              <a:t>people</a:t>
            </a:r>
            <a:r>
              <a:rPr lang="sv-SE" dirty="0" smtClean="0"/>
              <a:t> </a:t>
            </a:r>
            <a:r>
              <a:rPr lang="sv-SE" dirty="0" err="1" smtClean="0"/>
              <a:t>need</a:t>
            </a:r>
            <a:r>
              <a:rPr lang="sv-SE" dirty="0" smtClean="0"/>
              <a:t> </a:t>
            </a:r>
            <a:r>
              <a:rPr lang="sv-SE" dirty="0" err="1" smtClean="0"/>
              <a:t>to</a:t>
            </a:r>
            <a:r>
              <a:rPr lang="sv-SE" dirty="0" smtClean="0"/>
              <a:t> like </a:t>
            </a:r>
            <a:r>
              <a:rPr lang="sv-SE" dirty="0" err="1" smtClean="0"/>
              <a:t>you</a:t>
            </a:r>
            <a:r>
              <a:rPr lang="sv-SE" dirty="0" smtClean="0"/>
              <a:t>. </a:t>
            </a:r>
            <a:r>
              <a:rPr lang="sv-SE" dirty="0" err="1" smtClean="0"/>
              <a:t>Your</a:t>
            </a:r>
            <a:r>
              <a:rPr lang="sv-SE" dirty="0" smtClean="0"/>
              <a:t> </a:t>
            </a:r>
            <a:r>
              <a:rPr lang="sv-SE" dirty="0" err="1" smtClean="0"/>
              <a:t>tribe</a:t>
            </a:r>
            <a:r>
              <a:rPr lang="sv-SE" dirty="0" smtClean="0"/>
              <a:t> is </a:t>
            </a:r>
            <a:r>
              <a:rPr lang="sv-SE" dirty="0" err="1" smtClean="0"/>
              <a:t>your</a:t>
            </a:r>
            <a:r>
              <a:rPr lang="sv-SE" dirty="0" smtClean="0"/>
              <a:t> </a:t>
            </a:r>
            <a:r>
              <a:rPr lang="sv-SE" dirty="0" err="1" smtClean="0"/>
              <a:t>friends</a:t>
            </a:r>
            <a:r>
              <a:rPr lang="sv-SE" dirty="0" smtClean="0"/>
              <a:t>. </a:t>
            </a:r>
            <a:r>
              <a:rPr lang="sv-SE" dirty="0" err="1" smtClean="0"/>
              <a:t>Who</a:t>
            </a:r>
            <a:r>
              <a:rPr lang="sv-SE" dirty="0" smtClean="0"/>
              <a:t> </a:t>
            </a:r>
            <a:r>
              <a:rPr lang="sv-SE" dirty="0" err="1" smtClean="0"/>
              <a:t>wants</a:t>
            </a:r>
            <a:r>
              <a:rPr lang="sv-SE" dirty="0" smtClean="0"/>
              <a:t> </a:t>
            </a:r>
            <a:r>
              <a:rPr lang="sv-SE" dirty="0" err="1" smtClean="0"/>
              <a:t>to</a:t>
            </a:r>
            <a:r>
              <a:rPr lang="sv-SE" dirty="0" smtClean="0"/>
              <a:t> be </a:t>
            </a:r>
            <a:r>
              <a:rPr lang="sv-SE" dirty="0" err="1" smtClean="0"/>
              <a:t>friend</a:t>
            </a:r>
            <a:r>
              <a:rPr lang="sv-SE" dirty="0" smtClean="0"/>
              <a:t> </a:t>
            </a:r>
            <a:r>
              <a:rPr lang="sv-SE" dirty="0" err="1" smtClean="0"/>
              <a:t>with</a:t>
            </a:r>
            <a:r>
              <a:rPr lang="sv-SE" baseline="0" dirty="0" smtClean="0"/>
              <a:t> </a:t>
            </a:r>
            <a:r>
              <a:rPr lang="sv-SE" baseline="0" dirty="0" err="1" smtClean="0"/>
              <a:t>someone</a:t>
            </a:r>
            <a:r>
              <a:rPr lang="sv-SE" baseline="0" dirty="0" smtClean="0"/>
              <a:t> </a:t>
            </a:r>
            <a:r>
              <a:rPr lang="sv-SE" baseline="0" dirty="0" err="1" smtClean="0"/>
              <a:t>without</a:t>
            </a:r>
            <a:r>
              <a:rPr lang="sv-SE" baseline="0" dirty="0" smtClean="0"/>
              <a:t> a person. </a:t>
            </a:r>
            <a:r>
              <a:rPr lang="sv-SE" baseline="0" dirty="0" err="1" smtClean="0"/>
              <a:t>But</a:t>
            </a:r>
            <a:r>
              <a:rPr lang="sv-SE" baseline="0" dirty="0" smtClean="0"/>
              <a:t> </a:t>
            </a:r>
            <a:r>
              <a:rPr lang="sv-SE" baseline="0" dirty="0" err="1" smtClean="0"/>
              <a:t>it’s</a:t>
            </a:r>
            <a:r>
              <a:rPr lang="sv-SE" baseline="0" dirty="0" smtClean="0"/>
              <a:t> </a:t>
            </a:r>
            <a:r>
              <a:rPr lang="sv-SE" baseline="0" dirty="0" err="1" smtClean="0"/>
              <a:t>up</a:t>
            </a:r>
            <a:r>
              <a:rPr lang="sv-SE" baseline="0" dirty="0" smtClean="0"/>
              <a:t> </a:t>
            </a:r>
            <a:r>
              <a:rPr lang="sv-SE" baseline="0" dirty="0" err="1" smtClean="0"/>
              <a:t>to</a:t>
            </a:r>
            <a:r>
              <a:rPr lang="sv-SE" baseline="0" dirty="0" smtClean="0"/>
              <a:t> </a:t>
            </a:r>
            <a:r>
              <a:rPr lang="sv-SE" baseline="0" dirty="0" err="1" smtClean="0"/>
              <a:t>you</a:t>
            </a:r>
            <a:r>
              <a:rPr lang="sv-SE" baseline="0" dirty="0" smtClean="0"/>
              <a:t> </a:t>
            </a:r>
            <a:r>
              <a:rPr lang="sv-SE" baseline="0" dirty="0" err="1" smtClean="0"/>
              <a:t>to</a:t>
            </a:r>
            <a:r>
              <a:rPr lang="sv-SE" baseline="0" dirty="0" smtClean="0"/>
              <a:t> </a:t>
            </a:r>
            <a:r>
              <a:rPr lang="sv-SE" baseline="0" dirty="0" err="1" smtClean="0"/>
              <a:t>decide</a:t>
            </a:r>
            <a:r>
              <a:rPr lang="sv-SE" baseline="0" dirty="0" smtClean="0"/>
              <a:t> </a:t>
            </a:r>
            <a:r>
              <a:rPr lang="sv-SE" baseline="0" dirty="0" err="1" smtClean="0"/>
              <a:t>how</a:t>
            </a:r>
            <a:r>
              <a:rPr lang="sv-SE" baseline="0" dirty="0" smtClean="0"/>
              <a:t> </a:t>
            </a:r>
            <a:r>
              <a:rPr lang="sv-SE" baseline="0" dirty="0" err="1" smtClean="0"/>
              <a:t>much</a:t>
            </a:r>
            <a:r>
              <a:rPr lang="sv-SE" baseline="0" dirty="0" smtClean="0"/>
              <a:t> </a:t>
            </a:r>
            <a:r>
              <a:rPr lang="sv-SE" baseline="0" dirty="0" err="1" smtClean="0"/>
              <a:t>friends</a:t>
            </a:r>
            <a:r>
              <a:rPr lang="sv-SE" baseline="0" dirty="0" smtClean="0"/>
              <a:t> </a:t>
            </a:r>
            <a:r>
              <a:rPr lang="sv-SE" baseline="0" dirty="0" err="1" smtClean="0"/>
              <a:t>you</a:t>
            </a:r>
            <a:r>
              <a:rPr lang="sv-SE" baseline="0" dirty="0" smtClean="0"/>
              <a:t> </a:t>
            </a:r>
            <a:r>
              <a:rPr lang="sv-SE" baseline="0" dirty="0" err="1" smtClean="0"/>
              <a:t>should</a:t>
            </a:r>
            <a:r>
              <a:rPr lang="sv-SE" baseline="0" dirty="0" smtClean="0"/>
              <a:t> be. </a:t>
            </a:r>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12</a:t>
            </a:fld>
            <a:endParaRPr lang="en-US"/>
          </a:p>
        </p:txBody>
      </p:sp>
    </p:spTree>
    <p:extLst>
      <p:ext uri="{BB962C8B-B14F-4D97-AF65-F5344CB8AC3E}">
        <p14:creationId xmlns:p14="http://schemas.microsoft.com/office/powerpoint/2010/main" val="3729467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sv-SE" b="1" dirty="0" smtClean="0"/>
              <a:t>Story</a:t>
            </a:r>
            <a:r>
              <a:rPr lang="sv-SE" b="1" baseline="0" dirty="0" smtClean="0"/>
              <a:t> – JB </a:t>
            </a:r>
          </a:p>
          <a:p>
            <a:endParaRPr lang="sv-SE" b="1" baseline="0" dirty="0" smtClean="0"/>
          </a:p>
          <a:p>
            <a:r>
              <a:rPr lang="sv-SE" b="1" dirty="0" err="1" smtClean="0"/>
              <a:t>How</a:t>
            </a:r>
            <a:r>
              <a:rPr lang="sv-SE" b="1" dirty="0" smtClean="0"/>
              <a:t> Journalists </a:t>
            </a:r>
            <a:r>
              <a:rPr lang="sv-SE" b="1" dirty="0" err="1" smtClean="0"/>
              <a:t>Gather</a:t>
            </a:r>
            <a:r>
              <a:rPr lang="sv-SE" b="1" dirty="0" smtClean="0"/>
              <a:t> and </a:t>
            </a:r>
            <a:r>
              <a:rPr lang="sv-SE" b="1" dirty="0" err="1" smtClean="0"/>
              <a:t>Report</a:t>
            </a:r>
            <a:r>
              <a:rPr lang="sv-SE" b="1" dirty="0" smtClean="0"/>
              <a:t> the </a:t>
            </a:r>
            <a:r>
              <a:rPr lang="sv-SE" b="1" dirty="0" err="1" smtClean="0"/>
              <a:t>News</a:t>
            </a:r>
            <a:r>
              <a:rPr lang="sv-SE" b="1" dirty="0" smtClean="0"/>
              <a:t> Has </a:t>
            </a:r>
            <a:r>
              <a:rPr lang="sv-SE" b="1" dirty="0" err="1" smtClean="0"/>
              <a:t>Changed</a:t>
            </a:r>
            <a:endParaRPr lang="sv-SE" b="1" dirty="0" smtClean="0"/>
          </a:p>
          <a:p>
            <a:r>
              <a:rPr lang="sv-SE" dirty="0" err="1" smtClean="0"/>
              <a:t>Even</a:t>
            </a:r>
            <a:r>
              <a:rPr lang="sv-SE" dirty="0" smtClean="0"/>
              <a:t> </a:t>
            </a:r>
            <a:r>
              <a:rPr lang="sv-SE" dirty="0" err="1" smtClean="0"/>
              <a:t>excluding</a:t>
            </a:r>
            <a:r>
              <a:rPr lang="sv-SE" dirty="0" smtClean="0"/>
              <a:t> the </a:t>
            </a:r>
            <a:r>
              <a:rPr lang="sv-SE" dirty="0" err="1" smtClean="0"/>
              <a:t>dramatic</a:t>
            </a:r>
            <a:r>
              <a:rPr lang="sv-SE" dirty="0" smtClean="0"/>
              <a:t> </a:t>
            </a:r>
            <a:r>
              <a:rPr lang="sv-SE" dirty="0" err="1" smtClean="0"/>
              <a:t>nature</a:t>
            </a:r>
            <a:r>
              <a:rPr lang="sv-SE" dirty="0" smtClean="0"/>
              <a:t> </a:t>
            </a:r>
            <a:r>
              <a:rPr lang="sv-SE" dirty="0" err="1" smtClean="0"/>
              <a:t>of</a:t>
            </a:r>
            <a:r>
              <a:rPr lang="sv-SE" dirty="0" smtClean="0"/>
              <a:t> </a:t>
            </a:r>
            <a:r>
              <a:rPr lang="sv-SE" dirty="0" err="1" smtClean="0"/>
              <a:t>Hernandez’s</a:t>
            </a:r>
            <a:r>
              <a:rPr lang="sv-SE" dirty="0" smtClean="0"/>
              <a:t> video </a:t>
            </a:r>
            <a:r>
              <a:rPr lang="sv-SE" dirty="0" err="1" smtClean="0"/>
              <a:t>find</a:t>
            </a:r>
            <a:r>
              <a:rPr lang="sv-SE" dirty="0" smtClean="0"/>
              <a:t>, </a:t>
            </a:r>
            <a:r>
              <a:rPr lang="sv-SE" b="1" dirty="0" smtClean="0"/>
              <a:t>journalists </a:t>
            </a:r>
            <a:r>
              <a:rPr lang="sv-SE" b="1" dirty="0" err="1" smtClean="0"/>
              <a:t>are</a:t>
            </a:r>
            <a:r>
              <a:rPr lang="sv-SE" b="1" dirty="0" smtClean="0"/>
              <a:t> </a:t>
            </a:r>
            <a:r>
              <a:rPr lang="sv-SE" b="1" dirty="0" err="1" smtClean="0"/>
              <a:t>using</a:t>
            </a:r>
            <a:r>
              <a:rPr lang="sv-SE" b="1" dirty="0" smtClean="0"/>
              <a:t> social media </a:t>
            </a:r>
            <a:r>
              <a:rPr lang="sv-SE" b="1" dirty="0" err="1" smtClean="0"/>
              <a:t>to</a:t>
            </a:r>
            <a:r>
              <a:rPr lang="sv-SE" b="1" dirty="0" smtClean="0"/>
              <a:t> </a:t>
            </a:r>
            <a:r>
              <a:rPr lang="sv-SE" b="1" dirty="0" err="1" smtClean="0"/>
              <a:t>discover</a:t>
            </a:r>
            <a:r>
              <a:rPr lang="sv-SE" b="1" dirty="0" smtClean="0"/>
              <a:t> new </a:t>
            </a:r>
            <a:r>
              <a:rPr lang="sv-SE" b="1" dirty="0" err="1" smtClean="0"/>
              <a:t>stories</a:t>
            </a:r>
            <a:r>
              <a:rPr lang="sv-SE" b="1" dirty="0" smtClean="0"/>
              <a:t> and </a:t>
            </a:r>
            <a:r>
              <a:rPr lang="sv-SE" b="1" dirty="0" err="1" smtClean="0"/>
              <a:t>uncover</a:t>
            </a:r>
            <a:r>
              <a:rPr lang="sv-SE" b="1" dirty="0" smtClean="0"/>
              <a:t> </a:t>
            </a:r>
            <a:r>
              <a:rPr lang="sv-SE" b="1" dirty="0" err="1" smtClean="0"/>
              <a:t>sources</a:t>
            </a:r>
            <a:r>
              <a:rPr lang="sv-SE" dirty="0" smtClean="0"/>
              <a:t>.</a:t>
            </a:r>
          </a:p>
          <a:p>
            <a:r>
              <a:rPr lang="sv-SE" dirty="0" err="1" smtClean="0"/>
              <a:t>When</a:t>
            </a:r>
            <a:r>
              <a:rPr lang="sv-SE" dirty="0" smtClean="0"/>
              <a:t> </a:t>
            </a:r>
            <a:r>
              <a:rPr lang="sv-SE" dirty="0" smtClean="0">
                <a:hlinkClick r:id="rId3"/>
              </a:rPr>
              <a:t>Anne McNamara</a:t>
            </a:r>
            <a:r>
              <a:rPr lang="sv-SE" dirty="0" smtClean="0"/>
              <a:t>, reporter for WGME in Portland, Maine, </a:t>
            </a:r>
            <a:r>
              <a:rPr lang="sv-SE" dirty="0" err="1" smtClean="0"/>
              <a:t>was</a:t>
            </a:r>
            <a:r>
              <a:rPr lang="sv-SE" dirty="0" smtClean="0"/>
              <a:t> </a:t>
            </a:r>
            <a:r>
              <a:rPr lang="sv-SE" dirty="0" err="1" smtClean="0"/>
              <a:t>reporting</a:t>
            </a:r>
            <a:r>
              <a:rPr lang="sv-SE" dirty="0" smtClean="0"/>
              <a:t> on </a:t>
            </a:r>
            <a:r>
              <a:rPr lang="sv-SE" dirty="0" err="1" smtClean="0"/>
              <a:t>local</a:t>
            </a:r>
            <a:r>
              <a:rPr lang="sv-SE" dirty="0" smtClean="0"/>
              <a:t> illegal dumping, </a:t>
            </a:r>
            <a:r>
              <a:rPr lang="sv-SE" dirty="0" err="1" smtClean="0"/>
              <a:t>she</a:t>
            </a:r>
            <a:r>
              <a:rPr lang="sv-SE" dirty="0" smtClean="0"/>
              <a:t> </a:t>
            </a:r>
            <a:r>
              <a:rPr lang="sv-SE" dirty="0" err="1" smtClean="0"/>
              <a:t>turned</a:t>
            </a:r>
            <a:r>
              <a:rPr lang="sv-SE" dirty="0" smtClean="0"/>
              <a:t> </a:t>
            </a:r>
            <a:r>
              <a:rPr lang="sv-SE" dirty="0" err="1" smtClean="0"/>
              <a:t>to</a:t>
            </a:r>
            <a:r>
              <a:rPr lang="sv-SE" dirty="0" smtClean="0"/>
              <a:t> </a:t>
            </a:r>
            <a:r>
              <a:rPr lang="sv-SE" dirty="0" err="1" smtClean="0"/>
              <a:t>her</a:t>
            </a:r>
            <a:r>
              <a:rPr lang="sv-SE" dirty="0" smtClean="0"/>
              <a:t> social media </a:t>
            </a:r>
            <a:r>
              <a:rPr lang="sv-SE" dirty="0" err="1" smtClean="0"/>
              <a:t>contacts</a:t>
            </a:r>
            <a:r>
              <a:rPr lang="sv-SE" dirty="0" smtClean="0"/>
              <a:t> for </a:t>
            </a:r>
            <a:r>
              <a:rPr lang="sv-SE" dirty="0" err="1" smtClean="0"/>
              <a:t>help</a:t>
            </a:r>
            <a:r>
              <a:rPr lang="sv-SE" dirty="0" smtClean="0"/>
              <a:t> and </a:t>
            </a:r>
            <a:r>
              <a:rPr lang="sv-SE" dirty="0" err="1" smtClean="0"/>
              <a:t>they</a:t>
            </a:r>
            <a:r>
              <a:rPr lang="sv-SE" dirty="0" smtClean="0"/>
              <a:t> </a:t>
            </a:r>
            <a:r>
              <a:rPr lang="sv-SE" dirty="0" err="1" smtClean="0"/>
              <a:t>provided</a:t>
            </a:r>
            <a:r>
              <a:rPr lang="sv-SE" dirty="0" smtClean="0"/>
              <a:t> </a:t>
            </a:r>
            <a:r>
              <a:rPr lang="sv-SE" dirty="0" err="1" smtClean="0"/>
              <a:t>sources</a:t>
            </a:r>
            <a:r>
              <a:rPr lang="sv-SE" dirty="0" smtClean="0"/>
              <a:t> and </a:t>
            </a:r>
            <a:r>
              <a:rPr lang="sv-SE" dirty="0" err="1" smtClean="0"/>
              <a:t>contacts</a:t>
            </a:r>
            <a:r>
              <a:rPr lang="sv-SE" dirty="0" smtClean="0"/>
              <a:t> for the story.</a:t>
            </a:r>
          </a:p>
          <a:p>
            <a:r>
              <a:rPr lang="sv-SE" dirty="0" smtClean="0"/>
              <a:t>McNamara </a:t>
            </a:r>
            <a:r>
              <a:rPr lang="sv-SE" dirty="0" err="1" smtClean="0"/>
              <a:t>also</a:t>
            </a:r>
            <a:r>
              <a:rPr lang="sv-SE" dirty="0" smtClean="0"/>
              <a:t> </a:t>
            </a:r>
            <a:r>
              <a:rPr lang="sv-SE" dirty="0" err="1" smtClean="0"/>
              <a:t>finds</a:t>
            </a:r>
            <a:r>
              <a:rPr lang="sv-SE" dirty="0" smtClean="0"/>
              <a:t> </a:t>
            </a:r>
            <a:r>
              <a:rPr lang="sv-SE" dirty="0" err="1" smtClean="0"/>
              <a:t>that</a:t>
            </a:r>
            <a:r>
              <a:rPr lang="sv-SE" dirty="0" smtClean="0"/>
              <a:t> </a:t>
            </a:r>
            <a:r>
              <a:rPr lang="sv-SE" dirty="0" err="1" smtClean="0"/>
              <a:t>while</a:t>
            </a:r>
            <a:r>
              <a:rPr lang="sv-SE" dirty="0" smtClean="0"/>
              <a:t> </a:t>
            </a:r>
            <a:r>
              <a:rPr lang="sv-SE" dirty="0" err="1" smtClean="0"/>
              <a:t>phone</a:t>
            </a:r>
            <a:r>
              <a:rPr lang="sv-SE" dirty="0" smtClean="0"/>
              <a:t> calls </a:t>
            </a:r>
            <a:r>
              <a:rPr lang="sv-SE" dirty="0" err="1" smtClean="0"/>
              <a:t>often</a:t>
            </a:r>
            <a:r>
              <a:rPr lang="sv-SE" dirty="0" smtClean="0"/>
              <a:t> go </a:t>
            </a:r>
            <a:r>
              <a:rPr lang="sv-SE" dirty="0" err="1" smtClean="0"/>
              <a:t>unreturned</a:t>
            </a:r>
            <a:r>
              <a:rPr lang="sv-SE" dirty="0" smtClean="0"/>
              <a:t>, </a:t>
            </a:r>
            <a:r>
              <a:rPr lang="sv-SE" dirty="0" err="1" smtClean="0"/>
              <a:t>when</a:t>
            </a:r>
            <a:r>
              <a:rPr lang="sv-SE" dirty="0" smtClean="0"/>
              <a:t> </a:t>
            </a:r>
            <a:r>
              <a:rPr lang="sv-SE" dirty="0" err="1" smtClean="0"/>
              <a:t>she</a:t>
            </a:r>
            <a:r>
              <a:rPr lang="sv-SE" dirty="0" smtClean="0"/>
              <a:t> </a:t>
            </a:r>
            <a:r>
              <a:rPr lang="sv-SE" dirty="0" err="1" smtClean="0"/>
              <a:t>contacts</a:t>
            </a:r>
            <a:r>
              <a:rPr lang="sv-SE" dirty="0" smtClean="0"/>
              <a:t> </a:t>
            </a:r>
            <a:r>
              <a:rPr lang="sv-SE" dirty="0" err="1" smtClean="0"/>
              <a:t>someone</a:t>
            </a:r>
            <a:r>
              <a:rPr lang="sv-SE" dirty="0" smtClean="0"/>
              <a:t> on </a:t>
            </a:r>
            <a:r>
              <a:rPr lang="sv-SE" dirty="0" err="1" smtClean="0"/>
              <a:t>Facebook</a:t>
            </a:r>
            <a:r>
              <a:rPr lang="sv-SE" dirty="0" smtClean="0"/>
              <a:t>, </a:t>
            </a:r>
            <a:r>
              <a:rPr lang="sv-SE" dirty="0" err="1" smtClean="0"/>
              <a:t>they</a:t>
            </a:r>
            <a:r>
              <a:rPr lang="sv-SE" dirty="0" smtClean="0"/>
              <a:t> get back </a:t>
            </a:r>
            <a:r>
              <a:rPr lang="sv-SE" dirty="0" err="1" smtClean="0"/>
              <a:t>to</a:t>
            </a:r>
            <a:r>
              <a:rPr lang="sv-SE" dirty="0" smtClean="0"/>
              <a:t> </a:t>
            </a:r>
            <a:r>
              <a:rPr lang="sv-SE" dirty="0" err="1" smtClean="0"/>
              <a:t>her</a:t>
            </a:r>
            <a:r>
              <a:rPr lang="sv-SE" dirty="0" smtClean="0"/>
              <a:t> </a:t>
            </a:r>
            <a:r>
              <a:rPr lang="sv-SE" dirty="0" err="1" smtClean="0"/>
              <a:t>within</a:t>
            </a:r>
            <a:r>
              <a:rPr lang="sv-SE" dirty="0" smtClean="0"/>
              <a:t> 20 </a:t>
            </a:r>
            <a:r>
              <a:rPr lang="sv-SE" dirty="0" err="1" smtClean="0"/>
              <a:t>minutes</a:t>
            </a:r>
            <a:r>
              <a:rPr lang="sv-SE" dirty="0" smtClean="0"/>
              <a:t>… </a:t>
            </a:r>
            <a:r>
              <a:rPr lang="sv-SE" dirty="0" err="1" smtClean="0"/>
              <a:t>critical</a:t>
            </a:r>
            <a:r>
              <a:rPr lang="sv-SE" dirty="0" smtClean="0"/>
              <a:t> for </a:t>
            </a:r>
            <a:r>
              <a:rPr lang="sv-SE" dirty="0" err="1" smtClean="0"/>
              <a:t>impending</a:t>
            </a:r>
            <a:r>
              <a:rPr lang="sv-SE" dirty="0" smtClean="0"/>
              <a:t> deadlines.</a:t>
            </a:r>
          </a:p>
          <a:p>
            <a:r>
              <a:rPr lang="sv-SE" dirty="0" smtClean="0"/>
              <a:t>McNamara </a:t>
            </a:r>
            <a:r>
              <a:rPr lang="sv-SE" dirty="0" err="1" smtClean="0"/>
              <a:t>also</a:t>
            </a:r>
            <a:r>
              <a:rPr lang="sv-SE" dirty="0" smtClean="0"/>
              <a:t> </a:t>
            </a:r>
            <a:r>
              <a:rPr lang="sv-SE" dirty="0" err="1" smtClean="0"/>
              <a:t>reports</a:t>
            </a:r>
            <a:r>
              <a:rPr lang="sv-SE" dirty="0" smtClean="0"/>
              <a:t> </a:t>
            </a:r>
            <a:r>
              <a:rPr lang="sv-SE" dirty="0" err="1" smtClean="0"/>
              <a:t>that</a:t>
            </a:r>
            <a:r>
              <a:rPr lang="sv-SE" dirty="0" smtClean="0"/>
              <a:t> </a:t>
            </a:r>
            <a:r>
              <a:rPr lang="sv-SE" dirty="0" err="1" smtClean="0"/>
              <a:t>Twitter</a:t>
            </a:r>
            <a:r>
              <a:rPr lang="sv-SE" dirty="0" smtClean="0"/>
              <a:t> and </a:t>
            </a:r>
            <a:r>
              <a:rPr lang="sv-SE" dirty="0" err="1" smtClean="0"/>
              <a:t>Facebook</a:t>
            </a:r>
            <a:r>
              <a:rPr lang="sv-SE" dirty="0" smtClean="0"/>
              <a:t> </a:t>
            </a:r>
            <a:r>
              <a:rPr lang="sv-SE" dirty="0" err="1" smtClean="0"/>
              <a:t>often</a:t>
            </a:r>
            <a:r>
              <a:rPr lang="sv-SE" dirty="0" smtClean="0"/>
              <a:t> </a:t>
            </a:r>
            <a:r>
              <a:rPr lang="sv-SE" dirty="0" err="1" smtClean="0"/>
              <a:t>help</a:t>
            </a:r>
            <a:r>
              <a:rPr lang="sv-SE" dirty="0" smtClean="0"/>
              <a:t> </a:t>
            </a:r>
            <a:r>
              <a:rPr lang="sv-SE" b="1" dirty="0" smtClean="0"/>
              <a:t>“</a:t>
            </a:r>
            <a:r>
              <a:rPr lang="sv-SE" b="1" dirty="0" err="1" smtClean="0"/>
              <a:t>localize</a:t>
            </a:r>
            <a:r>
              <a:rPr lang="sv-SE" b="1" dirty="0" smtClean="0"/>
              <a:t>” international </a:t>
            </a:r>
            <a:r>
              <a:rPr lang="sv-SE" b="1" dirty="0" err="1" smtClean="0"/>
              <a:t>stories</a:t>
            </a:r>
            <a:r>
              <a:rPr lang="sv-SE" b="1" dirty="0" smtClean="0"/>
              <a:t>.</a:t>
            </a:r>
            <a:r>
              <a:rPr lang="sv-SE" dirty="0" smtClean="0"/>
              <a:t> </a:t>
            </a:r>
            <a:r>
              <a:rPr lang="sv-SE" dirty="0" err="1" smtClean="0"/>
              <a:t>Using</a:t>
            </a:r>
            <a:r>
              <a:rPr lang="sv-SE" dirty="0" smtClean="0"/>
              <a:t> </a:t>
            </a:r>
            <a:r>
              <a:rPr lang="sv-SE" dirty="0" err="1" smtClean="0"/>
              <a:t>these</a:t>
            </a:r>
            <a:r>
              <a:rPr lang="sv-SE" dirty="0" smtClean="0"/>
              <a:t> </a:t>
            </a:r>
            <a:r>
              <a:rPr lang="sv-SE" dirty="0" err="1" smtClean="0"/>
              <a:t>popular</a:t>
            </a:r>
            <a:r>
              <a:rPr lang="sv-SE" dirty="0" smtClean="0"/>
              <a:t> social media </a:t>
            </a:r>
            <a:r>
              <a:rPr lang="sv-SE" dirty="0" err="1" smtClean="0"/>
              <a:t>platforms</a:t>
            </a:r>
            <a:r>
              <a:rPr lang="sv-SE" dirty="0" smtClean="0"/>
              <a:t>, </a:t>
            </a:r>
            <a:r>
              <a:rPr lang="sv-SE" dirty="0" err="1" smtClean="0"/>
              <a:t>she</a:t>
            </a:r>
            <a:r>
              <a:rPr lang="sv-SE" dirty="0" smtClean="0"/>
              <a:t> </a:t>
            </a:r>
            <a:r>
              <a:rPr lang="sv-SE" dirty="0" err="1" smtClean="0"/>
              <a:t>was</a:t>
            </a:r>
            <a:r>
              <a:rPr lang="sv-SE" dirty="0" smtClean="0"/>
              <a:t> </a:t>
            </a:r>
            <a:r>
              <a:rPr lang="sv-SE" dirty="0" err="1" smtClean="0"/>
              <a:t>able</a:t>
            </a:r>
            <a:r>
              <a:rPr lang="sv-SE" dirty="0" smtClean="0"/>
              <a:t> </a:t>
            </a:r>
            <a:r>
              <a:rPr lang="sv-SE" dirty="0" err="1" smtClean="0"/>
              <a:t>to</a:t>
            </a:r>
            <a:r>
              <a:rPr lang="sv-SE" dirty="0" smtClean="0"/>
              <a:t> </a:t>
            </a:r>
            <a:r>
              <a:rPr lang="sv-SE" dirty="0" err="1" smtClean="0"/>
              <a:t>find</a:t>
            </a:r>
            <a:r>
              <a:rPr lang="sv-SE" dirty="0" smtClean="0"/>
              <a:t> </a:t>
            </a:r>
            <a:r>
              <a:rPr lang="sv-SE" dirty="0" err="1" smtClean="0"/>
              <a:t>local</a:t>
            </a:r>
            <a:r>
              <a:rPr lang="sv-SE" dirty="0" smtClean="0"/>
              <a:t> </a:t>
            </a:r>
            <a:r>
              <a:rPr lang="sv-SE" dirty="0" err="1" smtClean="0"/>
              <a:t>people</a:t>
            </a:r>
            <a:r>
              <a:rPr lang="sv-SE" dirty="0" smtClean="0"/>
              <a:t> </a:t>
            </a:r>
            <a:r>
              <a:rPr lang="sv-SE" dirty="0" err="1" smtClean="0"/>
              <a:t>with</a:t>
            </a:r>
            <a:r>
              <a:rPr lang="sv-SE" dirty="0" smtClean="0"/>
              <a:t> </a:t>
            </a:r>
            <a:r>
              <a:rPr lang="sv-SE" dirty="0" err="1" smtClean="0"/>
              <a:t>ties</a:t>
            </a:r>
            <a:r>
              <a:rPr lang="sv-SE" dirty="0" smtClean="0"/>
              <a:t> </a:t>
            </a:r>
            <a:r>
              <a:rPr lang="sv-SE" dirty="0" err="1" smtClean="0"/>
              <a:t>to</a:t>
            </a:r>
            <a:r>
              <a:rPr lang="sv-SE" dirty="0" smtClean="0"/>
              <a:t> Japan </a:t>
            </a:r>
            <a:r>
              <a:rPr lang="sv-SE" dirty="0" err="1" smtClean="0"/>
              <a:t>who</a:t>
            </a:r>
            <a:r>
              <a:rPr lang="sv-SE" dirty="0" smtClean="0"/>
              <a:t> </a:t>
            </a:r>
            <a:r>
              <a:rPr lang="sv-SE" dirty="0" err="1" smtClean="0"/>
              <a:t>were</a:t>
            </a:r>
            <a:r>
              <a:rPr lang="sv-SE" dirty="0" smtClean="0"/>
              <a:t> </a:t>
            </a:r>
            <a:r>
              <a:rPr lang="sv-SE" dirty="0" err="1" smtClean="0"/>
              <a:t>waiting</a:t>
            </a:r>
            <a:r>
              <a:rPr lang="sv-SE" dirty="0" smtClean="0"/>
              <a:t> </a:t>
            </a:r>
            <a:r>
              <a:rPr lang="sv-SE" dirty="0" err="1" smtClean="0"/>
              <a:t>to</a:t>
            </a:r>
            <a:r>
              <a:rPr lang="sv-SE" dirty="0" smtClean="0"/>
              <a:t> </a:t>
            </a:r>
            <a:r>
              <a:rPr lang="sv-SE" dirty="0" err="1" smtClean="0"/>
              <a:t>hear</a:t>
            </a:r>
            <a:r>
              <a:rPr lang="sv-SE" dirty="0" smtClean="0"/>
              <a:t> from </a:t>
            </a:r>
            <a:r>
              <a:rPr lang="sv-SE" dirty="0" err="1" smtClean="0"/>
              <a:t>loved</a:t>
            </a:r>
            <a:r>
              <a:rPr lang="sv-SE" dirty="0" smtClean="0"/>
              <a:t> </a:t>
            </a:r>
            <a:r>
              <a:rPr lang="sv-SE" dirty="0" err="1" smtClean="0"/>
              <a:t>ones</a:t>
            </a:r>
            <a:r>
              <a:rPr lang="sv-SE" dirty="0" smtClean="0"/>
              <a:t> </a:t>
            </a:r>
            <a:r>
              <a:rPr lang="sv-SE" dirty="0" err="1" smtClean="0"/>
              <a:t>after</a:t>
            </a:r>
            <a:r>
              <a:rPr lang="sv-SE" dirty="0" smtClean="0"/>
              <a:t> the </a:t>
            </a:r>
            <a:r>
              <a:rPr lang="sv-SE" dirty="0" err="1" smtClean="0"/>
              <a:t>earthquake</a:t>
            </a:r>
            <a:r>
              <a:rPr lang="sv-SE" dirty="0" smtClean="0"/>
              <a:t> and tsunami hit. </a:t>
            </a:r>
            <a:r>
              <a:rPr lang="sv-SE" dirty="0" err="1" smtClean="0"/>
              <a:t>She</a:t>
            </a:r>
            <a:r>
              <a:rPr lang="sv-SE" dirty="0" smtClean="0"/>
              <a:t> </a:t>
            </a:r>
            <a:r>
              <a:rPr lang="sv-SE" dirty="0" err="1" smtClean="0"/>
              <a:t>only</a:t>
            </a:r>
            <a:r>
              <a:rPr lang="sv-SE" dirty="0" smtClean="0"/>
              <a:t> </a:t>
            </a:r>
            <a:r>
              <a:rPr lang="sv-SE" dirty="0" err="1" smtClean="0"/>
              <a:t>needed</a:t>
            </a:r>
            <a:r>
              <a:rPr lang="sv-SE" dirty="0" smtClean="0"/>
              <a:t> </a:t>
            </a:r>
            <a:r>
              <a:rPr lang="sv-SE" dirty="0" err="1" smtClean="0"/>
              <a:t>to</a:t>
            </a:r>
            <a:r>
              <a:rPr lang="sv-SE" dirty="0" smtClean="0"/>
              <a:t> post it </a:t>
            </a:r>
            <a:r>
              <a:rPr lang="sv-SE" dirty="0" err="1" smtClean="0"/>
              <a:t>to</a:t>
            </a:r>
            <a:r>
              <a:rPr lang="sv-SE" dirty="0" smtClean="0"/>
              <a:t> the Channel 13 </a:t>
            </a:r>
            <a:r>
              <a:rPr lang="sv-SE" dirty="0" err="1" smtClean="0"/>
              <a:t>Facebook</a:t>
            </a:r>
            <a:r>
              <a:rPr lang="sv-SE" dirty="0" smtClean="0"/>
              <a:t> page </a:t>
            </a:r>
            <a:r>
              <a:rPr lang="sv-SE" dirty="0" err="1" smtClean="0"/>
              <a:t>to</a:t>
            </a:r>
            <a:r>
              <a:rPr lang="sv-SE" dirty="0" smtClean="0"/>
              <a:t> </a:t>
            </a:r>
            <a:r>
              <a:rPr lang="sv-SE" dirty="0" err="1" smtClean="0"/>
              <a:t>elicit</a:t>
            </a:r>
            <a:r>
              <a:rPr lang="sv-SE" dirty="0" smtClean="0"/>
              <a:t> </a:t>
            </a:r>
            <a:r>
              <a:rPr lang="sv-SE" dirty="0" err="1" smtClean="0"/>
              <a:t>responses</a:t>
            </a:r>
            <a:r>
              <a:rPr lang="sv-SE" dirty="0" smtClean="0"/>
              <a:t>.</a:t>
            </a:r>
          </a:p>
          <a:p>
            <a:endParaRPr lang="sv-SE" dirty="0" smtClean="0"/>
          </a:p>
          <a:p>
            <a:r>
              <a:rPr lang="sv-SE" dirty="0" smtClean="0"/>
              <a:t>Hernandez </a:t>
            </a:r>
            <a:r>
              <a:rPr lang="sv-SE" dirty="0" err="1" smtClean="0"/>
              <a:t>suggests</a:t>
            </a:r>
            <a:r>
              <a:rPr lang="sv-SE" dirty="0" smtClean="0"/>
              <a:t> </a:t>
            </a:r>
            <a:r>
              <a:rPr lang="sv-SE" dirty="0" err="1" smtClean="0"/>
              <a:t>using</a:t>
            </a:r>
            <a:r>
              <a:rPr lang="sv-SE" dirty="0" smtClean="0"/>
              <a:t> </a:t>
            </a:r>
            <a:r>
              <a:rPr lang="sv-SE" dirty="0" err="1" smtClean="0"/>
              <a:t>Twitter</a:t>
            </a:r>
            <a:r>
              <a:rPr lang="sv-SE" dirty="0" smtClean="0"/>
              <a:t> for </a:t>
            </a:r>
            <a:r>
              <a:rPr lang="sv-SE" dirty="0" err="1" smtClean="0"/>
              <a:t>getting</a:t>
            </a:r>
            <a:r>
              <a:rPr lang="sv-SE" dirty="0" smtClean="0"/>
              <a:t> </a:t>
            </a:r>
            <a:r>
              <a:rPr lang="sv-SE" dirty="0" err="1" smtClean="0"/>
              <a:t>sources</a:t>
            </a:r>
            <a:r>
              <a:rPr lang="sv-SE" dirty="0" smtClean="0"/>
              <a:t> right </a:t>
            </a:r>
            <a:r>
              <a:rPr lang="sv-SE" dirty="0" err="1" smtClean="0"/>
              <a:t>away</a:t>
            </a:r>
            <a:r>
              <a:rPr lang="sv-SE" dirty="0" smtClean="0"/>
              <a:t>, and </a:t>
            </a:r>
            <a:r>
              <a:rPr lang="sv-SE" dirty="0" err="1" smtClean="0"/>
              <a:t>even</a:t>
            </a:r>
            <a:r>
              <a:rPr lang="sv-SE" dirty="0" smtClean="0"/>
              <a:t> </a:t>
            </a:r>
            <a:r>
              <a:rPr lang="sv-SE" dirty="0" err="1" smtClean="0"/>
              <a:t>tapping</a:t>
            </a:r>
            <a:r>
              <a:rPr lang="sv-SE" dirty="0" smtClean="0"/>
              <a:t> </a:t>
            </a:r>
            <a:r>
              <a:rPr lang="sv-SE" dirty="0" smtClean="0">
                <a:hlinkClick r:id="rId4"/>
              </a:rPr>
              <a:t>Foursquare</a:t>
            </a:r>
            <a:r>
              <a:rPr lang="sv-SE" dirty="0" smtClean="0"/>
              <a:t> as a </a:t>
            </a:r>
            <a:r>
              <a:rPr lang="sv-SE" dirty="0" err="1" smtClean="0"/>
              <a:t>way</a:t>
            </a:r>
            <a:r>
              <a:rPr lang="sv-SE" dirty="0" smtClean="0"/>
              <a:t> </a:t>
            </a:r>
            <a:r>
              <a:rPr lang="sv-SE" dirty="0" err="1" smtClean="0"/>
              <a:t>of</a:t>
            </a:r>
            <a:r>
              <a:rPr lang="sv-SE" dirty="0" smtClean="0"/>
              <a:t> </a:t>
            </a:r>
            <a:r>
              <a:rPr lang="sv-SE" dirty="0" err="1" smtClean="0"/>
              <a:t>finding</a:t>
            </a:r>
            <a:r>
              <a:rPr lang="sv-SE" dirty="0" smtClean="0"/>
              <a:t> </a:t>
            </a:r>
            <a:r>
              <a:rPr lang="sv-SE" dirty="0" err="1" smtClean="0"/>
              <a:t>eyewitnesses</a:t>
            </a:r>
            <a:r>
              <a:rPr lang="sv-SE" dirty="0" smtClean="0"/>
              <a:t>. If </a:t>
            </a:r>
            <a:r>
              <a:rPr lang="sv-SE" dirty="0" err="1" smtClean="0"/>
              <a:t>you</a:t>
            </a:r>
            <a:r>
              <a:rPr lang="sv-SE" dirty="0" smtClean="0"/>
              <a:t> </a:t>
            </a:r>
            <a:r>
              <a:rPr lang="sv-SE" dirty="0" err="1" smtClean="0"/>
              <a:t>find</a:t>
            </a:r>
            <a:r>
              <a:rPr lang="sv-SE" dirty="0" smtClean="0"/>
              <a:t> a source on </a:t>
            </a:r>
            <a:r>
              <a:rPr lang="sv-SE" dirty="0" err="1" smtClean="0"/>
              <a:t>Twitter</a:t>
            </a:r>
            <a:r>
              <a:rPr lang="sv-SE" dirty="0" smtClean="0"/>
              <a:t>, </a:t>
            </a:r>
            <a:r>
              <a:rPr lang="sv-SE" dirty="0" err="1" smtClean="0"/>
              <a:t>he</a:t>
            </a:r>
            <a:r>
              <a:rPr lang="sv-SE" dirty="0" smtClean="0"/>
              <a:t> </a:t>
            </a:r>
            <a:r>
              <a:rPr lang="sv-SE" dirty="0" err="1" smtClean="0"/>
              <a:t>says</a:t>
            </a:r>
            <a:r>
              <a:rPr lang="sv-SE" dirty="0" smtClean="0"/>
              <a:t>, </a:t>
            </a:r>
            <a:r>
              <a:rPr lang="sv-SE" dirty="0" err="1" smtClean="0"/>
              <a:t>they’re</a:t>
            </a:r>
            <a:r>
              <a:rPr lang="sv-SE" dirty="0" smtClean="0"/>
              <a:t> </a:t>
            </a:r>
            <a:r>
              <a:rPr lang="sv-SE" dirty="0" err="1" smtClean="0"/>
              <a:t>more</a:t>
            </a:r>
            <a:r>
              <a:rPr lang="sv-SE" dirty="0" smtClean="0"/>
              <a:t> </a:t>
            </a:r>
            <a:r>
              <a:rPr lang="sv-SE" dirty="0" err="1" smtClean="0"/>
              <a:t>likely</a:t>
            </a:r>
            <a:r>
              <a:rPr lang="sv-SE" dirty="0" smtClean="0"/>
              <a:t> </a:t>
            </a:r>
            <a:r>
              <a:rPr lang="sv-SE" dirty="0" err="1" smtClean="0"/>
              <a:t>to</a:t>
            </a:r>
            <a:r>
              <a:rPr lang="sv-SE" dirty="0" smtClean="0"/>
              <a:t> talk </a:t>
            </a:r>
            <a:r>
              <a:rPr lang="sv-SE" dirty="0" err="1" smtClean="0"/>
              <a:t>with</a:t>
            </a:r>
            <a:r>
              <a:rPr lang="sv-SE" dirty="0" smtClean="0"/>
              <a:t> </a:t>
            </a:r>
            <a:r>
              <a:rPr lang="sv-SE" dirty="0" err="1" smtClean="0"/>
              <a:t>you</a:t>
            </a:r>
            <a:r>
              <a:rPr lang="sv-SE" dirty="0" smtClean="0"/>
              <a:t>. </a:t>
            </a:r>
            <a:r>
              <a:rPr lang="sv-SE" dirty="0" err="1" smtClean="0"/>
              <a:t>But</a:t>
            </a:r>
            <a:r>
              <a:rPr lang="sv-SE" dirty="0" smtClean="0"/>
              <a:t> “just </a:t>
            </a:r>
            <a:r>
              <a:rPr lang="sv-SE" dirty="0" err="1" smtClean="0"/>
              <a:t>because</a:t>
            </a:r>
            <a:r>
              <a:rPr lang="sv-SE" dirty="0" smtClean="0"/>
              <a:t> </a:t>
            </a:r>
            <a:r>
              <a:rPr lang="sv-SE" dirty="0" err="1" smtClean="0"/>
              <a:t>they’re</a:t>
            </a:r>
            <a:r>
              <a:rPr lang="sv-SE" dirty="0" smtClean="0"/>
              <a:t> </a:t>
            </a:r>
            <a:r>
              <a:rPr lang="sv-SE" dirty="0" err="1" smtClean="0"/>
              <a:t>tweeting</a:t>
            </a:r>
            <a:r>
              <a:rPr lang="sv-SE" dirty="0" smtClean="0"/>
              <a:t> it </a:t>
            </a:r>
            <a:r>
              <a:rPr lang="sv-SE" dirty="0" err="1" smtClean="0"/>
              <a:t>doesn’t</a:t>
            </a:r>
            <a:r>
              <a:rPr lang="sv-SE" dirty="0" smtClean="0"/>
              <a:t> </a:t>
            </a:r>
            <a:r>
              <a:rPr lang="sv-SE" dirty="0" err="1" smtClean="0"/>
              <a:t>mean</a:t>
            </a:r>
            <a:r>
              <a:rPr lang="sv-SE" dirty="0" smtClean="0"/>
              <a:t> </a:t>
            </a:r>
            <a:r>
              <a:rPr lang="sv-SE" dirty="0" err="1" smtClean="0"/>
              <a:t>it’s</a:t>
            </a:r>
            <a:r>
              <a:rPr lang="sv-SE" dirty="0" smtClean="0"/>
              <a:t> real,” </a:t>
            </a:r>
            <a:r>
              <a:rPr lang="sv-SE" dirty="0" err="1" smtClean="0"/>
              <a:t>he</a:t>
            </a:r>
            <a:r>
              <a:rPr lang="sv-SE" dirty="0" smtClean="0"/>
              <a:t> </a:t>
            </a:r>
            <a:r>
              <a:rPr lang="sv-SE" dirty="0" err="1" smtClean="0"/>
              <a:t>warns</a:t>
            </a:r>
            <a:r>
              <a:rPr lang="sv-SE" dirty="0" smtClean="0"/>
              <a:t>.</a:t>
            </a:r>
          </a:p>
          <a:p>
            <a:r>
              <a:rPr lang="sv-SE" dirty="0" err="1" smtClean="0"/>
              <a:t>When</a:t>
            </a:r>
            <a:r>
              <a:rPr lang="sv-SE" dirty="0" smtClean="0"/>
              <a:t> </a:t>
            </a:r>
            <a:r>
              <a:rPr lang="sv-SE" dirty="0" err="1" smtClean="0"/>
              <a:t>reporting</a:t>
            </a:r>
            <a:r>
              <a:rPr lang="sv-SE" dirty="0" smtClean="0"/>
              <a:t> a story, </a:t>
            </a:r>
            <a:r>
              <a:rPr lang="sv-SE" dirty="0" err="1" smtClean="0"/>
              <a:t>she</a:t>
            </a:r>
            <a:r>
              <a:rPr lang="sv-SE" dirty="0" smtClean="0"/>
              <a:t> </a:t>
            </a:r>
            <a:r>
              <a:rPr lang="sv-SE" dirty="0" err="1" smtClean="0"/>
              <a:t>often</a:t>
            </a:r>
            <a:r>
              <a:rPr lang="sv-SE" dirty="0" smtClean="0"/>
              <a:t> </a:t>
            </a:r>
            <a:r>
              <a:rPr lang="sv-SE" dirty="0" err="1" smtClean="0"/>
              <a:t>turns</a:t>
            </a:r>
            <a:r>
              <a:rPr lang="sv-SE" dirty="0" smtClean="0"/>
              <a:t> </a:t>
            </a:r>
            <a:r>
              <a:rPr lang="sv-SE" dirty="0" err="1" smtClean="0"/>
              <a:t>to</a:t>
            </a:r>
            <a:r>
              <a:rPr lang="sv-SE" dirty="0" smtClean="0"/>
              <a:t> memorial pages, like the </a:t>
            </a:r>
            <a:r>
              <a:rPr lang="sv-SE" dirty="0" err="1" smtClean="0"/>
              <a:t>type</a:t>
            </a:r>
            <a:r>
              <a:rPr lang="sv-SE" dirty="0" smtClean="0"/>
              <a:t> </a:t>
            </a:r>
            <a:r>
              <a:rPr lang="sv-SE" dirty="0" err="1" smtClean="0"/>
              <a:t>found</a:t>
            </a:r>
            <a:r>
              <a:rPr lang="sv-SE" dirty="0" smtClean="0"/>
              <a:t> on </a:t>
            </a:r>
            <a:r>
              <a:rPr lang="sv-SE" dirty="0" err="1" smtClean="0"/>
              <a:t>Facebook</a:t>
            </a:r>
            <a:r>
              <a:rPr lang="sv-SE" dirty="0" smtClean="0"/>
              <a:t> and </a:t>
            </a:r>
            <a:r>
              <a:rPr lang="sv-SE" dirty="0" err="1" smtClean="0"/>
              <a:t>MySpace</a:t>
            </a:r>
            <a:r>
              <a:rPr lang="sv-SE" dirty="0" smtClean="0"/>
              <a:t>. </a:t>
            </a:r>
            <a:r>
              <a:rPr lang="sv-SE" dirty="0" err="1" smtClean="0"/>
              <a:t>It’s</a:t>
            </a:r>
            <a:r>
              <a:rPr lang="sv-SE" dirty="0" smtClean="0"/>
              <a:t> an </a:t>
            </a:r>
            <a:r>
              <a:rPr lang="sv-SE" dirty="0" err="1" smtClean="0"/>
              <a:t>effective</a:t>
            </a:r>
            <a:r>
              <a:rPr lang="sv-SE" dirty="0" smtClean="0"/>
              <a:t> </a:t>
            </a:r>
            <a:r>
              <a:rPr lang="sv-SE" dirty="0" err="1" smtClean="0"/>
              <a:t>way</a:t>
            </a:r>
            <a:r>
              <a:rPr lang="sv-SE" dirty="0" smtClean="0"/>
              <a:t> </a:t>
            </a:r>
            <a:r>
              <a:rPr lang="sv-SE" dirty="0" err="1" smtClean="0"/>
              <a:t>of</a:t>
            </a:r>
            <a:r>
              <a:rPr lang="sv-SE" dirty="0" smtClean="0"/>
              <a:t> </a:t>
            </a:r>
            <a:r>
              <a:rPr lang="sv-SE" dirty="0" err="1" smtClean="0"/>
              <a:t>getting</a:t>
            </a:r>
            <a:r>
              <a:rPr lang="sv-SE" dirty="0" smtClean="0"/>
              <a:t> information on </a:t>
            </a:r>
            <a:r>
              <a:rPr lang="sv-SE" dirty="0" err="1" smtClean="0"/>
              <a:t>both</a:t>
            </a:r>
            <a:r>
              <a:rPr lang="sv-SE" dirty="0" smtClean="0"/>
              <a:t> the </a:t>
            </a:r>
            <a:r>
              <a:rPr lang="sv-SE" dirty="0" err="1" smtClean="0"/>
              <a:t>victims</a:t>
            </a:r>
            <a:r>
              <a:rPr lang="sv-SE" dirty="0" smtClean="0"/>
              <a:t> and the (</a:t>
            </a:r>
            <a:r>
              <a:rPr lang="sv-SE" dirty="0" err="1" smtClean="0"/>
              <a:t>alleged</a:t>
            </a:r>
            <a:r>
              <a:rPr lang="sv-SE" dirty="0" smtClean="0"/>
              <a:t>) </a:t>
            </a:r>
            <a:r>
              <a:rPr lang="sv-SE" dirty="0" err="1" smtClean="0"/>
              <a:t>perpetrators</a:t>
            </a:r>
            <a:r>
              <a:rPr lang="sv-SE" dirty="0" smtClean="0"/>
              <a:t>.</a:t>
            </a:r>
          </a:p>
          <a:p>
            <a:endParaRPr lang="sv-SE" dirty="0" smtClean="0"/>
          </a:p>
          <a:p>
            <a:r>
              <a:rPr lang="sv-SE" dirty="0" smtClean="0">
                <a:hlinkClick r:id="rId5"/>
              </a:rPr>
              <a:t>WRAL</a:t>
            </a:r>
            <a:r>
              <a:rPr lang="sv-SE" dirty="0" smtClean="0"/>
              <a:t> </a:t>
            </a:r>
            <a:r>
              <a:rPr lang="sv-SE" dirty="0" err="1" smtClean="0"/>
              <a:t>uses</a:t>
            </a:r>
            <a:r>
              <a:rPr lang="sv-SE" dirty="0" smtClean="0"/>
              <a:t> </a:t>
            </a:r>
            <a:r>
              <a:rPr lang="sv-SE" dirty="0" err="1" smtClean="0"/>
              <a:t>Twitter</a:t>
            </a:r>
            <a:r>
              <a:rPr lang="sv-SE" dirty="0" smtClean="0"/>
              <a:t> </a:t>
            </a:r>
            <a:r>
              <a:rPr lang="sv-SE" dirty="0" err="1" smtClean="0"/>
              <a:t>to</a:t>
            </a:r>
            <a:r>
              <a:rPr lang="sv-SE" dirty="0" smtClean="0"/>
              <a:t> </a:t>
            </a:r>
            <a:r>
              <a:rPr lang="sv-SE" dirty="0" err="1" smtClean="0"/>
              <a:t>tweet</a:t>
            </a:r>
            <a:r>
              <a:rPr lang="sv-SE" dirty="0" smtClean="0"/>
              <a:t> live from </a:t>
            </a:r>
            <a:r>
              <a:rPr lang="sv-SE" dirty="0" err="1" smtClean="0"/>
              <a:t>trials</a:t>
            </a:r>
            <a:r>
              <a:rPr lang="sv-SE" dirty="0" smtClean="0"/>
              <a:t>, </a:t>
            </a:r>
            <a:r>
              <a:rPr lang="sv-SE" dirty="0" err="1" smtClean="0"/>
              <a:t>even</a:t>
            </a:r>
            <a:r>
              <a:rPr lang="sv-SE" dirty="0" smtClean="0"/>
              <a:t> </a:t>
            </a:r>
            <a:r>
              <a:rPr lang="sv-SE" dirty="0" err="1" smtClean="0"/>
              <a:t>when</a:t>
            </a:r>
            <a:r>
              <a:rPr lang="sv-SE" dirty="0" smtClean="0"/>
              <a:t> </a:t>
            </a:r>
            <a:r>
              <a:rPr lang="sv-SE" dirty="0" err="1" smtClean="0"/>
              <a:t>cameras</a:t>
            </a:r>
            <a:r>
              <a:rPr lang="sv-SE" dirty="0" smtClean="0"/>
              <a:t> </a:t>
            </a:r>
            <a:r>
              <a:rPr lang="sv-SE" dirty="0" err="1" smtClean="0"/>
              <a:t>are</a:t>
            </a:r>
            <a:r>
              <a:rPr lang="sv-SE" dirty="0" smtClean="0"/>
              <a:t> not </a:t>
            </a:r>
            <a:r>
              <a:rPr lang="sv-SE" dirty="0" err="1" smtClean="0"/>
              <a:t>allowed</a:t>
            </a:r>
            <a:r>
              <a:rPr lang="sv-SE" dirty="0" smtClean="0"/>
              <a:t> in the </a:t>
            </a:r>
            <a:r>
              <a:rPr lang="sv-SE" dirty="0" err="1" smtClean="0"/>
              <a:t>courtroom</a:t>
            </a:r>
            <a:r>
              <a:rPr lang="sv-SE" dirty="0" smtClean="0"/>
              <a:t>.</a:t>
            </a:r>
          </a:p>
          <a:p>
            <a:endParaRPr lang="sv-SE" dirty="0"/>
          </a:p>
        </p:txBody>
      </p:sp>
      <p:sp>
        <p:nvSpPr>
          <p:cNvPr id="4" name="Platshållare för bildnummer 3"/>
          <p:cNvSpPr>
            <a:spLocks noGrp="1"/>
          </p:cNvSpPr>
          <p:nvPr>
            <p:ph type="sldNum" sz="quarter" idx="10"/>
          </p:nvPr>
        </p:nvSpPr>
        <p:spPr/>
        <p:txBody>
          <a:bodyPr/>
          <a:lstStyle/>
          <a:p>
            <a:fld id="{C98BBFEE-023A-C943-92CB-065F6744AF19}" type="slidenum">
              <a:rPr lang="sv-SE" smtClean="0"/>
              <a:t>13</a:t>
            </a:fld>
            <a:endParaRPr lang="sv-SE"/>
          </a:p>
        </p:txBody>
      </p:sp>
    </p:spTree>
    <p:extLst>
      <p:ext uri="{BB962C8B-B14F-4D97-AF65-F5344CB8AC3E}">
        <p14:creationId xmlns:p14="http://schemas.microsoft.com/office/powerpoint/2010/main" val="932367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You</a:t>
            </a:r>
            <a:r>
              <a:rPr lang="sv-SE" dirty="0" smtClean="0"/>
              <a:t> </a:t>
            </a:r>
            <a:r>
              <a:rPr lang="sv-SE" dirty="0" err="1" smtClean="0"/>
              <a:t>need</a:t>
            </a:r>
            <a:r>
              <a:rPr lang="sv-SE" dirty="0" smtClean="0"/>
              <a:t> </a:t>
            </a:r>
            <a:r>
              <a:rPr lang="sv-SE" dirty="0" err="1" smtClean="0"/>
              <a:t>to</a:t>
            </a:r>
            <a:r>
              <a:rPr lang="sv-SE" dirty="0" smtClean="0"/>
              <a:t> </a:t>
            </a:r>
            <a:r>
              <a:rPr lang="sv-SE" dirty="0" err="1" smtClean="0"/>
              <a:t>invite</a:t>
            </a:r>
            <a:r>
              <a:rPr lang="sv-SE" dirty="0" smtClean="0"/>
              <a:t> </a:t>
            </a:r>
            <a:r>
              <a:rPr lang="sv-SE" dirty="0" err="1" smtClean="0"/>
              <a:t>up</a:t>
            </a:r>
            <a:r>
              <a:rPr lang="sv-SE" dirty="0" smtClean="0"/>
              <a:t> </a:t>
            </a:r>
            <a:r>
              <a:rPr lang="sv-SE" dirty="0" err="1" smtClean="0"/>
              <a:t>to</a:t>
            </a:r>
            <a:r>
              <a:rPr lang="sv-SE" dirty="0" smtClean="0"/>
              <a:t> </a:t>
            </a:r>
            <a:r>
              <a:rPr lang="sv-SE" dirty="0" err="1" smtClean="0"/>
              <a:t>dance</a:t>
            </a:r>
            <a:r>
              <a:rPr lang="sv-SE" dirty="0" smtClean="0"/>
              <a:t>! </a:t>
            </a:r>
            <a:r>
              <a:rPr lang="sv-SE" dirty="0" err="1" smtClean="0"/>
              <a:t>Tirn</a:t>
            </a:r>
            <a:r>
              <a:rPr lang="sv-SE" baseline="0" dirty="0" smtClean="0"/>
              <a:t> </a:t>
            </a:r>
            <a:r>
              <a:rPr lang="sv-SE" baseline="0" dirty="0" err="1" smtClean="0"/>
              <a:t>to</a:t>
            </a:r>
            <a:r>
              <a:rPr lang="sv-SE" baseline="0" dirty="0" smtClean="0"/>
              <a:t> </a:t>
            </a:r>
            <a:r>
              <a:rPr lang="sv-SE" baseline="0" dirty="0" err="1" smtClean="0"/>
              <a:t>your</a:t>
            </a:r>
            <a:r>
              <a:rPr lang="sv-SE" baseline="0" dirty="0" smtClean="0"/>
              <a:t> </a:t>
            </a:r>
            <a:r>
              <a:rPr lang="sv-SE" baseline="0" dirty="0" err="1" smtClean="0"/>
              <a:t>crowrd</a:t>
            </a:r>
            <a:r>
              <a:rPr lang="sv-SE" baseline="0" dirty="0" smtClean="0"/>
              <a:t> </a:t>
            </a:r>
            <a:r>
              <a:rPr lang="sv-SE" baseline="0" dirty="0" err="1" smtClean="0"/>
              <a:t>beavsue</a:t>
            </a:r>
            <a:r>
              <a:rPr lang="sv-SE" baseline="0" dirty="0" smtClean="0"/>
              <a:t> </a:t>
            </a:r>
            <a:r>
              <a:rPr lang="sv-SE" baseline="0" dirty="0" err="1" smtClean="0"/>
              <a:t>their</a:t>
            </a:r>
            <a:r>
              <a:rPr lang="sv-SE" baseline="0" dirty="0" smtClean="0"/>
              <a:t> </a:t>
            </a:r>
            <a:r>
              <a:rPr lang="sv-SE" baseline="0" dirty="0" err="1" smtClean="0"/>
              <a:t>netowrk</a:t>
            </a:r>
            <a:r>
              <a:rPr lang="sv-SE" baseline="0" dirty="0" smtClean="0"/>
              <a:t> </a:t>
            </a:r>
            <a:r>
              <a:rPr lang="sv-SE" baseline="0" dirty="0" err="1" smtClean="0"/>
              <a:t>can</a:t>
            </a:r>
            <a:r>
              <a:rPr lang="sv-SE" baseline="0" dirty="0" smtClean="0"/>
              <a:t> </a:t>
            </a:r>
            <a:r>
              <a:rPr lang="sv-SE" baseline="0" dirty="0" err="1" smtClean="0"/>
              <a:t>help</a:t>
            </a:r>
            <a:r>
              <a:rPr lang="sv-SE" baseline="0" dirty="0" smtClean="0"/>
              <a:t> </a:t>
            </a:r>
            <a:r>
              <a:rPr lang="sv-SE" baseline="0" dirty="0" err="1" smtClean="0"/>
              <a:t>you</a:t>
            </a:r>
            <a:r>
              <a:rPr lang="sv-SE" baseline="0" dirty="0" smtClean="0"/>
              <a:t>. </a:t>
            </a:r>
            <a:r>
              <a:rPr lang="sv-SE" dirty="0" smtClean="0"/>
              <a:t/>
            </a:r>
            <a:br>
              <a:rPr lang="sv-SE" dirty="0" smtClean="0"/>
            </a:br>
            <a:endParaRPr lang="sv-SE" dirty="0" smtClean="0"/>
          </a:p>
          <a:p>
            <a:r>
              <a:rPr lang="sv-SE" dirty="0" smtClean="0"/>
              <a:t>Ask </a:t>
            </a:r>
            <a:r>
              <a:rPr lang="sv-SE" dirty="0" err="1" smtClean="0"/>
              <a:t>questions</a:t>
            </a:r>
            <a:r>
              <a:rPr lang="sv-SE" dirty="0" smtClean="0"/>
              <a:t>/post status </a:t>
            </a:r>
            <a:r>
              <a:rPr lang="sv-SE" dirty="0" err="1" smtClean="0"/>
              <a:t>updates</a:t>
            </a:r>
            <a:r>
              <a:rPr lang="sv-SE" dirty="0" smtClean="0"/>
              <a:t> on </a:t>
            </a:r>
            <a:r>
              <a:rPr lang="sv-SE" b="1" dirty="0" err="1" smtClean="0"/>
              <a:t>Facebook</a:t>
            </a:r>
            <a:r>
              <a:rPr lang="sv-SE" dirty="0" smtClean="0"/>
              <a:t>. Faster </a:t>
            </a:r>
            <a:r>
              <a:rPr lang="sv-SE" dirty="0" err="1" smtClean="0"/>
              <a:t>answers</a:t>
            </a:r>
            <a:r>
              <a:rPr lang="sv-SE" dirty="0" smtClean="0"/>
              <a:t> </a:t>
            </a:r>
            <a:r>
              <a:rPr lang="sv-SE" dirty="0" err="1" smtClean="0"/>
              <a:t>than</a:t>
            </a:r>
            <a:r>
              <a:rPr lang="sv-SE" dirty="0" smtClean="0"/>
              <a:t> </a:t>
            </a:r>
            <a:r>
              <a:rPr lang="sv-SE" dirty="0" err="1" smtClean="0"/>
              <a:t>phone</a:t>
            </a:r>
            <a:r>
              <a:rPr lang="sv-SE" dirty="0" smtClean="0"/>
              <a:t>. </a:t>
            </a:r>
            <a:r>
              <a:rPr lang="sv-SE" dirty="0" err="1" smtClean="0"/>
              <a:t>Critical</a:t>
            </a:r>
            <a:r>
              <a:rPr lang="sv-SE" dirty="0" smtClean="0"/>
              <a:t> for deadlines.</a:t>
            </a:r>
          </a:p>
          <a:p>
            <a:endParaRPr lang="sv-SE" sz="800" dirty="0" smtClean="0"/>
          </a:p>
          <a:p>
            <a:r>
              <a:rPr lang="sv-SE" dirty="0" err="1" smtClean="0"/>
              <a:t>Use</a:t>
            </a:r>
            <a:r>
              <a:rPr lang="sv-SE" dirty="0" smtClean="0"/>
              <a:t> </a:t>
            </a:r>
            <a:r>
              <a:rPr lang="sv-SE" b="1" dirty="0" err="1" smtClean="0"/>
              <a:t>Foursquare</a:t>
            </a:r>
            <a:r>
              <a:rPr lang="sv-SE" dirty="0" smtClean="0"/>
              <a:t> or </a:t>
            </a:r>
            <a:r>
              <a:rPr lang="sv-SE" dirty="0" err="1" smtClean="0"/>
              <a:t>other</a:t>
            </a:r>
            <a:r>
              <a:rPr lang="sv-SE" dirty="0" smtClean="0"/>
              <a:t> </a:t>
            </a:r>
            <a:r>
              <a:rPr lang="sv-SE" dirty="0" err="1" smtClean="0"/>
              <a:t>location-based</a:t>
            </a:r>
            <a:r>
              <a:rPr lang="sv-SE" dirty="0" smtClean="0"/>
              <a:t> services </a:t>
            </a:r>
            <a:r>
              <a:rPr lang="sv-SE" dirty="0" err="1" smtClean="0"/>
              <a:t>to</a:t>
            </a:r>
            <a:r>
              <a:rPr lang="sv-SE" dirty="0" smtClean="0"/>
              <a:t> </a:t>
            </a:r>
            <a:r>
              <a:rPr lang="sv-SE" dirty="0" err="1" smtClean="0"/>
              <a:t>find</a:t>
            </a:r>
            <a:r>
              <a:rPr lang="sv-SE" dirty="0" smtClean="0"/>
              <a:t> </a:t>
            </a:r>
            <a:r>
              <a:rPr lang="sv-SE" b="1" dirty="0" err="1" smtClean="0"/>
              <a:t>eye</a:t>
            </a:r>
            <a:r>
              <a:rPr lang="sv-SE" b="1" dirty="0" smtClean="0"/>
              <a:t> </a:t>
            </a:r>
            <a:r>
              <a:rPr lang="sv-SE" b="1" dirty="0" err="1" smtClean="0"/>
              <a:t>witnesses</a:t>
            </a:r>
            <a:r>
              <a:rPr lang="sv-SE" b="1" dirty="0" smtClean="0"/>
              <a:t> </a:t>
            </a:r>
            <a:r>
              <a:rPr lang="sv-SE" dirty="0" smtClean="0"/>
              <a:t>or opinions from the </a:t>
            </a:r>
            <a:r>
              <a:rPr lang="sv-SE" dirty="0" err="1" smtClean="0"/>
              <a:t>crowd</a:t>
            </a:r>
            <a:r>
              <a:rPr lang="sv-SE" dirty="0" smtClean="0"/>
              <a:t>.</a:t>
            </a:r>
          </a:p>
          <a:p>
            <a:endParaRPr lang="sv-SE" sz="800" dirty="0" smtClean="0"/>
          </a:p>
          <a:p>
            <a:r>
              <a:rPr lang="sv-SE" sz="800" dirty="0" err="1" smtClean="0"/>
              <a:t>Use</a:t>
            </a:r>
            <a:r>
              <a:rPr lang="sv-SE" sz="800" dirty="0" smtClean="0"/>
              <a:t> </a:t>
            </a:r>
            <a:r>
              <a:rPr lang="sv-SE" sz="800" dirty="0" err="1" smtClean="0"/>
              <a:t>location-based</a:t>
            </a:r>
            <a:r>
              <a:rPr lang="sv-SE" sz="800" dirty="0" smtClean="0"/>
              <a:t> services </a:t>
            </a:r>
            <a:r>
              <a:rPr lang="sv-SE" sz="800" dirty="0" err="1" smtClean="0"/>
              <a:t>to</a:t>
            </a:r>
            <a:r>
              <a:rPr lang="sv-SE" sz="800" dirty="0" smtClean="0"/>
              <a:t> </a:t>
            </a:r>
            <a:r>
              <a:rPr lang="sv-SE" sz="800" dirty="0" err="1" smtClean="0"/>
              <a:t>find</a:t>
            </a:r>
            <a:r>
              <a:rPr lang="sv-SE" sz="800" dirty="0" smtClean="0"/>
              <a:t> </a:t>
            </a:r>
            <a:r>
              <a:rPr lang="sv-SE" sz="800" b="1" dirty="0" err="1" smtClean="0"/>
              <a:t>eye</a:t>
            </a:r>
            <a:r>
              <a:rPr lang="sv-SE" sz="800" b="1" dirty="0" smtClean="0"/>
              <a:t> </a:t>
            </a:r>
            <a:r>
              <a:rPr lang="sv-SE" sz="800" b="1" dirty="0" err="1" smtClean="0"/>
              <a:t>witnesses</a:t>
            </a:r>
            <a:endParaRPr lang="sv-SE" sz="800" dirty="0" smtClean="0"/>
          </a:p>
          <a:p>
            <a:r>
              <a:rPr lang="sv-SE" sz="800" dirty="0" err="1" smtClean="0"/>
              <a:t>Turn</a:t>
            </a:r>
            <a:r>
              <a:rPr lang="sv-SE" sz="800" dirty="0" smtClean="0"/>
              <a:t> </a:t>
            </a:r>
            <a:r>
              <a:rPr lang="sv-SE" sz="800" dirty="0" err="1" smtClean="0"/>
              <a:t>to</a:t>
            </a:r>
            <a:r>
              <a:rPr lang="sv-SE" sz="800" dirty="0" smtClean="0"/>
              <a:t> </a:t>
            </a:r>
            <a:r>
              <a:rPr lang="sv-SE" sz="800" b="1" i="1" dirty="0" smtClean="0"/>
              <a:t>memorial pages</a:t>
            </a:r>
            <a:r>
              <a:rPr lang="sv-SE" sz="800" dirty="0" smtClean="0"/>
              <a:t>, on </a:t>
            </a:r>
            <a:r>
              <a:rPr lang="sv-SE" sz="800" dirty="0" err="1" smtClean="0"/>
              <a:t>Facebook</a:t>
            </a:r>
            <a:r>
              <a:rPr lang="sv-SE" sz="800" dirty="0" smtClean="0"/>
              <a:t> and </a:t>
            </a:r>
            <a:r>
              <a:rPr lang="sv-SE" sz="800" dirty="0" err="1" smtClean="0"/>
              <a:t>MySpace</a:t>
            </a:r>
            <a:endParaRPr lang="sv-SE" sz="800" dirty="0" smtClean="0"/>
          </a:p>
          <a:p>
            <a:endParaRPr lang="sv-SE" sz="800" dirty="0" smtClean="0"/>
          </a:p>
          <a:p>
            <a:r>
              <a:rPr lang="sv-SE" sz="800" dirty="0" err="1" smtClean="0"/>
              <a:t>Search</a:t>
            </a:r>
            <a:r>
              <a:rPr lang="sv-SE" sz="800" dirty="0" smtClean="0"/>
              <a:t> </a:t>
            </a:r>
            <a:r>
              <a:rPr lang="sv-SE" sz="800" b="1" dirty="0" err="1" smtClean="0"/>
              <a:t>Youtube</a:t>
            </a:r>
            <a:r>
              <a:rPr lang="sv-SE" sz="800" dirty="0" smtClean="0"/>
              <a:t> for </a:t>
            </a:r>
            <a:r>
              <a:rPr lang="sv-SE" sz="800" dirty="0" err="1" smtClean="0"/>
              <a:t>uploaded</a:t>
            </a:r>
            <a:r>
              <a:rPr lang="sv-SE" sz="800" dirty="0" smtClean="0"/>
              <a:t> video on ”</a:t>
            </a:r>
            <a:r>
              <a:rPr lang="sv-SE" sz="800" dirty="0" err="1" smtClean="0"/>
              <a:t>your</a:t>
            </a:r>
            <a:r>
              <a:rPr lang="sv-SE" sz="800" dirty="0" smtClean="0"/>
              <a:t>” </a:t>
            </a:r>
            <a:r>
              <a:rPr lang="sv-SE" sz="800" dirty="0" err="1" smtClean="0"/>
              <a:t>subject</a:t>
            </a:r>
            <a:r>
              <a:rPr lang="sv-SE" sz="800" dirty="0" smtClean="0"/>
              <a:t>. </a:t>
            </a:r>
          </a:p>
          <a:p>
            <a:r>
              <a:rPr lang="sv-SE" sz="800" dirty="0" err="1" smtClean="0"/>
              <a:t>Turn</a:t>
            </a:r>
            <a:r>
              <a:rPr lang="sv-SE" sz="800" dirty="0" smtClean="0"/>
              <a:t> </a:t>
            </a:r>
            <a:r>
              <a:rPr lang="sv-SE" sz="800" dirty="0" err="1" smtClean="0"/>
              <a:t>to</a:t>
            </a:r>
            <a:r>
              <a:rPr lang="sv-SE" sz="800" dirty="0" smtClean="0"/>
              <a:t> </a:t>
            </a:r>
            <a:r>
              <a:rPr lang="sv-SE" sz="800" dirty="0" err="1" smtClean="0"/>
              <a:t>your</a:t>
            </a:r>
            <a:r>
              <a:rPr lang="sv-SE" sz="800" dirty="0" smtClean="0"/>
              <a:t> social media </a:t>
            </a:r>
            <a:r>
              <a:rPr lang="sv-SE" sz="800" dirty="0" err="1" smtClean="0"/>
              <a:t>contacts</a:t>
            </a:r>
            <a:r>
              <a:rPr lang="sv-SE" sz="800" dirty="0" smtClean="0"/>
              <a:t> (</a:t>
            </a:r>
            <a:r>
              <a:rPr lang="sv-SE" sz="800" dirty="0" err="1" smtClean="0"/>
              <a:t>tribe</a:t>
            </a:r>
            <a:r>
              <a:rPr lang="sv-SE" sz="800" dirty="0" smtClean="0"/>
              <a:t>) for </a:t>
            </a:r>
            <a:r>
              <a:rPr lang="sv-SE" sz="800" b="1" dirty="0" err="1" smtClean="0"/>
              <a:t>help</a:t>
            </a:r>
            <a:r>
              <a:rPr lang="sv-SE" sz="800" b="1" dirty="0" smtClean="0"/>
              <a:t> </a:t>
            </a:r>
            <a:r>
              <a:rPr lang="sv-SE" sz="800" dirty="0" smtClean="0"/>
              <a:t> </a:t>
            </a:r>
          </a:p>
          <a:p>
            <a:endParaRPr lang="sv-SE" sz="800" dirty="0" smtClean="0"/>
          </a:p>
          <a:p>
            <a:r>
              <a:rPr lang="sv-SE" sz="800" dirty="0" err="1" smtClean="0"/>
              <a:t>Twitter</a:t>
            </a:r>
            <a:r>
              <a:rPr lang="sv-SE" sz="800" dirty="0" smtClean="0"/>
              <a:t> and </a:t>
            </a:r>
            <a:r>
              <a:rPr lang="sv-SE" sz="800" dirty="0" err="1" smtClean="0"/>
              <a:t>Facebook</a:t>
            </a:r>
            <a:r>
              <a:rPr lang="sv-SE" sz="800" dirty="0" smtClean="0"/>
              <a:t> </a:t>
            </a:r>
            <a:r>
              <a:rPr lang="sv-SE" sz="800" dirty="0" err="1" smtClean="0"/>
              <a:t>often</a:t>
            </a:r>
            <a:r>
              <a:rPr lang="sv-SE" sz="800" dirty="0" smtClean="0"/>
              <a:t> </a:t>
            </a:r>
            <a:r>
              <a:rPr lang="sv-SE" sz="800" dirty="0" err="1" smtClean="0"/>
              <a:t>help</a:t>
            </a:r>
            <a:r>
              <a:rPr lang="sv-SE" sz="800" dirty="0" smtClean="0"/>
              <a:t> </a:t>
            </a:r>
            <a:r>
              <a:rPr lang="sv-SE" sz="800" b="1" dirty="0" smtClean="0"/>
              <a:t>“</a:t>
            </a:r>
            <a:r>
              <a:rPr lang="sv-SE" sz="800" b="1" dirty="0" err="1" smtClean="0"/>
              <a:t>localize</a:t>
            </a:r>
            <a:r>
              <a:rPr lang="sv-SE" sz="800" b="1" dirty="0" smtClean="0"/>
              <a:t>” </a:t>
            </a:r>
            <a:r>
              <a:rPr lang="sv-SE" sz="800" dirty="0" smtClean="0"/>
              <a:t>international </a:t>
            </a:r>
            <a:r>
              <a:rPr lang="sv-SE" sz="800" dirty="0" err="1" smtClean="0"/>
              <a:t>stories</a:t>
            </a:r>
            <a:r>
              <a:rPr lang="sv-SE" sz="800" dirty="0" smtClean="0"/>
              <a:t>. </a:t>
            </a:r>
          </a:p>
          <a:p>
            <a:endParaRPr lang="sv-SE" sz="800" dirty="0" smtClean="0"/>
          </a:p>
          <a:p>
            <a:r>
              <a:rPr lang="sv-SE" sz="800" dirty="0" err="1" smtClean="0"/>
              <a:t>Follow</a:t>
            </a:r>
            <a:r>
              <a:rPr lang="sv-SE" sz="800" dirty="0" smtClean="0"/>
              <a:t> </a:t>
            </a:r>
            <a:r>
              <a:rPr lang="sv-SE" sz="800" dirty="0" err="1" smtClean="0"/>
              <a:t>trending</a:t>
            </a:r>
            <a:r>
              <a:rPr lang="sv-SE" sz="800" dirty="0" smtClean="0"/>
              <a:t> and </a:t>
            </a:r>
            <a:r>
              <a:rPr lang="sv-SE" sz="800" dirty="0" err="1" smtClean="0"/>
              <a:t>local</a:t>
            </a:r>
            <a:r>
              <a:rPr lang="sv-SE" sz="800" dirty="0" smtClean="0"/>
              <a:t> </a:t>
            </a:r>
            <a:r>
              <a:rPr lang="sv-SE" sz="800" dirty="0" err="1" smtClean="0"/>
              <a:t>topics</a:t>
            </a:r>
            <a:r>
              <a:rPr lang="sv-SE" sz="800" dirty="0" smtClean="0"/>
              <a:t> on </a:t>
            </a:r>
            <a:r>
              <a:rPr lang="sv-SE" sz="800" dirty="0" err="1" smtClean="0"/>
              <a:t>Twitter</a:t>
            </a:r>
            <a:endParaRPr lang="sv-SE" sz="800" dirty="0" smtClean="0"/>
          </a:p>
          <a:p>
            <a:endParaRPr lang="sv-SE" sz="800" dirty="0" smtClean="0"/>
          </a:p>
          <a:p>
            <a:r>
              <a:rPr lang="sv-SE" sz="800" dirty="0" err="1" smtClean="0"/>
              <a:t>Find</a:t>
            </a:r>
            <a:r>
              <a:rPr lang="sv-SE" sz="800" dirty="0" smtClean="0"/>
              <a:t> </a:t>
            </a:r>
            <a:r>
              <a:rPr lang="sv-SE" sz="800" dirty="0" err="1" smtClean="0"/>
              <a:t>sources</a:t>
            </a:r>
            <a:r>
              <a:rPr lang="sv-SE" sz="800" dirty="0" smtClean="0"/>
              <a:t> </a:t>
            </a:r>
            <a:r>
              <a:rPr lang="sv-SE" sz="800" dirty="0" err="1" smtClean="0"/>
              <a:t>directly</a:t>
            </a:r>
            <a:r>
              <a:rPr lang="sv-SE" sz="800" dirty="0" smtClean="0"/>
              <a:t> by </a:t>
            </a:r>
            <a:r>
              <a:rPr lang="sv-SE" sz="800" b="1" dirty="0" smtClean="0"/>
              <a:t>monitor lists </a:t>
            </a:r>
            <a:r>
              <a:rPr lang="sv-SE" sz="800" dirty="0" err="1" smtClean="0"/>
              <a:t>of</a:t>
            </a:r>
            <a:r>
              <a:rPr lang="sv-SE" sz="800" dirty="0" smtClean="0"/>
              <a:t> </a:t>
            </a:r>
            <a:r>
              <a:rPr lang="sv-SE" sz="800" dirty="0" err="1" smtClean="0"/>
              <a:t>interesst</a:t>
            </a:r>
            <a:r>
              <a:rPr lang="sv-SE" sz="800" dirty="0" smtClean="0"/>
              <a:t> – not just #-tags. </a:t>
            </a:r>
          </a:p>
          <a:p>
            <a:endParaRPr lang="sv-SE" sz="800" dirty="0" smtClean="0"/>
          </a:p>
          <a:p>
            <a:r>
              <a:rPr lang="sv-SE" dirty="0" err="1" smtClean="0"/>
              <a:t>Search</a:t>
            </a:r>
            <a:r>
              <a:rPr lang="sv-SE" dirty="0" smtClean="0"/>
              <a:t> </a:t>
            </a:r>
            <a:r>
              <a:rPr lang="sv-SE" b="1" dirty="0" err="1" smtClean="0"/>
              <a:t>Youtube</a:t>
            </a:r>
            <a:r>
              <a:rPr lang="sv-SE" dirty="0" smtClean="0"/>
              <a:t> for </a:t>
            </a:r>
            <a:r>
              <a:rPr lang="sv-SE" dirty="0" err="1" smtClean="0"/>
              <a:t>uploaded</a:t>
            </a:r>
            <a:r>
              <a:rPr lang="sv-SE" dirty="0" smtClean="0"/>
              <a:t> video on ”</a:t>
            </a:r>
            <a:r>
              <a:rPr lang="sv-SE" dirty="0" err="1" smtClean="0"/>
              <a:t>your</a:t>
            </a:r>
            <a:r>
              <a:rPr lang="sv-SE" dirty="0" smtClean="0"/>
              <a:t>” </a:t>
            </a:r>
            <a:r>
              <a:rPr lang="sv-SE" dirty="0" err="1" smtClean="0"/>
              <a:t>subject</a:t>
            </a:r>
            <a:r>
              <a:rPr lang="sv-SE"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sv-S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 </a:t>
            </a:r>
            <a:r>
              <a:rPr lang="sv-SE" dirty="0" err="1" smtClean="0"/>
              <a:t>effective</a:t>
            </a:r>
            <a:r>
              <a:rPr lang="sv-SE" dirty="0" smtClean="0"/>
              <a:t> </a:t>
            </a:r>
            <a:r>
              <a:rPr lang="sv-SE" dirty="0" err="1" smtClean="0"/>
              <a:t>way</a:t>
            </a:r>
            <a:r>
              <a:rPr lang="sv-SE" dirty="0" smtClean="0"/>
              <a:t> </a:t>
            </a:r>
            <a:r>
              <a:rPr lang="sv-SE" dirty="0" err="1" smtClean="0"/>
              <a:t>of</a:t>
            </a:r>
            <a:r>
              <a:rPr lang="sv-SE" dirty="0" smtClean="0"/>
              <a:t> </a:t>
            </a:r>
            <a:r>
              <a:rPr lang="sv-SE" dirty="0" err="1" smtClean="0"/>
              <a:t>getting</a:t>
            </a:r>
            <a:r>
              <a:rPr lang="sv-SE" dirty="0" smtClean="0"/>
              <a:t> information on the </a:t>
            </a:r>
            <a:r>
              <a:rPr lang="sv-SE" dirty="0" err="1" smtClean="0"/>
              <a:t>victims</a:t>
            </a:r>
            <a:r>
              <a:rPr lang="sv-SE" dirty="0" smtClean="0"/>
              <a:t> and the (</a:t>
            </a:r>
            <a:r>
              <a:rPr lang="sv-SE" dirty="0" err="1" smtClean="0"/>
              <a:t>alleged</a:t>
            </a:r>
            <a:r>
              <a:rPr lang="sv-SE" dirty="0" smtClean="0"/>
              <a:t>) </a:t>
            </a:r>
            <a:r>
              <a:rPr lang="sv-SE" dirty="0" err="1" smtClean="0"/>
              <a:t>perpetrators</a:t>
            </a:r>
            <a:r>
              <a:rPr lang="sv-SE" dirty="0" smtClean="0"/>
              <a:t>.</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14</a:t>
            </a:fld>
            <a:endParaRPr lang="en-US"/>
          </a:p>
        </p:txBody>
      </p:sp>
    </p:spTree>
    <p:extLst>
      <p:ext uri="{BB962C8B-B14F-4D97-AF65-F5344CB8AC3E}">
        <p14:creationId xmlns:p14="http://schemas.microsoft.com/office/powerpoint/2010/main" val="394495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 </a:t>
            </a:r>
            <a:r>
              <a:rPr lang="sv-SE" dirty="0" err="1" smtClean="0"/>
              <a:t>Comapany</a:t>
            </a:r>
            <a:r>
              <a:rPr lang="sv-SE" baseline="0" dirty="0" smtClean="0"/>
              <a:t> </a:t>
            </a:r>
            <a:r>
              <a:rPr lang="sv-SE" dirty="0" smtClean="0"/>
              <a:t> </a:t>
            </a:r>
            <a:r>
              <a:rPr lang="sv-SE" dirty="0" err="1" smtClean="0"/>
              <a:t>generated</a:t>
            </a:r>
            <a:r>
              <a:rPr lang="sv-SE" dirty="0" smtClean="0"/>
              <a:t> </a:t>
            </a:r>
            <a:r>
              <a:rPr lang="sv-SE" dirty="0" err="1" smtClean="0"/>
              <a:t>news</a:t>
            </a:r>
            <a:r>
              <a:rPr lang="sv-SE" dirty="0" smtClean="0"/>
              <a:t>. </a:t>
            </a:r>
          </a:p>
          <a:p>
            <a:r>
              <a:rPr lang="sv-SE" dirty="0" smtClean="0"/>
              <a:t>Social </a:t>
            </a:r>
            <a:r>
              <a:rPr lang="sv-SE" dirty="0" err="1" smtClean="0"/>
              <a:t>meda</a:t>
            </a:r>
            <a:r>
              <a:rPr lang="sv-SE" dirty="0" smtClean="0"/>
              <a:t> </a:t>
            </a:r>
            <a:r>
              <a:rPr lang="sv-SE" dirty="0" err="1" smtClean="0"/>
              <a:t>newsroom</a:t>
            </a:r>
            <a:r>
              <a:rPr lang="sv-SE" dirty="0" smtClean="0"/>
              <a:t> </a:t>
            </a:r>
            <a:r>
              <a:rPr lang="sv-SE" dirty="0" err="1" smtClean="0"/>
              <a:t>are</a:t>
            </a:r>
            <a:r>
              <a:rPr lang="sv-SE" dirty="0" smtClean="0"/>
              <a:t> </a:t>
            </a:r>
            <a:r>
              <a:rPr lang="sv-SE" dirty="0" err="1" smtClean="0"/>
              <a:t>growing</a:t>
            </a:r>
            <a:r>
              <a:rPr lang="sv-SE" dirty="0" smtClean="0"/>
              <a:t> </a:t>
            </a:r>
            <a:r>
              <a:rPr lang="sv-SE" dirty="0" err="1" smtClean="0"/>
              <a:t>inimportance</a:t>
            </a:r>
            <a:r>
              <a:rPr lang="sv-SE" dirty="0" smtClean="0"/>
              <a:t> on</a:t>
            </a:r>
            <a:r>
              <a:rPr lang="sv-SE" baseline="0" dirty="0" smtClean="0"/>
              <a:t> the social web- </a:t>
            </a:r>
            <a:r>
              <a:rPr lang="sv-SE" baseline="0" dirty="0" err="1" smtClean="0"/>
              <a:t>even</a:t>
            </a:r>
            <a:r>
              <a:rPr lang="sv-SE" baseline="0" dirty="0" smtClean="0"/>
              <a:t> the </a:t>
            </a:r>
            <a:r>
              <a:rPr lang="sv-SE" baseline="0" dirty="0" err="1" smtClean="0"/>
              <a:t>communicators</a:t>
            </a:r>
            <a:r>
              <a:rPr lang="sv-SE" baseline="0" dirty="0" smtClean="0"/>
              <a:t> </a:t>
            </a:r>
            <a:r>
              <a:rPr lang="sv-SE" baseline="0" dirty="0" err="1" smtClean="0"/>
              <a:t>are</a:t>
            </a:r>
            <a:r>
              <a:rPr lang="sv-SE" baseline="0" dirty="0" smtClean="0"/>
              <a:t> </a:t>
            </a:r>
            <a:r>
              <a:rPr lang="sv-SE" baseline="0" dirty="0" err="1" smtClean="0"/>
              <a:t>oalso</a:t>
            </a:r>
            <a:r>
              <a:rPr lang="sv-SE" baseline="0" dirty="0" smtClean="0"/>
              <a:t> </a:t>
            </a:r>
            <a:r>
              <a:rPr lang="sv-SE" baseline="0" dirty="0" err="1" smtClean="0"/>
              <a:t>opening</a:t>
            </a:r>
            <a:r>
              <a:rPr lang="sv-SE" baseline="0" dirty="0" smtClean="0"/>
              <a:t> </a:t>
            </a:r>
            <a:r>
              <a:rPr lang="sv-SE" baseline="0" dirty="0" err="1" smtClean="0"/>
              <a:t>up</a:t>
            </a:r>
            <a:r>
              <a:rPr lang="sv-SE" baseline="0" dirty="0" smtClean="0"/>
              <a:t> </a:t>
            </a:r>
            <a:r>
              <a:rPr lang="sv-SE" baseline="0" dirty="0" err="1" smtClean="0"/>
              <a:t>haviung</a:t>
            </a:r>
            <a:r>
              <a:rPr lang="sv-SE" baseline="0" dirty="0" smtClean="0"/>
              <a:t> </a:t>
            </a:r>
            <a:r>
              <a:rPr lang="sv-SE" baseline="0" dirty="0" err="1" smtClean="0"/>
              <a:t>people</a:t>
            </a:r>
            <a:r>
              <a:rPr lang="sv-SE" baseline="0" dirty="0" smtClean="0"/>
              <a:t> </a:t>
            </a:r>
            <a:r>
              <a:rPr lang="sv-SE" baseline="0" dirty="0" err="1" smtClean="0"/>
              <a:t>commenting</a:t>
            </a:r>
            <a:r>
              <a:rPr lang="sv-SE" baseline="0" dirty="0" smtClean="0"/>
              <a:t> on </a:t>
            </a:r>
            <a:r>
              <a:rPr lang="sv-SE" baseline="0" dirty="0" err="1" smtClean="0"/>
              <a:t>their</a:t>
            </a:r>
            <a:r>
              <a:rPr lang="sv-SE" baseline="0" dirty="0" smtClean="0"/>
              <a:t> releases </a:t>
            </a:r>
            <a:r>
              <a:rPr lang="sv-SE" baseline="0" dirty="0" err="1" smtClean="0"/>
              <a:t>etc</a:t>
            </a:r>
            <a:r>
              <a:rPr lang="sv-SE" baseline="0" dirty="0" smtClean="0"/>
              <a:t>- </a:t>
            </a:r>
            <a:endParaRPr lang="sv-SE" dirty="0" smtClean="0"/>
          </a:p>
          <a:p>
            <a:r>
              <a:rPr lang="sv-SE" dirty="0" err="1" smtClean="0"/>
              <a:t>Their</a:t>
            </a:r>
            <a:r>
              <a:rPr lang="sv-SE" baseline="0" dirty="0" smtClean="0"/>
              <a:t> </a:t>
            </a:r>
            <a:r>
              <a:rPr lang="sv-SE" baseline="0" dirty="0" err="1" smtClean="0"/>
              <a:t>side</a:t>
            </a:r>
            <a:r>
              <a:rPr lang="sv-SE" baseline="0" dirty="0" smtClean="0"/>
              <a:t> and </a:t>
            </a:r>
            <a:r>
              <a:rPr lang="sv-SE" baseline="0" dirty="0" err="1" smtClean="0"/>
              <a:t>their</a:t>
            </a:r>
            <a:r>
              <a:rPr lang="sv-SE" baseline="0" dirty="0" smtClean="0"/>
              <a:t> </a:t>
            </a:r>
            <a:r>
              <a:rPr lang="sv-SE" baseline="0" dirty="0" err="1" smtClean="0"/>
              <a:t>conversations</a:t>
            </a:r>
            <a:r>
              <a:rPr lang="sv-SE" baseline="0" dirty="0" smtClean="0"/>
              <a:t> </a:t>
            </a:r>
            <a:r>
              <a:rPr lang="sv-SE" baseline="0" dirty="0" err="1" smtClean="0"/>
              <a:t>side</a:t>
            </a:r>
            <a:r>
              <a:rPr lang="sv-SE" baseline="0" dirty="0" smtClean="0"/>
              <a:t> – </a:t>
            </a:r>
            <a:r>
              <a:rPr lang="sv-SE" baseline="0" dirty="0" err="1" smtClean="0"/>
              <a:t>see</a:t>
            </a:r>
            <a:r>
              <a:rPr lang="sv-SE" baseline="0" dirty="0" smtClean="0"/>
              <a:t> </a:t>
            </a:r>
            <a:r>
              <a:rPr lang="sv-SE" baseline="0" dirty="0" err="1" smtClean="0"/>
              <a:t>whole</a:t>
            </a:r>
            <a:r>
              <a:rPr lang="sv-SE" baseline="0" dirty="0" smtClean="0"/>
              <a:t> </a:t>
            </a:r>
            <a:r>
              <a:rPr lang="sv-SE" baseline="0" dirty="0" err="1" smtClean="0"/>
              <a:t>pictuer</a:t>
            </a:r>
            <a:r>
              <a:rPr lang="sv-SE" baseline="0" dirty="0" smtClean="0"/>
              <a:t> </a:t>
            </a:r>
            <a:r>
              <a:rPr lang="sv-SE" baseline="0" dirty="0" err="1" smtClean="0"/>
              <a:t>of</a:t>
            </a:r>
            <a:r>
              <a:rPr lang="sv-SE" baseline="0" dirty="0" smtClean="0"/>
              <a:t> </a:t>
            </a:r>
            <a:r>
              <a:rPr lang="sv-SE" baseline="0" dirty="0" err="1" smtClean="0"/>
              <a:t>company</a:t>
            </a:r>
            <a:endParaRPr lang="sv-SE" baseline="0" dirty="0" smtClean="0"/>
          </a:p>
          <a:p>
            <a:r>
              <a:rPr lang="sv-SE" baseline="0" dirty="0" err="1" smtClean="0"/>
              <a:t>Hih</a:t>
            </a:r>
            <a:r>
              <a:rPr lang="sv-SE" baseline="0" dirty="0" smtClean="0"/>
              <a:t> res </a:t>
            </a:r>
            <a:r>
              <a:rPr lang="sv-SE" baseline="0" dirty="0" err="1" smtClean="0"/>
              <a:t>photos</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15</a:t>
            </a:fld>
            <a:endParaRPr lang="en-US"/>
          </a:p>
        </p:txBody>
      </p:sp>
    </p:spTree>
    <p:extLst>
      <p:ext uri="{BB962C8B-B14F-4D97-AF65-F5344CB8AC3E}">
        <p14:creationId xmlns:p14="http://schemas.microsoft.com/office/powerpoint/2010/main" val="3910646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Exist</a:t>
            </a:r>
            <a:r>
              <a:rPr lang="sv-SE" baseline="0" dirty="0" smtClean="0"/>
              <a:t> and </a:t>
            </a:r>
            <a:r>
              <a:rPr lang="sv-SE" baseline="0" dirty="0" err="1" smtClean="0"/>
              <a:t>create</a:t>
            </a:r>
            <a:r>
              <a:rPr lang="sv-SE" baseline="0" dirty="0" smtClean="0"/>
              <a:t> relations on different </a:t>
            </a:r>
            <a:r>
              <a:rPr lang="sv-SE" baseline="0" dirty="0" err="1" smtClean="0"/>
              <a:t>platforms</a:t>
            </a:r>
            <a:r>
              <a:rPr lang="sv-SE" baseline="0" dirty="0" smtClean="0"/>
              <a:t> – </a:t>
            </a:r>
          </a:p>
          <a:p>
            <a:endParaRPr lang="sv-SE" baseline="0" dirty="0" smtClean="0"/>
          </a:p>
          <a:p>
            <a:r>
              <a:rPr lang="sv-SE" baseline="0" dirty="0" err="1" smtClean="0"/>
              <a:t>Silfwer</a:t>
            </a:r>
            <a:r>
              <a:rPr lang="sv-SE" baseline="0" dirty="0" smtClean="0"/>
              <a:t>  - </a:t>
            </a:r>
          </a:p>
          <a:p>
            <a:r>
              <a:rPr lang="sv-SE" baseline="0" dirty="0" err="1" smtClean="0"/>
              <a:t>Twitter</a:t>
            </a:r>
            <a:r>
              <a:rPr lang="sv-SE" baseline="0" dirty="0" smtClean="0"/>
              <a:t> – </a:t>
            </a:r>
            <a:r>
              <a:rPr lang="sv-SE" baseline="0" dirty="0" err="1" smtClean="0"/>
              <a:t>almost</a:t>
            </a:r>
            <a:r>
              <a:rPr lang="sv-SE" baseline="0" dirty="0" smtClean="0"/>
              <a:t> 1900 </a:t>
            </a:r>
            <a:r>
              <a:rPr lang="sv-SE" baseline="0" dirty="0" err="1" smtClean="0"/>
              <a:t>followers</a:t>
            </a:r>
            <a:r>
              <a:rPr lang="sv-SE" baseline="0" dirty="0" smtClean="0"/>
              <a:t> and </a:t>
            </a:r>
            <a:r>
              <a:rPr lang="sv-SE" baseline="0" dirty="0" err="1" smtClean="0"/>
              <a:t>following</a:t>
            </a:r>
            <a:r>
              <a:rPr lang="sv-SE" baseline="0" dirty="0" smtClean="0"/>
              <a:t> </a:t>
            </a:r>
            <a:r>
              <a:rPr lang="sv-SE" baseline="0" dirty="0" err="1" smtClean="0"/>
              <a:t>about</a:t>
            </a:r>
            <a:r>
              <a:rPr lang="sv-SE" baseline="0" dirty="0" smtClean="0"/>
              <a:t> the same </a:t>
            </a:r>
            <a:r>
              <a:rPr lang="sv-SE" baseline="0" dirty="0" err="1" smtClean="0"/>
              <a:t>number</a:t>
            </a:r>
            <a:r>
              <a:rPr lang="sv-SE" baseline="0" dirty="0" smtClean="0"/>
              <a:t>. Short, </a:t>
            </a:r>
            <a:r>
              <a:rPr lang="sv-SE" baseline="0" dirty="0" err="1" smtClean="0"/>
              <a:t>quick</a:t>
            </a:r>
            <a:r>
              <a:rPr lang="sv-SE" baseline="0" dirty="0" smtClean="0"/>
              <a:t>, </a:t>
            </a:r>
            <a:r>
              <a:rPr lang="sv-SE" baseline="0" dirty="0" err="1" smtClean="0"/>
              <a:t>finding</a:t>
            </a:r>
            <a:r>
              <a:rPr lang="sv-SE" baseline="0" dirty="0" smtClean="0"/>
              <a:t> </a:t>
            </a:r>
            <a:r>
              <a:rPr lang="sv-SE" baseline="0" dirty="0" err="1" smtClean="0"/>
              <a:t>sources</a:t>
            </a:r>
            <a:r>
              <a:rPr lang="sv-SE" baseline="0" dirty="0" smtClean="0"/>
              <a:t>, </a:t>
            </a:r>
            <a:r>
              <a:rPr lang="sv-SE" baseline="0" dirty="0" err="1" smtClean="0"/>
              <a:t>talking</a:t>
            </a:r>
            <a:r>
              <a:rPr lang="sv-SE" baseline="0" dirty="0" smtClean="0"/>
              <a:t> </a:t>
            </a:r>
            <a:r>
              <a:rPr lang="sv-SE" baseline="0" dirty="0" err="1" smtClean="0"/>
              <a:t>to</a:t>
            </a:r>
            <a:r>
              <a:rPr lang="sv-SE" baseline="0" dirty="0" smtClean="0"/>
              <a:t> </a:t>
            </a:r>
            <a:r>
              <a:rPr lang="sv-SE" baseline="0" dirty="0" err="1" smtClean="0"/>
              <a:t>audience</a:t>
            </a:r>
            <a:endParaRPr lang="sv-SE" baseline="0" dirty="0" smtClean="0"/>
          </a:p>
          <a:p>
            <a:r>
              <a:rPr lang="sv-SE" baseline="0" dirty="0" smtClean="0"/>
              <a:t> </a:t>
            </a:r>
            <a:r>
              <a:rPr lang="sv-SE" baseline="0" dirty="0" err="1" smtClean="0"/>
              <a:t>Facebookpage</a:t>
            </a:r>
            <a:r>
              <a:rPr lang="sv-SE" baseline="0" dirty="0" smtClean="0"/>
              <a:t> -  </a:t>
            </a:r>
          </a:p>
          <a:p>
            <a:r>
              <a:rPr lang="sv-SE" baseline="0" dirty="0" smtClean="0"/>
              <a:t> And a </a:t>
            </a:r>
            <a:r>
              <a:rPr lang="sv-SE" baseline="0" dirty="0" err="1" smtClean="0"/>
              <a:t>blog</a:t>
            </a:r>
            <a:r>
              <a:rPr lang="sv-SE" baseline="0" dirty="0" smtClean="0"/>
              <a:t> – </a:t>
            </a:r>
            <a:r>
              <a:rPr lang="sv-SE" baseline="0" dirty="0" err="1" smtClean="0"/>
              <a:t>where</a:t>
            </a:r>
            <a:r>
              <a:rPr lang="sv-SE" baseline="0" dirty="0" smtClean="0"/>
              <a:t> </a:t>
            </a:r>
            <a:r>
              <a:rPr lang="sv-SE" baseline="0" dirty="0" err="1" smtClean="0"/>
              <a:t>she’s</a:t>
            </a:r>
            <a:r>
              <a:rPr lang="sv-SE" baseline="0" dirty="0" smtClean="0"/>
              <a:t> </a:t>
            </a:r>
            <a:r>
              <a:rPr lang="sv-SE" baseline="0" dirty="0" err="1" smtClean="0"/>
              <a:t>republish</a:t>
            </a:r>
            <a:r>
              <a:rPr lang="sv-SE" baseline="0" dirty="0" smtClean="0"/>
              <a:t> and </a:t>
            </a:r>
            <a:r>
              <a:rPr lang="sv-SE" baseline="0" dirty="0" err="1" smtClean="0"/>
              <a:t>share</a:t>
            </a:r>
            <a:r>
              <a:rPr lang="sv-SE" baseline="0" dirty="0" smtClean="0"/>
              <a:t> </a:t>
            </a:r>
            <a:r>
              <a:rPr lang="sv-SE" baseline="0" dirty="0" err="1" smtClean="0"/>
              <a:t>stories</a:t>
            </a:r>
            <a:r>
              <a:rPr lang="sv-SE" baseline="0" dirty="0" smtClean="0"/>
              <a:t>, </a:t>
            </a:r>
            <a:r>
              <a:rPr lang="sv-SE" baseline="0" dirty="0" err="1" smtClean="0"/>
              <a:t>feed</a:t>
            </a:r>
            <a:r>
              <a:rPr lang="sv-SE" baseline="0" dirty="0" smtClean="0"/>
              <a:t> </a:t>
            </a:r>
            <a:r>
              <a:rPr lang="sv-SE" baseline="0" dirty="0" err="1" smtClean="0"/>
              <a:t>her</a:t>
            </a:r>
            <a:r>
              <a:rPr lang="sv-SE" baseline="0" dirty="0" smtClean="0"/>
              <a:t> </a:t>
            </a:r>
            <a:r>
              <a:rPr lang="sv-SE" baseline="0" dirty="0" err="1" smtClean="0"/>
              <a:t>twitter</a:t>
            </a:r>
            <a:r>
              <a:rPr lang="sv-SE" baseline="0" dirty="0" smtClean="0"/>
              <a:t> and </a:t>
            </a:r>
            <a:r>
              <a:rPr lang="sv-SE" baseline="0" dirty="0" err="1" smtClean="0"/>
              <a:t>are</a:t>
            </a:r>
            <a:r>
              <a:rPr lang="sv-SE" baseline="0" dirty="0" smtClean="0"/>
              <a:t> </a:t>
            </a:r>
            <a:r>
              <a:rPr lang="sv-SE" baseline="0" dirty="0" err="1" smtClean="0"/>
              <a:t>occassionally</a:t>
            </a:r>
            <a:r>
              <a:rPr lang="sv-SE" baseline="0" dirty="0" smtClean="0"/>
              <a:t> </a:t>
            </a:r>
            <a:r>
              <a:rPr lang="sv-SE" baseline="0" dirty="0" err="1" smtClean="0"/>
              <a:t>more</a:t>
            </a:r>
            <a:r>
              <a:rPr lang="sv-SE" baseline="0" dirty="0" smtClean="0"/>
              <a:t> personal. And, </a:t>
            </a:r>
            <a:r>
              <a:rPr lang="sv-SE" baseline="0" dirty="0" err="1" smtClean="0"/>
              <a:t>of</a:t>
            </a:r>
            <a:r>
              <a:rPr lang="sv-SE" baseline="0" dirty="0" smtClean="0"/>
              <a:t> </a:t>
            </a:r>
            <a:r>
              <a:rPr lang="sv-SE" baseline="0" dirty="0" err="1" smtClean="0"/>
              <a:t>couse</a:t>
            </a:r>
            <a:r>
              <a:rPr lang="sv-SE" baseline="0" dirty="0" smtClean="0"/>
              <a:t>, ask for story </a:t>
            </a:r>
            <a:r>
              <a:rPr lang="sv-SE" baseline="0" dirty="0" err="1" smtClean="0"/>
              <a:t>ideas</a:t>
            </a:r>
            <a:r>
              <a:rPr lang="sv-SE" baseline="0" dirty="0" smtClean="0"/>
              <a:t>. </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16</a:t>
            </a:fld>
            <a:endParaRPr lang="en-US"/>
          </a:p>
        </p:txBody>
      </p:sp>
    </p:spTree>
    <p:extLst>
      <p:ext uri="{BB962C8B-B14F-4D97-AF65-F5344CB8AC3E}">
        <p14:creationId xmlns:p14="http://schemas.microsoft.com/office/powerpoint/2010/main" val="3081483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b="1" i="1" dirty="0" smtClean="0"/>
              <a:t> </a:t>
            </a:r>
            <a:r>
              <a:rPr lang="en-US" dirty="0" smtClean="0"/>
              <a:t>We’ll come back to</a:t>
            </a:r>
            <a:r>
              <a:rPr lang="en-US" baseline="0" dirty="0" smtClean="0"/>
              <a:t> building your network in a minute. But first a brief presentation of us. </a:t>
            </a:r>
            <a:r>
              <a:rPr lang="en-US" dirty="0" err="1" smtClean="0"/>
              <a:t>Mynewsdesk</a:t>
            </a:r>
            <a:r>
              <a:rPr lang="en-US" dirty="0" smtClean="0"/>
              <a:t>,</a:t>
            </a:r>
            <a:r>
              <a:rPr lang="en-US" baseline="0" dirty="0" smtClean="0"/>
              <a:t> founded in Sweden 8 years ago, came to Norway in the spring of last year – with the aim to provide a news source service to journalists and bloggers. With </a:t>
            </a:r>
            <a:r>
              <a:rPr lang="en-US" baseline="0" dirty="0" err="1" smtClean="0"/>
              <a:t>Mynewsdesk</a:t>
            </a:r>
            <a:r>
              <a:rPr lang="en-US" baseline="0" dirty="0" smtClean="0"/>
              <a:t> a journalist can effectively create their own network of companies and build relations with representatives. It’s easy to create personalized news alerts and take control of the flood of information on the web.  We’ve been a part of media group NHST since 2008 and  (change slide)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sv-SE" b="1" i="1"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17</a:t>
            </a:fld>
            <a:endParaRPr lang="en-US"/>
          </a:p>
        </p:txBody>
      </p:sp>
    </p:spTree>
    <p:extLst>
      <p:ext uri="{BB962C8B-B14F-4D97-AF65-F5344CB8AC3E}">
        <p14:creationId xmlns:p14="http://schemas.microsoft.com/office/powerpoint/2010/main" val="227041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A5A817-C877-431B-81AD-F53EBDF0306B}"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smtClean="0">
                <a:solidFill>
                  <a:schemeClr val="tx1"/>
                </a:solidFill>
                <a:effectLst/>
                <a:latin typeface="+mn-lt"/>
                <a:ea typeface="+mn-ea"/>
                <a:cs typeface="+mn-cs"/>
              </a:rPr>
              <a:t>When I think of the concept of social news I think about Jeff Jarvis </a:t>
            </a:r>
          </a:p>
          <a:p>
            <a:r>
              <a:rPr lang="en-US" sz="1200" kern="1200" dirty="0" smtClean="0">
                <a:solidFill>
                  <a:schemeClr val="tx1"/>
                </a:solidFill>
                <a:effectLst/>
                <a:latin typeface="+mn-lt"/>
                <a:ea typeface="+mn-ea"/>
                <a:cs typeface="+mn-cs"/>
              </a:rPr>
              <a:t>great book ”What would Google Do” – From Content Economy, to link Economy to Network Economy.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Around 2008 images like this started to appear with </a:t>
            </a:r>
            <a:r>
              <a:rPr lang="en-US" sz="1200" kern="1200" dirty="0" err="1" smtClean="0">
                <a:solidFill>
                  <a:schemeClr val="tx1"/>
                </a:solidFill>
                <a:effectLst/>
                <a:latin typeface="+mn-lt"/>
                <a:ea typeface="+mn-ea"/>
                <a:cs typeface="+mn-cs"/>
              </a:rPr>
              <a:t>ceratain</a:t>
            </a:r>
            <a:r>
              <a:rPr lang="en-US" sz="1200" kern="1200" dirty="0" smtClean="0">
                <a:solidFill>
                  <a:schemeClr val="tx1"/>
                </a:solidFill>
                <a:effectLst/>
                <a:latin typeface="+mn-lt"/>
                <a:ea typeface="+mn-ea"/>
                <a:cs typeface="+mn-cs"/>
              </a:rPr>
              <a:t> commentators predicting the end of journalism</a:t>
            </a:r>
          </a:p>
          <a:p>
            <a:r>
              <a:rPr lang="en-US" sz="1200" kern="1200" dirty="0" smtClean="0">
                <a:solidFill>
                  <a:schemeClr val="tx1"/>
                </a:solidFill>
                <a:effectLst/>
                <a:latin typeface="+mn-lt"/>
                <a:ea typeface="+mn-ea"/>
                <a:cs typeface="+mn-cs"/>
              </a:rPr>
              <a:t>Its true globally that official editorial staffs have shrunk but I would say that the social web offers the most exciting opportunities to be </a:t>
            </a:r>
            <a:r>
              <a:rPr lang="en-US" sz="1200" kern="1200" dirty="0" err="1" smtClean="0">
                <a:solidFill>
                  <a:schemeClr val="tx1"/>
                </a:solidFill>
                <a:effectLst/>
                <a:latin typeface="+mn-lt"/>
                <a:ea typeface="+mn-ea"/>
                <a:cs typeface="+mn-cs"/>
              </a:rPr>
              <a:t>jounalism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Mynewsdesk</a:t>
            </a:r>
            <a:r>
              <a:rPr lang="en-US" sz="1200" kern="1200" dirty="0" smtClean="0">
                <a:solidFill>
                  <a:schemeClr val="tx1"/>
                </a:solidFill>
                <a:effectLst/>
                <a:latin typeface="+mn-lt"/>
                <a:ea typeface="+mn-ea"/>
                <a:cs typeface="+mn-cs"/>
              </a:rPr>
              <a:t> is the name of our company but I want you to think about your </a:t>
            </a:r>
            <a:r>
              <a:rPr lang="en-US" sz="1200" kern="1200" dirty="0" err="1" smtClean="0">
                <a:solidFill>
                  <a:schemeClr val="tx1"/>
                </a:solidFill>
                <a:effectLst/>
                <a:latin typeface="+mn-lt"/>
                <a:ea typeface="+mn-ea"/>
                <a:cs typeface="+mn-cs"/>
              </a:rPr>
              <a:t>newsdesk</a:t>
            </a:r>
            <a:r>
              <a:rPr lang="en-US" sz="1200" kern="1200" dirty="0" smtClean="0">
                <a:solidFill>
                  <a:schemeClr val="tx1"/>
                </a:solidFill>
                <a:effectLst/>
                <a:latin typeface="+mn-lt"/>
                <a:ea typeface="+mn-ea"/>
                <a:cs typeface="+mn-cs"/>
              </a:rPr>
              <a:t>. How big is it.</a:t>
            </a:r>
          </a:p>
          <a:p>
            <a:r>
              <a:rPr lang="en-US" sz="1200" kern="1200" dirty="0" smtClean="0">
                <a:solidFill>
                  <a:schemeClr val="tx1"/>
                </a:solidFill>
                <a:effectLst/>
                <a:latin typeface="+mn-lt"/>
                <a:ea typeface="+mn-ea"/>
                <a:cs typeface="+mn-cs"/>
              </a:rPr>
              <a:t>How many have a </a:t>
            </a:r>
            <a:r>
              <a:rPr lang="en-US" sz="1200" kern="1200" dirty="0" err="1" smtClean="0">
                <a:solidFill>
                  <a:schemeClr val="tx1"/>
                </a:solidFill>
                <a:effectLst/>
                <a:latin typeface="+mn-lt"/>
                <a:ea typeface="+mn-ea"/>
                <a:cs typeface="+mn-cs"/>
              </a:rPr>
              <a:t>newsdesk</a:t>
            </a:r>
            <a:r>
              <a:rPr lang="en-US" sz="1200" kern="1200" dirty="0" smtClean="0">
                <a:solidFill>
                  <a:schemeClr val="tx1"/>
                </a:solidFill>
                <a:effectLst/>
                <a:latin typeface="+mn-lt"/>
                <a:ea typeface="+mn-ea"/>
                <a:cs typeface="+mn-cs"/>
              </a:rPr>
              <a:t> of more than 10 people.</a:t>
            </a:r>
          </a:p>
          <a:p>
            <a:r>
              <a:rPr lang="en-US" sz="1200" kern="1200" dirty="0" smtClean="0">
                <a:solidFill>
                  <a:schemeClr val="tx1"/>
                </a:solidFill>
                <a:effectLst/>
                <a:latin typeface="+mn-lt"/>
                <a:ea typeface="+mn-ea"/>
                <a:cs typeface="+mn-cs"/>
              </a:rPr>
              <a:t>How many here have a </a:t>
            </a:r>
            <a:r>
              <a:rPr lang="en-US" sz="1200" kern="1200" dirty="0" err="1" smtClean="0">
                <a:solidFill>
                  <a:schemeClr val="tx1"/>
                </a:solidFill>
                <a:effectLst/>
                <a:latin typeface="+mn-lt"/>
                <a:ea typeface="+mn-ea"/>
                <a:cs typeface="+mn-cs"/>
              </a:rPr>
              <a:t>newsdesk</a:t>
            </a:r>
            <a:r>
              <a:rPr lang="en-US" sz="1200" kern="1200" dirty="0" smtClean="0">
                <a:solidFill>
                  <a:schemeClr val="tx1"/>
                </a:solidFill>
                <a:effectLst/>
                <a:latin typeface="+mn-lt"/>
                <a:ea typeface="+mn-ea"/>
                <a:cs typeface="+mn-cs"/>
              </a:rPr>
              <a:t> of more than 50 people</a:t>
            </a:r>
          </a:p>
          <a:p>
            <a:r>
              <a:rPr lang="en-US" sz="1200" kern="1200" dirty="0" smtClean="0">
                <a:solidFill>
                  <a:schemeClr val="tx1"/>
                </a:solidFill>
                <a:effectLst/>
                <a:latin typeface="+mn-lt"/>
                <a:ea typeface="+mn-ea"/>
                <a:cs typeface="+mn-cs"/>
              </a:rPr>
              <a:t>How many people have a </a:t>
            </a:r>
            <a:r>
              <a:rPr lang="en-US" sz="1200" kern="1200" dirty="0" err="1" smtClean="0">
                <a:solidFill>
                  <a:schemeClr val="tx1"/>
                </a:solidFill>
                <a:effectLst/>
                <a:latin typeface="+mn-lt"/>
                <a:ea typeface="+mn-ea"/>
                <a:cs typeface="+mn-cs"/>
              </a:rPr>
              <a:t>newsdesk</a:t>
            </a:r>
            <a:r>
              <a:rPr lang="en-US" sz="1200" kern="1200" dirty="0" smtClean="0">
                <a:solidFill>
                  <a:schemeClr val="tx1"/>
                </a:solidFill>
                <a:effectLst/>
                <a:latin typeface="+mn-lt"/>
                <a:ea typeface="+mn-ea"/>
                <a:cs typeface="+mn-cs"/>
              </a:rPr>
              <a:t> of more than 100 people.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However to be successful as a social </a:t>
            </a:r>
            <a:r>
              <a:rPr lang="en-US" sz="1200" b="1" kern="1200" dirty="0" err="1" smtClean="0">
                <a:solidFill>
                  <a:schemeClr val="tx1"/>
                </a:solidFill>
                <a:effectLst/>
                <a:latin typeface="+mn-lt"/>
                <a:ea typeface="+mn-ea"/>
                <a:cs typeface="+mn-cs"/>
              </a:rPr>
              <a:t>jounlaist</a:t>
            </a:r>
            <a:r>
              <a:rPr lang="en-US" sz="1200" b="1" kern="1200" dirty="0" smtClean="0">
                <a:solidFill>
                  <a:schemeClr val="tx1"/>
                </a:solidFill>
                <a:effectLst/>
                <a:latin typeface="+mn-lt"/>
                <a:ea typeface="+mn-ea"/>
                <a:cs typeface="+mn-cs"/>
              </a:rPr>
              <a:t> or social news </a:t>
            </a:r>
            <a:r>
              <a:rPr lang="en-US" sz="1200" b="1" kern="1200" dirty="0" err="1" smtClean="0">
                <a:solidFill>
                  <a:schemeClr val="tx1"/>
                </a:solidFill>
                <a:effectLst/>
                <a:latin typeface="+mn-lt"/>
                <a:ea typeface="+mn-ea"/>
                <a:cs typeface="+mn-cs"/>
              </a:rPr>
              <a:t>organisation</a:t>
            </a:r>
            <a:r>
              <a:rPr lang="en-US" sz="1200" b="1" kern="1200" dirty="0" smtClean="0">
                <a:solidFill>
                  <a:schemeClr val="tx1"/>
                </a:solidFill>
                <a:effectLst/>
                <a:latin typeface="+mn-lt"/>
                <a:ea typeface="+mn-ea"/>
                <a:cs typeface="+mn-cs"/>
              </a:rPr>
              <a:t> there needs to be a change of mindset.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Often do workshops with communicators and its the same case for the media</a:t>
            </a:r>
          </a:p>
          <a:p>
            <a:r>
              <a:rPr lang="en-US" sz="1200" kern="1200" dirty="0" smtClean="0">
                <a:solidFill>
                  <a:schemeClr val="tx1"/>
                </a:solidFill>
                <a:effectLst/>
                <a:latin typeface="+mn-lt"/>
                <a:ea typeface="+mn-ea"/>
                <a:cs typeface="+mn-cs"/>
              </a:rPr>
              <a:t>-Confidence - in the value that we deliver – not just see social media or online as a threat</a:t>
            </a:r>
          </a:p>
          <a:p>
            <a:r>
              <a:rPr lang="en-US" sz="1200" kern="1200" dirty="0" smtClean="0">
                <a:solidFill>
                  <a:schemeClr val="tx1"/>
                </a:solidFill>
                <a:effectLst/>
                <a:latin typeface="+mn-lt"/>
                <a:ea typeface="+mn-ea"/>
                <a:cs typeface="+mn-cs"/>
              </a:rPr>
              <a:t>-Control – need loosen the control that we have had and accept we are now part of the news, we are not making or dictating the news</a:t>
            </a:r>
          </a:p>
          <a:p>
            <a:r>
              <a:rPr lang="en-US" sz="1200" kern="1200" dirty="0" smtClean="0">
                <a:solidFill>
                  <a:schemeClr val="tx1"/>
                </a:solidFill>
                <a:effectLst/>
                <a:latin typeface="+mn-lt"/>
                <a:ea typeface="+mn-ea"/>
                <a:cs typeface="+mn-cs"/>
              </a:rPr>
              <a:t>- Faith – We need to put faith in the crowd or network that surrounds our content or online persona. Our stories will only be as strong as the network that surrounds them</a:t>
            </a:r>
          </a:p>
          <a:p>
            <a:r>
              <a:rPr lang="en-US" sz="1200" kern="1200" dirty="0" smtClean="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3</a:t>
            </a:fld>
            <a:endParaRPr lang="en-US"/>
          </a:p>
        </p:txBody>
      </p:sp>
    </p:spTree>
    <p:extLst>
      <p:ext uri="{BB962C8B-B14F-4D97-AF65-F5344CB8AC3E}">
        <p14:creationId xmlns:p14="http://schemas.microsoft.com/office/powerpoint/2010/main" val="2143336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-We must not loose sight of our talents</a:t>
            </a:r>
          </a:p>
          <a:p>
            <a:r>
              <a:rPr lang="en-US" sz="1200" kern="1200" dirty="0" smtClean="0">
                <a:solidFill>
                  <a:schemeClr val="tx1"/>
                </a:solidFill>
                <a:effectLst/>
                <a:latin typeface="+mn-lt"/>
                <a:ea typeface="+mn-ea"/>
                <a:cs typeface="+mn-cs"/>
              </a:rPr>
              <a:t>-The social web merely provide the sources…what the social </a:t>
            </a:r>
            <a:r>
              <a:rPr lang="en-US" sz="1200" kern="1200" dirty="0" err="1" smtClean="0">
                <a:solidFill>
                  <a:schemeClr val="tx1"/>
                </a:solidFill>
                <a:effectLst/>
                <a:latin typeface="+mn-lt"/>
                <a:ea typeface="+mn-ea"/>
                <a:cs typeface="+mn-cs"/>
              </a:rPr>
              <a:t>jounalist</a:t>
            </a:r>
            <a:r>
              <a:rPr lang="en-US" sz="1200" kern="1200" dirty="0" smtClean="0">
                <a:solidFill>
                  <a:schemeClr val="tx1"/>
                </a:solidFill>
                <a:effectLst/>
                <a:latin typeface="+mn-lt"/>
                <a:ea typeface="+mn-ea"/>
                <a:cs typeface="+mn-cs"/>
              </a:rPr>
              <a:t> can do is provide the stories</a:t>
            </a:r>
          </a:p>
          <a:p>
            <a:r>
              <a:rPr lang="en-US" sz="1200" kern="1200" dirty="0" smtClean="0">
                <a:solidFill>
                  <a:schemeClr val="tx1"/>
                </a:solidFill>
                <a:effectLst/>
                <a:latin typeface="+mn-lt"/>
                <a:ea typeface="+mn-ea"/>
                <a:cs typeface="+mn-cs"/>
              </a:rPr>
              <a:t>-The story doesn’t start with us anymore – it starts in the crowd – we put context on that noise – and we throw it out to the crowd again </a:t>
            </a:r>
          </a:p>
          <a:p>
            <a:r>
              <a:rPr lang="en-US" sz="1200" kern="1200" dirty="0" smtClean="0">
                <a:solidFill>
                  <a:schemeClr val="tx1"/>
                </a:solidFill>
                <a:effectLst/>
                <a:latin typeface="+mn-lt"/>
                <a:ea typeface="+mn-ea"/>
                <a:cs typeface="+mn-cs"/>
              </a:rPr>
              <a:t>- Journalism has never been more important than it is today – our abilities to put context to multiple sources will only increase as the social web develops</a:t>
            </a:r>
          </a:p>
          <a:p>
            <a:r>
              <a:rPr lang="en-US" sz="1200" kern="1200" dirty="0" smtClean="0">
                <a:solidFill>
                  <a:schemeClr val="tx1"/>
                </a:solidFill>
                <a:effectLst/>
                <a:latin typeface="+mn-lt"/>
                <a:ea typeface="+mn-ea"/>
                <a:cs typeface="+mn-cs"/>
              </a:rPr>
              <a:t>-However our stories as ever will only be as strong as our sources and the pool of sources we have the ability to draw from is increasing daily.</a:t>
            </a:r>
          </a:p>
          <a:p>
            <a:r>
              <a:rPr lang="en-US" sz="1200" kern="1200" dirty="0" smtClean="0">
                <a:solidFill>
                  <a:schemeClr val="tx1"/>
                </a:solidFill>
                <a:effectLst/>
                <a:latin typeface="+mn-lt"/>
                <a:ea typeface="+mn-ea"/>
                <a:cs typeface="+mn-cs"/>
              </a:rPr>
              <a:t>-- What are you doing to build </a:t>
            </a:r>
            <a:r>
              <a:rPr lang="en-US" sz="1200" kern="1200" dirty="0" err="1" smtClean="0">
                <a:solidFill>
                  <a:schemeClr val="tx1"/>
                </a:solidFill>
                <a:effectLst/>
                <a:latin typeface="+mn-lt"/>
                <a:ea typeface="+mn-ea"/>
                <a:cs typeface="+mn-cs"/>
              </a:rPr>
              <a:t>ypou</a:t>
            </a:r>
            <a:r>
              <a:rPr lang="en-US" sz="1200" kern="1200" dirty="0" smtClean="0">
                <a:solidFill>
                  <a:schemeClr val="tx1"/>
                </a:solidFill>
                <a:effectLst/>
                <a:latin typeface="+mn-lt"/>
                <a:ea typeface="+mn-ea"/>
                <a:cs typeface="+mn-cs"/>
              </a:rPr>
              <a:t> network</a:t>
            </a:r>
            <a:endParaRPr lang="en-US"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7A5A817-C877-431B-81AD-F53EBDF0306B}" type="slidenum">
              <a:rPr lang="en-US" smtClean="0"/>
              <a:pPr/>
              <a:t>4</a:t>
            </a:fld>
            <a:endParaRPr lang="en-US"/>
          </a:p>
        </p:txBody>
      </p:sp>
    </p:spTree>
    <p:extLst>
      <p:ext uri="{BB962C8B-B14F-4D97-AF65-F5344CB8AC3E}">
        <p14:creationId xmlns:p14="http://schemas.microsoft.com/office/powerpoint/2010/main" val="227113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smtClean="0"/>
          </a:p>
          <a:p>
            <a:endParaRPr lang="sv-SE" dirty="0" smtClean="0"/>
          </a:p>
          <a:p>
            <a:r>
              <a:rPr lang="sv-SE" sz="1200" kern="1200" dirty="0" smtClean="0">
                <a:solidFill>
                  <a:schemeClr val="tx1"/>
                </a:solidFill>
                <a:effectLst/>
                <a:latin typeface="+mn-lt"/>
                <a:ea typeface="+mn-ea"/>
                <a:cs typeface="+mn-cs"/>
              </a:rPr>
              <a:t>Lots has </a:t>
            </a:r>
            <a:r>
              <a:rPr lang="sv-SE" sz="1200" kern="1200" dirty="0" err="1" smtClean="0">
                <a:solidFill>
                  <a:schemeClr val="tx1"/>
                </a:solidFill>
                <a:effectLst/>
                <a:latin typeface="+mn-lt"/>
                <a:ea typeface="+mn-ea"/>
                <a:cs typeface="+mn-cs"/>
              </a:rPr>
              <a:t>been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written</a:t>
            </a:r>
            <a:r>
              <a:rPr lang="sv-SE" sz="1200" kern="1200" dirty="0" smtClean="0">
                <a:solidFill>
                  <a:schemeClr val="tx1"/>
                </a:solidFill>
                <a:effectLst/>
                <a:latin typeface="+mn-lt"/>
                <a:ea typeface="+mn-ea"/>
                <a:cs typeface="+mn-cs"/>
              </a:rPr>
              <a:t> and </a:t>
            </a:r>
            <a:r>
              <a:rPr lang="sv-SE" sz="1200" kern="1200" dirty="0" err="1" smtClean="0">
                <a:solidFill>
                  <a:schemeClr val="tx1"/>
                </a:solidFill>
                <a:effectLst/>
                <a:latin typeface="+mn-lt"/>
                <a:ea typeface="+mn-ea"/>
                <a:cs typeface="+mn-cs"/>
              </a:rPr>
              <a:t>spoken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about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citizen</a:t>
            </a:r>
            <a:r>
              <a:rPr lang="sv-SE" sz="1200" kern="1200" dirty="0" smtClean="0">
                <a:solidFill>
                  <a:schemeClr val="tx1"/>
                </a:solidFill>
                <a:effectLst/>
                <a:latin typeface="+mn-lt"/>
                <a:ea typeface="+mn-ea"/>
                <a:cs typeface="+mn-cs"/>
              </a:rPr>
              <a:t> journalism and the </a:t>
            </a:r>
            <a:r>
              <a:rPr lang="sv-SE" sz="1200" kern="1200" dirty="0" err="1" smtClean="0">
                <a:solidFill>
                  <a:schemeClr val="tx1"/>
                </a:solidFill>
                <a:effectLst/>
                <a:latin typeface="+mn-lt"/>
                <a:ea typeface="+mn-ea"/>
                <a:cs typeface="+mn-cs"/>
              </a:rPr>
              <a:t>question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to</a:t>
            </a:r>
            <a:r>
              <a:rPr lang="sv-SE" sz="1200" kern="1200" dirty="0" smtClean="0">
                <a:solidFill>
                  <a:schemeClr val="tx1"/>
                </a:solidFill>
                <a:effectLst/>
                <a:latin typeface="+mn-lt"/>
                <a:ea typeface="+mn-ea"/>
                <a:cs typeface="+mn-cs"/>
              </a:rPr>
              <a:t> be </a:t>
            </a:r>
            <a:r>
              <a:rPr lang="sv-SE" sz="1200" kern="1200" dirty="0" err="1" smtClean="0">
                <a:solidFill>
                  <a:schemeClr val="tx1"/>
                </a:solidFill>
                <a:effectLst/>
                <a:latin typeface="+mn-lt"/>
                <a:ea typeface="+mn-ea"/>
                <a:cs typeface="+mn-cs"/>
              </a:rPr>
              <a:t>asked</a:t>
            </a:r>
            <a:r>
              <a:rPr lang="sv-SE" sz="1200" kern="1200" dirty="0" smtClean="0">
                <a:solidFill>
                  <a:schemeClr val="tx1"/>
                </a:solidFill>
                <a:effectLst/>
                <a:latin typeface="+mn-lt"/>
                <a:ea typeface="+mn-ea"/>
                <a:cs typeface="+mn-cs"/>
              </a:rPr>
              <a:t> is </a:t>
            </a:r>
            <a:r>
              <a:rPr lang="sv-SE" sz="1200" kern="1200" dirty="0" err="1" smtClean="0">
                <a:solidFill>
                  <a:schemeClr val="tx1"/>
                </a:solidFill>
                <a:effectLst/>
                <a:latin typeface="+mn-lt"/>
                <a:ea typeface="+mn-ea"/>
                <a:cs typeface="+mn-cs"/>
              </a:rPr>
              <a:t>can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anyone</a:t>
            </a:r>
            <a:r>
              <a:rPr lang="sv-SE" sz="1200" kern="1200" dirty="0" smtClean="0">
                <a:solidFill>
                  <a:schemeClr val="tx1"/>
                </a:solidFill>
                <a:effectLst/>
                <a:latin typeface="+mn-lt"/>
                <a:ea typeface="+mn-ea"/>
                <a:cs typeface="+mn-cs"/>
              </a:rPr>
              <a:t> be a journalist…I </a:t>
            </a:r>
            <a:r>
              <a:rPr lang="sv-SE" sz="1200" kern="1200" dirty="0" err="1" smtClean="0">
                <a:solidFill>
                  <a:schemeClr val="tx1"/>
                </a:solidFill>
                <a:effectLst/>
                <a:latin typeface="+mn-lt"/>
                <a:ea typeface="+mn-ea"/>
                <a:cs typeface="+mn-cs"/>
              </a:rPr>
              <a:t>don’t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think</a:t>
            </a:r>
            <a:r>
              <a:rPr lang="sv-SE" sz="1200" kern="1200" dirty="0" smtClean="0">
                <a:solidFill>
                  <a:schemeClr val="tx1"/>
                </a:solidFill>
                <a:effectLst/>
                <a:latin typeface="+mn-lt"/>
                <a:ea typeface="+mn-ea"/>
                <a:cs typeface="+mn-cs"/>
              </a:rPr>
              <a:t> so.</a:t>
            </a:r>
          </a:p>
          <a:p>
            <a:r>
              <a:rPr lang="sv-SE" sz="1200" kern="1200" dirty="0" err="1" smtClean="0">
                <a:solidFill>
                  <a:schemeClr val="tx1"/>
                </a:solidFill>
                <a:effectLst/>
                <a:latin typeface="+mn-lt"/>
                <a:ea typeface="+mn-ea"/>
                <a:cs typeface="+mn-cs"/>
              </a:rPr>
              <a:t>But</a:t>
            </a:r>
            <a:r>
              <a:rPr lang="sv-SE" sz="1200" kern="1200" dirty="0" smtClean="0">
                <a:solidFill>
                  <a:schemeClr val="tx1"/>
                </a:solidFill>
                <a:effectLst/>
                <a:latin typeface="+mn-lt"/>
                <a:ea typeface="+mn-ea"/>
                <a:cs typeface="+mn-cs"/>
              </a:rPr>
              <a:t>…</a:t>
            </a:r>
            <a:r>
              <a:rPr lang="sv-SE" sz="1200" kern="1200" dirty="0" err="1" smtClean="0">
                <a:solidFill>
                  <a:schemeClr val="tx1"/>
                </a:solidFill>
                <a:effectLst/>
                <a:latin typeface="+mn-lt"/>
                <a:ea typeface="+mn-ea"/>
                <a:cs typeface="+mn-cs"/>
              </a:rPr>
              <a:t>anyone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can</a:t>
            </a:r>
            <a:r>
              <a:rPr lang="sv-SE" sz="1200" kern="1200" dirty="0" smtClean="0">
                <a:solidFill>
                  <a:schemeClr val="tx1"/>
                </a:solidFill>
                <a:effectLst/>
                <a:latin typeface="+mn-lt"/>
                <a:ea typeface="+mn-ea"/>
                <a:cs typeface="+mn-cs"/>
              </a:rPr>
              <a:t> be a source or a </a:t>
            </a:r>
            <a:r>
              <a:rPr lang="sv-SE" sz="1200" kern="1200" dirty="0" err="1" smtClean="0">
                <a:solidFill>
                  <a:schemeClr val="tx1"/>
                </a:solidFill>
                <a:effectLst/>
                <a:latin typeface="+mn-lt"/>
                <a:ea typeface="+mn-ea"/>
                <a:cs typeface="+mn-cs"/>
              </a:rPr>
              <a:t>breaking</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news</a:t>
            </a:r>
            <a:r>
              <a:rPr lang="sv-SE" sz="1200" kern="1200" dirty="0" smtClean="0">
                <a:solidFill>
                  <a:schemeClr val="tx1"/>
                </a:solidFill>
                <a:effectLst/>
                <a:latin typeface="+mn-lt"/>
                <a:ea typeface="+mn-ea"/>
                <a:cs typeface="+mn-cs"/>
              </a:rPr>
              <a:t> reporter</a:t>
            </a:r>
          </a:p>
          <a:p>
            <a:r>
              <a:rPr lang="sv-SE" sz="1200" kern="1200" dirty="0" err="1" smtClean="0">
                <a:solidFill>
                  <a:schemeClr val="tx1"/>
                </a:solidFill>
                <a:effectLst/>
                <a:latin typeface="+mn-lt"/>
                <a:ea typeface="+mn-ea"/>
                <a:cs typeface="+mn-cs"/>
              </a:rPr>
              <a:t>This</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came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home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to</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me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during</a:t>
            </a:r>
            <a:r>
              <a:rPr lang="sv-SE" sz="1200" kern="1200" dirty="0" smtClean="0">
                <a:solidFill>
                  <a:schemeClr val="tx1"/>
                </a:solidFill>
                <a:effectLst/>
                <a:latin typeface="+mn-lt"/>
                <a:ea typeface="+mn-ea"/>
                <a:cs typeface="+mn-cs"/>
              </a:rPr>
              <a:t> the  (</a:t>
            </a:r>
            <a:r>
              <a:rPr lang="sv-SE" sz="1200" kern="1200" dirty="0" err="1" smtClean="0">
                <a:solidFill>
                  <a:schemeClr val="tx1"/>
                </a:solidFill>
                <a:effectLst/>
                <a:latin typeface="+mn-lt"/>
                <a:ea typeface="+mn-ea"/>
                <a:cs typeface="+mn-cs"/>
              </a:rPr>
              <a:t>Japanese</a:t>
            </a:r>
            <a:r>
              <a:rPr lang="sv-SE" sz="1200" kern="1200" dirty="0" smtClean="0">
                <a:solidFill>
                  <a:schemeClr val="tx1"/>
                </a:solidFill>
                <a:effectLst/>
                <a:latin typeface="+mn-lt"/>
                <a:ea typeface="+mn-ea"/>
                <a:cs typeface="+mn-cs"/>
              </a:rPr>
              <a:t> Tsunami)</a:t>
            </a:r>
          </a:p>
          <a:p>
            <a:r>
              <a:rPr lang="sv-SE" sz="1200" kern="1200" dirty="0" smtClean="0">
                <a:solidFill>
                  <a:schemeClr val="tx1"/>
                </a:solidFill>
                <a:effectLst/>
                <a:latin typeface="+mn-lt"/>
                <a:ea typeface="+mn-ea"/>
                <a:cs typeface="+mn-cs"/>
              </a:rPr>
              <a:t>-The </a:t>
            </a:r>
            <a:r>
              <a:rPr lang="sv-SE" sz="1200" kern="1200" dirty="0" err="1" smtClean="0">
                <a:solidFill>
                  <a:schemeClr val="tx1"/>
                </a:solidFill>
                <a:effectLst/>
                <a:latin typeface="+mn-lt"/>
                <a:ea typeface="+mn-ea"/>
                <a:cs typeface="+mn-cs"/>
              </a:rPr>
              <a:t>news</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broke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to</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me</a:t>
            </a:r>
            <a:r>
              <a:rPr lang="sv-SE" sz="1200" kern="1200" dirty="0" smtClean="0">
                <a:solidFill>
                  <a:schemeClr val="tx1"/>
                </a:solidFill>
                <a:effectLst/>
                <a:latin typeface="+mn-lt"/>
                <a:ea typeface="+mn-ea"/>
                <a:cs typeface="+mn-cs"/>
              </a:rPr>
              <a:t> over  </a:t>
            </a:r>
            <a:r>
              <a:rPr lang="sv-SE" sz="1200" kern="1200" dirty="0" err="1" smtClean="0">
                <a:solidFill>
                  <a:schemeClr val="tx1"/>
                </a:solidFill>
                <a:effectLst/>
                <a:latin typeface="+mn-lt"/>
                <a:ea typeface="+mn-ea"/>
                <a:cs typeface="+mn-cs"/>
              </a:rPr>
              <a:t>Twiiter</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but</a:t>
            </a:r>
            <a:r>
              <a:rPr lang="sv-SE" sz="1200" kern="1200" dirty="0" smtClean="0">
                <a:solidFill>
                  <a:schemeClr val="tx1"/>
                </a:solidFill>
                <a:effectLst/>
                <a:latin typeface="+mn-lt"/>
                <a:ea typeface="+mn-ea"/>
                <a:cs typeface="+mn-cs"/>
              </a:rPr>
              <a:t> I </a:t>
            </a:r>
            <a:r>
              <a:rPr lang="sv-SE" sz="1200" kern="1200" dirty="0" err="1" smtClean="0">
                <a:solidFill>
                  <a:schemeClr val="tx1"/>
                </a:solidFill>
                <a:effectLst/>
                <a:latin typeface="+mn-lt"/>
                <a:ea typeface="+mn-ea"/>
                <a:cs typeface="+mn-cs"/>
              </a:rPr>
              <a:t>was</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directed</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immeadiately</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to</a:t>
            </a:r>
            <a:r>
              <a:rPr lang="sv-SE" sz="1200" kern="1200" dirty="0" smtClean="0">
                <a:solidFill>
                  <a:schemeClr val="tx1"/>
                </a:solidFill>
                <a:effectLst/>
                <a:latin typeface="+mn-lt"/>
                <a:ea typeface="+mn-ea"/>
                <a:cs typeface="+mn-cs"/>
              </a:rPr>
              <a:t> a major media outlet</a:t>
            </a:r>
          </a:p>
          <a:p>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What</a:t>
            </a:r>
            <a:r>
              <a:rPr lang="sv-SE" sz="1200" kern="1200" dirty="0" smtClean="0">
                <a:solidFill>
                  <a:schemeClr val="tx1"/>
                </a:solidFill>
                <a:effectLst/>
                <a:latin typeface="+mn-lt"/>
                <a:ea typeface="+mn-ea"/>
                <a:cs typeface="+mn-cs"/>
              </a:rPr>
              <a:t> I </a:t>
            </a:r>
            <a:r>
              <a:rPr lang="sv-SE" sz="1200" kern="1200" dirty="0" err="1" smtClean="0">
                <a:solidFill>
                  <a:schemeClr val="tx1"/>
                </a:solidFill>
                <a:effectLst/>
                <a:latin typeface="+mn-lt"/>
                <a:ea typeface="+mn-ea"/>
                <a:cs typeface="+mn-cs"/>
              </a:rPr>
              <a:t>was</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looking</a:t>
            </a:r>
            <a:r>
              <a:rPr lang="sv-SE" sz="1200" kern="1200" dirty="0" smtClean="0">
                <a:solidFill>
                  <a:schemeClr val="tx1"/>
                </a:solidFill>
                <a:effectLst/>
                <a:latin typeface="+mn-lt"/>
                <a:ea typeface="+mn-ea"/>
                <a:cs typeface="+mn-cs"/>
              </a:rPr>
              <a:t> for </a:t>
            </a:r>
            <a:r>
              <a:rPr lang="sv-SE" sz="1200" kern="1200" dirty="0" err="1" smtClean="0">
                <a:solidFill>
                  <a:schemeClr val="tx1"/>
                </a:solidFill>
                <a:effectLst/>
                <a:latin typeface="+mn-lt"/>
                <a:ea typeface="+mn-ea"/>
                <a:cs typeface="+mn-cs"/>
              </a:rPr>
              <a:t>was</a:t>
            </a:r>
            <a:r>
              <a:rPr lang="sv-SE" sz="1200" kern="1200" dirty="0" smtClean="0">
                <a:solidFill>
                  <a:schemeClr val="tx1"/>
                </a:solidFill>
                <a:effectLst/>
                <a:latin typeface="+mn-lt"/>
                <a:ea typeface="+mn-ea"/>
                <a:cs typeface="+mn-cs"/>
              </a:rPr>
              <a:t> an organisation </a:t>
            </a:r>
            <a:r>
              <a:rPr lang="sv-SE" sz="1200" kern="1200" dirty="0" err="1" smtClean="0">
                <a:solidFill>
                  <a:schemeClr val="tx1"/>
                </a:solidFill>
                <a:effectLst/>
                <a:latin typeface="+mn-lt"/>
                <a:ea typeface="+mn-ea"/>
                <a:cs typeface="+mn-cs"/>
              </a:rPr>
              <a:t>that</a:t>
            </a:r>
            <a:r>
              <a:rPr lang="sv-SE" sz="1200" kern="1200" dirty="0" smtClean="0">
                <a:solidFill>
                  <a:schemeClr val="tx1"/>
                </a:solidFill>
                <a:effectLst/>
                <a:latin typeface="+mn-lt"/>
                <a:ea typeface="+mn-ea"/>
                <a:cs typeface="+mn-cs"/>
              </a:rPr>
              <a:t> I </a:t>
            </a:r>
            <a:r>
              <a:rPr lang="sv-SE" sz="1200" kern="1200" dirty="0" err="1" smtClean="0">
                <a:solidFill>
                  <a:schemeClr val="tx1"/>
                </a:solidFill>
                <a:effectLst/>
                <a:latin typeface="+mn-lt"/>
                <a:ea typeface="+mn-ea"/>
                <a:cs typeface="+mn-cs"/>
              </a:rPr>
              <a:t>trusted</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that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could</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put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context</a:t>
            </a:r>
            <a:r>
              <a:rPr lang="sv-SE" sz="1200" kern="1200" dirty="0" smtClean="0">
                <a:solidFill>
                  <a:schemeClr val="tx1"/>
                </a:solidFill>
                <a:effectLst/>
                <a:latin typeface="+mn-lt"/>
                <a:ea typeface="+mn-ea"/>
                <a:cs typeface="+mn-cs"/>
              </a:rPr>
              <a:t> on </a:t>
            </a:r>
            <a:r>
              <a:rPr lang="sv-SE" sz="1200" kern="1200" dirty="0" err="1" smtClean="0">
                <a:solidFill>
                  <a:schemeClr val="tx1"/>
                </a:solidFill>
                <a:effectLst/>
                <a:latin typeface="+mn-lt"/>
                <a:ea typeface="+mn-ea"/>
                <a:cs typeface="+mn-cs"/>
              </a:rPr>
              <a:t>this</a:t>
            </a:r>
            <a:r>
              <a:rPr lang="sv-SE" sz="1200" kern="1200" dirty="0" smtClean="0">
                <a:solidFill>
                  <a:schemeClr val="tx1"/>
                </a:solidFill>
                <a:effectLst/>
                <a:latin typeface="+mn-lt"/>
                <a:ea typeface="+mn-ea"/>
                <a:cs typeface="+mn-cs"/>
              </a:rPr>
              <a:t> explosion </a:t>
            </a:r>
            <a:r>
              <a:rPr lang="sv-SE" sz="1200" kern="1200" dirty="0" err="1" smtClean="0">
                <a:solidFill>
                  <a:schemeClr val="tx1"/>
                </a:solidFill>
                <a:effectLst/>
                <a:latin typeface="+mn-lt"/>
                <a:ea typeface="+mn-ea"/>
                <a:cs typeface="+mn-cs"/>
              </a:rPr>
              <a:t>of</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noise</a:t>
            </a:r>
            <a:r>
              <a:rPr lang="sv-SE" sz="1200" kern="1200" dirty="0" smtClean="0">
                <a:solidFill>
                  <a:schemeClr val="tx1"/>
                </a:solidFill>
                <a:effectLst/>
                <a:latin typeface="+mn-lt"/>
                <a:ea typeface="+mn-ea"/>
                <a:cs typeface="+mn-cs"/>
              </a:rPr>
              <a:t> on the social web</a:t>
            </a:r>
          </a:p>
          <a:p>
            <a:r>
              <a:rPr lang="sv-SE" sz="1200" kern="1200" dirty="0" smtClean="0">
                <a:solidFill>
                  <a:schemeClr val="tx1"/>
                </a:solidFill>
                <a:effectLst/>
                <a:latin typeface="+mn-lt"/>
                <a:ea typeface="+mn-ea"/>
                <a:cs typeface="+mn-cs"/>
              </a:rPr>
              <a:t>- As </a:t>
            </a:r>
            <a:r>
              <a:rPr lang="sv-SE" sz="1200" kern="1200" dirty="0" err="1" smtClean="0">
                <a:solidFill>
                  <a:schemeClr val="tx1"/>
                </a:solidFill>
                <a:effectLst/>
                <a:latin typeface="+mn-lt"/>
                <a:ea typeface="+mn-ea"/>
                <a:cs typeface="+mn-cs"/>
              </a:rPr>
              <a:t>news</a:t>
            </a:r>
            <a:r>
              <a:rPr lang="sv-SE" sz="1200" kern="1200" dirty="0" smtClean="0">
                <a:solidFill>
                  <a:schemeClr val="tx1"/>
                </a:solidFill>
                <a:effectLst/>
                <a:latin typeface="+mn-lt"/>
                <a:ea typeface="+mn-ea"/>
                <a:cs typeface="+mn-cs"/>
              </a:rPr>
              <a:t> organisations </a:t>
            </a:r>
            <a:r>
              <a:rPr lang="sv-SE" sz="1200" kern="1200" dirty="0" err="1" smtClean="0">
                <a:solidFill>
                  <a:schemeClr val="tx1"/>
                </a:solidFill>
                <a:effectLst/>
                <a:latin typeface="+mn-lt"/>
                <a:ea typeface="+mn-ea"/>
                <a:cs typeface="+mn-cs"/>
              </a:rPr>
              <a:t>develop</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their</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networks</a:t>
            </a:r>
            <a:r>
              <a:rPr lang="sv-SE" sz="1200" kern="1200" dirty="0" smtClean="0">
                <a:solidFill>
                  <a:schemeClr val="tx1"/>
                </a:solidFill>
                <a:effectLst/>
                <a:latin typeface="+mn-lt"/>
                <a:ea typeface="+mn-ea"/>
                <a:cs typeface="+mn-cs"/>
              </a:rPr>
              <a:t> on the social web, </a:t>
            </a:r>
            <a:r>
              <a:rPr lang="sv-SE" sz="1200" kern="1200" dirty="0" err="1" smtClean="0">
                <a:solidFill>
                  <a:schemeClr val="tx1"/>
                </a:solidFill>
                <a:effectLst/>
                <a:latin typeface="+mn-lt"/>
                <a:ea typeface="+mn-ea"/>
                <a:cs typeface="+mn-cs"/>
              </a:rPr>
              <a:t>more</a:t>
            </a:r>
            <a:r>
              <a:rPr lang="sv-SE" sz="1200" kern="1200" dirty="0" smtClean="0">
                <a:solidFill>
                  <a:schemeClr val="tx1"/>
                </a:solidFill>
                <a:effectLst/>
                <a:latin typeface="+mn-lt"/>
                <a:ea typeface="+mn-ea"/>
                <a:cs typeface="+mn-cs"/>
              </a:rPr>
              <a:t> and </a:t>
            </a:r>
            <a:r>
              <a:rPr lang="sv-SE" sz="1200" kern="1200" dirty="0" err="1" smtClean="0">
                <a:solidFill>
                  <a:schemeClr val="tx1"/>
                </a:solidFill>
                <a:effectLst/>
                <a:latin typeface="+mn-lt"/>
                <a:ea typeface="+mn-ea"/>
                <a:cs typeface="+mn-cs"/>
              </a:rPr>
              <a:t>more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commenatary</a:t>
            </a:r>
            <a:r>
              <a:rPr lang="sv-SE" sz="1200" kern="1200" dirty="0" smtClean="0">
                <a:solidFill>
                  <a:schemeClr val="tx1"/>
                </a:solidFill>
                <a:effectLst/>
                <a:latin typeface="+mn-lt"/>
                <a:ea typeface="+mn-ea"/>
                <a:cs typeface="+mn-cs"/>
              </a:rPr>
              <a:t> and source material </a:t>
            </a:r>
            <a:r>
              <a:rPr lang="sv-SE" sz="1200" kern="1200" dirty="0" err="1" smtClean="0">
                <a:solidFill>
                  <a:schemeClr val="tx1"/>
                </a:solidFill>
                <a:effectLst/>
                <a:latin typeface="+mn-lt"/>
                <a:ea typeface="+mn-ea"/>
                <a:cs typeface="+mn-cs"/>
              </a:rPr>
              <a:t>will</a:t>
            </a:r>
            <a:r>
              <a:rPr lang="sv-SE" sz="1200" kern="1200" dirty="0" smtClean="0">
                <a:solidFill>
                  <a:schemeClr val="tx1"/>
                </a:solidFill>
                <a:effectLst/>
                <a:latin typeface="+mn-lt"/>
                <a:ea typeface="+mn-ea"/>
                <a:cs typeface="+mn-cs"/>
              </a:rPr>
              <a:t> be from </a:t>
            </a:r>
            <a:r>
              <a:rPr lang="sv-SE" sz="1200" kern="1200" dirty="0" err="1" smtClean="0">
                <a:solidFill>
                  <a:schemeClr val="tx1"/>
                </a:solidFill>
                <a:effectLst/>
                <a:latin typeface="+mn-lt"/>
                <a:ea typeface="+mn-ea"/>
                <a:cs typeface="+mn-cs"/>
              </a:rPr>
              <a:t>those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networks</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but</a:t>
            </a:r>
            <a:r>
              <a:rPr lang="sv-SE" sz="1200" kern="1200" dirty="0" smtClean="0">
                <a:solidFill>
                  <a:schemeClr val="tx1"/>
                </a:solidFill>
                <a:effectLst/>
                <a:latin typeface="+mn-lt"/>
                <a:ea typeface="+mn-ea"/>
                <a:cs typeface="+mn-cs"/>
              </a:rPr>
              <a:t> the media on the social web </a:t>
            </a:r>
            <a:r>
              <a:rPr lang="sv-SE" sz="1200" kern="1200" dirty="0" err="1" smtClean="0">
                <a:solidFill>
                  <a:schemeClr val="tx1"/>
                </a:solidFill>
                <a:effectLst/>
                <a:latin typeface="+mn-lt"/>
                <a:ea typeface="+mn-ea"/>
                <a:cs typeface="+mn-cs"/>
              </a:rPr>
              <a:t>that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will</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thrive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will</a:t>
            </a:r>
            <a:r>
              <a:rPr lang="sv-SE" sz="1200" kern="1200" dirty="0" smtClean="0">
                <a:solidFill>
                  <a:schemeClr val="tx1"/>
                </a:solidFill>
                <a:effectLst/>
                <a:latin typeface="+mn-lt"/>
                <a:ea typeface="+mn-ea"/>
                <a:cs typeface="+mn-cs"/>
              </a:rPr>
              <a:t> be 1) the organisations </a:t>
            </a:r>
            <a:r>
              <a:rPr lang="sv-SE" sz="1200" kern="1200" dirty="0" err="1" smtClean="0">
                <a:solidFill>
                  <a:schemeClr val="tx1"/>
                </a:solidFill>
                <a:effectLst/>
                <a:latin typeface="+mn-lt"/>
                <a:ea typeface="+mn-ea"/>
                <a:cs typeface="+mn-cs"/>
              </a:rPr>
              <a:t>that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have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those</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networks</a:t>
            </a:r>
            <a:r>
              <a:rPr lang="sv-SE" sz="1200" kern="1200" dirty="0" smtClean="0">
                <a:solidFill>
                  <a:schemeClr val="tx1"/>
                </a:solidFill>
                <a:effectLst/>
                <a:latin typeface="+mn-lt"/>
                <a:ea typeface="+mn-ea"/>
                <a:cs typeface="+mn-cs"/>
              </a:rPr>
              <a:t> in </a:t>
            </a:r>
            <a:r>
              <a:rPr lang="sv-SE" sz="1200" kern="1200" dirty="0" err="1" smtClean="0">
                <a:solidFill>
                  <a:schemeClr val="tx1"/>
                </a:solidFill>
                <a:effectLst/>
                <a:latin typeface="+mn-lt"/>
                <a:ea typeface="+mn-ea"/>
                <a:cs typeface="+mn-cs"/>
              </a:rPr>
              <a:t>place</a:t>
            </a:r>
            <a:r>
              <a:rPr lang="sv-SE" sz="1200" kern="1200" dirty="0" smtClean="0">
                <a:solidFill>
                  <a:schemeClr val="tx1"/>
                </a:solidFill>
                <a:effectLst/>
                <a:latin typeface="+mn-lt"/>
                <a:ea typeface="+mn-ea"/>
                <a:cs typeface="+mn-cs"/>
              </a:rPr>
              <a:t> and 2) The </a:t>
            </a:r>
            <a:r>
              <a:rPr lang="sv-SE" sz="1200" kern="1200" dirty="0" err="1" smtClean="0">
                <a:solidFill>
                  <a:schemeClr val="tx1"/>
                </a:solidFill>
                <a:effectLst/>
                <a:latin typeface="+mn-lt"/>
                <a:ea typeface="+mn-ea"/>
                <a:cs typeface="+mn-cs"/>
              </a:rPr>
              <a:t>ones</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that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have</a:t>
            </a:r>
            <a:r>
              <a:rPr lang="sv-SE" sz="1200" kern="1200" dirty="0" smtClean="0">
                <a:solidFill>
                  <a:schemeClr val="tx1"/>
                </a:solidFill>
                <a:effectLst/>
                <a:latin typeface="+mn-lt"/>
                <a:ea typeface="+mn-ea"/>
                <a:cs typeface="+mn-cs"/>
              </a:rPr>
              <a:t> the </a:t>
            </a:r>
            <a:r>
              <a:rPr lang="sv-SE" sz="1200" kern="1200" dirty="0" err="1" smtClean="0">
                <a:solidFill>
                  <a:schemeClr val="tx1"/>
                </a:solidFill>
                <a:effectLst/>
                <a:latin typeface="+mn-lt"/>
                <a:ea typeface="+mn-ea"/>
                <a:cs typeface="+mn-cs"/>
              </a:rPr>
              <a:t>processess</a:t>
            </a:r>
            <a:r>
              <a:rPr lang="sv-SE" sz="1200" kern="1200" dirty="0" smtClean="0">
                <a:solidFill>
                  <a:schemeClr val="tx1"/>
                </a:solidFill>
                <a:effectLst/>
                <a:latin typeface="+mn-lt"/>
                <a:ea typeface="+mn-ea"/>
                <a:cs typeface="+mn-cs"/>
              </a:rPr>
              <a:t> and </a:t>
            </a:r>
            <a:r>
              <a:rPr lang="sv-SE" sz="1200" kern="1200" dirty="0" err="1" smtClean="0">
                <a:solidFill>
                  <a:schemeClr val="tx1"/>
                </a:solidFill>
                <a:effectLst/>
                <a:latin typeface="+mn-lt"/>
                <a:ea typeface="+mn-ea"/>
                <a:cs typeface="+mn-cs"/>
              </a:rPr>
              <a:t>journalistic</a:t>
            </a:r>
            <a:r>
              <a:rPr lang="sv-SE" sz="1200" kern="1200" dirty="0" smtClean="0">
                <a:solidFill>
                  <a:schemeClr val="tx1"/>
                </a:solidFill>
                <a:effectLst/>
                <a:latin typeface="+mn-lt"/>
                <a:ea typeface="+mn-ea"/>
                <a:cs typeface="+mn-cs"/>
              </a:rPr>
              <a:t> talents </a:t>
            </a:r>
            <a:r>
              <a:rPr lang="sv-SE" sz="1200" kern="1200" dirty="0" err="1" smtClean="0">
                <a:solidFill>
                  <a:schemeClr val="tx1"/>
                </a:solidFill>
                <a:effectLst/>
                <a:latin typeface="+mn-lt"/>
                <a:ea typeface="+mn-ea"/>
                <a:cs typeface="+mn-cs"/>
              </a:rPr>
              <a:t>to</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quickly</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put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context</a:t>
            </a:r>
            <a:r>
              <a:rPr lang="sv-SE" sz="1200" kern="1200" dirty="0" smtClean="0">
                <a:solidFill>
                  <a:schemeClr val="tx1"/>
                </a:solidFill>
                <a:effectLst/>
                <a:latin typeface="+mn-lt"/>
                <a:ea typeface="+mn-ea"/>
                <a:cs typeface="+mn-cs"/>
              </a:rPr>
              <a:t> and </a:t>
            </a:r>
            <a:r>
              <a:rPr lang="sv-SE" sz="1200" kern="1200" dirty="0" err="1" smtClean="0">
                <a:solidFill>
                  <a:schemeClr val="tx1"/>
                </a:solidFill>
                <a:effectLst/>
                <a:latin typeface="+mn-lt"/>
                <a:ea typeface="+mn-ea"/>
                <a:cs typeface="+mn-cs"/>
              </a:rPr>
              <a:t>deeper</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analysis</a:t>
            </a:r>
            <a:r>
              <a:rPr lang="sv-SE" sz="1200" kern="1200" dirty="0" smtClean="0">
                <a:solidFill>
                  <a:schemeClr val="tx1"/>
                </a:solidFill>
                <a:effectLst/>
                <a:latin typeface="+mn-lt"/>
                <a:ea typeface="+mn-ea"/>
                <a:cs typeface="+mn-cs"/>
              </a:rPr>
              <a:t> on all </a:t>
            </a:r>
            <a:r>
              <a:rPr lang="sv-SE" sz="1200" kern="1200" dirty="0" err="1" smtClean="0">
                <a:solidFill>
                  <a:schemeClr val="tx1"/>
                </a:solidFill>
                <a:effectLst/>
                <a:latin typeface="+mn-lt"/>
                <a:ea typeface="+mn-ea"/>
                <a:cs typeface="+mn-cs"/>
              </a:rPr>
              <a:t>of</a:t>
            </a:r>
            <a:r>
              <a:rPr lang="sv-SE" sz="1200" kern="1200" dirty="0" smtClean="0">
                <a:solidFill>
                  <a:schemeClr val="tx1"/>
                </a:solidFill>
                <a:effectLst/>
                <a:latin typeface="+mn-lt"/>
                <a:ea typeface="+mn-ea"/>
                <a:cs typeface="+mn-cs"/>
              </a:rPr>
              <a:t> the </a:t>
            </a:r>
            <a:r>
              <a:rPr lang="sv-SE" sz="1200" kern="1200" dirty="0" err="1" smtClean="0">
                <a:solidFill>
                  <a:schemeClr val="tx1"/>
                </a:solidFill>
                <a:effectLst/>
                <a:latin typeface="+mn-lt"/>
                <a:ea typeface="+mn-ea"/>
                <a:cs typeface="+mn-cs"/>
              </a:rPr>
              <a:t>sources</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available</a:t>
            </a:r>
            <a:r>
              <a:rPr lang="sv-SE" sz="1200" kern="1200" dirty="0" smtClean="0">
                <a:solidFill>
                  <a:schemeClr val="tx1"/>
                </a:solidFill>
                <a:effectLst/>
                <a:latin typeface="+mn-lt"/>
                <a:ea typeface="+mn-ea"/>
                <a:cs typeface="+mn-cs"/>
              </a:rPr>
              <a:t> on the web.</a:t>
            </a:r>
          </a:p>
          <a:p>
            <a:endParaRPr lang="sv-SE" dirty="0"/>
          </a:p>
        </p:txBody>
      </p:sp>
      <p:sp>
        <p:nvSpPr>
          <p:cNvPr id="4" name="Platshållare för bildnummer 3"/>
          <p:cNvSpPr>
            <a:spLocks noGrp="1"/>
          </p:cNvSpPr>
          <p:nvPr>
            <p:ph type="sldNum" sz="quarter" idx="10"/>
          </p:nvPr>
        </p:nvSpPr>
        <p:spPr/>
        <p:txBody>
          <a:bodyPr/>
          <a:lstStyle/>
          <a:p>
            <a:fld id="{C98BBFEE-023A-C943-92CB-065F6744AF19}" type="slidenum">
              <a:rPr lang="sv-SE" smtClean="0"/>
              <a:t>5</a:t>
            </a:fld>
            <a:endParaRPr lang="sv-SE"/>
          </a:p>
        </p:txBody>
      </p:sp>
    </p:spTree>
    <p:extLst>
      <p:ext uri="{BB962C8B-B14F-4D97-AF65-F5344CB8AC3E}">
        <p14:creationId xmlns:p14="http://schemas.microsoft.com/office/powerpoint/2010/main" val="309755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smtClean="0">
                <a:solidFill>
                  <a:schemeClr val="tx1"/>
                </a:solidFill>
                <a:effectLst/>
                <a:latin typeface="+mn-lt"/>
                <a:ea typeface="+mn-ea"/>
                <a:cs typeface="+mn-cs"/>
              </a:rPr>
              <a:t>Recent piece of research done by Brunswick </a:t>
            </a:r>
            <a:r>
              <a:rPr lang="en-US" sz="1200" kern="1200" dirty="0" err="1" smtClean="0">
                <a:solidFill>
                  <a:schemeClr val="tx1"/>
                </a:solidFill>
                <a:effectLst/>
                <a:latin typeface="+mn-lt"/>
                <a:ea typeface="+mn-ea"/>
                <a:cs typeface="+mn-cs"/>
              </a:rPr>
              <a:t>Reseach</a:t>
            </a:r>
            <a:r>
              <a:rPr lang="en-US" sz="1200" kern="1200" dirty="0" smtClean="0">
                <a:solidFill>
                  <a:schemeClr val="tx1"/>
                </a:solidFill>
                <a:effectLst/>
                <a:latin typeface="+mn-lt"/>
                <a:ea typeface="+mn-ea"/>
                <a:cs typeface="+mn-cs"/>
              </a:rPr>
              <a:t> regarding news gathering trends using social media</a:t>
            </a:r>
          </a:p>
          <a:p>
            <a:r>
              <a:rPr lang="en-US" sz="1200" kern="1200" dirty="0" smtClean="0">
                <a:solidFill>
                  <a:schemeClr val="tx1"/>
                </a:solidFill>
                <a:effectLst/>
                <a:latin typeface="+mn-lt"/>
                <a:ea typeface="+mn-ea"/>
                <a:cs typeface="+mn-cs"/>
              </a:rPr>
              <a:t>Global research piece with over 1000 news </a:t>
            </a:r>
            <a:r>
              <a:rPr lang="en-US" sz="1200" kern="1200" dirty="0" err="1" smtClean="0">
                <a:solidFill>
                  <a:schemeClr val="tx1"/>
                </a:solidFill>
                <a:effectLst/>
                <a:latin typeface="+mn-lt"/>
                <a:ea typeface="+mn-ea"/>
                <a:cs typeface="+mn-cs"/>
              </a:rPr>
              <a:t>organisations</a:t>
            </a:r>
            <a:r>
              <a:rPr lang="en-US" sz="1200" kern="1200" dirty="0" smtClean="0">
                <a:solidFill>
                  <a:schemeClr val="tx1"/>
                </a:solidFill>
                <a:effectLst/>
                <a:latin typeface="+mn-lt"/>
                <a:ea typeface="+mn-ea"/>
                <a:cs typeface="+mn-cs"/>
              </a:rPr>
              <a:t> surveyed across US, UK , mainland </a:t>
            </a:r>
            <a:r>
              <a:rPr lang="en-US" sz="1200" kern="1200" dirty="0" err="1" smtClean="0">
                <a:solidFill>
                  <a:schemeClr val="tx1"/>
                </a:solidFill>
                <a:effectLst/>
                <a:latin typeface="+mn-lt"/>
                <a:ea typeface="+mn-ea"/>
                <a:cs typeface="+mn-cs"/>
              </a:rPr>
              <a:t>europé</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-Straw Poll</a:t>
            </a:r>
          </a:p>
          <a:p>
            <a:r>
              <a:rPr lang="en-US" sz="1200" kern="1200" dirty="0" smtClean="0">
                <a:solidFill>
                  <a:schemeClr val="tx1"/>
                </a:solidFill>
                <a:effectLst/>
                <a:latin typeface="+mn-lt"/>
                <a:ea typeface="+mn-ea"/>
                <a:cs typeface="+mn-cs"/>
              </a:rPr>
              <a:t>Twitter came out top across all markets – </a:t>
            </a:r>
            <a:r>
              <a:rPr lang="en-US" sz="1200" kern="1200" dirty="0" err="1" smtClean="0">
                <a:solidFill>
                  <a:schemeClr val="tx1"/>
                </a:solidFill>
                <a:effectLst/>
                <a:latin typeface="+mn-lt"/>
                <a:ea typeface="+mn-ea"/>
                <a:cs typeface="+mn-cs"/>
              </a:rPr>
              <a:t>thats</a:t>
            </a:r>
            <a:r>
              <a:rPr lang="en-US" sz="1200" kern="1200" dirty="0" smtClean="0">
                <a:solidFill>
                  <a:schemeClr val="tx1"/>
                </a:solidFill>
                <a:effectLst/>
                <a:latin typeface="+mn-lt"/>
                <a:ea typeface="+mn-ea"/>
                <a:cs typeface="+mn-cs"/>
              </a:rPr>
              <a:t> not strange</a:t>
            </a:r>
          </a:p>
          <a:p>
            <a:r>
              <a:rPr lang="en-US" sz="1200" kern="1200" dirty="0" smtClean="0">
                <a:solidFill>
                  <a:schemeClr val="tx1"/>
                </a:solidFill>
                <a:effectLst/>
                <a:latin typeface="+mn-lt"/>
                <a:ea typeface="+mn-ea"/>
                <a:cs typeface="+mn-cs"/>
              </a:rPr>
              <a:t>Most significant is that Google cam out down the bottom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is value</a:t>
            </a:r>
          </a:p>
          <a:p>
            <a:r>
              <a:rPr lang="en-US" sz="1200" kern="1200" dirty="0" smtClean="0">
                <a:solidFill>
                  <a:schemeClr val="tx1"/>
                </a:solidFill>
                <a:effectLst/>
                <a:latin typeface="+mn-lt"/>
                <a:ea typeface="+mn-ea"/>
                <a:cs typeface="+mn-cs"/>
              </a:rPr>
              <a:t>Not just information</a:t>
            </a:r>
          </a:p>
          <a:p>
            <a:r>
              <a:rPr lang="en-US" sz="1200" kern="1200" dirty="0" smtClean="0">
                <a:solidFill>
                  <a:schemeClr val="tx1"/>
                </a:solidFill>
                <a:effectLst/>
                <a:latin typeface="+mn-lt"/>
                <a:ea typeface="+mn-ea"/>
                <a:cs typeface="+mn-cs"/>
              </a:rPr>
              <a:t>Engagement / currently you cannot engage via Google</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6</a:t>
            </a:fld>
            <a:endParaRPr lang="en-US"/>
          </a:p>
        </p:txBody>
      </p:sp>
    </p:spTree>
    <p:extLst>
      <p:ext uri="{BB962C8B-B14F-4D97-AF65-F5344CB8AC3E}">
        <p14:creationId xmlns:p14="http://schemas.microsoft.com/office/powerpoint/2010/main" val="99446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t>
            </a:r>
            <a:r>
              <a:rPr lang="sv-SE" dirty="0" err="1" smtClean="0"/>
              <a:t>katiecouric</a:t>
            </a:r>
            <a:r>
              <a:rPr lang="sv-SE" dirty="0" smtClean="0"/>
              <a:t> – webshow </a:t>
            </a:r>
          </a:p>
          <a:p>
            <a:endParaRPr lang="sv-SE" dirty="0" smtClean="0"/>
          </a:p>
          <a:p>
            <a:r>
              <a:rPr lang="sv-SE" dirty="0" err="1" smtClean="0"/>
              <a:t>Using</a:t>
            </a:r>
            <a:r>
              <a:rPr lang="sv-SE" dirty="0" smtClean="0"/>
              <a:t> the social web </a:t>
            </a:r>
            <a:r>
              <a:rPr lang="sv-SE" dirty="0" err="1" smtClean="0"/>
              <a:t>to</a:t>
            </a:r>
            <a:r>
              <a:rPr lang="sv-SE" dirty="0" smtClean="0"/>
              <a:t> </a:t>
            </a:r>
            <a:r>
              <a:rPr lang="sv-SE" dirty="0" err="1" smtClean="0"/>
              <a:t>work</a:t>
            </a:r>
            <a:r>
              <a:rPr lang="sv-SE" dirty="0" smtClean="0"/>
              <a:t> for </a:t>
            </a:r>
            <a:r>
              <a:rPr lang="sv-SE" dirty="0" err="1" smtClean="0"/>
              <a:t>you</a:t>
            </a:r>
            <a:r>
              <a:rPr lang="sv-SE" dirty="0" smtClean="0"/>
              <a:t> </a:t>
            </a:r>
            <a:r>
              <a:rPr lang="sv-SE" dirty="0" err="1" smtClean="0"/>
              <a:t>takes</a:t>
            </a:r>
            <a:r>
              <a:rPr lang="sv-SE" dirty="0" smtClean="0"/>
              <a:t> </a:t>
            </a:r>
            <a:r>
              <a:rPr lang="sv-SE" dirty="0" err="1" smtClean="0"/>
              <a:t>time</a:t>
            </a:r>
            <a:r>
              <a:rPr lang="sv-SE" dirty="0" smtClean="0"/>
              <a:t> – </a:t>
            </a:r>
            <a:r>
              <a:rPr lang="sv-SE" dirty="0" err="1" smtClean="0"/>
              <a:t>but</a:t>
            </a:r>
            <a:r>
              <a:rPr lang="sv-SE" dirty="0" smtClean="0"/>
              <a:t> </a:t>
            </a:r>
            <a:r>
              <a:rPr lang="sv-SE" dirty="0" err="1" smtClean="0"/>
              <a:t>will</a:t>
            </a:r>
            <a:r>
              <a:rPr lang="sv-SE" dirty="0" smtClean="0"/>
              <a:t> </a:t>
            </a:r>
            <a:r>
              <a:rPr lang="sv-SE" dirty="0" err="1" smtClean="0"/>
              <a:t>also</a:t>
            </a:r>
            <a:r>
              <a:rPr lang="sv-SE" dirty="0" smtClean="0"/>
              <a:t> </a:t>
            </a:r>
            <a:r>
              <a:rPr lang="sv-SE" dirty="0" err="1" smtClean="0"/>
              <a:t>give</a:t>
            </a:r>
            <a:r>
              <a:rPr lang="sv-SE" dirty="0" smtClean="0"/>
              <a:t> </a:t>
            </a:r>
            <a:r>
              <a:rPr lang="sv-SE" dirty="0" err="1" smtClean="0"/>
              <a:t>you</a:t>
            </a:r>
            <a:r>
              <a:rPr lang="sv-SE" baseline="0" dirty="0" smtClean="0"/>
              <a:t> </a:t>
            </a:r>
            <a:r>
              <a:rPr lang="sv-SE" baseline="0" dirty="0" err="1" smtClean="0"/>
              <a:t>great</a:t>
            </a:r>
            <a:r>
              <a:rPr lang="sv-SE" baseline="0" dirty="0" smtClean="0"/>
              <a:t> </a:t>
            </a:r>
            <a:r>
              <a:rPr lang="sv-SE" baseline="0" dirty="0" err="1" smtClean="0"/>
              <a:t>results</a:t>
            </a:r>
            <a:r>
              <a:rPr lang="sv-SE" baseline="0" dirty="0" smtClean="0"/>
              <a:t>. Not </a:t>
            </a:r>
            <a:r>
              <a:rPr lang="sv-SE" baseline="0" dirty="0" err="1" smtClean="0"/>
              <a:t>only</a:t>
            </a:r>
            <a:r>
              <a:rPr lang="sv-SE" baseline="0" dirty="0" smtClean="0"/>
              <a:t> </a:t>
            </a:r>
            <a:r>
              <a:rPr lang="sv-SE" baseline="0" dirty="0" err="1" smtClean="0"/>
              <a:t>will</a:t>
            </a:r>
            <a:r>
              <a:rPr lang="sv-SE" baseline="0" dirty="0" smtClean="0"/>
              <a:t> </a:t>
            </a:r>
            <a:r>
              <a:rPr lang="sv-SE" baseline="0" dirty="0" err="1" smtClean="0"/>
              <a:t>you</a:t>
            </a:r>
            <a:r>
              <a:rPr lang="sv-SE" baseline="0" dirty="0" smtClean="0"/>
              <a:t> be </a:t>
            </a:r>
            <a:r>
              <a:rPr lang="sv-SE" baseline="0" dirty="0" err="1" smtClean="0"/>
              <a:t>able</a:t>
            </a:r>
            <a:r>
              <a:rPr lang="sv-SE" baseline="0" dirty="0" smtClean="0"/>
              <a:t> </a:t>
            </a:r>
            <a:r>
              <a:rPr lang="sv-SE" baseline="0" dirty="0" err="1" smtClean="0"/>
              <a:t>to</a:t>
            </a:r>
            <a:r>
              <a:rPr lang="sv-SE" baseline="0" dirty="0" smtClean="0"/>
              <a:t> </a:t>
            </a:r>
            <a:r>
              <a:rPr lang="sv-SE" baseline="0" dirty="0" err="1" smtClean="0"/>
              <a:t>interact</a:t>
            </a:r>
            <a:r>
              <a:rPr lang="sv-SE" baseline="0" dirty="0" smtClean="0"/>
              <a:t> </a:t>
            </a:r>
            <a:r>
              <a:rPr lang="sv-SE" baseline="0" dirty="0" err="1" smtClean="0"/>
              <a:t>with</a:t>
            </a:r>
            <a:r>
              <a:rPr lang="sv-SE" baseline="0" dirty="0" smtClean="0"/>
              <a:t> </a:t>
            </a:r>
            <a:r>
              <a:rPr lang="sv-SE" baseline="0" dirty="0" err="1" smtClean="0"/>
              <a:t>you</a:t>
            </a:r>
            <a:r>
              <a:rPr lang="sv-SE" baseline="0" dirty="0" smtClean="0"/>
              <a:t> </a:t>
            </a:r>
            <a:r>
              <a:rPr lang="sv-SE" baseline="0" dirty="0" err="1" smtClean="0"/>
              <a:t>audience</a:t>
            </a:r>
            <a:r>
              <a:rPr lang="sv-SE" baseline="0" dirty="0" smtClean="0"/>
              <a:t>. </a:t>
            </a:r>
            <a:r>
              <a:rPr lang="sv-SE" baseline="0" dirty="0" err="1" smtClean="0"/>
              <a:t>Your</a:t>
            </a:r>
            <a:r>
              <a:rPr lang="sv-SE" baseline="0" dirty="0" smtClean="0"/>
              <a:t> </a:t>
            </a:r>
            <a:r>
              <a:rPr lang="sv-SE" baseline="0" dirty="0" err="1" smtClean="0"/>
              <a:t>stories</a:t>
            </a:r>
            <a:r>
              <a:rPr lang="sv-SE" baseline="0" dirty="0" smtClean="0"/>
              <a:t> </a:t>
            </a:r>
            <a:r>
              <a:rPr lang="sv-SE" baseline="0" dirty="0" err="1" smtClean="0"/>
              <a:t>will</a:t>
            </a:r>
            <a:r>
              <a:rPr lang="sv-SE" baseline="0" dirty="0" smtClean="0"/>
              <a:t> </a:t>
            </a:r>
            <a:r>
              <a:rPr lang="sv-SE" baseline="0" dirty="0" err="1" smtClean="0"/>
              <a:t>continue</a:t>
            </a:r>
            <a:r>
              <a:rPr lang="sv-SE" baseline="0" dirty="0" smtClean="0"/>
              <a:t> </a:t>
            </a:r>
            <a:r>
              <a:rPr lang="sv-SE" baseline="0" dirty="0" err="1" smtClean="0"/>
              <a:t>to</a:t>
            </a:r>
            <a:r>
              <a:rPr lang="sv-SE" baseline="0" dirty="0" smtClean="0"/>
              <a:t> </a:t>
            </a:r>
            <a:r>
              <a:rPr lang="sv-SE" baseline="0" dirty="0" err="1" smtClean="0"/>
              <a:t>develop</a:t>
            </a:r>
            <a:r>
              <a:rPr lang="sv-SE" baseline="0" dirty="0" smtClean="0"/>
              <a:t> as  </a:t>
            </a:r>
            <a:r>
              <a:rPr lang="sv-SE" baseline="0" dirty="0" err="1" smtClean="0"/>
              <a:t>why</a:t>
            </a:r>
            <a:r>
              <a:rPr lang="sv-SE" baseline="0" dirty="0" smtClean="0"/>
              <a:t> social? – in med </a:t>
            </a:r>
            <a:r>
              <a:rPr lang="sv-SE" baseline="0" dirty="0" err="1" smtClean="0"/>
              <a:t>dump</a:t>
            </a:r>
            <a:r>
              <a:rPr lang="sv-SE" baseline="0" dirty="0" smtClean="0"/>
              <a:t> bilder </a:t>
            </a:r>
          </a:p>
          <a:p>
            <a:r>
              <a:rPr lang="sv-SE" dirty="0" smtClean="0"/>
              <a:t>It </a:t>
            </a:r>
            <a:r>
              <a:rPr lang="sv-SE" dirty="0" err="1" smtClean="0"/>
              <a:t>used</a:t>
            </a:r>
            <a:r>
              <a:rPr lang="sv-SE" dirty="0" smtClean="0"/>
              <a:t> </a:t>
            </a:r>
            <a:r>
              <a:rPr lang="sv-SE" dirty="0" err="1" smtClean="0"/>
              <a:t>to</a:t>
            </a:r>
            <a:r>
              <a:rPr lang="sv-SE" dirty="0" smtClean="0"/>
              <a:t> be </a:t>
            </a:r>
            <a:r>
              <a:rPr lang="sv-SE" dirty="0" err="1" smtClean="0"/>
              <a:t>that</a:t>
            </a:r>
            <a:r>
              <a:rPr lang="sv-SE" dirty="0" smtClean="0"/>
              <a:t> </a:t>
            </a:r>
            <a:r>
              <a:rPr lang="sv-SE" dirty="0" err="1" smtClean="0"/>
              <a:t>when</a:t>
            </a:r>
            <a:r>
              <a:rPr lang="sv-SE" dirty="0" smtClean="0"/>
              <a:t> the story </a:t>
            </a:r>
            <a:r>
              <a:rPr lang="sv-SE" dirty="0" err="1" smtClean="0"/>
              <a:t>went</a:t>
            </a:r>
            <a:r>
              <a:rPr lang="sv-SE" dirty="0" smtClean="0"/>
              <a:t> live, </a:t>
            </a:r>
            <a:r>
              <a:rPr lang="sv-SE" dirty="0" err="1" smtClean="0"/>
              <a:t>that</a:t>
            </a:r>
            <a:r>
              <a:rPr lang="sv-SE" dirty="0" smtClean="0"/>
              <a:t> </a:t>
            </a:r>
            <a:r>
              <a:rPr lang="sv-SE" dirty="0" err="1" smtClean="0"/>
              <a:t>was</a:t>
            </a:r>
            <a:r>
              <a:rPr lang="sv-SE" dirty="0" smtClean="0"/>
              <a:t> the end. </a:t>
            </a:r>
            <a:r>
              <a:rPr lang="sv-SE" dirty="0" err="1" smtClean="0"/>
              <a:t>Now</a:t>
            </a:r>
            <a:r>
              <a:rPr lang="sv-SE" dirty="0" smtClean="0"/>
              <a:t> </a:t>
            </a:r>
            <a:r>
              <a:rPr lang="sv-SE" dirty="0" err="1" smtClean="0"/>
              <a:t>it’s</a:t>
            </a:r>
            <a:r>
              <a:rPr lang="sv-SE" dirty="0" smtClean="0"/>
              <a:t> the </a:t>
            </a:r>
            <a:r>
              <a:rPr lang="sv-SE" dirty="0" err="1" smtClean="0"/>
              <a:t>middle</a:t>
            </a:r>
            <a:r>
              <a:rPr lang="sv-SE" dirty="0" smtClean="0"/>
              <a:t>. The </a:t>
            </a:r>
            <a:r>
              <a:rPr lang="sv-SE" dirty="0" err="1" smtClean="0"/>
              <a:t>audience</a:t>
            </a:r>
            <a:r>
              <a:rPr lang="sv-SE" dirty="0" smtClean="0"/>
              <a:t> </a:t>
            </a:r>
            <a:r>
              <a:rPr lang="sv-SE" dirty="0" err="1" smtClean="0"/>
              <a:t>can</a:t>
            </a:r>
            <a:r>
              <a:rPr lang="sv-SE" dirty="0" smtClean="0"/>
              <a:t> </a:t>
            </a:r>
            <a:r>
              <a:rPr lang="sv-SE" dirty="0" err="1" smtClean="0"/>
              <a:t>comment</a:t>
            </a:r>
            <a:r>
              <a:rPr lang="sv-SE" dirty="0" smtClean="0"/>
              <a:t>, </a:t>
            </a:r>
            <a:r>
              <a:rPr lang="sv-SE" dirty="0" err="1" smtClean="0"/>
              <a:t>share</a:t>
            </a:r>
            <a:r>
              <a:rPr lang="sv-SE" dirty="0" smtClean="0"/>
              <a:t>, </a:t>
            </a:r>
            <a:r>
              <a:rPr lang="sv-SE" dirty="0" err="1" smtClean="0"/>
              <a:t>add</a:t>
            </a:r>
            <a:r>
              <a:rPr lang="sv-SE" dirty="0" smtClean="0"/>
              <a:t> or </a:t>
            </a:r>
            <a:r>
              <a:rPr lang="sv-SE" dirty="0" err="1" smtClean="0"/>
              <a:t>even</a:t>
            </a:r>
            <a:r>
              <a:rPr lang="sv-SE" dirty="0" smtClean="0"/>
              <a:t> </a:t>
            </a:r>
            <a:r>
              <a:rPr lang="sv-SE" dirty="0" err="1" smtClean="0"/>
              <a:t>change</a:t>
            </a:r>
            <a:r>
              <a:rPr lang="sv-SE" dirty="0" smtClean="0"/>
              <a:t> information.</a:t>
            </a:r>
          </a:p>
          <a:p>
            <a:endParaRPr lang="sv-SE" dirty="0" smtClean="0"/>
          </a:p>
          <a:p>
            <a:r>
              <a:rPr lang="sv-SE" dirty="0" smtClean="0"/>
              <a:t>The </a:t>
            </a:r>
            <a:r>
              <a:rPr lang="sv-SE" dirty="0" err="1" smtClean="0"/>
              <a:t>role</a:t>
            </a:r>
            <a:r>
              <a:rPr lang="sv-SE" dirty="0" smtClean="0"/>
              <a:t> </a:t>
            </a:r>
            <a:r>
              <a:rPr lang="sv-SE" dirty="0" err="1" smtClean="0"/>
              <a:t>of</a:t>
            </a:r>
            <a:r>
              <a:rPr lang="sv-SE" dirty="0" smtClean="0"/>
              <a:t> the social journalist is </a:t>
            </a:r>
            <a:r>
              <a:rPr lang="sv-SE" dirty="0" err="1" smtClean="0"/>
              <a:t>to</a:t>
            </a:r>
            <a:r>
              <a:rPr lang="sv-SE" dirty="0" smtClean="0"/>
              <a:t> “check </a:t>
            </a:r>
            <a:r>
              <a:rPr lang="sv-SE" dirty="0" err="1" smtClean="0"/>
              <a:t>out</a:t>
            </a:r>
            <a:r>
              <a:rPr lang="sv-SE" dirty="0" smtClean="0"/>
              <a:t>,” not just </a:t>
            </a:r>
            <a:r>
              <a:rPr lang="sv-SE" dirty="0" err="1" smtClean="0"/>
              <a:t>to</a:t>
            </a:r>
            <a:r>
              <a:rPr lang="sv-SE" dirty="0" smtClean="0"/>
              <a:t> “</a:t>
            </a:r>
            <a:r>
              <a:rPr lang="sv-SE" dirty="0" err="1" smtClean="0"/>
              <a:t>spread</a:t>
            </a:r>
            <a:r>
              <a:rPr lang="sv-SE" dirty="0" smtClean="0"/>
              <a:t> </a:t>
            </a:r>
            <a:r>
              <a:rPr lang="sv-SE" dirty="0" err="1" smtClean="0"/>
              <a:t>out</a:t>
            </a:r>
            <a:r>
              <a:rPr lang="sv-SE" dirty="0" smtClean="0"/>
              <a:t>” information. </a:t>
            </a:r>
          </a:p>
          <a:p>
            <a:pPr marL="285750" indent="-285750"/>
            <a:r>
              <a:rPr lang="sv-SE" dirty="0" err="1" smtClean="0"/>
              <a:t>Find</a:t>
            </a:r>
            <a:r>
              <a:rPr lang="sv-SE" dirty="0" smtClean="0"/>
              <a:t> </a:t>
            </a:r>
            <a:r>
              <a:rPr lang="sv-SE" dirty="0" err="1" smtClean="0"/>
              <a:t>sources</a:t>
            </a:r>
            <a:endParaRPr lang="sv-SE" dirty="0" smtClean="0"/>
          </a:p>
          <a:p>
            <a:pPr marL="285750" indent="-285750"/>
            <a:r>
              <a:rPr lang="sv-SE" dirty="0" err="1" smtClean="0"/>
              <a:t>Spread</a:t>
            </a:r>
            <a:r>
              <a:rPr lang="sv-SE" dirty="0" smtClean="0"/>
              <a:t> </a:t>
            </a:r>
            <a:r>
              <a:rPr lang="sv-SE" dirty="0" err="1" smtClean="0"/>
              <a:t>your</a:t>
            </a:r>
            <a:r>
              <a:rPr lang="sv-SE" dirty="0" smtClean="0"/>
              <a:t> </a:t>
            </a:r>
            <a:r>
              <a:rPr lang="sv-SE" dirty="0" err="1" smtClean="0"/>
              <a:t>stories</a:t>
            </a:r>
            <a:endParaRPr lang="sv-SE" dirty="0" smtClean="0"/>
          </a:p>
          <a:p>
            <a:pPr marL="285750" indent="-285750"/>
            <a:r>
              <a:rPr lang="sv-SE" dirty="0" err="1" smtClean="0"/>
              <a:t>Create</a:t>
            </a:r>
            <a:r>
              <a:rPr lang="sv-SE" dirty="0" smtClean="0"/>
              <a:t> </a:t>
            </a:r>
            <a:r>
              <a:rPr lang="sv-SE" dirty="0" err="1" smtClean="0"/>
              <a:t>dialogue</a:t>
            </a:r>
            <a:endParaRPr lang="sv-SE" dirty="0" smtClean="0"/>
          </a:p>
          <a:p>
            <a:pPr marL="285750" indent="-285750"/>
            <a:r>
              <a:rPr lang="sv-SE" dirty="0" err="1" smtClean="0"/>
              <a:t>Build</a:t>
            </a:r>
            <a:r>
              <a:rPr lang="sv-SE" dirty="0" smtClean="0"/>
              <a:t> </a:t>
            </a:r>
            <a:r>
              <a:rPr lang="sv-SE" dirty="0" err="1" smtClean="0"/>
              <a:t>your</a:t>
            </a:r>
            <a:r>
              <a:rPr lang="sv-SE" dirty="0" smtClean="0"/>
              <a:t> brand</a:t>
            </a:r>
          </a:p>
          <a:p>
            <a:pPr marL="285750" indent="-285750"/>
            <a:r>
              <a:rPr lang="sv-SE" dirty="0" smtClean="0"/>
              <a:t>Be relevant</a:t>
            </a:r>
          </a:p>
          <a:p>
            <a:pPr marL="285750" indent="-285750"/>
            <a:endParaRPr lang="sv-SE" dirty="0" smtClean="0"/>
          </a:p>
          <a:p>
            <a:pPr marL="285750" indent="-285750"/>
            <a:r>
              <a:rPr lang="sv-SE" dirty="0" smtClean="0"/>
              <a:t>And </a:t>
            </a:r>
            <a:r>
              <a:rPr lang="sv-SE" dirty="0" err="1" smtClean="0"/>
              <a:t>you</a:t>
            </a:r>
            <a:r>
              <a:rPr lang="sv-SE" dirty="0" smtClean="0"/>
              <a:t> </a:t>
            </a:r>
            <a:r>
              <a:rPr lang="sv-SE" dirty="0" err="1" smtClean="0"/>
              <a:t>need</a:t>
            </a:r>
            <a:r>
              <a:rPr lang="sv-SE" dirty="0" smtClean="0"/>
              <a:t> </a:t>
            </a:r>
            <a:r>
              <a:rPr lang="sv-SE" dirty="0" err="1" smtClean="0"/>
              <a:t>to</a:t>
            </a:r>
            <a:r>
              <a:rPr lang="sv-SE" dirty="0" smtClean="0"/>
              <a:t>…</a:t>
            </a:r>
          </a:p>
          <a:p>
            <a:endParaRPr lang="sv-SE" baseline="0"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7</a:t>
            </a:fld>
            <a:endParaRPr lang="en-US"/>
          </a:p>
        </p:txBody>
      </p:sp>
    </p:spTree>
    <p:extLst>
      <p:ext uri="{BB962C8B-B14F-4D97-AF65-F5344CB8AC3E}">
        <p14:creationId xmlns:p14="http://schemas.microsoft.com/office/powerpoint/2010/main" val="29791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Tidigare</a:t>
            </a:r>
            <a:r>
              <a:rPr lang="sv-SE" baseline="0" dirty="0" smtClean="0"/>
              <a:t> broadcasting – the </a:t>
            </a:r>
            <a:r>
              <a:rPr lang="sv-SE" baseline="0" dirty="0" err="1" smtClean="0"/>
              <a:t>chages</a:t>
            </a:r>
            <a:r>
              <a:rPr lang="sv-SE" baseline="0" dirty="0" smtClean="0"/>
              <a:t> </a:t>
            </a:r>
            <a:r>
              <a:rPr lang="sv-SE" baseline="0" dirty="0" err="1" smtClean="0"/>
              <a:t>now</a:t>
            </a:r>
            <a:r>
              <a:rPr lang="sv-SE" baseline="0" dirty="0" smtClean="0"/>
              <a:t> – </a:t>
            </a:r>
            <a:r>
              <a:rPr lang="sv-SE" baseline="0" dirty="0" err="1" smtClean="0"/>
              <a:t>now</a:t>
            </a:r>
            <a:r>
              <a:rPr lang="sv-SE" baseline="0" dirty="0" smtClean="0"/>
              <a:t> </a:t>
            </a:r>
            <a:endParaRPr lang="sv-SE" baseline="0" dirty="0" smtClean="0"/>
          </a:p>
          <a:p>
            <a:r>
              <a:rPr lang="sv-SE" baseline="0" dirty="0" err="1" smtClean="0"/>
              <a:t>Beacuse</a:t>
            </a:r>
            <a:r>
              <a:rPr lang="sv-SE" baseline="0" dirty="0" smtClean="0"/>
              <a:t> </a:t>
            </a:r>
            <a:r>
              <a:rPr lang="sv-SE" baseline="0" dirty="0" err="1" smtClean="0"/>
              <a:t>your</a:t>
            </a:r>
            <a:r>
              <a:rPr lang="sv-SE" baseline="0" dirty="0" smtClean="0"/>
              <a:t> </a:t>
            </a:r>
            <a:r>
              <a:rPr lang="sv-SE" baseline="0" dirty="0" err="1" smtClean="0"/>
              <a:t>network</a:t>
            </a:r>
            <a:r>
              <a:rPr lang="sv-SE" baseline="0" dirty="0" smtClean="0"/>
              <a:t> </a:t>
            </a:r>
            <a:r>
              <a:rPr lang="sv-SE" baseline="0" dirty="0" err="1" smtClean="0"/>
              <a:t>have</a:t>
            </a:r>
            <a:r>
              <a:rPr lang="sv-SE" baseline="0" dirty="0" smtClean="0"/>
              <a:t> </a:t>
            </a:r>
            <a:r>
              <a:rPr lang="sv-SE" baseline="0" dirty="0" err="1" smtClean="0"/>
              <a:t>your</a:t>
            </a:r>
            <a:r>
              <a:rPr lang="sv-SE" baseline="0" dirty="0" smtClean="0"/>
              <a:t> </a:t>
            </a:r>
            <a:r>
              <a:rPr lang="sv-SE" baseline="0" dirty="0" err="1" smtClean="0"/>
              <a:t>stories</a:t>
            </a:r>
            <a:r>
              <a:rPr lang="sv-SE" baseline="0" dirty="0" smtClean="0"/>
              <a:t>, and </a:t>
            </a:r>
            <a:r>
              <a:rPr lang="sv-SE" baseline="0" dirty="0" err="1" smtClean="0"/>
              <a:t>they</a:t>
            </a:r>
            <a:r>
              <a:rPr lang="sv-SE" baseline="0" dirty="0" smtClean="0"/>
              <a:t> </a:t>
            </a:r>
            <a:r>
              <a:rPr lang="sv-SE" baseline="0" dirty="0" err="1" smtClean="0"/>
              <a:t>sharethem</a:t>
            </a:r>
            <a:r>
              <a:rPr lang="sv-SE" baseline="0" dirty="0" smtClean="0"/>
              <a:t> </a:t>
            </a:r>
            <a:r>
              <a:rPr lang="sv-SE" baseline="0" dirty="0" err="1" smtClean="0"/>
              <a:t>with</a:t>
            </a:r>
            <a:r>
              <a:rPr lang="sv-SE" baseline="0" dirty="0" smtClean="0"/>
              <a:t> </a:t>
            </a:r>
            <a:r>
              <a:rPr lang="sv-SE" baseline="0" dirty="0" err="1" smtClean="0"/>
              <a:t>you</a:t>
            </a:r>
            <a:r>
              <a:rPr lang="sv-SE" baseline="0" dirty="0" smtClean="0"/>
              <a:t>. </a:t>
            </a:r>
            <a:r>
              <a:rPr lang="sv-SE" baseline="0" dirty="0" err="1" smtClean="0"/>
              <a:t>Beacuse</a:t>
            </a:r>
            <a:r>
              <a:rPr lang="sv-SE" baseline="0" dirty="0" smtClean="0"/>
              <a:t> </a:t>
            </a:r>
            <a:r>
              <a:rPr lang="sv-SE" baseline="0" dirty="0" err="1" smtClean="0"/>
              <a:t>thet</a:t>
            </a:r>
            <a:r>
              <a:rPr lang="sv-SE" baseline="0" dirty="0" smtClean="0"/>
              <a:t> </a:t>
            </a:r>
            <a:r>
              <a:rPr lang="sv-SE" baseline="0" dirty="0" err="1" smtClean="0"/>
              <a:t>are</a:t>
            </a:r>
            <a:r>
              <a:rPr lang="sv-SE" baseline="0" dirty="0" smtClean="0"/>
              <a:t> </a:t>
            </a:r>
            <a:r>
              <a:rPr lang="sv-SE" baseline="0" dirty="0" err="1" smtClean="0"/>
              <a:t>your</a:t>
            </a:r>
            <a:r>
              <a:rPr lang="sv-SE" baseline="0" dirty="0" smtClean="0"/>
              <a:t> </a:t>
            </a:r>
            <a:r>
              <a:rPr lang="sv-SE" baseline="0" dirty="0" err="1" smtClean="0"/>
              <a:t>sorces</a:t>
            </a:r>
            <a:r>
              <a:rPr lang="sv-SE" baseline="0" dirty="0" smtClean="0"/>
              <a:t>!!!! </a:t>
            </a:r>
            <a:r>
              <a:rPr lang="sv-SE" baseline="0" dirty="0" err="1" smtClean="0"/>
              <a:t>They</a:t>
            </a:r>
            <a:r>
              <a:rPr lang="sv-SE" baseline="0" dirty="0" smtClean="0"/>
              <a:t> filter </a:t>
            </a:r>
            <a:r>
              <a:rPr lang="sv-SE" baseline="0" dirty="0" err="1" smtClean="0"/>
              <a:t>your</a:t>
            </a:r>
            <a:r>
              <a:rPr lang="sv-SE" baseline="0" dirty="0" smtClean="0"/>
              <a:t> stuff </a:t>
            </a:r>
            <a:endParaRPr lang="sv-SE" baseline="0" dirty="0" smtClean="0"/>
          </a:p>
          <a:p>
            <a:r>
              <a:rPr lang="sv-SE" dirty="0" smtClean="0"/>
              <a:t>To get the story </a:t>
            </a:r>
            <a:r>
              <a:rPr lang="sv-SE" dirty="0" err="1" smtClean="0"/>
              <a:t>first</a:t>
            </a:r>
            <a:r>
              <a:rPr lang="sv-SE" dirty="0" smtClean="0"/>
              <a:t>, </a:t>
            </a:r>
            <a:r>
              <a:rPr lang="sv-SE" dirty="0" err="1" smtClean="0"/>
              <a:t>you</a:t>
            </a:r>
            <a:r>
              <a:rPr lang="sv-SE" dirty="0" smtClean="0"/>
              <a:t> </a:t>
            </a:r>
            <a:r>
              <a:rPr lang="sv-SE" dirty="0" err="1" smtClean="0"/>
              <a:t>need</a:t>
            </a:r>
            <a:r>
              <a:rPr lang="sv-SE" dirty="0" smtClean="0"/>
              <a:t> </a:t>
            </a:r>
            <a:r>
              <a:rPr lang="sv-SE" dirty="0" err="1" smtClean="0"/>
              <a:t>to</a:t>
            </a:r>
            <a:r>
              <a:rPr lang="sv-SE" dirty="0" smtClean="0"/>
              <a:t> be in </a:t>
            </a:r>
            <a:r>
              <a:rPr lang="sv-SE" dirty="0" err="1" smtClean="0"/>
              <a:t>tune</a:t>
            </a:r>
            <a:r>
              <a:rPr lang="sv-SE" dirty="0" smtClean="0"/>
              <a:t> </a:t>
            </a:r>
            <a:r>
              <a:rPr lang="sv-SE" dirty="0" err="1" smtClean="0"/>
              <a:t>with</a:t>
            </a:r>
            <a:r>
              <a:rPr lang="sv-SE" dirty="0" smtClean="0"/>
              <a:t> </a:t>
            </a:r>
            <a:r>
              <a:rPr lang="sv-SE" dirty="0" err="1" smtClean="0"/>
              <a:t>existing</a:t>
            </a:r>
            <a:r>
              <a:rPr lang="sv-SE" dirty="0" smtClean="0"/>
              <a:t> and potential </a:t>
            </a:r>
            <a:r>
              <a:rPr lang="sv-SE" dirty="0" err="1" smtClean="0"/>
              <a:t>sources</a:t>
            </a:r>
            <a:r>
              <a:rPr lang="sv-SE" dirty="0" smtClean="0"/>
              <a:t>. </a:t>
            </a:r>
          </a:p>
          <a:p>
            <a:r>
              <a:rPr lang="sv-SE" dirty="0" smtClean="0"/>
              <a:t>Ask </a:t>
            </a:r>
            <a:r>
              <a:rPr lang="sv-SE" dirty="0" err="1" smtClean="0"/>
              <a:t>yourself</a:t>
            </a:r>
            <a:r>
              <a:rPr lang="sv-SE" dirty="0" smtClean="0"/>
              <a:t> </a:t>
            </a:r>
            <a:r>
              <a:rPr lang="sv-SE" dirty="0" err="1" smtClean="0"/>
              <a:t>are</a:t>
            </a:r>
            <a:r>
              <a:rPr lang="sv-SE" dirty="0" smtClean="0"/>
              <a:t> </a:t>
            </a:r>
            <a:r>
              <a:rPr lang="sv-SE" dirty="0" err="1" smtClean="0"/>
              <a:t>you</a:t>
            </a:r>
            <a:r>
              <a:rPr lang="sv-SE" dirty="0" smtClean="0"/>
              <a:t> </a:t>
            </a:r>
            <a:r>
              <a:rPr lang="sv-SE" dirty="0" err="1" smtClean="0"/>
              <a:t>engaging</a:t>
            </a:r>
            <a:r>
              <a:rPr lang="sv-SE" dirty="0" smtClean="0"/>
              <a:t> </a:t>
            </a:r>
            <a:r>
              <a:rPr lang="sv-SE" dirty="0" err="1" smtClean="0"/>
              <a:t>with</a:t>
            </a:r>
            <a:r>
              <a:rPr lang="sv-SE" dirty="0" smtClean="0"/>
              <a:t> </a:t>
            </a:r>
            <a:r>
              <a:rPr lang="sv-SE" dirty="0" err="1" smtClean="0"/>
              <a:t>your</a:t>
            </a:r>
            <a:r>
              <a:rPr lang="sv-SE" dirty="0" smtClean="0"/>
              <a:t> </a:t>
            </a:r>
            <a:r>
              <a:rPr lang="sv-SE" dirty="0" err="1" smtClean="0"/>
              <a:t>readers</a:t>
            </a:r>
            <a:r>
              <a:rPr lang="sv-SE" dirty="0" smtClean="0"/>
              <a:t>, liseners, </a:t>
            </a:r>
            <a:r>
              <a:rPr lang="sv-SE" dirty="0" err="1" smtClean="0"/>
              <a:t>viewers</a:t>
            </a:r>
            <a:r>
              <a:rPr lang="sv-SE" dirty="0" smtClean="0"/>
              <a:t>? </a:t>
            </a:r>
          </a:p>
          <a:p>
            <a:r>
              <a:rPr lang="sv-SE" dirty="0" err="1" smtClean="0"/>
              <a:t>You</a:t>
            </a:r>
            <a:r>
              <a:rPr lang="sv-SE" dirty="0" smtClean="0"/>
              <a:t> </a:t>
            </a:r>
            <a:r>
              <a:rPr lang="sv-SE" dirty="0" err="1" smtClean="0"/>
              <a:t>need</a:t>
            </a:r>
            <a:r>
              <a:rPr lang="sv-SE" dirty="0" smtClean="0"/>
              <a:t> </a:t>
            </a:r>
            <a:r>
              <a:rPr lang="sv-SE" dirty="0" err="1" smtClean="0"/>
              <a:t>to</a:t>
            </a:r>
            <a:r>
              <a:rPr lang="sv-SE" dirty="0" smtClean="0"/>
              <a:t> </a:t>
            </a:r>
            <a:r>
              <a:rPr lang="sv-SE" b="1" dirty="0" err="1" smtClean="0"/>
              <a:t>build</a:t>
            </a:r>
            <a:r>
              <a:rPr lang="sv-SE" b="1" dirty="0" smtClean="0"/>
              <a:t> </a:t>
            </a:r>
            <a:r>
              <a:rPr lang="sv-SE" b="1" dirty="0" err="1" smtClean="0"/>
              <a:t>your</a:t>
            </a:r>
            <a:r>
              <a:rPr lang="sv-SE" b="1" dirty="0" smtClean="0"/>
              <a:t> </a:t>
            </a:r>
            <a:r>
              <a:rPr lang="sv-SE" b="1" dirty="0" err="1" smtClean="0"/>
              <a:t>tribe</a:t>
            </a:r>
            <a:r>
              <a:rPr lang="sv-SE" b="1" dirty="0" smtClean="0"/>
              <a:t> </a:t>
            </a:r>
            <a:r>
              <a:rPr lang="sv-SE" b="1" u="sng" dirty="0" err="1" smtClean="0"/>
              <a:t>before</a:t>
            </a:r>
            <a:r>
              <a:rPr lang="sv-SE" b="1" dirty="0" smtClean="0"/>
              <a:t> </a:t>
            </a:r>
            <a:r>
              <a:rPr lang="sv-SE" b="1" dirty="0" err="1" smtClean="0"/>
              <a:t>you</a:t>
            </a:r>
            <a:r>
              <a:rPr lang="sv-SE" b="1" dirty="0" smtClean="0"/>
              <a:t> </a:t>
            </a:r>
            <a:r>
              <a:rPr lang="sv-SE" b="1" dirty="0" err="1" smtClean="0"/>
              <a:t>need</a:t>
            </a:r>
            <a:r>
              <a:rPr lang="sv-SE" b="1" dirty="0" smtClean="0"/>
              <a:t> </a:t>
            </a:r>
            <a:r>
              <a:rPr lang="sv-SE" b="1" dirty="0" err="1" smtClean="0"/>
              <a:t>them</a:t>
            </a:r>
            <a:endParaRPr lang="sv-SE" b="1" dirty="0" smtClean="0"/>
          </a:p>
          <a:p>
            <a:r>
              <a:rPr lang="sv-SE" b="1" dirty="0" smtClean="0"/>
              <a:t>And </a:t>
            </a:r>
            <a:r>
              <a:rPr lang="sv-SE" b="1" dirty="0" err="1" smtClean="0"/>
              <a:t>who</a:t>
            </a:r>
            <a:r>
              <a:rPr lang="sv-SE" b="1" baseline="0" dirty="0" smtClean="0"/>
              <a:t> is </a:t>
            </a:r>
            <a:r>
              <a:rPr lang="sv-SE" b="1" baseline="0" dirty="0" err="1" smtClean="0"/>
              <a:t>your</a:t>
            </a:r>
            <a:r>
              <a:rPr lang="sv-SE" b="1" baseline="0" dirty="0" smtClean="0"/>
              <a:t> </a:t>
            </a:r>
            <a:r>
              <a:rPr lang="sv-SE" b="1" baseline="0" dirty="0" err="1" smtClean="0"/>
              <a:t>tribe</a:t>
            </a:r>
            <a:r>
              <a:rPr lang="sv-SE" b="1" baseline="0" dirty="0" smtClean="0"/>
              <a:t> – </a:t>
            </a:r>
            <a:r>
              <a:rPr lang="sv-SE" b="1" baseline="0" dirty="0" err="1" smtClean="0"/>
              <a:t>colleugues</a:t>
            </a:r>
            <a:r>
              <a:rPr lang="sv-SE" b="1" baseline="0" dirty="0" smtClean="0"/>
              <a:t>, </a:t>
            </a:r>
            <a:r>
              <a:rPr lang="sv-SE" b="1" baseline="0" dirty="0" err="1" smtClean="0"/>
              <a:t>friends</a:t>
            </a:r>
            <a:r>
              <a:rPr lang="sv-SE" b="1" baseline="0" dirty="0" smtClean="0"/>
              <a:t>, and </a:t>
            </a:r>
            <a:r>
              <a:rPr lang="sv-SE" b="1" baseline="0" dirty="0" err="1" smtClean="0"/>
              <a:t>also</a:t>
            </a:r>
            <a:r>
              <a:rPr lang="sv-SE" b="1" baseline="0" dirty="0" smtClean="0"/>
              <a:t>…</a:t>
            </a:r>
            <a:endParaRPr lang="sv-SE" b="1"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8</a:t>
            </a:fld>
            <a:endParaRPr lang="en-US"/>
          </a:p>
        </p:txBody>
      </p:sp>
    </p:spTree>
    <p:extLst>
      <p:ext uri="{BB962C8B-B14F-4D97-AF65-F5344CB8AC3E}">
        <p14:creationId xmlns:p14="http://schemas.microsoft.com/office/powerpoint/2010/main" val="71604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Yes</a:t>
            </a:r>
            <a:r>
              <a:rPr lang="sv-SE" baseline="0" dirty="0" smtClean="0"/>
              <a:t> </a:t>
            </a:r>
            <a:r>
              <a:rPr lang="sv-SE" baseline="0" dirty="0" err="1" smtClean="0"/>
              <a:t>companies</a:t>
            </a:r>
            <a:r>
              <a:rPr lang="sv-SE" baseline="0" dirty="0" smtClean="0"/>
              <a:t> and </a:t>
            </a:r>
            <a:r>
              <a:rPr lang="sv-SE" baseline="0" dirty="0" err="1" smtClean="0"/>
              <a:t>organizations</a:t>
            </a:r>
            <a:r>
              <a:rPr lang="sv-SE" baseline="0" dirty="0" smtClean="0"/>
              <a:t>.</a:t>
            </a:r>
          </a:p>
          <a:p>
            <a:r>
              <a:rPr lang="sv-SE" baseline="0" dirty="0" err="1" smtClean="0"/>
              <a:t>You</a:t>
            </a:r>
            <a:r>
              <a:rPr lang="sv-SE" baseline="0" dirty="0" smtClean="0"/>
              <a:t> </a:t>
            </a:r>
            <a:r>
              <a:rPr lang="sv-SE" baseline="0" dirty="0" err="1" smtClean="0"/>
              <a:t>need</a:t>
            </a:r>
            <a:r>
              <a:rPr lang="sv-SE" baseline="0" dirty="0" smtClean="0"/>
              <a:t> </a:t>
            </a:r>
            <a:r>
              <a:rPr lang="sv-SE" baseline="0" dirty="0" err="1" smtClean="0"/>
              <a:t>to</a:t>
            </a:r>
            <a:r>
              <a:rPr lang="sv-SE" baseline="0" dirty="0" smtClean="0"/>
              <a:t> </a:t>
            </a:r>
            <a:r>
              <a:rPr lang="sv-SE" baseline="0" dirty="0" err="1" smtClean="0"/>
              <a:t>build</a:t>
            </a:r>
            <a:r>
              <a:rPr lang="sv-SE" baseline="0" dirty="0" smtClean="0"/>
              <a:t> a </a:t>
            </a:r>
            <a:r>
              <a:rPr lang="sv-SE" baseline="0" dirty="0" err="1" smtClean="0"/>
              <a:t>network</a:t>
            </a:r>
            <a:r>
              <a:rPr lang="sv-SE" baseline="0" dirty="0" smtClean="0"/>
              <a:t> </a:t>
            </a:r>
            <a:r>
              <a:rPr lang="sv-SE" baseline="0" dirty="0" err="1" smtClean="0"/>
              <a:t>with</a:t>
            </a:r>
            <a:r>
              <a:rPr lang="sv-SE" baseline="0" dirty="0" smtClean="0"/>
              <a:t> the so </a:t>
            </a:r>
            <a:r>
              <a:rPr lang="sv-SE" baseline="0" dirty="0" err="1" smtClean="0"/>
              <a:t>much</a:t>
            </a:r>
            <a:r>
              <a:rPr lang="sv-SE" baseline="0" dirty="0" smtClean="0"/>
              <a:t> </a:t>
            </a:r>
            <a:r>
              <a:rPr lang="sv-SE" baseline="0" dirty="0" err="1" smtClean="0"/>
              <a:t>dreaded</a:t>
            </a:r>
            <a:r>
              <a:rPr lang="sv-SE" baseline="0" dirty="0" smtClean="0"/>
              <a:t> PR-</a:t>
            </a:r>
            <a:r>
              <a:rPr lang="sv-SE" baseline="0" dirty="0" err="1" smtClean="0"/>
              <a:t>communicator</a:t>
            </a:r>
            <a:r>
              <a:rPr lang="sv-SE" baseline="0" dirty="0" smtClean="0"/>
              <a:t>. </a:t>
            </a:r>
          </a:p>
          <a:p>
            <a:r>
              <a:rPr lang="sv-SE" baseline="0" dirty="0" err="1" smtClean="0"/>
              <a:t>You</a:t>
            </a:r>
            <a:r>
              <a:rPr lang="sv-SE" baseline="0" dirty="0" smtClean="0"/>
              <a:t> </a:t>
            </a:r>
            <a:r>
              <a:rPr lang="sv-SE" baseline="0" dirty="0" err="1" smtClean="0"/>
              <a:t>have</a:t>
            </a:r>
            <a:r>
              <a:rPr lang="sv-SE" baseline="0" dirty="0" smtClean="0"/>
              <a:t> a </a:t>
            </a:r>
            <a:r>
              <a:rPr lang="sv-SE" baseline="0" dirty="0" err="1" smtClean="0"/>
              <a:t>need</a:t>
            </a:r>
            <a:r>
              <a:rPr lang="sv-SE" baseline="0" dirty="0" smtClean="0"/>
              <a:t> – </a:t>
            </a:r>
            <a:r>
              <a:rPr lang="sv-SE" baseline="0" dirty="0" err="1" smtClean="0"/>
              <a:t>you</a:t>
            </a:r>
            <a:r>
              <a:rPr lang="sv-SE" baseline="0" dirty="0" smtClean="0"/>
              <a:t> </a:t>
            </a:r>
            <a:r>
              <a:rPr lang="sv-SE" baseline="0" dirty="0" err="1" smtClean="0"/>
              <a:t>need</a:t>
            </a:r>
            <a:r>
              <a:rPr lang="sv-SE" baseline="0" dirty="0" smtClean="0"/>
              <a:t> a story – and </a:t>
            </a:r>
            <a:r>
              <a:rPr lang="sv-SE" baseline="0" dirty="0" err="1" smtClean="0"/>
              <a:t>they</a:t>
            </a:r>
            <a:r>
              <a:rPr lang="sv-SE" baseline="0" dirty="0" smtClean="0"/>
              <a:t> </a:t>
            </a:r>
            <a:r>
              <a:rPr lang="sv-SE" baseline="0" dirty="0" err="1" smtClean="0"/>
              <a:t>need</a:t>
            </a:r>
            <a:r>
              <a:rPr lang="sv-SE" baseline="0" dirty="0" smtClean="0"/>
              <a:t> </a:t>
            </a:r>
            <a:r>
              <a:rPr lang="sv-SE" baseline="0" dirty="0" err="1" smtClean="0"/>
              <a:t>to</a:t>
            </a:r>
            <a:r>
              <a:rPr lang="sv-SE" baseline="0" dirty="0" smtClean="0"/>
              <a:t> get </a:t>
            </a:r>
            <a:r>
              <a:rPr lang="sv-SE" baseline="0" dirty="0" err="1" smtClean="0"/>
              <a:t>one</a:t>
            </a:r>
            <a:r>
              <a:rPr lang="sv-SE" baseline="0" dirty="0" smtClean="0"/>
              <a:t> </a:t>
            </a:r>
            <a:r>
              <a:rPr lang="sv-SE" baseline="0" dirty="0" err="1" smtClean="0"/>
              <a:t>out</a:t>
            </a:r>
            <a:r>
              <a:rPr lang="sv-SE" baseline="0" dirty="0" smtClean="0"/>
              <a:t> = </a:t>
            </a:r>
            <a:r>
              <a:rPr lang="sv-SE" baseline="0" dirty="0" err="1" smtClean="0"/>
              <a:t>dependable</a:t>
            </a:r>
            <a:r>
              <a:rPr lang="sv-SE" baseline="0" dirty="0" smtClean="0"/>
              <a:t> </a:t>
            </a:r>
            <a:r>
              <a:rPr lang="sv-SE" baseline="0" dirty="0" err="1" smtClean="0"/>
              <a:t>relationship</a:t>
            </a:r>
            <a:endParaRPr lang="sv-SE" baseline="0" dirty="0" smtClean="0"/>
          </a:p>
          <a:p>
            <a:r>
              <a:rPr lang="sv-SE" baseline="0" dirty="0" smtClean="0"/>
              <a:t>So </a:t>
            </a:r>
            <a:r>
              <a:rPr lang="sv-SE" baseline="0" dirty="0" err="1" smtClean="0"/>
              <a:t>how</a:t>
            </a:r>
            <a:r>
              <a:rPr lang="sv-SE" baseline="0" dirty="0" smtClean="0"/>
              <a:t> do </a:t>
            </a:r>
            <a:r>
              <a:rPr lang="sv-SE" baseline="0" dirty="0" err="1" smtClean="0"/>
              <a:t>you</a:t>
            </a:r>
            <a:r>
              <a:rPr lang="sv-SE" baseline="0" dirty="0" smtClean="0"/>
              <a:t> do it? </a:t>
            </a:r>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9</a:t>
            </a:fld>
            <a:endParaRPr lang="en-US"/>
          </a:p>
        </p:txBody>
      </p:sp>
    </p:spTree>
    <p:extLst>
      <p:ext uri="{BB962C8B-B14F-4D97-AF65-F5344CB8AC3E}">
        <p14:creationId xmlns:p14="http://schemas.microsoft.com/office/powerpoint/2010/main" val="3949854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7" name="Rektangel 6"/>
          <p:cNvSpPr/>
          <p:nvPr userDrawn="1"/>
        </p:nvSpPr>
        <p:spPr>
          <a:xfrm>
            <a:off x="0" y="0"/>
            <a:ext cx="9144000" cy="62399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descr="2. MND_distributmodel.ai"/>
          <p:cNvPicPr>
            <a:picLocks noChangeAspect="1"/>
          </p:cNvPicPr>
          <p:nvPr userDrawn="1"/>
        </p:nvPicPr>
        <p:blipFill>
          <a:blip r:embed="rId2"/>
          <a:srcRect l="3505" t="27823" b="19222"/>
          <a:stretch>
            <a:fillRect/>
          </a:stretch>
        </p:blipFill>
        <p:spPr>
          <a:xfrm>
            <a:off x="466586" y="498739"/>
            <a:ext cx="8220214" cy="3189240"/>
          </a:xfrm>
          <a:prstGeom prst="rect">
            <a:avLst/>
          </a:prstGeom>
          <a:effectLst>
            <a:outerShdw blurRad="50800" dist="38100" dir="2700000">
              <a:srgbClr val="000000">
                <a:alpha val="43000"/>
              </a:srgbClr>
            </a:outerShdw>
          </a:effectLst>
        </p:spPr>
      </p:pic>
      <p:sp>
        <p:nvSpPr>
          <p:cNvPr id="2" name="Rubrik 1"/>
          <p:cNvSpPr>
            <a:spLocks noGrp="1"/>
          </p:cNvSpPr>
          <p:nvPr>
            <p:ph type="ctrTitle"/>
          </p:nvPr>
        </p:nvSpPr>
        <p:spPr>
          <a:xfrm>
            <a:off x="449263" y="2774163"/>
            <a:ext cx="5335051" cy="2436501"/>
          </a:xfrm>
        </p:spPr>
        <p:txBody>
          <a:bodyPr/>
          <a:lstStyle>
            <a:lvl1pPr>
              <a:defRPr>
                <a:solidFill>
                  <a:srgbClr val="D53D21"/>
                </a:solidFill>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449263" y="5375943"/>
            <a:ext cx="5335051" cy="755260"/>
          </a:xfrm>
        </p:spPr>
        <p:txBody>
          <a:bodyPr anchor="t">
            <a:normAutofit/>
          </a:bodyPr>
          <a:lstStyle>
            <a:lvl1pPr marL="0" indent="0" algn="l">
              <a:spcAft>
                <a:spcPts val="0"/>
              </a:spcAft>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cxnSp>
        <p:nvCxnSpPr>
          <p:cNvPr id="8" name="Rak 7"/>
          <p:cNvCxnSpPr/>
          <p:nvPr userDrawn="1"/>
        </p:nvCxnSpPr>
        <p:spPr>
          <a:xfrm>
            <a:off x="574082" y="5273145"/>
            <a:ext cx="8112717"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9" name="Bildobjekt 8" descr="MND-CMYK_BLACK_RED_.eps"/>
          <p:cNvPicPr>
            <a:picLocks noChangeAspect="1"/>
          </p:cNvPicPr>
          <p:nvPr userDrawn="1"/>
        </p:nvPicPr>
        <p:blipFill>
          <a:blip r:embed="rId3"/>
          <a:stretch>
            <a:fillRect/>
          </a:stretch>
        </p:blipFill>
        <p:spPr>
          <a:xfrm>
            <a:off x="7145866" y="6356350"/>
            <a:ext cx="1540933" cy="2334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vå innehållsdelar">
    <p:spTree>
      <p:nvGrpSpPr>
        <p:cNvPr id="1" name=""/>
        <p:cNvGrpSpPr/>
        <p:nvPr/>
      </p:nvGrpSpPr>
      <p:grpSpPr>
        <a:xfrm>
          <a:off x="0" y="0"/>
          <a:ext cx="0" cy="0"/>
          <a:chOff x="0" y="0"/>
          <a:chExt cx="0" cy="0"/>
        </a:xfrm>
      </p:grpSpPr>
      <p:pic>
        <p:nvPicPr>
          <p:cNvPr id="8" name="Bildobjekt 7"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sp>
        <p:nvSpPr>
          <p:cNvPr id="6" name="Platshållare för sidfot 5"/>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457200" y="1600200"/>
            <a:ext cx="4038600" cy="4525963"/>
          </a:xfrm>
        </p:spPr>
        <p:txBody>
          <a:bodyPr>
            <a:normAutofit/>
          </a:bodyPr>
          <a:lstStyle>
            <a:lvl1pPr>
              <a:spcAft>
                <a:spcPts val="0"/>
              </a:spcAft>
              <a:buNone/>
              <a:defRPr sz="2100"/>
            </a:lvl1pPr>
            <a:lvl2pPr>
              <a:spcAft>
                <a:spcPts val="0"/>
              </a:spcAft>
              <a:buNone/>
              <a:defRPr sz="1800"/>
            </a:lvl2pPr>
            <a:lvl3pPr>
              <a:spcAft>
                <a:spcPts val="0"/>
              </a:spcAft>
              <a:buNone/>
              <a:defRPr sz="1800"/>
            </a:lvl3pPr>
            <a:lvl4pPr>
              <a:spcAft>
                <a:spcPts val="0"/>
              </a:spcAft>
              <a:buNone/>
              <a:defRPr sz="1800"/>
            </a:lvl4pPr>
            <a:lvl5pPr>
              <a:spcAft>
                <a:spcPts val="0"/>
              </a:spcAft>
              <a:buNone/>
              <a:defRPr sz="18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p:txBody>
      </p:sp>
      <p:sp>
        <p:nvSpPr>
          <p:cNvPr id="7" name="Platshållare för bildnummer 6"/>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8" name="Platshållare för sidfot 7"/>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lvl1pPr>
              <a:defRPr/>
            </a:lvl1p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590675"/>
            <a:ext cx="4040188" cy="639762"/>
          </a:xfrm>
        </p:spPr>
        <p:txBody>
          <a:bodyPr anchor="b">
            <a:noAutofit/>
          </a:bodyPr>
          <a:lstStyle>
            <a:lvl1pPr marL="0" indent="0">
              <a:buNone/>
              <a:defRPr sz="1800" b="1" cap="all">
                <a:solidFill>
                  <a:srgbClr val="D53D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4" name="Platshållare för innehåll 3"/>
          <p:cNvSpPr>
            <a:spLocks noGrp="1"/>
          </p:cNvSpPr>
          <p:nvPr>
            <p:ph sz="half" idx="2"/>
          </p:nvPr>
        </p:nvSpPr>
        <p:spPr>
          <a:xfrm>
            <a:off x="457200" y="2230437"/>
            <a:ext cx="4040188" cy="378050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text 4"/>
          <p:cNvSpPr>
            <a:spLocks noGrp="1"/>
          </p:cNvSpPr>
          <p:nvPr>
            <p:ph type="body" sz="quarter" idx="3"/>
          </p:nvPr>
        </p:nvSpPr>
        <p:spPr>
          <a:xfrm>
            <a:off x="4645025" y="1590675"/>
            <a:ext cx="4041775" cy="639762"/>
          </a:xfrm>
        </p:spPr>
        <p:txBody>
          <a:bodyPr anchor="b">
            <a:noAutofit/>
          </a:bodyPr>
          <a:lstStyle>
            <a:lvl1pPr marL="0" indent="0">
              <a:buNone/>
              <a:defRPr sz="1800" b="1" cap="all">
                <a:solidFill>
                  <a:srgbClr val="D53D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5" y="2230437"/>
            <a:ext cx="4041775" cy="378050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Platshållare för bildnummer 8"/>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6"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7"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
        <p:nvSpPr>
          <p:cNvPr id="8" name="Platshållare för bild 2"/>
          <p:cNvSpPr>
            <a:spLocks noGrp="1"/>
          </p:cNvSpPr>
          <p:nvPr>
            <p:ph type="pic" idx="1"/>
          </p:nvPr>
        </p:nvSpPr>
        <p:spPr>
          <a:xfrm>
            <a:off x="4810114" y="1590674"/>
            <a:ext cx="3876686" cy="44202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962025"/>
          </a:xfrm>
        </p:spPr>
        <p:txBody>
          <a:bodyPr anchor="b"/>
          <a:lstStyle>
            <a:lvl1pPr algn="l">
              <a:defRPr sz="2000" b="1"/>
            </a:lvl1pPr>
          </a:lstStyle>
          <a:p>
            <a:r>
              <a:rPr lang="sv-SE" dirty="0" smtClean="0"/>
              <a:t>Klicka här för att ändra format</a:t>
            </a:r>
            <a:endParaRPr lang="sv-SE" dirty="0"/>
          </a:p>
        </p:txBody>
      </p:sp>
      <p:sp>
        <p:nvSpPr>
          <p:cNvPr id="3" name="Platshållare för innehåll 2"/>
          <p:cNvSpPr>
            <a:spLocks noGrp="1"/>
          </p:cNvSpPr>
          <p:nvPr>
            <p:ph idx="1"/>
          </p:nvPr>
        </p:nvSpPr>
        <p:spPr>
          <a:xfrm>
            <a:off x="3575050" y="1435100"/>
            <a:ext cx="5111750" cy="46910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smtClean="0"/>
              <a:t>Klicka här för att ändra format på bakgrundstexten</a:t>
            </a:r>
          </a:p>
        </p:txBody>
      </p:sp>
      <p:sp>
        <p:nvSpPr>
          <p:cNvPr id="8"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9"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10" name="Rektangel 9"/>
          <p:cNvSpPr/>
          <p:nvPr userDrawn="1"/>
        </p:nvSpPr>
        <p:spPr>
          <a:xfrm>
            <a:off x="0" y="0"/>
            <a:ext cx="9144000" cy="59935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a:xfrm>
            <a:off x="1792288" y="4800600"/>
            <a:ext cx="5486400" cy="566738"/>
          </a:xfrm>
        </p:spPr>
        <p:txBody>
          <a:bodyPr anchor="b">
            <a:noAutofit/>
          </a:bodyPr>
          <a:lstStyle>
            <a:lvl1pPr algn="ctr">
              <a:defRPr sz="1800" b="0"/>
            </a:lvl1pPr>
          </a:lstStyle>
          <a:p>
            <a:r>
              <a:rPr lang="sv-SE" dirty="0" smtClean="0"/>
              <a:t>Klicka här för att ändra format</a:t>
            </a:r>
            <a:endParaRPr lang="sv-SE" dirty="0"/>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smtClean="0"/>
              <a:t>Klicka här för att ändra format på bakgrundstexten</a:t>
            </a:r>
          </a:p>
        </p:txBody>
      </p:sp>
      <p:sp>
        <p:nvSpPr>
          <p:cNvPr id="8"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9"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8"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dirty="0" smtClean="0"/>
              <a:t>Klicka här för att ändra format</a:t>
            </a:r>
            <a:endParaRPr lang="sv-SE" dirty="0"/>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8"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ektangel 6"/>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2" name="Bildobjekt 11"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pic>
        <p:nvPicPr>
          <p:cNvPr id="8" name="Bildobjekt 7" descr="MND-CMYK_BLACK_RED_.eps"/>
          <p:cNvPicPr>
            <a:picLocks noChangeAspect="1"/>
          </p:cNvPicPr>
          <p:nvPr userDrawn="1"/>
        </p:nvPicPr>
        <p:blipFill>
          <a:blip r:embed="rId3"/>
          <a:stretch>
            <a:fillRect/>
          </a:stretch>
        </p:blipFill>
        <p:spPr>
          <a:xfrm>
            <a:off x="7145866" y="6356350"/>
            <a:ext cx="1540933" cy="233475"/>
          </a:xfrm>
          <a:prstGeom prst="rect">
            <a:avLst/>
          </a:prstGeom>
        </p:spPr>
      </p:pic>
      <p:sp>
        <p:nvSpPr>
          <p:cNvPr id="5" name="Platshållare för sidfot 4"/>
          <p:cNvSpPr>
            <a:spLocks noGrp="1"/>
          </p:cNvSpPr>
          <p:nvPr>
            <p:ph type="ftr" sz="quarter" idx="11"/>
          </p:nvPr>
        </p:nvSpPr>
        <p:spPr>
          <a:xfrm>
            <a:off x="449263" y="6356350"/>
            <a:ext cx="2682095" cy="365125"/>
          </a:xfrm>
        </p:spPr>
        <p:txBody>
          <a:bodyPr/>
          <a:lstStyle/>
          <a:p>
            <a:endParaRPr lang="sv-SE"/>
          </a:p>
        </p:txBody>
      </p:sp>
      <p:sp>
        <p:nvSpPr>
          <p:cNvPr id="6" name="Platshållare för bildnummer 5"/>
          <p:cNvSpPr>
            <a:spLocks noGrp="1"/>
          </p:cNvSpPr>
          <p:nvPr>
            <p:ph type="sldNum" sz="quarter" idx="12"/>
          </p:nvPr>
        </p:nvSpPr>
        <p:spPr/>
        <p:txBody>
          <a:bodyPr/>
          <a:lstStyle/>
          <a:p>
            <a:fld id="{E4A5AC54-C32D-48E4-8791-AB5FE42E9FDE}" type="slidenum">
              <a:rPr lang="sv-SE" smtClean="0"/>
              <a:pPr/>
              <a:t>‹Nr.›</a:t>
            </a:fld>
            <a:endParaRPr lang="sv-SE"/>
          </a:p>
        </p:txBody>
      </p:sp>
      <p:sp>
        <p:nvSpPr>
          <p:cNvPr id="9" name="Rubrik 1"/>
          <p:cNvSpPr>
            <a:spLocks noGrp="1"/>
          </p:cNvSpPr>
          <p:nvPr>
            <p:ph type="ctrTitle"/>
          </p:nvPr>
        </p:nvSpPr>
        <p:spPr>
          <a:xfrm>
            <a:off x="449263" y="3063379"/>
            <a:ext cx="5335051" cy="2436501"/>
          </a:xfrm>
        </p:spPr>
        <p:txBody>
          <a:bodyPr/>
          <a:lstStyle>
            <a:lvl1pPr>
              <a:defRPr b="1">
                <a:solidFill>
                  <a:srgbClr val="D53D21"/>
                </a:solidFill>
              </a:defRPr>
            </a:lvl1pPr>
          </a:lstStyle>
          <a:p>
            <a:r>
              <a:rPr lang="sv-SE" dirty="0" smtClean="0"/>
              <a:t>Klicka här för att ändra format</a:t>
            </a:r>
            <a:endParaRPr lang="sv-SE" dirty="0"/>
          </a:p>
        </p:txBody>
      </p:sp>
      <p:sp>
        <p:nvSpPr>
          <p:cNvPr id="10" name="Underrubrik 2"/>
          <p:cNvSpPr>
            <a:spLocks noGrp="1"/>
          </p:cNvSpPr>
          <p:nvPr>
            <p:ph type="subTitle" idx="1"/>
          </p:nvPr>
        </p:nvSpPr>
        <p:spPr>
          <a:xfrm>
            <a:off x="449263" y="5665159"/>
            <a:ext cx="5335051" cy="755260"/>
          </a:xfrm>
        </p:spPr>
        <p:txBody>
          <a:bodyPr anchor="t">
            <a:normAutofit/>
          </a:bodyPr>
          <a:lstStyle>
            <a:lvl1pPr marL="0" indent="0" algn="l">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cxnSp>
        <p:nvCxnSpPr>
          <p:cNvPr id="11" name="Rak 10"/>
          <p:cNvCxnSpPr/>
          <p:nvPr userDrawn="1"/>
        </p:nvCxnSpPr>
        <p:spPr>
          <a:xfrm>
            <a:off x="574082" y="5562361"/>
            <a:ext cx="8112717"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a:xfrm>
            <a:off x="457200" y="1600200"/>
            <a:ext cx="6697663" cy="4326467"/>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pic>
        <p:nvPicPr>
          <p:cNvPr id="7" name="Bildobjekt 6"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sp>
        <p:nvSpPr>
          <p:cNvPr id="5" name="Platshållare för sidfot 4"/>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457199" y="1600200"/>
            <a:ext cx="6697663" cy="4326467"/>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ktangel 3"/>
          <p:cNvSpPr/>
          <p:nvPr userDrawn="1"/>
        </p:nvSpPr>
        <p:spPr>
          <a:xfrm>
            <a:off x="0" y="0"/>
            <a:ext cx="9144000" cy="6189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Bildobjekt 7" descr="BAKGRUND Powerpoint.png"/>
          <p:cNvPicPr>
            <a:picLocks noChangeAspect="1"/>
          </p:cNvPicPr>
          <p:nvPr userDrawn="1"/>
        </p:nvPicPr>
        <p:blipFill>
          <a:blip r:embed="rId2">
            <a:alphaModFix amt="40000"/>
          </a:blip>
          <a:srcRect b="9753"/>
          <a:stretch>
            <a:fillRect/>
          </a:stretch>
        </p:blipFill>
        <p:spPr>
          <a:xfrm>
            <a:off x="4668665" y="0"/>
            <a:ext cx="4475335" cy="6189133"/>
          </a:xfrm>
          <a:prstGeom prst="rect">
            <a:avLst/>
          </a:prstGeom>
          <a:noFill/>
        </p:spPr>
      </p:pic>
      <p:sp>
        <p:nvSpPr>
          <p:cNvPr id="7" name="Rubrik 1"/>
          <p:cNvSpPr>
            <a:spLocks noGrp="1"/>
          </p:cNvSpPr>
          <p:nvPr>
            <p:ph type="title"/>
          </p:nvPr>
        </p:nvSpPr>
        <p:spPr>
          <a:xfrm>
            <a:off x="711200" y="1704986"/>
            <a:ext cx="7823200" cy="3391816"/>
          </a:xfrm>
        </p:spPr>
        <p:txBody>
          <a:bodyPr anchor="ctr">
            <a:normAutofit/>
          </a:bodyPr>
          <a:lstStyle>
            <a:lvl1pPr algn="ctr">
              <a:defRPr sz="4400">
                <a:solidFill>
                  <a:srgbClr val="D53D21"/>
                </a:solidFill>
              </a:defRPr>
            </a:lvl1pPr>
          </a:lstStyle>
          <a:p>
            <a:r>
              <a:rPr lang="sv-SE" dirty="0" smtClean="0"/>
              <a:t>Klicka här för att ändra format</a:t>
            </a: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Rektangel 3"/>
          <p:cNvSpPr/>
          <p:nvPr userDrawn="1"/>
        </p:nvSpPr>
        <p:spPr>
          <a:xfrm>
            <a:off x="0" y="0"/>
            <a:ext cx="9144000" cy="614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ubrik 1"/>
          <p:cNvSpPr>
            <a:spLocks noGrp="1"/>
          </p:cNvSpPr>
          <p:nvPr>
            <p:ph type="title"/>
          </p:nvPr>
        </p:nvSpPr>
        <p:spPr>
          <a:xfrm>
            <a:off x="711200" y="1704986"/>
            <a:ext cx="7823200" cy="3391816"/>
          </a:xfrm>
        </p:spPr>
        <p:txBody>
          <a:bodyPr anchor="ctr">
            <a:normAutofit/>
          </a:bodyPr>
          <a:lstStyle>
            <a:lvl1pPr algn="ctr">
              <a:defRPr sz="4400">
                <a:solidFill>
                  <a:srgbClr val="D53D21"/>
                </a:solidFill>
              </a:defRPr>
            </a:lvl1pPr>
          </a:lstStyle>
          <a:p>
            <a:r>
              <a:rPr lang="sv-SE" dirty="0" smtClean="0"/>
              <a:t>Klicka här för att ändra format</a:t>
            </a:r>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8" name="Rektangel 7"/>
          <p:cNvSpPr/>
          <p:nvPr userDrawn="1"/>
        </p:nvSpPr>
        <p:spPr>
          <a:xfrm>
            <a:off x="0" y="0"/>
            <a:ext cx="9144000" cy="612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latshållare för sidfot 5"/>
          <p:cNvSpPr>
            <a:spLocks noGrp="1"/>
          </p:cNvSpPr>
          <p:nvPr>
            <p:ph type="ftr" sz="quarter" idx="11"/>
          </p:nvPr>
        </p:nvSpPr>
        <p:spPr/>
        <p:txBody>
          <a:bodyPr/>
          <a:lstStyle/>
          <a:p>
            <a:endParaRPr lang="sv-SE" dirty="0"/>
          </a:p>
        </p:txBody>
      </p:sp>
      <p:sp>
        <p:nvSpPr>
          <p:cNvPr id="2" name="Rubrik 1"/>
          <p:cNvSpPr>
            <a:spLocks noGrp="1"/>
          </p:cNvSpPr>
          <p:nvPr>
            <p:ph type="title"/>
          </p:nvPr>
        </p:nvSpPr>
        <p:spPr>
          <a:xfrm>
            <a:off x="593725" y="2692400"/>
            <a:ext cx="4038600" cy="961495"/>
          </a:xfrm>
        </p:spPr>
        <p:txBody>
          <a:bodyPr anchor="ct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593725" y="4749799"/>
            <a:ext cx="4038600" cy="1176867"/>
          </a:xfrm>
        </p:spPr>
        <p:txBody>
          <a:bodyPr>
            <a:noAutofit/>
          </a:bodyPr>
          <a:lstStyle>
            <a:lvl1pPr>
              <a:buNone/>
              <a:defRPr sz="1600"/>
            </a:lvl1pPr>
            <a:lvl2pPr>
              <a:buNone/>
              <a:defRPr sz="1800"/>
            </a:lvl2pPr>
            <a:lvl3pPr>
              <a:buNone/>
              <a:defRPr sz="1800"/>
            </a:lvl3pPr>
            <a:lvl4pPr>
              <a:buNone/>
              <a:defRPr sz="1800"/>
            </a:lvl4pPr>
            <a:lvl5pPr>
              <a:buNone/>
              <a:defRPr sz="1800"/>
            </a:lvl5pPr>
            <a:lvl6pPr>
              <a:defRPr sz="1800"/>
            </a:lvl6pPr>
            <a:lvl7pPr>
              <a:defRPr sz="1800"/>
            </a:lvl7pPr>
            <a:lvl8pPr>
              <a:defRPr sz="1800"/>
            </a:lvl8pPr>
            <a:lvl9pPr>
              <a:defRPr sz="1800"/>
            </a:lvl9pPr>
          </a:lstStyle>
          <a:p>
            <a:pPr lvl="0"/>
            <a:r>
              <a:rPr lang="sv-SE" dirty="0" smtClean="0"/>
              <a:t>Klicka här för att ändra format på bakgrundstexten</a:t>
            </a:r>
          </a:p>
        </p:txBody>
      </p:sp>
      <p:sp>
        <p:nvSpPr>
          <p:cNvPr id="7" name="Platshållare för bildnummer 6"/>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6"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
        <p:nvSpPr>
          <p:cNvPr id="4" name="Rektangel 3"/>
          <p:cNvSpPr/>
          <p:nvPr userDrawn="1"/>
        </p:nvSpPr>
        <p:spPr>
          <a:xfrm>
            <a:off x="0" y="0"/>
            <a:ext cx="9144000" cy="612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6"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
        <p:nvSpPr>
          <p:cNvPr id="4" name="Rektangel 3"/>
          <p:cNvSpPr/>
          <p:nvPr userDrawn="1"/>
        </p:nvSpPr>
        <p:spPr>
          <a:xfrm>
            <a:off x="0" y="0"/>
            <a:ext cx="9144000" cy="6104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961495"/>
          </a:xfrm>
          <a:prstGeom prst="rect">
            <a:avLst/>
          </a:prstGeom>
        </p:spPr>
        <p:txBody>
          <a:bodyPr vert="horz" lIns="91440" tIns="45720" rIns="91440" bIns="45720" rtlCol="0" anchor="b">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600200"/>
            <a:ext cx="8229600" cy="4326467"/>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6"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pic>
        <p:nvPicPr>
          <p:cNvPr id="7" name="Bildobjekt 6" descr="MND-CMYK_BLACK_RED_.eps"/>
          <p:cNvPicPr>
            <a:picLocks noChangeAspect="1"/>
          </p:cNvPicPr>
          <p:nvPr/>
        </p:nvPicPr>
        <p:blipFill>
          <a:blip r:embed="rId18"/>
          <a:stretch>
            <a:fillRect/>
          </a:stretch>
        </p:blipFill>
        <p:spPr>
          <a:xfrm>
            <a:off x="7145866" y="6356350"/>
            <a:ext cx="1540933" cy="233475"/>
          </a:xfrm>
          <a:prstGeom prst="rect">
            <a:avLst/>
          </a:prstGeom>
        </p:spPr>
      </p:pic>
      <p:cxnSp>
        <p:nvCxnSpPr>
          <p:cNvPr id="9" name="Rak 8"/>
          <p:cNvCxnSpPr/>
          <p:nvPr/>
        </p:nvCxnSpPr>
        <p:spPr>
          <a:xfrm>
            <a:off x="457200" y="6197075"/>
            <a:ext cx="8229600"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3" name="Rak 12"/>
          <p:cNvCxnSpPr/>
          <p:nvPr/>
        </p:nvCxnSpPr>
        <p:spPr>
          <a:xfrm>
            <a:off x="457200" y="1346200"/>
            <a:ext cx="8229600"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62" r:id="rId5"/>
    <p:sldLayoutId id="2147483664" r:id="rId6"/>
    <p:sldLayoutId id="2147483652" r:id="rId7"/>
    <p:sldLayoutId id="2147483655" r:id="rId8"/>
    <p:sldLayoutId id="2147483663" r:id="rId9"/>
    <p:sldLayoutId id="2147483661" r:id="rId10"/>
    <p:sldLayoutId id="2147483653" r:id="rId11"/>
    <p:sldLayoutId id="2147483654" r:id="rId12"/>
    <p:sldLayoutId id="2147483656" r:id="rId13"/>
    <p:sldLayoutId id="2147483657" r:id="rId14"/>
    <p:sldLayoutId id="2147483658" r:id="rId15"/>
    <p:sldLayoutId id="2147483659" r:id="rId16"/>
  </p:sldLayoutIdLst>
  <p:txStyles>
    <p:titleStyle>
      <a:lvl1pPr algn="l" defTabSz="457200" rtl="0" eaLnBrk="1" latinLnBrk="0" hangingPunct="1">
        <a:spcBef>
          <a:spcPct val="0"/>
        </a:spcBef>
        <a:buNone/>
        <a:defRPr sz="2500" b="1" kern="1200" cap="all">
          <a:solidFill>
            <a:srgbClr val="D53D21"/>
          </a:solidFill>
          <a:latin typeface="Arial"/>
          <a:ea typeface="+mj-ea"/>
          <a:cs typeface="Arial"/>
        </a:defRPr>
      </a:lvl1pPr>
    </p:titleStyle>
    <p:bodyStyle>
      <a:lvl1pPr marL="342900" indent="-342900" algn="l" defTabSz="457200" rtl="0" eaLnBrk="1" latinLnBrk="0" hangingPunct="1">
        <a:spcBef>
          <a:spcPct val="20000"/>
        </a:spcBef>
        <a:buClr>
          <a:srgbClr val="333333"/>
        </a:buClr>
        <a:buFont typeface="Arial"/>
        <a:buChar char="•"/>
        <a:defRPr sz="2100" kern="1200">
          <a:solidFill>
            <a:srgbClr val="333333"/>
          </a:solidFill>
          <a:latin typeface="Arial"/>
          <a:ea typeface="+mn-ea"/>
          <a:cs typeface="Arial"/>
        </a:defRPr>
      </a:lvl1pPr>
      <a:lvl2pPr marL="742950" indent="-285750" algn="l" defTabSz="457200" rtl="0" eaLnBrk="1" latinLnBrk="0" hangingPunct="1">
        <a:spcBef>
          <a:spcPct val="20000"/>
        </a:spcBef>
        <a:buClr>
          <a:srgbClr val="333333"/>
        </a:buClr>
        <a:buFont typeface="Arial"/>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33333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333333"/>
        </a:buClr>
        <a:buFont typeface="Wingdings" charset="2"/>
        <a:buChar char="§"/>
        <a:defRPr sz="1800" kern="1200">
          <a:solidFill>
            <a:srgbClr val="333333"/>
          </a:solidFill>
          <a:latin typeface="Arial"/>
          <a:ea typeface="+mn-ea"/>
          <a:cs typeface="Arial"/>
        </a:defRPr>
      </a:lvl4pPr>
      <a:lvl5pPr marL="2057400" indent="-228600" algn="l" defTabSz="457200" rtl="0" eaLnBrk="1" latinLnBrk="0" hangingPunct="1">
        <a:spcBef>
          <a:spcPct val="20000"/>
        </a:spcBef>
        <a:buClr>
          <a:srgbClr val="333333"/>
        </a:buClr>
        <a:buFont typeface="Wingdings" charset="2"/>
        <a:buChar char="§"/>
        <a:defRPr sz="18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MND_PRstar"/><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2.xml"/><Relationship Id="rId5"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0.png"/><Relationship Id="rId1" Type="http://schemas.microsoft.com/office/2007/relationships/media" Target="../media/media2.m4v"/><Relationship Id="rId2" Type="http://schemas.openxmlformats.org/officeDocument/2006/relationships/video" Target="../media/media2.m4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2.png"/><Relationship Id="rId6" Type="http://schemas.openxmlformats.org/officeDocument/2006/relationships/image" Target="../media/image13.png"/><Relationship Id="rId1" Type="http://schemas.microsoft.com/office/2007/relationships/media" Target="../media/media3.mp3"/><Relationship Id="rId2" Type="http://schemas.openxmlformats.org/officeDocument/2006/relationships/audio" Target="../media/media3.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The SOCIAL JOURNALIST </a:t>
            </a:r>
            <a:endParaRPr lang="sv-SE" dirty="0"/>
          </a:p>
        </p:txBody>
      </p:sp>
      <p:sp>
        <p:nvSpPr>
          <p:cNvPr id="3" name="Underrubrik 2"/>
          <p:cNvSpPr>
            <a:spLocks noGrp="1"/>
          </p:cNvSpPr>
          <p:nvPr>
            <p:ph type="subTitle" idx="1"/>
          </p:nvPr>
        </p:nvSpPr>
        <p:spPr/>
        <p:txBody>
          <a:bodyPr/>
          <a:lstStyle/>
          <a:p>
            <a:r>
              <a:rPr lang="sv-SE" dirty="0" smtClean="0"/>
              <a:t>Presentation at Nordic Media Days 2011 by @</a:t>
            </a:r>
            <a:r>
              <a:rPr lang="sv-SE" dirty="0" err="1" smtClean="0"/>
              <a:t>charlotteulvros</a:t>
            </a:r>
            <a:r>
              <a:rPr lang="sv-SE" dirty="0" smtClean="0"/>
              <a:t>, @</a:t>
            </a:r>
            <a:r>
              <a:rPr lang="sv-SE" dirty="0" err="1" smtClean="0"/>
              <a:t>jonobean</a:t>
            </a:r>
            <a:r>
              <a:rPr lang="sv-SE" dirty="0" smtClean="0"/>
              <a:t>, @</a:t>
            </a:r>
            <a:r>
              <a:rPr lang="sv-SE" dirty="0" err="1" smtClean="0"/>
              <a:t>cjacobsson</a:t>
            </a:r>
            <a:r>
              <a:rPr lang="sv-SE" dirty="0" smtClean="0"/>
              <a:t> </a:t>
            </a:r>
            <a:endParaRPr lang="sv-SE" dirty="0"/>
          </a:p>
        </p:txBody>
      </p:sp>
      <p:pic>
        <p:nvPicPr>
          <p:cNvPr id="4" name="Bildobjekt 3"/>
          <p:cNvPicPr>
            <a:picLocks noChangeAspect="1"/>
          </p:cNvPicPr>
          <p:nvPr/>
        </p:nvPicPr>
        <p:blipFill rotWithShape="1">
          <a:blip r:embed="rId3"/>
          <a:srcRect t="8011" b="3481"/>
          <a:stretch/>
        </p:blipFill>
        <p:spPr>
          <a:xfrm>
            <a:off x="381001" y="235856"/>
            <a:ext cx="8454571" cy="4209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65554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For </a:t>
            </a:r>
            <a:r>
              <a:rPr lang="sv-SE" dirty="0" err="1" smtClean="0"/>
              <a:t>tribal</a:t>
            </a:r>
            <a:r>
              <a:rPr lang="sv-SE" dirty="0" smtClean="0"/>
              <a:t> </a:t>
            </a:r>
            <a:r>
              <a:rPr lang="sv-SE" dirty="0" err="1" smtClean="0"/>
              <a:t>success</a:t>
            </a:r>
            <a:r>
              <a:rPr lang="sv-SE" dirty="0" smtClean="0"/>
              <a:t> – </a:t>
            </a:r>
            <a:r>
              <a:rPr lang="sv-SE" dirty="0" err="1" smtClean="0"/>
              <a:t>you</a:t>
            </a:r>
            <a:r>
              <a:rPr lang="sv-SE" dirty="0" smtClean="0"/>
              <a:t> </a:t>
            </a:r>
            <a:r>
              <a:rPr lang="sv-SE" dirty="0" err="1" smtClean="0"/>
              <a:t>need</a:t>
            </a:r>
            <a:r>
              <a:rPr lang="sv-SE" dirty="0" smtClean="0"/>
              <a:t> </a:t>
            </a:r>
            <a:r>
              <a:rPr lang="sv-SE" dirty="0" err="1" smtClean="0"/>
              <a:t>to</a:t>
            </a:r>
            <a:r>
              <a:rPr lang="sv-SE" dirty="0" smtClean="0"/>
              <a:t> </a:t>
            </a:r>
            <a:r>
              <a:rPr lang="sv-SE" dirty="0" err="1" smtClean="0"/>
              <a:t>engage</a:t>
            </a:r>
            <a:r>
              <a:rPr lang="sv-SE" dirty="0" smtClean="0"/>
              <a:t>!</a:t>
            </a:r>
            <a:endParaRPr lang="sv-SE" dirty="0"/>
          </a:p>
        </p:txBody>
      </p:sp>
      <p:sp>
        <p:nvSpPr>
          <p:cNvPr id="3" name="Platshållare för innehåll 2"/>
          <p:cNvSpPr>
            <a:spLocks noGrp="1"/>
          </p:cNvSpPr>
          <p:nvPr>
            <p:ph idx="1"/>
          </p:nvPr>
        </p:nvSpPr>
        <p:spPr>
          <a:xfrm>
            <a:off x="457201" y="2086628"/>
            <a:ext cx="4529872" cy="4326467"/>
          </a:xfrm>
        </p:spPr>
        <p:txBody>
          <a:bodyPr/>
          <a:lstStyle/>
          <a:p>
            <a:r>
              <a:rPr lang="sv-SE" dirty="0" smtClean="0">
                <a:solidFill>
                  <a:srgbClr val="000000"/>
                </a:solidFill>
              </a:rPr>
              <a:t>Listen</a:t>
            </a:r>
          </a:p>
          <a:p>
            <a:r>
              <a:rPr lang="sv-SE" dirty="0" err="1" smtClean="0">
                <a:solidFill>
                  <a:srgbClr val="000000"/>
                </a:solidFill>
              </a:rPr>
              <a:t>Personable</a:t>
            </a:r>
            <a:endParaRPr lang="sv-SE" dirty="0" smtClean="0">
              <a:solidFill>
                <a:srgbClr val="000000"/>
              </a:solidFill>
            </a:endParaRPr>
          </a:p>
          <a:p>
            <a:r>
              <a:rPr lang="sv-SE" b="1" dirty="0" err="1" smtClean="0">
                <a:solidFill>
                  <a:srgbClr val="000000"/>
                </a:solidFill>
              </a:rPr>
              <a:t>Give</a:t>
            </a:r>
            <a:r>
              <a:rPr lang="sv-SE" b="1" dirty="0" smtClean="0">
                <a:solidFill>
                  <a:srgbClr val="000000"/>
                </a:solidFill>
              </a:rPr>
              <a:t> </a:t>
            </a:r>
            <a:r>
              <a:rPr lang="sv-SE" b="1" dirty="0" err="1" smtClean="0">
                <a:solidFill>
                  <a:srgbClr val="000000"/>
                </a:solidFill>
              </a:rPr>
              <a:t>to</a:t>
            </a:r>
            <a:r>
              <a:rPr lang="sv-SE" b="1" dirty="0" smtClean="0">
                <a:solidFill>
                  <a:srgbClr val="000000"/>
                </a:solidFill>
              </a:rPr>
              <a:t> get </a:t>
            </a:r>
          </a:p>
          <a:p>
            <a:r>
              <a:rPr lang="sv-SE" dirty="0" err="1" smtClean="0">
                <a:solidFill>
                  <a:srgbClr val="000000"/>
                </a:solidFill>
              </a:rPr>
              <a:t>Invite</a:t>
            </a:r>
            <a:r>
              <a:rPr lang="sv-SE" dirty="0" smtClean="0">
                <a:solidFill>
                  <a:srgbClr val="000000"/>
                </a:solidFill>
              </a:rPr>
              <a:t> </a:t>
            </a:r>
            <a:r>
              <a:rPr lang="sv-SE" dirty="0" err="1" smtClean="0">
                <a:solidFill>
                  <a:srgbClr val="000000"/>
                </a:solidFill>
              </a:rPr>
              <a:t>people</a:t>
            </a:r>
            <a:r>
              <a:rPr lang="sv-SE" dirty="0" smtClean="0">
                <a:solidFill>
                  <a:srgbClr val="000000"/>
                </a:solidFill>
              </a:rPr>
              <a:t> </a:t>
            </a:r>
            <a:r>
              <a:rPr lang="sv-SE" dirty="0" err="1" smtClean="0">
                <a:solidFill>
                  <a:srgbClr val="000000"/>
                </a:solidFill>
              </a:rPr>
              <a:t>to</a:t>
            </a:r>
            <a:r>
              <a:rPr lang="sv-SE" dirty="0" smtClean="0">
                <a:solidFill>
                  <a:srgbClr val="000000"/>
                </a:solidFill>
              </a:rPr>
              <a:t> </a:t>
            </a:r>
            <a:r>
              <a:rPr lang="sv-SE" dirty="0" err="1" smtClean="0">
                <a:solidFill>
                  <a:srgbClr val="000000"/>
                </a:solidFill>
              </a:rPr>
              <a:t>converse</a:t>
            </a:r>
            <a:endParaRPr lang="sv-SE" dirty="0">
              <a:solidFill>
                <a:srgbClr val="000000"/>
              </a:solidFill>
            </a:endParaRPr>
          </a:p>
          <a:p>
            <a:r>
              <a:rPr lang="sv-SE" dirty="0" err="1" smtClean="0">
                <a:solidFill>
                  <a:srgbClr val="000000"/>
                </a:solidFill>
              </a:rPr>
              <a:t>Collaborate</a:t>
            </a:r>
            <a:r>
              <a:rPr lang="sv-SE" dirty="0" smtClean="0">
                <a:solidFill>
                  <a:srgbClr val="000000"/>
                </a:solidFill>
              </a:rPr>
              <a:t>/</a:t>
            </a:r>
            <a:r>
              <a:rPr lang="sv-SE" dirty="0" err="1" smtClean="0">
                <a:solidFill>
                  <a:srgbClr val="000000"/>
                </a:solidFill>
              </a:rPr>
              <a:t>crowdsource</a:t>
            </a:r>
            <a:r>
              <a:rPr lang="sv-SE" dirty="0" smtClean="0">
                <a:solidFill>
                  <a:srgbClr val="000000"/>
                </a:solidFill>
              </a:rPr>
              <a:t>  </a:t>
            </a:r>
          </a:p>
          <a:p>
            <a:r>
              <a:rPr lang="sv-SE" dirty="0" smtClean="0">
                <a:solidFill>
                  <a:srgbClr val="000000"/>
                </a:solidFill>
              </a:rPr>
              <a:t>Story never </a:t>
            </a:r>
            <a:r>
              <a:rPr lang="sv-SE" dirty="0" err="1" smtClean="0">
                <a:solidFill>
                  <a:srgbClr val="000000"/>
                </a:solidFill>
              </a:rPr>
              <a:t>ends</a:t>
            </a:r>
            <a:endParaRPr lang="sv-SE" dirty="0">
              <a:solidFill>
                <a:srgbClr val="000000"/>
              </a:solidFill>
            </a:endParaRPr>
          </a:p>
          <a:p>
            <a:r>
              <a:rPr lang="sv-SE" dirty="0" err="1" smtClean="0">
                <a:solidFill>
                  <a:srgbClr val="000000"/>
                </a:solidFill>
              </a:rPr>
              <a:t>Share</a:t>
            </a:r>
            <a:r>
              <a:rPr lang="sv-SE" dirty="0" smtClean="0">
                <a:solidFill>
                  <a:srgbClr val="000000"/>
                </a:solidFill>
              </a:rPr>
              <a:t> </a:t>
            </a:r>
            <a:r>
              <a:rPr lang="sv-SE" dirty="0" err="1" smtClean="0">
                <a:solidFill>
                  <a:srgbClr val="000000"/>
                </a:solidFill>
              </a:rPr>
              <a:t>behind</a:t>
            </a:r>
            <a:r>
              <a:rPr lang="sv-SE" dirty="0" smtClean="0">
                <a:solidFill>
                  <a:srgbClr val="000000"/>
                </a:solidFill>
              </a:rPr>
              <a:t> the </a:t>
            </a:r>
            <a:r>
              <a:rPr lang="sv-SE" dirty="0" err="1" smtClean="0">
                <a:solidFill>
                  <a:srgbClr val="000000"/>
                </a:solidFill>
              </a:rPr>
              <a:t>scene</a:t>
            </a:r>
            <a:endParaRPr lang="sv-SE" dirty="0">
              <a:solidFill>
                <a:srgbClr val="000000"/>
              </a:solidFill>
            </a:endParaRPr>
          </a:p>
          <a:p>
            <a:endParaRPr lang="sv-SE" dirty="0"/>
          </a:p>
          <a:p>
            <a:endParaRPr lang="sv-SE" dirty="0"/>
          </a:p>
        </p:txBody>
      </p:sp>
      <p:sp>
        <p:nvSpPr>
          <p:cNvPr id="5" name="Rektangel 4"/>
          <p:cNvSpPr/>
          <p:nvPr/>
        </p:nvSpPr>
        <p:spPr>
          <a:xfrm>
            <a:off x="5689600" y="2464758"/>
            <a:ext cx="3183468" cy="1785104"/>
          </a:xfrm>
          <a:prstGeom prst="rect">
            <a:avLst/>
          </a:prstGeom>
        </p:spPr>
        <p:txBody>
          <a:bodyPr wrap="square">
            <a:spAutoFit/>
          </a:bodyPr>
          <a:lstStyle/>
          <a:p>
            <a:r>
              <a:rPr lang="sv-SE" sz="1400" i="1" dirty="0" smtClean="0">
                <a:latin typeface="American Typewriter"/>
                <a:cs typeface="American Typewriter"/>
              </a:rPr>
              <a:t>Ask </a:t>
            </a:r>
            <a:r>
              <a:rPr lang="sv-SE" sz="1400" i="1" dirty="0" err="1" smtClean="0">
                <a:latin typeface="American Typewriter"/>
                <a:cs typeface="American Typewriter"/>
              </a:rPr>
              <a:t>your</a:t>
            </a:r>
            <a:r>
              <a:rPr lang="sv-SE" sz="1400" i="1" dirty="0" smtClean="0">
                <a:latin typeface="American Typewriter"/>
                <a:cs typeface="American Typewriter"/>
              </a:rPr>
              <a:t> </a:t>
            </a:r>
            <a:r>
              <a:rPr lang="sv-SE" sz="1400" i="1" dirty="0" err="1" smtClean="0">
                <a:latin typeface="American Typewriter"/>
                <a:cs typeface="American Typewriter"/>
              </a:rPr>
              <a:t>audience</a:t>
            </a:r>
            <a:r>
              <a:rPr lang="sv-SE" sz="1400" i="1" dirty="0" smtClean="0">
                <a:latin typeface="American Typewriter"/>
                <a:cs typeface="American Typewriter"/>
              </a:rPr>
              <a:t>: </a:t>
            </a:r>
          </a:p>
          <a:p>
            <a:r>
              <a:rPr lang="sv-SE" sz="2400" b="1" i="1" dirty="0" smtClean="0">
                <a:solidFill>
                  <a:srgbClr val="E37823"/>
                </a:solidFill>
                <a:latin typeface="+mj-lt"/>
                <a:cs typeface="American Typewriter"/>
              </a:rPr>
              <a:t>”</a:t>
            </a:r>
            <a:r>
              <a:rPr lang="sv-SE" sz="2400" b="1" i="1" dirty="0" err="1">
                <a:solidFill>
                  <a:srgbClr val="E37823"/>
                </a:solidFill>
                <a:latin typeface="+mj-lt"/>
                <a:cs typeface="American Typewriter"/>
              </a:rPr>
              <a:t>Here’s</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what</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we</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know</a:t>
            </a:r>
            <a:r>
              <a:rPr lang="sv-SE" sz="2400" b="1" i="1" dirty="0">
                <a:solidFill>
                  <a:srgbClr val="E37823"/>
                </a:solidFill>
                <a:latin typeface="+mj-lt"/>
                <a:cs typeface="American Typewriter"/>
              </a:rPr>
              <a:t> and </a:t>
            </a:r>
            <a:r>
              <a:rPr lang="sv-SE" sz="2400" b="1" i="1" dirty="0" err="1">
                <a:solidFill>
                  <a:srgbClr val="E37823"/>
                </a:solidFill>
                <a:latin typeface="+mj-lt"/>
                <a:cs typeface="American Typewriter"/>
              </a:rPr>
              <a:t>what</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we</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don’t</a:t>
            </a:r>
            <a:r>
              <a:rPr lang="sv-SE" sz="2400" b="1" i="1" dirty="0">
                <a:solidFill>
                  <a:srgbClr val="E37823"/>
                </a:solidFill>
                <a:latin typeface="+mj-lt"/>
                <a:cs typeface="American Typewriter"/>
              </a:rPr>
              <a:t> </a:t>
            </a:r>
            <a:r>
              <a:rPr lang="sv-SE" sz="2400" b="1" i="1" dirty="0" err="1" smtClean="0">
                <a:solidFill>
                  <a:srgbClr val="E37823"/>
                </a:solidFill>
                <a:latin typeface="+mj-lt"/>
                <a:cs typeface="American Typewriter"/>
              </a:rPr>
              <a:t>know</a:t>
            </a:r>
            <a:r>
              <a:rPr lang="sv-SE" sz="2400" b="1" i="1" dirty="0" smtClean="0">
                <a:solidFill>
                  <a:srgbClr val="E37823"/>
                </a:solidFill>
                <a:latin typeface="+mj-lt"/>
                <a:cs typeface="American Typewriter"/>
              </a:rPr>
              <a:t>. </a:t>
            </a:r>
            <a:r>
              <a:rPr lang="sv-SE" sz="2400" b="1" i="1" dirty="0" err="1" smtClean="0">
                <a:solidFill>
                  <a:srgbClr val="E37823"/>
                </a:solidFill>
                <a:latin typeface="+mj-lt"/>
                <a:cs typeface="American Typewriter"/>
              </a:rPr>
              <a:t>What</a:t>
            </a:r>
            <a:r>
              <a:rPr lang="sv-SE" sz="2400" b="1" i="1" dirty="0" smtClean="0">
                <a:solidFill>
                  <a:srgbClr val="E37823"/>
                </a:solidFill>
                <a:latin typeface="+mj-lt"/>
                <a:cs typeface="American Typewriter"/>
              </a:rPr>
              <a:t> </a:t>
            </a:r>
            <a:r>
              <a:rPr lang="sv-SE" sz="2400" b="1" i="1" dirty="0">
                <a:solidFill>
                  <a:srgbClr val="E37823"/>
                </a:solidFill>
                <a:latin typeface="+mj-lt"/>
                <a:cs typeface="American Typewriter"/>
              </a:rPr>
              <a:t>do </a:t>
            </a:r>
            <a:r>
              <a:rPr lang="sv-SE" sz="2400" b="1" i="1" dirty="0" err="1">
                <a:solidFill>
                  <a:srgbClr val="E37823"/>
                </a:solidFill>
                <a:latin typeface="+mj-lt"/>
                <a:cs typeface="American Typewriter"/>
              </a:rPr>
              <a:t>you</a:t>
            </a:r>
            <a:r>
              <a:rPr lang="sv-SE" sz="2400" b="1" i="1" dirty="0">
                <a:solidFill>
                  <a:srgbClr val="E37823"/>
                </a:solidFill>
                <a:latin typeface="+mj-lt"/>
                <a:cs typeface="American Typewriter"/>
              </a:rPr>
              <a:t> </a:t>
            </a:r>
            <a:r>
              <a:rPr lang="sv-SE" sz="2400" b="1" i="1" dirty="0" err="1">
                <a:solidFill>
                  <a:srgbClr val="E37823"/>
                </a:solidFill>
                <a:latin typeface="+mj-lt"/>
                <a:cs typeface="American Typewriter"/>
              </a:rPr>
              <a:t>know</a:t>
            </a:r>
            <a:r>
              <a:rPr lang="sv-SE" sz="2400" b="1" i="1" dirty="0">
                <a:solidFill>
                  <a:srgbClr val="E37823"/>
                </a:solidFill>
                <a:latin typeface="+mj-lt"/>
                <a:cs typeface="American Typewriter"/>
              </a:rPr>
              <a:t>?”</a:t>
            </a:r>
          </a:p>
        </p:txBody>
      </p:sp>
      <p:pic>
        <p:nvPicPr>
          <p:cNvPr id="9" name="Bildobjekt 8"/>
          <p:cNvPicPr>
            <a:picLocks noChangeAspect="1"/>
          </p:cNvPicPr>
          <p:nvPr/>
        </p:nvPicPr>
        <p:blipFill>
          <a:blip r:embed="rId3"/>
          <a:stretch>
            <a:fillRect/>
          </a:stretch>
        </p:blipFill>
        <p:spPr>
          <a:xfrm>
            <a:off x="5113867" y="1838863"/>
            <a:ext cx="3759201" cy="3724313"/>
          </a:xfrm>
          <a:prstGeom prst="rect">
            <a:avLst/>
          </a:prstGeom>
          <a:ln>
            <a:solidFill>
              <a:srgbClr val="A6A6A6"/>
            </a:solidFill>
          </a:ln>
          <a:effectLst>
            <a:outerShdw blurRad="292100" dist="139700" dir="2700000" algn="tl" rotWithShape="0">
              <a:srgbClr val="333333">
                <a:alpha val="65000"/>
              </a:srgbClr>
            </a:outerShdw>
          </a:effectLst>
        </p:spPr>
      </p:pic>
      <p:pic>
        <p:nvPicPr>
          <p:cNvPr id="7" name="Bildobjekt 6"/>
          <p:cNvPicPr>
            <a:picLocks noChangeAspect="1"/>
          </p:cNvPicPr>
          <p:nvPr/>
        </p:nvPicPr>
        <p:blipFill>
          <a:blip r:embed="rId4"/>
          <a:stretch>
            <a:fillRect/>
          </a:stretch>
        </p:blipFill>
        <p:spPr>
          <a:xfrm>
            <a:off x="5677705" y="1534487"/>
            <a:ext cx="3025589" cy="5080000"/>
          </a:xfrm>
          <a:prstGeom prst="rect">
            <a:avLst/>
          </a:prstGeom>
          <a:ln>
            <a:noFill/>
          </a:ln>
          <a:effectLst>
            <a:outerShdw blurRad="292100" dist="139700" dir="2700000" algn="tl" rotWithShape="0">
              <a:srgbClr val="333333">
                <a:alpha val="65000"/>
              </a:srgbClr>
            </a:outerShdw>
          </a:effectLst>
        </p:spPr>
      </p:pic>
      <p:pic>
        <p:nvPicPr>
          <p:cNvPr id="6" name="Bildobjekt 5"/>
          <p:cNvPicPr>
            <a:picLocks noChangeAspect="1"/>
          </p:cNvPicPr>
          <p:nvPr/>
        </p:nvPicPr>
        <p:blipFill>
          <a:blip r:embed="rId5"/>
          <a:stretch>
            <a:fillRect/>
          </a:stretch>
        </p:blipFill>
        <p:spPr>
          <a:xfrm>
            <a:off x="5672668" y="5563176"/>
            <a:ext cx="3031066" cy="985331"/>
          </a:xfrm>
          <a:prstGeom prst="rect">
            <a:avLst/>
          </a:prstGeom>
        </p:spPr>
      </p:pic>
    </p:spTree>
    <p:extLst>
      <p:ext uri="{BB962C8B-B14F-4D97-AF65-F5344CB8AC3E}">
        <p14:creationId xmlns:p14="http://schemas.microsoft.com/office/powerpoint/2010/main" val="895803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500"/>
                            </p:stCondLst>
                            <p:childTnLst>
                              <p:par>
                                <p:cTn id="16" presetID="6" presetClass="emph" presetSubtype="0" fill="hold" nodeType="afterEffect">
                                  <p:stCondLst>
                                    <p:cond delay="0"/>
                                  </p:stCondLst>
                                  <p:childTnLst>
                                    <p:animScale>
                                      <p:cBhvr>
                                        <p:cTn id="17" dur="14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a:xfrm>
            <a:off x="4041888" y="3289771"/>
            <a:ext cx="5102112" cy="2769811"/>
          </a:xfrm>
        </p:spPr>
        <p:txBody>
          <a:bodyPr/>
          <a:lstStyle/>
          <a:p>
            <a:pPr marL="0" indent="0">
              <a:buNone/>
            </a:pPr>
            <a:r>
              <a:rPr lang="sv-SE" sz="2800" i="1" dirty="0" smtClean="0"/>
              <a:t>”Creating </a:t>
            </a:r>
            <a:r>
              <a:rPr lang="sv-SE" sz="2800" i="1" dirty="0" err="1" smtClean="0"/>
              <a:t>your</a:t>
            </a:r>
            <a:r>
              <a:rPr lang="sv-SE" sz="2800" i="1" dirty="0" smtClean="0"/>
              <a:t> </a:t>
            </a:r>
            <a:r>
              <a:rPr lang="sv-SE" sz="2800" i="1" dirty="0" err="1" smtClean="0"/>
              <a:t>own</a:t>
            </a:r>
            <a:r>
              <a:rPr lang="sv-SE" sz="2800" i="1" dirty="0" smtClean="0"/>
              <a:t> persona in the social web </a:t>
            </a:r>
            <a:r>
              <a:rPr lang="sv-SE" sz="2800" i="1" dirty="0" err="1" smtClean="0"/>
              <a:t>improves</a:t>
            </a:r>
            <a:r>
              <a:rPr lang="sv-SE" sz="2800" i="1" dirty="0" smtClean="0"/>
              <a:t> </a:t>
            </a:r>
            <a:r>
              <a:rPr lang="sv-SE" sz="2800" i="1" dirty="0" err="1" smtClean="0"/>
              <a:t>your</a:t>
            </a:r>
            <a:r>
              <a:rPr lang="sv-SE" sz="2800" i="1" dirty="0" smtClean="0"/>
              <a:t> and </a:t>
            </a:r>
            <a:r>
              <a:rPr lang="sv-SE" sz="2800" i="1" dirty="0" err="1" smtClean="0"/>
              <a:t>your</a:t>
            </a:r>
            <a:r>
              <a:rPr lang="sv-SE" sz="2800" i="1" dirty="0" smtClean="0"/>
              <a:t> </a:t>
            </a:r>
            <a:r>
              <a:rPr lang="sv-SE" sz="2800" i="1" dirty="0" err="1" smtClean="0"/>
              <a:t>organization’s</a:t>
            </a:r>
            <a:r>
              <a:rPr lang="sv-SE" sz="2800" i="1" dirty="0" smtClean="0"/>
              <a:t> </a:t>
            </a:r>
            <a:r>
              <a:rPr lang="sv-SE" sz="2800" i="1" dirty="0" err="1" smtClean="0"/>
              <a:t>newsgathering</a:t>
            </a:r>
            <a:r>
              <a:rPr lang="sv-SE" sz="2800" i="1" dirty="0" smtClean="0"/>
              <a:t> </a:t>
            </a:r>
            <a:r>
              <a:rPr lang="sv-SE" sz="2800" i="1" dirty="0" err="1" smtClean="0"/>
              <a:t>abilities</a:t>
            </a:r>
            <a:r>
              <a:rPr lang="sv-SE" sz="2800" i="1" dirty="0" smtClean="0"/>
              <a:t>. ”</a:t>
            </a:r>
            <a:endParaRPr lang="sv-SE" sz="2800" i="1" dirty="0"/>
          </a:p>
          <a:p>
            <a:pPr>
              <a:buFontTx/>
              <a:buChar char="-"/>
            </a:pPr>
            <a:r>
              <a:rPr lang="sv-SE" sz="1600" dirty="0" smtClean="0"/>
              <a:t>James Jordan, senior </a:t>
            </a:r>
            <a:r>
              <a:rPr lang="sv-SE" sz="1600" dirty="0" err="1" smtClean="0"/>
              <a:t>news</a:t>
            </a:r>
            <a:r>
              <a:rPr lang="sv-SE" sz="1600" dirty="0" smtClean="0"/>
              <a:t> editor </a:t>
            </a:r>
            <a:r>
              <a:rPr lang="sv-SE" sz="1600" dirty="0" err="1" smtClean="0"/>
              <a:t>Newscore</a:t>
            </a:r>
            <a:endParaRPr lang="sv-SE" sz="1600" dirty="0" smtClean="0"/>
          </a:p>
        </p:txBody>
      </p:sp>
      <p:pic>
        <p:nvPicPr>
          <p:cNvPr id="4" name="Bildobjekt 3"/>
          <p:cNvPicPr>
            <a:picLocks noChangeAspect="1"/>
          </p:cNvPicPr>
          <p:nvPr/>
        </p:nvPicPr>
        <p:blipFill rotWithShape="1">
          <a:blip r:embed="rId3"/>
          <a:srcRect t="933" b="-1"/>
          <a:stretch/>
        </p:blipFill>
        <p:spPr>
          <a:xfrm>
            <a:off x="240694" y="659821"/>
            <a:ext cx="3948846" cy="48011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465298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Your</a:t>
            </a:r>
            <a:r>
              <a:rPr lang="sv-SE" dirty="0" smtClean="0"/>
              <a:t> social persona </a:t>
            </a:r>
            <a:endParaRPr lang="sv-SE" dirty="0"/>
          </a:p>
        </p:txBody>
      </p:sp>
      <p:sp>
        <p:nvSpPr>
          <p:cNvPr id="3" name="Platshållare för innehåll 2"/>
          <p:cNvSpPr>
            <a:spLocks noGrp="1"/>
          </p:cNvSpPr>
          <p:nvPr>
            <p:ph idx="1"/>
          </p:nvPr>
        </p:nvSpPr>
        <p:spPr>
          <a:xfrm>
            <a:off x="5355997" y="3115351"/>
            <a:ext cx="3666358" cy="3035033"/>
          </a:xfrm>
        </p:spPr>
        <p:txBody>
          <a:bodyPr/>
          <a:lstStyle/>
          <a:p>
            <a:pPr lvl="1"/>
            <a:r>
              <a:rPr lang="sv-SE" dirty="0" smtClean="0"/>
              <a:t>Position </a:t>
            </a:r>
          </a:p>
          <a:p>
            <a:pPr lvl="1"/>
            <a:r>
              <a:rPr lang="sv-SE" dirty="0" err="1" smtClean="0"/>
              <a:t>Past</a:t>
            </a:r>
            <a:r>
              <a:rPr lang="sv-SE" dirty="0" smtClean="0"/>
              <a:t> </a:t>
            </a:r>
            <a:r>
              <a:rPr lang="sv-SE" dirty="0" err="1" smtClean="0"/>
              <a:t>work</a:t>
            </a:r>
            <a:r>
              <a:rPr lang="sv-SE" dirty="0" smtClean="0"/>
              <a:t> </a:t>
            </a:r>
            <a:r>
              <a:rPr lang="sv-SE" dirty="0" err="1" smtClean="0"/>
              <a:t>history</a:t>
            </a:r>
            <a:endParaRPr lang="sv-SE" dirty="0" smtClean="0"/>
          </a:p>
          <a:p>
            <a:pPr lvl="1"/>
            <a:r>
              <a:rPr lang="sv-SE" dirty="0" smtClean="0"/>
              <a:t>Beat/ area </a:t>
            </a:r>
            <a:r>
              <a:rPr lang="sv-SE" dirty="0" err="1" smtClean="0"/>
              <a:t>of</a:t>
            </a:r>
            <a:r>
              <a:rPr lang="sv-SE" dirty="0" smtClean="0"/>
              <a:t> </a:t>
            </a:r>
            <a:r>
              <a:rPr lang="sv-SE" dirty="0" err="1" smtClean="0"/>
              <a:t>coverage</a:t>
            </a:r>
            <a:endParaRPr lang="sv-SE" dirty="0" smtClean="0"/>
          </a:p>
          <a:p>
            <a:pPr lvl="1"/>
            <a:r>
              <a:rPr lang="sv-SE" dirty="0" err="1" smtClean="0"/>
              <a:t>Earlier</a:t>
            </a:r>
            <a:r>
              <a:rPr lang="sv-SE" dirty="0" smtClean="0"/>
              <a:t> </a:t>
            </a:r>
            <a:r>
              <a:rPr lang="sv-SE" dirty="0" err="1" smtClean="0"/>
              <a:t>work</a:t>
            </a:r>
            <a:r>
              <a:rPr lang="sv-SE" dirty="0" smtClean="0"/>
              <a:t> </a:t>
            </a:r>
          </a:p>
          <a:p>
            <a:pPr lvl="1"/>
            <a:r>
              <a:rPr lang="sv-SE" dirty="0" err="1" smtClean="0"/>
              <a:t>How</a:t>
            </a:r>
            <a:r>
              <a:rPr lang="sv-SE" dirty="0" smtClean="0"/>
              <a:t> </a:t>
            </a:r>
            <a:r>
              <a:rPr lang="sv-SE" dirty="0" err="1" smtClean="0"/>
              <a:t>to</a:t>
            </a:r>
            <a:r>
              <a:rPr lang="sv-SE" dirty="0" smtClean="0"/>
              <a:t> </a:t>
            </a:r>
            <a:r>
              <a:rPr lang="sv-SE" dirty="0" err="1" smtClean="0"/>
              <a:t>contact</a:t>
            </a:r>
            <a:r>
              <a:rPr lang="sv-SE" dirty="0" smtClean="0"/>
              <a:t> </a:t>
            </a:r>
            <a:r>
              <a:rPr lang="sv-SE" dirty="0" err="1" smtClean="0"/>
              <a:t>you</a:t>
            </a:r>
            <a:r>
              <a:rPr lang="sv-SE" dirty="0" smtClean="0"/>
              <a:t>  </a:t>
            </a:r>
          </a:p>
          <a:p>
            <a:pPr lvl="1"/>
            <a:r>
              <a:rPr lang="sv-SE" dirty="0" err="1" smtClean="0"/>
              <a:t>Something</a:t>
            </a:r>
            <a:r>
              <a:rPr lang="sv-SE" dirty="0" smtClean="0"/>
              <a:t> </a:t>
            </a:r>
            <a:r>
              <a:rPr lang="sv-SE" dirty="0" err="1" smtClean="0"/>
              <a:t>personable</a:t>
            </a:r>
            <a:r>
              <a:rPr lang="sv-SE" dirty="0" smtClean="0"/>
              <a:t> </a:t>
            </a:r>
          </a:p>
          <a:p>
            <a:pPr lvl="1"/>
            <a:endParaRPr lang="sv-SE" dirty="0" smtClean="0"/>
          </a:p>
          <a:p>
            <a:endParaRPr lang="sv-SE" dirty="0"/>
          </a:p>
        </p:txBody>
      </p:sp>
      <p:sp>
        <p:nvSpPr>
          <p:cNvPr id="4" name="textruta 3"/>
          <p:cNvSpPr txBox="1"/>
          <p:nvPr/>
        </p:nvSpPr>
        <p:spPr>
          <a:xfrm>
            <a:off x="4279227" y="2291719"/>
            <a:ext cx="4486434" cy="3657411"/>
          </a:xfrm>
          <a:prstGeom prst="rect">
            <a:avLst/>
          </a:prstGeom>
          <a:noFill/>
        </p:spPr>
        <p:txBody>
          <a:bodyPr vert="horz" wrap="square" rtlCol="0">
            <a:spAutoFit/>
          </a:bodyPr>
          <a:lstStyle/>
          <a:p>
            <a:pPr algn="dist">
              <a:lnSpc>
                <a:spcPct val="80000"/>
              </a:lnSpc>
            </a:pPr>
            <a:r>
              <a:rPr lang="sv-SE" sz="20000" b="1" spc="-300" baseline="30000" dirty="0" smtClean="0">
                <a:latin typeface="+mj-lt"/>
              </a:rPr>
              <a:t>YOUR</a:t>
            </a:r>
            <a:r>
              <a:rPr lang="sv-SE" sz="15000" dirty="0" smtClean="0"/>
              <a:t> </a:t>
            </a:r>
            <a:endParaRPr lang="sv-SE" sz="15000" dirty="0"/>
          </a:p>
        </p:txBody>
      </p:sp>
      <p:sp>
        <p:nvSpPr>
          <p:cNvPr id="5" name="textruta 4"/>
          <p:cNvSpPr txBox="1"/>
          <p:nvPr/>
        </p:nvSpPr>
        <p:spPr>
          <a:xfrm>
            <a:off x="457200" y="6449737"/>
            <a:ext cx="3793678" cy="246221"/>
          </a:xfrm>
          <a:prstGeom prst="rect">
            <a:avLst/>
          </a:prstGeom>
          <a:noFill/>
        </p:spPr>
        <p:txBody>
          <a:bodyPr wrap="square" rtlCol="0">
            <a:spAutoFit/>
          </a:bodyPr>
          <a:lstStyle/>
          <a:p>
            <a:r>
              <a:rPr lang="sv-SE" sz="1000" dirty="0"/>
              <a:t>Photo </a:t>
            </a:r>
            <a:r>
              <a:rPr lang="sv-SE" sz="1000" dirty="0" err="1"/>
              <a:t>courtesy</a:t>
            </a:r>
            <a:r>
              <a:rPr lang="sv-SE" sz="1000" dirty="0"/>
              <a:t> </a:t>
            </a:r>
            <a:r>
              <a:rPr lang="sv-SE" sz="1000" dirty="0" err="1"/>
              <a:t>of</a:t>
            </a:r>
            <a:r>
              <a:rPr lang="sv-SE" sz="1000" dirty="0"/>
              <a:t> anonymityact1 via </a:t>
            </a:r>
            <a:r>
              <a:rPr lang="sv-SE" sz="1000" dirty="0" err="1"/>
              <a:t>Flickr</a:t>
            </a:r>
            <a:endParaRPr lang="sv-SE" sz="1000" dirty="0"/>
          </a:p>
        </p:txBody>
      </p:sp>
      <p:pic>
        <p:nvPicPr>
          <p:cNvPr id="6" name="Bildobjekt 5"/>
          <p:cNvPicPr>
            <a:picLocks noChangeAspect="1"/>
          </p:cNvPicPr>
          <p:nvPr/>
        </p:nvPicPr>
        <p:blipFill>
          <a:blip r:embed="rId3"/>
          <a:stretch>
            <a:fillRect/>
          </a:stretch>
        </p:blipFill>
        <p:spPr>
          <a:xfrm>
            <a:off x="527817" y="1720039"/>
            <a:ext cx="2846974" cy="3521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82647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1800" i="1" dirty="0" smtClean="0"/>
              <a:t>SOME Tips: </a:t>
            </a:r>
            <a:r>
              <a:rPr lang="sv-SE" dirty="0" smtClean="0"/>
              <a:t/>
            </a:r>
            <a:br>
              <a:rPr lang="sv-SE" dirty="0" smtClean="0"/>
            </a:br>
            <a:r>
              <a:rPr lang="sv-SE" dirty="0" err="1" smtClean="0"/>
              <a:t>how</a:t>
            </a:r>
            <a:r>
              <a:rPr lang="sv-SE" dirty="0" smtClean="0"/>
              <a:t> </a:t>
            </a:r>
            <a:r>
              <a:rPr lang="sv-SE" dirty="0" err="1" smtClean="0"/>
              <a:t>to</a:t>
            </a:r>
            <a:r>
              <a:rPr lang="sv-SE" dirty="0" smtClean="0"/>
              <a:t> </a:t>
            </a:r>
            <a:r>
              <a:rPr lang="sv-SE" dirty="0" err="1" smtClean="0"/>
              <a:t>find</a:t>
            </a:r>
            <a:r>
              <a:rPr lang="sv-SE" dirty="0" smtClean="0"/>
              <a:t> </a:t>
            </a:r>
            <a:r>
              <a:rPr lang="sv-SE" dirty="0" smtClean="0"/>
              <a:t>and filter social </a:t>
            </a:r>
            <a:r>
              <a:rPr lang="sv-SE" dirty="0" err="1" smtClean="0"/>
              <a:t>sources</a:t>
            </a:r>
            <a:endParaRPr lang="sv-SE" dirty="0"/>
          </a:p>
        </p:txBody>
      </p:sp>
      <p:pic>
        <p:nvPicPr>
          <p:cNvPr id="6" name="Bildobjekt 5"/>
          <p:cNvPicPr>
            <a:picLocks noChangeAspect="1"/>
          </p:cNvPicPr>
          <p:nvPr/>
        </p:nvPicPr>
        <p:blipFill rotWithShape="1">
          <a:blip r:embed="rId3"/>
          <a:srcRect t="3277" b="8689"/>
          <a:stretch/>
        </p:blipFill>
        <p:spPr>
          <a:xfrm>
            <a:off x="585400" y="1600201"/>
            <a:ext cx="8073149" cy="4441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Platshållare för innehåll 7"/>
          <p:cNvSpPr>
            <a:spLocks noGrp="1"/>
          </p:cNvSpPr>
          <p:nvPr>
            <p:ph idx="1"/>
          </p:nvPr>
        </p:nvSpPr>
        <p:spPr/>
        <p:txBody>
          <a:bodyPr/>
          <a:lstStyle/>
          <a:p>
            <a:endParaRPr lang="sv-SE" dirty="0"/>
          </a:p>
        </p:txBody>
      </p:sp>
    </p:spTree>
    <p:extLst>
      <p:ext uri="{BB962C8B-B14F-4D97-AF65-F5344CB8AC3E}">
        <p14:creationId xmlns:p14="http://schemas.microsoft.com/office/powerpoint/2010/main" val="29198897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1800" i="1" dirty="0"/>
              <a:t>SOME Tips: </a:t>
            </a:r>
            <a:r>
              <a:rPr lang="sv-SE" sz="2800" i="1" dirty="0" smtClean="0"/>
              <a:t/>
            </a:r>
            <a:br>
              <a:rPr lang="sv-SE" sz="2800" i="1" dirty="0" smtClean="0"/>
            </a:br>
            <a:r>
              <a:rPr lang="sv-SE" dirty="0" err="1"/>
              <a:t>how</a:t>
            </a:r>
            <a:r>
              <a:rPr lang="sv-SE" dirty="0"/>
              <a:t> </a:t>
            </a:r>
            <a:r>
              <a:rPr lang="sv-SE" dirty="0" err="1"/>
              <a:t>to</a:t>
            </a:r>
            <a:r>
              <a:rPr lang="sv-SE" dirty="0"/>
              <a:t> </a:t>
            </a:r>
            <a:r>
              <a:rPr lang="sv-SE" dirty="0" err="1"/>
              <a:t>find</a:t>
            </a:r>
            <a:r>
              <a:rPr lang="sv-SE" dirty="0"/>
              <a:t> </a:t>
            </a:r>
            <a:r>
              <a:rPr lang="sv-SE" dirty="0" smtClean="0"/>
              <a:t>social </a:t>
            </a:r>
            <a:r>
              <a:rPr lang="sv-SE" dirty="0" err="1"/>
              <a:t>sources</a:t>
            </a:r>
            <a:endParaRPr lang="sv-SE" dirty="0"/>
          </a:p>
        </p:txBody>
      </p:sp>
      <p:sp>
        <p:nvSpPr>
          <p:cNvPr id="3" name="Platshållare för innehåll 2"/>
          <p:cNvSpPr>
            <a:spLocks noGrp="1"/>
          </p:cNvSpPr>
          <p:nvPr>
            <p:ph idx="1"/>
          </p:nvPr>
        </p:nvSpPr>
        <p:spPr>
          <a:xfrm>
            <a:off x="457200" y="1600200"/>
            <a:ext cx="5480729" cy="4602104"/>
          </a:xfrm>
        </p:spPr>
        <p:txBody>
          <a:bodyPr>
            <a:normAutofit fontScale="92500" lnSpcReduction="10000"/>
          </a:bodyPr>
          <a:lstStyle/>
          <a:p>
            <a:r>
              <a:rPr lang="sv-SE" dirty="0" err="1" smtClean="0"/>
              <a:t>Turn</a:t>
            </a:r>
            <a:r>
              <a:rPr lang="sv-SE" dirty="0" smtClean="0"/>
              <a:t> </a:t>
            </a:r>
            <a:r>
              <a:rPr lang="sv-SE" dirty="0" err="1" smtClean="0"/>
              <a:t>to</a:t>
            </a:r>
            <a:r>
              <a:rPr lang="sv-SE" dirty="0" smtClean="0"/>
              <a:t> </a:t>
            </a:r>
            <a:r>
              <a:rPr lang="sv-SE" dirty="0" err="1" smtClean="0"/>
              <a:t>your</a:t>
            </a:r>
            <a:r>
              <a:rPr lang="sv-SE" dirty="0" smtClean="0"/>
              <a:t> </a:t>
            </a:r>
            <a:r>
              <a:rPr lang="sv-SE" dirty="0" err="1" smtClean="0"/>
              <a:t>tribe</a:t>
            </a:r>
            <a:endParaRPr lang="sv-SE" dirty="0" smtClean="0"/>
          </a:p>
          <a:p>
            <a:endParaRPr lang="sv-SE" sz="1100" dirty="0" smtClean="0"/>
          </a:p>
          <a:p>
            <a:r>
              <a:rPr lang="sv-SE" dirty="0" smtClean="0"/>
              <a:t>Ask </a:t>
            </a:r>
            <a:r>
              <a:rPr lang="sv-SE" dirty="0" err="1"/>
              <a:t>questions</a:t>
            </a:r>
            <a:r>
              <a:rPr lang="sv-SE" dirty="0"/>
              <a:t>/post status </a:t>
            </a:r>
            <a:r>
              <a:rPr lang="sv-SE" dirty="0" smtClean="0"/>
              <a:t>on </a:t>
            </a:r>
            <a:r>
              <a:rPr lang="sv-SE" b="1" dirty="0" err="1" smtClean="0"/>
              <a:t>Facebook</a:t>
            </a:r>
            <a:endParaRPr lang="sv-SE" dirty="0" smtClean="0"/>
          </a:p>
          <a:p>
            <a:endParaRPr lang="sv-SE" sz="1000" dirty="0" smtClean="0"/>
          </a:p>
          <a:p>
            <a:r>
              <a:rPr lang="sv-SE" dirty="0" err="1" smtClean="0"/>
              <a:t>Use</a:t>
            </a:r>
            <a:r>
              <a:rPr lang="sv-SE" dirty="0" smtClean="0"/>
              <a:t> </a:t>
            </a:r>
            <a:r>
              <a:rPr lang="sv-SE" dirty="0" err="1" smtClean="0"/>
              <a:t>location-based</a:t>
            </a:r>
            <a:r>
              <a:rPr lang="sv-SE" dirty="0" smtClean="0"/>
              <a:t> services </a:t>
            </a:r>
            <a:r>
              <a:rPr lang="sv-SE" dirty="0" err="1" smtClean="0"/>
              <a:t>to</a:t>
            </a:r>
            <a:r>
              <a:rPr lang="sv-SE" dirty="0" smtClean="0"/>
              <a:t> </a:t>
            </a:r>
            <a:r>
              <a:rPr lang="sv-SE" dirty="0" err="1"/>
              <a:t>find</a:t>
            </a:r>
            <a:r>
              <a:rPr lang="sv-SE" dirty="0"/>
              <a:t> </a:t>
            </a:r>
            <a:r>
              <a:rPr lang="sv-SE" b="1" dirty="0" err="1" smtClean="0"/>
              <a:t>eye</a:t>
            </a:r>
            <a:r>
              <a:rPr lang="sv-SE" b="1" dirty="0" smtClean="0"/>
              <a:t> </a:t>
            </a:r>
            <a:r>
              <a:rPr lang="sv-SE" b="1" dirty="0" err="1" smtClean="0"/>
              <a:t>witnesses</a:t>
            </a:r>
            <a:endParaRPr lang="sv-SE" b="1" dirty="0" smtClean="0"/>
          </a:p>
          <a:p>
            <a:endParaRPr lang="sv-SE" sz="1000" dirty="0"/>
          </a:p>
          <a:p>
            <a:r>
              <a:rPr lang="sv-SE" b="1" dirty="0" smtClean="0"/>
              <a:t>Memorial </a:t>
            </a:r>
            <a:r>
              <a:rPr lang="sv-SE" b="1" dirty="0"/>
              <a:t>pages</a:t>
            </a:r>
            <a:r>
              <a:rPr lang="sv-SE" dirty="0"/>
              <a:t>, on </a:t>
            </a:r>
            <a:r>
              <a:rPr lang="sv-SE" dirty="0" err="1"/>
              <a:t>Facebook</a:t>
            </a:r>
            <a:r>
              <a:rPr lang="sv-SE" dirty="0"/>
              <a:t> </a:t>
            </a:r>
            <a:r>
              <a:rPr lang="sv-SE" dirty="0" smtClean="0"/>
              <a:t>and </a:t>
            </a:r>
            <a:r>
              <a:rPr lang="sv-SE" dirty="0" err="1" smtClean="0"/>
              <a:t>MySpace</a:t>
            </a:r>
            <a:endParaRPr lang="sv-SE" dirty="0" smtClean="0"/>
          </a:p>
          <a:p>
            <a:endParaRPr lang="sv-SE" sz="1000" dirty="0" smtClean="0"/>
          </a:p>
          <a:p>
            <a:r>
              <a:rPr lang="sv-SE" dirty="0" err="1" smtClean="0"/>
              <a:t>Search</a:t>
            </a:r>
            <a:r>
              <a:rPr lang="sv-SE" dirty="0" smtClean="0"/>
              <a:t> </a:t>
            </a:r>
            <a:r>
              <a:rPr lang="sv-SE" b="1" dirty="0" err="1" smtClean="0"/>
              <a:t>Youtube</a:t>
            </a:r>
            <a:r>
              <a:rPr lang="sv-SE" dirty="0" smtClean="0"/>
              <a:t> for </a:t>
            </a:r>
            <a:r>
              <a:rPr lang="sv-SE" dirty="0" err="1" smtClean="0"/>
              <a:t>citizen</a:t>
            </a:r>
            <a:r>
              <a:rPr lang="sv-SE" dirty="0" smtClean="0"/>
              <a:t>-video  </a:t>
            </a:r>
          </a:p>
          <a:p>
            <a:pPr marL="0" indent="0">
              <a:buNone/>
            </a:pPr>
            <a:endParaRPr lang="sv-SE" sz="1000" dirty="0"/>
          </a:p>
          <a:p>
            <a:r>
              <a:rPr lang="sv-SE" dirty="0" err="1"/>
              <a:t>Twitter</a:t>
            </a:r>
            <a:r>
              <a:rPr lang="sv-SE" dirty="0"/>
              <a:t> and </a:t>
            </a:r>
            <a:r>
              <a:rPr lang="sv-SE" dirty="0" err="1"/>
              <a:t>Facebook</a:t>
            </a:r>
            <a:r>
              <a:rPr lang="sv-SE" dirty="0"/>
              <a:t> </a:t>
            </a:r>
            <a:r>
              <a:rPr lang="sv-SE" b="1" dirty="0" smtClean="0"/>
              <a:t>“</a:t>
            </a:r>
            <a:r>
              <a:rPr lang="sv-SE" b="1" dirty="0" err="1"/>
              <a:t>localize</a:t>
            </a:r>
            <a:r>
              <a:rPr lang="sv-SE" b="1" dirty="0"/>
              <a:t>” </a:t>
            </a:r>
            <a:r>
              <a:rPr lang="sv-SE" dirty="0"/>
              <a:t>international </a:t>
            </a:r>
            <a:r>
              <a:rPr lang="sv-SE" dirty="0" err="1" smtClean="0"/>
              <a:t>stories</a:t>
            </a:r>
            <a:endParaRPr lang="sv-SE" dirty="0"/>
          </a:p>
          <a:p>
            <a:endParaRPr lang="sv-SE" sz="900" dirty="0"/>
          </a:p>
          <a:p>
            <a:r>
              <a:rPr lang="sv-SE" dirty="0" err="1"/>
              <a:t>Follow</a:t>
            </a:r>
            <a:r>
              <a:rPr lang="sv-SE" dirty="0"/>
              <a:t> </a:t>
            </a:r>
            <a:r>
              <a:rPr lang="sv-SE" b="1" dirty="0" err="1"/>
              <a:t>trending</a:t>
            </a:r>
            <a:r>
              <a:rPr lang="sv-SE" b="1" dirty="0"/>
              <a:t> </a:t>
            </a:r>
            <a:r>
              <a:rPr lang="sv-SE" b="1" dirty="0" err="1" smtClean="0"/>
              <a:t>local</a:t>
            </a:r>
            <a:r>
              <a:rPr lang="sv-SE" b="1" dirty="0" smtClean="0"/>
              <a:t> </a:t>
            </a:r>
            <a:r>
              <a:rPr lang="sv-SE" b="1" dirty="0" err="1" smtClean="0"/>
              <a:t>topics</a:t>
            </a:r>
            <a:r>
              <a:rPr lang="sv-SE" b="1" dirty="0" smtClean="0"/>
              <a:t> </a:t>
            </a:r>
            <a:r>
              <a:rPr lang="sv-SE" dirty="0"/>
              <a:t>on </a:t>
            </a:r>
            <a:r>
              <a:rPr lang="sv-SE" dirty="0" err="1"/>
              <a:t>Twitter</a:t>
            </a:r>
            <a:endParaRPr lang="sv-SE" dirty="0"/>
          </a:p>
          <a:p>
            <a:endParaRPr lang="sv-SE" sz="900" dirty="0"/>
          </a:p>
          <a:p>
            <a:r>
              <a:rPr lang="sv-SE" dirty="0" err="1"/>
              <a:t>Find</a:t>
            </a:r>
            <a:r>
              <a:rPr lang="sv-SE" dirty="0"/>
              <a:t> </a:t>
            </a:r>
            <a:r>
              <a:rPr lang="sv-SE" dirty="0" err="1"/>
              <a:t>sources</a:t>
            </a:r>
            <a:r>
              <a:rPr lang="sv-SE" dirty="0"/>
              <a:t> </a:t>
            </a:r>
            <a:r>
              <a:rPr lang="sv-SE" dirty="0" err="1"/>
              <a:t>directly</a:t>
            </a:r>
            <a:r>
              <a:rPr lang="sv-SE" dirty="0"/>
              <a:t> by </a:t>
            </a:r>
            <a:r>
              <a:rPr lang="sv-SE" b="1" dirty="0"/>
              <a:t>monitor lists </a:t>
            </a:r>
            <a:r>
              <a:rPr lang="sv-SE" dirty="0" err="1"/>
              <a:t>of</a:t>
            </a:r>
            <a:r>
              <a:rPr lang="sv-SE" dirty="0"/>
              <a:t> </a:t>
            </a:r>
            <a:r>
              <a:rPr lang="sv-SE" dirty="0" err="1"/>
              <a:t>interesst</a:t>
            </a:r>
            <a:r>
              <a:rPr lang="sv-SE" dirty="0"/>
              <a:t> – not just #-tags. </a:t>
            </a:r>
          </a:p>
          <a:p>
            <a:endParaRPr lang="sv-SE" dirty="0" smtClean="0"/>
          </a:p>
          <a:p>
            <a:endParaRPr lang="sv-SE" dirty="0"/>
          </a:p>
          <a:p>
            <a:endParaRPr lang="sv-SE" dirty="0" smtClean="0"/>
          </a:p>
          <a:p>
            <a:endParaRPr lang="sv-SE" dirty="0"/>
          </a:p>
          <a:p>
            <a:endParaRPr lang="sv-SE" dirty="0"/>
          </a:p>
        </p:txBody>
      </p:sp>
      <p:pic>
        <p:nvPicPr>
          <p:cNvPr id="5" name="Bildobjekt 4"/>
          <p:cNvPicPr>
            <a:picLocks noChangeAspect="1"/>
          </p:cNvPicPr>
          <p:nvPr/>
        </p:nvPicPr>
        <p:blipFill rotWithShape="1">
          <a:blip r:embed="rId3"/>
          <a:srcRect l="8926" t="11162" r="8260"/>
          <a:stretch/>
        </p:blipFill>
        <p:spPr>
          <a:xfrm>
            <a:off x="6113697" y="1582334"/>
            <a:ext cx="2754540" cy="445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1087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199" y="274638"/>
            <a:ext cx="8505371" cy="961495"/>
          </a:xfrm>
        </p:spPr>
        <p:txBody>
          <a:bodyPr/>
          <a:lstStyle/>
          <a:p>
            <a:r>
              <a:rPr lang="sv-SE" dirty="0" smtClean="0"/>
              <a:t>social media </a:t>
            </a:r>
            <a:r>
              <a:rPr lang="sv-SE" dirty="0" err="1" smtClean="0"/>
              <a:t>newsrooms</a:t>
            </a:r>
            <a:endParaRPr lang="sv-SE" dirty="0"/>
          </a:p>
        </p:txBody>
      </p:sp>
      <p:pic>
        <p:nvPicPr>
          <p:cNvPr id="10" name="Bildobjekt 9" descr="Skärmavbild 2011-05-09 kl. 13.04.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520069"/>
            <a:ext cx="6045198" cy="4948464"/>
          </a:xfrm>
          <a:prstGeom prst="rect">
            <a:avLst/>
          </a:prstGeom>
          <a:ln w="3175" cmpd="sng">
            <a:solidFill>
              <a:schemeClr val="bg1">
                <a:lumMod val="65000"/>
              </a:schemeClr>
            </a:solidFill>
          </a:ln>
          <a:effectLst>
            <a:outerShdw blurRad="292100" dist="139700" dir="2700000" algn="tl" rotWithShape="0">
              <a:srgbClr val="333333">
                <a:alpha val="65000"/>
              </a:srgbClr>
            </a:outerShdw>
          </a:effectLst>
        </p:spPr>
      </p:pic>
      <p:pic>
        <p:nvPicPr>
          <p:cNvPr id="11" name="Bildobjekt 10" descr="Skärmavbild 2011-05-09 kl. 13.03.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031" y="1668386"/>
            <a:ext cx="1769547" cy="5189614"/>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2" name="Bildobjekt 11" descr="Skärmavbild 2011-05-09 kl. 13.04.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4915" y="1847233"/>
            <a:ext cx="2454964" cy="3769796"/>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9365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6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00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Skärmavbild 2011-05-09 kl. 08.56.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56" y="1331101"/>
            <a:ext cx="8719607" cy="3560810"/>
          </a:xfrm>
          <a:prstGeom prst="rect">
            <a:avLst/>
          </a:prstGeom>
          <a:ln>
            <a:solidFill>
              <a:srgbClr val="A6A6A6"/>
            </a:solidFill>
          </a:ln>
          <a:effectLst>
            <a:outerShdw blurRad="292100" dist="139700" dir="2700000" algn="tl" rotWithShape="0">
              <a:srgbClr val="333333">
                <a:alpha val="65000"/>
              </a:srgbClr>
            </a:outerShdw>
          </a:effectLst>
        </p:spPr>
      </p:pic>
      <p:pic>
        <p:nvPicPr>
          <p:cNvPr id="8" name="Bildobjekt 7" descr="Skärmavbild 2011-05-09 kl. 08.54.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498" y="1714100"/>
            <a:ext cx="6148919" cy="4114690"/>
          </a:xfrm>
          <a:prstGeom prst="rect">
            <a:avLst/>
          </a:prstGeom>
          <a:ln>
            <a:solidFill>
              <a:srgbClr val="A6A6A6"/>
            </a:solidFill>
          </a:ln>
          <a:effectLst>
            <a:outerShdw blurRad="292100" dist="139700" dir="2700000" algn="tl" rotWithShape="0">
              <a:srgbClr val="333333">
                <a:alpha val="65000"/>
              </a:srgbClr>
            </a:outerShdw>
          </a:effectLst>
        </p:spPr>
      </p:pic>
      <p:sp>
        <p:nvSpPr>
          <p:cNvPr id="9" name="Rubrik 1"/>
          <p:cNvSpPr txBox="1">
            <a:spLocks/>
          </p:cNvSpPr>
          <p:nvPr/>
        </p:nvSpPr>
        <p:spPr>
          <a:xfrm>
            <a:off x="424393" y="372533"/>
            <a:ext cx="8485024" cy="826280"/>
          </a:xfrm>
          <a:prstGeom prst="rect">
            <a:avLst/>
          </a:prstGeom>
        </p:spPr>
        <p:txBody>
          <a:bodyPr vert="horz" lIns="91440" tIns="45720" rIns="91440" bIns="45720" rtlCol="0" anchor="b">
            <a:noAutofit/>
          </a:bodyPr>
          <a:lstStyle>
            <a:lvl1pPr algn="ctr" defTabSz="457200" rtl="0" eaLnBrk="1" latinLnBrk="0" hangingPunct="1">
              <a:spcBef>
                <a:spcPct val="0"/>
              </a:spcBef>
              <a:buNone/>
              <a:defRPr sz="1800" b="0" kern="1200" cap="all">
                <a:solidFill>
                  <a:srgbClr val="D53D21"/>
                </a:solidFill>
                <a:latin typeface="Arial"/>
                <a:ea typeface="+mj-ea"/>
                <a:cs typeface="Arial"/>
              </a:defRPr>
            </a:lvl1pPr>
          </a:lstStyle>
          <a:p>
            <a:pPr algn="l"/>
            <a:r>
              <a:rPr lang="sv-SE" sz="2400" b="1" dirty="0" err="1" smtClean="0"/>
              <a:t>This</a:t>
            </a:r>
            <a:r>
              <a:rPr lang="sv-SE" sz="2400" b="1" dirty="0" smtClean="0"/>
              <a:t> is </a:t>
            </a:r>
            <a:r>
              <a:rPr lang="sv-SE" sz="2400" b="1" dirty="0" err="1" smtClean="0"/>
              <a:t>how</a:t>
            </a:r>
            <a:r>
              <a:rPr lang="sv-SE" sz="2400" b="1" dirty="0" smtClean="0"/>
              <a:t> YOU do it for real - persona </a:t>
            </a:r>
            <a:endParaRPr lang="sv-SE" sz="2400" b="1" dirty="0"/>
          </a:p>
        </p:txBody>
      </p:sp>
      <p:pic>
        <p:nvPicPr>
          <p:cNvPr id="11" name="Bildobjekt 10" descr="Skärmavbild 2011-05-09 kl. 16.11.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811" y="1553625"/>
            <a:ext cx="7813755" cy="6256736"/>
          </a:xfrm>
          <a:prstGeom prst="rect">
            <a:avLst/>
          </a:prstGeom>
          <a:ln>
            <a:solidFill>
              <a:srgbClr val="A6A6A6"/>
            </a:solidFill>
          </a:ln>
          <a:effectLst>
            <a:outerShdw blurRad="292100" dist="139700" dir="2700000" algn="tl" rotWithShape="0">
              <a:srgbClr val="333333">
                <a:alpha val="65000"/>
              </a:srgbClr>
            </a:outerShdw>
          </a:effectLst>
        </p:spPr>
      </p:pic>
      <p:pic>
        <p:nvPicPr>
          <p:cNvPr id="2" name="Bildobjekt 1"/>
          <p:cNvPicPr>
            <a:picLocks noChangeAspect="1"/>
          </p:cNvPicPr>
          <p:nvPr/>
        </p:nvPicPr>
        <p:blipFill>
          <a:blip r:embed="rId6"/>
          <a:stretch>
            <a:fillRect/>
          </a:stretch>
        </p:blipFill>
        <p:spPr>
          <a:xfrm>
            <a:off x="691264" y="2061935"/>
            <a:ext cx="3216908" cy="4222847"/>
          </a:xfrm>
          <a:prstGeom prst="rect">
            <a:avLst/>
          </a:prstGeom>
          <a:ln>
            <a:noFill/>
          </a:ln>
          <a:effectLst>
            <a:outerShdw blurRad="292100" dist="139700" dir="2700000" algn="tl" rotWithShape="0">
              <a:srgbClr val="333333">
                <a:alpha val="65000"/>
              </a:srgbClr>
            </a:outerShdw>
          </a:effectLst>
        </p:spPr>
      </p:pic>
      <p:pic>
        <p:nvPicPr>
          <p:cNvPr id="3" name="Bildobjekt 2"/>
          <p:cNvPicPr>
            <a:picLocks noChangeAspect="1"/>
          </p:cNvPicPr>
          <p:nvPr/>
        </p:nvPicPr>
        <p:blipFill>
          <a:blip r:embed="rId7"/>
          <a:stretch>
            <a:fillRect/>
          </a:stretch>
        </p:blipFill>
        <p:spPr>
          <a:xfrm>
            <a:off x="3020475" y="1714100"/>
            <a:ext cx="3151503" cy="3960349"/>
          </a:xfrm>
          <a:prstGeom prst="rect">
            <a:avLst/>
          </a:prstGeom>
          <a:ln>
            <a:solidFill>
              <a:srgbClr val="A6A6A6"/>
            </a:solidFill>
          </a:ln>
          <a:effectLst>
            <a:outerShdw blurRad="292100" dist="139700" dir="2700000" algn="tl" rotWithShape="0">
              <a:srgbClr val="333333">
                <a:alpha val="65000"/>
              </a:srgbClr>
            </a:outerShdw>
          </a:effectLst>
        </p:spPr>
      </p:pic>
      <p:pic>
        <p:nvPicPr>
          <p:cNvPr id="10" name="Bildobjekt 9" descr="Skärmavbild 2011-05-09 kl. 16.25.2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3117" y="1865338"/>
            <a:ext cx="5639033" cy="4992662"/>
          </a:xfrm>
          <a:prstGeom prst="rect">
            <a:avLst/>
          </a:prstGeom>
          <a:ln>
            <a:solidFill>
              <a:srgbClr val="A6A6A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6528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500"/>
                            </p:stCondLst>
                            <p:childTnLst>
                              <p:par>
                                <p:cTn id="17" presetID="6" presetClass="emph" presetSubtype="0" fill="hold" nodeType="afterEffect">
                                  <p:stCondLst>
                                    <p:cond delay="0"/>
                                  </p:stCondLst>
                                  <p:childTnLst>
                                    <p:animScale>
                                      <p:cBhvr>
                                        <p:cTn id="18" dur="2000" fill="hold"/>
                                        <p:tgtEl>
                                          <p:spTgt spid="2"/>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par>
                                <p:cTn id="24" presetID="6" presetClass="emph" presetSubtype="0" fill="hold" nodeType="withEffect">
                                  <p:stCondLst>
                                    <p:cond delay="0"/>
                                  </p:stCondLst>
                                  <p:childTnLst>
                                    <p:animScale>
                                      <p:cBhvr>
                                        <p:cTn id="25" dur="2000" fill="hold"/>
                                        <p:tgtEl>
                                          <p:spTgt spid="3"/>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a:t>
            </a:r>
            <a:r>
              <a:rPr lang="en-US" dirty="0" err="1" smtClean="0"/>
              <a:t>mynewsdesk</a:t>
            </a:r>
            <a:r>
              <a:rPr lang="en-US" dirty="0" smtClean="0"/>
              <a:t> </a:t>
            </a:r>
            <a:endParaRPr lang="en-US" dirty="0"/>
          </a:p>
        </p:txBody>
      </p:sp>
      <p:sp>
        <p:nvSpPr>
          <p:cNvPr id="3" name="Content Placeholder 2"/>
          <p:cNvSpPr>
            <a:spLocks noGrp="1"/>
          </p:cNvSpPr>
          <p:nvPr>
            <p:ph idx="1"/>
          </p:nvPr>
        </p:nvSpPr>
        <p:spPr>
          <a:xfrm>
            <a:off x="457200" y="1600200"/>
            <a:ext cx="5433181" cy="4735201"/>
          </a:xfrm>
        </p:spPr>
        <p:txBody>
          <a:bodyPr>
            <a:normAutofit/>
          </a:bodyPr>
          <a:lstStyle/>
          <a:p>
            <a:pPr>
              <a:spcAft>
                <a:spcPts val="600"/>
              </a:spcAft>
            </a:pPr>
            <a:r>
              <a:rPr lang="en-US" sz="2000" dirty="0" err="1" smtClean="0"/>
              <a:t>Mynewsdesk</a:t>
            </a:r>
            <a:r>
              <a:rPr lang="en-US" sz="2000" dirty="0" smtClean="0"/>
              <a:t> Norway opened in</a:t>
            </a:r>
            <a:r>
              <a:rPr lang="en-US" sz="2000" dirty="0" smtClean="0">
                <a:solidFill>
                  <a:srgbClr val="CF1C21"/>
                </a:solidFill>
              </a:rPr>
              <a:t> </a:t>
            </a:r>
            <a:r>
              <a:rPr lang="en-US" sz="2000" b="1" dirty="0" smtClean="0">
                <a:solidFill>
                  <a:srgbClr val="CF1C21"/>
                </a:solidFill>
              </a:rPr>
              <a:t>Os</a:t>
            </a:r>
            <a:r>
              <a:rPr lang="en-US" sz="2000" dirty="0" smtClean="0">
                <a:solidFill>
                  <a:srgbClr val="CF1C21"/>
                </a:solidFill>
              </a:rPr>
              <a:t>lo </a:t>
            </a:r>
            <a:r>
              <a:rPr lang="en-US" sz="2000" dirty="0" smtClean="0"/>
              <a:t>- spring </a:t>
            </a:r>
            <a:r>
              <a:rPr lang="en-US" sz="2000" dirty="0"/>
              <a:t>of </a:t>
            </a:r>
            <a:r>
              <a:rPr lang="en-US" sz="2000" dirty="0" smtClean="0"/>
              <a:t>2010</a:t>
            </a:r>
          </a:p>
          <a:p>
            <a:r>
              <a:rPr lang="en-US" sz="2000" dirty="0"/>
              <a:t>A part of Norwegian </a:t>
            </a:r>
            <a:r>
              <a:rPr lang="en-US" sz="2000" dirty="0" smtClean="0"/>
              <a:t>media </a:t>
            </a:r>
            <a:r>
              <a:rPr lang="en-US" sz="2000" dirty="0"/>
              <a:t>group </a:t>
            </a:r>
            <a:r>
              <a:rPr lang="en-US" sz="2000" b="1" dirty="0">
                <a:solidFill>
                  <a:srgbClr val="CF1C21"/>
                </a:solidFill>
              </a:rPr>
              <a:t>NHST</a:t>
            </a:r>
            <a:r>
              <a:rPr lang="en-US" sz="2000" dirty="0"/>
              <a:t> since </a:t>
            </a:r>
            <a:r>
              <a:rPr lang="en-US" sz="2000" dirty="0" smtClean="0"/>
              <a:t>2008</a:t>
            </a:r>
          </a:p>
          <a:p>
            <a:pPr>
              <a:spcAft>
                <a:spcPts val="600"/>
              </a:spcAft>
            </a:pPr>
            <a:r>
              <a:rPr lang="en-US" sz="2000" dirty="0" smtClean="0"/>
              <a:t>Also offices in Stockholm</a:t>
            </a:r>
            <a:r>
              <a:rPr lang="en-US" sz="2000" dirty="0"/>
              <a:t>, </a:t>
            </a:r>
            <a:r>
              <a:rPr lang="en-US" sz="2000" dirty="0" err="1"/>
              <a:t>Gothenberg</a:t>
            </a:r>
            <a:r>
              <a:rPr lang="en-US" sz="2000" dirty="0"/>
              <a:t>, </a:t>
            </a:r>
            <a:r>
              <a:rPr lang="en-US" sz="2000" dirty="0" smtClean="0"/>
              <a:t>Malmo, Copenhagen</a:t>
            </a:r>
            <a:r>
              <a:rPr lang="en-US" sz="2000" dirty="0"/>
              <a:t>, Helsinki, London and </a:t>
            </a:r>
            <a:r>
              <a:rPr lang="en-US" sz="2000" dirty="0" smtClean="0"/>
              <a:t>Singapore</a:t>
            </a:r>
            <a:endParaRPr lang="en-US" sz="2000" dirty="0"/>
          </a:p>
          <a:p>
            <a:pPr>
              <a:spcAft>
                <a:spcPts val="600"/>
              </a:spcAft>
            </a:pPr>
            <a:r>
              <a:rPr lang="en-US" b="1" cap="all" dirty="0" smtClean="0">
                <a:solidFill>
                  <a:srgbClr val="CF1C21"/>
                </a:solidFill>
                <a:ea typeface="+mj-ea"/>
              </a:rPr>
              <a:t>1 million </a:t>
            </a:r>
            <a:r>
              <a:rPr lang="en-US" dirty="0" smtClean="0"/>
              <a:t>visitors per month</a:t>
            </a:r>
          </a:p>
          <a:p>
            <a:pPr>
              <a:spcAft>
                <a:spcPts val="600"/>
              </a:spcAft>
            </a:pPr>
            <a:r>
              <a:rPr lang="en-US" b="1" cap="all" dirty="0" smtClean="0">
                <a:solidFill>
                  <a:srgbClr val="D53D21"/>
                </a:solidFill>
              </a:rPr>
              <a:t>Over 23,000 </a:t>
            </a:r>
            <a:r>
              <a:rPr lang="en-US" dirty="0" smtClean="0">
                <a:solidFill>
                  <a:srgbClr val="000000"/>
                </a:solidFill>
              </a:rPr>
              <a:t>sources distributed over </a:t>
            </a:r>
            <a:r>
              <a:rPr lang="en-US" b="1" cap="all" dirty="0">
                <a:solidFill>
                  <a:srgbClr val="D53D21"/>
                </a:solidFill>
              </a:rPr>
              <a:t>25, 000 </a:t>
            </a:r>
            <a:r>
              <a:rPr lang="en-US" dirty="0" smtClean="0">
                <a:solidFill>
                  <a:srgbClr val="000000"/>
                </a:solidFill>
              </a:rPr>
              <a:t>content items per month</a:t>
            </a:r>
          </a:p>
          <a:p>
            <a:pPr>
              <a:spcAft>
                <a:spcPts val="600"/>
              </a:spcAft>
            </a:pPr>
            <a:r>
              <a:rPr lang="en-US" b="1" cap="all" dirty="0" smtClean="0">
                <a:solidFill>
                  <a:srgbClr val="D53D21"/>
                </a:solidFill>
                <a:ea typeface="+mj-ea"/>
              </a:rPr>
              <a:t>3,600 </a:t>
            </a:r>
            <a:r>
              <a:rPr lang="en-US" dirty="0" smtClean="0"/>
              <a:t>social media newsrooms hosted by </a:t>
            </a:r>
            <a:r>
              <a:rPr lang="en-US" dirty="0" err="1" smtClean="0"/>
              <a:t>Mynewsdesk</a:t>
            </a:r>
            <a:r>
              <a:rPr lang="en-US" dirty="0" smtClean="0"/>
              <a:t> </a:t>
            </a:r>
          </a:p>
          <a:p>
            <a:endParaRPr lang="en-US" sz="2400" dirty="0"/>
          </a:p>
          <a:p>
            <a:endParaRPr lang="en-US" sz="2400" dirty="0"/>
          </a:p>
        </p:txBody>
      </p:sp>
      <p:pic>
        <p:nvPicPr>
          <p:cNvPr id="4" name="Bildobjekt 3" descr="20.MND_PRstar"/>
          <p:cNvPicPr>
            <a:picLocks noChangeAspect="1"/>
          </p:cNvPicPr>
          <p:nvPr/>
        </p:nvPicPr>
        <p:blipFill rotWithShape="1">
          <a:blip r:embed="rId3">
            <a:extLst>
              <a:ext uri="{28A0092B-C50C-407E-A947-70E740481C1C}">
                <a14:useLocalDpi xmlns:a14="http://schemas.microsoft.com/office/drawing/2010/main" val="0"/>
              </a:ext>
            </a:extLst>
          </a:blip>
          <a:srcRect l="5675" t="22289" r="2882"/>
          <a:stretch/>
        </p:blipFill>
        <p:spPr>
          <a:xfrm>
            <a:off x="6112547" y="1784246"/>
            <a:ext cx="2574253" cy="3543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Bildobjekt 4" descr="19.MND_Pratbubbelgubbesmile.ai"/>
          <p:cNvPicPr>
            <a:picLocks noChangeAspect="1"/>
          </p:cNvPicPr>
          <p:nvPr/>
        </p:nvPicPr>
        <p:blipFill rotWithShape="1">
          <a:blip r:embed="rId4"/>
          <a:srcRect l="39418" t="20066" r="40079" b="45493"/>
          <a:stretch/>
        </p:blipFill>
        <p:spPr>
          <a:xfrm>
            <a:off x="7733628" y="162036"/>
            <a:ext cx="918406" cy="1155497"/>
          </a:xfrm>
          <a:prstGeom prst="rect">
            <a:avLst/>
          </a:prstGeom>
        </p:spPr>
      </p:pic>
      <p:pic>
        <p:nvPicPr>
          <p:cNvPr id="6" name="Bildobjekt 5" descr="Skärmavbild 2011-04-14 kl. 13.52.4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144" y="2705881"/>
            <a:ext cx="2047208" cy="409441"/>
          </a:xfrm>
          <a:prstGeom prst="rect">
            <a:avLst/>
          </a:prstGeom>
        </p:spPr>
      </p:pic>
      <p:pic>
        <p:nvPicPr>
          <p:cNvPr id="7" name="Bildobjekt 6" descr="Skärmavbild 2011-04-14 kl. 13.42.5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000" y="2087827"/>
            <a:ext cx="1521066" cy="633778"/>
          </a:xfrm>
          <a:prstGeom prst="rect">
            <a:avLst/>
          </a:prstGeom>
        </p:spPr>
      </p:pic>
    </p:spTree>
    <p:extLst>
      <p:ext uri="{BB962C8B-B14F-4D97-AF65-F5344CB8AC3E}">
        <p14:creationId xmlns:p14="http://schemas.microsoft.com/office/powerpoint/2010/main" val="12376115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2286000" y="3105835"/>
            <a:ext cx="4572000" cy="646331"/>
          </a:xfrm>
          <a:prstGeom prst="rect">
            <a:avLst/>
          </a:prstGeom>
        </p:spPr>
        <p:txBody>
          <a:bodyPr>
            <a:spAutoFit/>
          </a:bodyPr>
          <a:lstStyle/>
          <a:p>
            <a:r>
              <a:rPr lang="sv-SE" dirty="0"/>
              <a:t>http://</a:t>
            </a:r>
            <a:r>
              <a:rPr lang="sv-SE" dirty="0" err="1"/>
              <a:t>www.youtube.com</a:t>
            </a:r>
            <a:r>
              <a:rPr lang="sv-SE" dirty="0"/>
              <a:t>/</a:t>
            </a:r>
            <a:r>
              <a:rPr lang="sv-SE" dirty="0" err="1"/>
              <a:t>watch?v</a:t>
            </a:r>
            <a:r>
              <a:rPr lang="sv-SE" dirty="0"/>
              <a:t>=Jc8TQppzORE&amp;feature=</a:t>
            </a:r>
            <a:r>
              <a:rPr lang="sv-SE" dirty="0" err="1"/>
              <a:t>youtu.be&amp;hd</a:t>
            </a:r>
            <a:r>
              <a:rPr lang="sv-SE" dirty="0"/>
              <a:t>=1</a:t>
            </a:r>
          </a:p>
        </p:txBody>
      </p:sp>
      <p:pic>
        <p:nvPicPr>
          <p:cNvPr id="2" name="twitter_tv_mnd_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a:t>
            </a:r>
            <a:r>
              <a:rPr lang="sv-SE" dirty="0" err="1" smtClean="0"/>
              <a:t>concept</a:t>
            </a:r>
            <a:r>
              <a:rPr lang="sv-SE" dirty="0" smtClean="0"/>
              <a:t> </a:t>
            </a:r>
            <a:r>
              <a:rPr lang="sv-SE" dirty="0" err="1" smtClean="0"/>
              <a:t>of</a:t>
            </a:r>
            <a:r>
              <a:rPr lang="sv-SE" dirty="0" smtClean="0"/>
              <a:t> Social </a:t>
            </a:r>
            <a:r>
              <a:rPr lang="sv-SE" dirty="0" err="1" smtClean="0"/>
              <a:t>news</a:t>
            </a:r>
            <a:r>
              <a:rPr lang="sv-SE" dirty="0" smtClean="0"/>
              <a:t> </a:t>
            </a:r>
            <a:endParaRPr lang="sv-SE" dirty="0"/>
          </a:p>
        </p:txBody>
      </p:sp>
      <p:pic>
        <p:nvPicPr>
          <p:cNvPr id="5" name="Bildobjekt 4"/>
          <p:cNvPicPr>
            <a:picLocks noChangeAspect="1"/>
          </p:cNvPicPr>
          <p:nvPr/>
        </p:nvPicPr>
        <p:blipFill>
          <a:blip r:embed="rId3"/>
          <a:stretch>
            <a:fillRect/>
          </a:stretch>
        </p:blipFill>
        <p:spPr>
          <a:xfrm>
            <a:off x="457200" y="1640926"/>
            <a:ext cx="6317538" cy="4137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593210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a:blip r:embed="rId3"/>
          <a:stretch>
            <a:fillRect/>
          </a:stretch>
        </p:blipFill>
        <p:spPr>
          <a:xfrm>
            <a:off x="461842" y="-819403"/>
            <a:ext cx="8698655" cy="6991603"/>
          </a:xfrm>
          <a:prstGeom prst="rect">
            <a:avLst/>
          </a:prstGeom>
        </p:spPr>
      </p:pic>
      <p:sp>
        <p:nvSpPr>
          <p:cNvPr id="2" name="Rubrik 1"/>
          <p:cNvSpPr>
            <a:spLocks noGrp="1"/>
          </p:cNvSpPr>
          <p:nvPr>
            <p:ph type="title"/>
          </p:nvPr>
        </p:nvSpPr>
        <p:spPr>
          <a:xfrm>
            <a:off x="143809" y="3769303"/>
            <a:ext cx="2940616" cy="961495"/>
          </a:xfrm>
        </p:spPr>
        <p:txBody>
          <a:bodyPr/>
          <a:lstStyle/>
          <a:p>
            <a:r>
              <a:rPr lang="sv-SE" dirty="0" err="1" smtClean="0"/>
              <a:t>Sources</a:t>
            </a:r>
            <a:r>
              <a:rPr lang="sv-SE" dirty="0" smtClean="0"/>
              <a:t> vs. </a:t>
            </a:r>
            <a:r>
              <a:rPr lang="sv-SE" dirty="0" err="1" smtClean="0"/>
              <a:t>stories</a:t>
            </a:r>
            <a:r>
              <a:rPr lang="sv-SE" dirty="0" smtClean="0"/>
              <a:t> </a:t>
            </a:r>
            <a:endParaRPr lang="sv-SE" dirty="0"/>
          </a:p>
        </p:txBody>
      </p:sp>
    </p:spTree>
    <p:extLst>
      <p:ext uri="{BB962C8B-B14F-4D97-AF65-F5344CB8AC3E}">
        <p14:creationId xmlns:p14="http://schemas.microsoft.com/office/powerpoint/2010/main" val="21547993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199" y="274638"/>
            <a:ext cx="8565155" cy="961495"/>
          </a:xfrm>
        </p:spPr>
        <p:txBody>
          <a:bodyPr/>
          <a:lstStyle/>
          <a:p>
            <a:r>
              <a:rPr lang="sv-SE" dirty="0" err="1" smtClean="0"/>
              <a:t>Anyone</a:t>
            </a:r>
            <a:r>
              <a:rPr lang="sv-SE" dirty="0" smtClean="0"/>
              <a:t> </a:t>
            </a:r>
            <a:r>
              <a:rPr lang="sv-SE" dirty="0" err="1" smtClean="0"/>
              <a:t>can</a:t>
            </a:r>
            <a:r>
              <a:rPr lang="sv-SE" dirty="0" smtClean="0"/>
              <a:t> be a journalist…</a:t>
            </a:r>
            <a:r>
              <a:rPr lang="sv-SE" dirty="0" err="1" smtClean="0"/>
              <a:t>can</a:t>
            </a:r>
            <a:r>
              <a:rPr lang="sv-SE" dirty="0" smtClean="0"/>
              <a:t> </a:t>
            </a:r>
            <a:r>
              <a:rPr lang="sv-SE" dirty="0" err="1" smtClean="0"/>
              <a:t>they</a:t>
            </a:r>
            <a:r>
              <a:rPr lang="sv-SE" dirty="0" smtClean="0"/>
              <a:t>?</a:t>
            </a:r>
            <a:endParaRPr lang="sv-SE" dirty="0"/>
          </a:p>
        </p:txBody>
      </p:sp>
      <p:pic>
        <p:nvPicPr>
          <p:cNvPr id="16" name="Bildobjekt 15"/>
          <p:cNvPicPr>
            <a:picLocks noChangeAspect="1"/>
          </p:cNvPicPr>
          <p:nvPr/>
        </p:nvPicPr>
        <p:blipFill rotWithShape="1">
          <a:blip r:embed="rId3"/>
          <a:srcRect t="6624"/>
          <a:stretch/>
        </p:blipFill>
        <p:spPr>
          <a:xfrm>
            <a:off x="457198" y="1428395"/>
            <a:ext cx="6552858" cy="4573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70478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Some</a:t>
            </a:r>
            <a:r>
              <a:rPr lang="sv-SE" dirty="0" smtClean="0"/>
              <a:t> </a:t>
            </a:r>
            <a:r>
              <a:rPr lang="sv-SE" dirty="0" err="1" smtClean="0"/>
              <a:t>sources</a:t>
            </a:r>
            <a:r>
              <a:rPr lang="sv-SE" dirty="0" smtClean="0"/>
              <a:t> </a:t>
            </a:r>
            <a:r>
              <a:rPr lang="sv-SE" dirty="0" err="1" smtClean="0"/>
              <a:t>more</a:t>
            </a:r>
            <a:r>
              <a:rPr lang="sv-SE" dirty="0" smtClean="0"/>
              <a:t> </a:t>
            </a:r>
            <a:r>
              <a:rPr lang="sv-SE" dirty="0" err="1" smtClean="0"/>
              <a:t>important</a:t>
            </a:r>
            <a:r>
              <a:rPr lang="sv-SE" dirty="0" smtClean="0"/>
              <a:t> </a:t>
            </a:r>
            <a:r>
              <a:rPr lang="sv-SE" dirty="0" err="1" smtClean="0"/>
              <a:t>than</a:t>
            </a:r>
            <a:r>
              <a:rPr lang="sv-SE" dirty="0" smtClean="0"/>
              <a:t> </a:t>
            </a:r>
            <a:r>
              <a:rPr lang="sv-SE" dirty="0" err="1" smtClean="0"/>
              <a:t>others</a:t>
            </a:r>
            <a:r>
              <a:rPr lang="sv-SE" dirty="0" smtClean="0"/>
              <a:t> </a:t>
            </a:r>
            <a:endParaRPr lang="sv-SE" dirty="0"/>
          </a:p>
        </p:txBody>
      </p:sp>
      <p:pic>
        <p:nvPicPr>
          <p:cNvPr id="4" name="Bildobjekt 3"/>
          <p:cNvPicPr>
            <a:picLocks noChangeAspect="1"/>
          </p:cNvPicPr>
          <p:nvPr/>
        </p:nvPicPr>
        <p:blipFill>
          <a:blip r:embed="rId3"/>
          <a:stretch>
            <a:fillRect/>
          </a:stretch>
        </p:blipFill>
        <p:spPr>
          <a:xfrm>
            <a:off x="433603" y="1560284"/>
            <a:ext cx="6424396" cy="4457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94702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Social journalist</a:t>
            </a:r>
            <a:endParaRPr lang="sv-SE" dirty="0"/>
          </a:p>
        </p:txBody>
      </p:sp>
      <p:pic>
        <p:nvPicPr>
          <p:cNvPr id="4" name="Katie Couric on Twitte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387929"/>
            <a:ext cx="8200571" cy="46128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069428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487230" cy="961495"/>
          </a:xfrm>
        </p:spPr>
        <p:txBody>
          <a:bodyPr/>
          <a:lstStyle/>
          <a:p>
            <a:r>
              <a:rPr lang="sv-SE" dirty="0" smtClean="0"/>
              <a:t>To </a:t>
            </a:r>
            <a:r>
              <a:rPr lang="sv-SE" dirty="0" err="1" smtClean="0"/>
              <a:t>succeed</a:t>
            </a:r>
            <a:r>
              <a:rPr lang="sv-SE" dirty="0" smtClean="0"/>
              <a:t> </a:t>
            </a:r>
            <a:r>
              <a:rPr lang="sv-SE" dirty="0" err="1" smtClean="0"/>
              <a:t>you</a:t>
            </a:r>
            <a:r>
              <a:rPr lang="sv-SE" dirty="0" smtClean="0"/>
              <a:t> </a:t>
            </a:r>
            <a:r>
              <a:rPr lang="sv-SE" dirty="0" err="1" smtClean="0"/>
              <a:t>need</a:t>
            </a:r>
            <a:r>
              <a:rPr lang="sv-SE" dirty="0" smtClean="0"/>
              <a:t> </a:t>
            </a:r>
            <a:r>
              <a:rPr lang="sv-SE" dirty="0" err="1" smtClean="0"/>
              <a:t>to</a:t>
            </a:r>
            <a:r>
              <a:rPr lang="sv-SE" dirty="0" smtClean="0"/>
              <a:t> </a:t>
            </a:r>
            <a:r>
              <a:rPr lang="sv-SE" dirty="0" err="1" smtClean="0"/>
              <a:t>build</a:t>
            </a:r>
            <a:r>
              <a:rPr lang="sv-SE" dirty="0" smtClean="0"/>
              <a:t> </a:t>
            </a:r>
            <a:r>
              <a:rPr lang="sv-SE" dirty="0" err="1" smtClean="0"/>
              <a:t>your</a:t>
            </a:r>
            <a:r>
              <a:rPr lang="sv-SE" dirty="0" smtClean="0"/>
              <a:t> </a:t>
            </a:r>
            <a:r>
              <a:rPr lang="sv-SE" dirty="0" err="1" smtClean="0"/>
              <a:t>tribe</a:t>
            </a:r>
            <a:endParaRPr lang="sv-SE" dirty="0"/>
          </a:p>
        </p:txBody>
      </p:sp>
      <p:pic>
        <p:nvPicPr>
          <p:cNvPr id="7" name="Bildobjekt 6"/>
          <p:cNvPicPr>
            <a:picLocks noChangeAspect="1"/>
          </p:cNvPicPr>
          <p:nvPr/>
        </p:nvPicPr>
        <p:blipFill rotWithShape="1">
          <a:blip r:embed="rId3"/>
          <a:srcRect l="-128" t="8019" r="600" b="6107"/>
          <a:stretch/>
        </p:blipFill>
        <p:spPr>
          <a:xfrm>
            <a:off x="457200" y="1428618"/>
            <a:ext cx="7834768" cy="4509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3390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rotWithShape="1">
          <a:blip r:embed="rId5"/>
          <a:srcRect t="9622"/>
          <a:stretch/>
        </p:blipFill>
        <p:spPr>
          <a:xfrm>
            <a:off x="1527627" y="274638"/>
            <a:ext cx="4999481" cy="6057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sycho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3" y="971249"/>
            <a:ext cx="264884" cy="264884"/>
          </a:xfrm>
          <a:prstGeom prst="rect">
            <a:avLst/>
          </a:prstGeom>
        </p:spPr>
      </p:pic>
    </p:spTree>
    <p:extLst>
      <p:ext uri="{BB962C8B-B14F-4D97-AF65-F5344CB8AC3E}">
        <p14:creationId xmlns:p14="http://schemas.microsoft.com/office/powerpoint/2010/main" val="525720733"/>
      </p:ext>
    </p:extLst>
  </p:cSld>
  <p:clrMapOvr>
    <a:masterClrMapping/>
  </p:clrMapOvr>
  <mc:AlternateContent xmlns:mc="http://schemas.openxmlformats.org/markup-compatibility/2006" xmlns:p14="http://schemas.microsoft.com/office/powerpoint/2010/main">
    <mc:Choice Requires="p14">
      <p:transition spd="slow" p14:dur="1300" advClick="0">
        <p14:ripple/>
      </p:transition>
    </mc:Choice>
    <mc:Fallback xmlns="">
      <p:transition xmlns:p14="http://schemas.microsoft.com/office/powerpoint/2010/main" spd="slow"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0" fill="hold"/>
                                        <p:tgtEl>
                                          <p:spTgt spid="5"/>
                                        </p:tgtEl>
                                      </p:cBhvr>
                                    </p:cmd>
                                  </p:childTnLst>
                                </p:cTn>
                              </p:par>
                              <p:par>
                                <p:cTn id="7" presetID="32" presetClass="emph" presetSubtype="0" fill="hold" nodeType="withEffect">
                                  <p:stCondLst>
                                    <p:cond delay="0"/>
                                  </p:stCondLst>
                                  <p:childTnLst>
                                    <p:animRot by="120000">
                                      <p:cBhvr>
                                        <p:cTn id="8" dur="190" fill="hold">
                                          <p:stCondLst>
                                            <p:cond delay="0"/>
                                          </p:stCondLst>
                                        </p:cTn>
                                        <p:tgtEl>
                                          <p:spTgt spid="4"/>
                                        </p:tgtEl>
                                        <p:attrNameLst>
                                          <p:attrName>r</p:attrName>
                                        </p:attrNameLst>
                                      </p:cBhvr>
                                    </p:animRot>
                                    <p:animRot by="-240000">
                                      <p:cBhvr>
                                        <p:cTn id="9" dur="380" fill="hold">
                                          <p:stCondLst>
                                            <p:cond delay="380"/>
                                          </p:stCondLst>
                                        </p:cTn>
                                        <p:tgtEl>
                                          <p:spTgt spid="4"/>
                                        </p:tgtEl>
                                        <p:attrNameLst>
                                          <p:attrName>r</p:attrName>
                                        </p:attrNameLst>
                                      </p:cBhvr>
                                    </p:animRot>
                                    <p:animRot by="240000">
                                      <p:cBhvr>
                                        <p:cTn id="10" dur="380" fill="hold">
                                          <p:stCondLst>
                                            <p:cond delay="760"/>
                                          </p:stCondLst>
                                        </p:cTn>
                                        <p:tgtEl>
                                          <p:spTgt spid="4"/>
                                        </p:tgtEl>
                                        <p:attrNameLst>
                                          <p:attrName>r</p:attrName>
                                        </p:attrNameLst>
                                      </p:cBhvr>
                                    </p:animRot>
                                    <p:animRot by="-240000">
                                      <p:cBhvr>
                                        <p:cTn id="11" dur="380" fill="hold">
                                          <p:stCondLst>
                                            <p:cond delay="1140"/>
                                          </p:stCondLst>
                                        </p:cTn>
                                        <p:tgtEl>
                                          <p:spTgt spid="4"/>
                                        </p:tgtEl>
                                        <p:attrNameLst>
                                          <p:attrName>r</p:attrName>
                                        </p:attrNameLst>
                                      </p:cBhvr>
                                    </p:animRot>
                                    <p:animRot by="120000">
                                      <p:cBhvr>
                                        <p:cTn id="12" dur="380" fill="hold">
                                          <p:stCondLst>
                                            <p:cond delay="152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17546</TotalTime>
  <Words>1639</Words>
  <Application>Microsoft Macintosh PowerPoint</Application>
  <PresentationFormat>Bildspel på skärmen (4:3)</PresentationFormat>
  <Paragraphs>209</Paragraphs>
  <Slides>17</Slides>
  <Notes>17</Notes>
  <HiddenSlides>0</HiddenSlides>
  <MMClips>3</MMClips>
  <ScaleCrop>false</ScaleCrop>
  <HeadingPairs>
    <vt:vector size="4" baseType="variant">
      <vt:variant>
        <vt:lpstr>Tema</vt:lpstr>
      </vt:variant>
      <vt:variant>
        <vt:i4>1</vt:i4>
      </vt:variant>
      <vt:variant>
        <vt:lpstr>Bildrubriker</vt:lpstr>
      </vt:variant>
      <vt:variant>
        <vt:i4>17</vt:i4>
      </vt:variant>
    </vt:vector>
  </HeadingPairs>
  <TitlesOfParts>
    <vt:vector size="18" baseType="lpstr">
      <vt:lpstr>Office-tema</vt:lpstr>
      <vt:lpstr>The SOCIAL JOURNALIST </vt:lpstr>
      <vt:lpstr>PowerPoint-presentation</vt:lpstr>
      <vt:lpstr>The concept of Social news </vt:lpstr>
      <vt:lpstr>Sources vs. stories </vt:lpstr>
      <vt:lpstr>Anyone can be a journalist…can they?</vt:lpstr>
      <vt:lpstr>Some sources more important than others </vt:lpstr>
      <vt:lpstr>The Social journalist</vt:lpstr>
      <vt:lpstr>To succeed you need to build your tribe</vt:lpstr>
      <vt:lpstr>PowerPoint-presentation</vt:lpstr>
      <vt:lpstr>For tribal success – you need to engage!</vt:lpstr>
      <vt:lpstr>PowerPoint-presentation</vt:lpstr>
      <vt:lpstr>Your social persona </vt:lpstr>
      <vt:lpstr>SOME Tips:  how to find and filter social sources</vt:lpstr>
      <vt:lpstr>SOME Tips:  how to find social sources</vt:lpstr>
      <vt:lpstr>social media newsrooms</vt:lpstr>
      <vt:lpstr>PowerPoint-presentation</vt:lpstr>
      <vt:lpstr>This is mynewsdesk </vt:lpstr>
    </vt:vector>
  </TitlesOfParts>
  <Manager/>
  <Company>Open Communications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subject/>
  <dc:creator>Lina Földessy</dc:creator>
  <cp:keywords/>
  <dc:description/>
  <cp:lastModifiedBy>Marknad</cp:lastModifiedBy>
  <cp:revision>433</cp:revision>
  <cp:lastPrinted>2011-05-10T09:45:31Z</cp:lastPrinted>
  <dcterms:created xsi:type="dcterms:W3CDTF">2011-03-01T16:43:44Z</dcterms:created>
  <dcterms:modified xsi:type="dcterms:W3CDTF">2011-05-12T14:31:08Z</dcterms:modified>
  <cp:category/>
</cp:coreProperties>
</file>