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4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drawings/drawing5.xml" ContentType="application/vnd.openxmlformats-officedocument.drawingml.chartshapes+xml"/>
  <Override PartName="/ppt/charts/chart6.xml" ContentType="application/vnd.openxmlformats-officedocument.drawingml.chart+xml"/>
  <Override PartName="/ppt/drawings/drawing6.xml" ContentType="application/vnd.openxmlformats-officedocument.drawingml.chartshapes+xml"/>
  <Override PartName="/ppt/charts/chart7.xml" ContentType="application/vnd.openxmlformats-officedocument.drawingml.chart+xml"/>
  <Override PartName="/ppt/drawings/drawing7.xml" ContentType="application/vnd.openxmlformats-officedocument.drawingml.chartshapes+xml"/>
  <Override PartName="/ppt/charts/chart8.xml" ContentType="application/vnd.openxmlformats-officedocument.drawingml.chart+xml"/>
  <Override PartName="/ppt/drawings/drawing8.xml" ContentType="application/vnd.openxmlformats-officedocument.drawingml.chartshapes+xml"/>
  <Override PartName="/ppt/charts/chart9.xml" ContentType="application/vnd.openxmlformats-officedocument.drawingml.chart+xml"/>
  <Override PartName="/ppt/drawings/drawing9.xml" ContentType="application/vnd.openxmlformats-officedocument.drawingml.chartshapes+xml"/>
  <Override PartName="/ppt/charts/chart10.xml" ContentType="application/vnd.openxmlformats-officedocument.drawingml.chart+xml"/>
  <Override PartName="/ppt/drawings/drawing10.xml" ContentType="application/vnd.openxmlformats-officedocument.drawingml.chartshapes+xml"/>
  <Override PartName="/ppt/charts/chart11.xml" ContentType="application/vnd.openxmlformats-officedocument.drawingml.chart+xml"/>
  <Override PartName="/ppt/drawings/drawing11.xml" ContentType="application/vnd.openxmlformats-officedocument.drawingml.chartshapes+xml"/>
  <Override PartName="/ppt/charts/chart12.xml" ContentType="application/vnd.openxmlformats-officedocument.drawingml.chart+xml"/>
  <Override PartName="/ppt/drawings/drawing12.xml" ContentType="application/vnd.openxmlformats-officedocument.drawingml.chartshapes+xml"/>
  <Override PartName="/ppt/charts/chart13.xml" ContentType="application/vnd.openxmlformats-officedocument.drawingml.chart+xml"/>
  <Override PartName="/ppt/drawings/drawing13.xml" ContentType="application/vnd.openxmlformats-officedocument.drawingml.chartshapes+xml"/>
  <Override PartName="/ppt/charts/chart14.xml" ContentType="application/vnd.openxmlformats-officedocument.drawingml.chart+xml"/>
  <Override PartName="/ppt/drawings/drawing14.xml" ContentType="application/vnd.openxmlformats-officedocument.drawingml.chartshapes+xml"/>
  <Override PartName="/ppt/charts/chart15.xml" ContentType="application/vnd.openxmlformats-officedocument.drawingml.chart+xml"/>
  <Override PartName="/ppt/drawings/drawing15.xml" ContentType="application/vnd.openxmlformats-officedocument.drawingml.chartshapes+xml"/>
  <Override PartName="/ppt/charts/chart16.xml" ContentType="application/vnd.openxmlformats-officedocument.drawingml.chart+xml"/>
  <Override PartName="/ppt/drawings/drawing16.xml" ContentType="application/vnd.openxmlformats-officedocument.drawingml.chartshapes+xml"/>
  <Override PartName="/ppt/charts/chart17.xml" ContentType="application/vnd.openxmlformats-officedocument.drawingml.chart+xml"/>
  <Override PartName="/ppt/drawings/drawing17.xml" ContentType="application/vnd.openxmlformats-officedocument.drawingml.chartshapes+xml"/>
  <Override PartName="/ppt/notesSlides/notesSlide1.xml" ContentType="application/vnd.openxmlformats-officedocument.presentationml.notesSlide+xml"/>
  <Override PartName="/ppt/charts/chart18.xml" ContentType="application/vnd.openxmlformats-officedocument.drawingml.chart+xml"/>
  <Override PartName="/ppt/drawings/drawing18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19.xml" ContentType="application/vnd.openxmlformats-officedocument.drawingml.chart+xml"/>
  <Override PartName="/ppt/drawings/drawing19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20.xml" ContentType="application/vnd.openxmlformats-officedocument.drawingml.chart+xml"/>
  <Override PartName="/ppt/drawings/drawing20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8" r:id="rId2"/>
    <p:sldMasterId id="2147483674" r:id="rId3"/>
    <p:sldMasterId id="2147483679" r:id="rId4"/>
    <p:sldMasterId id="2147483688" r:id="rId5"/>
  </p:sldMasterIdLst>
  <p:notesMasterIdLst>
    <p:notesMasterId r:id="rId34"/>
  </p:notesMasterIdLst>
  <p:sldIdLst>
    <p:sldId id="291" r:id="rId6"/>
    <p:sldId id="257" r:id="rId7"/>
    <p:sldId id="260" r:id="rId8"/>
    <p:sldId id="259" r:id="rId9"/>
    <p:sldId id="292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93" r:id="rId20"/>
    <p:sldId id="271" r:id="rId21"/>
    <p:sldId id="272" r:id="rId22"/>
    <p:sldId id="294" r:id="rId23"/>
    <p:sldId id="273" r:id="rId24"/>
    <p:sldId id="274" r:id="rId25"/>
    <p:sldId id="275" r:id="rId26"/>
    <p:sldId id="276" r:id="rId27"/>
    <p:sldId id="277" r:id="rId28"/>
    <p:sldId id="278" r:id="rId29"/>
    <p:sldId id="280" r:id="rId30"/>
    <p:sldId id="282" r:id="rId31"/>
    <p:sldId id="283" r:id="rId32"/>
    <p:sldId id="284" r:id="rId33"/>
  </p:sldIdLst>
  <p:sldSz cx="9144000" cy="6858000" type="screen4x3"/>
  <p:notesSz cx="6858000" cy="9144000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llanmörkt forma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697" autoAdjust="0"/>
    <p:restoredTop sz="88772" autoAdjust="0"/>
  </p:normalViewPr>
  <p:slideViewPr>
    <p:cSldViewPr snapToGrid="0" snapToObjects="1">
      <p:cViewPr varScale="1">
        <p:scale>
          <a:sx n="102" d="100"/>
          <a:sy n="102" d="100"/>
        </p:scale>
        <p:origin x="153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file1.origogroup.ad\Markor\KUNDER\Kunder%20O-U\Stockholms%20stad\Stockholmsenk&#228;ten\Stockholmsenk&#228;ten%202018\Arbetsmaterial\Tobias%20Makro\L&#228;nsstyrelsen\Skola%20och%20fritid9.xlsx" TargetMode="Externa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oleObject" Target="file:///\\file1.origogroup.ad\Markor\KUNDER\Kunder%20O-U\Stockholms%20stad\Stockholmsenk&#228;ten\Stockholmsenk&#228;ten%202018\Arbetsmaterial\Tobias%20Makro\L&#228;nsstyrelsen\Skola%20och%20fritid9.xlsx" TargetMode="Externa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oleObject" Target="file:///\\file1.origogroup.ad\Markor\KUNDER\Kunder%20O-U\Stockholms%20stad\Stockholmsenk&#228;ten\Stockholmsenk&#228;ten%202018\Arbetsmaterial\Tobias%20Makro\L&#228;nsstyrelsen\Skola%20och%20fritid9.xlsx" TargetMode="Externa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oleObject" Target="file:///\\file1.origogroup.ad\Markor\KUNDER\Kunder%20O-U\Stockholms%20stad\Stockholmsenk&#228;ten\Stockholmsenk&#228;ten%202018\Arbetsmaterial\Tobias%20Makro\L&#228;nsstyrelsen\Skola%20och%20fritid9.xlsx" TargetMode="Externa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3.xml"/><Relationship Id="rId1" Type="http://schemas.openxmlformats.org/officeDocument/2006/relationships/oleObject" Target="file:///\\file1.origogroup.ad\Markor\KUNDER\Kunder%20O-U\Stockholms%20stad\Stockholmsenk&#228;ten\Stockholmsenk&#228;ten%202018\Arbetsmaterial\Tobias%20Makro\L&#228;nsstyrelsen\Skola%20och%20fritid9.xlsx" TargetMode="Externa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4.xml"/><Relationship Id="rId1" Type="http://schemas.openxmlformats.org/officeDocument/2006/relationships/oleObject" Target="file:///\\file1.origogroup.ad\Markor\KUNDER\Kunder%20O-U\Stockholms%20stad\Stockholmsenk&#228;ten\Stockholmsenk&#228;ten%202018\Arbetsmaterial\Tobias%20Makro\L&#228;nsstyrelsen\Skola%20och%20fritid9.xlsx" TargetMode="Externa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5.xml"/><Relationship Id="rId1" Type="http://schemas.openxmlformats.org/officeDocument/2006/relationships/oleObject" Target="file:///\\file1.origogroup.ad\Markor\KUNDER\Kunder%20O-U\Stockholms%20stad\Stockholmsenk&#228;ten\Stockholmsenk&#228;ten%202018\Arbetsmaterial\Tobias%20Makro\L&#228;nsstyrelsen\Skola%20och%20fritid9.xlsx" TargetMode="Externa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6.xml"/><Relationship Id="rId1" Type="http://schemas.openxmlformats.org/officeDocument/2006/relationships/oleObject" Target="file:///\\file1.origogroup.ad\Markor\KUNDER\Kunder%20O-U\Stockholms%20stad\Stockholmsenk&#228;ten\Stockholmsenk&#228;ten%202018\Arbetsmaterial\Tobias%20Makro\L&#228;nsstyrelsen\Skola%20och%20fritid9.xlsx" TargetMode="Externa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7.xml"/><Relationship Id="rId1" Type="http://schemas.openxmlformats.org/officeDocument/2006/relationships/oleObject" Target="file:///\\file1.origogroup.ad\Markor\KUNDER\Kunder%20O-U\Stockholms%20stad\Stockholmsenk&#228;ten\Stockholmsenk&#228;ten%202018\Arbetsmaterial\Tobias%20Makro\L&#228;nsstyrelsen\Skola%20och%20fritid9.xlsx" TargetMode="Externa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8.xml"/><Relationship Id="rId1" Type="http://schemas.openxmlformats.org/officeDocument/2006/relationships/oleObject" Target="file:///\\file1.origogroup.ad\Markor\KUNDER\Kunder%20O-U\Stockholms%20stad\Stockholmsenk&#228;ten\Stockholmsenk&#228;ten%202018\Arbetsmaterial\Tobias%20Makro\L&#228;nsstyrelsen\Skola%20och%20fritid9.xlsx" TargetMode="External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9.xml"/><Relationship Id="rId1" Type="http://schemas.openxmlformats.org/officeDocument/2006/relationships/oleObject" Target="file:///\\file1.origogroup.ad\Markor\KUNDER\Kunder%20O-U\Stockholms%20stad\Stockholmsenk&#228;ten\Stockholmsenk&#228;ten%202018\Arbetsmaterial\Tobias%20Makro\L&#228;nsstyrelsen\Skola%20och%20fritid9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file1.origogroup.ad\Markor\KUNDER\Kunder%20O-U\Stockholms%20stad\Stockholmsenk&#228;ten\Stockholmsenk&#228;ten%202018\Arbetsmaterial\Tobias%20Makro\L&#228;nsstyrelsen\Skola%20och%20fritid9.xlsx" TargetMode="External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0.xml"/><Relationship Id="rId1" Type="http://schemas.openxmlformats.org/officeDocument/2006/relationships/oleObject" Target="file:///\\file1.origogroup.ad\Markor\KUNDER\Kunder%20O-U\Stockholms%20stad\Stockholmsenk&#228;ten\Stockholmsenk&#228;ten%202018\Arbetsmaterial\Tobias%20Makro\L&#228;nsstyrelsen\Skola%20och%20fritid9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\\file1.origogroup.ad\Markor\KUNDER\Kunder%20O-U\Stockholms%20stad\Stockholmsenk&#228;ten\Stockholmsenk&#228;ten%202018\Arbetsmaterial\Tobias%20Makro\L&#228;nsstyrelsen\Skola%20och%20fritid9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\\file1.origogroup.ad\Markor\KUNDER\Kunder%20O-U\Stockholms%20stad\Stockholmsenk&#228;ten\Stockholmsenk&#228;ten%202018\Arbetsmaterial\Tobias%20Makro\L&#228;nsstyrelsen\Skola%20och%20fritid9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file:///\\file1.origogroup.ad\Markor\KUNDER\Kunder%20O-U\Stockholms%20stad\Stockholmsenk&#228;ten\Stockholmsenk&#228;ten%202018\Arbetsmaterial\Tobias%20Makro\L&#228;nsstyrelsen\Skola%20och%20fritid9.xlsx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file:///\\file1.origogroup.ad\Markor\KUNDER\Kunder%20O-U\Stockholms%20stad\Stockholmsenk&#228;ten\Stockholmsenk&#228;ten%202018\Arbetsmaterial\Tobias%20Makro\L&#228;nsstyrelsen\Skola%20och%20fritid9.xlsx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oleObject" Target="file:///\\file1.origogroup.ad\Markor\KUNDER\Kunder%20O-U\Stockholms%20stad\Stockholmsenk&#228;ten\Stockholmsenk&#228;ten%202018\Arbetsmaterial\Tobias%20Makro\L&#228;nsstyrelsen\Skola%20och%20fritid9.xlsx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oleObject" Target="file:///\\file1.origogroup.ad\Markor\KUNDER\Kunder%20O-U\Stockholms%20stad\Stockholmsenk&#228;ten\Stockholmsenk&#228;ten%202018\Arbetsmaterial\Tobias%20Makro\L&#228;nsstyrelsen\Skola%20och%20fritid9.xlsx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oleObject" Target="file:///\\file1.origogroup.ad\Markor\KUNDER\Kunder%20O-U\Stockholms%20stad\Stockholmsenk&#228;ten\Stockholmsenk&#228;ten%202018\Arbetsmaterial\Tobias%20Makro\L&#228;nsstyrelsen\Skola%20och%20fritid9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339036030193079"/>
          <c:y val="0.21798250622855417"/>
          <c:w val="0.80145618031493493"/>
          <c:h val="0.4421535309143701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Data!$H$12</c:f>
              <c:strCache>
                <c:ptCount val="1"/>
                <c:pt idx="0">
                  <c:v>Pojke årskurs 9</c:v>
                </c:pt>
              </c:strCache>
            </c:strRef>
          </c:tx>
          <c:spPr>
            <a:solidFill>
              <a:srgbClr val="97A7D0"/>
            </a:solidFill>
          </c:spPr>
          <c:invertIfNegative val="0"/>
          <c:dPt>
            <c:idx val="1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299C-4060-A7DA-4034D20180DE}"/>
              </c:ext>
            </c:extLst>
          </c:dPt>
          <c:dPt>
            <c:idx val="2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299C-4060-A7DA-4034D20180DE}"/>
              </c:ext>
            </c:extLst>
          </c:dPt>
          <c:dPt>
            <c:idx val="24"/>
            <c:invertIfNegative val="0"/>
            <c:bubble3D val="0"/>
            <c:spPr>
              <a:solidFill>
                <a:srgbClr val="595959"/>
              </a:solidFill>
            </c:spPr>
            <c:extLst>
              <c:ext xmlns:c16="http://schemas.microsoft.com/office/drawing/2014/chart" uri="{C3380CC4-5D6E-409C-BE32-E72D297353CC}">
                <c16:uniqueId val="{00000003-299C-4060-A7DA-4034D20180DE}"/>
              </c:ext>
            </c:extLst>
          </c:dPt>
          <c:dLbls>
            <c:dLbl>
              <c:idx val="17"/>
              <c:numFmt formatCode="#,##0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ysClr val="windowText" lastClr="000000"/>
                      </a:solidFill>
                    </a:defRPr>
                  </a:pPr>
                  <a:endParaRPr lang="sv-S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299C-4060-A7DA-4034D20180DE}"/>
                </c:ext>
              </c:extLst>
            </c:dLbl>
            <c:dLbl>
              <c:idx val="23"/>
              <c:numFmt formatCode="#,##0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tx1"/>
                      </a:solidFill>
                    </a:defRPr>
                  </a:pPr>
                  <a:endParaRPr lang="sv-S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299C-4060-A7DA-4034D20180DE}"/>
                </c:ext>
              </c:extLst>
            </c:dLbl>
            <c:dLbl>
              <c:idx val="24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</a:defRPr>
                  </a:pPr>
                  <a:endParaRPr lang="sv-S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299C-4060-A7DA-4034D20180DE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tx1"/>
                    </a:solidFill>
                  </a:defRPr>
                </a:pPr>
                <a:endParaRPr lang="sv-S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Data!$I$11:$AG$11</c:f>
              <c:strCache>
                <c:ptCount val="25"/>
                <c:pt idx="0">
                  <c:v>Botkyrka</c:v>
                </c:pt>
                <c:pt idx="1">
                  <c:v>Danderyd</c:v>
                </c:pt>
                <c:pt idx="2">
                  <c:v>Ekerö</c:v>
                </c:pt>
                <c:pt idx="3">
                  <c:v>Haninge</c:v>
                </c:pt>
                <c:pt idx="4">
                  <c:v>Järfälla</c:v>
                </c:pt>
                <c:pt idx="5">
                  <c:v>Lidingö</c:v>
                </c:pt>
                <c:pt idx="6">
                  <c:v>Nacka</c:v>
                </c:pt>
                <c:pt idx="7">
                  <c:v>Nykvarn</c:v>
                </c:pt>
                <c:pt idx="8">
                  <c:v>Nynäshamn</c:v>
                </c:pt>
                <c:pt idx="9">
                  <c:v>Salem</c:v>
                </c:pt>
                <c:pt idx="10">
                  <c:v>Sigtuna</c:v>
                </c:pt>
                <c:pt idx="11">
                  <c:v>Sollentuna</c:v>
                </c:pt>
                <c:pt idx="12">
                  <c:v>Solna</c:v>
                </c:pt>
                <c:pt idx="13">
                  <c:v>Sundbyberg</c:v>
                </c:pt>
                <c:pt idx="14">
                  <c:v>Södertälje</c:v>
                </c:pt>
                <c:pt idx="15">
                  <c:v>Tyresö</c:v>
                </c:pt>
                <c:pt idx="16">
                  <c:v>Upplands Väsby</c:v>
                </c:pt>
                <c:pt idx="17">
                  <c:v>Upplands-Bro</c:v>
                </c:pt>
                <c:pt idx="18">
                  <c:v>Vallentuna</c:v>
                </c:pt>
                <c:pt idx="19">
                  <c:v>Vaxholm</c:v>
                </c:pt>
                <c:pt idx="20">
                  <c:v>Värmdö</c:v>
                </c:pt>
                <c:pt idx="21">
                  <c:v>Österåker</c:v>
                </c:pt>
                <c:pt idx="22">
                  <c:v>Total (exkl Stockholm)</c:v>
                </c:pt>
                <c:pt idx="23">
                  <c:v>Stockholm</c:v>
                </c:pt>
                <c:pt idx="24">
                  <c:v>Total (inkl Stockholm)</c:v>
                </c:pt>
              </c:strCache>
            </c:strRef>
          </c:cat>
          <c:val>
            <c:numRef>
              <c:f>Data!$I$12:$AG$12</c:f>
              <c:numCache>
                <c:formatCode>0</c:formatCode>
                <c:ptCount val="25"/>
                <c:pt idx="0">
                  <c:v>88.797814207650276</c:v>
                </c:pt>
                <c:pt idx="1">
                  <c:v>90.404040404040416</c:v>
                </c:pt>
                <c:pt idx="2">
                  <c:v>93.209876543209873</c:v>
                </c:pt>
                <c:pt idx="3">
                  <c:v>89.632107023411365</c:v>
                </c:pt>
                <c:pt idx="4">
                  <c:v>90.262172284644194</c:v>
                </c:pt>
                <c:pt idx="5">
                  <c:v>88.537549407114625</c:v>
                </c:pt>
                <c:pt idx="6">
                  <c:v>91.630901287553641</c:v>
                </c:pt>
                <c:pt idx="7">
                  <c:v>86.764705882352942</c:v>
                </c:pt>
                <c:pt idx="8">
                  <c:v>86</c:v>
                </c:pt>
                <c:pt idx="9">
                  <c:v>93.75</c:v>
                </c:pt>
                <c:pt idx="10">
                  <c:v>88.349514563106794</c:v>
                </c:pt>
                <c:pt idx="11">
                  <c:v>87.709497206703915</c:v>
                </c:pt>
                <c:pt idx="12">
                  <c:v>87.5</c:v>
                </c:pt>
                <c:pt idx="13">
                  <c:v>92.38095238095238</c:v>
                </c:pt>
                <c:pt idx="14">
                  <c:v>90.119760479041915</c:v>
                </c:pt>
                <c:pt idx="15">
                  <c:v>92.610837438423644</c:v>
                </c:pt>
                <c:pt idx="16">
                  <c:v>87.79069767441861</c:v>
                </c:pt>
                <c:pt idx="17">
                  <c:v>85.454545454545453</c:v>
                </c:pt>
                <c:pt idx="18">
                  <c:v>92.567567567567565</c:v>
                </c:pt>
                <c:pt idx="19">
                  <c:v>88.888888888888886</c:v>
                </c:pt>
                <c:pt idx="20">
                  <c:v>87.351778656126484</c:v>
                </c:pt>
                <c:pt idx="21">
                  <c:v>90.789473684210535</c:v>
                </c:pt>
                <c:pt idx="22">
                  <c:v>89.646579066606265</c:v>
                </c:pt>
                <c:pt idx="23">
                  <c:v>89.839119390347165</c:v>
                </c:pt>
                <c:pt idx="24">
                  <c:v>89.713695395513582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99C-4060-A7DA-4034D20180DE}"/>
            </c:ext>
          </c:extLst>
        </c:ser>
        <c:ser>
          <c:idx val="1"/>
          <c:order val="1"/>
          <c:tx>
            <c:strRef>
              <c:f>Data!$H$13</c:f>
              <c:strCache>
                <c:ptCount val="1"/>
                <c:pt idx="0">
                  <c:v>Flicka årskurs 9</c:v>
                </c:pt>
              </c:strCache>
            </c:strRef>
          </c:tx>
          <c:spPr>
            <a:solidFill>
              <a:srgbClr val="DCE2EF"/>
            </a:solidFill>
          </c:spPr>
          <c:invertIfNegative val="0"/>
          <c:dPt>
            <c:idx val="1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299C-4060-A7DA-4034D20180DE}"/>
              </c:ext>
            </c:extLst>
          </c:dPt>
          <c:dPt>
            <c:idx val="2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299C-4060-A7DA-4034D20180DE}"/>
              </c:ext>
            </c:extLst>
          </c:dPt>
          <c:dPt>
            <c:idx val="24"/>
            <c:invertIfNegative val="0"/>
            <c:bubble3D val="0"/>
            <c:spPr>
              <a:solidFill>
                <a:srgbClr val="A6A6A6"/>
              </a:solidFill>
            </c:spPr>
            <c:extLst>
              <c:ext xmlns:c16="http://schemas.microsoft.com/office/drawing/2014/chart" uri="{C3380CC4-5D6E-409C-BE32-E72D297353CC}">
                <c16:uniqueId val="{00000008-299C-4060-A7DA-4034D20180DE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sv-S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Data!$I$11:$AG$11</c:f>
              <c:strCache>
                <c:ptCount val="25"/>
                <c:pt idx="0">
                  <c:v>Botkyrka</c:v>
                </c:pt>
                <c:pt idx="1">
                  <c:v>Danderyd</c:v>
                </c:pt>
                <c:pt idx="2">
                  <c:v>Ekerö</c:v>
                </c:pt>
                <c:pt idx="3">
                  <c:v>Haninge</c:v>
                </c:pt>
                <c:pt idx="4">
                  <c:v>Järfälla</c:v>
                </c:pt>
                <c:pt idx="5">
                  <c:v>Lidingö</c:v>
                </c:pt>
                <c:pt idx="6">
                  <c:v>Nacka</c:v>
                </c:pt>
                <c:pt idx="7">
                  <c:v>Nykvarn</c:v>
                </c:pt>
                <c:pt idx="8">
                  <c:v>Nynäshamn</c:v>
                </c:pt>
                <c:pt idx="9">
                  <c:v>Salem</c:v>
                </c:pt>
                <c:pt idx="10">
                  <c:v>Sigtuna</c:v>
                </c:pt>
                <c:pt idx="11">
                  <c:v>Sollentuna</c:v>
                </c:pt>
                <c:pt idx="12">
                  <c:v>Solna</c:v>
                </c:pt>
                <c:pt idx="13">
                  <c:v>Sundbyberg</c:v>
                </c:pt>
                <c:pt idx="14">
                  <c:v>Södertälje</c:v>
                </c:pt>
                <c:pt idx="15">
                  <c:v>Tyresö</c:v>
                </c:pt>
                <c:pt idx="16">
                  <c:v>Upplands Väsby</c:v>
                </c:pt>
                <c:pt idx="17">
                  <c:v>Upplands-Bro</c:v>
                </c:pt>
                <c:pt idx="18">
                  <c:v>Vallentuna</c:v>
                </c:pt>
                <c:pt idx="19">
                  <c:v>Vaxholm</c:v>
                </c:pt>
                <c:pt idx="20">
                  <c:v>Värmdö</c:v>
                </c:pt>
                <c:pt idx="21">
                  <c:v>Österåker</c:v>
                </c:pt>
                <c:pt idx="22">
                  <c:v>Total (exkl Stockholm)</c:v>
                </c:pt>
                <c:pt idx="23">
                  <c:v>Stockholm</c:v>
                </c:pt>
                <c:pt idx="24">
                  <c:v>Total (inkl Stockholm)</c:v>
                </c:pt>
              </c:strCache>
            </c:strRef>
          </c:cat>
          <c:val>
            <c:numRef>
              <c:f>Data!$I$13:$AG$13</c:f>
              <c:numCache>
                <c:formatCode>0</c:formatCode>
                <c:ptCount val="25"/>
                <c:pt idx="0">
                  <c:v>80.487804878048792</c:v>
                </c:pt>
                <c:pt idx="1">
                  <c:v>85.561497326203209</c:v>
                </c:pt>
                <c:pt idx="2">
                  <c:v>88.111888111888121</c:v>
                </c:pt>
                <c:pt idx="3">
                  <c:v>85.148514851485146</c:v>
                </c:pt>
                <c:pt idx="4">
                  <c:v>83.203125</c:v>
                </c:pt>
                <c:pt idx="5">
                  <c:v>86.36363636363636</c:v>
                </c:pt>
                <c:pt idx="6">
                  <c:v>88.069414316702819</c:v>
                </c:pt>
                <c:pt idx="7">
                  <c:v>89.830508474576277</c:v>
                </c:pt>
                <c:pt idx="8">
                  <c:v>78.991596638655466</c:v>
                </c:pt>
                <c:pt idx="9">
                  <c:v>87.012987012987011</c:v>
                </c:pt>
                <c:pt idx="10">
                  <c:v>84.360189573459721</c:v>
                </c:pt>
                <c:pt idx="11">
                  <c:v>85.18518518518519</c:v>
                </c:pt>
                <c:pt idx="12">
                  <c:v>82.539682539682531</c:v>
                </c:pt>
                <c:pt idx="13">
                  <c:v>90.909090909090907</c:v>
                </c:pt>
                <c:pt idx="14">
                  <c:v>86.666666666666671</c:v>
                </c:pt>
                <c:pt idx="15">
                  <c:v>85.204081632653057</c:v>
                </c:pt>
                <c:pt idx="16">
                  <c:v>77.456647398843927</c:v>
                </c:pt>
                <c:pt idx="17">
                  <c:v>83.760683760683762</c:v>
                </c:pt>
                <c:pt idx="18">
                  <c:v>83.582089552238799</c:v>
                </c:pt>
                <c:pt idx="19">
                  <c:v>95.081967213114751</c:v>
                </c:pt>
                <c:pt idx="20">
                  <c:v>87.179487179487182</c:v>
                </c:pt>
                <c:pt idx="21">
                  <c:v>75.862068965517238</c:v>
                </c:pt>
                <c:pt idx="22">
                  <c:v>85.001166316771631</c:v>
                </c:pt>
                <c:pt idx="23">
                  <c:v>85.503355704697995</c:v>
                </c:pt>
                <c:pt idx="24">
                  <c:v>85.173259736277217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299C-4060-A7DA-4034D20180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125272448"/>
        <c:axId val="125273984"/>
      </c:barChart>
      <c:catAx>
        <c:axId val="1252724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sv-SE"/>
          </a:p>
        </c:txPr>
        <c:crossAx val="125273984"/>
        <c:crosses val="autoZero"/>
        <c:auto val="1"/>
        <c:lblAlgn val="ctr"/>
        <c:lblOffset val="100"/>
        <c:noMultiLvlLbl val="0"/>
      </c:catAx>
      <c:valAx>
        <c:axId val="125273984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rgbClr val="F2F2F2"/>
              </a:solidFill>
            </a:ln>
          </c:spPr>
        </c:majorGridlines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sv-SE"/>
          </a:p>
        </c:txPr>
        <c:crossAx val="125272448"/>
        <c:crosses val="autoZero"/>
        <c:crossBetween val="between"/>
      </c:valAx>
      <c:spPr>
        <a:noFill/>
        <a:ln w="25392">
          <a:noFill/>
        </a:ln>
      </c:spPr>
    </c:plotArea>
    <c:legend>
      <c:legendPos val="t"/>
      <c:legendEntry>
        <c:idx val="0"/>
        <c:txPr>
          <a:bodyPr/>
          <a:lstStyle/>
          <a:p>
            <a:pPr>
              <a:defRPr sz="1200" b="1"/>
            </a:pPr>
            <a:endParaRPr lang="sv-SE"/>
          </a:p>
        </c:txPr>
      </c:legendEntry>
      <c:legendEntry>
        <c:idx val="1"/>
        <c:txPr>
          <a:bodyPr/>
          <a:lstStyle/>
          <a:p>
            <a:pPr>
              <a:defRPr sz="1200" b="1"/>
            </a:pPr>
            <a:endParaRPr lang="sv-SE"/>
          </a:p>
        </c:txPr>
      </c:legendEntry>
      <c:layout>
        <c:manualLayout>
          <c:xMode val="edge"/>
          <c:yMode val="edge"/>
          <c:x val="0.26696811255395231"/>
          <c:y val="0.17504272696484968"/>
          <c:w val="0.46606366729945642"/>
          <c:h val="3.6474618476426163E-2"/>
        </c:manualLayout>
      </c:layout>
      <c:overlay val="0"/>
      <c:txPr>
        <a:bodyPr/>
        <a:lstStyle/>
        <a:p>
          <a:pPr>
            <a:defRPr b="1"/>
          </a:pPr>
          <a:endParaRPr lang="sv-SE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799"/>
      </a:pPr>
      <a:endParaRPr lang="sv-SE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339036030193079"/>
          <c:y val="0.21798250622855417"/>
          <c:w val="0.80145618031493493"/>
          <c:h val="0.4421535309143701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Data!$H$39</c:f>
              <c:strCache>
                <c:ptCount val="1"/>
                <c:pt idx="0">
                  <c:v>Pojke årskurs 9</c:v>
                </c:pt>
              </c:strCache>
            </c:strRef>
          </c:tx>
          <c:spPr>
            <a:solidFill>
              <a:srgbClr val="97A7D0"/>
            </a:solidFill>
          </c:spPr>
          <c:invertIfNegative val="0"/>
          <c:dPt>
            <c:idx val="1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DB12-49DC-8866-812641073932}"/>
              </c:ext>
            </c:extLst>
          </c:dPt>
          <c:dPt>
            <c:idx val="2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DB12-49DC-8866-812641073932}"/>
              </c:ext>
            </c:extLst>
          </c:dPt>
          <c:dPt>
            <c:idx val="24"/>
            <c:invertIfNegative val="0"/>
            <c:bubble3D val="0"/>
            <c:spPr>
              <a:solidFill>
                <a:srgbClr val="595959"/>
              </a:solidFill>
            </c:spPr>
            <c:extLst>
              <c:ext xmlns:c16="http://schemas.microsoft.com/office/drawing/2014/chart" uri="{C3380CC4-5D6E-409C-BE32-E72D297353CC}">
                <c16:uniqueId val="{00000003-DB12-49DC-8866-812641073932}"/>
              </c:ext>
            </c:extLst>
          </c:dPt>
          <c:dLbls>
            <c:dLbl>
              <c:idx val="17"/>
              <c:numFmt formatCode="#,##0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ysClr val="windowText" lastClr="000000"/>
                      </a:solidFill>
                    </a:defRPr>
                  </a:pPr>
                  <a:endParaRPr lang="sv-S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DB12-49DC-8866-812641073932}"/>
                </c:ext>
              </c:extLst>
            </c:dLbl>
            <c:dLbl>
              <c:idx val="23"/>
              <c:numFmt formatCode="#,##0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tx1"/>
                      </a:solidFill>
                    </a:defRPr>
                  </a:pPr>
                  <a:endParaRPr lang="sv-S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DB12-49DC-8866-812641073932}"/>
                </c:ext>
              </c:extLst>
            </c:dLbl>
            <c:dLbl>
              <c:idx val="24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</a:defRPr>
                  </a:pPr>
                  <a:endParaRPr lang="sv-S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DB12-49DC-8866-812641073932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tx1"/>
                    </a:solidFill>
                  </a:defRPr>
                </a:pPr>
                <a:endParaRPr lang="sv-S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Data!$I$38:$AG$38</c:f>
              <c:strCache>
                <c:ptCount val="25"/>
                <c:pt idx="0">
                  <c:v>Botkyrka</c:v>
                </c:pt>
                <c:pt idx="1">
                  <c:v>Danderyd</c:v>
                </c:pt>
                <c:pt idx="2">
                  <c:v>Ekerö</c:v>
                </c:pt>
                <c:pt idx="3">
                  <c:v>Haninge</c:v>
                </c:pt>
                <c:pt idx="4">
                  <c:v>Järfälla</c:v>
                </c:pt>
                <c:pt idx="5">
                  <c:v>Lidingö</c:v>
                </c:pt>
                <c:pt idx="6">
                  <c:v>Nacka</c:v>
                </c:pt>
                <c:pt idx="7">
                  <c:v>Nykvarn</c:v>
                </c:pt>
                <c:pt idx="8">
                  <c:v>Nynäshamn</c:v>
                </c:pt>
                <c:pt idx="9">
                  <c:v>Salem</c:v>
                </c:pt>
                <c:pt idx="10">
                  <c:v>Sigtuna</c:v>
                </c:pt>
                <c:pt idx="11">
                  <c:v>Sollentuna</c:v>
                </c:pt>
                <c:pt idx="12">
                  <c:v>Solna</c:v>
                </c:pt>
                <c:pt idx="13">
                  <c:v>Sundbyberg</c:v>
                </c:pt>
                <c:pt idx="14">
                  <c:v>Södertälje</c:v>
                </c:pt>
                <c:pt idx="15">
                  <c:v>Tyresö</c:v>
                </c:pt>
                <c:pt idx="16">
                  <c:v>Upplands Väsby</c:v>
                </c:pt>
                <c:pt idx="17">
                  <c:v>Upplands-Bro</c:v>
                </c:pt>
                <c:pt idx="18">
                  <c:v>Vallentuna</c:v>
                </c:pt>
                <c:pt idx="19">
                  <c:v>Vaxholm</c:v>
                </c:pt>
                <c:pt idx="20">
                  <c:v>Värmdö</c:v>
                </c:pt>
                <c:pt idx="21">
                  <c:v>Österåker</c:v>
                </c:pt>
                <c:pt idx="22">
                  <c:v>Total (exkl Stockholm)</c:v>
                </c:pt>
                <c:pt idx="23">
                  <c:v>Stockholm</c:v>
                </c:pt>
                <c:pt idx="24">
                  <c:v>Total (inkl Stockholm)</c:v>
                </c:pt>
              </c:strCache>
            </c:strRef>
          </c:cat>
          <c:val>
            <c:numRef>
              <c:f>Data!$I$39:$AG$39</c:f>
              <c:numCache>
                <c:formatCode>0</c:formatCode>
                <c:ptCount val="25"/>
                <c:pt idx="0">
                  <c:v>62.568306010928964</c:v>
                </c:pt>
                <c:pt idx="1">
                  <c:v>67.156862745098039</c:v>
                </c:pt>
                <c:pt idx="2">
                  <c:v>69.375</c:v>
                </c:pt>
                <c:pt idx="3">
                  <c:v>52.631578947368418</c:v>
                </c:pt>
                <c:pt idx="4">
                  <c:v>67.657992565055764</c:v>
                </c:pt>
                <c:pt idx="5">
                  <c:v>75.599999999999994</c:v>
                </c:pt>
                <c:pt idx="6">
                  <c:v>69.93464052287581</c:v>
                </c:pt>
                <c:pt idx="7">
                  <c:v>57.142857142857139</c:v>
                </c:pt>
                <c:pt idx="8">
                  <c:v>62.5</c:v>
                </c:pt>
                <c:pt idx="9">
                  <c:v>73.469387755102048</c:v>
                </c:pt>
                <c:pt idx="10">
                  <c:v>64.285714285714292</c:v>
                </c:pt>
                <c:pt idx="11">
                  <c:v>71.988795518207283</c:v>
                </c:pt>
                <c:pt idx="12">
                  <c:v>64.754098360655746</c:v>
                </c:pt>
                <c:pt idx="13">
                  <c:v>73.267326732673268</c:v>
                </c:pt>
                <c:pt idx="14">
                  <c:v>62.883435582822088</c:v>
                </c:pt>
                <c:pt idx="15">
                  <c:v>65.5</c:v>
                </c:pt>
                <c:pt idx="16">
                  <c:v>67.415730337078656</c:v>
                </c:pt>
                <c:pt idx="17">
                  <c:v>69.642857142857139</c:v>
                </c:pt>
                <c:pt idx="18">
                  <c:v>66.197183098591552</c:v>
                </c:pt>
                <c:pt idx="19">
                  <c:v>70.370370370370367</c:v>
                </c:pt>
                <c:pt idx="20">
                  <c:v>65.600000000000009</c:v>
                </c:pt>
                <c:pt idx="21">
                  <c:v>61.038961038961034</c:v>
                </c:pt>
                <c:pt idx="22">
                  <c:v>66.371077762619365</c:v>
                </c:pt>
                <c:pt idx="23">
                  <c:v>68.217054263565885</c:v>
                </c:pt>
                <c:pt idx="24">
                  <c:v>67.008928571428569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B12-49DC-8866-812641073932}"/>
            </c:ext>
          </c:extLst>
        </c:ser>
        <c:ser>
          <c:idx val="1"/>
          <c:order val="1"/>
          <c:tx>
            <c:strRef>
              <c:f>Data!$H$40</c:f>
              <c:strCache>
                <c:ptCount val="1"/>
                <c:pt idx="0">
                  <c:v>Flicka årskurs 9</c:v>
                </c:pt>
              </c:strCache>
            </c:strRef>
          </c:tx>
          <c:spPr>
            <a:solidFill>
              <a:srgbClr val="DCE2EF"/>
            </a:solidFill>
          </c:spPr>
          <c:invertIfNegative val="0"/>
          <c:dPt>
            <c:idx val="1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DB12-49DC-8866-812641073932}"/>
              </c:ext>
            </c:extLst>
          </c:dPt>
          <c:dPt>
            <c:idx val="2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DB12-49DC-8866-812641073932}"/>
              </c:ext>
            </c:extLst>
          </c:dPt>
          <c:dPt>
            <c:idx val="24"/>
            <c:invertIfNegative val="0"/>
            <c:bubble3D val="0"/>
            <c:spPr>
              <a:solidFill>
                <a:srgbClr val="A6A6A6"/>
              </a:solidFill>
            </c:spPr>
            <c:extLst>
              <c:ext xmlns:c16="http://schemas.microsoft.com/office/drawing/2014/chart" uri="{C3380CC4-5D6E-409C-BE32-E72D297353CC}">
                <c16:uniqueId val="{00000008-DB12-49DC-8866-812641073932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sv-S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Data!$I$38:$AG$38</c:f>
              <c:strCache>
                <c:ptCount val="25"/>
                <c:pt idx="0">
                  <c:v>Botkyrka</c:v>
                </c:pt>
                <c:pt idx="1">
                  <c:v>Danderyd</c:v>
                </c:pt>
                <c:pt idx="2">
                  <c:v>Ekerö</c:v>
                </c:pt>
                <c:pt idx="3">
                  <c:v>Haninge</c:v>
                </c:pt>
                <c:pt idx="4">
                  <c:v>Järfälla</c:v>
                </c:pt>
                <c:pt idx="5">
                  <c:v>Lidingö</c:v>
                </c:pt>
                <c:pt idx="6">
                  <c:v>Nacka</c:v>
                </c:pt>
                <c:pt idx="7">
                  <c:v>Nykvarn</c:v>
                </c:pt>
                <c:pt idx="8">
                  <c:v>Nynäshamn</c:v>
                </c:pt>
                <c:pt idx="9">
                  <c:v>Salem</c:v>
                </c:pt>
                <c:pt idx="10">
                  <c:v>Sigtuna</c:v>
                </c:pt>
                <c:pt idx="11">
                  <c:v>Sollentuna</c:v>
                </c:pt>
                <c:pt idx="12">
                  <c:v>Solna</c:v>
                </c:pt>
                <c:pt idx="13">
                  <c:v>Sundbyberg</c:v>
                </c:pt>
                <c:pt idx="14">
                  <c:v>Södertälje</c:v>
                </c:pt>
                <c:pt idx="15">
                  <c:v>Tyresö</c:v>
                </c:pt>
                <c:pt idx="16">
                  <c:v>Upplands Väsby</c:v>
                </c:pt>
                <c:pt idx="17">
                  <c:v>Upplands-Bro</c:v>
                </c:pt>
                <c:pt idx="18">
                  <c:v>Vallentuna</c:v>
                </c:pt>
                <c:pt idx="19">
                  <c:v>Vaxholm</c:v>
                </c:pt>
                <c:pt idx="20">
                  <c:v>Värmdö</c:v>
                </c:pt>
                <c:pt idx="21">
                  <c:v>Österåker</c:v>
                </c:pt>
                <c:pt idx="22">
                  <c:v>Total (exkl Stockholm)</c:v>
                </c:pt>
                <c:pt idx="23">
                  <c:v>Stockholm</c:v>
                </c:pt>
                <c:pt idx="24">
                  <c:v>Total (inkl Stockholm)</c:v>
                </c:pt>
              </c:strCache>
            </c:strRef>
          </c:cat>
          <c:val>
            <c:numRef>
              <c:f>Data!$I$40:$AG$40</c:f>
              <c:numCache>
                <c:formatCode>0</c:formatCode>
                <c:ptCount val="25"/>
                <c:pt idx="0">
                  <c:v>50.755287009063444</c:v>
                </c:pt>
                <c:pt idx="1">
                  <c:v>75.531914893617028</c:v>
                </c:pt>
                <c:pt idx="2">
                  <c:v>64.285714285714292</c:v>
                </c:pt>
                <c:pt idx="3">
                  <c:v>53.289473684210535</c:v>
                </c:pt>
                <c:pt idx="4">
                  <c:v>62.055335968379445</c:v>
                </c:pt>
                <c:pt idx="5">
                  <c:v>71.074380165289256</c:v>
                </c:pt>
                <c:pt idx="6">
                  <c:v>69.848156182212591</c:v>
                </c:pt>
                <c:pt idx="7">
                  <c:v>54.237288135593218</c:v>
                </c:pt>
                <c:pt idx="8">
                  <c:v>53.333333333333336</c:v>
                </c:pt>
                <c:pt idx="9">
                  <c:v>75.949367088607602</c:v>
                </c:pt>
                <c:pt idx="10">
                  <c:v>56.872037914691944</c:v>
                </c:pt>
                <c:pt idx="11">
                  <c:v>70.085470085470078</c:v>
                </c:pt>
                <c:pt idx="12">
                  <c:v>67.741935483870961</c:v>
                </c:pt>
                <c:pt idx="13">
                  <c:v>62.809917355371901</c:v>
                </c:pt>
                <c:pt idx="14">
                  <c:v>59.451219512195117</c:v>
                </c:pt>
                <c:pt idx="15">
                  <c:v>58.461538461538467</c:v>
                </c:pt>
                <c:pt idx="16">
                  <c:v>58.192090395480221</c:v>
                </c:pt>
                <c:pt idx="17">
                  <c:v>58.119658119658126</c:v>
                </c:pt>
                <c:pt idx="18">
                  <c:v>68.656716417910445</c:v>
                </c:pt>
                <c:pt idx="19">
                  <c:v>56.140350877192979</c:v>
                </c:pt>
                <c:pt idx="20">
                  <c:v>67.40088105726872</c:v>
                </c:pt>
                <c:pt idx="21">
                  <c:v>58.333333333333336</c:v>
                </c:pt>
                <c:pt idx="22">
                  <c:v>62.795045571395178</c:v>
                </c:pt>
                <c:pt idx="23">
                  <c:v>62.679211469534046</c:v>
                </c:pt>
                <c:pt idx="24">
                  <c:v>62.755337121793886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DB12-49DC-8866-8126410739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125272448"/>
        <c:axId val="125273984"/>
      </c:barChart>
      <c:catAx>
        <c:axId val="1252724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sv-SE"/>
          </a:p>
        </c:txPr>
        <c:crossAx val="125273984"/>
        <c:crosses val="autoZero"/>
        <c:auto val="1"/>
        <c:lblAlgn val="ctr"/>
        <c:lblOffset val="100"/>
        <c:noMultiLvlLbl val="0"/>
      </c:catAx>
      <c:valAx>
        <c:axId val="125273984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rgbClr val="F2F2F2"/>
              </a:solidFill>
            </a:ln>
          </c:spPr>
        </c:majorGridlines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sv-SE"/>
          </a:p>
        </c:txPr>
        <c:crossAx val="125272448"/>
        <c:crosses val="autoZero"/>
        <c:crossBetween val="between"/>
      </c:valAx>
      <c:spPr>
        <a:noFill/>
        <a:ln w="25392">
          <a:noFill/>
        </a:ln>
      </c:spPr>
    </c:plotArea>
    <c:legend>
      <c:legendPos val="t"/>
      <c:legendEntry>
        <c:idx val="0"/>
        <c:txPr>
          <a:bodyPr/>
          <a:lstStyle/>
          <a:p>
            <a:pPr>
              <a:defRPr sz="1200" b="1"/>
            </a:pPr>
            <a:endParaRPr lang="sv-SE"/>
          </a:p>
        </c:txPr>
      </c:legendEntry>
      <c:legendEntry>
        <c:idx val="1"/>
        <c:txPr>
          <a:bodyPr/>
          <a:lstStyle/>
          <a:p>
            <a:pPr>
              <a:defRPr sz="1200" b="1"/>
            </a:pPr>
            <a:endParaRPr lang="sv-SE"/>
          </a:p>
        </c:txPr>
      </c:legendEntry>
      <c:layout>
        <c:manualLayout>
          <c:xMode val="edge"/>
          <c:yMode val="edge"/>
          <c:x val="0.26696811255395231"/>
          <c:y val="0.17504272696484968"/>
          <c:w val="0.46606366729945642"/>
          <c:h val="3.6474618476426163E-2"/>
        </c:manualLayout>
      </c:layout>
      <c:overlay val="0"/>
      <c:txPr>
        <a:bodyPr/>
        <a:lstStyle/>
        <a:p>
          <a:pPr>
            <a:defRPr b="1"/>
          </a:pPr>
          <a:endParaRPr lang="sv-SE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799"/>
      </a:pPr>
      <a:endParaRPr lang="sv-SE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339036030193079"/>
          <c:y val="0.21798250622855417"/>
          <c:w val="0.80145618031493493"/>
          <c:h val="0.4421535309143701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Data!$H$42</c:f>
              <c:strCache>
                <c:ptCount val="1"/>
                <c:pt idx="0">
                  <c:v>Pojke årskurs 9</c:v>
                </c:pt>
              </c:strCache>
            </c:strRef>
          </c:tx>
          <c:spPr>
            <a:solidFill>
              <a:srgbClr val="97A7D0"/>
            </a:solidFill>
          </c:spPr>
          <c:invertIfNegative val="0"/>
          <c:dPt>
            <c:idx val="1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5E22-423A-9F04-4A4038745CA2}"/>
              </c:ext>
            </c:extLst>
          </c:dPt>
          <c:dPt>
            <c:idx val="2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5E22-423A-9F04-4A4038745CA2}"/>
              </c:ext>
            </c:extLst>
          </c:dPt>
          <c:dPt>
            <c:idx val="24"/>
            <c:invertIfNegative val="0"/>
            <c:bubble3D val="0"/>
            <c:spPr>
              <a:solidFill>
                <a:srgbClr val="595959"/>
              </a:solidFill>
            </c:spPr>
            <c:extLst>
              <c:ext xmlns:c16="http://schemas.microsoft.com/office/drawing/2014/chart" uri="{C3380CC4-5D6E-409C-BE32-E72D297353CC}">
                <c16:uniqueId val="{00000003-5E22-423A-9F04-4A4038745CA2}"/>
              </c:ext>
            </c:extLst>
          </c:dPt>
          <c:dLbls>
            <c:dLbl>
              <c:idx val="17"/>
              <c:numFmt formatCode="#,##0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ysClr val="windowText" lastClr="000000"/>
                      </a:solidFill>
                    </a:defRPr>
                  </a:pPr>
                  <a:endParaRPr lang="sv-S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5E22-423A-9F04-4A4038745CA2}"/>
                </c:ext>
              </c:extLst>
            </c:dLbl>
            <c:dLbl>
              <c:idx val="23"/>
              <c:numFmt formatCode="#,##0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tx1"/>
                      </a:solidFill>
                    </a:defRPr>
                  </a:pPr>
                  <a:endParaRPr lang="sv-S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5E22-423A-9F04-4A4038745CA2}"/>
                </c:ext>
              </c:extLst>
            </c:dLbl>
            <c:dLbl>
              <c:idx val="24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</a:defRPr>
                  </a:pPr>
                  <a:endParaRPr lang="sv-S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5E22-423A-9F04-4A4038745CA2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tx1"/>
                    </a:solidFill>
                  </a:defRPr>
                </a:pPr>
                <a:endParaRPr lang="sv-S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Data!$I$41:$AG$41</c:f>
              <c:strCache>
                <c:ptCount val="25"/>
                <c:pt idx="0">
                  <c:v>Botkyrka</c:v>
                </c:pt>
                <c:pt idx="1">
                  <c:v>Danderyd</c:v>
                </c:pt>
                <c:pt idx="2">
                  <c:v>Ekerö</c:v>
                </c:pt>
                <c:pt idx="3">
                  <c:v>Haninge</c:v>
                </c:pt>
                <c:pt idx="4">
                  <c:v>Järfälla</c:v>
                </c:pt>
                <c:pt idx="5">
                  <c:v>Lidingö</c:v>
                </c:pt>
                <c:pt idx="6">
                  <c:v>Nacka</c:v>
                </c:pt>
                <c:pt idx="7">
                  <c:v>Nykvarn</c:v>
                </c:pt>
                <c:pt idx="8">
                  <c:v>Nynäshamn</c:v>
                </c:pt>
                <c:pt idx="9">
                  <c:v>Salem</c:v>
                </c:pt>
                <c:pt idx="10">
                  <c:v>Sigtuna</c:v>
                </c:pt>
                <c:pt idx="11">
                  <c:v>Sollentuna</c:v>
                </c:pt>
                <c:pt idx="12">
                  <c:v>Solna</c:v>
                </c:pt>
                <c:pt idx="13">
                  <c:v>Sundbyberg</c:v>
                </c:pt>
                <c:pt idx="14">
                  <c:v>Södertälje</c:v>
                </c:pt>
                <c:pt idx="15">
                  <c:v>Tyresö</c:v>
                </c:pt>
                <c:pt idx="16">
                  <c:v>Upplands Väsby</c:v>
                </c:pt>
                <c:pt idx="17">
                  <c:v>Upplands-Bro</c:v>
                </c:pt>
                <c:pt idx="18">
                  <c:v>Vallentuna</c:v>
                </c:pt>
                <c:pt idx="19">
                  <c:v>Vaxholm</c:v>
                </c:pt>
                <c:pt idx="20">
                  <c:v>Värmdö</c:v>
                </c:pt>
                <c:pt idx="21">
                  <c:v>Österåker</c:v>
                </c:pt>
                <c:pt idx="22">
                  <c:v>Total (exkl Stockholm)</c:v>
                </c:pt>
                <c:pt idx="23">
                  <c:v>Stockholm</c:v>
                </c:pt>
                <c:pt idx="24">
                  <c:v>Total (inkl Stockholm)</c:v>
                </c:pt>
              </c:strCache>
            </c:strRef>
          </c:cat>
          <c:val>
            <c:numRef>
              <c:f>Data!$I$42:$AG$42</c:f>
              <c:numCache>
                <c:formatCode>0</c:formatCode>
                <c:ptCount val="25"/>
                <c:pt idx="0">
                  <c:v>63.943661971830991</c:v>
                </c:pt>
                <c:pt idx="1">
                  <c:v>54.679802955665025</c:v>
                </c:pt>
                <c:pt idx="2">
                  <c:v>64.968152866242036</c:v>
                </c:pt>
                <c:pt idx="3">
                  <c:v>57.770270270270274</c:v>
                </c:pt>
                <c:pt idx="4">
                  <c:v>65.151515151515156</c:v>
                </c:pt>
                <c:pt idx="5">
                  <c:v>58.870967741935488</c:v>
                </c:pt>
                <c:pt idx="6">
                  <c:v>61.487964989059087</c:v>
                </c:pt>
                <c:pt idx="7">
                  <c:v>41.666666666666671</c:v>
                </c:pt>
                <c:pt idx="8">
                  <c:v>56.25</c:v>
                </c:pt>
                <c:pt idx="9">
                  <c:v>60</c:v>
                </c:pt>
                <c:pt idx="10">
                  <c:v>65.517241379310349</c:v>
                </c:pt>
                <c:pt idx="11">
                  <c:v>57.74647887323944</c:v>
                </c:pt>
                <c:pt idx="12">
                  <c:v>55.084745762711862</c:v>
                </c:pt>
                <c:pt idx="13">
                  <c:v>71.717171717171709</c:v>
                </c:pt>
                <c:pt idx="14">
                  <c:v>64.923076923076934</c:v>
                </c:pt>
                <c:pt idx="15">
                  <c:v>52.238805970149251</c:v>
                </c:pt>
                <c:pt idx="16">
                  <c:v>60.115606936416185</c:v>
                </c:pt>
                <c:pt idx="17">
                  <c:v>66.371681415929203</c:v>
                </c:pt>
                <c:pt idx="18">
                  <c:v>60.13513513513513</c:v>
                </c:pt>
                <c:pt idx="19">
                  <c:v>57.692307692307686</c:v>
                </c:pt>
                <c:pt idx="20">
                  <c:v>62.55144032921811</c:v>
                </c:pt>
                <c:pt idx="21">
                  <c:v>62.666666666666671</c:v>
                </c:pt>
                <c:pt idx="22">
                  <c:v>60.724169741697423</c:v>
                </c:pt>
                <c:pt idx="23">
                  <c:v>57.124183006535944</c:v>
                </c:pt>
                <c:pt idx="24">
                  <c:v>59.478208415020362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E22-423A-9F04-4A4038745CA2}"/>
            </c:ext>
          </c:extLst>
        </c:ser>
        <c:ser>
          <c:idx val="1"/>
          <c:order val="1"/>
          <c:tx>
            <c:strRef>
              <c:f>Data!$H$43</c:f>
              <c:strCache>
                <c:ptCount val="1"/>
                <c:pt idx="0">
                  <c:v>Flicka årskurs 9</c:v>
                </c:pt>
              </c:strCache>
            </c:strRef>
          </c:tx>
          <c:spPr>
            <a:solidFill>
              <a:srgbClr val="DCE2EF"/>
            </a:solidFill>
          </c:spPr>
          <c:invertIfNegative val="0"/>
          <c:dPt>
            <c:idx val="1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5E22-423A-9F04-4A4038745CA2}"/>
              </c:ext>
            </c:extLst>
          </c:dPt>
          <c:dPt>
            <c:idx val="2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5E22-423A-9F04-4A4038745CA2}"/>
              </c:ext>
            </c:extLst>
          </c:dPt>
          <c:dPt>
            <c:idx val="24"/>
            <c:invertIfNegative val="0"/>
            <c:bubble3D val="0"/>
            <c:spPr>
              <a:solidFill>
                <a:srgbClr val="A6A6A6"/>
              </a:solidFill>
            </c:spPr>
            <c:extLst>
              <c:ext xmlns:c16="http://schemas.microsoft.com/office/drawing/2014/chart" uri="{C3380CC4-5D6E-409C-BE32-E72D297353CC}">
                <c16:uniqueId val="{00000008-5E22-423A-9F04-4A4038745CA2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sv-S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Data!$I$41:$AG$41</c:f>
              <c:strCache>
                <c:ptCount val="25"/>
                <c:pt idx="0">
                  <c:v>Botkyrka</c:v>
                </c:pt>
                <c:pt idx="1">
                  <c:v>Danderyd</c:v>
                </c:pt>
                <c:pt idx="2">
                  <c:v>Ekerö</c:v>
                </c:pt>
                <c:pt idx="3">
                  <c:v>Haninge</c:v>
                </c:pt>
                <c:pt idx="4">
                  <c:v>Järfälla</c:v>
                </c:pt>
                <c:pt idx="5">
                  <c:v>Lidingö</c:v>
                </c:pt>
                <c:pt idx="6">
                  <c:v>Nacka</c:v>
                </c:pt>
                <c:pt idx="7">
                  <c:v>Nykvarn</c:v>
                </c:pt>
                <c:pt idx="8">
                  <c:v>Nynäshamn</c:v>
                </c:pt>
                <c:pt idx="9">
                  <c:v>Salem</c:v>
                </c:pt>
                <c:pt idx="10">
                  <c:v>Sigtuna</c:v>
                </c:pt>
                <c:pt idx="11">
                  <c:v>Sollentuna</c:v>
                </c:pt>
                <c:pt idx="12">
                  <c:v>Solna</c:v>
                </c:pt>
                <c:pt idx="13">
                  <c:v>Sundbyberg</c:v>
                </c:pt>
                <c:pt idx="14">
                  <c:v>Södertälje</c:v>
                </c:pt>
                <c:pt idx="15">
                  <c:v>Tyresö</c:v>
                </c:pt>
                <c:pt idx="16">
                  <c:v>Upplands Väsby</c:v>
                </c:pt>
                <c:pt idx="17">
                  <c:v>Upplands-Bro</c:v>
                </c:pt>
                <c:pt idx="18">
                  <c:v>Vallentuna</c:v>
                </c:pt>
                <c:pt idx="19">
                  <c:v>Vaxholm</c:v>
                </c:pt>
                <c:pt idx="20">
                  <c:v>Värmdö</c:v>
                </c:pt>
                <c:pt idx="21">
                  <c:v>Österåker</c:v>
                </c:pt>
                <c:pt idx="22">
                  <c:v>Total (exkl Stockholm)</c:v>
                </c:pt>
                <c:pt idx="23">
                  <c:v>Stockholm</c:v>
                </c:pt>
                <c:pt idx="24">
                  <c:v>Total (inkl Stockholm)</c:v>
                </c:pt>
              </c:strCache>
            </c:strRef>
          </c:cat>
          <c:val>
            <c:numRef>
              <c:f>Data!$I$43:$AG$43</c:f>
              <c:numCache>
                <c:formatCode>0</c:formatCode>
                <c:ptCount val="25"/>
                <c:pt idx="0">
                  <c:v>71.036585365853654</c:v>
                </c:pt>
                <c:pt idx="1">
                  <c:v>64.673913043478265</c:v>
                </c:pt>
                <c:pt idx="2">
                  <c:v>65.714285714285708</c:v>
                </c:pt>
                <c:pt idx="3">
                  <c:v>66.666666666666657</c:v>
                </c:pt>
                <c:pt idx="4">
                  <c:v>66.007905138339922</c:v>
                </c:pt>
                <c:pt idx="5">
                  <c:v>58.82352941176471</c:v>
                </c:pt>
                <c:pt idx="6">
                  <c:v>63.676148796498907</c:v>
                </c:pt>
                <c:pt idx="7">
                  <c:v>58.620689655172406</c:v>
                </c:pt>
                <c:pt idx="8">
                  <c:v>61.666666666666671</c:v>
                </c:pt>
                <c:pt idx="9">
                  <c:v>66.233766233766232</c:v>
                </c:pt>
                <c:pt idx="10">
                  <c:v>68.095238095238102</c:v>
                </c:pt>
                <c:pt idx="11">
                  <c:v>61.849710982658955</c:v>
                </c:pt>
                <c:pt idx="12">
                  <c:v>73.599999999999994</c:v>
                </c:pt>
                <c:pt idx="13">
                  <c:v>75.833333333333329</c:v>
                </c:pt>
                <c:pt idx="14">
                  <c:v>72.92307692307692</c:v>
                </c:pt>
                <c:pt idx="15">
                  <c:v>55.384615384615387</c:v>
                </c:pt>
                <c:pt idx="16">
                  <c:v>62.643678160919535</c:v>
                </c:pt>
                <c:pt idx="17">
                  <c:v>71.186440677966104</c:v>
                </c:pt>
                <c:pt idx="18">
                  <c:v>66.666666666666657</c:v>
                </c:pt>
                <c:pt idx="19">
                  <c:v>57.627118644067799</c:v>
                </c:pt>
                <c:pt idx="20">
                  <c:v>64.035087719298247</c:v>
                </c:pt>
                <c:pt idx="21">
                  <c:v>72.881355932203391</c:v>
                </c:pt>
                <c:pt idx="22">
                  <c:v>65.70890249646726</c:v>
                </c:pt>
                <c:pt idx="23">
                  <c:v>63.009972801450587</c:v>
                </c:pt>
                <c:pt idx="24">
                  <c:v>64.786112833230007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5E22-423A-9F04-4A4038745C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125272448"/>
        <c:axId val="125273984"/>
      </c:barChart>
      <c:catAx>
        <c:axId val="1252724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sv-SE"/>
          </a:p>
        </c:txPr>
        <c:crossAx val="125273984"/>
        <c:crosses val="autoZero"/>
        <c:auto val="1"/>
        <c:lblAlgn val="ctr"/>
        <c:lblOffset val="100"/>
        <c:noMultiLvlLbl val="0"/>
      </c:catAx>
      <c:valAx>
        <c:axId val="125273984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rgbClr val="F2F2F2"/>
              </a:solidFill>
            </a:ln>
          </c:spPr>
        </c:majorGridlines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sv-SE"/>
          </a:p>
        </c:txPr>
        <c:crossAx val="125272448"/>
        <c:crosses val="autoZero"/>
        <c:crossBetween val="between"/>
      </c:valAx>
      <c:spPr>
        <a:noFill/>
        <a:ln w="25392">
          <a:noFill/>
        </a:ln>
      </c:spPr>
    </c:plotArea>
    <c:legend>
      <c:legendPos val="t"/>
      <c:legendEntry>
        <c:idx val="0"/>
        <c:txPr>
          <a:bodyPr/>
          <a:lstStyle/>
          <a:p>
            <a:pPr>
              <a:defRPr sz="1200" b="1"/>
            </a:pPr>
            <a:endParaRPr lang="sv-SE"/>
          </a:p>
        </c:txPr>
      </c:legendEntry>
      <c:legendEntry>
        <c:idx val="1"/>
        <c:txPr>
          <a:bodyPr/>
          <a:lstStyle/>
          <a:p>
            <a:pPr>
              <a:defRPr sz="1200" b="1"/>
            </a:pPr>
            <a:endParaRPr lang="sv-SE"/>
          </a:p>
        </c:txPr>
      </c:legendEntry>
      <c:layout>
        <c:manualLayout>
          <c:xMode val="edge"/>
          <c:yMode val="edge"/>
          <c:x val="0.26696811255395231"/>
          <c:y val="0.17504272696484968"/>
          <c:w val="0.46606366729945642"/>
          <c:h val="3.6474618476426163E-2"/>
        </c:manualLayout>
      </c:layout>
      <c:overlay val="0"/>
      <c:txPr>
        <a:bodyPr/>
        <a:lstStyle/>
        <a:p>
          <a:pPr>
            <a:defRPr b="1"/>
          </a:pPr>
          <a:endParaRPr lang="sv-SE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799"/>
      </a:pPr>
      <a:endParaRPr lang="sv-SE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339036030193079"/>
          <c:y val="0.21798250622855417"/>
          <c:w val="0.80145618031493493"/>
          <c:h val="0.4421535309143701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Data!$H$45</c:f>
              <c:strCache>
                <c:ptCount val="1"/>
                <c:pt idx="0">
                  <c:v>Pojke årskurs 9</c:v>
                </c:pt>
              </c:strCache>
            </c:strRef>
          </c:tx>
          <c:spPr>
            <a:solidFill>
              <a:srgbClr val="97A7D0"/>
            </a:solidFill>
          </c:spPr>
          <c:invertIfNegative val="0"/>
          <c:dPt>
            <c:idx val="1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910B-443B-AD46-84D6C41E7F52}"/>
              </c:ext>
            </c:extLst>
          </c:dPt>
          <c:dPt>
            <c:idx val="2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910B-443B-AD46-84D6C41E7F52}"/>
              </c:ext>
            </c:extLst>
          </c:dPt>
          <c:dPt>
            <c:idx val="24"/>
            <c:invertIfNegative val="0"/>
            <c:bubble3D val="0"/>
            <c:spPr>
              <a:solidFill>
                <a:srgbClr val="595959"/>
              </a:solidFill>
            </c:spPr>
            <c:extLst>
              <c:ext xmlns:c16="http://schemas.microsoft.com/office/drawing/2014/chart" uri="{C3380CC4-5D6E-409C-BE32-E72D297353CC}">
                <c16:uniqueId val="{00000003-910B-443B-AD46-84D6C41E7F52}"/>
              </c:ext>
            </c:extLst>
          </c:dPt>
          <c:dLbls>
            <c:dLbl>
              <c:idx val="17"/>
              <c:numFmt formatCode="#,##0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ysClr val="windowText" lastClr="000000"/>
                      </a:solidFill>
                    </a:defRPr>
                  </a:pPr>
                  <a:endParaRPr lang="sv-S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910B-443B-AD46-84D6C41E7F52}"/>
                </c:ext>
              </c:extLst>
            </c:dLbl>
            <c:dLbl>
              <c:idx val="23"/>
              <c:numFmt formatCode="#,##0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tx1"/>
                      </a:solidFill>
                    </a:defRPr>
                  </a:pPr>
                  <a:endParaRPr lang="sv-S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910B-443B-AD46-84D6C41E7F52}"/>
                </c:ext>
              </c:extLst>
            </c:dLbl>
            <c:dLbl>
              <c:idx val="24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</a:defRPr>
                  </a:pPr>
                  <a:endParaRPr lang="sv-S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910B-443B-AD46-84D6C41E7F52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tx1"/>
                    </a:solidFill>
                  </a:defRPr>
                </a:pPr>
                <a:endParaRPr lang="sv-S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Data!$I$44:$AG$44</c:f>
              <c:strCache>
                <c:ptCount val="25"/>
                <c:pt idx="0">
                  <c:v>Botkyrka</c:v>
                </c:pt>
                <c:pt idx="1">
                  <c:v>Danderyd</c:v>
                </c:pt>
                <c:pt idx="2">
                  <c:v>Ekerö</c:v>
                </c:pt>
                <c:pt idx="3">
                  <c:v>Haninge</c:v>
                </c:pt>
                <c:pt idx="4">
                  <c:v>Järfälla</c:v>
                </c:pt>
                <c:pt idx="5">
                  <c:v>Lidingö</c:v>
                </c:pt>
                <c:pt idx="6">
                  <c:v>Nacka</c:v>
                </c:pt>
                <c:pt idx="7">
                  <c:v>Nykvarn</c:v>
                </c:pt>
                <c:pt idx="8">
                  <c:v>Nynäshamn</c:v>
                </c:pt>
                <c:pt idx="9">
                  <c:v>Salem</c:v>
                </c:pt>
                <c:pt idx="10">
                  <c:v>Sigtuna</c:v>
                </c:pt>
                <c:pt idx="11">
                  <c:v>Sollentuna</c:v>
                </c:pt>
                <c:pt idx="12">
                  <c:v>Solna</c:v>
                </c:pt>
                <c:pt idx="13">
                  <c:v>Sundbyberg</c:v>
                </c:pt>
                <c:pt idx="14">
                  <c:v>Södertälje</c:v>
                </c:pt>
                <c:pt idx="15">
                  <c:v>Tyresö</c:v>
                </c:pt>
                <c:pt idx="16">
                  <c:v>Upplands Väsby</c:v>
                </c:pt>
                <c:pt idx="17">
                  <c:v>Upplands-Bro</c:v>
                </c:pt>
                <c:pt idx="18">
                  <c:v>Vallentuna</c:v>
                </c:pt>
                <c:pt idx="19">
                  <c:v>Vaxholm</c:v>
                </c:pt>
                <c:pt idx="20">
                  <c:v>Värmdö</c:v>
                </c:pt>
                <c:pt idx="21">
                  <c:v>Österåker</c:v>
                </c:pt>
                <c:pt idx="22">
                  <c:v>Total (exkl Stockholm)</c:v>
                </c:pt>
                <c:pt idx="23">
                  <c:v>Stockholm</c:v>
                </c:pt>
                <c:pt idx="24">
                  <c:v>Total (inkl Stockholm)</c:v>
                </c:pt>
              </c:strCache>
            </c:strRef>
          </c:cat>
          <c:val>
            <c:numRef>
              <c:f>Data!$I$45:$AG$45</c:f>
              <c:numCache>
                <c:formatCode>0</c:formatCode>
                <c:ptCount val="25"/>
                <c:pt idx="0">
                  <c:v>79.387186629526468</c:v>
                </c:pt>
                <c:pt idx="1">
                  <c:v>81.188118811881196</c:v>
                </c:pt>
                <c:pt idx="2">
                  <c:v>84.375</c:v>
                </c:pt>
                <c:pt idx="3">
                  <c:v>79.734219269102994</c:v>
                </c:pt>
                <c:pt idx="4">
                  <c:v>83.458646616541358</c:v>
                </c:pt>
                <c:pt idx="5">
                  <c:v>80.241935483870961</c:v>
                </c:pt>
                <c:pt idx="6">
                  <c:v>86.061946902654867</c:v>
                </c:pt>
                <c:pt idx="7">
                  <c:v>82.8125</c:v>
                </c:pt>
                <c:pt idx="8">
                  <c:v>79.166666666666657</c:v>
                </c:pt>
                <c:pt idx="9">
                  <c:v>81.25</c:v>
                </c:pt>
                <c:pt idx="10">
                  <c:v>83.414634146341456</c:v>
                </c:pt>
                <c:pt idx="11">
                  <c:v>81.512605042016801</c:v>
                </c:pt>
                <c:pt idx="12">
                  <c:v>80.672268907563023</c:v>
                </c:pt>
                <c:pt idx="13">
                  <c:v>87.254901960784309</c:v>
                </c:pt>
                <c:pt idx="14">
                  <c:v>81.987577639751549</c:v>
                </c:pt>
                <c:pt idx="15">
                  <c:v>80</c:v>
                </c:pt>
                <c:pt idx="16">
                  <c:v>81.976744186046517</c:v>
                </c:pt>
                <c:pt idx="17">
                  <c:v>82.727272727272734</c:v>
                </c:pt>
                <c:pt idx="18">
                  <c:v>83.22147651006712</c:v>
                </c:pt>
                <c:pt idx="19">
                  <c:v>90.740740740740748</c:v>
                </c:pt>
                <c:pt idx="20">
                  <c:v>85.020242914979761</c:v>
                </c:pt>
                <c:pt idx="21">
                  <c:v>84.210526315789465</c:v>
                </c:pt>
                <c:pt idx="22">
                  <c:v>82.419095708056005</c:v>
                </c:pt>
                <c:pt idx="23">
                  <c:v>80.597661325249021</c:v>
                </c:pt>
                <c:pt idx="24">
                  <c:v>81.788178817881786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10B-443B-AD46-84D6C41E7F52}"/>
            </c:ext>
          </c:extLst>
        </c:ser>
        <c:ser>
          <c:idx val="1"/>
          <c:order val="1"/>
          <c:tx>
            <c:strRef>
              <c:f>Data!$H$46</c:f>
              <c:strCache>
                <c:ptCount val="1"/>
                <c:pt idx="0">
                  <c:v>Flicka årskurs 9</c:v>
                </c:pt>
              </c:strCache>
            </c:strRef>
          </c:tx>
          <c:spPr>
            <a:solidFill>
              <a:srgbClr val="DCE2EF"/>
            </a:solidFill>
          </c:spPr>
          <c:invertIfNegative val="0"/>
          <c:dPt>
            <c:idx val="1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910B-443B-AD46-84D6C41E7F52}"/>
              </c:ext>
            </c:extLst>
          </c:dPt>
          <c:dPt>
            <c:idx val="2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910B-443B-AD46-84D6C41E7F52}"/>
              </c:ext>
            </c:extLst>
          </c:dPt>
          <c:dPt>
            <c:idx val="24"/>
            <c:invertIfNegative val="0"/>
            <c:bubble3D val="0"/>
            <c:spPr>
              <a:solidFill>
                <a:srgbClr val="A6A6A6"/>
              </a:solidFill>
            </c:spPr>
            <c:extLst>
              <c:ext xmlns:c16="http://schemas.microsoft.com/office/drawing/2014/chart" uri="{C3380CC4-5D6E-409C-BE32-E72D297353CC}">
                <c16:uniqueId val="{00000008-910B-443B-AD46-84D6C41E7F52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sv-S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Data!$I$44:$AG$44</c:f>
              <c:strCache>
                <c:ptCount val="25"/>
                <c:pt idx="0">
                  <c:v>Botkyrka</c:v>
                </c:pt>
                <c:pt idx="1">
                  <c:v>Danderyd</c:v>
                </c:pt>
                <c:pt idx="2">
                  <c:v>Ekerö</c:v>
                </c:pt>
                <c:pt idx="3">
                  <c:v>Haninge</c:v>
                </c:pt>
                <c:pt idx="4">
                  <c:v>Järfälla</c:v>
                </c:pt>
                <c:pt idx="5">
                  <c:v>Lidingö</c:v>
                </c:pt>
                <c:pt idx="6">
                  <c:v>Nacka</c:v>
                </c:pt>
                <c:pt idx="7">
                  <c:v>Nykvarn</c:v>
                </c:pt>
                <c:pt idx="8">
                  <c:v>Nynäshamn</c:v>
                </c:pt>
                <c:pt idx="9">
                  <c:v>Salem</c:v>
                </c:pt>
                <c:pt idx="10">
                  <c:v>Sigtuna</c:v>
                </c:pt>
                <c:pt idx="11">
                  <c:v>Sollentuna</c:v>
                </c:pt>
                <c:pt idx="12">
                  <c:v>Solna</c:v>
                </c:pt>
                <c:pt idx="13">
                  <c:v>Sundbyberg</c:v>
                </c:pt>
                <c:pt idx="14">
                  <c:v>Södertälje</c:v>
                </c:pt>
                <c:pt idx="15">
                  <c:v>Tyresö</c:v>
                </c:pt>
                <c:pt idx="16">
                  <c:v>Upplands Väsby</c:v>
                </c:pt>
                <c:pt idx="17">
                  <c:v>Upplands-Bro</c:v>
                </c:pt>
                <c:pt idx="18">
                  <c:v>Vallentuna</c:v>
                </c:pt>
                <c:pt idx="19">
                  <c:v>Vaxholm</c:v>
                </c:pt>
                <c:pt idx="20">
                  <c:v>Värmdö</c:v>
                </c:pt>
                <c:pt idx="21">
                  <c:v>Österåker</c:v>
                </c:pt>
                <c:pt idx="22">
                  <c:v>Total (exkl Stockholm)</c:v>
                </c:pt>
                <c:pt idx="23">
                  <c:v>Stockholm</c:v>
                </c:pt>
                <c:pt idx="24">
                  <c:v>Total (inkl Stockholm)</c:v>
                </c:pt>
              </c:strCache>
            </c:strRef>
          </c:cat>
          <c:val>
            <c:numRef>
              <c:f>Data!$I$46:$AG$46</c:f>
              <c:numCache>
                <c:formatCode>0</c:formatCode>
                <c:ptCount val="25"/>
                <c:pt idx="0">
                  <c:v>86.461538461538453</c:v>
                </c:pt>
                <c:pt idx="1">
                  <c:v>90.270270270270274</c:v>
                </c:pt>
                <c:pt idx="2">
                  <c:v>89.130434782608688</c:v>
                </c:pt>
                <c:pt idx="3">
                  <c:v>87.788778877887779</c:v>
                </c:pt>
                <c:pt idx="4">
                  <c:v>85.375494071146235</c:v>
                </c:pt>
                <c:pt idx="5">
                  <c:v>84.937238493723854</c:v>
                </c:pt>
                <c:pt idx="6">
                  <c:v>89.542483660130728</c:v>
                </c:pt>
                <c:pt idx="7">
                  <c:v>94.915254237288138</c:v>
                </c:pt>
                <c:pt idx="8">
                  <c:v>82.90598290598291</c:v>
                </c:pt>
                <c:pt idx="9">
                  <c:v>89.610389610389603</c:v>
                </c:pt>
                <c:pt idx="10">
                  <c:v>89.099526066350705</c:v>
                </c:pt>
                <c:pt idx="11">
                  <c:v>87.679083094555878</c:v>
                </c:pt>
                <c:pt idx="12">
                  <c:v>85.483870967741936</c:v>
                </c:pt>
                <c:pt idx="13">
                  <c:v>92.5</c:v>
                </c:pt>
                <c:pt idx="14">
                  <c:v>87.804878048780495</c:v>
                </c:pt>
                <c:pt idx="15">
                  <c:v>85.204081632653057</c:v>
                </c:pt>
                <c:pt idx="16">
                  <c:v>81.818181818181827</c:v>
                </c:pt>
                <c:pt idx="17">
                  <c:v>87.288135593220346</c:v>
                </c:pt>
                <c:pt idx="18">
                  <c:v>88.805970149253739</c:v>
                </c:pt>
                <c:pt idx="19">
                  <c:v>87.931034482758619</c:v>
                </c:pt>
                <c:pt idx="20">
                  <c:v>88.841201716738198</c:v>
                </c:pt>
                <c:pt idx="21">
                  <c:v>87.931034482758619</c:v>
                </c:pt>
                <c:pt idx="22">
                  <c:v>87.558685446009392</c:v>
                </c:pt>
                <c:pt idx="23">
                  <c:v>86.627645204862674</c:v>
                </c:pt>
                <c:pt idx="24">
                  <c:v>87.239623514889672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910B-443B-AD46-84D6C41E7F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125272448"/>
        <c:axId val="125273984"/>
      </c:barChart>
      <c:catAx>
        <c:axId val="1252724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sv-SE"/>
          </a:p>
        </c:txPr>
        <c:crossAx val="125273984"/>
        <c:crosses val="autoZero"/>
        <c:auto val="1"/>
        <c:lblAlgn val="ctr"/>
        <c:lblOffset val="100"/>
        <c:noMultiLvlLbl val="0"/>
      </c:catAx>
      <c:valAx>
        <c:axId val="125273984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rgbClr val="F2F2F2"/>
              </a:solidFill>
            </a:ln>
          </c:spPr>
        </c:majorGridlines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sv-SE"/>
          </a:p>
        </c:txPr>
        <c:crossAx val="125272448"/>
        <c:crosses val="autoZero"/>
        <c:crossBetween val="between"/>
      </c:valAx>
      <c:spPr>
        <a:noFill/>
        <a:ln w="25392">
          <a:noFill/>
        </a:ln>
      </c:spPr>
    </c:plotArea>
    <c:legend>
      <c:legendPos val="t"/>
      <c:legendEntry>
        <c:idx val="0"/>
        <c:txPr>
          <a:bodyPr/>
          <a:lstStyle/>
          <a:p>
            <a:pPr>
              <a:defRPr sz="1200" b="1"/>
            </a:pPr>
            <a:endParaRPr lang="sv-SE"/>
          </a:p>
        </c:txPr>
      </c:legendEntry>
      <c:legendEntry>
        <c:idx val="1"/>
        <c:txPr>
          <a:bodyPr/>
          <a:lstStyle/>
          <a:p>
            <a:pPr>
              <a:defRPr sz="1200" b="1"/>
            </a:pPr>
            <a:endParaRPr lang="sv-SE"/>
          </a:p>
        </c:txPr>
      </c:legendEntry>
      <c:layout>
        <c:manualLayout>
          <c:xMode val="edge"/>
          <c:yMode val="edge"/>
          <c:x val="0.26696811255395231"/>
          <c:y val="0.17504272696484968"/>
          <c:w val="0.46606366729945642"/>
          <c:h val="3.6474618476426163E-2"/>
        </c:manualLayout>
      </c:layout>
      <c:overlay val="0"/>
      <c:txPr>
        <a:bodyPr/>
        <a:lstStyle/>
        <a:p>
          <a:pPr>
            <a:defRPr b="1"/>
          </a:pPr>
          <a:endParaRPr lang="sv-SE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799"/>
      </a:pPr>
      <a:endParaRPr lang="sv-SE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339036030193079"/>
          <c:y val="0.21798250622855417"/>
          <c:w val="0.80145618031493493"/>
          <c:h val="0.4421535309143701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Data!$H$48</c:f>
              <c:strCache>
                <c:ptCount val="1"/>
                <c:pt idx="0">
                  <c:v>Pojke årskurs 9</c:v>
                </c:pt>
              </c:strCache>
            </c:strRef>
          </c:tx>
          <c:spPr>
            <a:solidFill>
              <a:srgbClr val="97A7D0"/>
            </a:solidFill>
          </c:spPr>
          <c:invertIfNegative val="0"/>
          <c:dPt>
            <c:idx val="1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9E26-4A8E-8E02-5BD094F91592}"/>
              </c:ext>
            </c:extLst>
          </c:dPt>
          <c:dPt>
            <c:idx val="2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9E26-4A8E-8E02-5BD094F91592}"/>
              </c:ext>
            </c:extLst>
          </c:dPt>
          <c:dPt>
            <c:idx val="24"/>
            <c:invertIfNegative val="0"/>
            <c:bubble3D val="0"/>
            <c:spPr>
              <a:solidFill>
                <a:srgbClr val="595959"/>
              </a:solidFill>
            </c:spPr>
            <c:extLst>
              <c:ext xmlns:c16="http://schemas.microsoft.com/office/drawing/2014/chart" uri="{C3380CC4-5D6E-409C-BE32-E72D297353CC}">
                <c16:uniqueId val="{00000003-9E26-4A8E-8E02-5BD094F91592}"/>
              </c:ext>
            </c:extLst>
          </c:dPt>
          <c:dLbls>
            <c:dLbl>
              <c:idx val="17"/>
              <c:numFmt formatCode="#,##0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ysClr val="windowText" lastClr="000000"/>
                      </a:solidFill>
                    </a:defRPr>
                  </a:pPr>
                  <a:endParaRPr lang="sv-S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9E26-4A8E-8E02-5BD094F91592}"/>
                </c:ext>
              </c:extLst>
            </c:dLbl>
            <c:dLbl>
              <c:idx val="23"/>
              <c:numFmt formatCode="#,##0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tx1"/>
                      </a:solidFill>
                    </a:defRPr>
                  </a:pPr>
                  <a:endParaRPr lang="sv-S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9E26-4A8E-8E02-5BD094F91592}"/>
                </c:ext>
              </c:extLst>
            </c:dLbl>
            <c:dLbl>
              <c:idx val="24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</a:defRPr>
                  </a:pPr>
                  <a:endParaRPr lang="sv-S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9E26-4A8E-8E02-5BD094F91592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tx1"/>
                    </a:solidFill>
                  </a:defRPr>
                </a:pPr>
                <a:endParaRPr lang="sv-S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Data!$I$47:$AG$47</c:f>
              <c:strCache>
                <c:ptCount val="25"/>
                <c:pt idx="0">
                  <c:v>Botkyrka</c:v>
                </c:pt>
                <c:pt idx="1">
                  <c:v>Danderyd</c:v>
                </c:pt>
                <c:pt idx="2">
                  <c:v>Ekerö</c:v>
                </c:pt>
                <c:pt idx="3">
                  <c:v>Haninge</c:v>
                </c:pt>
                <c:pt idx="4">
                  <c:v>Järfälla</c:v>
                </c:pt>
                <c:pt idx="5">
                  <c:v>Lidingö</c:v>
                </c:pt>
                <c:pt idx="6">
                  <c:v>Nacka</c:v>
                </c:pt>
                <c:pt idx="7">
                  <c:v>Nykvarn</c:v>
                </c:pt>
                <c:pt idx="8">
                  <c:v>Nynäshamn</c:v>
                </c:pt>
                <c:pt idx="9">
                  <c:v>Salem</c:v>
                </c:pt>
                <c:pt idx="10">
                  <c:v>Sigtuna</c:v>
                </c:pt>
                <c:pt idx="11">
                  <c:v>Sollentuna</c:v>
                </c:pt>
                <c:pt idx="12">
                  <c:v>Solna</c:v>
                </c:pt>
                <c:pt idx="13">
                  <c:v>Sundbyberg</c:v>
                </c:pt>
                <c:pt idx="14">
                  <c:v>Södertälje</c:v>
                </c:pt>
                <c:pt idx="15">
                  <c:v>Tyresö</c:v>
                </c:pt>
                <c:pt idx="16">
                  <c:v>Upplands Väsby</c:v>
                </c:pt>
                <c:pt idx="17">
                  <c:v>Upplands-Bro</c:v>
                </c:pt>
                <c:pt idx="18">
                  <c:v>Vallentuna</c:v>
                </c:pt>
                <c:pt idx="19">
                  <c:v>Vaxholm</c:v>
                </c:pt>
                <c:pt idx="20">
                  <c:v>Värmdö</c:v>
                </c:pt>
                <c:pt idx="21">
                  <c:v>Österåker</c:v>
                </c:pt>
                <c:pt idx="22">
                  <c:v>Total (exkl Stockholm)</c:v>
                </c:pt>
                <c:pt idx="23">
                  <c:v>Stockholm</c:v>
                </c:pt>
                <c:pt idx="24">
                  <c:v>Total (inkl Stockholm)</c:v>
                </c:pt>
              </c:strCache>
            </c:strRef>
          </c:cat>
          <c:val>
            <c:numRef>
              <c:f>Data!$I$48:$AG$48</c:f>
              <c:numCache>
                <c:formatCode>0</c:formatCode>
                <c:ptCount val="25"/>
                <c:pt idx="0">
                  <c:v>82.960893854748605</c:v>
                </c:pt>
                <c:pt idx="1">
                  <c:v>73.631840796019901</c:v>
                </c:pt>
                <c:pt idx="2">
                  <c:v>76.875</c:v>
                </c:pt>
                <c:pt idx="3">
                  <c:v>74.747474747474755</c:v>
                </c:pt>
                <c:pt idx="4">
                  <c:v>83.895131086142328</c:v>
                </c:pt>
                <c:pt idx="5">
                  <c:v>72.690763052208837</c:v>
                </c:pt>
                <c:pt idx="6">
                  <c:v>78.043478260869563</c:v>
                </c:pt>
                <c:pt idx="7">
                  <c:v>78.125</c:v>
                </c:pt>
                <c:pt idx="8">
                  <c:v>82.291666666666657</c:v>
                </c:pt>
                <c:pt idx="9">
                  <c:v>80.208333333333343</c:v>
                </c:pt>
                <c:pt idx="10">
                  <c:v>79.310344827586206</c:v>
                </c:pt>
                <c:pt idx="11">
                  <c:v>82.022471910112358</c:v>
                </c:pt>
                <c:pt idx="12">
                  <c:v>74.358974358974365</c:v>
                </c:pt>
                <c:pt idx="13">
                  <c:v>85</c:v>
                </c:pt>
                <c:pt idx="14">
                  <c:v>79.141104294478524</c:v>
                </c:pt>
                <c:pt idx="15">
                  <c:v>77.832512315270947</c:v>
                </c:pt>
                <c:pt idx="16">
                  <c:v>79.428571428571431</c:v>
                </c:pt>
                <c:pt idx="17">
                  <c:v>81.081081081081081</c:v>
                </c:pt>
                <c:pt idx="18">
                  <c:v>77.852348993288587</c:v>
                </c:pt>
                <c:pt idx="19">
                  <c:v>70.370370370370367</c:v>
                </c:pt>
                <c:pt idx="20">
                  <c:v>81.557377049180317</c:v>
                </c:pt>
                <c:pt idx="21">
                  <c:v>82.432432432432435</c:v>
                </c:pt>
                <c:pt idx="22">
                  <c:v>78.9908256880734</c:v>
                </c:pt>
                <c:pt idx="23">
                  <c:v>79.072790294627382</c:v>
                </c:pt>
                <c:pt idx="24">
                  <c:v>79.019196160767848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E26-4A8E-8E02-5BD094F91592}"/>
            </c:ext>
          </c:extLst>
        </c:ser>
        <c:ser>
          <c:idx val="1"/>
          <c:order val="1"/>
          <c:tx>
            <c:strRef>
              <c:f>Data!$H$49</c:f>
              <c:strCache>
                <c:ptCount val="1"/>
                <c:pt idx="0">
                  <c:v>Flicka årskurs 9</c:v>
                </c:pt>
              </c:strCache>
            </c:strRef>
          </c:tx>
          <c:spPr>
            <a:solidFill>
              <a:srgbClr val="DCE2EF"/>
            </a:solidFill>
          </c:spPr>
          <c:invertIfNegative val="0"/>
          <c:dPt>
            <c:idx val="1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9E26-4A8E-8E02-5BD094F91592}"/>
              </c:ext>
            </c:extLst>
          </c:dPt>
          <c:dPt>
            <c:idx val="2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9E26-4A8E-8E02-5BD094F91592}"/>
              </c:ext>
            </c:extLst>
          </c:dPt>
          <c:dPt>
            <c:idx val="24"/>
            <c:invertIfNegative val="0"/>
            <c:bubble3D val="0"/>
            <c:spPr>
              <a:solidFill>
                <a:srgbClr val="A6A6A6"/>
              </a:solidFill>
            </c:spPr>
            <c:extLst>
              <c:ext xmlns:c16="http://schemas.microsoft.com/office/drawing/2014/chart" uri="{C3380CC4-5D6E-409C-BE32-E72D297353CC}">
                <c16:uniqueId val="{00000008-9E26-4A8E-8E02-5BD094F91592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sv-S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Data!$I$47:$AG$47</c:f>
              <c:strCache>
                <c:ptCount val="25"/>
                <c:pt idx="0">
                  <c:v>Botkyrka</c:v>
                </c:pt>
                <c:pt idx="1">
                  <c:v>Danderyd</c:v>
                </c:pt>
                <c:pt idx="2">
                  <c:v>Ekerö</c:v>
                </c:pt>
                <c:pt idx="3">
                  <c:v>Haninge</c:v>
                </c:pt>
                <c:pt idx="4">
                  <c:v>Järfälla</c:v>
                </c:pt>
                <c:pt idx="5">
                  <c:v>Lidingö</c:v>
                </c:pt>
                <c:pt idx="6">
                  <c:v>Nacka</c:v>
                </c:pt>
                <c:pt idx="7">
                  <c:v>Nykvarn</c:v>
                </c:pt>
                <c:pt idx="8">
                  <c:v>Nynäshamn</c:v>
                </c:pt>
                <c:pt idx="9">
                  <c:v>Salem</c:v>
                </c:pt>
                <c:pt idx="10">
                  <c:v>Sigtuna</c:v>
                </c:pt>
                <c:pt idx="11">
                  <c:v>Sollentuna</c:v>
                </c:pt>
                <c:pt idx="12">
                  <c:v>Solna</c:v>
                </c:pt>
                <c:pt idx="13">
                  <c:v>Sundbyberg</c:v>
                </c:pt>
                <c:pt idx="14">
                  <c:v>Södertälje</c:v>
                </c:pt>
                <c:pt idx="15">
                  <c:v>Tyresö</c:v>
                </c:pt>
                <c:pt idx="16">
                  <c:v>Upplands Väsby</c:v>
                </c:pt>
                <c:pt idx="17">
                  <c:v>Upplands-Bro</c:v>
                </c:pt>
                <c:pt idx="18">
                  <c:v>Vallentuna</c:v>
                </c:pt>
                <c:pt idx="19">
                  <c:v>Vaxholm</c:v>
                </c:pt>
                <c:pt idx="20">
                  <c:v>Värmdö</c:v>
                </c:pt>
                <c:pt idx="21">
                  <c:v>Österåker</c:v>
                </c:pt>
                <c:pt idx="22">
                  <c:v>Total (exkl Stockholm)</c:v>
                </c:pt>
                <c:pt idx="23">
                  <c:v>Stockholm</c:v>
                </c:pt>
                <c:pt idx="24">
                  <c:v>Total (inkl Stockholm)</c:v>
                </c:pt>
              </c:strCache>
            </c:strRef>
          </c:cat>
          <c:val>
            <c:numRef>
              <c:f>Data!$I$49:$AG$49</c:f>
              <c:numCache>
                <c:formatCode>0</c:formatCode>
                <c:ptCount val="25"/>
                <c:pt idx="0">
                  <c:v>81.345565749235476</c:v>
                </c:pt>
                <c:pt idx="1">
                  <c:v>79.459459459459453</c:v>
                </c:pt>
                <c:pt idx="2">
                  <c:v>82.014388489208628</c:v>
                </c:pt>
                <c:pt idx="3">
                  <c:v>80.921052631578945</c:v>
                </c:pt>
                <c:pt idx="4">
                  <c:v>82.8125</c:v>
                </c:pt>
                <c:pt idx="5">
                  <c:v>80.416666666666671</c:v>
                </c:pt>
                <c:pt idx="6">
                  <c:v>85.714285714285708</c:v>
                </c:pt>
                <c:pt idx="7">
                  <c:v>89.65517241379311</c:v>
                </c:pt>
                <c:pt idx="8">
                  <c:v>83.333333333333343</c:v>
                </c:pt>
                <c:pt idx="9">
                  <c:v>87.179487179487182</c:v>
                </c:pt>
                <c:pt idx="10">
                  <c:v>84.210526315789465</c:v>
                </c:pt>
                <c:pt idx="11">
                  <c:v>83.142857142857139</c:v>
                </c:pt>
                <c:pt idx="12">
                  <c:v>83.2</c:v>
                </c:pt>
                <c:pt idx="13">
                  <c:v>85.123966942148769</c:v>
                </c:pt>
                <c:pt idx="14">
                  <c:v>83.742331288343564</c:v>
                </c:pt>
                <c:pt idx="15">
                  <c:v>78.680203045685289</c:v>
                </c:pt>
                <c:pt idx="16">
                  <c:v>76.271186440677965</c:v>
                </c:pt>
                <c:pt idx="17">
                  <c:v>77.777777777777786</c:v>
                </c:pt>
                <c:pt idx="18">
                  <c:v>87.31343283582089</c:v>
                </c:pt>
                <c:pt idx="19">
                  <c:v>86.666666666666671</c:v>
                </c:pt>
                <c:pt idx="20">
                  <c:v>84.978540772532185</c:v>
                </c:pt>
                <c:pt idx="21">
                  <c:v>86.440677966101703</c:v>
                </c:pt>
                <c:pt idx="22">
                  <c:v>82.768295534252985</c:v>
                </c:pt>
                <c:pt idx="23">
                  <c:v>81.261261261261268</c:v>
                </c:pt>
                <c:pt idx="24">
                  <c:v>82.253347698937972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9E26-4A8E-8E02-5BD094F915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125272448"/>
        <c:axId val="125273984"/>
      </c:barChart>
      <c:catAx>
        <c:axId val="1252724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sv-SE"/>
          </a:p>
        </c:txPr>
        <c:crossAx val="125273984"/>
        <c:crosses val="autoZero"/>
        <c:auto val="1"/>
        <c:lblAlgn val="ctr"/>
        <c:lblOffset val="100"/>
        <c:noMultiLvlLbl val="0"/>
      </c:catAx>
      <c:valAx>
        <c:axId val="125273984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rgbClr val="F2F2F2"/>
              </a:solidFill>
            </a:ln>
          </c:spPr>
        </c:majorGridlines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sv-SE"/>
          </a:p>
        </c:txPr>
        <c:crossAx val="125272448"/>
        <c:crosses val="autoZero"/>
        <c:crossBetween val="between"/>
      </c:valAx>
      <c:spPr>
        <a:noFill/>
        <a:ln w="25392">
          <a:noFill/>
        </a:ln>
      </c:spPr>
    </c:plotArea>
    <c:legend>
      <c:legendPos val="t"/>
      <c:legendEntry>
        <c:idx val="0"/>
        <c:txPr>
          <a:bodyPr/>
          <a:lstStyle/>
          <a:p>
            <a:pPr>
              <a:defRPr sz="1200" b="1"/>
            </a:pPr>
            <a:endParaRPr lang="sv-SE"/>
          </a:p>
        </c:txPr>
      </c:legendEntry>
      <c:legendEntry>
        <c:idx val="1"/>
        <c:txPr>
          <a:bodyPr/>
          <a:lstStyle/>
          <a:p>
            <a:pPr>
              <a:defRPr sz="1200" b="1"/>
            </a:pPr>
            <a:endParaRPr lang="sv-SE"/>
          </a:p>
        </c:txPr>
      </c:legendEntry>
      <c:layout>
        <c:manualLayout>
          <c:xMode val="edge"/>
          <c:yMode val="edge"/>
          <c:x val="0.26696811255395231"/>
          <c:y val="0.17504272696484968"/>
          <c:w val="0.46606366729945642"/>
          <c:h val="3.6474618476426163E-2"/>
        </c:manualLayout>
      </c:layout>
      <c:overlay val="0"/>
      <c:txPr>
        <a:bodyPr/>
        <a:lstStyle/>
        <a:p>
          <a:pPr>
            <a:defRPr b="1"/>
          </a:pPr>
          <a:endParaRPr lang="sv-SE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799"/>
      </a:pPr>
      <a:endParaRPr lang="sv-SE"/>
    </a:p>
  </c:tx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339036030193079"/>
          <c:y val="0.21798250622855417"/>
          <c:w val="0.80145618031493493"/>
          <c:h val="0.4421535309143701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Data!$H$51</c:f>
              <c:strCache>
                <c:ptCount val="1"/>
                <c:pt idx="0">
                  <c:v>Pojke årskurs 9</c:v>
                </c:pt>
              </c:strCache>
            </c:strRef>
          </c:tx>
          <c:spPr>
            <a:solidFill>
              <a:srgbClr val="97A7D0"/>
            </a:solidFill>
          </c:spPr>
          <c:invertIfNegative val="0"/>
          <c:dPt>
            <c:idx val="1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A37A-48BF-9051-3D771B22829D}"/>
              </c:ext>
            </c:extLst>
          </c:dPt>
          <c:dPt>
            <c:idx val="2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A37A-48BF-9051-3D771B22829D}"/>
              </c:ext>
            </c:extLst>
          </c:dPt>
          <c:dPt>
            <c:idx val="24"/>
            <c:invertIfNegative val="0"/>
            <c:bubble3D val="0"/>
            <c:spPr>
              <a:solidFill>
                <a:srgbClr val="595959"/>
              </a:solidFill>
            </c:spPr>
            <c:extLst>
              <c:ext xmlns:c16="http://schemas.microsoft.com/office/drawing/2014/chart" uri="{C3380CC4-5D6E-409C-BE32-E72D297353CC}">
                <c16:uniqueId val="{00000003-A37A-48BF-9051-3D771B22829D}"/>
              </c:ext>
            </c:extLst>
          </c:dPt>
          <c:dLbls>
            <c:dLbl>
              <c:idx val="17"/>
              <c:numFmt formatCode="#,##0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ysClr val="windowText" lastClr="000000"/>
                      </a:solidFill>
                    </a:defRPr>
                  </a:pPr>
                  <a:endParaRPr lang="sv-S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A37A-48BF-9051-3D771B22829D}"/>
                </c:ext>
              </c:extLst>
            </c:dLbl>
            <c:dLbl>
              <c:idx val="23"/>
              <c:numFmt formatCode="#,##0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tx1"/>
                      </a:solidFill>
                    </a:defRPr>
                  </a:pPr>
                  <a:endParaRPr lang="sv-S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A37A-48BF-9051-3D771B22829D}"/>
                </c:ext>
              </c:extLst>
            </c:dLbl>
            <c:dLbl>
              <c:idx val="24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</a:defRPr>
                  </a:pPr>
                  <a:endParaRPr lang="sv-S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A37A-48BF-9051-3D771B22829D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tx1"/>
                    </a:solidFill>
                  </a:defRPr>
                </a:pPr>
                <a:endParaRPr lang="sv-S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Data!$I$50:$AG$50</c:f>
              <c:strCache>
                <c:ptCount val="25"/>
                <c:pt idx="0">
                  <c:v>Botkyrka</c:v>
                </c:pt>
                <c:pt idx="1">
                  <c:v>Danderyd</c:v>
                </c:pt>
                <c:pt idx="2">
                  <c:v>Ekerö</c:v>
                </c:pt>
                <c:pt idx="3">
                  <c:v>Haninge</c:v>
                </c:pt>
                <c:pt idx="4">
                  <c:v>Järfälla</c:v>
                </c:pt>
                <c:pt idx="5">
                  <c:v>Lidingö</c:v>
                </c:pt>
                <c:pt idx="6">
                  <c:v>Nacka</c:v>
                </c:pt>
                <c:pt idx="7">
                  <c:v>Nykvarn</c:v>
                </c:pt>
                <c:pt idx="8">
                  <c:v>Nynäshamn</c:v>
                </c:pt>
                <c:pt idx="9">
                  <c:v>Salem</c:v>
                </c:pt>
                <c:pt idx="10">
                  <c:v>Sigtuna</c:v>
                </c:pt>
                <c:pt idx="11">
                  <c:v>Sollentuna</c:v>
                </c:pt>
                <c:pt idx="12">
                  <c:v>Solna</c:v>
                </c:pt>
                <c:pt idx="13">
                  <c:v>Sundbyberg</c:v>
                </c:pt>
                <c:pt idx="14">
                  <c:v>Södertälje</c:v>
                </c:pt>
                <c:pt idx="15">
                  <c:v>Tyresö</c:v>
                </c:pt>
                <c:pt idx="16">
                  <c:v>Upplands Väsby</c:v>
                </c:pt>
                <c:pt idx="17">
                  <c:v>Upplands-Bro</c:v>
                </c:pt>
                <c:pt idx="18">
                  <c:v>Vallentuna</c:v>
                </c:pt>
                <c:pt idx="19">
                  <c:v>Vaxholm</c:v>
                </c:pt>
                <c:pt idx="20">
                  <c:v>Värmdö</c:v>
                </c:pt>
                <c:pt idx="21">
                  <c:v>Österåker</c:v>
                </c:pt>
                <c:pt idx="22">
                  <c:v>Total (exkl Stockholm)</c:v>
                </c:pt>
                <c:pt idx="23">
                  <c:v>Stockholm</c:v>
                </c:pt>
                <c:pt idx="24">
                  <c:v>Total (inkl Stockholm)</c:v>
                </c:pt>
              </c:strCache>
            </c:strRef>
          </c:cat>
          <c:val>
            <c:numRef>
              <c:f>Data!$I$51:$AG$51</c:f>
              <c:numCache>
                <c:formatCode>0</c:formatCode>
                <c:ptCount val="25"/>
                <c:pt idx="0">
                  <c:v>6.9970845481049562</c:v>
                </c:pt>
                <c:pt idx="1">
                  <c:v>11.282051282051283</c:v>
                </c:pt>
                <c:pt idx="2">
                  <c:v>7.18954248366013</c:v>
                </c:pt>
                <c:pt idx="3">
                  <c:v>6.3157894736842106</c:v>
                </c:pt>
                <c:pt idx="4">
                  <c:v>5.4474708171206228</c:v>
                </c:pt>
                <c:pt idx="5">
                  <c:v>7.8512396694214877</c:v>
                </c:pt>
                <c:pt idx="6">
                  <c:v>5.8558558558558556</c:v>
                </c:pt>
                <c:pt idx="7">
                  <c:v>3.1746031746031744</c:v>
                </c:pt>
                <c:pt idx="8">
                  <c:v>5.4945054945054945</c:v>
                </c:pt>
                <c:pt idx="9">
                  <c:v>5.7471264367816088</c:v>
                </c:pt>
                <c:pt idx="10">
                  <c:v>5.2083333333333339</c:v>
                </c:pt>
                <c:pt idx="11">
                  <c:v>4.0816326530612246</c:v>
                </c:pt>
                <c:pt idx="12">
                  <c:v>8.5470085470085468</c:v>
                </c:pt>
                <c:pt idx="13">
                  <c:v>2.083333333333333</c:v>
                </c:pt>
                <c:pt idx="14">
                  <c:v>8.2508250825082499</c:v>
                </c:pt>
                <c:pt idx="15">
                  <c:v>6.6326530612244898</c:v>
                </c:pt>
                <c:pt idx="16">
                  <c:v>9.5238095238095237</c:v>
                </c:pt>
                <c:pt idx="17">
                  <c:v>7.5471698113207548</c:v>
                </c:pt>
                <c:pt idx="18">
                  <c:v>2.054794520547945</c:v>
                </c:pt>
                <c:pt idx="19">
                  <c:v>3.9215686274509802</c:v>
                </c:pt>
                <c:pt idx="20">
                  <c:v>5.1948051948051948</c:v>
                </c:pt>
                <c:pt idx="21">
                  <c:v>8.1081081081081088</c:v>
                </c:pt>
                <c:pt idx="22">
                  <c:v>6.3829787234042552</c:v>
                </c:pt>
                <c:pt idx="23">
                  <c:v>5.3081421502474138</c:v>
                </c:pt>
                <c:pt idx="24">
                  <c:v>6.0099906337808306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37A-48BF-9051-3D771B22829D}"/>
            </c:ext>
          </c:extLst>
        </c:ser>
        <c:ser>
          <c:idx val="1"/>
          <c:order val="1"/>
          <c:tx>
            <c:strRef>
              <c:f>Data!$H$52</c:f>
              <c:strCache>
                <c:ptCount val="1"/>
                <c:pt idx="0">
                  <c:v>Flicka årskurs 9</c:v>
                </c:pt>
              </c:strCache>
            </c:strRef>
          </c:tx>
          <c:spPr>
            <a:solidFill>
              <a:srgbClr val="DCE2EF"/>
            </a:solidFill>
          </c:spPr>
          <c:invertIfNegative val="0"/>
          <c:dPt>
            <c:idx val="1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A37A-48BF-9051-3D771B22829D}"/>
              </c:ext>
            </c:extLst>
          </c:dPt>
          <c:dPt>
            <c:idx val="2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A37A-48BF-9051-3D771B22829D}"/>
              </c:ext>
            </c:extLst>
          </c:dPt>
          <c:dPt>
            <c:idx val="24"/>
            <c:invertIfNegative val="0"/>
            <c:bubble3D val="0"/>
            <c:spPr>
              <a:solidFill>
                <a:srgbClr val="A6A6A6"/>
              </a:solidFill>
            </c:spPr>
            <c:extLst>
              <c:ext xmlns:c16="http://schemas.microsoft.com/office/drawing/2014/chart" uri="{C3380CC4-5D6E-409C-BE32-E72D297353CC}">
                <c16:uniqueId val="{00000008-A37A-48BF-9051-3D771B22829D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sv-S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Data!$I$50:$AG$50</c:f>
              <c:strCache>
                <c:ptCount val="25"/>
                <c:pt idx="0">
                  <c:v>Botkyrka</c:v>
                </c:pt>
                <c:pt idx="1">
                  <c:v>Danderyd</c:v>
                </c:pt>
                <c:pt idx="2">
                  <c:v>Ekerö</c:v>
                </c:pt>
                <c:pt idx="3">
                  <c:v>Haninge</c:v>
                </c:pt>
                <c:pt idx="4">
                  <c:v>Järfälla</c:v>
                </c:pt>
                <c:pt idx="5">
                  <c:v>Lidingö</c:v>
                </c:pt>
                <c:pt idx="6">
                  <c:v>Nacka</c:v>
                </c:pt>
                <c:pt idx="7">
                  <c:v>Nykvarn</c:v>
                </c:pt>
                <c:pt idx="8">
                  <c:v>Nynäshamn</c:v>
                </c:pt>
                <c:pt idx="9">
                  <c:v>Salem</c:v>
                </c:pt>
                <c:pt idx="10">
                  <c:v>Sigtuna</c:v>
                </c:pt>
                <c:pt idx="11">
                  <c:v>Sollentuna</c:v>
                </c:pt>
                <c:pt idx="12">
                  <c:v>Solna</c:v>
                </c:pt>
                <c:pt idx="13">
                  <c:v>Sundbyberg</c:v>
                </c:pt>
                <c:pt idx="14">
                  <c:v>Södertälje</c:v>
                </c:pt>
                <c:pt idx="15">
                  <c:v>Tyresö</c:v>
                </c:pt>
                <c:pt idx="16">
                  <c:v>Upplands Väsby</c:v>
                </c:pt>
                <c:pt idx="17">
                  <c:v>Upplands-Bro</c:v>
                </c:pt>
                <c:pt idx="18">
                  <c:v>Vallentuna</c:v>
                </c:pt>
                <c:pt idx="19">
                  <c:v>Vaxholm</c:v>
                </c:pt>
                <c:pt idx="20">
                  <c:v>Värmdö</c:v>
                </c:pt>
                <c:pt idx="21">
                  <c:v>Österåker</c:v>
                </c:pt>
                <c:pt idx="22">
                  <c:v>Total (exkl Stockholm)</c:v>
                </c:pt>
                <c:pt idx="23">
                  <c:v>Stockholm</c:v>
                </c:pt>
                <c:pt idx="24">
                  <c:v>Total (inkl Stockholm)</c:v>
                </c:pt>
              </c:strCache>
            </c:strRef>
          </c:cat>
          <c:val>
            <c:numRef>
              <c:f>Data!$I$52:$AG$52</c:f>
              <c:numCache>
                <c:formatCode>0</c:formatCode>
                <c:ptCount val="25"/>
                <c:pt idx="0">
                  <c:v>9.1482649842271293</c:v>
                </c:pt>
                <c:pt idx="1">
                  <c:v>6.5217391304347823</c:v>
                </c:pt>
                <c:pt idx="2">
                  <c:v>6.4748201438848918</c:v>
                </c:pt>
                <c:pt idx="3">
                  <c:v>4.7297297297297298</c:v>
                </c:pt>
                <c:pt idx="4">
                  <c:v>4.3824701195219129</c:v>
                </c:pt>
                <c:pt idx="5">
                  <c:v>6.0344827586206895</c:v>
                </c:pt>
                <c:pt idx="6">
                  <c:v>5.3097345132743365</c:v>
                </c:pt>
                <c:pt idx="7">
                  <c:v>3.6363636363636362</c:v>
                </c:pt>
                <c:pt idx="8">
                  <c:v>9.9099099099099099</c:v>
                </c:pt>
                <c:pt idx="9">
                  <c:v>5.2631578947368416</c:v>
                </c:pt>
                <c:pt idx="10">
                  <c:v>5.7971014492753623</c:v>
                </c:pt>
                <c:pt idx="11">
                  <c:v>5.2941176470588234</c:v>
                </c:pt>
                <c:pt idx="12">
                  <c:v>5.7377049180327866</c:v>
                </c:pt>
                <c:pt idx="13">
                  <c:v>2.5210084033613445</c:v>
                </c:pt>
                <c:pt idx="14">
                  <c:v>6.8535825545171329</c:v>
                </c:pt>
                <c:pt idx="15">
                  <c:v>6.7357512953367875</c:v>
                </c:pt>
                <c:pt idx="16">
                  <c:v>5.6818181818181817</c:v>
                </c:pt>
                <c:pt idx="17">
                  <c:v>5.3571428571428568</c:v>
                </c:pt>
                <c:pt idx="18">
                  <c:v>4.6875</c:v>
                </c:pt>
                <c:pt idx="19">
                  <c:v>7.1428571428571423</c:v>
                </c:pt>
                <c:pt idx="20">
                  <c:v>4.8888888888888893</c:v>
                </c:pt>
                <c:pt idx="21">
                  <c:v>6.7796610169491522</c:v>
                </c:pt>
                <c:pt idx="22">
                  <c:v>5.8978662191321023</c:v>
                </c:pt>
                <c:pt idx="23">
                  <c:v>4.9746660525103641</c:v>
                </c:pt>
                <c:pt idx="24">
                  <c:v>5.5818353831598868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A37A-48BF-9051-3D771B2282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125272448"/>
        <c:axId val="125273984"/>
      </c:barChart>
      <c:catAx>
        <c:axId val="1252724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sv-SE"/>
          </a:p>
        </c:txPr>
        <c:crossAx val="125273984"/>
        <c:crosses val="autoZero"/>
        <c:auto val="1"/>
        <c:lblAlgn val="ctr"/>
        <c:lblOffset val="100"/>
        <c:noMultiLvlLbl val="0"/>
      </c:catAx>
      <c:valAx>
        <c:axId val="125273984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rgbClr val="F2F2F2"/>
              </a:solidFill>
            </a:ln>
          </c:spPr>
        </c:majorGridlines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sv-SE"/>
          </a:p>
        </c:txPr>
        <c:crossAx val="125272448"/>
        <c:crosses val="autoZero"/>
        <c:crossBetween val="between"/>
      </c:valAx>
      <c:spPr>
        <a:noFill/>
        <a:ln w="25392">
          <a:noFill/>
        </a:ln>
      </c:spPr>
    </c:plotArea>
    <c:legend>
      <c:legendPos val="t"/>
      <c:legendEntry>
        <c:idx val="0"/>
        <c:txPr>
          <a:bodyPr/>
          <a:lstStyle/>
          <a:p>
            <a:pPr>
              <a:defRPr sz="1200" b="1"/>
            </a:pPr>
            <a:endParaRPr lang="sv-SE"/>
          </a:p>
        </c:txPr>
      </c:legendEntry>
      <c:legendEntry>
        <c:idx val="1"/>
        <c:txPr>
          <a:bodyPr/>
          <a:lstStyle/>
          <a:p>
            <a:pPr>
              <a:defRPr sz="1200" b="1"/>
            </a:pPr>
            <a:endParaRPr lang="sv-SE"/>
          </a:p>
        </c:txPr>
      </c:legendEntry>
      <c:layout>
        <c:manualLayout>
          <c:xMode val="edge"/>
          <c:yMode val="edge"/>
          <c:x val="0.26696811255395231"/>
          <c:y val="0.17504272696484968"/>
          <c:w val="0.46606366729945642"/>
          <c:h val="3.6474618476426163E-2"/>
        </c:manualLayout>
      </c:layout>
      <c:overlay val="0"/>
      <c:txPr>
        <a:bodyPr/>
        <a:lstStyle/>
        <a:p>
          <a:pPr>
            <a:defRPr b="1"/>
          </a:pPr>
          <a:endParaRPr lang="sv-SE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799"/>
      </a:pPr>
      <a:endParaRPr lang="sv-SE"/>
    </a:p>
  </c:txPr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339036030193079"/>
          <c:y val="0.21798250622855417"/>
          <c:w val="0.80145618031493493"/>
          <c:h val="0.4421535309143701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Data!$H$54</c:f>
              <c:strCache>
                <c:ptCount val="1"/>
                <c:pt idx="0">
                  <c:v>Pojke årskurs 9</c:v>
                </c:pt>
              </c:strCache>
            </c:strRef>
          </c:tx>
          <c:spPr>
            <a:solidFill>
              <a:srgbClr val="97A7D0"/>
            </a:solidFill>
          </c:spPr>
          <c:invertIfNegative val="0"/>
          <c:dPt>
            <c:idx val="1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77DF-485A-A379-48A5E8687985}"/>
              </c:ext>
            </c:extLst>
          </c:dPt>
          <c:dPt>
            <c:idx val="2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77DF-485A-A379-48A5E8687985}"/>
              </c:ext>
            </c:extLst>
          </c:dPt>
          <c:dPt>
            <c:idx val="24"/>
            <c:invertIfNegative val="0"/>
            <c:bubble3D val="0"/>
            <c:spPr>
              <a:solidFill>
                <a:srgbClr val="595959"/>
              </a:solidFill>
            </c:spPr>
            <c:extLst>
              <c:ext xmlns:c16="http://schemas.microsoft.com/office/drawing/2014/chart" uri="{C3380CC4-5D6E-409C-BE32-E72D297353CC}">
                <c16:uniqueId val="{00000003-77DF-485A-A379-48A5E8687985}"/>
              </c:ext>
            </c:extLst>
          </c:dPt>
          <c:dLbls>
            <c:dLbl>
              <c:idx val="17"/>
              <c:numFmt formatCode="#,##0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ysClr val="windowText" lastClr="000000"/>
                      </a:solidFill>
                    </a:defRPr>
                  </a:pPr>
                  <a:endParaRPr lang="sv-S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77DF-485A-A379-48A5E8687985}"/>
                </c:ext>
              </c:extLst>
            </c:dLbl>
            <c:dLbl>
              <c:idx val="23"/>
              <c:numFmt formatCode="#,##0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tx1"/>
                      </a:solidFill>
                    </a:defRPr>
                  </a:pPr>
                  <a:endParaRPr lang="sv-S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77DF-485A-A379-48A5E8687985}"/>
                </c:ext>
              </c:extLst>
            </c:dLbl>
            <c:dLbl>
              <c:idx val="24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</a:defRPr>
                  </a:pPr>
                  <a:endParaRPr lang="sv-S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77DF-485A-A379-48A5E8687985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tx1"/>
                    </a:solidFill>
                  </a:defRPr>
                </a:pPr>
                <a:endParaRPr lang="sv-S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Data!$I$53:$AG$53</c:f>
              <c:strCache>
                <c:ptCount val="25"/>
                <c:pt idx="0">
                  <c:v>Botkyrka</c:v>
                </c:pt>
                <c:pt idx="1">
                  <c:v>Danderyd</c:v>
                </c:pt>
                <c:pt idx="2">
                  <c:v>Ekerö</c:v>
                </c:pt>
                <c:pt idx="3">
                  <c:v>Haninge</c:v>
                </c:pt>
                <c:pt idx="4">
                  <c:v>Järfälla</c:v>
                </c:pt>
                <c:pt idx="5">
                  <c:v>Lidingö</c:v>
                </c:pt>
                <c:pt idx="6">
                  <c:v>Nacka</c:v>
                </c:pt>
                <c:pt idx="7">
                  <c:v>Nykvarn</c:v>
                </c:pt>
                <c:pt idx="8">
                  <c:v>Nynäshamn</c:v>
                </c:pt>
                <c:pt idx="9">
                  <c:v>Salem</c:v>
                </c:pt>
                <c:pt idx="10">
                  <c:v>Sigtuna</c:v>
                </c:pt>
                <c:pt idx="11">
                  <c:v>Sollentuna</c:v>
                </c:pt>
                <c:pt idx="12">
                  <c:v>Solna</c:v>
                </c:pt>
                <c:pt idx="13">
                  <c:v>Sundbyberg</c:v>
                </c:pt>
                <c:pt idx="14">
                  <c:v>Södertälje</c:v>
                </c:pt>
                <c:pt idx="15">
                  <c:v>Tyresö</c:v>
                </c:pt>
                <c:pt idx="16">
                  <c:v>Upplands Väsby</c:v>
                </c:pt>
                <c:pt idx="17">
                  <c:v>Upplands-Bro</c:v>
                </c:pt>
                <c:pt idx="18">
                  <c:v>Vallentuna</c:v>
                </c:pt>
                <c:pt idx="19">
                  <c:v>Vaxholm</c:v>
                </c:pt>
                <c:pt idx="20">
                  <c:v>Värmdö</c:v>
                </c:pt>
                <c:pt idx="21">
                  <c:v>Österåker</c:v>
                </c:pt>
                <c:pt idx="22">
                  <c:v>Total (exkl Stockholm)</c:v>
                </c:pt>
                <c:pt idx="23">
                  <c:v>Stockholm</c:v>
                </c:pt>
                <c:pt idx="24">
                  <c:v>Total (inkl Stockholm)</c:v>
                </c:pt>
              </c:strCache>
            </c:strRef>
          </c:cat>
          <c:val>
            <c:numRef>
              <c:f>Data!$I$54:$AG$54</c:f>
              <c:numCache>
                <c:formatCode>0</c:formatCode>
                <c:ptCount val="25"/>
                <c:pt idx="0">
                  <c:v>7.0621468926553677</c:v>
                </c:pt>
                <c:pt idx="1">
                  <c:v>10.362694300518134</c:v>
                </c:pt>
                <c:pt idx="2">
                  <c:v>8.3870967741935498</c:v>
                </c:pt>
                <c:pt idx="3">
                  <c:v>6.506849315068493</c:v>
                </c:pt>
                <c:pt idx="4">
                  <c:v>6.5134099616858236</c:v>
                </c:pt>
                <c:pt idx="5">
                  <c:v>8.6065573770491799</c:v>
                </c:pt>
                <c:pt idx="6">
                  <c:v>7.0021881838074398</c:v>
                </c:pt>
                <c:pt idx="7">
                  <c:v>6.0606060606060606</c:v>
                </c:pt>
                <c:pt idx="8">
                  <c:v>5.0505050505050502</c:v>
                </c:pt>
                <c:pt idx="9">
                  <c:v>6</c:v>
                </c:pt>
                <c:pt idx="10">
                  <c:v>6.3414634146341466</c:v>
                </c:pt>
                <c:pt idx="11">
                  <c:v>10.174418604651162</c:v>
                </c:pt>
                <c:pt idx="12">
                  <c:v>7.5</c:v>
                </c:pt>
                <c:pt idx="13">
                  <c:v>8.3333333333333321</c:v>
                </c:pt>
                <c:pt idx="14">
                  <c:v>12.576687116564417</c:v>
                </c:pt>
                <c:pt idx="15">
                  <c:v>7.5757575757575761</c:v>
                </c:pt>
                <c:pt idx="16">
                  <c:v>12.068965517241379</c:v>
                </c:pt>
                <c:pt idx="17">
                  <c:v>5.2173913043478262</c:v>
                </c:pt>
                <c:pt idx="18">
                  <c:v>11.724137931034482</c:v>
                </c:pt>
                <c:pt idx="19">
                  <c:v>7.2727272727272725</c:v>
                </c:pt>
                <c:pt idx="20">
                  <c:v>6.6390041493775938</c:v>
                </c:pt>
                <c:pt idx="21">
                  <c:v>10.256410256410255</c:v>
                </c:pt>
                <c:pt idx="22">
                  <c:v>8.221398795738768</c:v>
                </c:pt>
                <c:pt idx="23">
                  <c:v>6.7444876783398184</c:v>
                </c:pt>
                <c:pt idx="24">
                  <c:v>7.7062283215201326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7DF-485A-A379-48A5E8687985}"/>
            </c:ext>
          </c:extLst>
        </c:ser>
        <c:ser>
          <c:idx val="1"/>
          <c:order val="1"/>
          <c:tx>
            <c:strRef>
              <c:f>Data!$H$55</c:f>
              <c:strCache>
                <c:ptCount val="1"/>
                <c:pt idx="0">
                  <c:v>Flicka årskurs 9</c:v>
                </c:pt>
              </c:strCache>
            </c:strRef>
          </c:tx>
          <c:spPr>
            <a:solidFill>
              <a:srgbClr val="DCE2EF"/>
            </a:solidFill>
          </c:spPr>
          <c:invertIfNegative val="0"/>
          <c:dPt>
            <c:idx val="1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77DF-485A-A379-48A5E8687985}"/>
              </c:ext>
            </c:extLst>
          </c:dPt>
          <c:dPt>
            <c:idx val="2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77DF-485A-A379-48A5E8687985}"/>
              </c:ext>
            </c:extLst>
          </c:dPt>
          <c:dPt>
            <c:idx val="24"/>
            <c:invertIfNegative val="0"/>
            <c:bubble3D val="0"/>
            <c:spPr>
              <a:solidFill>
                <a:srgbClr val="A6A6A6"/>
              </a:solidFill>
            </c:spPr>
            <c:extLst>
              <c:ext xmlns:c16="http://schemas.microsoft.com/office/drawing/2014/chart" uri="{C3380CC4-5D6E-409C-BE32-E72D297353CC}">
                <c16:uniqueId val="{00000008-77DF-485A-A379-48A5E8687985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sv-S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Data!$I$53:$AG$53</c:f>
              <c:strCache>
                <c:ptCount val="25"/>
                <c:pt idx="0">
                  <c:v>Botkyrka</c:v>
                </c:pt>
                <c:pt idx="1">
                  <c:v>Danderyd</c:v>
                </c:pt>
                <c:pt idx="2">
                  <c:v>Ekerö</c:v>
                </c:pt>
                <c:pt idx="3">
                  <c:v>Haninge</c:v>
                </c:pt>
                <c:pt idx="4">
                  <c:v>Järfälla</c:v>
                </c:pt>
                <c:pt idx="5">
                  <c:v>Lidingö</c:v>
                </c:pt>
                <c:pt idx="6">
                  <c:v>Nacka</c:v>
                </c:pt>
                <c:pt idx="7">
                  <c:v>Nykvarn</c:v>
                </c:pt>
                <c:pt idx="8">
                  <c:v>Nynäshamn</c:v>
                </c:pt>
                <c:pt idx="9">
                  <c:v>Salem</c:v>
                </c:pt>
                <c:pt idx="10">
                  <c:v>Sigtuna</c:v>
                </c:pt>
                <c:pt idx="11">
                  <c:v>Sollentuna</c:v>
                </c:pt>
                <c:pt idx="12">
                  <c:v>Solna</c:v>
                </c:pt>
                <c:pt idx="13">
                  <c:v>Sundbyberg</c:v>
                </c:pt>
                <c:pt idx="14">
                  <c:v>Södertälje</c:v>
                </c:pt>
                <c:pt idx="15">
                  <c:v>Tyresö</c:v>
                </c:pt>
                <c:pt idx="16">
                  <c:v>Upplands Väsby</c:v>
                </c:pt>
                <c:pt idx="17">
                  <c:v>Upplands-Bro</c:v>
                </c:pt>
                <c:pt idx="18">
                  <c:v>Vallentuna</c:v>
                </c:pt>
                <c:pt idx="19">
                  <c:v>Vaxholm</c:v>
                </c:pt>
                <c:pt idx="20">
                  <c:v>Värmdö</c:v>
                </c:pt>
                <c:pt idx="21">
                  <c:v>Österåker</c:v>
                </c:pt>
                <c:pt idx="22">
                  <c:v>Total (exkl Stockholm)</c:v>
                </c:pt>
                <c:pt idx="23">
                  <c:v>Stockholm</c:v>
                </c:pt>
                <c:pt idx="24">
                  <c:v>Total (inkl Stockholm)</c:v>
                </c:pt>
              </c:strCache>
            </c:strRef>
          </c:cat>
          <c:val>
            <c:numRef>
              <c:f>Data!$I$55:$AG$55</c:f>
              <c:numCache>
                <c:formatCode>0</c:formatCode>
                <c:ptCount val="25"/>
                <c:pt idx="0">
                  <c:v>11.801242236024844</c:v>
                </c:pt>
                <c:pt idx="1">
                  <c:v>8.6021505376344098</c:v>
                </c:pt>
                <c:pt idx="2">
                  <c:v>5.0359712230215825</c:v>
                </c:pt>
                <c:pt idx="3">
                  <c:v>6.0810810810810816</c:v>
                </c:pt>
                <c:pt idx="4">
                  <c:v>8.3333333333333321</c:v>
                </c:pt>
                <c:pt idx="5">
                  <c:v>8.4033613445378155</c:v>
                </c:pt>
                <c:pt idx="6">
                  <c:v>7.2368421052631584</c:v>
                </c:pt>
                <c:pt idx="7">
                  <c:v>3.3898305084745761</c:v>
                </c:pt>
                <c:pt idx="8">
                  <c:v>17.241379310344829</c:v>
                </c:pt>
                <c:pt idx="9">
                  <c:v>5.0632911392405067</c:v>
                </c:pt>
                <c:pt idx="10">
                  <c:v>8.8235294117647065</c:v>
                </c:pt>
                <c:pt idx="11">
                  <c:v>5.7803468208092488</c:v>
                </c:pt>
                <c:pt idx="12">
                  <c:v>5.785123966942149</c:v>
                </c:pt>
                <c:pt idx="13">
                  <c:v>6.666666666666667</c:v>
                </c:pt>
                <c:pt idx="14">
                  <c:v>9.1743119266055047</c:v>
                </c:pt>
                <c:pt idx="15">
                  <c:v>8.8082901554404138</c:v>
                </c:pt>
                <c:pt idx="16">
                  <c:v>9.3023255813953494</c:v>
                </c:pt>
                <c:pt idx="17">
                  <c:v>5.1282051282051277</c:v>
                </c:pt>
                <c:pt idx="18">
                  <c:v>5.6000000000000005</c:v>
                </c:pt>
                <c:pt idx="19">
                  <c:v>1.7543859649122806</c:v>
                </c:pt>
                <c:pt idx="20">
                  <c:v>7.8947368421052628</c:v>
                </c:pt>
                <c:pt idx="21">
                  <c:v>8.4745762711864394</c:v>
                </c:pt>
                <c:pt idx="22">
                  <c:v>7.8822412155745498</c:v>
                </c:pt>
                <c:pt idx="23">
                  <c:v>6.1874431301182895</c:v>
                </c:pt>
                <c:pt idx="24">
                  <c:v>7.3010920436817477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77DF-485A-A379-48A5E86879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125272448"/>
        <c:axId val="125273984"/>
      </c:barChart>
      <c:catAx>
        <c:axId val="1252724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sv-SE"/>
          </a:p>
        </c:txPr>
        <c:crossAx val="125273984"/>
        <c:crosses val="autoZero"/>
        <c:auto val="1"/>
        <c:lblAlgn val="ctr"/>
        <c:lblOffset val="100"/>
        <c:noMultiLvlLbl val="0"/>
      </c:catAx>
      <c:valAx>
        <c:axId val="125273984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rgbClr val="F2F2F2"/>
              </a:solidFill>
            </a:ln>
          </c:spPr>
        </c:majorGridlines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sv-SE"/>
          </a:p>
        </c:txPr>
        <c:crossAx val="125272448"/>
        <c:crosses val="autoZero"/>
        <c:crossBetween val="between"/>
      </c:valAx>
      <c:spPr>
        <a:noFill/>
        <a:ln w="25392">
          <a:noFill/>
        </a:ln>
      </c:spPr>
    </c:plotArea>
    <c:legend>
      <c:legendPos val="t"/>
      <c:legendEntry>
        <c:idx val="0"/>
        <c:txPr>
          <a:bodyPr/>
          <a:lstStyle/>
          <a:p>
            <a:pPr>
              <a:defRPr sz="1200" b="1"/>
            </a:pPr>
            <a:endParaRPr lang="sv-SE"/>
          </a:p>
        </c:txPr>
      </c:legendEntry>
      <c:legendEntry>
        <c:idx val="1"/>
        <c:txPr>
          <a:bodyPr/>
          <a:lstStyle/>
          <a:p>
            <a:pPr>
              <a:defRPr sz="1200" b="1"/>
            </a:pPr>
            <a:endParaRPr lang="sv-SE"/>
          </a:p>
        </c:txPr>
      </c:legendEntry>
      <c:layout>
        <c:manualLayout>
          <c:xMode val="edge"/>
          <c:yMode val="edge"/>
          <c:x val="0.26696811255395231"/>
          <c:y val="0.17504272696484968"/>
          <c:w val="0.46606366729945642"/>
          <c:h val="3.6474618476426163E-2"/>
        </c:manualLayout>
      </c:layout>
      <c:overlay val="0"/>
      <c:txPr>
        <a:bodyPr/>
        <a:lstStyle/>
        <a:p>
          <a:pPr>
            <a:defRPr b="1"/>
          </a:pPr>
          <a:endParaRPr lang="sv-SE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799"/>
      </a:pPr>
      <a:endParaRPr lang="sv-SE"/>
    </a:p>
  </c:txPr>
  <c:externalData r:id="rId1">
    <c:autoUpdate val="0"/>
  </c:externalData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339036030193079"/>
          <c:y val="0.21798250622855417"/>
          <c:w val="0.80145618031493493"/>
          <c:h val="0.4421535309143701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Data!$H$57</c:f>
              <c:strCache>
                <c:ptCount val="1"/>
                <c:pt idx="0">
                  <c:v>Pojke årskurs 9</c:v>
                </c:pt>
              </c:strCache>
            </c:strRef>
          </c:tx>
          <c:spPr>
            <a:solidFill>
              <a:srgbClr val="97A7D0"/>
            </a:solidFill>
          </c:spPr>
          <c:invertIfNegative val="0"/>
          <c:dPt>
            <c:idx val="1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49C4-4E86-89AD-D082FA1C0BD1}"/>
              </c:ext>
            </c:extLst>
          </c:dPt>
          <c:dPt>
            <c:idx val="2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49C4-4E86-89AD-D082FA1C0BD1}"/>
              </c:ext>
            </c:extLst>
          </c:dPt>
          <c:dPt>
            <c:idx val="24"/>
            <c:invertIfNegative val="0"/>
            <c:bubble3D val="0"/>
            <c:spPr>
              <a:solidFill>
                <a:srgbClr val="595959"/>
              </a:solidFill>
            </c:spPr>
            <c:extLst>
              <c:ext xmlns:c16="http://schemas.microsoft.com/office/drawing/2014/chart" uri="{C3380CC4-5D6E-409C-BE32-E72D297353CC}">
                <c16:uniqueId val="{00000003-49C4-4E86-89AD-D082FA1C0BD1}"/>
              </c:ext>
            </c:extLst>
          </c:dPt>
          <c:dLbls>
            <c:dLbl>
              <c:idx val="17"/>
              <c:numFmt formatCode="#,##0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ysClr val="windowText" lastClr="000000"/>
                      </a:solidFill>
                    </a:defRPr>
                  </a:pPr>
                  <a:endParaRPr lang="sv-S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49C4-4E86-89AD-D082FA1C0BD1}"/>
                </c:ext>
              </c:extLst>
            </c:dLbl>
            <c:dLbl>
              <c:idx val="23"/>
              <c:numFmt formatCode="#,##0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tx1"/>
                      </a:solidFill>
                    </a:defRPr>
                  </a:pPr>
                  <a:endParaRPr lang="sv-S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49C4-4E86-89AD-D082FA1C0BD1}"/>
                </c:ext>
              </c:extLst>
            </c:dLbl>
            <c:dLbl>
              <c:idx val="24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</a:defRPr>
                  </a:pPr>
                  <a:endParaRPr lang="sv-S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49C4-4E86-89AD-D082FA1C0BD1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tx1"/>
                    </a:solidFill>
                  </a:defRPr>
                </a:pPr>
                <a:endParaRPr lang="sv-S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Data!$I$56:$AG$56</c:f>
              <c:strCache>
                <c:ptCount val="25"/>
                <c:pt idx="0">
                  <c:v>Botkyrka</c:v>
                </c:pt>
                <c:pt idx="1">
                  <c:v>Danderyd</c:v>
                </c:pt>
                <c:pt idx="2">
                  <c:v>Ekerö</c:v>
                </c:pt>
                <c:pt idx="3">
                  <c:v>Haninge</c:v>
                </c:pt>
                <c:pt idx="4">
                  <c:v>Järfälla</c:v>
                </c:pt>
                <c:pt idx="5">
                  <c:v>Lidingö</c:v>
                </c:pt>
                <c:pt idx="6">
                  <c:v>Nacka</c:v>
                </c:pt>
                <c:pt idx="7">
                  <c:v>Nykvarn</c:v>
                </c:pt>
                <c:pt idx="8">
                  <c:v>Nynäshamn</c:v>
                </c:pt>
                <c:pt idx="9">
                  <c:v>Salem</c:v>
                </c:pt>
                <c:pt idx="10">
                  <c:v>Sigtuna</c:v>
                </c:pt>
                <c:pt idx="11">
                  <c:v>Sollentuna</c:v>
                </c:pt>
                <c:pt idx="12">
                  <c:v>Solna</c:v>
                </c:pt>
                <c:pt idx="13">
                  <c:v>Sundbyberg</c:v>
                </c:pt>
                <c:pt idx="14">
                  <c:v>Södertälje</c:v>
                </c:pt>
                <c:pt idx="15">
                  <c:v>Tyresö</c:v>
                </c:pt>
                <c:pt idx="16">
                  <c:v>Upplands Väsby</c:v>
                </c:pt>
                <c:pt idx="17">
                  <c:v>Upplands-Bro</c:v>
                </c:pt>
                <c:pt idx="18">
                  <c:v>Vallentuna</c:v>
                </c:pt>
                <c:pt idx="19">
                  <c:v>Vaxholm</c:v>
                </c:pt>
                <c:pt idx="20">
                  <c:v>Värmdö</c:v>
                </c:pt>
                <c:pt idx="21">
                  <c:v>Österåker</c:v>
                </c:pt>
                <c:pt idx="22">
                  <c:v>Total (exkl Stockholm)</c:v>
                </c:pt>
                <c:pt idx="23">
                  <c:v>Stockholm</c:v>
                </c:pt>
                <c:pt idx="24">
                  <c:v>Total (inkl Stockholm)</c:v>
                </c:pt>
              </c:strCache>
            </c:strRef>
          </c:cat>
          <c:val>
            <c:numRef>
              <c:f>Data!$I$57:$AG$57</c:f>
              <c:numCache>
                <c:formatCode>0</c:formatCode>
                <c:ptCount val="25"/>
                <c:pt idx="0">
                  <c:v>27.696793002915456</c:v>
                </c:pt>
                <c:pt idx="1">
                  <c:v>6.666666666666667</c:v>
                </c:pt>
                <c:pt idx="2">
                  <c:v>5.2287581699346406</c:v>
                </c:pt>
                <c:pt idx="3">
                  <c:v>22.807017543859647</c:v>
                </c:pt>
                <c:pt idx="4">
                  <c:v>19.45525291828794</c:v>
                </c:pt>
                <c:pt idx="5">
                  <c:v>6.6115702479338845</c:v>
                </c:pt>
                <c:pt idx="6">
                  <c:v>11.261261261261261</c:v>
                </c:pt>
                <c:pt idx="7">
                  <c:v>7.9365079365079358</c:v>
                </c:pt>
                <c:pt idx="8">
                  <c:v>23.076923076923077</c:v>
                </c:pt>
                <c:pt idx="9">
                  <c:v>18.390804597701148</c:v>
                </c:pt>
                <c:pt idx="10">
                  <c:v>22.916666666666664</c:v>
                </c:pt>
                <c:pt idx="11">
                  <c:v>13.994169096209912</c:v>
                </c:pt>
                <c:pt idx="12">
                  <c:v>16.239316239316238</c:v>
                </c:pt>
                <c:pt idx="13">
                  <c:v>25</c:v>
                </c:pt>
                <c:pt idx="14">
                  <c:v>27.39273927392739</c:v>
                </c:pt>
                <c:pt idx="15">
                  <c:v>11.73469387755102</c:v>
                </c:pt>
                <c:pt idx="16">
                  <c:v>13.690476190476192</c:v>
                </c:pt>
                <c:pt idx="17">
                  <c:v>17.924528301886792</c:v>
                </c:pt>
                <c:pt idx="18">
                  <c:v>11.643835616438356</c:v>
                </c:pt>
                <c:pt idx="19">
                  <c:v>5.8823529411764701</c:v>
                </c:pt>
                <c:pt idx="20">
                  <c:v>12.554112554112553</c:v>
                </c:pt>
                <c:pt idx="21">
                  <c:v>20.27027027027027</c:v>
                </c:pt>
                <c:pt idx="22">
                  <c:v>16.399713124551756</c:v>
                </c:pt>
                <c:pt idx="23">
                  <c:v>19.4331983805668</c:v>
                </c:pt>
                <c:pt idx="24">
                  <c:v>17.452388385888227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9C4-4E86-89AD-D082FA1C0BD1}"/>
            </c:ext>
          </c:extLst>
        </c:ser>
        <c:ser>
          <c:idx val="1"/>
          <c:order val="1"/>
          <c:tx>
            <c:strRef>
              <c:f>Data!$H$58</c:f>
              <c:strCache>
                <c:ptCount val="1"/>
                <c:pt idx="0">
                  <c:v>Flicka årskurs 9</c:v>
                </c:pt>
              </c:strCache>
            </c:strRef>
          </c:tx>
          <c:spPr>
            <a:solidFill>
              <a:srgbClr val="DCE2EF"/>
            </a:solidFill>
          </c:spPr>
          <c:invertIfNegative val="0"/>
          <c:dPt>
            <c:idx val="1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49C4-4E86-89AD-D082FA1C0BD1}"/>
              </c:ext>
            </c:extLst>
          </c:dPt>
          <c:dPt>
            <c:idx val="2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49C4-4E86-89AD-D082FA1C0BD1}"/>
              </c:ext>
            </c:extLst>
          </c:dPt>
          <c:dPt>
            <c:idx val="24"/>
            <c:invertIfNegative val="0"/>
            <c:bubble3D val="0"/>
            <c:spPr>
              <a:solidFill>
                <a:srgbClr val="A6A6A6"/>
              </a:solidFill>
            </c:spPr>
            <c:extLst>
              <c:ext xmlns:c16="http://schemas.microsoft.com/office/drawing/2014/chart" uri="{C3380CC4-5D6E-409C-BE32-E72D297353CC}">
                <c16:uniqueId val="{00000008-49C4-4E86-89AD-D082FA1C0BD1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sv-S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Data!$I$56:$AG$56</c:f>
              <c:strCache>
                <c:ptCount val="25"/>
                <c:pt idx="0">
                  <c:v>Botkyrka</c:v>
                </c:pt>
                <c:pt idx="1">
                  <c:v>Danderyd</c:v>
                </c:pt>
                <c:pt idx="2">
                  <c:v>Ekerö</c:v>
                </c:pt>
                <c:pt idx="3">
                  <c:v>Haninge</c:v>
                </c:pt>
                <c:pt idx="4">
                  <c:v>Järfälla</c:v>
                </c:pt>
                <c:pt idx="5">
                  <c:v>Lidingö</c:v>
                </c:pt>
                <c:pt idx="6">
                  <c:v>Nacka</c:v>
                </c:pt>
                <c:pt idx="7">
                  <c:v>Nykvarn</c:v>
                </c:pt>
                <c:pt idx="8">
                  <c:v>Nynäshamn</c:v>
                </c:pt>
                <c:pt idx="9">
                  <c:v>Salem</c:v>
                </c:pt>
                <c:pt idx="10">
                  <c:v>Sigtuna</c:v>
                </c:pt>
                <c:pt idx="11">
                  <c:v>Sollentuna</c:v>
                </c:pt>
                <c:pt idx="12">
                  <c:v>Solna</c:v>
                </c:pt>
                <c:pt idx="13">
                  <c:v>Sundbyberg</c:v>
                </c:pt>
                <c:pt idx="14">
                  <c:v>Södertälje</c:v>
                </c:pt>
                <c:pt idx="15">
                  <c:v>Tyresö</c:v>
                </c:pt>
                <c:pt idx="16">
                  <c:v>Upplands Väsby</c:v>
                </c:pt>
                <c:pt idx="17">
                  <c:v>Upplands-Bro</c:v>
                </c:pt>
                <c:pt idx="18">
                  <c:v>Vallentuna</c:v>
                </c:pt>
                <c:pt idx="19">
                  <c:v>Vaxholm</c:v>
                </c:pt>
                <c:pt idx="20">
                  <c:v>Värmdö</c:v>
                </c:pt>
                <c:pt idx="21">
                  <c:v>Österåker</c:v>
                </c:pt>
                <c:pt idx="22">
                  <c:v>Total (exkl Stockholm)</c:v>
                </c:pt>
                <c:pt idx="23">
                  <c:v>Stockholm</c:v>
                </c:pt>
                <c:pt idx="24">
                  <c:v>Total (inkl Stockholm)</c:v>
                </c:pt>
              </c:strCache>
            </c:strRef>
          </c:cat>
          <c:val>
            <c:numRef>
              <c:f>Data!$I$58:$AG$58</c:f>
              <c:numCache>
                <c:formatCode>0</c:formatCode>
                <c:ptCount val="25"/>
                <c:pt idx="0">
                  <c:v>27.444794952681388</c:v>
                </c:pt>
                <c:pt idx="1">
                  <c:v>2.7173913043478262</c:v>
                </c:pt>
                <c:pt idx="2">
                  <c:v>5.0359712230215825</c:v>
                </c:pt>
                <c:pt idx="3">
                  <c:v>21.95945945945946</c:v>
                </c:pt>
                <c:pt idx="4">
                  <c:v>23.904382470119522</c:v>
                </c:pt>
                <c:pt idx="5">
                  <c:v>6.4655172413793105</c:v>
                </c:pt>
                <c:pt idx="6">
                  <c:v>6.1946902654867255</c:v>
                </c:pt>
                <c:pt idx="7">
                  <c:v>7.2727272727272725</c:v>
                </c:pt>
                <c:pt idx="8">
                  <c:v>13.513513513513514</c:v>
                </c:pt>
                <c:pt idx="9">
                  <c:v>10.526315789473683</c:v>
                </c:pt>
                <c:pt idx="10">
                  <c:v>22.222222222222221</c:v>
                </c:pt>
                <c:pt idx="11">
                  <c:v>10.882352941176471</c:v>
                </c:pt>
                <c:pt idx="12">
                  <c:v>9.8360655737704921</c:v>
                </c:pt>
                <c:pt idx="13">
                  <c:v>23.52941176470588</c:v>
                </c:pt>
                <c:pt idx="14">
                  <c:v>21.495327102803738</c:v>
                </c:pt>
                <c:pt idx="15">
                  <c:v>11.398963730569948</c:v>
                </c:pt>
                <c:pt idx="16">
                  <c:v>16.477272727272727</c:v>
                </c:pt>
                <c:pt idx="17">
                  <c:v>18.75</c:v>
                </c:pt>
                <c:pt idx="18">
                  <c:v>6.25</c:v>
                </c:pt>
                <c:pt idx="19">
                  <c:v>5.3571428571428568</c:v>
                </c:pt>
                <c:pt idx="20">
                  <c:v>5.3333333333333339</c:v>
                </c:pt>
                <c:pt idx="21">
                  <c:v>15.254237288135593</c:v>
                </c:pt>
                <c:pt idx="22">
                  <c:v>14.145288899544472</c:v>
                </c:pt>
                <c:pt idx="23">
                  <c:v>17.64163979732842</c:v>
                </c:pt>
                <c:pt idx="24">
                  <c:v>15.342163355408388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49C4-4E86-89AD-D082FA1C0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125272448"/>
        <c:axId val="125273984"/>
      </c:barChart>
      <c:catAx>
        <c:axId val="1252724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sv-SE"/>
          </a:p>
        </c:txPr>
        <c:crossAx val="125273984"/>
        <c:crosses val="autoZero"/>
        <c:auto val="1"/>
        <c:lblAlgn val="ctr"/>
        <c:lblOffset val="100"/>
        <c:noMultiLvlLbl val="0"/>
      </c:catAx>
      <c:valAx>
        <c:axId val="125273984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rgbClr val="F2F2F2"/>
              </a:solidFill>
            </a:ln>
          </c:spPr>
        </c:majorGridlines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sv-SE"/>
          </a:p>
        </c:txPr>
        <c:crossAx val="125272448"/>
        <c:crosses val="autoZero"/>
        <c:crossBetween val="between"/>
      </c:valAx>
      <c:spPr>
        <a:noFill/>
        <a:ln w="25392">
          <a:noFill/>
        </a:ln>
      </c:spPr>
    </c:plotArea>
    <c:legend>
      <c:legendPos val="t"/>
      <c:legendEntry>
        <c:idx val="0"/>
        <c:txPr>
          <a:bodyPr/>
          <a:lstStyle/>
          <a:p>
            <a:pPr>
              <a:defRPr sz="1200" b="1"/>
            </a:pPr>
            <a:endParaRPr lang="sv-SE"/>
          </a:p>
        </c:txPr>
      </c:legendEntry>
      <c:legendEntry>
        <c:idx val="1"/>
        <c:txPr>
          <a:bodyPr/>
          <a:lstStyle/>
          <a:p>
            <a:pPr>
              <a:defRPr sz="1200" b="1"/>
            </a:pPr>
            <a:endParaRPr lang="sv-SE"/>
          </a:p>
        </c:txPr>
      </c:legendEntry>
      <c:layout>
        <c:manualLayout>
          <c:xMode val="edge"/>
          <c:yMode val="edge"/>
          <c:x val="0.26696811255395231"/>
          <c:y val="0.17504272696484968"/>
          <c:w val="0.46606366729945642"/>
          <c:h val="3.6474618476426163E-2"/>
        </c:manualLayout>
      </c:layout>
      <c:overlay val="0"/>
      <c:txPr>
        <a:bodyPr/>
        <a:lstStyle/>
        <a:p>
          <a:pPr>
            <a:defRPr b="1"/>
          </a:pPr>
          <a:endParaRPr lang="sv-SE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799"/>
      </a:pPr>
      <a:endParaRPr lang="sv-SE"/>
    </a:p>
  </c:txPr>
  <c:externalData r:id="rId1">
    <c:autoUpdate val="0"/>
  </c:externalData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339036030193079"/>
          <c:y val="0.21798250622855417"/>
          <c:w val="0.80145618031493493"/>
          <c:h val="0.4421535309143701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Data!$H$60</c:f>
              <c:strCache>
                <c:ptCount val="1"/>
                <c:pt idx="0">
                  <c:v>Pojke årskurs 9</c:v>
                </c:pt>
              </c:strCache>
            </c:strRef>
          </c:tx>
          <c:spPr>
            <a:solidFill>
              <a:srgbClr val="97A7D0"/>
            </a:solidFill>
          </c:spPr>
          <c:invertIfNegative val="0"/>
          <c:dPt>
            <c:idx val="1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534A-4102-BF02-5B73D3932683}"/>
              </c:ext>
            </c:extLst>
          </c:dPt>
          <c:dPt>
            <c:idx val="2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534A-4102-BF02-5B73D3932683}"/>
              </c:ext>
            </c:extLst>
          </c:dPt>
          <c:dPt>
            <c:idx val="24"/>
            <c:invertIfNegative val="0"/>
            <c:bubble3D val="0"/>
            <c:spPr>
              <a:solidFill>
                <a:srgbClr val="595959"/>
              </a:solidFill>
            </c:spPr>
            <c:extLst>
              <c:ext xmlns:c16="http://schemas.microsoft.com/office/drawing/2014/chart" uri="{C3380CC4-5D6E-409C-BE32-E72D297353CC}">
                <c16:uniqueId val="{00000003-534A-4102-BF02-5B73D3932683}"/>
              </c:ext>
            </c:extLst>
          </c:dPt>
          <c:dLbls>
            <c:dLbl>
              <c:idx val="17"/>
              <c:numFmt formatCode="#,##0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ysClr val="windowText" lastClr="000000"/>
                      </a:solidFill>
                    </a:defRPr>
                  </a:pPr>
                  <a:endParaRPr lang="sv-S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534A-4102-BF02-5B73D3932683}"/>
                </c:ext>
              </c:extLst>
            </c:dLbl>
            <c:dLbl>
              <c:idx val="23"/>
              <c:numFmt formatCode="#,##0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tx1"/>
                      </a:solidFill>
                    </a:defRPr>
                  </a:pPr>
                  <a:endParaRPr lang="sv-S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534A-4102-BF02-5B73D3932683}"/>
                </c:ext>
              </c:extLst>
            </c:dLbl>
            <c:dLbl>
              <c:idx val="24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</a:defRPr>
                  </a:pPr>
                  <a:endParaRPr lang="sv-S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534A-4102-BF02-5B73D3932683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tx1"/>
                    </a:solidFill>
                  </a:defRPr>
                </a:pPr>
                <a:endParaRPr lang="sv-S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Data!$I$59:$AG$59</c:f>
              <c:strCache>
                <c:ptCount val="25"/>
                <c:pt idx="0">
                  <c:v>Botkyrka</c:v>
                </c:pt>
                <c:pt idx="1">
                  <c:v>Danderyd</c:v>
                </c:pt>
                <c:pt idx="2">
                  <c:v>Ekerö</c:v>
                </c:pt>
                <c:pt idx="3">
                  <c:v>Haninge</c:v>
                </c:pt>
                <c:pt idx="4">
                  <c:v>Järfälla</c:v>
                </c:pt>
                <c:pt idx="5">
                  <c:v>Lidingö</c:v>
                </c:pt>
                <c:pt idx="6">
                  <c:v>Nacka</c:v>
                </c:pt>
                <c:pt idx="7">
                  <c:v>Nykvarn</c:v>
                </c:pt>
                <c:pt idx="8">
                  <c:v>Nynäshamn</c:v>
                </c:pt>
                <c:pt idx="9">
                  <c:v>Salem</c:v>
                </c:pt>
                <c:pt idx="10">
                  <c:v>Sigtuna</c:v>
                </c:pt>
                <c:pt idx="11">
                  <c:v>Sollentuna</c:v>
                </c:pt>
                <c:pt idx="12">
                  <c:v>Solna</c:v>
                </c:pt>
                <c:pt idx="13">
                  <c:v>Sundbyberg</c:v>
                </c:pt>
                <c:pt idx="14">
                  <c:v>Södertälje</c:v>
                </c:pt>
                <c:pt idx="15">
                  <c:v>Tyresö</c:v>
                </c:pt>
                <c:pt idx="16">
                  <c:v>Upplands Väsby</c:v>
                </c:pt>
                <c:pt idx="17">
                  <c:v>Upplands-Bro</c:v>
                </c:pt>
                <c:pt idx="18">
                  <c:v>Vallentuna</c:v>
                </c:pt>
                <c:pt idx="19">
                  <c:v>Vaxholm</c:v>
                </c:pt>
                <c:pt idx="20">
                  <c:v>Värmdö</c:v>
                </c:pt>
                <c:pt idx="21">
                  <c:v>Österåker</c:v>
                </c:pt>
                <c:pt idx="22">
                  <c:v>Total (exkl Stockholm)</c:v>
                </c:pt>
                <c:pt idx="23">
                  <c:v>Stockholm</c:v>
                </c:pt>
                <c:pt idx="24">
                  <c:v>Total (inkl Stockholm)</c:v>
                </c:pt>
              </c:strCache>
            </c:strRef>
          </c:cat>
          <c:val>
            <c:numRef>
              <c:f>Data!$I$60:$AG$60</c:f>
              <c:numCache>
                <c:formatCode>0</c:formatCode>
                <c:ptCount val="25"/>
                <c:pt idx="0">
                  <c:v>7.605633802816901</c:v>
                </c:pt>
                <c:pt idx="1">
                  <c:v>4.9261083743842367</c:v>
                </c:pt>
                <c:pt idx="2">
                  <c:v>5.6962025316455698</c:v>
                </c:pt>
                <c:pt idx="3">
                  <c:v>8.1355932203389827</c:v>
                </c:pt>
                <c:pt idx="4">
                  <c:v>6.4638783269961975</c:v>
                </c:pt>
                <c:pt idx="5">
                  <c:v>8.7301587301587293</c:v>
                </c:pt>
                <c:pt idx="6">
                  <c:v>7.2527472527472536</c:v>
                </c:pt>
                <c:pt idx="7">
                  <c:v>6.3492063492063489</c:v>
                </c:pt>
                <c:pt idx="8">
                  <c:v>8.3333333333333321</c:v>
                </c:pt>
                <c:pt idx="9">
                  <c:v>6.1855670103092786</c:v>
                </c:pt>
                <c:pt idx="10">
                  <c:v>11.881188118811881</c:v>
                </c:pt>
                <c:pt idx="11">
                  <c:v>6.0171919770773634</c:v>
                </c:pt>
                <c:pt idx="12">
                  <c:v>11.666666666666666</c:v>
                </c:pt>
                <c:pt idx="13">
                  <c:v>4.9504950495049505</c:v>
                </c:pt>
                <c:pt idx="14">
                  <c:v>6.5015479876160995</c:v>
                </c:pt>
                <c:pt idx="15">
                  <c:v>7.9207920792079207</c:v>
                </c:pt>
                <c:pt idx="16">
                  <c:v>9.2485549132947966</c:v>
                </c:pt>
                <c:pt idx="17">
                  <c:v>10.810810810810811</c:v>
                </c:pt>
                <c:pt idx="18">
                  <c:v>6.8027210884353746</c:v>
                </c:pt>
                <c:pt idx="19">
                  <c:v>12.962962962962962</c:v>
                </c:pt>
                <c:pt idx="20">
                  <c:v>7.4688796680497926</c:v>
                </c:pt>
                <c:pt idx="21">
                  <c:v>9.3333333333333339</c:v>
                </c:pt>
                <c:pt idx="22">
                  <c:v>7.6355247981545551</c:v>
                </c:pt>
                <c:pt idx="23">
                  <c:v>7.152259763053971</c:v>
                </c:pt>
                <c:pt idx="24">
                  <c:v>7.4690051406108253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34A-4102-BF02-5B73D3932683}"/>
            </c:ext>
          </c:extLst>
        </c:ser>
        <c:ser>
          <c:idx val="1"/>
          <c:order val="1"/>
          <c:tx>
            <c:strRef>
              <c:f>Data!$H$61</c:f>
              <c:strCache>
                <c:ptCount val="1"/>
                <c:pt idx="0">
                  <c:v>Flicka årskurs 9</c:v>
                </c:pt>
              </c:strCache>
            </c:strRef>
          </c:tx>
          <c:spPr>
            <a:solidFill>
              <a:srgbClr val="DCE2EF"/>
            </a:solidFill>
          </c:spPr>
          <c:invertIfNegative val="0"/>
          <c:dPt>
            <c:idx val="1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534A-4102-BF02-5B73D3932683}"/>
              </c:ext>
            </c:extLst>
          </c:dPt>
          <c:dPt>
            <c:idx val="2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534A-4102-BF02-5B73D3932683}"/>
              </c:ext>
            </c:extLst>
          </c:dPt>
          <c:dPt>
            <c:idx val="24"/>
            <c:invertIfNegative val="0"/>
            <c:bubble3D val="0"/>
            <c:spPr>
              <a:solidFill>
                <a:srgbClr val="A6A6A6"/>
              </a:solidFill>
            </c:spPr>
            <c:extLst>
              <c:ext xmlns:c16="http://schemas.microsoft.com/office/drawing/2014/chart" uri="{C3380CC4-5D6E-409C-BE32-E72D297353CC}">
                <c16:uniqueId val="{00000008-534A-4102-BF02-5B73D3932683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sv-S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Data!$I$59:$AG$59</c:f>
              <c:strCache>
                <c:ptCount val="25"/>
                <c:pt idx="0">
                  <c:v>Botkyrka</c:v>
                </c:pt>
                <c:pt idx="1">
                  <c:v>Danderyd</c:v>
                </c:pt>
                <c:pt idx="2">
                  <c:v>Ekerö</c:v>
                </c:pt>
                <c:pt idx="3">
                  <c:v>Haninge</c:v>
                </c:pt>
                <c:pt idx="4">
                  <c:v>Järfälla</c:v>
                </c:pt>
                <c:pt idx="5">
                  <c:v>Lidingö</c:v>
                </c:pt>
                <c:pt idx="6">
                  <c:v>Nacka</c:v>
                </c:pt>
                <c:pt idx="7">
                  <c:v>Nykvarn</c:v>
                </c:pt>
                <c:pt idx="8">
                  <c:v>Nynäshamn</c:v>
                </c:pt>
                <c:pt idx="9">
                  <c:v>Salem</c:v>
                </c:pt>
                <c:pt idx="10">
                  <c:v>Sigtuna</c:v>
                </c:pt>
                <c:pt idx="11">
                  <c:v>Sollentuna</c:v>
                </c:pt>
                <c:pt idx="12">
                  <c:v>Solna</c:v>
                </c:pt>
                <c:pt idx="13">
                  <c:v>Sundbyberg</c:v>
                </c:pt>
                <c:pt idx="14">
                  <c:v>Södertälje</c:v>
                </c:pt>
                <c:pt idx="15">
                  <c:v>Tyresö</c:v>
                </c:pt>
                <c:pt idx="16">
                  <c:v>Upplands Väsby</c:v>
                </c:pt>
                <c:pt idx="17">
                  <c:v>Upplands-Bro</c:v>
                </c:pt>
                <c:pt idx="18">
                  <c:v>Vallentuna</c:v>
                </c:pt>
                <c:pt idx="19">
                  <c:v>Vaxholm</c:v>
                </c:pt>
                <c:pt idx="20">
                  <c:v>Värmdö</c:v>
                </c:pt>
                <c:pt idx="21">
                  <c:v>Österåker</c:v>
                </c:pt>
                <c:pt idx="22">
                  <c:v>Total (exkl Stockholm)</c:v>
                </c:pt>
                <c:pt idx="23">
                  <c:v>Stockholm</c:v>
                </c:pt>
                <c:pt idx="24">
                  <c:v>Total (inkl Stockholm)</c:v>
                </c:pt>
              </c:strCache>
            </c:strRef>
          </c:cat>
          <c:val>
            <c:numRef>
              <c:f>Data!$I$61:$AG$61</c:f>
              <c:numCache>
                <c:formatCode>0</c:formatCode>
                <c:ptCount val="25"/>
                <c:pt idx="0">
                  <c:v>11.214953271028037</c:v>
                </c:pt>
                <c:pt idx="1">
                  <c:v>11.413043478260869</c:v>
                </c:pt>
                <c:pt idx="2">
                  <c:v>9.2198581560283674</c:v>
                </c:pt>
                <c:pt idx="3">
                  <c:v>13.422818791946309</c:v>
                </c:pt>
                <c:pt idx="4">
                  <c:v>15.294117647058824</c:v>
                </c:pt>
                <c:pt idx="5">
                  <c:v>14.583333333333334</c:v>
                </c:pt>
                <c:pt idx="6">
                  <c:v>8.6580086580086579</c:v>
                </c:pt>
                <c:pt idx="7">
                  <c:v>10.344827586206897</c:v>
                </c:pt>
                <c:pt idx="8">
                  <c:v>19.658119658119659</c:v>
                </c:pt>
                <c:pt idx="9">
                  <c:v>12.820512820512819</c:v>
                </c:pt>
                <c:pt idx="10">
                  <c:v>12.077294685990339</c:v>
                </c:pt>
                <c:pt idx="11">
                  <c:v>9.6590909090909083</c:v>
                </c:pt>
                <c:pt idx="12">
                  <c:v>16.260162601626014</c:v>
                </c:pt>
                <c:pt idx="13">
                  <c:v>9.9173553719008272</c:v>
                </c:pt>
                <c:pt idx="14">
                  <c:v>9.0342679127725845</c:v>
                </c:pt>
                <c:pt idx="15">
                  <c:v>13.77551020408163</c:v>
                </c:pt>
                <c:pt idx="16">
                  <c:v>15.819209039548024</c:v>
                </c:pt>
                <c:pt idx="17">
                  <c:v>10.084033613445378</c:v>
                </c:pt>
                <c:pt idx="18">
                  <c:v>17.777777777777779</c:v>
                </c:pt>
                <c:pt idx="19">
                  <c:v>11.864406779661017</c:v>
                </c:pt>
                <c:pt idx="20">
                  <c:v>13.304721030042918</c:v>
                </c:pt>
                <c:pt idx="21">
                  <c:v>3.3333333333333335</c:v>
                </c:pt>
                <c:pt idx="22">
                  <c:v>12.074230678881841</c:v>
                </c:pt>
                <c:pt idx="23">
                  <c:v>10.490463215258854</c:v>
                </c:pt>
                <c:pt idx="24">
                  <c:v>11.534293234246787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534A-4102-BF02-5B73D39326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125272448"/>
        <c:axId val="125273984"/>
      </c:barChart>
      <c:catAx>
        <c:axId val="1252724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sv-SE"/>
          </a:p>
        </c:txPr>
        <c:crossAx val="125273984"/>
        <c:crosses val="autoZero"/>
        <c:auto val="1"/>
        <c:lblAlgn val="ctr"/>
        <c:lblOffset val="100"/>
        <c:noMultiLvlLbl val="0"/>
      </c:catAx>
      <c:valAx>
        <c:axId val="125273984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rgbClr val="F2F2F2"/>
              </a:solidFill>
            </a:ln>
          </c:spPr>
        </c:majorGridlines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sv-SE"/>
          </a:p>
        </c:txPr>
        <c:crossAx val="125272448"/>
        <c:crosses val="autoZero"/>
        <c:crossBetween val="between"/>
      </c:valAx>
      <c:spPr>
        <a:noFill/>
        <a:ln w="25392">
          <a:noFill/>
        </a:ln>
      </c:spPr>
    </c:plotArea>
    <c:legend>
      <c:legendPos val="t"/>
      <c:legendEntry>
        <c:idx val="0"/>
        <c:txPr>
          <a:bodyPr/>
          <a:lstStyle/>
          <a:p>
            <a:pPr>
              <a:defRPr sz="1200" b="1"/>
            </a:pPr>
            <a:endParaRPr lang="sv-SE"/>
          </a:p>
        </c:txPr>
      </c:legendEntry>
      <c:legendEntry>
        <c:idx val="1"/>
        <c:txPr>
          <a:bodyPr/>
          <a:lstStyle/>
          <a:p>
            <a:pPr>
              <a:defRPr sz="1200" b="1"/>
            </a:pPr>
            <a:endParaRPr lang="sv-SE"/>
          </a:p>
        </c:txPr>
      </c:legendEntry>
      <c:layout>
        <c:manualLayout>
          <c:xMode val="edge"/>
          <c:yMode val="edge"/>
          <c:x val="0.26696811255395231"/>
          <c:y val="0.17504272696484968"/>
          <c:w val="0.46606366729945642"/>
          <c:h val="3.6474618476426163E-2"/>
        </c:manualLayout>
      </c:layout>
      <c:overlay val="0"/>
      <c:txPr>
        <a:bodyPr/>
        <a:lstStyle/>
        <a:p>
          <a:pPr>
            <a:defRPr b="1"/>
          </a:pPr>
          <a:endParaRPr lang="sv-SE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799"/>
      </a:pPr>
      <a:endParaRPr lang="sv-SE"/>
    </a:p>
  </c:txPr>
  <c:externalData r:id="rId1">
    <c:autoUpdate val="0"/>
  </c:externalData>
  <c:userShapes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339036030193079"/>
          <c:y val="0.21798250622855417"/>
          <c:w val="0.80145618031493493"/>
          <c:h val="0.4421535309143701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Data!$I$63</c:f>
              <c:strCache>
                <c:ptCount val="1"/>
                <c:pt idx="0">
                  <c:v>Pojke årskurs 9</c:v>
                </c:pt>
              </c:strCache>
            </c:strRef>
          </c:tx>
          <c:spPr>
            <a:solidFill>
              <a:srgbClr val="97A7D0"/>
            </a:solidFill>
          </c:spPr>
          <c:invertIfNegative val="0"/>
          <c:dPt>
            <c:idx val="1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F193-4E74-9772-8D679EFD3502}"/>
              </c:ext>
            </c:extLst>
          </c:dPt>
          <c:dPt>
            <c:idx val="2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F193-4E74-9772-8D679EFD3502}"/>
              </c:ext>
            </c:extLst>
          </c:dPt>
          <c:dPt>
            <c:idx val="24"/>
            <c:invertIfNegative val="0"/>
            <c:bubble3D val="0"/>
            <c:spPr>
              <a:solidFill>
                <a:srgbClr val="595959"/>
              </a:solidFill>
            </c:spPr>
            <c:extLst>
              <c:ext xmlns:c16="http://schemas.microsoft.com/office/drawing/2014/chart" uri="{C3380CC4-5D6E-409C-BE32-E72D297353CC}">
                <c16:uniqueId val="{00000003-F193-4E74-9772-8D679EFD3502}"/>
              </c:ext>
            </c:extLst>
          </c:dPt>
          <c:dLbls>
            <c:dLbl>
              <c:idx val="17"/>
              <c:numFmt formatCode="#,##0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ysClr val="windowText" lastClr="000000"/>
                      </a:solidFill>
                    </a:defRPr>
                  </a:pPr>
                  <a:endParaRPr lang="sv-S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F193-4E74-9772-8D679EFD3502}"/>
                </c:ext>
              </c:extLst>
            </c:dLbl>
            <c:dLbl>
              <c:idx val="23"/>
              <c:numFmt formatCode="#,##0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tx1"/>
                      </a:solidFill>
                    </a:defRPr>
                  </a:pPr>
                  <a:endParaRPr lang="sv-S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F193-4E74-9772-8D679EFD3502}"/>
                </c:ext>
              </c:extLst>
            </c:dLbl>
            <c:dLbl>
              <c:idx val="24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</a:defRPr>
                  </a:pPr>
                  <a:endParaRPr lang="sv-S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F193-4E74-9772-8D679EFD3502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tx1"/>
                    </a:solidFill>
                  </a:defRPr>
                </a:pPr>
                <a:endParaRPr lang="sv-S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Data!$J$62:$AH$62</c:f>
              <c:strCache>
                <c:ptCount val="25"/>
                <c:pt idx="0">
                  <c:v>Botkyrka</c:v>
                </c:pt>
                <c:pt idx="1">
                  <c:v>Danderyd</c:v>
                </c:pt>
                <c:pt idx="2">
                  <c:v>Ekerö</c:v>
                </c:pt>
                <c:pt idx="3">
                  <c:v>Haninge</c:v>
                </c:pt>
                <c:pt idx="4">
                  <c:v>Järfälla</c:v>
                </c:pt>
                <c:pt idx="5">
                  <c:v>Lidingö</c:v>
                </c:pt>
                <c:pt idx="6">
                  <c:v>Nacka</c:v>
                </c:pt>
                <c:pt idx="7">
                  <c:v>Nykvarn</c:v>
                </c:pt>
                <c:pt idx="8">
                  <c:v>Nynäshamn</c:v>
                </c:pt>
                <c:pt idx="9">
                  <c:v>Salem</c:v>
                </c:pt>
                <c:pt idx="10">
                  <c:v>Sigtuna</c:v>
                </c:pt>
                <c:pt idx="11">
                  <c:v>Sollentuna</c:v>
                </c:pt>
                <c:pt idx="12">
                  <c:v>Solna</c:v>
                </c:pt>
                <c:pt idx="13">
                  <c:v>Sundbyberg</c:v>
                </c:pt>
                <c:pt idx="14">
                  <c:v>Södertälje</c:v>
                </c:pt>
                <c:pt idx="15">
                  <c:v>Tyresö</c:v>
                </c:pt>
                <c:pt idx="16">
                  <c:v>Upplands Väsby</c:v>
                </c:pt>
                <c:pt idx="17">
                  <c:v>Upplands-Bro</c:v>
                </c:pt>
                <c:pt idx="18">
                  <c:v>Vallentuna</c:v>
                </c:pt>
                <c:pt idx="19">
                  <c:v>Vaxholm</c:v>
                </c:pt>
                <c:pt idx="20">
                  <c:v>Värmdö</c:v>
                </c:pt>
                <c:pt idx="21">
                  <c:v>Österåker</c:v>
                </c:pt>
                <c:pt idx="22">
                  <c:v>Total (exkl Stockholm)</c:v>
                </c:pt>
                <c:pt idx="23">
                  <c:v>Stockholm</c:v>
                </c:pt>
                <c:pt idx="24">
                  <c:v>Total (inkl Stockholm)</c:v>
                </c:pt>
              </c:strCache>
            </c:strRef>
          </c:cat>
          <c:val>
            <c:numRef>
              <c:f>Data!$J$63:$AH$63</c:f>
              <c:numCache>
                <c:formatCode>0</c:formatCode>
                <c:ptCount val="25"/>
                <c:pt idx="0">
                  <c:v>23.198198198198195</c:v>
                </c:pt>
                <c:pt idx="1">
                  <c:v>25.561029009304882</c:v>
                </c:pt>
                <c:pt idx="2">
                  <c:v>23.402777777777786</c:v>
                </c:pt>
                <c:pt idx="3">
                  <c:v>25.232255667038274</c:v>
                </c:pt>
                <c:pt idx="4">
                  <c:v>22.366790582403958</c:v>
                </c:pt>
                <c:pt idx="5">
                  <c:v>21.649029982363327</c:v>
                </c:pt>
                <c:pt idx="6">
                  <c:v>20.652173913043487</c:v>
                </c:pt>
                <c:pt idx="7">
                  <c:v>20.427350427350429</c:v>
                </c:pt>
                <c:pt idx="8">
                  <c:v>26.67824074074074</c:v>
                </c:pt>
                <c:pt idx="9">
                  <c:v>21.412037037037038</c:v>
                </c:pt>
                <c:pt idx="10">
                  <c:v>23.516720604099245</c:v>
                </c:pt>
                <c:pt idx="11">
                  <c:v>21.663563004345143</c:v>
                </c:pt>
                <c:pt idx="12">
                  <c:v>22.870370370370374</c:v>
                </c:pt>
                <c:pt idx="13">
                  <c:v>20.806100217864923</c:v>
                </c:pt>
                <c:pt idx="14">
                  <c:v>25.379939209726423</c:v>
                </c:pt>
                <c:pt idx="15">
                  <c:v>23.956639566395651</c:v>
                </c:pt>
                <c:pt idx="16">
                  <c:v>23.174603174603192</c:v>
                </c:pt>
                <c:pt idx="17">
                  <c:v>23.75992063492064</c:v>
                </c:pt>
                <c:pt idx="18">
                  <c:v>23.005219985085745</c:v>
                </c:pt>
                <c:pt idx="19">
                  <c:v>23.456790123456788</c:v>
                </c:pt>
                <c:pt idx="20">
                  <c:v>21.575189647478801</c:v>
                </c:pt>
                <c:pt idx="21">
                  <c:v>19.111111111111107</c:v>
                </c:pt>
                <c:pt idx="22">
                  <c:v>22.916035926935059</c:v>
                </c:pt>
                <c:pt idx="23">
                  <c:v>21.87111875417979</c:v>
                </c:pt>
                <c:pt idx="24">
                  <c:v>22.55489516262179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193-4E74-9772-8D679EFD3502}"/>
            </c:ext>
          </c:extLst>
        </c:ser>
        <c:ser>
          <c:idx val="1"/>
          <c:order val="1"/>
          <c:tx>
            <c:strRef>
              <c:f>Data!$I$64</c:f>
              <c:strCache>
                <c:ptCount val="1"/>
                <c:pt idx="0">
                  <c:v>Flicka årskurs 9</c:v>
                </c:pt>
              </c:strCache>
            </c:strRef>
          </c:tx>
          <c:spPr>
            <a:solidFill>
              <a:srgbClr val="DCE2EF"/>
            </a:solidFill>
          </c:spPr>
          <c:invertIfNegative val="0"/>
          <c:dPt>
            <c:idx val="1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F193-4E74-9772-8D679EFD3502}"/>
              </c:ext>
            </c:extLst>
          </c:dPt>
          <c:dPt>
            <c:idx val="2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F193-4E74-9772-8D679EFD3502}"/>
              </c:ext>
            </c:extLst>
          </c:dPt>
          <c:dPt>
            <c:idx val="24"/>
            <c:invertIfNegative val="0"/>
            <c:bubble3D val="0"/>
            <c:spPr>
              <a:solidFill>
                <a:srgbClr val="A6A6A6"/>
              </a:solidFill>
            </c:spPr>
            <c:extLst>
              <c:ext xmlns:c16="http://schemas.microsoft.com/office/drawing/2014/chart" uri="{C3380CC4-5D6E-409C-BE32-E72D297353CC}">
                <c16:uniqueId val="{00000008-F193-4E74-9772-8D679EFD3502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sv-S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Data!$J$62:$AH$62</c:f>
              <c:strCache>
                <c:ptCount val="25"/>
                <c:pt idx="0">
                  <c:v>Botkyrka</c:v>
                </c:pt>
                <c:pt idx="1">
                  <c:v>Danderyd</c:v>
                </c:pt>
                <c:pt idx="2">
                  <c:v>Ekerö</c:v>
                </c:pt>
                <c:pt idx="3">
                  <c:v>Haninge</c:v>
                </c:pt>
                <c:pt idx="4">
                  <c:v>Järfälla</c:v>
                </c:pt>
                <c:pt idx="5">
                  <c:v>Lidingö</c:v>
                </c:pt>
                <c:pt idx="6">
                  <c:v>Nacka</c:v>
                </c:pt>
                <c:pt idx="7">
                  <c:v>Nykvarn</c:v>
                </c:pt>
                <c:pt idx="8">
                  <c:v>Nynäshamn</c:v>
                </c:pt>
                <c:pt idx="9">
                  <c:v>Salem</c:v>
                </c:pt>
                <c:pt idx="10">
                  <c:v>Sigtuna</c:v>
                </c:pt>
                <c:pt idx="11">
                  <c:v>Sollentuna</c:v>
                </c:pt>
                <c:pt idx="12">
                  <c:v>Solna</c:v>
                </c:pt>
                <c:pt idx="13">
                  <c:v>Sundbyberg</c:v>
                </c:pt>
                <c:pt idx="14">
                  <c:v>Södertälje</c:v>
                </c:pt>
                <c:pt idx="15">
                  <c:v>Tyresö</c:v>
                </c:pt>
                <c:pt idx="16">
                  <c:v>Upplands Väsby</c:v>
                </c:pt>
                <c:pt idx="17">
                  <c:v>Upplands-Bro</c:v>
                </c:pt>
                <c:pt idx="18">
                  <c:v>Vallentuna</c:v>
                </c:pt>
                <c:pt idx="19">
                  <c:v>Vaxholm</c:v>
                </c:pt>
                <c:pt idx="20">
                  <c:v>Värmdö</c:v>
                </c:pt>
                <c:pt idx="21">
                  <c:v>Österåker</c:v>
                </c:pt>
                <c:pt idx="22">
                  <c:v>Total (exkl Stockholm)</c:v>
                </c:pt>
                <c:pt idx="23">
                  <c:v>Stockholm</c:v>
                </c:pt>
                <c:pt idx="24">
                  <c:v>Total (inkl Stockholm)</c:v>
                </c:pt>
              </c:strCache>
            </c:strRef>
          </c:cat>
          <c:val>
            <c:numRef>
              <c:f>Data!$J$64:$AH$64</c:f>
              <c:numCache>
                <c:formatCode>0</c:formatCode>
                <c:ptCount val="25"/>
                <c:pt idx="0">
                  <c:v>22.508417508417505</c:v>
                </c:pt>
                <c:pt idx="1">
                  <c:v>19.819819819819827</c:v>
                </c:pt>
                <c:pt idx="2">
                  <c:v>21.670606776989747</c:v>
                </c:pt>
                <c:pt idx="3">
                  <c:v>22.460579391272478</c:v>
                </c:pt>
                <c:pt idx="4">
                  <c:v>22.351421188630493</c:v>
                </c:pt>
                <c:pt idx="5">
                  <c:v>21.851851851851858</c:v>
                </c:pt>
                <c:pt idx="6">
                  <c:v>19.522102747909198</c:v>
                </c:pt>
                <c:pt idx="7">
                  <c:v>20.809792843691145</c:v>
                </c:pt>
                <c:pt idx="8">
                  <c:v>21.233521657250471</c:v>
                </c:pt>
                <c:pt idx="9">
                  <c:v>17.236467236467245</c:v>
                </c:pt>
                <c:pt idx="10">
                  <c:v>19.641916798314909</c:v>
                </c:pt>
                <c:pt idx="11">
                  <c:v>19.373219373219371</c:v>
                </c:pt>
                <c:pt idx="12">
                  <c:v>22.977777777777771</c:v>
                </c:pt>
                <c:pt idx="13">
                  <c:v>19.605142332415053</c:v>
                </c:pt>
                <c:pt idx="14">
                  <c:v>16.974358974358978</c:v>
                </c:pt>
                <c:pt idx="15">
                  <c:v>24.252679075014104</c:v>
                </c:pt>
                <c:pt idx="16">
                  <c:v>22.630257376020076</c:v>
                </c:pt>
                <c:pt idx="17">
                  <c:v>21.661998132586362</c:v>
                </c:pt>
                <c:pt idx="18">
                  <c:v>21.558872305140966</c:v>
                </c:pt>
                <c:pt idx="19">
                  <c:v>20.277777777777779</c:v>
                </c:pt>
                <c:pt idx="20">
                  <c:v>23.741690408357069</c:v>
                </c:pt>
                <c:pt idx="21">
                  <c:v>25.766283524904217</c:v>
                </c:pt>
                <c:pt idx="22">
                  <c:v>21.064221134167553</c:v>
                </c:pt>
                <c:pt idx="23">
                  <c:v>20.967501490757332</c:v>
                </c:pt>
                <c:pt idx="24">
                  <c:v>21.031077054065552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F193-4E74-9772-8D679EFD35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125272448"/>
        <c:axId val="125273984"/>
      </c:barChart>
      <c:catAx>
        <c:axId val="1252724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sv-SE"/>
          </a:p>
        </c:txPr>
        <c:crossAx val="125273984"/>
        <c:crosses val="autoZero"/>
        <c:auto val="1"/>
        <c:lblAlgn val="ctr"/>
        <c:lblOffset val="100"/>
        <c:noMultiLvlLbl val="0"/>
      </c:catAx>
      <c:valAx>
        <c:axId val="125273984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rgbClr val="F2F2F2"/>
              </a:solidFill>
            </a:ln>
          </c:spPr>
        </c:majorGridlines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sv-SE"/>
          </a:p>
        </c:txPr>
        <c:crossAx val="125272448"/>
        <c:crosses val="autoZero"/>
        <c:crossBetween val="between"/>
      </c:valAx>
      <c:spPr>
        <a:noFill/>
        <a:ln w="25392">
          <a:noFill/>
        </a:ln>
      </c:spPr>
    </c:plotArea>
    <c:legend>
      <c:legendPos val="t"/>
      <c:legendEntry>
        <c:idx val="0"/>
        <c:txPr>
          <a:bodyPr/>
          <a:lstStyle/>
          <a:p>
            <a:pPr>
              <a:defRPr sz="1200" b="1"/>
            </a:pPr>
            <a:endParaRPr lang="sv-SE"/>
          </a:p>
        </c:txPr>
      </c:legendEntry>
      <c:legendEntry>
        <c:idx val="1"/>
        <c:txPr>
          <a:bodyPr/>
          <a:lstStyle/>
          <a:p>
            <a:pPr>
              <a:defRPr sz="1200" b="1"/>
            </a:pPr>
            <a:endParaRPr lang="sv-SE"/>
          </a:p>
        </c:txPr>
      </c:legendEntry>
      <c:layout>
        <c:manualLayout>
          <c:xMode val="edge"/>
          <c:yMode val="edge"/>
          <c:x val="0.26696811255395231"/>
          <c:y val="0.17504272696484968"/>
          <c:w val="0.46606366729945642"/>
          <c:h val="3.6474618476426163E-2"/>
        </c:manualLayout>
      </c:layout>
      <c:overlay val="0"/>
      <c:txPr>
        <a:bodyPr/>
        <a:lstStyle/>
        <a:p>
          <a:pPr>
            <a:defRPr b="1"/>
          </a:pPr>
          <a:endParaRPr lang="sv-SE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799"/>
      </a:pPr>
      <a:endParaRPr lang="sv-SE"/>
    </a:p>
  </c:txPr>
  <c:externalData r:id="rId1">
    <c:autoUpdate val="0"/>
  </c:externalData>
  <c:userShapes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339036030193079"/>
          <c:y val="0.21798250622855417"/>
          <c:w val="0.80145618031493493"/>
          <c:h val="0.4421535309143701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Data!$I$66</c:f>
              <c:strCache>
                <c:ptCount val="1"/>
                <c:pt idx="0">
                  <c:v>Pojke årskurs 9</c:v>
                </c:pt>
              </c:strCache>
            </c:strRef>
          </c:tx>
          <c:spPr>
            <a:solidFill>
              <a:srgbClr val="97A7D0"/>
            </a:solidFill>
          </c:spPr>
          <c:invertIfNegative val="0"/>
          <c:dPt>
            <c:idx val="1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BDEE-4F3F-AAE1-9B122C14CF0B}"/>
              </c:ext>
            </c:extLst>
          </c:dPt>
          <c:dPt>
            <c:idx val="2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BDEE-4F3F-AAE1-9B122C14CF0B}"/>
              </c:ext>
            </c:extLst>
          </c:dPt>
          <c:dPt>
            <c:idx val="24"/>
            <c:invertIfNegative val="0"/>
            <c:bubble3D val="0"/>
            <c:spPr>
              <a:solidFill>
                <a:srgbClr val="595959"/>
              </a:solidFill>
            </c:spPr>
            <c:extLst>
              <c:ext xmlns:c16="http://schemas.microsoft.com/office/drawing/2014/chart" uri="{C3380CC4-5D6E-409C-BE32-E72D297353CC}">
                <c16:uniqueId val="{00000003-BDEE-4F3F-AAE1-9B122C14CF0B}"/>
              </c:ext>
            </c:extLst>
          </c:dPt>
          <c:dLbls>
            <c:dLbl>
              <c:idx val="17"/>
              <c:numFmt formatCode="#,##0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ysClr val="windowText" lastClr="000000"/>
                      </a:solidFill>
                    </a:defRPr>
                  </a:pPr>
                  <a:endParaRPr lang="sv-S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BDEE-4F3F-AAE1-9B122C14CF0B}"/>
                </c:ext>
              </c:extLst>
            </c:dLbl>
            <c:dLbl>
              <c:idx val="23"/>
              <c:numFmt formatCode="#,##0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tx1"/>
                      </a:solidFill>
                    </a:defRPr>
                  </a:pPr>
                  <a:endParaRPr lang="sv-S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BDEE-4F3F-AAE1-9B122C14CF0B}"/>
                </c:ext>
              </c:extLst>
            </c:dLbl>
            <c:dLbl>
              <c:idx val="24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</a:defRPr>
                  </a:pPr>
                  <a:endParaRPr lang="sv-S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BDEE-4F3F-AAE1-9B122C14CF0B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tx1"/>
                    </a:solidFill>
                  </a:defRPr>
                </a:pPr>
                <a:endParaRPr lang="sv-S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Data!$J$65:$AH$65</c:f>
              <c:strCache>
                <c:ptCount val="25"/>
                <c:pt idx="0">
                  <c:v>Botkyrka</c:v>
                </c:pt>
                <c:pt idx="1">
                  <c:v>Danderyd</c:v>
                </c:pt>
                <c:pt idx="2">
                  <c:v>Ekerö</c:v>
                </c:pt>
                <c:pt idx="3">
                  <c:v>Haninge</c:v>
                </c:pt>
                <c:pt idx="4">
                  <c:v>Järfälla</c:v>
                </c:pt>
                <c:pt idx="5">
                  <c:v>Lidingö</c:v>
                </c:pt>
                <c:pt idx="6">
                  <c:v>Nacka</c:v>
                </c:pt>
                <c:pt idx="7">
                  <c:v>Nykvarn</c:v>
                </c:pt>
                <c:pt idx="8">
                  <c:v>Nynäshamn</c:v>
                </c:pt>
                <c:pt idx="9">
                  <c:v>Salem</c:v>
                </c:pt>
                <c:pt idx="10">
                  <c:v>Sigtuna</c:v>
                </c:pt>
                <c:pt idx="11">
                  <c:v>Sollentuna</c:v>
                </c:pt>
                <c:pt idx="12">
                  <c:v>Solna</c:v>
                </c:pt>
                <c:pt idx="13">
                  <c:v>Sundbyberg</c:v>
                </c:pt>
                <c:pt idx="14">
                  <c:v>Södertälje</c:v>
                </c:pt>
                <c:pt idx="15">
                  <c:v>Tyresö</c:v>
                </c:pt>
                <c:pt idx="16">
                  <c:v>Upplands Väsby</c:v>
                </c:pt>
                <c:pt idx="17">
                  <c:v>Upplands-Bro</c:v>
                </c:pt>
                <c:pt idx="18">
                  <c:v>Vallentuna</c:v>
                </c:pt>
                <c:pt idx="19">
                  <c:v>Vaxholm</c:v>
                </c:pt>
                <c:pt idx="20">
                  <c:v>Värmdö</c:v>
                </c:pt>
                <c:pt idx="21">
                  <c:v>Österåker</c:v>
                </c:pt>
                <c:pt idx="22">
                  <c:v>Total (exkl Stockholm)</c:v>
                </c:pt>
                <c:pt idx="23">
                  <c:v>Stockholm</c:v>
                </c:pt>
                <c:pt idx="24">
                  <c:v>Total (inkl Stockholm)</c:v>
                </c:pt>
              </c:strCache>
            </c:strRef>
          </c:cat>
          <c:val>
            <c:numRef>
              <c:f>Data!$J$66:$AH$66</c:f>
              <c:numCache>
                <c:formatCode>0</c:formatCode>
                <c:ptCount val="25"/>
                <c:pt idx="0">
                  <c:v>23.225308641975303</c:v>
                </c:pt>
                <c:pt idx="1">
                  <c:v>19.704433497536943</c:v>
                </c:pt>
                <c:pt idx="2">
                  <c:v>17.405063291139243</c:v>
                </c:pt>
                <c:pt idx="3">
                  <c:v>21.280602636534841</c:v>
                </c:pt>
                <c:pt idx="4">
                  <c:v>21.102661596958182</c:v>
                </c:pt>
                <c:pt idx="5">
                  <c:v>18.533157663592455</c:v>
                </c:pt>
                <c:pt idx="6">
                  <c:v>18.144078144078165</c:v>
                </c:pt>
                <c:pt idx="7">
                  <c:v>14.149305555555557</c:v>
                </c:pt>
                <c:pt idx="8">
                  <c:v>22.872340425531917</c:v>
                </c:pt>
                <c:pt idx="9">
                  <c:v>16.607565011820331</c:v>
                </c:pt>
                <c:pt idx="10">
                  <c:v>21.452145214521458</c:v>
                </c:pt>
                <c:pt idx="11">
                  <c:v>18.138651471984787</c:v>
                </c:pt>
                <c:pt idx="12">
                  <c:v>21.712962962962976</c:v>
                </c:pt>
                <c:pt idx="13">
                  <c:v>19.911991199119907</c:v>
                </c:pt>
                <c:pt idx="14">
                  <c:v>24.13140694874442</c:v>
                </c:pt>
                <c:pt idx="15">
                  <c:v>16.915422885572141</c:v>
                </c:pt>
                <c:pt idx="16">
                  <c:v>22.0295439948619</c:v>
                </c:pt>
                <c:pt idx="17">
                  <c:v>20.52469135802469</c:v>
                </c:pt>
                <c:pt idx="18">
                  <c:v>18.111111111111118</c:v>
                </c:pt>
                <c:pt idx="19">
                  <c:v>22.73662551440329</c:v>
                </c:pt>
                <c:pt idx="20">
                  <c:v>18.911564625850335</c:v>
                </c:pt>
                <c:pt idx="21">
                  <c:v>13.928012519561815</c:v>
                </c:pt>
                <c:pt idx="22">
                  <c:v>19.964397315711263</c:v>
                </c:pt>
                <c:pt idx="23">
                  <c:v>19.306096915451629</c:v>
                </c:pt>
                <c:pt idx="24">
                  <c:v>19.735720375106528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DEE-4F3F-AAE1-9B122C14CF0B}"/>
            </c:ext>
          </c:extLst>
        </c:ser>
        <c:ser>
          <c:idx val="1"/>
          <c:order val="1"/>
          <c:tx>
            <c:strRef>
              <c:f>Data!$I$67</c:f>
              <c:strCache>
                <c:ptCount val="1"/>
                <c:pt idx="0">
                  <c:v>Flicka årskurs 9</c:v>
                </c:pt>
              </c:strCache>
            </c:strRef>
          </c:tx>
          <c:spPr>
            <a:solidFill>
              <a:srgbClr val="DCE2EF"/>
            </a:solidFill>
          </c:spPr>
          <c:invertIfNegative val="0"/>
          <c:dPt>
            <c:idx val="1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BDEE-4F3F-AAE1-9B122C14CF0B}"/>
              </c:ext>
            </c:extLst>
          </c:dPt>
          <c:dPt>
            <c:idx val="2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BDEE-4F3F-AAE1-9B122C14CF0B}"/>
              </c:ext>
            </c:extLst>
          </c:dPt>
          <c:dPt>
            <c:idx val="24"/>
            <c:invertIfNegative val="0"/>
            <c:bubble3D val="0"/>
            <c:spPr>
              <a:solidFill>
                <a:srgbClr val="A6A6A6"/>
              </a:solidFill>
            </c:spPr>
            <c:extLst>
              <c:ext xmlns:c16="http://schemas.microsoft.com/office/drawing/2014/chart" uri="{C3380CC4-5D6E-409C-BE32-E72D297353CC}">
                <c16:uniqueId val="{00000008-BDEE-4F3F-AAE1-9B122C14CF0B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sv-S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Data!$J$65:$AH$65</c:f>
              <c:strCache>
                <c:ptCount val="25"/>
                <c:pt idx="0">
                  <c:v>Botkyrka</c:v>
                </c:pt>
                <c:pt idx="1">
                  <c:v>Danderyd</c:v>
                </c:pt>
                <c:pt idx="2">
                  <c:v>Ekerö</c:v>
                </c:pt>
                <c:pt idx="3">
                  <c:v>Haninge</c:v>
                </c:pt>
                <c:pt idx="4">
                  <c:v>Järfälla</c:v>
                </c:pt>
                <c:pt idx="5">
                  <c:v>Lidingö</c:v>
                </c:pt>
                <c:pt idx="6">
                  <c:v>Nacka</c:v>
                </c:pt>
                <c:pt idx="7">
                  <c:v>Nykvarn</c:v>
                </c:pt>
                <c:pt idx="8">
                  <c:v>Nynäshamn</c:v>
                </c:pt>
                <c:pt idx="9">
                  <c:v>Salem</c:v>
                </c:pt>
                <c:pt idx="10">
                  <c:v>Sigtuna</c:v>
                </c:pt>
                <c:pt idx="11">
                  <c:v>Sollentuna</c:v>
                </c:pt>
                <c:pt idx="12">
                  <c:v>Solna</c:v>
                </c:pt>
                <c:pt idx="13">
                  <c:v>Sundbyberg</c:v>
                </c:pt>
                <c:pt idx="14">
                  <c:v>Södertälje</c:v>
                </c:pt>
                <c:pt idx="15">
                  <c:v>Tyresö</c:v>
                </c:pt>
                <c:pt idx="16">
                  <c:v>Upplands Väsby</c:v>
                </c:pt>
                <c:pt idx="17">
                  <c:v>Upplands-Bro</c:v>
                </c:pt>
                <c:pt idx="18">
                  <c:v>Vallentuna</c:v>
                </c:pt>
                <c:pt idx="19">
                  <c:v>Vaxholm</c:v>
                </c:pt>
                <c:pt idx="20">
                  <c:v>Värmdö</c:v>
                </c:pt>
                <c:pt idx="21">
                  <c:v>Österåker</c:v>
                </c:pt>
                <c:pt idx="22">
                  <c:v>Total (exkl Stockholm)</c:v>
                </c:pt>
                <c:pt idx="23">
                  <c:v>Stockholm</c:v>
                </c:pt>
                <c:pt idx="24">
                  <c:v>Total (inkl Stockholm)</c:v>
                </c:pt>
              </c:strCache>
            </c:strRef>
          </c:cat>
          <c:val>
            <c:numRef>
              <c:f>Data!$J$67:$AH$67</c:f>
              <c:numCache>
                <c:formatCode>0</c:formatCode>
                <c:ptCount val="25"/>
                <c:pt idx="0">
                  <c:v>20.820512820512821</c:v>
                </c:pt>
                <c:pt idx="1">
                  <c:v>16.666666666666664</c:v>
                </c:pt>
                <c:pt idx="2">
                  <c:v>16.075650118203317</c:v>
                </c:pt>
                <c:pt idx="3">
                  <c:v>19.691969196919686</c:v>
                </c:pt>
                <c:pt idx="4">
                  <c:v>18.841515934539188</c:v>
                </c:pt>
                <c:pt idx="5">
                  <c:v>16.850321395775946</c:v>
                </c:pt>
                <c:pt idx="6">
                  <c:v>16.678639846743291</c:v>
                </c:pt>
                <c:pt idx="7">
                  <c:v>13.026819923371651</c:v>
                </c:pt>
                <c:pt idx="8">
                  <c:v>21.509971509971511</c:v>
                </c:pt>
                <c:pt idx="9">
                  <c:v>15.598290598290593</c:v>
                </c:pt>
                <c:pt idx="10">
                  <c:v>18.265199161425564</c:v>
                </c:pt>
                <c:pt idx="11">
                  <c:v>16.460905349794235</c:v>
                </c:pt>
                <c:pt idx="12">
                  <c:v>17.777777777777789</c:v>
                </c:pt>
                <c:pt idx="13">
                  <c:v>16.203703703703709</c:v>
                </c:pt>
                <c:pt idx="14">
                  <c:v>15.239551478083598</c:v>
                </c:pt>
                <c:pt idx="15">
                  <c:v>19.287749287749293</c:v>
                </c:pt>
                <c:pt idx="16">
                  <c:v>19.886363636363647</c:v>
                </c:pt>
                <c:pt idx="17">
                  <c:v>20.275403608736937</c:v>
                </c:pt>
                <c:pt idx="18">
                  <c:v>16.915422885572148</c:v>
                </c:pt>
                <c:pt idx="19">
                  <c:v>19.259259259259263</c:v>
                </c:pt>
                <c:pt idx="20">
                  <c:v>15.981087470449184</c:v>
                </c:pt>
                <c:pt idx="21">
                  <c:v>20.498084291187745</c:v>
                </c:pt>
                <c:pt idx="22">
                  <c:v>17.764284602210783</c:v>
                </c:pt>
                <c:pt idx="23">
                  <c:v>17.932237169905335</c:v>
                </c:pt>
                <c:pt idx="24">
                  <c:v>17.821799071799092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BDEE-4F3F-AAE1-9B122C14CF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125272448"/>
        <c:axId val="125273984"/>
      </c:barChart>
      <c:catAx>
        <c:axId val="1252724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sv-SE"/>
          </a:p>
        </c:txPr>
        <c:crossAx val="125273984"/>
        <c:crosses val="autoZero"/>
        <c:auto val="1"/>
        <c:lblAlgn val="ctr"/>
        <c:lblOffset val="100"/>
        <c:noMultiLvlLbl val="0"/>
      </c:catAx>
      <c:valAx>
        <c:axId val="125273984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rgbClr val="F2F2F2"/>
              </a:solidFill>
            </a:ln>
          </c:spPr>
        </c:majorGridlines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sv-SE"/>
          </a:p>
        </c:txPr>
        <c:crossAx val="125272448"/>
        <c:crosses val="autoZero"/>
        <c:crossBetween val="between"/>
      </c:valAx>
      <c:spPr>
        <a:noFill/>
        <a:ln w="25392">
          <a:noFill/>
        </a:ln>
      </c:spPr>
    </c:plotArea>
    <c:legend>
      <c:legendPos val="t"/>
      <c:legendEntry>
        <c:idx val="0"/>
        <c:txPr>
          <a:bodyPr/>
          <a:lstStyle/>
          <a:p>
            <a:pPr>
              <a:defRPr sz="1200" b="1"/>
            </a:pPr>
            <a:endParaRPr lang="sv-SE"/>
          </a:p>
        </c:txPr>
      </c:legendEntry>
      <c:legendEntry>
        <c:idx val="1"/>
        <c:txPr>
          <a:bodyPr/>
          <a:lstStyle/>
          <a:p>
            <a:pPr>
              <a:defRPr sz="1200" b="1"/>
            </a:pPr>
            <a:endParaRPr lang="sv-SE"/>
          </a:p>
        </c:txPr>
      </c:legendEntry>
      <c:layout>
        <c:manualLayout>
          <c:xMode val="edge"/>
          <c:yMode val="edge"/>
          <c:x val="0.26696811255395231"/>
          <c:y val="0.17504272696484968"/>
          <c:w val="0.46606366729945642"/>
          <c:h val="3.6474618476426163E-2"/>
        </c:manualLayout>
      </c:layout>
      <c:overlay val="0"/>
      <c:txPr>
        <a:bodyPr/>
        <a:lstStyle/>
        <a:p>
          <a:pPr>
            <a:defRPr b="1"/>
          </a:pPr>
          <a:endParaRPr lang="sv-SE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799"/>
      </a:pPr>
      <a:endParaRPr lang="sv-SE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339036030193079"/>
          <c:y val="0.21798250622855417"/>
          <c:w val="0.80145618031493493"/>
          <c:h val="0.4421535309143701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Data!$H$15</c:f>
              <c:strCache>
                <c:ptCount val="1"/>
                <c:pt idx="0">
                  <c:v>Pojke årskurs 9</c:v>
                </c:pt>
              </c:strCache>
            </c:strRef>
          </c:tx>
          <c:spPr>
            <a:solidFill>
              <a:srgbClr val="97A7D0"/>
            </a:solidFill>
          </c:spPr>
          <c:invertIfNegative val="0"/>
          <c:dPt>
            <c:idx val="1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4CD8-428B-9A7A-7FECA6CF1B51}"/>
              </c:ext>
            </c:extLst>
          </c:dPt>
          <c:dPt>
            <c:idx val="2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4CD8-428B-9A7A-7FECA6CF1B51}"/>
              </c:ext>
            </c:extLst>
          </c:dPt>
          <c:dPt>
            <c:idx val="24"/>
            <c:invertIfNegative val="0"/>
            <c:bubble3D val="0"/>
            <c:spPr>
              <a:solidFill>
                <a:srgbClr val="595959"/>
              </a:solidFill>
            </c:spPr>
            <c:extLst>
              <c:ext xmlns:c16="http://schemas.microsoft.com/office/drawing/2014/chart" uri="{C3380CC4-5D6E-409C-BE32-E72D297353CC}">
                <c16:uniqueId val="{00000003-4CD8-428B-9A7A-7FECA6CF1B51}"/>
              </c:ext>
            </c:extLst>
          </c:dPt>
          <c:dLbls>
            <c:dLbl>
              <c:idx val="17"/>
              <c:numFmt formatCode="#,##0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ysClr val="windowText" lastClr="000000"/>
                      </a:solidFill>
                    </a:defRPr>
                  </a:pPr>
                  <a:endParaRPr lang="sv-S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4CD8-428B-9A7A-7FECA6CF1B51}"/>
                </c:ext>
              </c:extLst>
            </c:dLbl>
            <c:dLbl>
              <c:idx val="23"/>
              <c:numFmt formatCode="#,##0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tx1"/>
                      </a:solidFill>
                    </a:defRPr>
                  </a:pPr>
                  <a:endParaRPr lang="sv-S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4CD8-428B-9A7A-7FECA6CF1B51}"/>
                </c:ext>
              </c:extLst>
            </c:dLbl>
            <c:dLbl>
              <c:idx val="24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</a:defRPr>
                  </a:pPr>
                  <a:endParaRPr lang="sv-S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4CD8-428B-9A7A-7FECA6CF1B51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tx1"/>
                    </a:solidFill>
                  </a:defRPr>
                </a:pPr>
                <a:endParaRPr lang="sv-S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Data!$I$14:$AG$14</c:f>
              <c:strCache>
                <c:ptCount val="25"/>
                <c:pt idx="0">
                  <c:v>Botkyrka</c:v>
                </c:pt>
                <c:pt idx="1">
                  <c:v>Danderyd</c:v>
                </c:pt>
                <c:pt idx="2">
                  <c:v>Ekerö</c:v>
                </c:pt>
                <c:pt idx="3">
                  <c:v>Haninge</c:v>
                </c:pt>
                <c:pt idx="4">
                  <c:v>Järfälla</c:v>
                </c:pt>
                <c:pt idx="5">
                  <c:v>Lidingö</c:v>
                </c:pt>
                <c:pt idx="6">
                  <c:v>Nacka</c:v>
                </c:pt>
                <c:pt idx="7">
                  <c:v>Nykvarn</c:v>
                </c:pt>
                <c:pt idx="8">
                  <c:v>Nynäshamn</c:v>
                </c:pt>
                <c:pt idx="9">
                  <c:v>Salem</c:v>
                </c:pt>
                <c:pt idx="10">
                  <c:v>Sigtuna</c:v>
                </c:pt>
                <c:pt idx="11">
                  <c:v>Sollentuna</c:v>
                </c:pt>
                <c:pt idx="12">
                  <c:v>Solna</c:v>
                </c:pt>
                <c:pt idx="13">
                  <c:v>Sundbyberg</c:v>
                </c:pt>
                <c:pt idx="14">
                  <c:v>Södertälje</c:v>
                </c:pt>
                <c:pt idx="15">
                  <c:v>Tyresö</c:v>
                </c:pt>
                <c:pt idx="16">
                  <c:v>Upplands Väsby</c:v>
                </c:pt>
                <c:pt idx="17">
                  <c:v>Upplands-Bro</c:v>
                </c:pt>
                <c:pt idx="18">
                  <c:v>Vallentuna</c:v>
                </c:pt>
                <c:pt idx="19">
                  <c:v>Vaxholm</c:v>
                </c:pt>
                <c:pt idx="20">
                  <c:v>Värmdö</c:v>
                </c:pt>
                <c:pt idx="21">
                  <c:v>Österåker</c:v>
                </c:pt>
                <c:pt idx="22">
                  <c:v>Total (exkl Stockholm)</c:v>
                </c:pt>
                <c:pt idx="23">
                  <c:v>Stockholm</c:v>
                </c:pt>
                <c:pt idx="24">
                  <c:v>Total (inkl Stockholm)</c:v>
                </c:pt>
              </c:strCache>
            </c:strRef>
          </c:cat>
          <c:val>
            <c:numRef>
              <c:f>Data!$I$15:$AG$15</c:f>
              <c:numCache>
                <c:formatCode>0</c:formatCode>
                <c:ptCount val="25"/>
                <c:pt idx="0">
                  <c:v>5.7377049180327866</c:v>
                </c:pt>
                <c:pt idx="1">
                  <c:v>3.9800995024875623</c:v>
                </c:pt>
                <c:pt idx="2">
                  <c:v>3.75</c:v>
                </c:pt>
                <c:pt idx="3">
                  <c:v>5.298013245033113</c:v>
                </c:pt>
                <c:pt idx="4">
                  <c:v>2.2304832713754648</c:v>
                </c:pt>
                <c:pt idx="5">
                  <c:v>3.5856573705179287</c:v>
                </c:pt>
                <c:pt idx="6">
                  <c:v>5</c:v>
                </c:pt>
                <c:pt idx="7">
                  <c:v>1.5625</c:v>
                </c:pt>
                <c:pt idx="8">
                  <c:v>7.291666666666667</c:v>
                </c:pt>
                <c:pt idx="9">
                  <c:v>4.2105263157894735</c:v>
                </c:pt>
                <c:pt idx="10">
                  <c:v>4.7393364928909953</c:v>
                </c:pt>
                <c:pt idx="11">
                  <c:v>4.4943820224719104</c:v>
                </c:pt>
                <c:pt idx="12">
                  <c:v>3.3333333333333335</c:v>
                </c:pt>
                <c:pt idx="13">
                  <c:v>2.8846153846153846</c:v>
                </c:pt>
                <c:pt idx="14">
                  <c:v>3.303303303303303</c:v>
                </c:pt>
                <c:pt idx="15">
                  <c:v>3.4482758620689653</c:v>
                </c:pt>
                <c:pt idx="16">
                  <c:v>4.5714285714285712</c:v>
                </c:pt>
                <c:pt idx="17">
                  <c:v>7.8947368421052628</c:v>
                </c:pt>
                <c:pt idx="18">
                  <c:v>2.7027027027027026</c:v>
                </c:pt>
                <c:pt idx="19">
                  <c:v>12.962962962962962</c:v>
                </c:pt>
                <c:pt idx="20">
                  <c:v>4.032258064516129</c:v>
                </c:pt>
                <c:pt idx="21">
                  <c:v>5.0632911392405067</c:v>
                </c:pt>
                <c:pt idx="22">
                  <c:v>4.4000907235200728</c:v>
                </c:pt>
                <c:pt idx="23">
                  <c:v>4.0068201193520885</c:v>
                </c:pt>
                <c:pt idx="24">
                  <c:v>4.2635085122131748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CD8-428B-9A7A-7FECA6CF1B51}"/>
            </c:ext>
          </c:extLst>
        </c:ser>
        <c:ser>
          <c:idx val="1"/>
          <c:order val="1"/>
          <c:tx>
            <c:strRef>
              <c:f>Data!$H$16</c:f>
              <c:strCache>
                <c:ptCount val="1"/>
                <c:pt idx="0">
                  <c:v>Flicka årskurs 9</c:v>
                </c:pt>
              </c:strCache>
            </c:strRef>
          </c:tx>
          <c:spPr>
            <a:solidFill>
              <a:srgbClr val="DCE2EF"/>
            </a:solidFill>
          </c:spPr>
          <c:invertIfNegative val="0"/>
          <c:dPt>
            <c:idx val="1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4CD8-428B-9A7A-7FECA6CF1B51}"/>
              </c:ext>
            </c:extLst>
          </c:dPt>
          <c:dPt>
            <c:idx val="2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4CD8-428B-9A7A-7FECA6CF1B51}"/>
              </c:ext>
            </c:extLst>
          </c:dPt>
          <c:dPt>
            <c:idx val="24"/>
            <c:invertIfNegative val="0"/>
            <c:bubble3D val="0"/>
            <c:spPr>
              <a:solidFill>
                <a:srgbClr val="A6A6A6"/>
              </a:solidFill>
            </c:spPr>
            <c:extLst>
              <c:ext xmlns:c16="http://schemas.microsoft.com/office/drawing/2014/chart" uri="{C3380CC4-5D6E-409C-BE32-E72D297353CC}">
                <c16:uniqueId val="{00000008-4CD8-428B-9A7A-7FECA6CF1B51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sv-S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Data!$I$14:$AG$14</c:f>
              <c:strCache>
                <c:ptCount val="25"/>
                <c:pt idx="0">
                  <c:v>Botkyrka</c:v>
                </c:pt>
                <c:pt idx="1">
                  <c:v>Danderyd</c:v>
                </c:pt>
                <c:pt idx="2">
                  <c:v>Ekerö</c:v>
                </c:pt>
                <c:pt idx="3">
                  <c:v>Haninge</c:v>
                </c:pt>
                <c:pt idx="4">
                  <c:v>Järfälla</c:v>
                </c:pt>
                <c:pt idx="5">
                  <c:v>Lidingö</c:v>
                </c:pt>
                <c:pt idx="6">
                  <c:v>Nacka</c:v>
                </c:pt>
                <c:pt idx="7">
                  <c:v>Nykvarn</c:v>
                </c:pt>
                <c:pt idx="8">
                  <c:v>Nynäshamn</c:v>
                </c:pt>
                <c:pt idx="9">
                  <c:v>Salem</c:v>
                </c:pt>
                <c:pt idx="10">
                  <c:v>Sigtuna</c:v>
                </c:pt>
                <c:pt idx="11">
                  <c:v>Sollentuna</c:v>
                </c:pt>
                <c:pt idx="12">
                  <c:v>Solna</c:v>
                </c:pt>
                <c:pt idx="13">
                  <c:v>Sundbyberg</c:v>
                </c:pt>
                <c:pt idx="14">
                  <c:v>Södertälje</c:v>
                </c:pt>
                <c:pt idx="15">
                  <c:v>Tyresö</c:v>
                </c:pt>
                <c:pt idx="16">
                  <c:v>Upplands Väsby</c:v>
                </c:pt>
                <c:pt idx="17">
                  <c:v>Upplands-Bro</c:v>
                </c:pt>
                <c:pt idx="18">
                  <c:v>Vallentuna</c:v>
                </c:pt>
                <c:pt idx="19">
                  <c:v>Vaxholm</c:v>
                </c:pt>
                <c:pt idx="20">
                  <c:v>Värmdö</c:v>
                </c:pt>
                <c:pt idx="21">
                  <c:v>Österåker</c:v>
                </c:pt>
                <c:pt idx="22">
                  <c:v>Total (exkl Stockholm)</c:v>
                </c:pt>
                <c:pt idx="23">
                  <c:v>Stockholm</c:v>
                </c:pt>
                <c:pt idx="24">
                  <c:v>Total (inkl Stockholm)</c:v>
                </c:pt>
              </c:strCache>
            </c:strRef>
          </c:cat>
          <c:val>
            <c:numRef>
              <c:f>Data!$I$16:$AG$16</c:f>
              <c:numCache>
                <c:formatCode>0</c:formatCode>
                <c:ptCount val="25"/>
                <c:pt idx="0">
                  <c:v>8.5106382978723403</c:v>
                </c:pt>
                <c:pt idx="1">
                  <c:v>6.8783068783068781</c:v>
                </c:pt>
                <c:pt idx="2">
                  <c:v>5</c:v>
                </c:pt>
                <c:pt idx="3">
                  <c:v>7.6923076923076925</c:v>
                </c:pt>
                <c:pt idx="4">
                  <c:v>5.5118110236220472</c:v>
                </c:pt>
                <c:pt idx="5">
                  <c:v>2.5210084033613445</c:v>
                </c:pt>
                <c:pt idx="6">
                  <c:v>2.5806451612903225</c:v>
                </c:pt>
                <c:pt idx="7">
                  <c:v>3.3898305084745761</c:v>
                </c:pt>
                <c:pt idx="8">
                  <c:v>4.1322314049586781</c:v>
                </c:pt>
                <c:pt idx="9">
                  <c:v>5.0632911392405067</c:v>
                </c:pt>
                <c:pt idx="10">
                  <c:v>3.8461538461538463</c:v>
                </c:pt>
                <c:pt idx="11">
                  <c:v>2.5787965616045847</c:v>
                </c:pt>
                <c:pt idx="12">
                  <c:v>4.8</c:v>
                </c:pt>
                <c:pt idx="13">
                  <c:v>5.7377049180327866</c:v>
                </c:pt>
                <c:pt idx="14">
                  <c:v>6.2111801242236027</c:v>
                </c:pt>
                <c:pt idx="15">
                  <c:v>8.6294416243654819</c:v>
                </c:pt>
                <c:pt idx="16">
                  <c:v>8.5714285714285712</c:v>
                </c:pt>
                <c:pt idx="17">
                  <c:v>4.2735042735042734</c:v>
                </c:pt>
                <c:pt idx="18">
                  <c:v>3.007518796992481</c:v>
                </c:pt>
                <c:pt idx="19">
                  <c:v>3.3898305084745761</c:v>
                </c:pt>
                <c:pt idx="20">
                  <c:v>3.8626609442060089</c:v>
                </c:pt>
                <c:pt idx="21">
                  <c:v>5.1724137931034484</c:v>
                </c:pt>
                <c:pt idx="22">
                  <c:v>5.1276047763989698</c:v>
                </c:pt>
                <c:pt idx="23">
                  <c:v>6.0456784594715627</c:v>
                </c:pt>
                <c:pt idx="24">
                  <c:v>5.4428044280442807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4CD8-428B-9A7A-7FECA6CF1B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125272448"/>
        <c:axId val="125273984"/>
      </c:barChart>
      <c:catAx>
        <c:axId val="1252724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sv-SE"/>
          </a:p>
        </c:txPr>
        <c:crossAx val="125273984"/>
        <c:crosses val="autoZero"/>
        <c:auto val="1"/>
        <c:lblAlgn val="ctr"/>
        <c:lblOffset val="100"/>
        <c:noMultiLvlLbl val="0"/>
      </c:catAx>
      <c:valAx>
        <c:axId val="125273984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rgbClr val="F2F2F2"/>
              </a:solidFill>
            </a:ln>
          </c:spPr>
        </c:majorGridlines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sv-SE"/>
          </a:p>
        </c:txPr>
        <c:crossAx val="125272448"/>
        <c:crosses val="autoZero"/>
        <c:crossBetween val="between"/>
      </c:valAx>
      <c:spPr>
        <a:noFill/>
        <a:ln w="25392">
          <a:noFill/>
        </a:ln>
      </c:spPr>
    </c:plotArea>
    <c:legend>
      <c:legendPos val="t"/>
      <c:legendEntry>
        <c:idx val="0"/>
        <c:txPr>
          <a:bodyPr/>
          <a:lstStyle/>
          <a:p>
            <a:pPr>
              <a:defRPr sz="1200" b="1"/>
            </a:pPr>
            <a:endParaRPr lang="sv-SE"/>
          </a:p>
        </c:txPr>
      </c:legendEntry>
      <c:legendEntry>
        <c:idx val="1"/>
        <c:txPr>
          <a:bodyPr/>
          <a:lstStyle/>
          <a:p>
            <a:pPr>
              <a:defRPr sz="1200" b="1"/>
            </a:pPr>
            <a:endParaRPr lang="sv-SE"/>
          </a:p>
        </c:txPr>
      </c:legendEntry>
      <c:layout>
        <c:manualLayout>
          <c:xMode val="edge"/>
          <c:yMode val="edge"/>
          <c:x val="0.26696811255395231"/>
          <c:y val="0.17504272696484968"/>
          <c:w val="0.46606366729945642"/>
          <c:h val="3.6474618476426163E-2"/>
        </c:manualLayout>
      </c:layout>
      <c:overlay val="0"/>
      <c:txPr>
        <a:bodyPr/>
        <a:lstStyle/>
        <a:p>
          <a:pPr>
            <a:defRPr b="1"/>
          </a:pPr>
          <a:endParaRPr lang="sv-SE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799"/>
      </a:pPr>
      <a:endParaRPr lang="sv-SE"/>
    </a:p>
  </c:txPr>
  <c:externalData r:id="rId1">
    <c:autoUpdate val="0"/>
  </c:externalData>
  <c:userShapes r:id="rId2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339036030193079"/>
          <c:y val="0.21798250622855417"/>
          <c:w val="0.80145618031493493"/>
          <c:h val="0.4421535309143701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Data!$I$69</c:f>
              <c:strCache>
                <c:ptCount val="1"/>
                <c:pt idx="0">
                  <c:v>Pojke årskurs 9</c:v>
                </c:pt>
              </c:strCache>
            </c:strRef>
          </c:tx>
          <c:spPr>
            <a:solidFill>
              <a:srgbClr val="97A7D0"/>
            </a:solidFill>
          </c:spPr>
          <c:invertIfNegative val="0"/>
          <c:dPt>
            <c:idx val="1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BBEE-497B-9A05-3536C486349E}"/>
              </c:ext>
            </c:extLst>
          </c:dPt>
          <c:dPt>
            <c:idx val="2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BBEE-497B-9A05-3536C486349E}"/>
              </c:ext>
            </c:extLst>
          </c:dPt>
          <c:dPt>
            <c:idx val="24"/>
            <c:invertIfNegative val="0"/>
            <c:bubble3D val="0"/>
            <c:spPr>
              <a:solidFill>
                <a:srgbClr val="595959"/>
              </a:solidFill>
            </c:spPr>
            <c:extLst>
              <c:ext xmlns:c16="http://schemas.microsoft.com/office/drawing/2014/chart" uri="{C3380CC4-5D6E-409C-BE32-E72D297353CC}">
                <c16:uniqueId val="{00000003-BBEE-497B-9A05-3536C486349E}"/>
              </c:ext>
            </c:extLst>
          </c:dPt>
          <c:dLbls>
            <c:dLbl>
              <c:idx val="17"/>
              <c:numFmt formatCode="#,##0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ysClr val="windowText" lastClr="000000"/>
                      </a:solidFill>
                    </a:defRPr>
                  </a:pPr>
                  <a:endParaRPr lang="sv-S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BBEE-497B-9A05-3536C486349E}"/>
                </c:ext>
              </c:extLst>
            </c:dLbl>
            <c:dLbl>
              <c:idx val="23"/>
              <c:numFmt formatCode="#,##0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tx1"/>
                      </a:solidFill>
                    </a:defRPr>
                  </a:pPr>
                  <a:endParaRPr lang="sv-S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BBEE-497B-9A05-3536C486349E}"/>
                </c:ext>
              </c:extLst>
            </c:dLbl>
            <c:dLbl>
              <c:idx val="24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</a:defRPr>
                  </a:pPr>
                  <a:endParaRPr lang="sv-S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BBEE-497B-9A05-3536C486349E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tx1"/>
                    </a:solidFill>
                  </a:defRPr>
                </a:pPr>
                <a:endParaRPr lang="sv-S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Data!$J$68:$AH$68</c:f>
              <c:strCache>
                <c:ptCount val="25"/>
                <c:pt idx="0">
                  <c:v>Botkyrka</c:v>
                </c:pt>
                <c:pt idx="1">
                  <c:v>Danderyd</c:v>
                </c:pt>
                <c:pt idx="2">
                  <c:v>Ekerö</c:v>
                </c:pt>
                <c:pt idx="3">
                  <c:v>Haninge</c:v>
                </c:pt>
                <c:pt idx="4">
                  <c:v>Järfälla</c:v>
                </c:pt>
                <c:pt idx="5">
                  <c:v>Lidingö</c:v>
                </c:pt>
                <c:pt idx="6">
                  <c:v>Nacka</c:v>
                </c:pt>
                <c:pt idx="7">
                  <c:v>Nykvarn</c:v>
                </c:pt>
                <c:pt idx="8">
                  <c:v>Nynäshamn</c:v>
                </c:pt>
                <c:pt idx="9">
                  <c:v>Salem</c:v>
                </c:pt>
                <c:pt idx="10">
                  <c:v>Sigtuna</c:v>
                </c:pt>
                <c:pt idx="11">
                  <c:v>Sollentuna</c:v>
                </c:pt>
                <c:pt idx="12">
                  <c:v>Solna</c:v>
                </c:pt>
                <c:pt idx="13">
                  <c:v>Sundbyberg</c:v>
                </c:pt>
                <c:pt idx="14">
                  <c:v>Södertälje</c:v>
                </c:pt>
                <c:pt idx="15">
                  <c:v>Tyresö</c:v>
                </c:pt>
                <c:pt idx="16">
                  <c:v>Upplands Väsby</c:v>
                </c:pt>
                <c:pt idx="17">
                  <c:v>Upplands-Bro</c:v>
                </c:pt>
                <c:pt idx="18">
                  <c:v>Vallentuna</c:v>
                </c:pt>
                <c:pt idx="19">
                  <c:v>Vaxholm</c:v>
                </c:pt>
                <c:pt idx="20">
                  <c:v>Värmdö</c:v>
                </c:pt>
                <c:pt idx="21">
                  <c:v>Österåker</c:v>
                </c:pt>
                <c:pt idx="22">
                  <c:v>Total (exkl Stockholm)</c:v>
                </c:pt>
                <c:pt idx="23">
                  <c:v>Stockholm</c:v>
                </c:pt>
                <c:pt idx="24">
                  <c:v>Total (inkl Stockholm)</c:v>
                </c:pt>
              </c:strCache>
            </c:strRef>
          </c:cat>
          <c:val>
            <c:numRef>
              <c:f>Data!$J$69:$AH$69</c:f>
              <c:numCache>
                <c:formatCode>0</c:formatCode>
                <c:ptCount val="25"/>
                <c:pt idx="0">
                  <c:v>34.519350811485651</c:v>
                </c:pt>
                <c:pt idx="1">
                  <c:v>42.282430213464728</c:v>
                </c:pt>
                <c:pt idx="2">
                  <c:v>35.126582278481031</c:v>
                </c:pt>
                <c:pt idx="3">
                  <c:v>37.480974124809741</c:v>
                </c:pt>
                <c:pt idx="4">
                  <c:v>37.38337574215435</c:v>
                </c:pt>
                <c:pt idx="5">
                  <c:v>37.417654808959163</c:v>
                </c:pt>
                <c:pt idx="6">
                  <c:v>40.088105726872257</c:v>
                </c:pt>
                <c:pt idx="7">
                  <c:v>38.97707231040566</c:v>
                </c:pt>
                <c:pt idx="8">
                  <c:v>40.661938534278946</c:v>
                </c:pt>
                <c:pt idx="9">
                  <c:v>36.111111111111128</c:v>
                </c:pt>
                <c:pt idx="10">
                  <c:v>39.52459922609173</c:v>
                </c:pt>
                <c:pt idx="11">
                  <c:v>37.310606060606048</c:v>
                </c:pt>
                <c:pt idx="12">
                  <c:v>36.620370370370374</c:v>
                </c:pt>
                <c:pt idx="13">
                  <c:v>33</c:v>
                </c:pt>
                <c:pt idx="14">
                  <c:v>37.656250000000007</c:v>
                </c:pt>
                <c:pt idx="15">
                  <c:v>39.745715865118818</c:v>
                </c:pt>
                <c:pt idx="16">
                  <c:v>37.732819524727034</c:v>
                </c:pt>
                <c:pt idx="17">
                  <c:v>38.073394495412849</c:v>
                </c:pt>
                <c:pt idx="18">
                  <c:v>38.553318419090232</c:v>
                </c:pt>
                <c:pt idx="19">
                  <c:v>44.444444444444443</c:v>
                </c:pt>
                <c:pt idx="20">
                  <c:v>38.367346938775512</c:v>
                </c:pt>
                <c:pt idx="21">
                  <c:v>32.539682539682538</c:v>
                </c:pt>
                <c:pt idx="22">
                  <c:v>37.892924152466051</c:v>
                </c:pt>
                <c:pt idx="23">
                  <c:v>37.368904354550224</c:v>
                </c:pt>
                <c:pt idx="24">
                  <c:v>37.710997013322675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BEE-497B-9A05-3536C486349E}"/>
            </c:ext>
          </c:extLst>
        </c:ser>
        <c:ser>
          <c:idx val="1"/>
          <c:order val="1"/>
          <c:tx>
            <c:strRef>
              <c:f>Data!$I$70</c:f>
              <c:strCache>
                <c:ptCount val="1"/>
                <c:pt idx="0">
                  <c:v>Flicka årskurs 9</c:v>
                </c:pt>
              </c:strCache>
            </c:strRef>
          </c:tx>
          <c:spPr>
            <a:solidFill>
              <a:srgbClr val="DCE2EF"/>
            </a:solidFill>
          </c:spPr>
          <c:invertIfNegative val="0"/>
          <c:dPt>
            <c:idx val="1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BBEE-497B-9A05-3536C486349E}"/>
              </c:ext>
            </c:extLst>
          </c:dPt>
          <c:dPt>
            <c:idx val="2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BBEE-497B-9A05-3536C486349E}"/>
              </c:ext>
            </c:extLst>
          </c:dPt>
          <c:dPt>
            <c:idx val="24"/>
            <c:invertIfNegative val="0"/>
            <c:bubble3D val="0"/>
            <c:spPr>
              <a:solidFill>
                <a:srgbClr val="A6A6A6"/>
              </a:solidFill>
            </c:spPr>
            <c:extLst>
              <c:ext xmlns:c16="http://schemas.microsoft.com/office/drawing/2014/chart" uri="{C3380CC4-5D6E-409C-BE32-E72D297353CC}">
                <c16:uniqueId val="{00000008-BBEE-497B-9A05-3536C486349E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sv-S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Data!$J$68:$AH$68</c:f>
              <c:strCache>
                <c:ptCount val="25"/>
                <c:pt idx="0">
                  <c:v>Botkyrka</c:v>
                </c:pt>
                <c:pt idx="1">
                  <c:v>Danderyd</c:v>
                </c:pt>
                <c:pt idx="2">
                  <c:v>Ekerö</c:v>
                </c:pt>
                <c:pt idx="3">
                  <c:v>Haninge</c:v>
                </c:pt>
                <c:pt idx="4">
                  <c:v>Järfälla</c:v>
                </c:pt>
                <c:pt idx="5">
                  <c:v>Lidingö</c:v>
                </c:pt>
                <c:pt idx="6">
                  <c:v>Nacka</c:v>
                </c:pt>
                <c:pt idx="7">
                  <c:v>Nykvarn</c:v>
                </c:pt>
                <c:pt idx="8">
                  <c:v>Nynäshamn</c:v>
                </c:pt>
                <c:pt idx="9">
                  <c:v>Salem</c:v>
                </c:pt>
                <c:pt idx="10">
                  <c:v>Sigtuna</c:v>
                </c:pt>
                <c:pt idx="11">
                  <c:v>Sollentuna</c:v>
                </c:pt>
                <c:pt idx="12">
                  <c:v>Solna</c:v>
                </c:pt>
                <c:pt idx="13">
                  <c:v>Sundbyberg</c:v>
                </c:pt>
                <c:pt idx="14">
                  <c:v>Södertälje</c:v>
                </c:pt>
                <c:pt idx="15">
                  <c:v>Tyresö</c:v>
                </c:pt>
                <c:pt idx="16">
                  <c:v>Upplands Väsby</c:v>
                </c:pt>
                <c:pt idx="17">
                  <c:v>Upplands-Bro</c:v>
                </c:pt>
                <c:pt idx="18">
                  <c:v>Vallentuna</c:v>
                </c:pt>
                <c:pt idx="19">
                  <c:v>Vaxholm</c:v>
                </c:pt>
                <c:pt idx="20">
                  <c:v>Värmdö</c:v>
                </c:pt>
                <c:pt idx="21">
                  <c:v>Österåker</c:v>
                </c:pt>
                <c:pt idx="22">
                  <c:v>Total (exkl Stockholm)</c:v>
                </c:pt>
                <c:pt idx="23">
                  <c:v>Stockholm</c:v>
                </c:pt>
                <c:pt idx="24">
                  <c:v>Total (inkl Stockholm)</c:v>
                </c:pt>
              </c:strCache>
            </c:strRef>
          </c:cat>
          <c:val>
            <c:numRef>
              <c:f>Data!$J$70:$AH$70</c:f>
              <c:numCache>
                <c:formatCode>0</c:formatCode>
                <c:ptCount val="25"/>
                <c:pt idx="0">
                  <c:v>36.008230452674901</c:v>
                </c:pt>
                <c:pt idx="1">
                  <c:v>38.2882882882883</c:v>
                </c:pt>
                <c:pt idx="2">
                  <c:v>32.781717888100857</c:v>
                </c:pt>
                <c:pt idx="3">
                  <c:v>37.024732373569563</c:v>
                </c:pt>
                <c:pt idx="4">
                  <c:v>35.831180017226544</c:v>
                </c:pt>
                <c:pt idx="5">
                  <c:v>41.414141414141412</c:v>
                </c:pt>
                <c:pt idx="6">
                  <c:v>36.075191570881245</c:v>
                </c:pt>
                <c:pt idx="7">
                  <c:v>33.812260536398469</c:v>
                </c:pt>
                <c:pt idx="8">
                  <c:v>37.084520417853746</c:v>
                </c:pt>
                <c:pt idx="9">
                  <c:v>34.116809116809115</c:v>
                </c:pt>
                <c:pt idx="10">
                  <c:v>36.53039832285117</c:v>
                </c:pt>
                <c:pt idx="11">
                  <c:v>36.813537675606661</c:v>
                </c:pt>
                <c:pt idx="12">
                  <c:v>39.244444444444433</c:v>
                </c:pt>
                <c:pt idx="13">
                  <c:v>35.740740740740748</c:v>
                </c:pt>
                <c:pt idx="14">
                  <c:v>36.402606310013752</c:v>
                </c:pt>
                <c:pt idx="15">
                  <c:v>38.803854875283456</c:v>
                </c:pt>
                <c:pt idx="16">
                  <c:v>37.310606060606077</c:v>
                </c:pt>
                <c:pt idx="17">
                  <c:v>33.47457627118645</c:v>
                </c:pt>
                <c:pt idx="18">
                  <c:v>36.296296296296276</c:v>
                </c:pt>
                <c:pt idx="19">
                  <c:v>41.3888888888889</c:v>
                </c:pt>
                <c:pt idx="20">
                  <c:v>37.352245862884175</c:v>
                </c:pt>
                <c:pt idx="21">
                  <c:v>36.590038314176255</c:v>
                </c:pt>
                <c:pt idx="22">
                  <c:v>36.826510721247544</c:v>
                </c:pt>
                <c:pt idx="23">
                  <c:v>36.298629862986296</c:v>
                </c:pt>
                <c:pt idx="24">
                  <c:v>36.645973355223617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BBEE-497B-9A05-3536C48634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125272448"/>
        <c:axId val="125273984"/>
      </c:barChart>
      <c:catAx>
        <c:axId val="1252724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sv-SE"/>
          </a:p>
        </c:txPr>
        <c:crossAx val="125273984"/>
        <c:crosses val="autoZero"/>
        <c:auto val="1"/>
        <c:lblAlgn val="ctr"/>
        <c:lblOffset val="100"/>
        <c:noMultiLvlLbl val="0"/>
      </c:catAx>
      <c:valAx>
        <c:axId val="125273984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rgbClr val="F2F2F2"/>
              </a:solidFill>
            </a:ln>
          </c:spPr>
        </c:majorGridlines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sv-SE"/>
          </a:p>
        </c:txPr>
        <c:crossAx val="125272448"/>
        <c:crosses val="autoZero"/>
        <c:crossBetween val="between"/>
      </c:valAx>
      <c:spPr>
        <a:noFill/>
        <a:ln w="25392">
          <a:noFill/>
        </a:ln>
      </c:spPr>
    </c:plotArea>
    <c:legend>
      <c:legendPos val="t"/>
      <c:legendEntry>
        <c:idx val="0"/>
        <c:txPr>
          <a:bodyPr/>
          <a:lstStyle/>
          <a:p>
            <a:pPr>
              <a:defRPr sz="1200" b="1"/>
            </a:pPr>
            <a:endParaRPr lang="sv-SE"/>
          </a:p>
        </c:txPr>
      </c:legendEntry>
      <c:legendEntry>
        <c:idx val="1"/>
        <c:txPr>
          <a:bodyPr/>
          <a:lstStyle/>
          <a:p>
            <a:pPr>
              <a:defRPr sz="1200" b="1"/>
            </a:pPr>
            <a:endParaRPr lang="sv-SE"/>
          </a:p>
        </c:txPr>
      </c:legendEntry>
      <c:layout>
        <c:manualLayout>
          <c:xMode val="edge"/>
          <c:yMode val="edge"/>
          <c:x val="0.26696811255395231"/>
          <c:y val="0.17504272696484968"/>
          <c:w val="0.46606366729945642"/>
          <c:h val="3.6474618476426163E-2"/>
        </c:manualLayout>
      </c:layout>
      <c:overlay val="0"/>
      <c:txPr>
        <a:bodyPr/>
        <a:lstStyle/>
        <a:p>
          <a:pPr>
            <a:defRPr b="1"/>
          </a:pPr>
          <a:endParaRPr lang="sv-SE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799"/>
      </a:pPr>
      <a:endParaRPr lang="sv-SE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339036030193079"/>
          <c:y val="0.21798250622855417"/>
          <c:w val="0.80145618031493493"/>
          <c:h val="0.4421535309143701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Data!$H$18</c:f>
              <c:strCache>
                <c:ptCount val="1"/>
                <c:pt idx="0">
                  <c:v>Pojke årskurs 9</c:v>
                </c:pt>
              </c:strCache>
            </c:strRef>
          </c:tx>
          <c:spPr>
            <a:solidFill>
              <a:srgbClr val="97A7D0"/>
            </a:solidFill>
          </c:spPr>
          <c:invertIfNegative val="0"/>
          <c:dPt>
            <c:idx val="1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F50A-46A9-A6E6-7DD0DD72D90A}"/>
              </c:ext>
            </c:extLst>
          </c:dPt>
          <c:dPt>
            <c:idx val="2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F50A-46A9-A6E6-7DD0DD72D90A}"/>
              </c:ext>
            </c:extLst>
          </c:dPt>
          <c:dPt>
            <c:idx val="24"/>
            <c:invertIfNegative val="0"/>
            <c:bubble3D val="0"/>
            <c:spPr>
              <a:solidFill>
                <a:srgbClr val="595959"/>
              </a:solidFill>
            </c:spPr>
            <c:extLst>
              <c:ext xmlns:c16="http://schemas.microsoft.com/office/drawing/2014/chart" uri="{C3380CC4-5D6E-409C-BE32-E72D297353CC}">
                <c16:uniqueId val="{00000003-F50A-46A9-A6E6-7DD0DD72D90A}"/>
              </c:ext>
            </c:extLst>
          </c:dPt>
          <c:dLbls>
            <c:dLbl>
              <c:idx val="17"/>
              <c:numFmt formatCode="#,##0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ysClr val="windowText" lastClr="000000"/>
                      </a:solidFill>
                    </a:defRPr>
                  </a:pPr>
                  <a:endParaRPr lang="sv-S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F50A-46A9-A6E6-7DD0DD72D90A}"/>
                </c:ext>
              </c:extLst>
            </c:dLbl>
            <c:dLbl>
              <c:idx val="23"/>
              <c:numFmt formatCode="#,##0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tx1"/>
                      </a:solidFill>
                    </a:defRPr>
                  </a:pPr>
                  <a:endParaRPr lang="sv-S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F50A-46A9-A6E6-7DD0DD72D90A}"/>
                </c:ext>
              </c:extLst>
            </c:dLbl>
            <c:dLbl>
              <c:idx val="24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</a:defRPr>
                  </a:pPr>
                  <a:endParaRPr lang="sv-S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F50A-46A9-A6E6-7DD0DD72D90A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tx1"/>
                    </a:solidFill>
                  </a:defRPr>
                </a:pPr>
                <a:endParaRPr lang="sv-S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Data!$I$17:$AG$17</c:f>
              <c:strCache>
                <c:ptCount val="25"/>
                <c:pt idx="0">
                  <c:v>Botkyrka</c:v>
                </c:pt>
                <c:pt idx="1">
                  <c:v>Danderyd</c:v>
                </c:pt>
                <c:pt idx="2">
                  <c:v>Ekerö</c:v>
                </c:pt>
                <c:pt idx="3">
                  <c:v>Haninge</c:v>
                </c:pt>
                <c:pt idx="4">
                  <c:v>Järfälla</c:v>
                </c:pt>
                <c:pt idx="5">
                  <c:v>Lidingö</c:v>
                </c:pt>
                <c:pt idx="6">
                  <c:v>Nacka</c:v>
                </c:pt>
                <c:pt idx="7">
                  <c:v>Nykvarn</c:v>
                </c:pt>
                <c:pt idx="8">
                  <c:v>Nynäshamn</c:v>
                </c:pt>
                <c:pt idx="9">
                  <c:v>Salem</c:v>
                </c:pt>
                <c:pt idx="10">
                  <c:v>Sigtuna</c:v>
                </c:pt>
                <c:pt idx="11">
                  <c:v>Sollentuna</c:v>
                </c:pt>
                <c:pt idx="12">
                  <c:v>Solna</c:v>
                </c:pt>
                <c:pt idx="13">
                  <c:v>Sundbyberg</c:v>
                </c:pt>
                <c:pt idx="14">
                  <c:v>Södertälje</c:v>
                </c:pt>
                <c:pt idx="15">
                  <c:v>Tyresö</c:v>
                </c:pt>
                <c:pt idx="16">
                  <c:v>Upplands Väsby</c:v>
                </c:pt>
                <c:pt idx="17">
                  <c:v>Upplands-Bro</c:v>
                </c:pt>
                <c:pt idx="18">
                  <c:v>Vallentuna</c:v>
                </c:pt>
                <c:pt idx="19">
                  <c:v>Vaxholm</c:v>
                </c:pt>
                <c:pt idx="20">
                  <c:v>Värmdö</c:v>
                </c:pt>
                <c:pt idx="21">
                  <c:v>Österåker</c:v>
                </c:pt>
                <c:pt idx="22">
                  <c:v>Total (exkl Stockholm)</c:v>
                </c:pt>
                <c:pt idx="23">
                  <c:v>Stockholm</c:v>
                </c:pt>
                <c:pt idx="24">
                  <c:v>Total (inkl Stockholm)</c:v>
                </c:pt>
              </c:strCache>
            </c:strRef>
          </c:cat>
          <c:val>
            <c:numRef>
              <c:f>Data!$I$18:$AG$18</c:f>
              <c:numCache>
                <c:formatCode>0</c:formatCode>
                <c:ptCount val="25"/>
                <c:pt idx="0">
                  <c:v>35.309973045822105</c:v>
                </c:pt>
                <c:pt idx="1">
                  <c:v>56.281407035175882</c:v>
                </c:pt>
                <c:pt idx="2">
                  <c:v>41.875</c:v>
                </c:pt>
                <c:pt idx="3">
                  <c:v>36.184210526315788</c:v>
                </c:pt>
                <c:pt idx="4">
                  <c:v>38.602941176470587</c:v>
                </c:pt>
                <c:pt idx="5">
                  <c:v>46.747967479674799</c:v>
                </c:pt>
                <c:pt idx="6">
                  <c:v>33.049040511727078</c:v>
                </c:pt>
                <c:pt idx="7">
                  <c:v>41.53846153846154</c:v>
                </c:pt>
                <c:pt idx="8">
                  <c:v>29.702970297029701</c:v>
                </c:pt>
                <c:pt idx="9">
                  <c:v>41.836734693877553</c:v>
                </c:pt>
                <c:pt idx="10">
                  <c:v>35.265700483091791</c:v>
                </c:pt>
                <c:pt idx="11">
                  <c:v>35.955056179775283</c:v>
                </c:pt>
                <c:pt idx="12">
                  <c:v>43.69747899159664</c:v>
                </c:pt>
                <c:pt idx="13">
                  <c:v>31.372549019607842</c:v>
                </c:pt>
                <c:pt idx="14">
                  <c:v>42.388059701492537</c:v>
                </c:pt>
                <c:pt idx="15">
                  <c:v>44.059405940594061</c:v>
                </c:pt>
                <c:pt idx="16">
                  <c:v>28.08988764044944</c:v>
                </c:pt>
                <c:pt idx="17">
                  <c:v>41.071428571428569</c:v>
                </c:pt>
                <c:pt idx="18">
                  <c:v>43.333333333333336</c:v>
                </c:pt>
                <c:pt idx="19">
                  <c:v>54.54545454545454</c:v>
                </c:pt>
                <c:pt idx="20">
                  <c:v>45.2</c:v>
                </c:pt>
                <c:pt idx="21">
                  <c:v>31.645569620253166</c:v>
                </c:pt>
                <c:pt idx="22">
                  <c:v>39.232505643340858</c:v>
                </c:pt>
                <c:pt idx="23">
                  <c:v>38.926746166950601</c:v>
                </c:pt>
                <c:pt idx="24">
                  <c:v>39.126586013573331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50A-46A9-A6E6-7DD0DD72D90A}"/>
            </c:ext>
          </c:extLst>
        </c:ser>
        <c:ser>
          <c:idx val="1"/>
          <c:order val="1"/>
          <c:tx>
            <c:strRef>
              <c:f>Data!$H$19</c:f>
              <c:strCache>
                <c:ptCount val="1"/>
                <c:pt idx="0">
                  <c:v>Flicka årskurs 9</c:v>
                </c:pt>
              </c:strCache>
            </c:strRef>
          </c:tx>
          <c:spPr>
            <a:solidFill>
              <a:srgbClr val="DCE2EF"/>
            </a:solidFill>
          </c:spPr>
          <c:invertIfNegative val="0"/>
          <c:dPt>
            <c:idx val="1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F50A-46A9-A6E6-7DD0DD72D90A}"/>
              </c:ext>
            </c:extLst>
          </c:dPt>
          <c:dPt>
            <c:idx val="2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F50A-46A9-A6E6-7DD0DD72D90A}"/>
              </c:ext>
            </c:extLst>
          </c:dPt>
          <c:dPt>
            <c:idx val="24"/>
            <c:invertIfNegative val="0"/>
            <c:bubble3D val="0"/>
            <c:spPr>
              <a:solidFill>
                <a:srgbClr val="A6A6A6"/>
              </a:solidFill>
            </c:spPr>
            <c:extLst>
              <c:ext xmlns:c16="http://schemas.microsoft.com/office/drawing/2014/chart" uri="{C3380CC4-5D6E-409C-BE32-E72D297353CC}">
                <c16:uniqueId val="{00000008-F50A-46A9-A6E6-7DD0DD72D90A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sv-S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Data!$I$17:$AG$17</c:f>
              <c:strCache>
                <c:ptCount val="25"/>
                <c:pt idx="0">
                  <c:v>Botkyrka</c:v>
                </c:pt>
                <c:pt idx="1">
                  <c:v>Danderyd</c:v>
                </c:pt>
                <c:pt idx="2">
                  <c:v>Ekerö</c:v>
                </c:pt>
                <c:pt idx="3">
                  <c:v>Haninge</c:v>
                </c:pt>
                <c:pt idx="4">
                  <c:v>Järfälla</c:v>
                </c:pt>
                <c:pt idx="5">
                  <c:v>Lidingö</c:v>
                </c:pt>
                <c:pt idx="6">
                  <c:v>Nacka</c:v>
                </c:pt>
                <c:pt idx="7">
                  <c:v>Nykvarn</c:v>
                </c:pt>
                <c:pt idx="8">
                  <c:v>Nynäshamn</c:v>
                </c:pt>
                <c:pt idx="9">
                  <c:v>Salem</c:v>
                </c:pt>
                <c:pt idx="10">
                  <c:v>Sigtuna</c:v>
                </c:pt>
                <c:pt idx="11">
                  <c:v>Sollentuna</c:v>
                </c:pt>
                <c:pt idx="12">
                  <c:v>Solna</c:v>
                </c:pt>
                <c:pt idx="13">
                  <c:v>Sundbyberg</c:v>
                </c:pt>
                <c:pt idx="14">
                  <c:v>Södertälje</c:v>
                </c:pt>
                <c:pt idx="15">
                  <c:v>Tyresö</c:v>
                </c:pt>
                <c:pt idx="16">
                  <c:v>Upplands Väsby</c:v>
                </c:pt>
                <c:pt idx="17">
                  <c:v>Upplands-Bro</c:v>
                </c:pt>
                <c:pt idx="18">
                  <c:v>Vallentuna</c:v>
                </c:pt>
                <c:pt idx="19">
                  <c:v>Vaxholm</c:v>
                </c:pt>
                <c:pt idx="20">
                  <c:v>Värmdö</c:v>
                </c:pt>
                <c:pt idx="21">
                  <c:v>Österåker</c:v>
                </c:pt>
                <c:pt idx="22">
                  <c:v>Total (exkl Stockholm)</c:v>
                </c:pt>
                <c:pt idx="23">
                  <c:v>Stockholm</c:v>
                </c:pt>
                <c:pt idx="24">
                  <c:v>Total (inkl Stockholm)</c:v>
                </c:pt>
              </c:strCache>
            </c:strRef>
          </c:cat>
          <c:val>
            <c:numRef>
              <c:f>Data!$I$19:$AG$19</c:f>
              <c:numCache>
                <c:formatCode>0</c:formatCode>
                <c:ptCount val="25"/>
                <c:pt idx="0">
                  <c:v>52.252252252252248</c:v>
                </c:pt>
                <c:pt idx="1">
                  <c:v>57.219251336898388</c:v>
                </c:pt>
                <c:pt idx="2">
                  <c:v>55.000000000000007</c:v>
                </c:pt>
                <c:pt idx="3">
                  <c:v>45.544554455445549</c:v>
                </c:pt>
                <c:pt idx="4">
                  <c:v>47.035573122529648</c:v>
                </c:pt>
                <c:pt idx="5">
                  <c:v>57.438016528925615</c:v>
                </c:pt>
                <c:pt idx="6">
                  <c:v>38.626609442060087</c:v>
                </c:pt>
                <c:pt idx="7">
                  <c:v>37.5</c:v>
                </c:pt>
                <c:pt idx="8">
                  <c:v>45.081967213114751</c:v>
                </c:pt>
                <c:pt idx="9">
                  <c:v>57.692307692307686</c:v>
                </c:pt>
                <c:pt idx="10">
                  <c:v>42.105263157894733</c:v>
                </c:pt>
                <c:pt idx="11">
                  <c:v>51.862464183381086</c:v>
                </c:pt>
                <c:pt idx="12">
                  <c:v>50.793650793650791</c:v>
                </c:pt>
                <c:pt idx="13">
                  <c:v>48.760330578512395</c:v>
                </c:pt>
                <c:pt idx="14">
                  <c:v>50</c:v>
                </c:pt>
                <c:pt idx="15">
                  <c:v>47.959183673469383</c:v>
                </c:pt>
                <c:pt idx="16">
                  <c:v>47.191011235955052</c:v>
                </c:pt>
                <c:pt idx="17">
                  <c:v>47.058823529411761</c:v>
                </c:pt>
                <c:pt idx="18">
                  <c:v>47.014925373134332</c:v>
                </c:pt>
                <c:pt idx="19">
                  <c:v>72.41379310344827</c:v>
                </c:pt>
                <c:pt idx="20">
                  <c:v>58.119658119658126</c:v>
                </c:pt>
                <c:pt idx="21">
                  <c:v>42.622950819672127</c:v>
                </c:pt>
                <c:pt idx="22">
                  <c:v>49.196366177498248</c:v>
                </c:pt>
                <c:pt idx="23">
                  <c:v>50.156459544032181</c:v>
                </c:pt>
                <c:pt idx="24">
                  <c:v>49.525267993874429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F50A-46A9-A6E6-7DD0DD72D9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125272448"/>
        <c:axId val="125273984"/>
      </c:barChart>
      <c:catAx>
        <c:axId val="1252724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sv-SE"/>
          </a:p>
        </c:txPr>
        <c:crossAx val="125273984"/>
        <c:crosses val="autoZero"/>
        <c:auto val="1"/>
        <c:lblAlgn val="ctr"/>
        <c:lblOffset val="100"/>
        <c:noMultiLvlLbl val="0"/>
      </c:catAx>
      <c:valAx>
        <c:axId val="125273984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rgbClr val="F2F2F2"/>
              </a:solidFill>
            </a:ln>
          </c:spPr>
        </c:majorGridlines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sv-SE"/>
          </a:p>
        </c:txPr>
        <c:crossAx val="125272448"/>
        <c:crosses val="autoZero"/>
        <c:crossBetween val="between"/>
      </c:valAx>
      <c:spPr>
        <a:noFill/>
        <a:ln w="25392">
          <a:noFill/>
        </a:ln>
      </c:spPr>
    </c:plotArea>
    <c:legend>
      <c:legendPos val="t"/>
      <c:legendEntry>
        <c:idx val="0"/>
        <c:txPr>
          <a:bodyPr/>
          <a:lstStyle/>
          <a:p>
            <a:pPr>
              <a:defRPr sz="1200" b="1"/>
            </a:pPr>
            <a:endParaRPr lang="sv-SE"/>
          </a:p>
        </c:txPr>
      </c:legendEntry>
      <c:legendEntry>
        <c:idx val="1"/>
        <c:txPr>
          <a:bodyPr/>
          <a:lstStyle/>
          <a:p>
            <a:pPr>
              <a:defRPr sz="1200" b="1"/>
            </a:pPr>
            <a:endParaRPr lang="sv-SE"/>
          </a:p>
        </c:txPr>
      </c:legendEntry>
      <c:layout>
        <c:manualLayout>
          <c:xMode val="edge"/>
          <c:yMode val="edge"/>
          <c:x val="0.26696811255395231"/>
          <c:y val="0.17504272696484968"/>
          <c:w val="0.46606366729945642"/>
          <c:h val="3.6474618476426163E-2"/>
        </c:manualLayout>
      </c:layout>
      <c:overlay val="0"/>
      <c:txPr>
        <a:bodyPr/>
        <a:lstStyle/>
        <a:p>
          <a:pPr>
            <a:defRPr b="1"/>
          </a:pPr>
          <a:endParaRPr lang="sv-SE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799"/>
      </a:pPr>
      <a:endParaRPr lang="sv-SE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339036030193079"/>
          <c:y val="0.21798250622855417"/>
          <c:w val="0.80145618031493493"/>
          <c:h val="0.4421535309143701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Data!$H$21</c:f>
              <c:strCache>
                <c:ptCount val="1"/>
                <c:pt idx="0">
                  <c:v>Pojke årskurs 9</c:v>
                </c:pt>
              </c:strCache>
            </c:strRef>
          </c:tx>
          <c:spPr>
            <a:solidFill>
              <a:srgbClr val="97A7D0"/>
            </a:solidFill>
          </c:spPr>
          <c:invertIfNegative val="0"/>
          <c:dPt>
            <c:idx val="1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DE4F-45D6-8CAC-19E5634BAB61}"/>
              </c:ext>
            </c:extLst>
          </c:dPt>
          <c:dPt>
            <c:idx val="2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DE4F-45D6-8CAC-19E5634BAB61}"/>
              </c:ext>
            </c:extLst>
          </c:dPt>
          <c:dPt>
            <c:idx val="24"/>
            <c:invertIfNegative val="0"/>
            <c:bubble3D val="0"/>
            <c:spPr>
              <a:solidFill>
                <a:srgbClr val="595959"/>
              </a:solidFill>
            </c:spPr>
            <c:extLst>
              <c:ext xmlns:c16="http://schemas.microsoft.com/office/drawing/2014/chart" uri="{C3380CC4-5D6E-409C-BE32-E72D297353CC}">
                <c16:uniqueId val="{00000003-DE4F-45D6-8CAC-19E5634BAB61}"/>
              </c:ext>
            </c:extLst>
          </c:dPt>
          <c:dLbls>
            <c:dLbl>
              <c:idx val="17"/>
              <c:numFmt formatCode="#,##0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ysClr val="windowText" lastClr="000000"/>
                      </a:solidFill>
                    </a:defRPr>
                  </a:pPr>
                  <a:endParaRPr lang="sv-S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DE4F-45D6-8CAC-19E5634BAB61}"/>
                </c:ext>
              </c:extLst>
            </c:dLbl>
            <c:dLbl>
              <c:idx val="23"/>
              <c:numFmt formatCode="#,##0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tx1"/>
                      </a:solidFill>
                    </a:defRPr>
                  </a:pPr>
                  <a:endParaRPr lang="sv-S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DE4F-45D6-8CAC-19E5634BAB61}"/>
                </c:ext>
              </c:extLst>
            </c:dLbl>
            <c:dLbl>
              <c:idx val="24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</a:defRPr>
                  </a:pPr>
                  <a:endParaRPr lang="sv-S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DE4F-45D6-8CAC-19E5634BAB61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tx1"/>
                    </a:solidFill>
                  </a:defRPr>
                </a:pPr>
                <a:endParaRPr lang="sv-S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Data!$I$20:$AG$20</c:f>
              <c:strCache>
                <c:ptCount val="25"/>
                <c:pt idx="0">
                  <c:v>Botkyrka</c:v>
                </c:pt>
                <c:pt idx="1">
                  <c:v>Danderyd</c:v>
                </c:pt>
                <c:pt idx="2">
                  <c:v>Ekerö</c:v>
                </c:pt>
                <c:pt idx="3">
                  <c:v>Haninge</c:v>
                </c:pt>
                <c:pt idx="4">
                  <c:v>Järfälla</c:v>
                </c:pt>
                <c:pt idx="5">
                  <c:v>Lidingö</c:v>
                </c:pt>
                <c:pt idx="6">
                  <c:v>Nacka</c:v>
                </c:pt>
                <c:pt idx="7">
                  <c:v>Nykvarn</c:v>
                </c:pt>
                <c:pt idx="8">
                  <c:v>Nynäshamn</c:v>
                </c:pt>
                <c:pt idx="9">
                  <c:v>Salem</c:v>
                </c:pt>
                <c:pt idx="10">
                  <c:v>Sigtuna</c:v>
                </c:pt>
                <c:pt idx="11">
                  <c:v>Sollentuna</c:v>
                </c:pt>
                <c:pt idx="12">
                  <c:v>Solna</c:v>
                </c:pt>
                <c:pt idx="13">
                  <c:v>Sundbyberg</c:v>
                </c:pt>
                <c:pt idx="14">
                  <c:v>Södertälje</c:v>
                </c:pt>
                <c:pt idx="15">
                  <c:v>Tyresö</c:v>
                </c:pt>
                <c:pt idx="16">
                  <c:v>Upplands Väsby</c:v>
                </c:pt>
                <c:pt idx="17">
                  <c:v>Upplands-Bro</c:v>
                </c:pt>
                <c:pt idx="18">
                  <c:v>Vallentuna</c:v>
                </c:pt>
                <c:pt idx="19">
                  <c:v>Vaxholm</c:v>
                </c:pt>
                <c:pt idx="20">
                  <c:v>Värmdö</c:v>
                </c:pt>
                <c:pt idx="21">
                  <c:v>Österåker</c:v>
                </c:pt>
                <c:pt idx="22">
                  <c:v>Total (exkl Stockholm)</c:v>
                </c:pt>
                <c:pt idx="23">
                  <c:v>Stockholm</c:v>
                </c:pt>
                <c:pt idx="24">
                  <c:v>Total (inkl Stockholm)</c:v>
                </c:pt>
              </c:strCache>
            </c:strRef>
          </c:cat>
          <c:val>
            <c:numRef>
              <c:f>Data!$I$21:$AG$21</c:f>
              <c:numCache>
                <c:formatCode>0</c:formatCode>
                <c:ptCount val="25"/>
                <c:pt idx="0">
                  <c:v>17.403314917127073</c:v>
                </c:pt>
                <c:pt idx="1">
                  <c:v>14.427860696517413</c:v>
                </c:pt>
                <c:pt idx="2">
                  <c:v>15.723270440251572</c:v>
                </c:pt>
                <c:pt idx="3">
                  <c:v>12.5</c:v>
                </c:pt>
                <c:pt idx="4">
                  <c:v>15.555555555555555</c:v>
                </c:pt>
                <c:pt idx="5">
                  <c:v>19.838056680161944</c:v>
                </c:pt>
                <c:pt idx="6">
                  <c:v>10.893246187363834</c:v>
                </c:pt>
                <c:pt idx="7">
                  <c:v>9.0909090909090917</c:v>
                </c:pt>
                <c:pt idx="8">
                  <c:v>12.871287128712872</c:v>
                </c:pt>
                <c:pt idx="9">
                  <c:v>9.183673469387756</c:v>
                </c:pt>
                <c:pt idx="10">
                  <c:v>17.156862745098039</c:v>
                </c:pt>
                <c:pt idx="11">
                  <c:v>10.37463976945245</c:v>
                </c:pt>
                <c:pt idx="12">
                  <c:v>14.40677966101695</c:v>
                </c:pt>
                <c:pt idx="13">
                  <c:v>9.9009900990099009</c:v>
                </c:pt>
                <c:pt idx="14">
                  <c:v>9.9099099099099099</c:v>
                </c:pt>
                <c:pt idx="15">
                  <c:v>15</c:v>
                </c:pt>
                <c:pt idx="16">
                  <c:v>13.714285714285715</c:v>
                </c:pt>
                <c:pt idx="17">
                  <c:v>18.421052631578945</c:v>
                </c:pt>
                <c:pt idx="18">
                  <c:v>15.54054054054054</c:v>
                </c:pt>
                <c:pt idx="19">
                  <c:v>10.909090909090908</c:v>
                </c:pt>
                <c:pt idx="20">
                  <c:v>19.4331983805668</c:v>
                </c:pt>
                <c:pt idx="21">
                  <c:v>19.230769230769234</c:v>
                </c:pt>
                <c:pt idx="22">
                  <c:v>14.181319936058461</c:v>
                </c:pt>
                <c:pt idx="23">
                  <c:v>14.78963025924352</c:v>
                </c:pt>
                <c:pt idx="24">
                  <c:v>14.393939393939394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E4F-45D6-8CAC-19E5634BAB61}"/>
            </c:ext>
          </c:extLst>
        </c:ser>
        <c:ser>
          <c:idx val="1"/>
          <c:order val="1"/>
          <c:tx>
            <c:strRef>
              <c:f>Data!$H$22</c:f>
              <c:strCache>
                <c:ptCount val="1"/>
                <c:pt idx="0">
                  <c:v>Flicka årskurs 9</c:v>
                </c:pt>
              </c:strCache>
            </c:strRef>
          </c:tx>
          <c:spPr>
            <a:solidFill>
              <a:srgbClr val="DCE2EF"/>
            </a:solidFill>
          </c:spPr>
          <c:invertIfNegative val="0"/>
          <c:dPt>
            <c:idx val="1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DE4F-45D6-8CAC-19E5634BAB61}"/>
              </c:ext>
            </c:extLst>
          </c:dPt>
          <c:dPt>
            <c:idx val="2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DE4F-45D6-8CAC-19E5634BAB61}"/>
              </c:ext>
            </c:extLst>
          </c:dPt>
          <c:dPt>
            <c:idx val="24"/>
            <c:invertIfNegative val="0"/>
            <c:bubble3D val="0"/>
            <c:spPr>
              <a:solidFill>
                <a:srgbClr val="A6A6A6"/>
              </a:solidFill>
            </c:spPr>
            <c:extLst>
              <c:ext xmlns:c16="http://schemas.microsoft.com/office/drawing/2014/chart" uri="{C3380CC4-5D6E-409C-BE32-E72D297353CC}">
                <c16:uniqueId val="{00000008-DE4F-45D6-8CAC-19E5634BAB61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sv-S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Data!$I$20:$AG$20</c:f>
              <c:strCache>
                <c:ptCount val="25"/>
                <c:pt idx="0">
                  <c:v>Botkyrka</c:v>
                </c:pt>
                <c:pt idx="1">
                  <c:v>Danderyd</c:v>
                </c:pt>
                <c:pt idx="2">
                  <c:v>Ekerö</c:v>
                </c:pt>
                <c:pt idx="3">
                  <c:v>Haninge</c:v>
                </c:pt>
                <c:pt idx="4">
                  <c:v>Järfälla</c:v>
                </c:pt>
                <c:pt idx="5">
                  <c:v>Lidingö</c:v>
                </c:pt>
                <c:pt idx="6">
                  <c:v>Nacka</c:v>
                </c:pt>
                <c:pt idx="7">
                  <c:v>Nykvarn</c:v>
                </c:pt>
                <c:pt idx="8">
                  <c:v>Nynäshamn</c:v>
                </c:pt>
                <c:pt idx="9">
                  <c:v>Salem</c:v>
                </c:pt>
                <c:pt idx="10">
                  <c:v>Sigtuna</c:v>
                </c:pt>
                <c:pt idx="11">
                  <c:v>Sollentuna</c:v>
                </c:pt>
                <c:pt idx="12">
                  <c:v>Solna</c:v>
                </c:pt>
                <c:pt idx="13">
                  <c:v>Sundbyberg</c:v>
                </c:pt>
                <c:pt idx="14">
                  <c:v>Södertälje</c:v>
                </c:pt>
                <c:pt idx="15">
                  <c:v>Tyresö</c:v>
                </c:pt>
                <c:pt idx="16">
                  <c:v>Upplands Väsby</c:v>
                </c:pt>
                <c:pt idx="17">
                  <c:v>Upplands-Bro</c:v>
                </c:pt>
                <c:pt idx="18">
                  <c:v>Vallentuna</c:v>
                </c:pt>
                <c:pt idx="19">
                  <c:v>Vaxholm</c:v>
                </c:pt>
                <c:pt idx="20">
                  <c:v>Värmdö</c:v>
                </c:pt>
                <c:pt idx="21">
                  <c:v>Österåker</c:v>
                </c:pt>
                <c:pt idx="22">
                  <c:v>Total (exkl Stockholm)</c:v>
                </c:pt>
                <c:pt idx="23">
                  <c:v>Stockholm</c:v>
                </c:pt>
                <c:pt idx="24">
                  <c:v>Total (inkl Stockholm)</c:v>
                </c:pt>
              </c:strCache>
            </c:strRef>
          </c:cat>
          <c:val>
            <c:numRef>
              <c:f>Data!$I$22:$AG$22</c:f>
              <c:numCache>
                <c:formatCode>0</c:formatCode>
                <c:ptCount val="25"/>
                <c:pt idx="0">
                  <c:v>29.53846153846154</c:v>
                </c:pt>
                <c:pt idx="1">
                  <c:v>26.086956521739129</c:v>
                </c:pt>
                <c:pt idx="2">
                  <c:v>21.014492753623188</c:v>
                </c:pt>
                <c:pt idx="3">
                  <c:v>24.579124579124578</c:v>
                </c:pt>
                <c:pt idx="4">
                  <c:v>27.710843373493976</c:v>
                </c:pt>
                <c:pt idx="5">
                  <c:v>33.744855967078195</c:v>
                </c:pt>
                <c:pt idx="6">
                  <c:v>18.142548596112313</c:v>
                </c:pt>
                <c:pt idx="7">
                  <c:v>25.862068965517242</c:v>
                </c:pt>
                <c:pt idx="8">
                  <c:v>33.613445378151262</c:v>
                </c:pt>
                <c:pt idx="9">
                  <c:v>21.794871794871796</c:v>
                </c:pt>
                <c:pt idx="10">
                  <c:v>27.053140096618357</c:v>
                </c:pt>
                <c:pt idx="11">
                  <c:v>22.222222222222221</c:v>
                </c:pt>
                <c:pt idx="12">
                  <c:v>30.894308943089431</c:v>
                </c:pt>
                <c:pt idx="13">
                  <c:v>15.833333333333332</c:v>
                </c:pt>
                <c:pt idx="14">
                  <c:v>19.753086419753085</c:v>
                </c:pt>
                <c:pt idx="15">
                  <c:v>33.505154639175252</c:v>
                </c:pt>
                <c:pt idx="16">
                  <c:v>33.52601156069364</c:v>
                </c:pt>
                <c:pt idx="17">
                  <c:v>25</c:v>
                </c:pt>
                <c:pt idx="18">
                  <c:v>25.925925925925924</c:v>
                </c:pt>
                <c:pt idx="19">
                  <c:v>20.33898305084746</c:v>
                </c:pt>
                <c:pt idx="20">
                  <c:v>26.923076923076923</c:v>
                </c:pt>
                <c:pt idx="21">
                  <c:v>36.666666666666664</c:v>
                </c:pt>
                <c:pt idx="22">
                  <c:v>25.694117647058825</c:v>
                </c:pt>
                <c:pt idx="23">
                  <c:v>21.797752808988761</c:v>
                </c:pt>
                <c:pt idx="24">
                  <c:v>24.355212355212355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DE4F-45D6-8CAC-19E5634BAB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125272448"/>
        <c:axId val="125273984"/>
      </c:barChart>
      <c:catAx>
        <c:axId val="1252724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sv-SE"/>
          </a:p>
        </c:txPr>
        <c:crossAx val="125273984"/>
        <c:crosses val="autoZero"/>
        <c:auto val="1"/>
        <c:lblAlgn val="ctr"/>
        <c:lblOffset val="100"/>
        <c:noMultiLvlLbl val="0"/>
      </c:catAx>
      <c:valAx>
        <c:axId val="125273984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rgbClr val="F2F2F2"/>
              </a:solidFill>
            </a:ln>
          </c:spPr>
        </c:majorGridlines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sv-SE"/>
          </a:p>
        </c:txPr>
        <c:crossAx val="125272448"/>
        <c:crosses val="autoZero"/>
        <c:crossBetween val="between"/>
      </c:valAx>
      <c:spPr>
        <a:noFill/>
        <a:ln w="25392">
          <a:noFill/>
        </a:ln>
      </c:spPr>
    </c:plotArea>
    <c:legend>
      <c:legendPos val="t"/>
      <c:legendEntry>
        <c:idx val="0"/>
        <c:txPr>
          <a:bodyPr/>
          <a:lstStyle/>
          <a:p>
            <a:pPr>
              <a:defRPr sz="1200" b="1"/>
            </a:pPr>
            <a:endParaRPr lang="sv-SE"/>
          </a:p>
        </c:txPr>
      </c:legendEntry>
      <c:legendEntry>
        <c:idx val="1"/>
        <c:txPr>
          <a:bodyPr/>
          <a:lstStyle/>
          <a:p>
            <a:pPr>
              <a:defRPr sz="1200" b="1"/>
            </a:pPr>
            <a:endParaRPr lang="sv-SE"/>
          </a:p>
        </c:txPr>
      </c:legendEntry>
      <c:layout>
        <c:manualLayout>
          <c:xMode val="edge"/>
          <c:yMode val="edge"/>
          <c:x val="0.26696811255395231"/>
          <c:y val="0.17504272696484968"/>
          <c:w val="0.46606366729945642"/>
          <c:h val="3.6474618476426163E-2"/>
        </c:manualLayout>
      </c:layout>
      <c:overlay val="0"/>
      <c:txPr>
        <a:bodyPr/>
        <a:lstStyle/>
        <a:p>
          <a:pPr>
            <a:defRPr b="1"/>
          </a:pPr>
          <a:endParaRPr lang="sv-SE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799"/>
      </a:pPr>
      <a:endParaRPr lang="sv-SE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339036030193079"/>
          <c:y val="0.21798250622855417"/>
          <c:w val="0.80145618031493493"/>
          <c:h val="0.4421535309143701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Data!$H$24</c:f>
              <c:strCache>
                <c:ptCount val="1"/>
                <c:pt idx="0">
                  <c:v>Pojke årskurs 9</c:v>
                </c:pt>
              </c:strCache>
            </c:strRef>
          </c:tx>
          <c:spPr>
            <a:solidFill>
              <a:srgbClr val="97A7D0"/>
            </a:solidFill>
          </c:spPr>
          <c:invertIfNegative val="0"/>
          <c:dPt>
            <c:idx val="1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1FBF-4210-A214-E00FC06FFDC9}"/>
              </c:ext>
            </c:extLst>
          </c:dPt>
          <c:dPt>
            <c:idx val="2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1FBF-4210-A214-E00FC06FFDC9}"/>
              </c:ext>
            </c:extLst>
          </c:dPt>
          <c:dPt>
            <c:idx val="24"/>
            <c:invertIfNegative val="0"/>
            <c:bubble3D val="0"/>
            <c:spPr>
              <a:solidFill>
                <a:srgbClr val="595959"/>
              </a:solidFill>
            </c:spPr>
            <c:extLst>
              <c:ext xmlns:c16="http://schemas.microsoft.com/office/drawing/2014/chart" uri="{C3380CC4-5D6E-409C-BE32-E72D297353CC}">
                <c16:uniqueId val="{00000003-1FBF-4210-A214-E00FC06FFDC9}"/>
              </c:ext>
            </c:extLst>
          </c:dPt>
          <c:dLbls>
            <c:dLbl>
              <c:idx val="17"/>
              <c:numFmt formatCode="#,##0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ysClr val="windowText" lastClr="000000"/>
                      </a:solidFill>
                    </a:defRPr>
                  </a:pPr>
                  <a:endParaRPr lang="sv-S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1FBF-4210-A214-E00FC06FFDC9}"/>
                </c:ext>
              </c:extLst>
            </c:dLbl>
            <c:dLbl>
              <c:idx val="23"/>
              <c:numFmt formatCode="#,##0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tx1"/>
                      </a:solidFill>
                    </a:defRPr>
                  </a:pPr>
                  <a:endParaRPr lang="sv-S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1FBF-4210-A214-E00FC06FFDC9}"/>
                </c:ext>
              </c:extLst>
            </c:dLbl>
            <c:dLbl>
              <c:idx val="24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</a:defRPr>
                  </a:pPr>
                  <a:endParaRPr lang="sv-S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1FBF-4210-A214-E00FC06FFDC9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tx1"/>
                    </a:solidFill>
                  </a:defRPr>
                </a:pPr>
                <a:endParaRPr lang="sv-S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Data!$I$23:$AG$23</c:f>
              <c:strCache>
                <c:ptCount val="25"/>
                <c:pt idx="0">
                  <c:v>Botkyrka</c:v>
                </c:pt>
                <c:pt idx="1">
                  <c:v>Danderyd</c:v>
                </c:pt>
                <c:pt idx="2">
                  <c:v>Ekerö</c:v>
                </c:pt>
                <c:pt idx="3">
                  <c:v>Haninge</c:v>
                </c:pt>
                <c:pt idx="4">
                  <c:v>Järfälla</c:v>
                </c:pt>
                <c:pt idx="5">
                  <c:v>Lidingö</c:v>
                </c:pt>
                <c:pt idx="6">
                  <c:v>Nacka</c:v>
                </c:pt>
                <c:pt idx="7">
                  <c:v>Nykvarn</c:v>
                </c:pt>
                <c:pt idx="8">
                  <c:v>Nynäshamn</c:v>
                </c:pt>
                <c:pt idx="9">
                  <c:v>Salem</c:v>
                </c:pt>
                <c:pt idx="10">
                  <c:v>Sigtuna</c:v>
                </c:pt>
                <c:pt idx="11">
                  <c:v>Sollentuna</c:v>
                </c:pt>
                <c:pt idx="12">
                  <c:v>Solna</c:v>
                </c:pt>
                <c:pt idx="13">
                  <c:v>Sundbyberg</c:v>
                </c:pt>
                <c:pt idx="14">
                  <c:v>Södertälje</c:v>
                </c:pt>
                <c:pt idx="15">
                  <c:v>Tyresö</c:v>
                </c:pt>
                <c:pt idx="16">
                  <c:v>Upplands Väsby</c:v>
                </c:pt>
                <c:pt idx="17">
                  <c:v>Upplands-Bro</c:v>
                </c:pt>
                <c:pt idx="18">
                  <c:v>Vallentuna</c:v>
                </c:pt>
                <c:pt idx="19">
                  <c:v>Vaxholm</c:v>
                </c:pt>
                <c:pt idx="20">
                  <c:v>Värmdö</c:v>
                </c:pt>
                <c:pt idx="21">
                  <c:v>Österåker</c:v>
                </c:pt>
                <c:pt idx="22">
                  <c:v>Total (exkl Stockholm)</c:v>
                </c:pt>
                <c:pt idx="23">
                  <c:v>Stockholm</c:v>
                </c:pt>
                <c:pt idx="24">
                  <c:v>Total (inkl Stockholm)</c:v>
                </c:pt>
              </c:strCache>
            </c:strRef>
          </c:cat>
          <c:val>
            <c:numRef>
              <c:f>Data!$I$24:$AG$24</c:f>
              <c:numCache>
                <c:formatCode>0</c:formatCode>
                <c:ptCount val="25"/>
                <c:pt idx="0">
                  <c:v>28.07017543859649</c:v>
                </c:pt>
                <c:pt idx="1">
                  <c:v>40.74074074074074</c:v>
                </c:pt>
                <c:pt idx="2">
                  <c:v>36.363636363636367</c:v>
                </c:pt>
                <c:pt idx="3">
                  <c:v>32.352941176470587</c:v>
                </c:pt>
                <c:pt idx="4">
                  <c:v>33.333333333333329</c:v>
                </c:pt>
                <c:pt idx="5">
                  <c:v>27.500000000000004</c:v>
                </c:pt>
                <c:pt idx="6">
                  <c:v>39.130434782608695</c:v>
                </c:pt>
                <c:pt idx="7">
                  <c:v>-1</c:v>
                </c:pt>
                <c:pt idx="8">
                  <c:v>23.076923076923077</c:v>
                </c:pt>
                <c:pt idx="9">
                  <c:v>42.857142857142854</c:v>
                </c:pt>
                <c:pt idx="10">
                  <c:v>15.384615384615385</c:v>
                </c:pt>
                <c:pt idx="11">
                  <c:v>40.625</c:v>
                </c:pt>
                <c:pt idx="12">
                  <c:v>6.25</c:v>
                </c:pt>
                <c:pt idx="13">
                  <c:v>30</c:v>
                </c:pt>
                <c:pt idx="14">
                  <c:v>31.03448275862069</c:v>
                </c:pt>
                <c:pt idx="15">
                  <c:v>34.482758620689658</c:v>
                </c:pt>
                <c:pt idx="16">
                  <c:v>30.434782608695656</c:v>
                </c:pt>
                <c:pt idx="17">
                  <c:v>21.052631578947366</c:v>
                </c:pt>
                <c:pt idx="18">
                  <c:v>22.727272727272727</c:v>
                </c:pt>
                <c:pt idx="19">
                  <c:v>-1</c:v>
                </c:pt>
                <c:pt idx="20">
                  <c:v>37.209302325581397</c:v>
                </c:pt>
                <c:pt idx="21">
                  <c:v>0</c:v>
                </c:pt>
                <c:pt idx="22">
                  <c:v>30.481283422459892</c:v>
                </c:pt>
                <c:pt idx="23">
                  <c:v>34.700315457413247</c:v>
                </c:pt>
                <c:pt idx="24">
                  <c:v>32.004555808656036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FBF-4210-A214-E00FC06FFDC9}"/>
            </c:ext>
          </c:extLst>
        </c:ser>
        <c:ser>
          <c:idx val="1"/>
          <c:order val="1"/>
          <c:tx>
            <c:strRef>
              <c:f>Data!$H$25</c:f>
              <c:strCache>
                <c:ptCount val="1"/>
                <c:pt idx="0">
                  <c:v>Flicka årskurs 9</c:v>
                </c:pt>
              </c:strCache>
            </c:strRef>
          </c:tx>
          <c:spPr>
            <a:solidFill>
              <a:srgbClr val="DCE2EF"/>
            </a:solidFill>
          </c:spPr>
          <c:invertIfNegative val="0"/>
          <c:dPt>
            <c:idx val="1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1FBF-4210-A214-E00FC06FFDC9}"/>
              </c:ext>
            </c:extLst>
          </c:dPt>
          <c:dPt>
            <c:idx val="2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1FBF-4210-A214-E00FC06FFDC9}"/>
              </c:ext>
            </c:extLst>
          </c:dPt>
          <c:dPt>
            <c:idx val="24"/>
            <c:invertIfNegative val="0"/>
            <c:bubble3D val="0"/>
            <c:spPr>
              <a:solidFill>
                <a:srgbClr val="A6A6A6"/>
              </a:solidFill>
            </c:spPr>
            <c:extLst>
              <c:ext xmlns:c16="http://schemas.microsoft.com/office/drawing/2014/chart" uri="{C3380CC4-5D6E-409C-BE32-E72D297353CC}">
                <c16:uniqueId val="{00000008-1FBF-4210-A214-E00FC06FFDC9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sv-S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Data!$I$23:$AG$23</c:f>
              <c:strCache>
                <c:ptCount val="25"/>
                <c:pt idx="0">
                  <c:v>Botkyrka</c:v>
                </c:pt>
                <c:pt idx="1">
                  <c:v>Danderyd</c:v>
                </c:pt>
                <c:pt idx="2">
                  <c:v>Ekerö</c:v>
                </c:pt>
                <c:pt idx="3">
                  <c:v>Haninge</c:v>
                </c:pt>
                <c:pt idx="4">
                  <c:v>Järfälla</c:v>
                </c:pt>
                <c:pt idx="5">
                  <c:v>Lidingö</c:v>
                </c:pt>
                <c:pt idx="6">
                  <c:v>Nacka</c:v>
                </c:pt>
                <c:pt idx="7">
                  <c:v>Nykvarn</c:v>
                </c:pt>
                <c:pt idx="8">
                  <c:v>Nynäshamn</c:v>
                </c:pt>
                <c:pt idx="9">
                  <c:v>Salem</c:v>
                </c:pt>
                <c:pt idx="10">
                  <c:v>Sigtuna</c:v>
                </c:pt>
                <c:pt idx="11">
                  <c:v>Sollentuna</c:v>
                </c:pt>
                <c:pt idx="12">
                  <c:v>Solna</c:v>
                </c:pt>
                <c:pt idx="13">
                  <c:v>Sundbyberg</c:v>
                </c:pt>
                <c:pt idx="14">
                  <c:v>Södertälje</c:v>
                </c:pt>
                <c:pt idx="15">
                  <c:v>Tyresö</c:v>
                </c:pt>
                <c:pt idx="16">
                  <c:v>Upplands Väsby</c:v>
                </c:pt>
                <c:pt idx="17">
                  <c:v>Upplands-Bro</c:v>
                </c:pt>
                <c:pt idx="18">
                  <c:v>Vallentuna</c:v>
                </c:pt>
                <c:pt idx="19">
                  <c:v>Vaxholm</c:v>
                </c:pt>
                <c:pt idx="20">
                  <c:v>Värmdö</c:v>
                </c:pt>
                <c:pt idx="21">
                  <c:v>Österåker</c:v>
                </c:pt>
                <c:pt idx="22">
                  <c:v>Total (exkl Stockholm)</c:v>
                </c:pt>
                <c:pt idx="23">
                  <c:v>Stockholm</c:v>
                </c:pt>
                <c:pt idx="24">
                  <c:v>Total (inkl Stockholm)</c:v>
                </c:pt>
              </c:strCache>
            </c:strRef>
          </c:cat>
          <c:val>
            <c:numRef>
              <c:f>Data!$I$25:$AG$25</c:f>
              <c:numCache>
                <c:formatCode>0</c:formatCode>
                <c:ptCount val="25"/>
                <c:pt idx="0">
                  <c:v>36.95652173913043</c:v>
                </c:pt>
                <c:pt idx="1">
                  <c:v>28.260869565217391</c:v>
                </c:pt>
                <c:pt idx="2">
                  <c:v>35.714285714285715</c:v>
                </c:pt>
                <c:pt idx="3">
                  <c:v>34.285714285714285</c:v>
                </c:pt>
                <c:pt idx="4">
                  <c:v>27.941176470588236</c:v>
                </c:pt>
                <c:pt idx="5">
                  <c:v>18.75</c:v>
                </c:pt>
                <c:pt idx="6">
                  <c:v>22.077922077922079</c:v>
                </c:pt>
                <c:pt idx="7">
                  <c:v>42.857142857142854</c:v>
                </c:pt>
                <c:pt idx="8">
                  <c:v>28.205128205128204</c:v>
                </c:pt>
                <c:pt idx="9">
                  <c:v>31.25</c:v>
                </c:pt>
                <c:pt idx="10">
                  <c:v>18.867924528301888</c:v>
                </c:pt>
                <c:pt idx="11">
                  <c:v>34.210526315789473</c:v>
                </c:pt>
                <c:pt idx="12">
                  <c:v>43.243243243243242</c:v>
                </c:pt>
                <c:pt idx="13">
                  <c:v>55.555555555555557</c:v>
                </c:pt>
                <c:pt idx="14">
                  <c:v>27.868852459016392</c:v>
                </c:pt>
                <c:pt idx="15">
                  <c:v>40.322580645161288</c:v>
                </c:pt>
                <c:pt idx="16">
                  <c:v>34.615384615384613</c:v>
                </c:pt>
                <c:pt idx="17">
                  <c:v>15.384615384615385</c:v>
                </c:pt>
                <c:pt idx="18">
                  <c:v>54.54545454545454</c:v>
                </c:pt>
                <c:pt idx="19">
                  <c:v>30</c:v>
                </c:pt>
                <c:pt idx="20">
                  <c:v>36.206896551724135</c:v>
                </c:pt>
                <c:pt idx="21">
                  <c:v>18.181818181818183</c:v>
                </c:pt>
                <c:pt idx="22">
                  <c:v>31.406551059730248</c:v>
                </c:pt>
                <c:pt idx="23">
                  <c:v>31.50984682713348</c:v>
                </c:pt>
                <c:pt idx="24">
                  <c:v>31.438127090301005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1FBF-4210-A214-E00FC06FFD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125272448"/>
        <c:axId val="125273984"/>
      </c:barChart>
      <c:catAx>
        <c:axId val="1252724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sv-SE"/>
          </a:p>
        </c:txPr>
        <c:crossAx val="125273984"/>
        <c:crosses val="autoZero"/>
        <c:auto val="1"/>
        <c:lblAlgn val="ctr"/>
        <c:lblOffset val="100"/>
        <c:noMultiLvlLbl val="0"/>
      </c:catAx>
      <c:valAx>
        <c:axId val="125273984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rgbClr val="F2F2F2"/>
              </a:solidFill>
            </a:ln>
          </c:spPr>
        </c:majorGridlines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sv-SE"/>
          </a:p>
        </c:txPr>
        <c:crossAx val="125272448"/>
        <c:crosses val="autoZero"/>
        <c:crossBetween val="between"/>
      </c:valAx>
      <c:spPr>
        <a:noFill/>
        <a:ln w="25392">
          <a:noFill/>
        </a:ln>
      </c:spPr>
    </c:plotArea>
    <c:legend>
      <c:legendPos val="t"/>
      <c:legendEntry>
        <c:idx val="0"/>
        <c:txPr>
          <a:bodyPr/>
          <a:lstStyle/>
          <a:p>
            <a:pPr>
              <a:defRPr sz="1200" b="1"/>
            </a:pPr>
            <a:endParaRPr lang="sv-SE"/>
          </a:p>
        </c:txPr>
      </c:legendEntry>
      <c:legendEntry>
        <c:idx val="1"/>
        <c:txPr>
          <a:bodyPr/>
          <a:lstStyle/>
          <a:p>
            <a:pPr>
              <a:defRPr sz="1200" b="1"/>
            </a:pPr>
            <a:endParaRPr lang="sv-SE"/>
          </a:p>
        </c:txPr>
      </c:legendEntry>
      <c:layout>
        <c:manualLayout>
          <c:xMode val="edge"/>
          <c:yMode val="edge"/>
          <c:x val="0.26696811255395231"/>
          <c:y val="0.17504272696484968"/>
          <c:w val="0.46606366729945642"/>
          <c:h val="3.6474618476426163E-2"/>
        </c:manualLayout>
      </c:layout>
      <c:overlay val="0"/>
      <c:txPr>
        <a:bodyPr/>
        <a:lstStyle/>
        <a:p>
          <a:pPr>
            <a:defRPr b="1"/>
          </a:pPr>
          <a:endParaRPr lang="sv-SE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799"/>
      </a:pPr>
      <a:endParaRPr lang="sv-SE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339036030193079"/>
          <c:y val="0.21798250622855417"/>
          <c:w val="0.80145618031493493"/>
          <c:h val="0.4421535309143701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Data!$H$27</c:f>
              <c:strCache>
                <c:ptCount val="1"/>
                <c:pt idx="0">
                  <c:v>Pojke årskurs 9</c:v>
                </c:pt>
              </c:strCache>
            </c:strRef>
          </c:tx>
          <c:spPr>
            <a:solidFill>
              <a:srgbClr val="97A7D0"/>
            </a:solidFill>
          </c:spPr>
          <c:invertIfNegative val="0"/>
          <c:dPt>
            <c:idx val="1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6992-4A28-A7F1-BC2DE18F0049}"/>
              </c:ext>
            </c:extLst>
          </c:dPt>
          <c:dPt>
            <c:idx val="2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6992-4A28-A7F1-BC2DE18F0049}"/>
              </c:ext>
            </c:extLst>
          </c:dPt>
          <c:dPt>
            <c:idx val="24"/>
            <c:invertIfNegative val="0"/>
            <c:bubble3D val="0"/>
            <c:spPr>
              <a:solidFill>
                <a:srgbClr val="595959"/>
              </a:solidFill>
            </c:spPr>
            <c:extLst>
              <c:ext xmlns:c16="http://schemas.microsoft.com/office/drawing/2014/chart" uri="{C3380CC4-5D6E-409C-BE32-E72D297353CC}">
                <c16:uniqueId val="{00000003-6992-4A28-A7F1-BC2DE18F0049}"/>
              </c:ext>
            </c:extLst>
          </c:dPt>
          <c:dLbls>
            <c:dLbl>
              <c:idx val="17"/>
              <c:numFmt formatCode="#,##0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ysClr val="windowText" lastClr="000000"/>
                      </a:solidFill>
                    </a:defRPr>
                  </a:pPr>
                  <a:endParaRPr lang="sv-S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6992-4A28-A7F1-BC2DE18F0049}"/>
                </c:ext>
              </c:extLst>
            </c:dLbl>
            <c:dLbl>
              <c:idx val="23"/>
              <c:numFmt formatCode="#,##0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tx1"/>
                      </a:solidFill>
                    </a:defRPr>
                  </a:pPr>
                  <a:endParaRPr lang="sv-S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6992-4A28-A7F1-BC2DE18F0049}"/>
                </c:ext>
              </c:extLst>
            </c:dLbl>
            <c:dLbl>
              <c:idx val="24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</a:defRPr>
                  </a:pPr>
                  <a:endParaRPr lang="sv-S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6992-4A28-A7F1-BC2DE18F0049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tx1"/>
                    </a:solidFill>
                  </a:defRPr>
                </a:pPr>
                <a:endParaRPr lang="sv-S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Data!$I$26:$AG$26</c:f>
              <c:strCache>
                <c:ptCount val="25"/>
                <c:pt idx="0">
                  <c:v>Botkyrka</c:v>
                </c:pt>
                <c:pt idx="1">
                  <c:v>Danderyd</c:v>
                </c:pt>
                <c:pt idx="2">
                  <c:v>Ekerö</c:v>
                </c:pt>
                <c:pt idx="3">
                  <c:v>Haninge</c:v>
                </c:pt>
                <c:pt idx="4">
                  <c:v>Järfälla</c:v>
                </c:pt>
                <c:pt idx="5">
                  <c:v>Lidingö</c:v>
                </c:pt>
                <c:pt idx="6">
                  <c:v>Nacka</c:v>
                </c:pt>
                <c:pt idx="7">
                  <c:v>Nykvarn</c:v>
                </c:pt>
                <c:pt idx="8">
                  <c:v>Nynäshamn</c:v>
                </c:pt>
                <c:pt idx="9">
                  <c:v>Salem</c:v>
                </c:pt>
                <c:pt idx="10">
                  <c:v>Sigtuna</c:v>
                </c:pt>
                <c:pt idx="11">
                  <c:v>Sollentuna</c:v>
                </c:pt>
                <c:pt idx="12">
                  <c:v>Solna</c:v>
                </c:pt>
                <c:pt idx="13">
                  <c:v>Sundbyberg</c:v>
                </c:pt>
                <c:pt idx="14">
                  <c:v>Södertälje</c:v>
                </c:pt>
                <c:pt idx="15">
                  <c:v>Tyresö</c:v>
                </c:pt>
                <c:pt idx="16">
                  <c:v>Upplands Väsby</c:v>
                </c:pt>
                <c:pt idx="17">
                  <c:v>Upplands-Bro</c:v>
                </c:pt>
                <c:pt idx="18">
                  <c:v>Vallentuna</c:v>
                </c:pt>
                <c:pt idx="19">
                  <c:v>Vaxholm</c:v>
                </c:pt>
                <c:pt idx="20">
                  <c:v>Värmdö</c:v>
                </c:pt>
                <c:pt idx="21">
                  <c:v>Österåker</c:v>
                </c:pt>
                <c:pt idx="22">
                  <c:v>Total (exkl Stockholm)</c:v>
                </c:pt>
                <c:pt idx="23">
                  <c:v>Stockholm</c:v>
                </c:pt>
                <c:pt idx="24">
                  <c:v>Total (inkl Stockholm)</c:v>
                </c:pt>
              </c:strCache>
            </c:strRef>
          </c:cat>
          <c:val>
            <c:numRef>
              <c:f>Data!$I$27:$AG$27</c:f>
              <c:numCache>
                <c:formatCode>0</c:formatCode>
                <c:ptCount val="25"/>
                <c:pt idx="0">
                  <c:v>19.337016574585636</c:v>
                </c:pt>
                <c:pt idx="1">
                  <c:v>20.398009950248756</c:v>
                </c:pt>
                <c:pt idx="2">
                  <c:v>15.18987341772152</c:v>
                </c:pt>
                <c:pt idx="3">
                  <c:v>11.301369863013697</c:v>
                </c:pt>
                <c:pt idx="4">
                  <c:v>17.045454545454543</c:v>
                </c:pt>
                <c:pt idx="5">
                  <c:v>17.408906882591094</c:v>
                </c:pt>
                <c:pt idx="6">
                  <c:v>13.247863247863249</c:v>
                </c:pt>
                <c:pt idx="7">
                  <c:v>18.75</c:v>
                </c:pt>
                <c:pt idx="8">
                  <c:v>8.4210526315789469</c:v>
                </c:pt>
                <c:pt idx="9">
                  <c:v>12.631578947368421</c:v>
                </c:pt>
                <c:pt idx="10">
                  <c:v>14.215686274509803</c:v>
                </c:pt>
                <c:pt idx="11">
                  <c:v>8.4507042253521121</c:v>
                </c:pt>
                <c:pt idx="12">
                  <c:v>14.87603305785124</c:v>
                </c:pt>
                <c:pt idx="13">
                  <c:v>10.784313725490197</c:v>
                </c:pt>
                <c:pt idx="14">
                  <c:v>17.014925373134329</c:v>
                </c:pt>
                <c:pt idx="15">
                  <c:v>12.871287128712872</c:v>
                </c:pt>
                <c:pt idx="16">
                  <c:v>16</c:v>
                </c:pt>
                <c:pt idx="17">
                  <c:v>15.315315315315313</c:v>
                </c:pt>
                <c:pt idx="18">
                  <c:v>13.698630136986301</c:v>
                </c:pt>
                <c:pt idx="19">
                  <c:v>13.725490196078432</c:v>
                </c:pt>
                <c:pt idx="20">
                  <c:v>22.489959839357429</c:v>
                </c:pt>
                <c:pt idx="21">
                  <c:v>16.666666666666664</c:v>
                </c:pt>
                <c:pt idx="22">
                  <c:v>15.13142857142857</c:v>
                </c:pt>
                <c:pt idx="23">
                  <c:v>11.729452054794521</c:v>
                </c:pt>
                <c:pt idx="24">
                  <c:v>13.94725078229772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992-4A28-A7F1-BC2DE18F0049}"/>
            </c:ext>
          </c:extLst>
        </c:ser>
        <c:ser>
          <c:idx val="1"/>
          <c:order val="1"/>
          <c:tx>
            <c:strRef>
              <c:f>Data!$H$28</c:f>
              <c:strCache>
                <c:ptCount val="1"/>
                <c:pt idx="0">
                  <c:v>Flicka årskurs 9</c:v>
                </c:pt>
              </c:strCache>
            </c:strRef>
          </c:tx>
          <c:spPr>
            <a:solidFill>
              <a:srgbClr val="DCE2EF"/>
            </a:solidFill>
          </c:spPr>
          <c:invertIfNegative val="0"/>
          <c:dPt>
            <c:idx val="1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6992-4A28-A7F1-BC2DE18F0049}"/>
              </c:ext>
            </c:extLst>
          </c:dPt>
          <c:dPt>
            <c:idx val="2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6992-4A28-A7F1-BC2DE18F0049}"/>
              </c:ext>
            </c:extLst>
          </c:dPt>
          <c:dPt>
            <c:idx val="24"/>
            <c:invertIfNegative val="0"/>
            <c:bubble3D val="0"/>
            <c:spPr>
              <a:solidFill>
                <a:srgbClr val="A6A6A6"/>
              </a:solidFill>
            </c:spPr>
            <c:extLst>
              <c:ext xmlns:c16="http://schemas.microsoft.com/office/drawing/2014/chart" uri="{C3380CC4-5D6E-409C-BE32-E72D297353CC}">
                <c16:uniqueId val="{00000008-6992-4A28-A7F1-BC2DE18F0049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sv-S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Data!$I$26:$AG$26</c:f>
              <c:strCache>
                <c:ptCount val="25"/>
                <c:pt idx="0">
                  <c:v>Botkyrka</c:v>
                </c:pt>
                <c:pt idx="1">
                  <c:v>Danderyd</c:v>
                </c:pt>
                <c:pt idx="2">
                  <c:v>Ekerö</c:v>
                </c:pt>
                <c:pt idx="3">
                  <c:v>Haninge</c:v>
                </c:pt>
                <c:pt idx="4">
                  <c:v>Järfälla</c:v>
                </c:pt>
                <c:pt idx="5">
                  <c:v>Lidingö</c:v>
                </c:pt>
                <c:pt idx="6">
                  <c:v>Nacka</c:v>
                </c:pt>
                <c:pt idx="7">
                  <c:v>Nykvarn</c:v>
                </c:pt>
                <c:pt idx="8">
                  <c:v>Nynäshamn</c:v>
                </c:pt>
                <c:pt idx="9">
                  <c:v>Salem</c:v>
                </c:pt>
                <c:pt idx="10">
                  <c:v>Sigtuna</c:v>
                </c:pt>
                <c:pt idx="11">
                  <c:v>Sollentuna</c:v>
                </c:pt>
                <c:pt idx="12">
                  <c:v>Solna</c:v>
                </c:pt>
                <c:pt idx="13">
                  <c:v>Sundbyberg</c:v>
                </c:pt>
                <c:pt idx="14">
                  <c:v>Södertälje</c:v>
                </c:pt>
                <c:pt idx="15">
                  <c:v>Tyresö</c:v>
                </c:pt>
                <c:pt idx="16">
                  <c:v>Upplands Väsby</c:v>
                </c:pt>
                <c:pt idx="17">
                  <c:v>Upplands-Bro</c:v>
                </c:pt>
                <c:pt idx="18">
                  <c:v>Vallentuna</c:v>
                </c:pt>
                <c:pt idx="19">
                  <c:v>Vaxholm</c:v>
                </c:pt>
                <c:pt idx="20">
                  <c:v>Värmdö</c:v>
                </c:pt>
                <c:pt idx="21">
                  <c:v>Österåker</c:v>
                </c:pt>
                <c:pt idx="22">
                  <c:v>Total (exkl Stockholm)</c:v>
                </c:pt>
                <c:pt idx="23">
                  <c:v>Stockholm</c:v>
                </c:pt>
                <c:pt idx="24">
                  <c:v>Total (inkl Stockholm)</c:v>
                </c:pt>
              </c:strCache>
            </c:strRef>
          </c:cat>
          <c:val>
            <c:numRef>
              <c:f>Data!$I$28:$AG$28</c:f>
              <c:numCache>
                <c:formatCode>0</c:formatCode>
                <c:ptCount val="25"/>
                <c:pt idx="0">
                  <c:v>12.349397590361445</c:v>
                </c:pt>
                <c:pt idx="1">
                  <c:v>9.1397849462365599</c:v>
                </c:pt>
                <c:pt idx="2">
                  <c:v>7.0921985815602842</c:v>
                </c:pt>
                <c:pt idx="3">
                  <c:v>9.9337748344370862</c:v>
                </c:pt>
                <c:pt idx="4">
                  <c:v>11.200000000000001</c:v>
                </c:pt>
                <c:pt idx="5">
                  <c:v>11.25</c:v>
                </c:pt>
                <c:pt idx="6">
                  <c:v>4.4150110375275942</c:v>
                </c:pt>
                <c:pt idx="7">
                  <c:v>8.6206896551724146</c:v>
                </c:pt>
                <c:pt idx="8">
                  <c:v>10</c:v>
                </c:pt>
                <c:pt idx="9">
                  <c:v>11.39240506329114</c:v>
                </c:pt>
                <c:pt idx="10">
                  <c:v>6.132075471698113</c:v>
                </c:pt>
                <c:pt idx="11">
                  <c:v>5.382436260623229</c:v>
                </c:pt>
                <c:pt idx="12">
                  <c:v>8.064516129032258</c:v>
                </c:pt>
                <c:pt idx="13">
                  <c:v>7.3770491803278686</c:v>
                </c:pt>
                <c:pt idx="14">
                  <c:v>7.01219512195122</c:v>
                </c:pt>
                <c:pt idx="15">
                  <c:v>8.6734693877551017</c:v>
                </c:pt>
                <c:pt idx="16">
                  <c:v>12.359550561797752</c:v>
                </c:pt>
                <c:pt idx="17">
                  <c:v>10.16949152542373</c:v>
                </c:pt>
                <c:pt idx="18">
                  <c:v>8.2706766917293226</c:v>
                </c:pt>
                <c:pt idx="19">
                  <c:v>4.918032786885246</c:v>
                </c:pt>
                <c:pt idx="20">
                  <c:v>12.987012987012985</c:v>
                </c:pt>
                <c:pt idx="21">
                  <c:v>13.114754098360656</c:v>
                </c:pt>
                <c:pt idx="22">
                  <c:v>8.789153810191678</c:v>
                </c:pt>
                <c:pt idx="23">
                  <c:v>7.9820627802690582</c:v>
                </c:pt>
                <c:pt idx="24">
                  <c:v>8.5125998770743703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6992-4A28-A7F1-BC2DE18F00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125272448"/>
        <c:axId val="125273984"/>
      </c:barChart>
      <c:catAx>
        <c:axId val="1252724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sv-SE"/>
          </a:p>
        </c:txPr>
        <c:crossAx val="125273984"/>
        <c:crosses val="autoZero"/>
        <c:auto val="1"/>
        <c:lblAlgn val="ctr"/>
        <c:lblOffset val="100"/>
        <c:noMultiLvlLbl val="0"/>
      </c:catAx>
      <c:valAx>
        <c:axId val="125273984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rgbClr val="F2F2F2"/>
              </a:solidFill>
            </a:ln>
          </c:spPr>
        </c:majorGridlines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sv-SE"/>
          </a:p>
        </c:txPr>
        <c:crossAx val="125272448"/>
        <c:crosses val="autoZero"/>
        <c:crossBetween val="between"/>
      </c:valAx>
      <c:spPr>
        <a:noFill/>
        <a:ln w="25392">
          <a:noFill/>
        </a:ln>
      </c:spPr>
    </c:plotArea>
    <c:legend>
      <c:legendPos val="t"/>
      <c:legendEntry>
        <c:idx val="0"/>
        <c:txPr>
          <a:bodyPr/>
          <a:lstStyle/>
          <a:p>
            <a:pPr>
              <a:defRPr sz="1200" b="1"/>
            </a:pPr>
            <a:endParaRPr lang="sv-SE"/>
          </a:p>
        </c:txPr>
      </c:legendEntry>
      <c:legendEntry>
        <c:idx val="1"/>
        <c:txPr>
          <a:bodyPr/>
          <a:lstStyle/>
          <a:p>
            <a:pPr>
              <a:defRPr sz="1200" b="1"/>
            </a:pPr>
            <a:endParaRPr lang="sv-SE"/>
          </a:p>
        </c:txPr>
      </c:legendEntry>
      <c:layout>
        <c:manualLayout>
          <c:xMode val="edge"/>
          <c:yMode val="edge"/>
          <c:x val="0.26696811255395231"/>
          <c:y val="0.17504272696484968"/>
          <c:w val="0.46606366729945642"/>
          <c:h val="3.6474618476426163E-2"/>
        </c:manualLayout>
      </c:layout>
      <c:overlay val="0"/>
      <c:txPr>
        <a:bodyPr/>
        <a:lstStyle/>
        <a:p>
          <a:pPr>
            <a:defRPr b="1"/>
          </a:pPr>
          <a:endParaRPr lang="sv-SE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799"/>
      </a:pPr>
      <a:endParaRPr lang="sv-SE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339036030193079"/>
          <c:y val="0.21798250622855417"/>
          <c:w val="0.80145618031493493"/>
          <c:h val="0.4421535309143701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Data!$H$30</c:f>
              <c:strCache>
                <c:ptCount val="1"/>
                <c:pt idx="0">
                  <c:v>Pojke årskurs 9</c:v>
                </c:pt>
              </c:strCache>
            </c:strRef>
          </c:tx>
          <c:spPr>
            <a:solidFill>
              <a:srgbClr val="97A7D0"/>
            </a:solidFill>
          </c:spPr>
          <c:invertIfNegative val="0"/>
          <c:dPt>
            <c:idx val="1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C98C-4066-9C5B-B1798F5C60CF}"/>
              </c:ext>
            </c:extLst>
          </c:dPt>
          <c:dPt>
            <c:idx val="2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C98C-4066-9C5B-B1798F5C60CF}"/>
              </c:ext>
            </c:extLst>
          </c:dPt>
          <c:dPt>
            <c:idx val="24"/>
            <c:invertIfNegative val="0"/>
            <c:bubble3D val="0"/>
            <c:spPr>
              <a:solidFill>
                <a:srgbClr val="595959"/>
              </a:solidFill>
            </c:spPr>
            <c:extLst>
              <c:ext xmlns:c16="http://schemas.microsoft.com/office/drawing/2014/chart" uri="{C3380CC4-5D6E-409C-BE32-E72D297353CC}">
                <c16:uniqueId val="{00000003-C98C-4066-9C5B-B1798F5C60CF}"/>
              </c:ext>
            </c:extLst>
          </c:dPt>
          <c:dLbls>
            <c:dLbl>
              <c:idx val="17"/>
              <c:numFmt formatCode="#,##0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ysClr val="windowText" lastClr="000000"/>
                      </a:solidFill>
                    </a:defRPr>
                  </a:pPr>
                  <a:endParaRPr lang="sv-S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C98C-4066-9C5B-B1798F5C60CF}"/>
                </c:ext>
              </c:extLst>
            </c:dLbl>
            <c:dLbl>
              <c:idx val="23"/>
              <c:numFmt formatCode="#,##0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tx1"/>
                      </a:solidFill>
                    </a:defRPr>
                  </a:pPr>
                  <a:endParaRPr lang="sv-S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C98C-4066-9C5B-B1798F5C60CF}"/>
                </c:ext>
              </c:extLst>
            </c:dLbl>
            <c:dLbl>
              <c:idx val="24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</a:defRPr>
                  </a:pPr>
                  <a:endParaRPr lang="sv-S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C98C-4066-9C5B-B1798F5C60CF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tx1"/>
                    </a:solidFill>
                  </a:defRPr>
                </a:pPr>
                <a:endParaRPr lang="sv-S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Data!$I$29:$AG$29</c:f>
              <c:strCache>
                <c:ptCount val="25"/>
                <c:pt idx="0">
                  <c:v>Botkyrka</c:v>
                </c:pt>
                <c:pt idx="1">
                  <c:v>Danderyd</c:v>
                </c:pt>
                <c:pt idx="2">
                  <c:v>Ekerö</c:v>
                </c:pt>
                <c:pt idx="3">
                  <c:v>Haninge</c:v>
                </c:pt>
                <c:pt idx="4">
                  <c:v>Järfälla</c:v>
                </c:pt>
                <c:pt idx="5">
                  <c:v>Lidingö</c:v>
                </c:pt>
                <c:pt idx="6">
                  <c:v>Nacka</c:v>
                </c:pt>
                <c:pt idx="7">
                  <c:v>Nykvarn</c:v>
                </c:pt>
                <c:pt idx="8">
                  <c:v>Nynäshamn</c:v>
                </c:pt>
                <c:pt idx="9">
                  <c:v>Salem</c:v>
                </c:pt>
                <c:pt idx="10">
                  <c:v>Sigtuna</c:v>
                </c:pt>
                <c:pt idx="11">
                  <c:v>Sollentuna</c:v>
                </c:pt>
                <c:pt idx="12">
                  <c:v>Solna</c:v>
                </c:pt>
                <c:pt idx="13">
                  <c:v>Sundbyberg</c:v>
                </c:pt>
                <c:pt idx="14">
                  <c:v>Södertälje</c:v>
                </c:pt>
                <c:pt idx="15">
                  <c:v>Tyresö</c:v>
                </c:pt>
                <c:pt idx="16">
                  <c:v>Upplands Väsby</c:v>
                </c:pt>
                <c:pt idx="17">
                  <c:v>Upplands-Bro</c:v>
                </c:pt>
                <c:pt idx="18">
                  <c:v>Vallentuna</c:v>
                </c:pt>
                <c:pt idx="19">
                  <c:v>Vaxholm</c:v>
                </c:pt>
                <c:pt idx="20">
                  <c:v>Värmdö</c:v>
                </c:pt>
                <c:pt idx="21">
                  <c:v>Österåker</c:v>
                </c:pt>
                <c:pt idx="22">
                  <c:v>Total (exkl Stockholm)</c:v>
                </c:pt>
                <c:pt idx="23">
                  <c:v>Stockholm</c:v>
                </c:pt>
                <c:pt idx="24">
                  <c:v>Total (inkl Stockholm)</c:v>
                </c:pt>
              </c:strCache>
            </c:strRef>
          </c:cat>
          <c:val>
            <c:numRef>
              <c:f>Data!$I$30:$AG$30</c:f>
              <c:numCache>
                <c:formatCode>0</c:formatCode>
                <c:ptCount val="25"/>
                <c:pt idx="0">
                  <c:v>10.354223433242508</c:v>
                </c:pt>
                <c:pt idx="1">
                  <c:v>7.4626865671641784</c:v>
                </c:pt>
                <c:pt idx="2">
                  <c:v>12.025316455696203</c:v>
                </c:pt>
                <c:pt idx="3">
                  <c:v>8.1355932203389827</c:v>
                </c:pt>
                <c:pt idx="4">
                  <c:v>8.6792452830188669</c:v>
                </c:pt>
                <c:pt idx="5">
                  <c:v>6.1224489795918364</c:v>
                </c:pt>
                <c:pt idx="6">
                  <c:v>9.0322580645161281</c:v>
                </c:pt>
                <c:pt idx="7">
                  <c:v>6.25</c:v>
                </c:pt>
                <c:pt idx="8">
                  <c:v>4.0404040404040407</c:v>
                </c:pt>
                <c:pt idx="9">
                  <c:v>5.376344086021505</c:v>
                </c:pt>
                <c:pt idx="10">
                  <c:v>6.7307692307692308</c:v>
                </c:pt>
                <c:pt idx="11">
                  <c:v>5.352112676056338</c:v>
                </c:pt>
                <c:pt idx="12">
                  <c:v>5.0420168067226889</c:v>
                </c:pt>
                <c:pt idx="13">
                  <c:v>3.9215686274509802</c:v>
                </c:pt>
                <c:pt idx="14">
                  <c:v>5.6213017751479288</c:v>
                </c:pt>
                <c:pt idx="15">
                  <c:v>10.294117647058822</c:v>
                </c:pt>
                <c:pt idx="16">
                  <c:v>6.7415730337078648</c:v>
                </c:pt>
                <c:pt idx="17">
                  <c:v>9.7345132743362832</c:v>
                </c:pt>
                <c:pt idx="18">
                  <c:v>10.067114093959731</c:v>
                </c:pt>
                <c:pt idx="19">
                  <c:v>0</c:v>
                </c:pt>
                <c:pt idx="20">
                  <c:v>11.462450592885375</c:v>
                </c:pt>
                <c:pt idx="21">
                  <c:v>20.779220779220779</c:v>
                </c:pt>
                <c:pt idx="22">
                  <c:v>8.0700159127074329</c:v>
                </c:pt>
                <c:pt idx="23">
                  <c:v>7.4563272262462714</c:v>
                </c:pt>
                <c:pt idx="24">
                  <c:v>7.8565075600355767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98C-4066-9C5B-B1798F5C60CF}"/>
            </c:ext>
          </c:extLst>
        </c:ser>
        <c:ser>
          <c:idx val="1"/>
          <c:order val="1"/>
          <c:tx>
            <c:strRef>
              <c:f>Data!$H$31</c:f>
              <c:strCache>
                <c:ptCount val="1"/>
                <c:pt idx="0">
                  <c:v>Flicka årskurs 9</c:v>
                </c:pt>
              </c:strCache>
            </c:strRef>
          </c:tx>
          <c:spPr>
            <a:solidFill>
              <a:srgbClr val="DCE2EF"/>
            </a:solidFill>
          </c:spPr>
          <c:invertIfNegative val="0"/>
          <c:dPt>
            <c:idx val="1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C98C-4066-9C5B-B1798F5C60CF}"/>
              </c:ext>
            </c:extLst>
          </c:dPt>
          <c:dPt>
            <c:idx val="2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C98C-4066-9C5B-B1798F5C60CF}"/>
              </c:ext>
            </c:extLst>
          </c:dPt>
          <c:dPt>
            <c:idx val="24"/>
            <c:invertIfNegative val="0"/>
            <c:bubble3D val="0"/>
            <c:spPr>
              <a:solidFill>
                <a:srgbClr val="A6A6A6"/>
              </a:solidFill>
            </c:spPr>
            <c:extLst>
              <c:ext xmlns:c16="http://schemas.microsoft.com/office/drawing/2014/chart" uri="{C3380CC4-5D6E-409C-BE32-E72D297353CC}">
                <c16:uniqueId val="{00000008-C98C-4066-9C5B-B1798F5C60CF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sv-S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Data!$I$29:$AG$29</c:f>
              <c:strCache>
                <c:ptCount val="25"/>
                <c:pt idx="0">
                  <c:v>Botkyrka</c:v>
                </c:pt>
                <c:pt idx="1">
                  <c:v>Danderyd</c:v>
                </c:pt>
                <c:pt idx="2">
                  <c:v>Ekerö</c:v>
                </c:pt>
                <c:pt idx="3">
                  <c:v>Haninge</c:v>
                </c:pt>
                <c:pt idx="4">
                  <c:v>Järfälla</c:v>
                </c:pt>
                <c:pt idx="5">
                  <c:v>Lidingö</c:v>
                </c:pt>
                <c:pt idx="6">
                  <c:v>Nacka</c:v>
                </c:pt>
                <c:pt idx="7">
                  <c:v>Nykvarn</c:v>
                </c:pt>
                <c:pt idx="8">
                  <c:v>Nynäshamn</c:v>
                </c:pt>
                <c:pt idx="9">
                  <c:v>Salem</c:v>
                </c:pt>
                <c:pt idx="10">
                  <c:v>Sigtuna</c:v>
                </c:pt>
                <c:pt idx="11">
                  <c:v>Sollentuna</c:v>
                </c:pt>
                <c:pt idx="12">
                  <c:v>Solna</c:v>
                </c:pt>
                <c:pt idx="13">
                  <c:v>Sundbyberg</c:v>
                </c:pt>
                <c:pt idx="14">
                  <c:v>Södertälje</c:v>
                </c:pt>
                <c:pt idx="15">
                  <c:v>Tyresö</c:v>
                </c:pt>
                <c:pt idx="16">
                  <c:v>Upplands Väsby</c:v>
                </c:pt>
                <c:pt idx="17">
                  <c:v>Upplands-Bro</c:v>
                </c:pt>
                <c:pt idx="18">
                  <c:v>Vallentuna</c:v>
                </c:pt>
                <c:pt idx="19">
                  <c:v>Vaxholm</c:v>
                </c:pt>
                <c:pt idx="20">
                  <c:v>Värmdö</c:v>
                </c:pt>
                <c:pt idx="21">
                  <c:v>Österåker</c:v>
                </c:pt>
                <c:pt idx="22">
                  <c:v>Total (exkl Stockholm)</c:v>
                </c:pt>
                <c:pt idx="23">
                  <c:v>Stockholm</c:v>
                </c:pt>
                <c:pt idx="24">
                  <c:v>Total (inkl Stockholm)</c:v>
                </c:pt>
              </c:strCache>
            </c:strRef>
          </c:cat>
          <c:val>
            <c:numRef>
              <c:f>Data!$I$31:$AG$31</c:f>
              <c:numCache>
                <c:formatCode>0</c:formatCode>
                <c:ptCount val="25"/>
                <c:pt idx="0">
                  <c:v>14.97005988023952</c:v>
                </c:pt>
                <c:pt idx="1">
                  <c:v>9.5238095238095237</c:v>
                </c:pt>
                <c:pt idx="2">
                  <c:v>6.4285714285714279</c:v>
                </c:pt>
                <c:pt idx="3">
                  <c:v>13.531353135313532</c:v>
                </c:pt>
                <c:pt idx="4">
                  <c:v>13.043478260869565</c:v>
                </c:pt>
                <c:pt idx="5">
                  <c:v>9.5435684647302903</c:v>
                </c:pt>
                <c:pt idx="6">
                  <c:v>10.91703056768559</c:v>
                </c:pt>
                <c:pt idx="7">
                  <c:v>11.864406779661017</c:v>
                </c:pt>
                <c:pt idx="8">
                  <c:v>17.355371900826448</c:v>
                </c:pt>
                <c:pt idx="9">
                  <c:v>11.39240506329114</c:v>
                </c:pt>
                <c:pt idx="10">
                  <c:v>14.150943396226415</c:v>
                </c:pt>
                <c:pt idx="11">
                  <c:v>11.3314447592068</c:v>
                </c:pt>
                <c:pt idx="12">
                  <c:v>12</c:v>
                </c:pt>
                <c:pt idx="13">
                  <c:v>10</c:v>
                </c:pt>
                <c:pt idx="14">
                  <c:v>10.606060606060606</c:v>
                </c:pt>
                <c:pt idx="15">
                  <c:v>18.367346938775512</c:v>
                </c:pt>
                <c:pt idx="16">
                  <c:v>13.068181818181818</c:v>
                </c:pt>
                <c:pt idx="17">
                  <c:v>10.084033613445378</c:v>
                </c:pt>
                <c:pt idx="18">
                  <c:v>7.4074074074074066</c:v>
                </c:pt>
                <c:pt idx="19">
                  <c:v>11.475409836065573</c:v>
                </c:pt>
                <c:pt idx="20">
                  <c:v>15.217391304347828</c:v>
                </c:pt>
                <c:pt idx="21">
                  <c:v>8.1967213114754092</c:v>
                </c:pt>
                <c:pt idx="22">
                  <c:v>12.130384167636787</c:v>
                </c:pt>
                <c:pt idx="23">
                  <c:v>10.058113544926242</c:v>
                </c:pt>
                <c:pt idx="24">
                  <c:v>11.420698101653398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C98C-4066-9C5B-B1798F5C60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125272448"/>
        <c:axId val="125273984"/>
      </c:barChart>
      <c:catAx>
        <c:axId val="1252724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sv-SE"/>
          </a:p>
        </c:txPr>
        <c:crossAx val="125273984"/>
        <c:crosses val="autoZero"/>
        <c:auto val="1"/>
        <c:lblAlgn val="ctr"/>
        <c:lblOffset val="100"/>
        <c:noMultiLvlLbl val="0"/>
      </c:catAx>
      <c:valAx>
        <c:axId val="125273984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rgbClr val="F2F2F2"/>
              </a:solidFill>
            </a:ln>
          </c:spPr>
        </c:majorGridlines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sv-SE"/>
          </a:p>
        </c:txPr>
        <c:crossAx val="125272448"/>
        <c:crosses val="autoZero"/>
        <c:crossBetween val="between"/>
      </c:valAx>
      <c:spPr>
        <a:noFill/>
        <a:ln w="25392">
          <a:noFill/>
        </a:ln>
      </c:spPr>
    </c:plotArea>
    <c:legend>
      <c:legendPos val="t"/>
      <c:legendEntry>
        <c:idx val="0"/>
        <c:txPr>
          <a:bodyPr/>
          <a:lstStyle/>
          <a:p>
            <a:pPr>
              <a:defRPr sz="1200" b="1"/>
            </a:pPr>
            <a:endParaRPr lang="sv-SE"/>
          </a:p>
        </c:txPr>
      </c:legendEntry>
      <c:legendEntry>
        <c:idx val="1"/>
        <c:txPr>
          <a:bodyPr/>
          <a:lstStyle/>
          <a:p>
            <a:pPr>
              <a:defRPr sz="1200" b="1"/>
            </a:pPr>
            <a:endParaRPr lang="sv-SE"/>
          </a:p>
        </c:txPr>
      </c:legendEntry>
      <c:layout>
        <c:manualLayout>
          <c:xMode val="edge"/>
          <c:yMode val="edge"/>
          <c:x val="0.26696811255395231"/>
          <c:y val="0.17504272696484968"/>
          <c:w val="0.46606366729945642"/>
          <c:h val="3.6474618476426163E-2"/>
        </c:manualLayout>
      </c:layout>
      <c:overlay val="0"/>
      <c:txPr>
        <a:bodyPr/>
        <a:lstStyle/>
        <a:p>
          <a:pPr>
            <a:defRPr b="1"/>
          </a:pPr>
          <a:endParaRPr lang="sv-SE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799"/>
      </a:pPr>
      <a:endParaRPr lang="sv-SE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339036030193079"/>
          <c:y val="0.21798250622855417"/>
          <c:w val="0.80145618031493493"/>
          <c:h val="0.4421535309143701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Data!$H$33</c:f>
              <c:strCache>
                <c:ptCount val="1"/>
                <c:pt idx="0">
                  <c:v>Pojke årskurs 9</c:v>
                </c:pt>
              </c:strCache>
            </c:strRef>
          </c:tx>
          <c:spPr>
            <a:solidFill>
              <a:srgbClr val="97A7D0"/>
            </a:solidFill>
          </c:spPr>
          <c:invertIfNegative val="0"/>
          <c:dPt>
            <c:idx val="1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41D8-4E39-926E-98CEEFBD5F79}"/>
              </c:ext>
            </c:extLst>
          </c:dPt>
          <c:dPt>
            <c:idx val="2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41D8-4E39-926E-98CEEFBD5F79}"/>
              </c:ext>
            </c:extLst>
          </c:dPt>
          <c:dPt>
            <c:idx val="24"/>
            <c:invertIfNegative val="0"/>
            <c:bubble3D val="0"/>
            <c:spPr>
              <a:solidFill>
                <a:srgbClr val="595959"/>
              </a:solidFill>
            </c:spPr>
            <c:extLst>
              <c:ext xmlns:c16="http://schemas.microsoft.com/office/drawing/2014/chart" uri="{C3380CC4-5D6E-409C-BE32-E72D297353CC}">
                <c16:uniqueId val="{00000003-41D8-4E39-926E-98CEEFBD5F79}"/>
              </c:ext>
            </c:extLst>
          </c:dPt>
          <c:dLbls>
            <c:dLbl>
              <c:idx val="17"/>
              <c:numFmt formatCode="#,##0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ysClr val="windowText" lastClr="000000"/>
                      </a:solidFill>
                    </a:defRPr>
                  </a:pPr>
                  <a:endParaRPr lang="sv-S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41D8-4E39-926E-98CEEFBD5F79}"/>
                </c:ext>
              </c:extLst>
            </c:dLbl>
            <c:dLbl>
              <c:idx val="23"/>
              <c:numFmt formatCode="#,##0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tx1"/>
                      </a:solidFill>
                    </a:defRPr>
                  </a:pPr>
                  <a:endParaRPr lang="sv-S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41D8-4E39-926E-98CEEFBD5F79}"/>
                </c:ext>
              </c:extLst>
            </c:dLbl>
            <c:dLbl>
              <c:idx val="24"/>
              <c:layout>
                <c:manualLayout>
                  <c:x val="1.3888888888888889E-3"/>
                  <c:y val="6.117533718689638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1D8-4E39-926E-98CEEFBD5F79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tx1"/>
                    </a:solidFill>
                  </a:defRPr>
                </a:pPr>
                <a:endParaRPr lang="sv-S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Data!$I$32:$AG$32</c:f>
              <c:strCache>
                <c:ptCount val="25"/>
                <c:pt idx="0">
                  <c:v>Botkyrka</c:v>
                </c:pt>
                <c:pt idx="1">
                  <c:v>Danderyd</c:v>
                </c:pt>
                <c:pt idx="2">
                  <c:v>Ekerö</c:v>
                </c:pt>
                <c:pt idx="3">
                  <c:v>Haninge</c:v>
                </c:pt>
                <c:pt idx="4">
                  <c:v>Järfälla</c:v>
                </c:pt>
                <c:pt idx="5">
                  <c:v>Lidingö</c:v>
                </c:pt>
                <c:pt idx="6">
                  <c:v>Nacka</c:v>
                </c:pt>
                <c:pt idx="7">
                  <c:v>Nykvarn</c:v>
                </c:pt>
                <c:pt idx="8">
                  <c:v>Nynäshamn</c:v>
                </c:pt>
                <c:pt idx="9">
                  <c:v>Salem</c:v>
                </c:pt>
                <c:pt idx="10">
                  <c:v>Sigtuna</c:v>
                </c:pt>
                <c:pt idx="11">
                  <c:v>Sollentuna</c:v>
                </c:pt>
                <c:pt idx="12">
                  <c:v>Solna</c:v>
                </c:pt>
                <c:pt idx="13">
                  <c:v>Sundbyberg</c:v>
                </c:pt>
                <c:pt idx="14">
                  <c:v>Södertälje</c:v>
                </c:pt>
                <c:pt idx="15">
                  <c:v>Tyresö</c:v>
                </c:pt>
                <c:pt idx="16">
                  <c:v>Upplands Väsby</c:v>
                </c:pt>
                <c:pt idx="17">
                  <c:v>Upplands-Bro</c:v>
                </c:pt>
                <c:pt idx="18">
                  <c:v>Vallentuna</c:v>
                </c:pt>
                <c:pt idx="19">
                  <c:v>Vaxholm</c:v>
                </c:pt>
                <c:pt idx="20">
                  <c:v>Värmdö</c:v>
                </c:pt>
                <c:pt idx="21">
                  <c:v>Österåker</c:v>
                </c:pt>
                <c:pt idx="22">
                  <c:v>Total (exkl Stockholm)</c:v>
                </c:pt>
                <c:pt idx="23">
                  <c:v>Stockholm</c:v>
                </c:pt>
                <c:pt idx="24">
                  <c:v>Total (inkl Stockholm)</c:v>
                </c:pt>
              </c:strCache>
            </c:strRef>
          </c:cat>
          <c:val>
            <c:numRef>
              <c:f>Data!$I$33:$AG$33</c:f>
              <c:numCache>
                <c:formatCode>0</c:formatCode>
                <c:ptCount val="25"/>
                <c:pt idx="0">
                  <c:v>9.1397849462365599</c:v>
                </c:pt>
                <c:pt idx="1">
                  <c:v>6.9306930693069315</c:v>
                </c:pt>
                <c:pt idx="2">
                  <c:v>7.5</c:v>
                </c:pt>
                <c:pt idx="3">
                  <c:v>5.7239057239057241</c:v>
                </c:pt>
                <c:pt idx="4">
                  <c:v>3.4220532319391634</c:v>
                </c:pt>
                <c:pt idx="5">
                  <c:v>3.6144578313253009</c:v>
                </c:pt>
                <c:pt idx="6">
                  <c:v>2.795698924731183</c:v>
                </c:pt>
                <c:pt idx="7">
                  <c:v>1.5625</c:v>
                </c:pt>
                <c:pt idx="8">
                  <c:v>4</c:v>
                </c:pt>
                <c:pt idx="9">
                  <c:v>5.2631578947368416</c:v>
                </c:pt>
                <c:pt idx="10">
                  <c:v>4.3269230769230766</c:v>
                </c:pt>
                <c:pt idx="11">
                  <c:v>1.977401129943503</c:v>
                </c:pt>
                <c:pt idx="12">
                  <c:v>5.833333333333333</c:v>
                </c:pt>
                <c:pt idx="13">
                  <c:v>3.9215686274509802</c:v>
                </c:pt>
                <c:pt idx="14">
                  <c:v>4.7337278106508878</c:v>
                </c:pt>
                <c:pt idx="15">
                  <c:v>4.4334975369458132</c:v>
                </c:pt>
                <c:pt idx="16">
                  <c:v>6.179775280898876</c:v>
                </c:pt>
                <c:pt idx="17">
                  <c:v>3.5398230088495577</c:v>
                </c:pt>
                <c:pt idx="18">
                  <c:v>3.4246575342465753</c:v>
                </c:pt>
                <c:pt idx="19">
                  <c:v>9.8039215686274517</c:v>
                </c:pt>
                <c:pt idx="20">
                  <c:v>5.1792828685258963</c:v>
                </c:pt>
                <c:pt idx="21">
                  <c:v>10.256410256410255</c:v>
                </c:pt>
                <c:pt idx="22">
                  <c:v>4.8990700839192565</c:v>
                </c:pt>
                <c:pt idx="23">
                  <c:v>4.7942299533305048</c:v>
                </c:pt>
                <c:pt idx="24">
                  <c:v>4.8625480342890919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1D8-4E39-926E-98CEEFBD5F79}"/>
            </c:ext>
          </c:extLst>
        </c:ser>
        <c:ser>
          <c:idx val="1"/>
          <c:order val="1"/>
          <c:tx>
            <c:strRef>
              <c:f>Data!$H$34</c:f>
              <c:strCache>
                <c:ptCount val="1"/>
                <c:pt idx="0">
                  <c:v>Flicka årskurs 9</c:v>
                </c:pt>
              </c:strCache>
            </c:strRef>
          </c:tx>
          <c:spPr>
            <a:solidFill>
              <a:srgbClr val="DCE2EF"/>
            </a:solidFill>
          </c:spPr>
          <c:invertIfNegative val="0"/>
          <c:dPt>
            <c:idx val="1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41D8-4E39-926E-98CEEFBD5F79}"/>
              </c:ext>
            </c:extLst>
          </c:dPt>
          <c:dPt>
            <c:idx val="2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41D8-4E39-926E-98CEEFBD5F79}"/>
              </c:ext>
            </c:extLst>
          </c:dPt>
          <c:dPt>
            <c:idx val="24"/>
            <c:invertIfNegative val="0"/>
            <c:bubble3D val="0"/>
            <c:spPr>
              <a:solidFill>
                <a:srgbClr val="A6A6A6"/>
              </a:solidFill>
            </c:spPr>
            <c:extLst>
              <c:ext xmlns:c16="http://schemas.microsoft.com/office/drawing/2014/chart" uri="{C3380CC4-5D6E-409C-BE32-E72D297353CC}">
                <c16:uniqueId val="{00000008-41D8-4E39-926E-98CEEFBD5F79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sv-S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Data!$I$32:$AG$32</c:f>
              <c:strCache>
                <c:ptCount val="25"/>
                <c:pt idx="0">
                  <c:v>Botkyrka</c:v>
                </c:pt>
                <c:pt idx="1">
                  <c:v>Danderyd</c:v>
                </c:pt>
                <c:pt idx="2">
                  <c:v>Ekerö</c:v>
                </c:pt>
                <c:pt idx="3">
                  <c:v>Haninge</c:v>
                </c:pt>
                <c:pt idx="4">
                  <c:v>Järfälla</c:v>
                </c:pt>
                <c:pt idx="5">
                  <c:v>Lidingö</c:v>
                </c:pt>
                <c:pt idx="6">
                  <c:v>Nacka</c:v>
                </c:pt>
                <c:pt idx="7">
                  <c:v>Nykvarn</c:v>
                </c:pt>
                <c:pt idx="8">
                  <c:v>Nynäshamn</c:v>
                </c:pt>
                <c:pt idx="9">
                  <c:v>Salem</c:v>
                </c:pt>
                <c:pt idx="10">
                  <c:v>Sigtuna</c:v>
                </c:pt>
                <c:pt idx="11">
                  <c:v>Sollentuna</c:v>
                </c:pt>
                <c:pt idx="12">
                  <c:v>Solna</c:v>
                </c:pt>
                <c:pt idx="13">
                  <c:v>Sundbyberg</c:v>
                </c:pt>
                <c:pt idx="14">
                  <c:v>Södertälje</c:v>
                </c:pt>
                <c:pt idx="15">
                  <c:v>Tyresö</c:v>
                </c:pt>
                <c:pt idx="16">
                  <c:v>Upplands Väsby</c:v>
                </c:pt>
                <c:pt idx="17">
                  <c:v>Upplands-Bro</c:v>
                </c:pt>
                <c:pt idx="18">
                  <c:v>Vallentuna</c:v>
                </c:pt>
                <c:pt idx="19">
                  <c:v>Vaxholm</c:v>
                </c:pt>
                <c:pt idx="20">
                  <c:v>Värmdö</c:v>
                </c:pt>
                <c:pt idx="21">
                  <c:v>Österåker</c:v>
                </c:pt>
                <c:pt idx="22">
                  <c:v>Total (exkl Stockholm)</c:v>
                </c:pt>
                <c:pt idx="23">
                  <c:v>Stockholm</c:v>
                </c:pt>
                <c:pt idx="24">
                  <c:v>Total (inkl Stockholm)</c:v>
                </c:pt>
              </c:strCache>
            </c:strRef>
          </c:cat>
          <c:val>
            <c:numRef>
              <c:f>Data!$I$34:$AG$34</c:f>
              <c:numCache>
                <c:formatCode>0</c:formatCode>
                <c:ptCount val="25"/>
                <c:pt idx="0">
                  <c:v>6.5868263473053901</c:v>
                </c:pt>
                <c:pt idx="1">
                  <c:v>2.1164021164021163</c:v>
                </c:pt>
                <c:pt idx="2">
                  <c:v>0.70921985815602839</c:v>
                </c:pt>
                <c:pt idx="3">
                  <c:v>3.6303630363036308</c:v>
                </c:pt>
                <c:pt idx="4">
                  <c:v>3.9840637450199203</c:v>
                </c:pt>
                <c:pt idx="5">
                  <c:v>3.7037037037037033</c:v>
                </c:pt>
                <c:pt idx="6">
                  <c:v>1.0845986984815619</c:v>
                </c:pt>
                <c:pt idx="7">
                  <c:v>0</c:v>
                </c:pt>
                <c:pt idx="8">
                  <c:v>2.5</c:v>
                </c:pt>
                <c:pt idx="9">
                  <c:v>2.5316455696202533</c:v>
                </c:pt>
                <c:pt idx="10">
                  <c:v>3.7735849056603774</c:v>
                </c:pt>
                <c:pt idx="11">
                  <c:v>3.4090909090909087</c:v>
                </c:pt>
                <c:pt idx="12">
                  <c:v>3.2</c:v>
                </c:pt>
                <c:pt idx="13">
                  <c:v>3.278688524590164</c:v>
                </c:pt>
                <c:pt idx="14">
                  <c:v>3.9274924471299091</c:v>
                </c:pt>
                <c:pt idx="15">
                  <c:v>2.030456852791878</c:v>
                </c:pt>
                <c:pt idx="16">
                  <c:v>3.3707865168539324</c:v>
                </c:pt>
                <c:pt idx="17">
                  <c:v>3.3613445378151261</c:v>
                </c:pt>
                <c:pt idx="18">
                  <c:v>2.2556390977443606</c:v>
                </c:pt>
                <c:pt idx="19">
                  <c:v>1.639344262295082</c:v>
                </c:pt>
                <c:pt idx="20">
                  <c:v>4.7413793103448274</c:v>
                </c:pt>
                <c:pt idx="21">
                  <c:v>0</c:v>
                </c:pt>
                <c:pt idx="22">
                  <c:v>3.1853057428504998</c:v>
                </c:pt>
                <c:pt idx="23">
                  <c:v>3.4743875278396437</c:v>
                </c:pt>
                <c:pt idx="24">
                  <c:v>3.2844485181790408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41D8-4E39-926E-98CEEFBD5F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125272448"/>
        <c:axId val="125273984"/>
      </c:barChart>
      <c:catAx>
        <c:axId val="1252724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sv-SE"/>
          </a:p>
        </c:txPr>
        <c:crossAx val="125273984"/>
        <c:crosses val="autoZero"/>
        <c:auto val="1"/>
        <c:lblAlgn val="ctr"/>
        <c:lblOffset val="100"/>
        <c:noMultiLvlLbl val="0"/>
      </c:catAx>
      <c:valAx>
        <c:axId val="125273984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rgbClr val="F2F2F2"/>
              </a:solidFill>
            </a:ln>
          </c:spPr>
        </c:majorGridlines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sv-SE"/>
          </a:p>
        </c:txPr>
        <c:crossAx val="125272448"/>
        <c:crosses val="autoZero"/>
        <c:crossBetween val="between"/>
      </c:valAx>
      <c:spPr>
        <a:noFill/>
        <a:ln w="25392">
          <a:noFill/>
        </a:ln>
      </c:spPr>
    </c:plotArea>
    <c:legend>
      <c:legendPos val="t"/>
      <c:legendEntry>
        <c:idx val="0"/>
        <c:txPr>
          <a:bodyPr/>
          <a:lstStyle/>
          <a:p>
            <a:pPr>
              <a:defRPr sz="1200" b="1"/>
            </a:pPr>
            <a:endParaRPr lang="sv-SE"/>
          </a:p>
        </c:txPr>
      </c:legendEntry>
      <c:legendEntry>
        <c:idx val="1"/>
        <c:txPr>
          <a:bodyPr/>
          <a:lstStyle/>
          <a:p>
            <a:pPr>
              <a:defRPr sz="1200" b="1"/>
            </a:pPr>
            <a:endParaRPr lang="sv-SE"/>
          </a:p>
        </c:txPr>
      </c:legendEntry>
      <c:layout>
        <c:manualLayout>
          <c:xMode val="edge"/>
          <c:yMode val="edge"/>
          <c:x val="0.26696811255395231"/>
          <c:y val="0.17504272696484968"/>
          <c:w val="0.46606366729945642"/>
          <c:h val="3.6474618476426163E-2"/>
        </c:manualLayout>
      </c:layout>
      <c:overlay val="0"/>
      <c:txPr>
        <a:bodyPr/>
        <a:lstStyle/>
        <a:p>
          <a:pPr>
            <a:defRPr b="1"/>
          </a:pPr>
          <a:endParaRPr lang="sv-SE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799"/>
      </a:pPr>
      <a:endParaRPr lang="sv-SE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339036030193079"/>
          <c:y val="0.21798250622855417"/>
          <c:w val="0.80145618031493493"/>
          <c:h val="0.4421535309143701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Data!$H$36</c:f>
              <c:strCache>
                <c:ptCount val="1"/>
                <c:pt idx="0">
                  <c:v>Pojke årskurs 9</c:v>
                </c:pt>
              </c:strCache>
            </c:strRef>
          </c:tx>
          <c:spPr>
            <a:solidFill>
              <a:srgbClr val="97A7D0"/>
            </a:solidFill>
          </c:spPr>
          <c:invertIfNegative val="0"/>
          <c:dPt>
            <c:idx val="1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9B60-47ED-A7DD-C0E20951588A}"/>
              </c:ext>
            </c:extLst>
          </c:dPt>
          <c:dPt>
            <c:idx val="2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9B60-47ED-A7DD-C0E20951588A}"/>
              </c:ext>
            </c:extLst>
          </c:dPt>
          <c:dPt>
            <c:idx val="24"/>
            <c:invertIfNegative val="0"/>
            <c:bubble3D val="0"/>
            <c:spPr>
              <a:solidFill>
                <a:srgbClr val="595959"/>
              </a:solidFill>
            </c:spPr>
            <c:extLst>
              <c:ext xmlns:c16="http://schemas.microsoft.com/office/drawing/2014/chart" uri="{C3380CC4-5D6E-409C-BE32-E72D297353CC}">
                <c16:uniqueId val="{00000003-9B60-47ED-A7DD-C0E20951588A}"/>
              </c:ext>
            </c:extLst>
          </c:dPt>
          <c:dLbls>
            <c:dLbl>
              <c:idx val="17"/>
              <c:numFmt formatCode="#,##0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ysClr val="windowText" lastClr="000000"/>
                      </a:solidFill>
                    </a:defRPr>
                  </a:pPr>
                  <a:endParaRPr lang="sv-S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9B60-47ED-A7DD-C0E20951588A}"/>
                </c:ext>
              </c:extLst>
            </c:dLbl>
            <c:dLbl>
              <c:idx val="23"/>
              <c:numFmt formatCode="#,##0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tx1"/>
                      </a:solidFill>
                    </a:defRPr>
                  </a:pPr>
                  <a:endParaRPr lang="sv-S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9B60-47ED-A7DD-C0E20951588A}"/>
                </c:ext>
              </c:extLst>
            </c:dLbl>
            <c:dLbl>
              <c:idx val="24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</a:defRPr>
                  </a:pPr>
                  <a:endParaRPr lang="sv-S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9B60-47ED-A7DD-C0E20951588A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tx1"/>
                    </a:solidFill>
                  </a:defRPr>
                </a:pPr>
                <a:endParaRPr lang="sv-S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Data!$I$35:$AG$35</c:f>
              <c:strCache>
                <c:ptCount val="25"/>
                <c:pt idx="0">
                  <c:v>Botkyrka</c:v>
                </c:pt>
                <c:pt idx="1">
                  <c:v>Danderyd</c:v>
                </c:pt>
                <c:pt idx="2">
                  <c:v>Ekerö</c:v>
                </c:pt>
                <c:pt idx="3">
                  <c:v>Haninge</c:v>
                </c:pt>
                <c:pt idx="4">
                  <c:v>Järfälla</c:v>
                </c:pt>
                <c:pt idx="5">
                  <c:v>Lidingö</c:v>
                </c:pt>
                <c:pt idx="6">
                  <c:v>Nacka</c:v>
                </c:pt>
                <c:pt idx="7">
                  <c:v>Nykvarn</c:v>
                </c:pt>
                <c:pt idx="8">
                  <c:v>Nynäshamn</c:v>
                </c:pt>
                <c:pt idx="9">
                  <c:v>Salem</c:v>
                </c:pt>
                <c:pt idx="10">
                  <c:v>Sigtuna</c:v>
                </c:pt>
                <c:pt idx="11">
                  <c:v>Sollentuna</c:v>
                </c:pt>
                <c:pt idx="12">
                  <c:v>Solna</c:v>
                </c:pt>
                <c:pt idx="13">
                  <c:v>Sundbyberg</c:v>
                </c:pt>
                <c:pt idx="14">
                  <c:v>Södertälje</c:v>
                </c:pt>
                <c:pt idx="15">
                  <c:v>Tyresö</c:v>
                </c:pt>
                <c:pt idx="16">
                  <c:v>Upplands Väsby</c:v>
                </c:pt>
                <c:pt idx="17">
                  <c:v>Upplands-Bro</c:v>
                </c:pt>
                <c:pt idx="18">
                  <c:v>Vallentuna</c:v>
                </c:pt>
                <c:pt idx="19">
                  <c:v>Vaxholm</c:v>
                </c:pt>
                <c:pt idx="20">
                  <c:v>Värmdö</c:v>
                </c:pt>
                <c:pt idx="21">
                  <c:v>Österåker</c:v>
                </c:pt>
                <c:pt idx="22">
                  <c:v>Total (exkl Stockholm)</c:v>
                </c:pt>
                <c:pt idx="23">
                  <c:v>Stockholm</c:v>
                </c:pt>
                <c:pt idx="24">
                  <c:v>Total (inkl Stockholm)</c:v>
                </c:pt>
              </c:strCache>
            </c:strRef>
          </c:cat>
          <c:val>
            <c:numRef>
              <c:f>Data!$I$36:$AG$36</c:f>
              <c:numCache>
                <c:formatCode>0</c:formatCode>
                <c:ptCount val="25"/>
                <c:pt idx="0">
                  <c:v>31.062670299727518</c:v>
                </c:pt>
                <c:pt idx="1">
                  <c:v>19.024390243902438</c:v>
                </c:pt>
                <c:pt idx="2">
                  <c:v>27.950310559006208</c:v>
                </c:pt>
                <c:pt idx="3">
                  <c:v>27.152317880794701</c:v>
                </c:pt>
                <c:pt idx="4">
                  <c:v>23.220973782771537</c:v>
                </c:pt>
                <c:pt idx="5">
                  <c:v>13.779527559055119</c:v>
                </c:pt>
                <c:pt idx="6">
                  <c:v>14.377682403433475</c:v>
                </c:pt>
                <c:pt idx="7">
                  <c:v>7.6923076923076925</c:v>
                </c:pt>
                <c:pt idx="8">
                  <c:v>28.571428571428569</c:v>
                </c:pt>
                <c:pt idx="9">
                  <c:v>15.151515151515152</c:v>
                </c:pt>
                <c:pt idx="10">
                  <c:v>19.417475728155338</c:v>
                </c:pt>
                <c:pt idx="11">
                  <c:v>24.444444444444443</c:v>
                </c:pt>
                <c:pt idx="12">
                  <c:v>33.057851239669425</c:v>
                </c:pt>
                <c:pt idx="13">
                  <c:v>30.392156862745097</c:v>
                </c:pt>
                <c:pt idx="14">
                  <c:v>36.666666666666664</c:v>
                </c:pt>
                <c:pt idx="15">
                  <c:v>20.098039215686274</c:v>
                </c:pt>
                <c:pt idx="16">
                  <c:v>29.213483146067414</c:v>
                </c:pt>
                <c:pt idx="17">
                  <c:v>50.892857142857139</c:v>
                </c:pt>
                <c:pt idx="18">
                  <c:v>23.48993288590604</c:v>
                </c:pt>
                <c:pt idx="19">
                  <c:v>7.5471698113207548</c:v>
                </c:pt>
                <c:pt idx="20">
                  <c:v>26.422764227642276</c:v>
                </c:pt>
                <c:pt idx="21">
                  <c:v>15.584415584415584</c:v>
                </c:pt>
                <c:pt idx="22">
                  <c:v>24.378109452736318</c:v>
                </c:pt>
                <c:pt idx="23">
                  <c:v>21.594827586206897</c:v>
                </c:pt>
                <c:pt idx="24">
                  <c:v>23.42035004449718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B60-47ED-A7DD-C0E20951588A}"/>
            </c:ext>
          </c:extLst>
        </c:ser>
        <c:ser>
          <c:idx val="1"/>
          <c:order val="1"/>
          <c:tx>
            <c:strRef>
              <c:f>Data!$H$37</c:f>
              <c:strCache>
                <c:ptCount val="1"/>
                <c:pt idx="0">
                  <c:v>Flicka årskurs 9</c:v>
                </c:pt>
              </c:strCache>
            </c:strRef>
          </c:tx>
          <c:spPr>
            <a:solidFill>
              <a:srgbClr val="DCE2EF"/>
            </a:solidFill>
          </c:spPr>
          <c:invertIfNegative val="0"/>
          <c:dPt>
            <c:idx val="1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9B60-47ED-A7DD-C0E20951588A}"/>
              </c:ext>
            </c:extLst>
          </c:dPt>
          <c:dPt>
            <c:idx val="2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9B60-47ED-A7DD-C0E20951588A}"/>
              </c:ext>
            </c:extLst>
          </c:dPt>
          <c:dPt>
            <c:idx val="24"/>
            <c:invertIfNegative val="0"/>
            <c:bubble3D val="0"/>
            <c:spPr>
              <a:solidFill>
                <a:srgbClr val="A6A6A6"/>
              </a:solidFill>
            </c:spPr>
            <c:extLst>
              <c:ext xmlns:c16="http://schemas.microsoft.com/office/drawing/2014/chart" uri="{C3380CC4-5D6E-409C-BE32-E72D297353CC}">
                <c16:uniqueId val="{00000008-9B60-47ED-A7DD-C0E20951588A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sv-S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Data!$I$35:$AG$35</c:f>
              <c:strCache>
                <c:ptCount val="25"/>
                <c:pt idx="0">
                  <c:v>Botkyrka</c:v>
                </c:pt>
                <c:pt idx="1">
                  <c:v>Danderyd</c:v>
                </c:pt>
                <c:pt idx="2">
                  <c:v>Ekerö</c:v>
                </c:pt>
                <c:pt idx="3">
                  <c:v>Haninge</c:v>
                </c:pt>
                <c:pt idx="4">
                  <c:v>Järfälla</c:v>
                </c:pt>
                <c:pt idx="5">
                  <c:v>Lidingö</c:v>
                </c:pt>
                <c:pt idx="6">
                  <c:v>Nacka</c:v>
                </c:pt>
                <c:pt idx="7">
                  <c:v>Nykvarn</c:v>
                </c:pt>
                <c:pt idx="8">
                  <c:v>Nynäshamn</c:v>
                </c:pt>
                <c:pt idx="9">
                  <c:v>Salem</c:v>
                </c:pt>
                <c:pt idx="10">
                  <c:v>Sigtuna</c:v>
                </c:pt>
                <c:pt idx="11">
                  <c:v>Sollentuna</c:v>
                </c:pt>
                <c:pt idx="12">
                  <c:v>Solna</c:v>
                </c:pt>
                <c:pt idx="13">
                  <c:v>Sundbyberg</c:v>
                </c:pt>
                <c:pt idx="14">
                  <c:v>Södertälje</c:v>
                </c:pt>
                <c:pt idx="15">
                  <c:v>Tyresö</c:v>
                </c:pt>
                <c:pt idx="16">
                  <c:v>Upplands Väsby</c:v>
                </c:pt>
                <c:pt idx="17">
                  <c:v>Upplands-Bro</c:v>
                </c:pt>
                <c:pt idx="18">
                  <c:v>Vallentuna</c:v>
                </c:pt>
                <c:pt idx="19">
                  <c:v>Vaxholm</c:v>
                </c:pt>
                <c:pt idx="20">
                  <c:v>Värmdö</c:v>
                </c:pt>
                <c:pt idx="21">
                  <c:v>Österåker</c:v>
                </c:pt>
                <c:pt idx="22">
                  <c:v>Total (exkl Stockholm)</c:v>
                </c:pt>
                <c:pt idx="23">
                  <c:v>Stockholm</c:v>
                </c:pt>
                <c:pt idx="24">
                  <c:v>Total (inkl Stockholm)</c:v>
                </c:pt>
              </c:strCache>
            </c:strRef>
          </c:cat>
          <c:val>
            <c:numRef>
              <c:f>Data!$I$37:$AG$37</c:f>
              <c:numCache>
                <c:formatCode>0</c:formatCode>
                <c:ptCount val="25"/>
                <c:pt idx="0">
                  <c:v>25.757575757575758</c:v>
                </c:pt>
                <c:pt idx="1">
                  <c:v>5.8510638297872344</c:v>
                </c:pt>
                <c:pt idx="2">
                  <c:v>12.857142857142856</c:v>
                </c:pt>
                <c:pt idx="3">
                  <c:v>15.737704918032788</c:v>
                </c:pt>
                <c:pt idx="4">
                  <c:v>16.929133858267718</c:v>
                </c:pt>
                <c:pt idx="5">
                  <c:v>9.9173553719008272</c:v>
                </c:pt>
                <c:pt idx="6">
                  <c:v>10.822510822510822</c:v>
                </c:pt>
                <c:pt idx="7">
                  <c:v>6.7796610169491522</c:v>
                </c:pt>
                <c:pt idx="8">
                  <c:v>18.181818181818183</c:v>
                </c:pt>
                <c:pt idx="9">
                  <c:v>7.6923076923076925</c:v>
                </c:pt>
                <c:pt idx="10">
                  <c:v>16.113744075829384</c:v>
                </c:pt>
                <c:pt idx="11">
                  <c:v>16.239316239316238</c:v>
                </c:pt>
                <c:pt idx="12">
                  <c:v>17.599999999999998</c:v>
                </c:pt>
                <c:pt idx="13">
                  <c:v>22.5</c:v>
                </c:pt>
                <c:pt idx="14">
                  <c:v>23.619631901840492</c:v>
                </c:pt>
                <c:pt idx="15">
                  <c:v>12.121212121212121</c:v>
                </c:pt>
                <c:pt idx="16">
                  <c:v>26.55367231638418</c:v>
                </c:pt>
                <c:pt idx="17">
                  <c:v>31.03448275862069</c:v>
                </c:pt>
                <c:pt idx="18">
                  <c:v>15.037593984962406</c:v>
                </c:pt>
                <c:pt idx="19">
                  <c:v>10.16949152542373</c:v>
                </c:pt>
                <c:pt idx="20">
                  <c:v>23.245614035087719</c:v>
                </c:pt>
                <c:pt idx="21">
                  <c:v>25</c:v>
                </c:pt>
                <c:pt idx="22">
                  <c:v>17.020779827223908</c:v>
                </c:pt>
                <c:pt idx="23">
                  <c:v>17.807606263982105</c:v>
                </c:pt>
                <c:pt idx="24">
                  <c:v>17.29057993249463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9B60-47ED-A7DD-C0E2095158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125272448"/>
        <c:axId val="125273984"/>
      </c:barChart>
      <c:catAx>
        <c:axId val="1252724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sv-SE"/>
          </a:p>
        </c:txPr>
        <c:crossAx val="125273984"/>
        <c:crosses val="autoZero"/>
        <c:auto val="1"/>
        <c:lblAlgn val="ctr"/>
        <c:lblOffset val="100"/>
        <c:noMultiLvlLbl val="0"/>
      </c:catAx>
      <c:valAx>
        <c:axId val="125273984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rgbClr val="F2F2F2"/>
              </a:solidFill>
            </a:ln>
          </c:spPr>
        </c:majorGridlines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sv-SE"/>
          </a:p>
        </c:txPr>
        <c:crossAx val="125272448"/>
        <c:crosses val="autoZero"/>
        <c:crossBetween val="between"/>
      </c:valAx>
      <c:spPr>
        <a:noFill/>
        <a:ln w="25392">
          <a:noFill/>
        </a:ln>
      </c:spPr>
    </c:plotArea>
    <c:legend>
      <c:legendPos val="t"/>
      <c:legendEntry>
        <c:idx val="0"/>
        <c:txPr>
          <a:bodyPr/>
          <a:lstStyle/>
          <a:p>
            <a:pPr>
              <a:defRPr sz="1200" b="1"/>
            </a:pPr>
            <a:endParaRPr lang="sv-SE"/>
          </a:p>
        </c:txPr>
      </c:legendEntry>
      <c:legendEntry>
        <c:idx val="1"/>
        <c:txPr>
          <a:bodyPr/>
          <a:lstStyle/>
          <a:p>
            <a:pPr>
              <a:defRPr sz="1200" b="1"/>
            </a:pPr>
            <a:endParaRPr lang="sv-SE"/>
          </a:p>
        </c:txPr>
      </c:legendEntry>
      <c:layout>
        <c:manualLayout>
          <c:xMode val="edge"/>
          <c:yMode val="edge"/>
          <c:x val="0.26696811255395231"/>
          <c:y val="0.17504272696484968"/>
          <c:w val="0.46606366729945642"/>
          <c:h val="3.6474618476426163E-2"/>
        </c:manualLayout>
      </c:layout>
      <c:overlay val="0"/>
      <c:txPr>
        <a:bodyPr/>
        <a:lstStyle/>
        <a:p>
          <a:pPr>
            <a:defRPr b="1"/>
          </a:pPr>
          <a:endParaRPr lang="sv-SE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799"/>
      </a:pPr>
      <a:endParaRPr lang="sv-SE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0.82859</cdr:x>
      <cdr:y>0.20658</cdr:y>
    </cdr:from>
    <cdr:to>
      <cdr:x>0.82961</cdr:x>
      <cdr:y>0.65513</cdr:y>
    </cdr:to>
    <cdr:sp macro="" textlink="">
      <cdr:nvSpPr>
        <cdr:cNvPr id="3" name="Rak 2"/>
        <cdr:cNvSpPr/>
      </cdr:nvSpPr>
      <cdr:spPr>
        <a:xfrm xmlns:a="http://schemas.openxmlformats.org/drawingml/2006/main" flipV="1">
          <a:off x="7576668" y="1288800"/>
          <a:ext cx="9326" cy="2798396"/>
        </a:xfrm>
        <a:prstGeom xmlns:a="http://schemas.openxmlformats.org/drawingml/2006/main" prst="line">
          <a:avLst/>
        </a:prstGeom>
        <a:ln xmlns:a="http://schemas.openxmlformats.org/drawingml/2006/main">
          <a:prstDash val="lgDash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0.06354</cdr:x>
      <cdr:y>0.41885</cdr:y>
    </cdr:from>
    <cdr:to>
      <cdr:x>0.09531</cdr:x>
      <cdr:y>0.45949</cdr:y>
    </cdr:to>
    <cdr:sp macro="" textlink="">
      <cdr:nvSpPr>
        <cdr:cNvPr id="4" name="textruta 3"/>
        <cdr:cNvSpPr txBox="1"/>
      </cdr:nvSpPr>
      <cdr:spPr>
        <a:xfrm xmlns:a="http://schemas.openxmlformats.org/drawingml/2006/main">
          <a:off x="590549" y="2552701"/>
          <a:ext cx="295275" cy="2476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sv-SE" sz="1100" b="1"/>
            <a:t>%</a:t>
          </a: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0.82859</cdr:x>
      <cdr:y>0.20694</cdr:y>
    </cdr:from>
    <cdr:to>
      <cdr:x>0.82961</cdr:x>
      <cdr:y>0.65549</cdr:y>
    </cdr:to>
    <cdr:sp macro="" textlink="">
      <cdr:nvSpPr>
        <cdr:cNvPr id="3" name="Rak 2"/>
        <cdr:cNvSpPr/>
      </cdr:nvSpPr>
      <cdr:spPr>
        <a:xfrm xmlns:a="http://schemas.openxmlformats.org/drawingml/2006/main" flipV="1">
          <a:off x="7576668" y="1288800"/>
          <a:ext cx="9326" cy="2793569"/>
        </a:xfrm>
        <a:prstGeom xmlns:a="http://schemas.openxmlformats.org/drawingml/2006/main" prst="line">
          <a:avLst/>
        </a:prstGeom>
        <a:ln xmlns:a="http://schemas.openxmlformats.org/drawingml/2006/main">
          <a:prstDash val="lgDash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0.06354</cdr:x>
      <cdr:y>0.41885</cdr:y>
    </cdr:from>
    <cdr:to>
      <cdr:x>0.09531</cdr:x>
      <cdr:y>0.45949</cdr:y>
    </cdr:to>
    <cdr:sp macro="" textlink="">
      <cdr:nvSpPr>
        <cdr:cNvPr id="4" name="textruta 3"/>
        <cdr:cNvSpPr txBox="1"/>
      </cdr:nvSpPr>
      <cdr:spPr>
        <a:xfrm xmlns:a="http://schemas.openxmlformats.org/drawingml/2006/main">
          <a:off x="590549" y="2552701"/>
          <a:ext cx="295275" cy="2476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sv-SE" sz="1100" b="1"/>
            <a:t>%</a:t>
          </a: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0.82762</cdr:x>
      <cdr:y>0.20694</cdr:y>
    </cdr:from>
    <cdr:to>
      <cdr:x>0.82864</cdr:x>
      <cdr:y>0.65549</cdr:y>
    </cdr:to>
    <cdr:sp macro="" textlink="">
      <cdr:nvSpPr>
        <cdr:cNvPr id="3" name="Rak 2"/>
        <cdr:cNvSpPr/>
      </cdr:nvSpPr>
      <cdr:spPr>
        <a:xfrm xmlns:a="http://schemas.openxmlformats.org/drawingml/2006/main" flipV="1">
          <a:off x="7567790" y="1288800"/>
          <a:ext cx="9326" cy="2793569"/>
        </a:xfrm>
        <a:prstGeom xmlns:a="http://schemas.openxmlformats.org/drawingml/2006/main" prst="line">
          <a:avLst/>
        </a:prstGeom>
        <a:ln xmlns:a="http://schemas.openxmlformats.org/drawingml/2006/main">
          <a:prstDash val="lgDash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0.06354</cdr:x>
      <cdr:y>0.41885</cdr:y>
    </cdr:from>
    <cdr:to>
      <cdr:x>0.09531</cdr:x>
      <cdr:y>0.45949</cdr:y>
    </cdr:to>
    <cdr:sp macro="" textlink="">
      <cdr:nvSpPr>
        <cdr:cNvPr id="4" name="textruta 3"/>
        <cdr:cNvSpPr txBox="1"/>
      </cdr:nvSpPr>
      <cdr:spPr>
        <a:xfrm xmlns:a="http://schemas.openxmlformats.org/drawingml/2006/main">
          <a:off x="590549" y="2552701"/>
          <a:ext cx="295275" cy="2476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sv-SE" sz="1100" b="1"/>
            <a:t>%</a:t>
          </a: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0.82859</cdr:x>
      <cdr:y>0.20694</cdr:y>
    </cdr:from>
    <cdr:to>
      <cdr:x>0.82961</cdr:x>
      <cdr:y>0.65549</cdr:y>
    </cdr:to>
    <cdr:sp macro="" textlink="">
      <cdr:nvSpPr>
        <cdr:cNvPr id="3" name="Rak 2"/>
        <cdr:cNvSpPr/>
      </cdr:nvSpPr>
      <cdr:spPr>
        <a:xfrm xmlns:a="http://schemas.openxmlformats.org/drawingml/2006/main" flipV="1">
          <a:off x="7576667" y="1288800"/>
          <a:ext cx="9326" cy="2793569"/>
        </a:xfrm>
        <a:prstGeom xmlns:a="http://schemas.openxmlformats.org/drawingml/2006/main" prst="line">
          <a:avLst/>
        </a:prstGeom>
        <a:ln xmlns:a="http://schemas.openxmlformats.org/drawingml/2006/main">
          <a:prstDash val="lgDash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0.06354</cdr:x>
      <cdr:y>0.41885</cdr:y>
    </cdr:from>
    <cdr:to>
      <cdr:x>0.09531</cdr:x>
      <cdr:y>0.45949</cdr:y>
    </cdr:to>
    <cdr:sp macro="" textlink="">
      <cdr:nvSpPr>
        <cdr:cNvPr id="4" name="textruta 3"/>
        <cdr:cNvSpPr txBox="1"/>
      </cdr:nvSpPr>
      <cdr:spPr>
        <a:xfrm xmlns:a="http://schemas.openxmlformats.org/drawingml/2006/main">
          <a:off x="590549" y="2552701"/>
          <a:ext cx="295275" cy="2476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sv-SE" sz="1100" b="1"/>
            <a:t>%</a:t>
          </a:r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0.82859</cdr:x>
      <cdr:y>0.20694</cdr:y>
    </cdr:from>
    <cdr:to>
      <cdr:x>0.82961</cdr:x>
      <cdr:y>0.65549</cdr:y>
    </cdr:to>
    <cdr:sp macro="" textlink="">
      <cdr:nvSpPr>
        <cdr:cNvPr id="3" name="Rak 2"/>
        <cdr:cNvSpPr/>
      </cdr:nvSpPr>
      <cdr:spPr>
        <a:xfrm xmlns:a="http://schemas.openxmlformats.org/drawingml/2006/main" flipV="1">
          <a:off x="7576668" y="1288800"/>
          <a:ext cx="9326" cy="2793569"/>
        </a:xfrm>
        <a:prstGeom xmlns:a="http://schemas.openxmlformats.org/drawingml/2006/main" prst="line">
          <a:avLst/>
        </a:prstGeom>
        <a:ln xmlns:a="http://schemas.openxmlformats.org/drawingml/2006/main">
          <a:prstDash val="lgDash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0.06354</cdr:x>
      <cdr:y>0.41885</cdr:y>
    </cdr:from>
    <cdr:to>
      <cdr:x>0.09531</cdr:x>
      <cdr:y>0.45949</cdr:y>
    </cdr:to>
    <cdr:sp macro="" textlink="">
      <cdr:nvSpPr>
        <cdr:cNvPr id="4" name="textruta 3"/>
        <cdr:cNvSpPr txBox="1"/>
      </cdr:nvSpPr>
      <cdr:spPr>
        <a:xfrm xmlns:a="http://schemas.openxmlformats.org/drawingml/2006/main">
          <a:off x="590549" y="2552701"/>
          <a:ext cx="295275" cy="2476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sv-SE" sz="1100" b="1"/>
            <a:t>%</a:t>
          </a:r>
        </a:p>
      </cdr:txBody>
    </cdr:sp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0.82859</cdr:x>
      <cdr:y>0.20694</cdr:y>
    </cdr:from>
    <cdr:to>
      <cdr:x>0.82961</cdr:x>
      <cdr:y>0.65549</cdr:y>
    </cdr:to>
    <cdr:sp macro="" textlink="">
      <cdr:nvSpPr>
        <cdr:cNvPr id="3" name="Rak 2"/>
        <cdr:cNvSpPr/>
      </cdr:nvSpPr>
      <cdr:spPr>
        <a:xfrm xmlns:a="http://schemas.openxmlformats.org/drawingml/2006/main" flipV="1">
          <a:off x="7576667" y="1288800"/>
          <a:ext cx="9326" cy="2793569"/>
        </a:xfrm>
        <a:prstGeom xmlns:a="http://schemas.openxmlformats.org/drawingml/2006/main" prst="line">
          <a:avLst/>
        </a:prstGeom>
        <a:ln xmlns:a="http://schemas.openxmlformats.org/drawingml/2006/main">
          <a:prstDash val="lgDash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0.06354</cdr:x>
      <cdr:y>0.41885</cdr:y>
    </cdr:from>
    <cdr:to>
      <cdr:x>0.09531</cdr:x>
      <cdr:y>0.45949</cdr:y>
    </cdr:to>
    <cdr:sp macro="" textlink="">
      <cdr:nvSpPr>
        <cdr:cNvPr id="4" name="textruta 3"/>
        <cdr:cNvSpPr txBox="1"/>
      </cdr:nvSpPr>
      <cdr:spPr>
        <a:xfrm xmlns:a="http://schemas.openxmlformats.org/drawingml/2006/main">
          <a:off x="590549" y="2552701"/>
          <a:ext cx="295275" cy="2476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sv-SE" sz="1100" b="1"/>
            <a:t>%</a:t>
          </a:r>
        </a:p>
      </cdr:txBody>
    </cdr:sp>
  </cdr:relSizeAnchor>
</c:userShapes>
</file>

<file path=ppt/drawings/drawing15.xml><?xml version="1.0" encoding="utf-8"?>
<c:userShapes xmlns:c="http://schemas.openxmlformats.org/drawingml/2006/chart">
  <cdr:relSizeAnchor xmlns:cdr="http://schemas.openxmlformats.org/drawingml/2006/chartDrawing">
    <cdr:from>
      <cdr:x>0.82859</cdr:x>
      <cdr:y>0.20694</cdr:y>
    </cdr:from>
    <cdr:to>
      <cdr:x>0.82961</cdr:x>
      <cdr:y>0.65549</cdr:y>
    </cdr:to>
    <cdr:sp macro="" textlink="">
      <cdr:nvSpPr>
        <cdr:cNvPr id="3" name="Rak 2"/>
        <cdr:cNvSpPr/>
      </cdr:nvSpPr>
      <cdr:spPr>
        <a:xfrm xmlns:a="http://schemas.openxmlformats.org/drawingml/2006/main" flipV="1">
          <a:off x="7576668" y="1288800"/>
          <a:ext cx="9326" cy="2793569"/>
        </a:xfrm>
        <a:prstGeom xmlns:a="http://schemas.openxmlformats.org/drawingml/2006/main" prst="line">
          <a:avLst/>
        </a:prstGeom>
        <a:ln xmlns:a="http://schemas.openxmlformats.org/drawingml/2006/main">
          <a:prstDash val="lgDash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0.06354</cdr:x>
      <cdr:y>0.41885</cdr:y>
    </cdr:from>
    <cdr:to>
      <cdr:x>0.09531</cdr:x>
      <cdr:y>0.45949</cdr:y>
    </cdr:to>
    <cdr:sp macro="" textlink="">
      <cdr:nvSpPr>
        <cdr:cNvPr id="4" name="textruta 3"/>
        <cdr:cNvSpPr txBox="1"/>
      </cdr:nvSpPr>
      <cdr:spPr>
        <a:xfrm xmlns:a="http://schemas.openxmlformats.org/drawingml/2006/main">
          <a:off x="590549" y="2552701"/>
          <a:ext cx="295275" cy="2476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sv-SE" sz="1100" b="1"/>
            <a:t>%</a:t>
          </a:r>
        </a:p>
      </cdr:txBody>
    </cdr:sp>
  </cdr:relSizeAnchor>
</c:userShapes>
</file>

<file path=ppt/drawings/drawing16.xml><?xml version="1.0" encoding="utf-8"?>
<c:userShapes xmlns:c="http://schemas.openxmlformats.org/drawingml/2006/chart">
  <cdr:relSizeAnchor xmlns:cdr="http://schemas.openxmlformats.org/drawingml/2006/chartDrawing">
    <cdr:from>
      <cdr:x>0.82859</cdr:x>
      <cdr:y>0.20694</cdr:y>
    </cdr:from>
    <cdr:to>
      <cdr:x>0.82961</cdr:x>
      <cdr:y>0.65549</cdr:y>
    </cdr:to>
    <cdr:sp macro="" textlink="">
      <cdr:nvSpPr>
        <cdr:cNvPr id="3" name="Rak 2"/>
        <cdr:cNvSpPr/>
      </cdr:nvSpPr>
      <cdr:spPr>
        <a:xfrm xmlns:a="http://schemas.openxmlformats.org/drawingml/2006/main" flipV="1">
          <a:off x="7576667" y="1288800"/>
          <a:ext cx="9326" cy="2793569"/>
        </a:xfrm>
        <a:prstGeom xmlns:a="http://schemas.openxmlformats.org/drawingml/2006/main" prst="line">
          <a:avLst/>
        </a:prstGeom>
        <a:ln xmlns:a="http://schemas.openxmlformats.org/drawingml/2006/main">
          <a:prstDash val="lgDash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sv-SE" dirty="0"/>
        </a:p>
      </cdr:txBody>
    </cdr:sp>
  </cdr:relSizeAnchor>
  <cdr:relSizeAnchor xmlns:cdr="http://schemas.openxmlformats.org/drawingml/2006/chartDrawing">
    <cdr:from>
      <cdr:x>0.06354</cdr:x>
      <cdr:y>0.41885</cdr:y>
    </cdr:from>
    <cdr:to>
      <cdr:x>0.09531</cdr:x>
      <cdr:y>0.45949</cdr:y>
    </cdr:to>
    <cdr:sp macro="" textlink="">
      <cdr:nvSpPr>
        <cdr:cNvPr id="4" name="textruta 3"/>
        <cdr:cNvSpPr txBox="1"/>
      </cdr:nvSpPr>
      <cdr:spPr>
        <a:xfrm xmlns:a="http://schemas.openxmlformats.org/drawingml/2006/main">
          <a:off x="590549" y="2552701"/>
          <a:ext cx="295275" cy="2476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sv-SE" sz="1100" b="1"/>
            <a:t>%</a:t>
          </a:r>
        </a:p>
      </cdr:txBody>
    </cdr:sp>
  </cdr:relSizeAnchor>
</c:userShapes>
</file>

<file path=ppt/drawings/drawing17.xml><?xml version="1.0" encoding="utf-8"?>
<c:userShapes xmlns:c="http://schemas.openxmlformats.org/drawingml/2006/chart">
  <cdr:relSizeAnchor xmlns:cdr="http://schemas.openxmlformats.org/drawingml/2006/chartDrawing">
    <cdr:from>
      <cdr:x>0.82859</cdr:x>
      <cdr:y>0.20694</cdr:y>
    </cdr:from>
    <cdr:to>
      <cdr:x>0.82961</cdr:x>
      <cdr:y>0.65549</cdr:y>
    </cdr:to>
    <cdr:sp macro="" textlink="">
      <cdr:nvSpPr>
        <cdr:cNvPr id="3" name="Rak 2"/>
        <cdr:cNvSpPr/>
      </cdr:nvSpPr>
      <cdr:spPr>
        <a:xfrm xmlns:a="http://schemas.openxmlformats.org/drawingml/2006/main" flipV="1">
          <a:off x="7576667" y="1288800"/>
          <a:ext cx="9326" cy="2793569"/>
        </a:xfrm>
        <a:prstGeom xmlns:a="http://schemas.openxmlformats.org/drawingml/2006/main" prst="line">
          <a:avLst/>
        </a:prstGeom>
        <a:ln xmlns:a="http://schemas.openxmlformats.org/drawingml/2006/main">
          <a:prstDash val="lgDash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0.06354</cdr:x>
      <cdr:y>0.41885</cdr:y>
    </cdr:from>
    <cdr:to>
      <cdr:x>0.09531</cdr:x>
      <cdr:y>0.45949</cdr:y>
    </cdr:to>
    <cdr:sp macro="" textlink="">
      <cdr:nvSpPr>
        <cdr:cNvPr id="4" name="textruta 3"/>
        <cdr:cNvSpPr txBox="1"/>
      </cdr:nvSpPr>
      <cdr:spPr>
        <a:xfrm xmlns:a="http://schemas.openxmlformats.org/drawingml/2006/main">
          <a:off x="590549" y="2552701"/>
          <a:ext cx="295275" cy="2476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sv-SE" sz="1100" b="1"/>
            <a:t>%</a:t>
          </a:r>
        </a:p>
      </cdr:txBody>
    </cdr:sp>
  </cdr:relSizeAnchor>
</c:userShapes>
</file>

<file path=ppt/drawings/drawing18.xml><?xml version="1.0" encoding="utf-8"?>
<c:userShapes xmlns:c="http://schemas.openxmlformats.org/drawingml/2006/chart">
  <cdr:relSizeAnchor xmlns:cdr="http://schemas.openxmlformats.org/drawingml/2006/chartDrawing">
    <cdr:from>
      <cdr:x>0.82957</cdr:x>
      <cdr:y>0.20694</cdr:y>
    </cdr:from>
    <cdr:to>
      <cdr:x>0.83059</cdr:x>
      <cdr:y>0.65549</cdr:y>
    </cdr:to>
    <cdr:sp macro="" textlink="">
      <cdr:nvSpPr>
        <cdr:cNvPr id="3" name="Rak 2"/>
        <cdr:cNvSpPr/>
      </cdr:nvSpPr>
      <cdr:spPr>
        <a:xfrm xmlns:a="http://schemas.openxmlformats.org/drawingml/2006/main" flipV="1">
          <a:off x="7585545" y="1288800"/>
          <a:ext cx="9326" cy="2793569"/>
        </a:xfrm>
        <a:prstGeom xmlns:a="http://schemas.openxmlformats.org/drawingml/2006/main" prst="line">
          <a:avLst/>
        </a:prstGeom>
        <a:ln xmlns:a="http://schemas.openxmlformats.org/drawingml/2006/main">
          <a:prstDash val="lgDash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0.03229</cdr:x>
      <cdr:y>0.41885</cdr:y>
    </cdr:from>
    <cdr:to>
      <cdr:x>0.09531</cdr:x>
      <cdr:y>0.45949</cdr:y>
    </cdr:to>
    <cdr:sp macro="" textlink="">
      <cdr:nvSpPr>
        <cdr:cNvPr id="4" name="textruta 3"/>
        <cdr:cNvSpPr txBox="1"/>
      </cdr:nvSpPr>
      <cdr:spPr>
        <a:xfrm xmlns:a="http://schemas.openxmlformats.org/drawingml/2006/main">
          <a:off x="295276" y="2608598"/>
          <a:ext cx="576240" cy="2531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sv-SE" sz="1100" b="1" dirty="0"/>
            <a:t>index</a:t>
          </a:r>
        </a:p>
      </cdr:txBody>
    </cdr:sp>
  </cdr:relSizeAnchor>
</c:userShapes>
</file>

<file path=ppt/drawings/drawing19.xml><?xml version="1.0" encoding="utf-8"?>
<c:userShapes xmlns:c="http://schemas.openxmlformats.org/drawingml/2006/chart">
  <cdr:relSizeAnchor xmlns:cdr="http://schemas.openxmlformats.org/drawingml/2006/chartDrawing">
    <cdr:from>
      <cdr:x>0.82859</cdr:x>
      <cdr:y>0.20694</cdr:y>
    </cdr:from>
    <cdr:to>
      <cdr:x>0.82961</cdr:x>
      <cdr:y>0.65549</cdr:y>
    </cdr:to>
    <cdr:sp macro="" textlink="">
      <cdr:nvSpPr>
        <cdr:cNvPr id="3" name="Rak 2"/>
        <cdr:cNvSpPr/>
      </cdr:nvSpPr>
      <cdr:spPr>
        <a:xfrm xmlns:a="http://schemas.openxmlformats.org/drawingml/2006/main" flipV="1">
          <a:off x="7576667" y="1288800"/>
          <a:ext cx="9326" cy="2793569"/>
        </a:xfrm>
        <a:prstGeom xmlns:a="http://schemas.openxmlformats.org/drawingml/2006/main" prst="line">
          <a:avLst/>
        </a:prstGeom>
        <a:ln xmlns:a="http://schemas.openxmlformats.org/drawingml/2006/main">
          <a:prstDash val="lgDash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0.03229</cdr:x>
      <cdr:y>0.41885</cdr:y>
    </cdr:from>
    <cdr:to>
      <cdr:x>0.09531</cdr:x>
      <cdr:y>0.45949</cdr:y>
    </cdr:to>
    <cdr:sp macro="" textlink="">
      <cdr:nvSpPr>
        <cdr:cNvPr id="4" name="textruta 3"/>
        <cdr:cNvSpPr txBox="1"/>
      </cdr:nvSpPr>
      <cdr:spPr>
        <a:xfrm xmlns:a="http://schemas.openxmlformats.org/drawingml/2006/main">
          <a:off x="295276" y="2608598"/>
          <a:ext cx="576240" cy="2531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sv-SE" sz="1100" b="1" dirty="0"/>
            <a:t>index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0.82859</cdr:x>
      <cdr:y>0.20658</cdr:y>
    </cdr:from>
    <cdr:to>
      <cdr:x>0.82961</cdr:x>
      <cdr:y>0.65513</cdr:y>
    </cdr:to>
    <cdr:sp macro="" textlink="">
      <cdr:nvSpPr>
        <cdr:cNvPr id="3" name="Rak 2"/>
        <cdr:cNvSpPr/>
      </cdr:nvSpPr>
      <cdr:spPr>
        <a:xfrm xmlns:a="http://schemas.openxmlformats.org/drawingml/2006/main" flipV="1">
          <a:off x="7576667" y="1288800"/>
          <a:ext cx="9326" cy="2798414"/>
        </a:xfrm>
        <a:prstGeom xmlns:a="http://schemas.openxmlformats.org/drawingml/2006/main" prst="line">
          <a:avLst/>
        </a:prstGeom>
        <a:ln xmlns:a="http://schemas.openxmlformats.org/drawingml/2006/main">
          <a:prstDash val="lgDash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0.06354</cdr:x>
      <cdr:y>0.41885</cdr:y>
    </cdr:from>
    <cdr:to>
      <cdr:x>0.09531</cdr:x>
      <cdr:y>0.45949</cdr:y>
    </cdr:to>
    <cdr:sp macro="" textlink="">
      <cdr:nvSpPr>
        <cdr:cNvPr id="4" name="textruta 3"/>
        <cdr:cNvSpPr txBox="1"/>
      </cdr:nvSpPr>
      <cdr:spPr>
        <a:xfrm xmlns:a="http://schemas.openxmlformats.org/drawingml/2006/main">
          <a:off x="590549" y="2552701"/>
          <a:ext cx="295275" cy="2476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sv-SE" sz="1100" b="1"/>
            <a:t>%</a:t>
          </a:r>
        </a:p>
      </cdr:txBody>
    </cdr:sp>
  </cdr:relSizeAnchor>
</c:userShapes>
</file>

<file path=ppt/drawings/drawing20.xml><?xml version="1.0" encoding="utf-8"?>
<c:userShapes xmlns:c="http://schemas.openxmlformats.org/drawingml/2006/chart">
  <cdr:relSizeAnchor xmlns:cdr="http://schemas.openxmlformats.org/drawingml/2006/chartDrawing">
    <cdr:from>
      <cdr:x>0.82859</cdr:x>
      <cdr:y>0.20694</cdr:y>
    </cdr:from>
    <cdr:to>
      <cdr:x>0.82961</cdr:x>
      <cdr:y>0.65549</cdr:y>
    </cdr:to>
    <cdr:sp macro="" textlink="">
      <cdr:nvSpPr>
        <cdr:cNvPr id="3" name="Rak 2"/>
        <cdr:cNvSpPr/>
      </cdr:nvSpPr>
      <cdr:spPr>
        <a:xfrm xmlns:a="http://schemas.openxmlformats.org/drawingml/2006/main" flipV="1">
          <a:off x="7576667" y="1288800"/>
          <a:ext cx="9326" cy="2793569"/>
        </a:xfrm>
        <a:prstGeom xmlns:a="http://schemas.openxmlformats.org/drawingml/2006/main" prst="line">
          <a:avLst/>
        </a:prstGeom>
        <a:ln xmlns:a="http://schemas.openxmlformats.org/drawingml/2006/main">
          <a:prstDash val="lgDash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0.03229</cdr:x>
      <cdr:y>0.41885</cdr:y>
    </cdr:from>
    <cdr:to>
      <cdr:x>0.09531</cdr:x>
      <cdr:y>0.45949</cdr:y>
    </cdr:to>
    <cdr:sp macro="" textlink="">
      <cdr:nvSpPr>
        <cdr:cNvPr id="4" name="textruta 3"/>
        <cdr:cNvSpPr txBox="1"/>
      </cdr:nvSpPr>
      <cdr:spPr>
        <a:xfrm xmlns:a="http://schemas.openxmlformats.org/drawingml/2006/main">
          <a:off x="295276" y="2608598"/>
          <a:ext cx="576240" cy="2531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sv-SE" sz="1100" b="1" dirty="0"/>
            <a:t>index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0.82859</cdr:x>
      <cdr:y>0.20694</cdr:y>
    </cdr:from>
    <cdr:to>
      <cdr:x>0.82961</cdr:x>
      <cdr:y>0.65549</cdr:y>
    </cdr:to>
    <cdr:sp macro="" textlink="">
      <cdr:nvSpPr>
        <cdr:cNvPr id="3" name="Rak 2"/>
        <cdr:cNvSpPr/>
      </cdr:nvSpPr>
      <cdr:spPr>
        <a:xfrm xmlns:a="http://schemas.openxmlformats.org/drawingml/2006/main" flipV="1">
          <a:off x="7576667" y="1288800"/>
          <a:ext cx="9326" cy="2793569"/>
        </a:xfrm>
        <a:prstGeom xmlns:a="http://schemas.openxmlformats.org/drawingml/2006/main" prst="line">
          <a:avLst/>
        </a:prstGeom>
        <a:ln xmlns:a="http://schemas.openxmlformats.org/drawingml/2006/main">
          <a:prstDash val="lgDash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sv-SE" dirty="0"/>
        </a:p>
      </cdr:txBody>
    </cdr:sp>
  </cdr:relSizeAnchor>
  <cdr:relSizeAnchor xmlns:cdr="http://schemas.openxmlformats.org/drawingml/2006/chartDrawing">
    <cdr:from>
      <cdr:x>0.06354</cdr:x>
      <cdr:y>0.41885</cdr:y>
    </cdr:from>
    <cdr:to>
      <cdr:x>0.09531</cdr:x>
      <cdr:y>0.45949</cdr:y>
    </cdr:to>
    <cdr:sp macro="" textlink="">
      <cdr:nvSpPr>
        <cdr:cNvPr id="4" name="textruta 3"/>
        <cdr:cNvSpPr txBox="1"/>
      </cdr:nvSpPr>
      <cdr:spPr>
        <a:xfrm xmlns:a="http://schemas.openxmlformats.org/drawingml/2006/main">
          <a:off x="590549" y="2552701"/>
          <a:ext cx="295275" cy="2476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sv-SE" sz="1100" b="1"/>
            <a:t>%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0.82859</cdr:x>
      <cdr:y>0.20694</cdr:y>
    </cdr:from>
    <cdr:to>
      <cdr:x>0.82961</cdr:x>
      <cdr:y>0.65549</cdr:y>
    </cdr:to>
    <cdr:sp macro="" textlink="">
      <cdr:nvSpPr>
        <cdr:cNvPr id="3" name="Rak 2"/>
        <cdr:cNvSpPr/>
      </cdr:nvSpPr>
      <cdr:spPr>
        <a:xfrm xmlns:a="http://schemas.openxmlformats.org/drawingml/2006/main" flipV="1">
          <a:off x="7576668" y="1288800"/>
          <a:ext cx="9326" cy="2793569"/>
        </a:xfrm>
        <a:prstGeom xmlns:a="http://schemas.openxmlformats.org/drawingml/2006/main" prst="line">
          <a:avLst/>
        </a:prstGeom>
        <a:ln xmlns:a="http://schemas.openxmlformats.org/drawingml/2006/main">
          <a:prstDash val="lgDash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0.06354</cdr:x>
      <cdr:y>0.41885</cdr:y>
    </cdr:from>
    <cdr:to>
      <cdr:x>0.09531</cdr:x>
      <cdr:y>0.45949</cdr:y>
    </cdr:to>
    <cdr:sp macro="" textlink="">
      <cdr:nvSpPr>
        <cdr:cNvPr id="4" name="textruta 3"/>
        <cdr:cNvSpPr txBox="1"/>
      </cdr:nvSpPr>
      <cdr:spPr>
        <a:xfrm xmlns:a="http://schemas.openxmlformats.org/drawingml/2006/main">
          <a:off x="590549" y="2552701"/>
          <a:ext cx="295275" cy="2476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sv-SE" sz="1100" b="1"/>
            <a:t>%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0.82859</cdr:x>
      <cdr:y>0.20694</cdr:y>
    </cdr:from>
    <cdr:to>
      <cdr:x>0.82961</cdr:x>
      <cdr:y>0.65549</cdr:y>
    </cdr:to>
    <cdr:sp macro="" textlink="">
      <cdr:nvSpPr>
        <cdr:cNvPr id="3" name="Rak 2"/>
        <cdr:cNvSpPr/>
      </cdr:nvSpPr>
      <cdr:spPr>
        <a:xfrm xmlns:a="http://schemas.openxmlformats.org/drawingml/2006/main" flipV="1">
          <a:off x="7576668" y="1288800"/>
          <a:ext cx="9326" cy="2793569"/>
        </a:xfrm>
        <a:prstGeom xmlns:a="http://schemas.openxmlformats.org/drawingml/2006/main" prst="line">
          <a:avLst/>
        </a:prstGeom>
        <a:ln xmlns:a="http://schemas.openxmlformats.org/drawingml/2006/main">
          <a:prstDash val="lgDash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0.06354</cdr:x>
      <cdr:y>0.41885</cdr:y>
    </cdr:from>
    <cdr:to>
      <cdr:x>0.09531</cdr:x>
      <cdr:y>0.45949</cdr:y>
    </cdr:to>
    <cdr:sp macro="" textlink="">
      <cdr:nvSpPr>
        <cdr:cNvPr id="4" name="textruta 3"/>
        <cdr:cNvSpPr txBox="1"/>
      </cdr:nvSpPr>
      <cdr:spPr>
        <a:xfrm xmlns:a="http://schemas.openxmlformats.org/drawingml/2006/main">
          <a:off x="590549" y="2552701"/>
          <a:ext cx="295275" cy="2476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sv-SE" sz="1100" b="1"/>
            <a:t>%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0.82859</cdr:x>
      <cdr:y>0.20694</cdr:y>
    </cdr:from>
    <cdr:to>
      <cdr:x>0.82961</cdr:x>
      <cdr:y>0.65549</cdr:y>
    </cdr:to>
    <cdr:sp macro="" textlink="">
      <cdr:nvSpPr>
        <cdr:cNvPr id="3" name="Rak 2"/>
        <cdr:cNvSpPr/>
      </cdr:nvSpPr>
      <cdr:spPr>
        <a:xfrm xmlns:a="http://schemas.openxmlformats.org/drawingml/2006/main" flipV="1">
          <a:off x="7576667" y="1288800"/>
          <a:ext cx="9326" cy="2793569"/>
        </a:xfrm>
        <a:prstGeom xmlns:a="http://schemas.openxmlformats.org/drawingml/2006/main" prst="line">
          <a:avLst/>
        </a:prstGeom>
        <a:ln xmlns:a="http://schemas.openxmlformats.org/drawingml/2006/main">
          <a:prstDash val="lgDash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0.06354</cdr:x>
      <cdr:y>0.41885</cdr:y>
    </cdr:from>
    <cdr:to>
      <cdr:x>0.09531</cdr:x>
      <cdr:y>0.45949</cdr:y>
    </cdr:to>
    <cdr:sp macro="" textlink="">
      <cdr:nvSpPr>
        <cdr:cNvPr id="4" name="textruta 3"/>
        <cdr:cNvSpPr txBox="1"/>
      </cdr:nvSpPr>
      <cdr:spPr>
        <a:xfrm xmlns:a="http://schemas.openxmlformats.org/drawingml/2006/main">
          <a:off x="590549" y="2552701"/>
          <a:ext cx="295275" cy="2476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sv-SE" sz="1100" b="1"/>
            <a:t>%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0.82859</cdr:x>
      <cdr:y>0.20694</cdr:y>
    </cdr:from>
    <cdr:to>
      <cdr:x>0.82961</cdr:x>
      <cdr:y>0.65549</cdr:y>
    </cdr:to>
    <cdr:sp macro="" textlink="">
      <cdr:nvSpPr>
        <cdr:cNvPr id="3" name="Rak 2"/>
        <cdr:cNvSpPr/>
      </cdr:nvSpPr>
      <cdr:spPr>
        <a:xfrm xmlns:a="http://schemas.openxmlformats.org/drawingml/2006/main" flipV="1">
          <a:off x="7576667" y="1288800"/>
          <a:ext cx="9326" cy="2793569"/>
        </a:xfrm>
        <a:prstGeom xmlns:a="http://schemas.openxmlformats.org/drawingml/2006/main" prst="line">
          <a:avLst/>
        </a:prstGeom>
        <a:ln xmlns:a="http://schemas.openxmlformats.org/drawingml/2006/main">
          <a:prstDash val="lgDash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0.06354</cdr:x>
      <cdr:y>0.41885</cdr:y>
    </cdr:from>
    <cdr:to>
      <cdr:x>0.09531</cdr:x>
      <cdr:y>0.45949</cdr:y>
    </cdr:to>
    <cdr:sp macro="" textlink="">
      <cdr:nvSpPr>
        <cdr:cNvPr id="4" name="textruta 3"/>
        <cdr:cNvSpPr txBox="1"/>
      </cdr:nvSpPr>
      <cdr:spPr>
        <a:xfrm xmlns:a="http://schemas.openxmlformats.org/drawingml/2006/main">
          <a:off x="590549" y="2552701"/>
          <a:ext cx="295275" cy="2476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sv-SE" sz="1100" b="1"/>
            <a:t>%</a:t>
          </a: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0.82859</cdr:x>
      <cdr:y>0.20694</cdr:y>
    </cdr:from>
    <cdr:to>
      <cdr:x>0.82961</cdr:x>
      <cdr:y>0.65549</cdr:y>
    </cdr:to>
    <cdr:sp macro="" textlink="">
      <cdr:nvSpPr>
        <cdr:cNvPr id="3" name="Rak 2"/>
        <cdr:cNvSpPr/>
      </cdr:nvSpPr>
      <cdr:spPr>
        <a:xfrm xmlns:a="http://schemas.openxmlformats.org/drawingml/2006/main" flipV="1">
          <a:off x="7576668" y="1288800"/>
          <a:ext cx="9326" cy="2793569"/>
        </a:xfrm>
        <a:prstGeom xmlns:a="http://schemas.openxmlformats.org/drawingml/2006/main" prst="line">
          <a:avLst/>
        </a:prstGeom>
        <a:ln xmlns:a="http://schemas.openxmlformats.org/drawingml/2006/main">
          <a:prstDash val="lgDash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0.06354</cdr:x>
      <cdr:y>0.41885</cdr:y>
    </cdr:from>
    <cdr:to>
      <cdr:x>0.09531</cdr:x>
      <cdr:y>0.45949</cdr:y>
    </cdr:to>
    <cdr:sp macro="" textlink="">
      <cdr:nvSpPr>
        <cdr:cNvPr id="4" name="textruta 3"/>
        <cdr:cNvSpPr txBox="1"/>
      </cdr:nvSpPr>
      <cdr:spPr>
        <a:xfrm xmlns:a="http://schemas.openxmlformats.org/drawingml/2006/main">
          <a:off x="590549" y="2552701"/>
          <a:ext cx="295275" cy="2476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sv-SE" sz="1100" b="1"/>
            <a:t>%</a:t>
          </a: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0.82859</cdr:x>
      <cdr:y>0.20694</cdr:y>
    </cdr:from>
    <cdr:to>
      <cdr:x>0.82961</cdr:x>
      <cdr:y>0.65549</cdr:y>
    </cdr:to>
    <cdr:sp macro="" textlink="">
      <cdr:nvSpPr>
        <cdr:cNvPr id="3" name="Rak 2"/>
        <cdr:cNvSpPr/>
      </cdr:nvSpPr>
      <cdr:spPr>
        <a:xfrm xmlns:a="http://schemas.openxmlformats.org/drawingml/2006/main" flipV="1">
          <a:off x="7576668" y="1288800"/>
          <a:ext cx="9326" cy="2793569"/>
        </a:xfrm>
        <a:prstGeom xmlns:a="http://schemas.openxmlformats.org/drawingml/2006/main" prst="line">
          <a:avLst/>
        </a:prstGeom>
        <a:ln xmlns:a="http://schemas.openxmlformats.org/drawingml/2006/main">
          <a:prstDash val="lgDash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0.06354</cdr:x>
      <cdr:y>0.41885</cdr:y>
    </cdr:from>
    <cdr:to>
      <cdr:x>0.09531</cdr:x>
      <cdr:y>0.45949</cdr:y>
    </cdr:to>
    <cdr:sp macro="" textlink="">
      <cdr:nvSpPr>
        <cdr:cNvPr id="4" name="textruta 3"/>
        <cdr:cNvSpPr txBox="1"/>
      </cdr:nvSpPr>
      <cdr:spPr>
        <a:xfrm xmlns:a="http://schemas.openxmlformats.org/drawingml/2006/main">
          <a:off x="590549" y="2552701"/>
          <a:ext cx="295275" cy="2476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sv-SE" sz="1100" b="1"/>
            <a:t>%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68B5DD-E321-4218-A452-FE50C24682EB}" type="datetimeFigureOut">
              <a:rPr lang="sv-SE" smtClean="0"/>
              <a:t>2018-08-09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29C51D-4404-4C66-8FE9-ED404551EC0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17639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Svag anknytning till föräldrar. Höga värden indikerar svagare anknytning. Nyckeltalet är ett index baserat på frågorna (samtliga med omvänd kodning):</a:t>
            </a:r>
            <a:r>
              <a:rPr lang="sv-SE" dirty="0"/>
              <a:t> </a:t>
            </a:r>
          </a:p>
          <a:p>
            <a:r>
              <a:rPr lang="sv-S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82. Om Du har ett personligt problem, kan Du be någon av dina föräldrar/vårdnadshavare om hjälp?</a:t>
            </a:r>
            <a:r>
              <a:rPr lang="sv-SE" dirty="0"/>
              <a:t> </a:t>
            </a:r>
          </a:p>
          <a:p>
            <a:r>
              <a:rPr lang="sv-S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83g. Jag bryr mig om vad mina föräldrar/vårdnadshavare säger</a:t>
            </a:r>
            <a:r>
              <a:rPr lang="sv-SE" dirty="0"/>
              <a:t> </a:t>
            </a:r>
          </a:p>
          <a:p>
            <a:r>
              <a:rPr lang="sv-S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83h. Mina föräldrar/vårdnadshavare är en förebild för mig</a:t>
            </a:r>
            <a:r>
              <a:rPr lang="sv-SE" dirty="0"/>
              <a:t>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29C51D-4404-4C66-8FE9-ED404551EC04}" type="slidenum">
              <a:rPr lang="sv-SE" smtClean="0"/>
              <a:t>26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192704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Svag uppmärksamhet från föräldrar. Högre värden indikerar svagare uppmärksamhet. Nyckeltalet är ett index baserat på frågorna (samtliga med omvänd kodning):</a:t>
            </a:r>
          </a:p>
          <a:p>
            <a:r>
              <a:rPr lang="sv-S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83a. De ger mig beröm när jag gör något bra</a:t>
            </a:r>
            <a:r>
              <a:rPr lang="sv-SE" dirty="0"/>
              <a:t> </a:t>
            </a:r>
          </a:p>
          <a:p>
            <a:r>
              <a:rPr lang="sv-S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83c. De brukar uppmuntra och stötta mig</a:t>
            </a:r>
            <a:r>
              <a:rPr lang="sv-SE" dirty="0"/>
              <a:t> </a:t>
            </a:r>
          </a:p>
          <a:p>
            <a:r>
              <a:rPr lang="sv-S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83e. De märker när jag gör något bra</a:t>
            </a:r>
            <a:r>
              <a:rPr lang="sv-SE" dirty="0"/>
              <a:t>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29C51D-4404-4C66-8FE9-ED404551EC04}" type="slidenum">
              <a:rPr lang="sv-SE" smtClean="0"/>
              <a:t>27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036353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Inkonsekventa föräldrar. Högre värden indikerar mer inkonsekventa föräldrar. Index baserat på frågorna: </a:t>
            </a:r>
            <a:r>
              <a:rPr lang="sv-SE" dirty="0"/>
              <a:t> </a:t>
            </a:r>
          </a:p>
          <a:p>
            <a:r>
              <a:rPr lang="sv-S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83b. De hotar med bestraffning för något jag gjort men genomför det inte</a:t>
            </a:r>
            <a:r>
              <a:rPr lang="sv-SE" dirty="0"/>
              <a:t> </a:t>
            </a:r>
          </a:p>
          <a:p>
            <a:r>
              <a:rPr lang="sv-S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83d. Jag vet inte hur de reagerar när jag gjort något de inte gillar</a:t>
            </a:r>
            <a:r>
              <a:rPr lang="sv-SE" dirty="0"/>
              <a:t> </a:t>
            </a:r>
          </a:p>
          <a:p>
            <a:r>
              <a:rPr lang="sv-S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83f. Det humör de är på bestämmer hur de är mot mig</a:t>
            </a:r>
            <a:r>
              <a:rPr lang="sv-SE" dirty="0"/>
              <a:t>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29C51D-4404-4C66-8FE9-ED404551EC04}" type="slidenum">
              <a:rPr lang="sv-SE" smtClean="0"/>
              <a:t>28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15743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örstasidan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4" descr="Sida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ruta 3"/>
          <p:cNvSpPr txBox="1">
            <a:spLocks noChangeArrowheads="1"/>
          </p:cNvSpPr>
          <p:nvPr/>
        </p:nvSpPr>
        <p:spPr bwMode="auto">
          <a:xfrm>
            <a:off x="5094288" y="3443288"/>
            <a:ext cx="17224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endParaRPr lang="sv-SE"/>
          </a:p>
        </p:txBody>
      </p:sp>
      <p:sp>
        <p:nvSpPr>
          <p:cNvPr id="5" name="textruta 4"/>
          <p:cNvSpPr txBox="1">
            <a:spLocks noChangeArrowheads="1"/>
          </p:cNvSpPr>
          <p:nvPr/>
        </p:nvSpPr>
        <p:spPr bwMode="auto">
          <a:xfrm>
            <a:off x="454025" y="6215063"/>
            <a:ext cx="260191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sv-SE" sz="1000" b="1">
                <a:solidFill>
                  <a:schemeClr val="bg1"/>
                </a:solidFill>
              </a:rPr>
              <a:t>The Capital of Scandinavia</a:t>
            </a:r>
          </a:p>
        </p:txBody>
      </p:sp>
      <p:pic>
        <p:nvPicPr>
          <p:cNvPr id="6" name="Bildobjekt 7" descr="StockholmsStad_logot#21B0A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9325" y="454025"/>
            <a:ext cx="1374775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ubrik 1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44290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örstasidan_2_rutor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text 16"/>
          <p:cNvSpPr txBox="1">
            <a:spLocks/>
          </p:cNvSpPr>
          <p:nvPr/>
        </p:nvSpPr>
        <p:spPr>
          <a:xfrm>
            <a:off x="457200" y="457200"/>
            <a:ext cx="5486400" cy="3960813"/>
          </a:xfrm>
          <a:prstGeom prst="rect">
            <a:avLst/>
          </a:prstGeom>
          <a:solidFill>
            <a:srgbClr val="289D93"/>
          </a:solidFill>
          <a:ln>
            <a:noFill/>
          </a:ln>
        </p:spPr>
        <p:txBody>
          <a:bodyPr lIns="234000" rIns="234000"/>
          <a:lstStyle>
            <a:lvl1pPr>
              <a:buNone/>
              <a:defRPr/>
            </a:lvl1pPr>
          </a:lstStyle>
          <a:p>
            <a:pPr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v-SE" sz="20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 </a:t>
            </a:r>
          </a:p>
        </p:txBody>
      </p:sp>
      <p:sp>
        <p:nvSpPr>
          <p:cNvPr id="14" name="Platshållare för bild 11"/>
          <p:cNvSpPr>
            <a:spLocks noGrp="1"/>
          </p:cNvSpPr>
          <p:nvPr>
            <p:ph type="pic" sz="quarter" idx="12"/>
          </p:nvPr>
        </p:nvSpPr>
        <p:spPr>
          <a:xfrm>
            <a:off x="5945695" y="4416985"/>
            <a:ext cx="2741105" cy="1980640"/>
          </a:xfrm>
          <a:prstGeom prst="rect">
            <a:avLst/>
          </a:prstGeom>
          <a:solidFill>
            <a:srgbClr val="683788"/>
          </a:solidFill>
        </p:spPr>
        <p:txBody>
          <a:bodyPr/>
          <a:lstStyle/>
          <a:p>
            <a:pPr lvl="0"/>
            <a:endParaRPr lang="sv-SE" noProof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80015" y="423863"/>
            <a:ext cx="5487988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7" name="Platshållare för text 8"/>
          <p:cNvSpPr>
            <a:spLocks noGrp="1"/>
          </p:cNvSpPr>
          <p:nvPr>
            <p:ph type="body" sz="quarter" idx="10"/>
          </p:nvPr>
        </p:nvSpPr>
        <p:spPr>
          <a:xfrm>
            <a:off x="457200" y="1566864"/>
            <a:ext cx="5486400" cy="2849562"/>
          </a:xfrm>
          <a:prstGeom prst="rect">
            <a:avLst/>
          </a:prstGeom>
        </p:spPr>
        <p:txBody>
          <a:bodyPr vert="horz" lIns="252000" rIns="252000"/>
          <a:lstStyle>
            <a:lvl1pPr marL="0" indent="0">
              <a:lnSpc>
                <a:spcPct val="100000"/>
              </a:lnSpc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396687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örstasidan_2_rutor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text 16"/>
          <p:cNvSpPr txBox="1">
            <a:spLocks/>
          </p:cNvSpPr>
          <p:nvPr/>
        </p:nvSpPr>
        <p:spPr>
          <a:xfrm>
            <a:off x="457200" y="457200"/>
            <a:ext cx="5486400" cy="3960813"/>
          </a:xfrm>
          <a:prstGeom prst="rect">
            <a:avLst/>
          </a:prstGeom>
          <a:solidFill>
            <a:srgbClr val="C40068"/>
          </a:solidFill>
          <a:ln>
            <a:noFill/>
          </a:ln>
        </p:spPr>
        <p:txBody>
          <a:bodyPr lIns="234000" rIns="234000"/>
          <a:lstStyle>
            <a:lvl1pPr>
              <a:buNone/>
              <a:defRPr/>
            </a:lvl1pPr>
          </a:lstStyle>
          <a:p>
            <a:pPr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v-SE" sz="20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 </a:t>
            </a:r>
          </a:p>
        </p:txBody>
      </p:sp>
      <p:sp>
        <p:nvSpPr>
          <p:cNvPr id="10" name="Platshållare för bild 11"/>
          <p:cNvSpPr>
            <a:spLocks noGrp="1"/>
          </p:cNvSpPr>
          <p:nvPr>
            <p:ph type="pic" sz="quarter" idx="12"/>
          </p:nvPr>
        </p:nvSpPr>
        <p:spPr>
          <a:xfrm>
            <a:off x="5945695" y="4416985"/>
            <a:ext cx="2741105" cy="1980640"/>
          </a:xfrm>
          <a:prstGeom prst="rect">
            <a:avLst/>
          </a:prstGeom>
          <a:solidFill>
            <a:srgbClr val="007EC4"/>
          </a:solidFill>
        </p:spPr>
        <p:txBody>
          <a:bodyPr/>
          <a:lstStyle/>
          <a:p>
            <a:pPr lvl="0"/>
            <a:endParaRPr lang="sv-SE" noProof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80015" y="423863"/>
            <a:ext cx="5487988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7" name="Platshållare för text 8"/>
          <p:cNvSpPr>
            <a:spLocks noGrp="1"/>
          </p:cNvSpPr>
          <p:nvPr>
            <p:ph type="body" sz="quarter" idx="10"/>
          </p:nvPr>
        </p:nvSpPr>
        <p:spPr>
          <a:xfrm>
            <a:off x="457200" y="1566864"/>
            <a:ext cx="5486400" cy="2849562"/>
          </a:xfrm>
          <a:prstGeom prst="rect">
            <a:avLst/>
          </a:prstGeom>
        </p:spPr>
        <p:txBody>
          <a:bodyPr vert="horz" lIns="252000" rIns="252000"/>
          <a:lstStyle>
            <a:lvl1pPr marL="0" indent="0">
              <a:lnSpc>
                <a:spcPct val="100000"/>
              </a:lnSpc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6831603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örstasidan bakgrundsfärg_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ubrik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527543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örstasidan bakgrundsfärg_2">
    <p:bg>
      <p:bgPr>
        <a:solidFill>
          <a:srgbClr val="007E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972012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örstasidan bakgrundsfärg_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214745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örstasidan bakgrundsfärg_4">
    <p:bg>
      <p:bgPr>
        <a:solidFill>
          <a:srgbClr val="C400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273168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, en 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text 9"/>
          <p:cNvSpPr>
            <a:spLocks noGrp="1"/>
          </p:cNvSpPr>
          <p:nvPr>
            <p:ph type="body" sz="quarter" idx="13"/>
          </p:nvPr>
        </p:nvSpPr>
        <p:spPr>
          <a:xfrm>
            <a:off x="458787" y="1440000"/>
            <a:ext cx="5486400" cy="3960000"/>
          </a:xfrm>
          <a:prstGeom prst="rect">
            <a:avLst/>
          </a:prstGeom>
        </p:spPr>
        <p:txBody>
          <a:bodyPr tIns="0"/>
          <a:lstStyle>
            <a:lvl1pPr marL="216000" indent="-216000">
              <a:spcAft>
                <a:spcPts val="480"/>
              </a:spcAft>
              <a:buFont typeface="Arial" pitchFamily="34" charset="0"/>
              <a:buChar char="•"/>
              <a:defRPr/>
            </a:lvl1pPr>
            <a:lvl2pPr marL="444500" indent="-263525">
              <a:tabLst/>
              <a:defRPr/>
            </a:lvl2pPr>
            <a:lvl3pPr marL="722313" indent="-276225">
              <a:defRPr/>
            </a:lvl3pPr>
            <a:lvl4pPr marL="990600" indent="-287338">
              <a:defRPr/>
            </a:lvl4pPr>
            <a:lvl5pPr marL="1250950" indent="-358775">
              <a:defRPr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8" name="Rubrik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4" name="Platshållare för datum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D0246D-4280-44E2-AA9B-4811908BE1C3}" type="datetime1">
              <a:rPr lang="sv-SE" smtClean="0"/>
              <a:t>2018-08-09</a:t>
            </a:fld>
            <a:endParaRPr lang="sv-SE" dirty="0"/>
          </a:p>
        </p:txBody>
      </p:sp>
      <p:sp>
        <p:nvSpPr>
          <p:cNvPr id="5" name="Platshållare för bildnumm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Sid </a:t>
            </a:r>
            <a:fld id="{4D3366D5-24D5-2D4C-BD80-B6841772F4EB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Platshållare för sidfot 2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788321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 två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text 10"/>
          <p:cNvSpPr>
            <a:spLocks noGrp="1"/>
          </p:cNvSpPr>
          <p:nvPr>
            <p:ph type="body" sz="quarter" idx="18"/>
          </p:nvPr>
        </p:nvSpPr>
        <p:spPr>
          <a:xfrm>
            <a:off x="4805185" y="1440000"/>
            <a:ext cx="3888000" cy="3960000"/>
          </a:xfrm>
          <a:prstGeom prst="rect">
            <a:avLst/>
          </a:prstGeom>
        </p:spPr>
        <p:txBody>
          <a:bodyPr tIns="0"/>
          <a:lstStyle>
            <a:lvl1pPr marL="216000" indent="-216000">
              <a:spcAft>
                <a:spcPts val="480"/>
              </a:spcAft>
              <a:buFont typeface="Arial" pitchFamily="34" charset="0"/>
              <a:buChar char="•"/>
              <a:defRPr sz="2000"/>
            </a:lvl1pPr>
            <a:lvl2pPr marL="442913" indent="-261938">
              <a:defRPr/>
            </a:lvl2pPr>
            <a:lvl3pPr marL="722313" indent="-276225">
              <a:defRPr/>
            </a:lvl3pPr>
            <a:lvl4pPr marL="990600" indent="-269875">
              <a:defRPr/>
            </a:lvl4pPr>
            <a:lvl5pPr marL="1250950" indent="-263525">
              <a:defRPr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1" name="Platshållare för text 10"/>
          <p:cNvSpPr>
            <a:spLocks noGrp="1"/>
          </p:cNvSpPr>
          <p:nvPr>
            <p:ph type="body" sz="quarter" idx="13"/>
          </p:nvPr>
        </p:nvSpPr>
        <p:spPr>
          <a:xfrm>
            <a:off x="458788" y="1440000"/>
            <a:ext cx="3888000" cy="3960000"/>
          </a:xfrm>
          <a:prstGeom prst="rect">
            <a:avLst/>
          </a:prstGeom>
        </p:spPr>
        <p:txBody>
          <a:bodyPr tIns="0"/>
          <a:lstStyle>
            <a:lvl1pPr marL="216000" indent="-216000">
              <a:spcAft>
                <a:spcPts val="480"/>
              </a:spcAft>
              <a:buFont typeface="Arial" pitchFamily="34" charset="0"/>
              <a:buChar char="•"/>
              <a:defRPr sz="2000"/>
            </a:lvl1pPr>
            <a:lvl2pPr marL="442913" indent="-261938">
              <a:defRPr/>
            </a:lvl2pPr>
            <a:lvl3pPr marL="722313" indent="-276225">
              <a:defRPr/>
            </a:lvl3pPr>
            <a:lvl4pPr marL="990600" indent="-269875">
              <a:defRPr/>
            </a:lvl4pPr>
            <a:lvl5pPr marL="1250950" indent="-263525">
              <a:defRPr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8" name="Rubrik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datum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C959A1-4C4C-45B7-82A5-990DAADF34E0}" type="datetime1">
              <a:rPr lang="sv-SE" smtClean="0"/>
              <a:t>2018-08-09</a:t>
            </a:fld>
            <a:endParaRPr lang="sv-SE" dirty="0"/>
          </a:p>
        </p:txBody>
      </p:sp>
      <p:sp>
        <p:nvSpPr>
          <p:cNvPr id="6" name="Platshållare för bildnumm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Sid </a:t>
            </a:r>
            <a:fld id="{047F33C0-2FE3-7943-A077-AD0E875F7B3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7" name="Platshållare för sidfot 2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810325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text 10"/>
          <p:cNvSpPr>
            <a:spLocks noGrp="1"/>
          </p:cNvSpPr>
          <p:nvPr>
            <p:ph type="body" sz="quarter" idx="13"/>
          </p:nvPr>
        </p:nvSpPr>
        <p:spPr>
          <a:xfrm>
            <a:off x="458788" y="1440000"/>
            <a:ext cx="3888000" cy="39600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Font typeface="Arial" pitchFamily="34" charset="0"/>
              <a:buNone/>
              <a:defRPr sz="2000"/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15" name="Platshållare för bild 14"/>
          <p:cNvSpPr>
            <a:spLocks noGrp="1"/>
          </p:cNvSpPr>
          <p:nvPr>
            <p:ph type="pic" sz="quarter" idx="14"/>
          </p:nvPr>
        </p:nvSpPr>
        <p:spPr>
          <a:xfrm>
            <a:off x="4572513" y="1440000"/>
            <a:ext cx="4104000" cy="39600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lnSpc>
                <a:spcPct val="100000"/>
              </a:lnSpc>
              <a:defRPr sz="2000"/>
            </a:lvl1pPr>
          </a:lstStyle>
          <a:p>
            <a:pPr lvl="0"/>
            <a:endParaRPr lang="sv-SE" noProof="0" dirty="0"/>
          </a:p>
        </p:txBody>
      </p:sp>
      <p:sp>
        <p:nvSpPr>
          <p:cNvPr id="8" name="Rubrik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datum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4A24CC-F113-4788-84DC-AC9BB2014A3F}" type="datetime1">
              <a:rPr lang="sv-SE" smtClean="0"/>
              <a:t>2018-08-09</a:t>
            </a:fld>
            <a:endParaRPr lang="sv-SE" dirty="0"/>
          </a:p>
        </p:txBody>
      </p:sp>
      <p:sp>
        <p:nvSpPr>
          <p:cNvPr id="6" name="Platshållare för bildnumm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Sid </a:t>
            </a:r>
            <a:fld id="{10B7088A-FB45-F64A-AAD6-0E66385A17F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7" name="Platshållare för sidfot 2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446696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text 10"/>
          <p:cNvSpPr>
            <a:spLocks noGrp="1"/>
          </p:cNvSpPr>
          <p:nvPr>
            <p:ph type="body" sz="quarter" idx="13"/>
          </p:nvPr>
        </p:nvSpPr>
        <p:spPr>
          <a:xfrm>
            <a:off x="458788" y="1440000"/>
            <a:ext cx="3888000" cy="3960000"/>
          </a:xfrm>
          <a:prstGeom prst="rect">
            <a:avLst/>
          </a:prstGeom>
        </p:spPr>
        <p:txBody>
          <a:bodyPr/>
          <a:lstStyle>
            <a:lvl1pPr marL="342900" indent="-342900" algn="l">
              <a:lnSpc>
                <a:spcPct val="100000"/>
              </a:lnSpc>
              <a:buFont typeface="Arial"/>
              <a:buChar char="•"/>
              <a:defRPr sz="2000"/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0"/>
            <a:endParaRPr lang="sv-SE" dirty="0"/>
          </a:p>
        </p:txBody>
      </p:sp>
      <p:sp>
        <p:nvSpPr>
          <p:cNvPr id="15" name="Platshållare för bild 14"/>
          <p:cNvSpPr>
            <a:spLocks noGrp="1"/>
          </p:cNvSpPr>
          <p:nvPr>
            <p:ph type="pic" sz="quarter" idx="14"/>
          </p:nvPr>
        </p:nvSpPr>
        <p:spPr>
          <a:xfrm>
            <a:off x="4572513" y="1440000"/>
            <a:ext cx="4104000" cy="39600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lnSpc>
                <a:spcPct val="100000"/>
              </a:lnSpc>
              <a:defRPr sz="2000"/>
            </a:lvl1pPr>
          </a:lstStyle>
          <a:p>
            <a:pPr lvl="0"/>
            <a:endParaRPr lang="sv-SE" noProof="0" dirty="0"/>
          </a:p>
        </p:txBody>
      </p:sp>
      <p:sp>
        <p:nvSpPr>
          <p:cNvPr id="8" name="Rubrik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datum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1EF527-4CC6-44BB-9A10-3C36E3A120EE}" type="datetime1">
              <a:rPr lang="sv-SE" smtClean="0"/>
              <a:t>2018-08-09</a:t>
            </a:fld>
            <a:endParaRPr lang="sv-SE" dirty="0"/>
          </a:p>
        </p:txBody>
      </p:sp>
      <p:sp>
        <p:nvSpPr>
          <p:cNvPr id="6" name="Platshållare för bildnumm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Sid </a:t>
            </a:r>
            <a:fld id="{10B7088A-FB45-F64A-AAD6-0E66385A17F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7" name="Platshållare för sidfot 2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6973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örstasidan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4" descr="Sida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ruta 3"/>
          <p:cNvSpPr txBox="1">
            <a:spLocks noChangeArrowheads="1"/>
          </p:cNvSpPr>
          <p:nvPr/>
        </p:nvSpPr>
        <p:spPr bwMode="auto">
          <a:xfrm>
            <a:off x="454025" y="6215063"/>
            <a:ext cx="260191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sv-SE" sz="1000" b="1">
                <a:solidFill>
                  <a:schemeClr val="bg1"/>
                </a:solidFill>
              </a:rPr>
              <a:t>The Capital of Scandinavia</a:t>
            </a:r>
          </a:p>
        </p:txBody>
      </p:sp>
      <p:pic>
        <p:nvPicPr>
          <p:cNvPr id="5" name="Bildobjekt 6" descr="StockholmsStad_logot#21B0A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9325" y="454025"/>
            <a:ext cx="1374775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ubrik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289453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440000"/>
            <a:ext cx="5263116" cy="3960000"/>
          </a:xfrm>
          <a:prstGeom prst="rect">
            <a:avLst/>
          </a:prstGeom>
        </p:spPr>
        <p:txBody>
          <a:bodyPr/>
          <a:lstStyle>
            <a:lvl1pPr marL="0" indent="0" algn="l">
              <a:defRPr sz="18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4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DC1D4-5C12-445E-B6CA-5BE1C7ECA794}" type="datetime1">
              <a:rPr lang="sv-SE" smtClean="0"/>
              <a:t>2018-08-09</a:t>
            </a:fld>
            <a:endParaRPr lang="sv-SE" dirty="0"/>
          </a:p>
        </p:txBody>
      </p:sp>
      <p:sp>
        <p:nvSpPr>
          <p:cNvPr id="5" name="Platshållare för bildnumm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Sid </a:t>
            </a:r>
            <a:fld id="{7E633116-2D6A-E942-A925-ACCFF57D7E6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Platshållare för sidfot 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111235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193A80-48D0-4A35-90AE-48A369993DEC}" type="datetime1">
              <a:rPr lang="sv-SE" smtClean="0"/>
              <a:t>2018-08-09</a:t>
            </a:fld>
            <a:endParaRPr lang="sv-SE" dirty="0"/>
          </a:p>
        </p:txBody>
      </p:sp>
      <p:sp>
        <p:nvSpPr>
          <p:cNvPr id="4" name="Platshållare för bildnumm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Sid </a:t>
            </a:r>
            <a:fld id="{EE3FB197-FAE7-094E-9DB8-5F1170B0D7F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5" name="Platshållare för sidfot 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414014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CEC8D-3DF6-4688-BD6C-7C9DF1486B75}" type="datetime1">
              <a:rPr lang="sv-SE" smtClean="0"/>
              <a:t>2018-08-09</a:t>
            </a:fld>
            <a:endParaRPr lang="sv-SE" dirty="0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Sid </a:t>
            </a:r>
            <a:fld id="{2D43D222-9950-DB48-A57D-049D0617D8B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4" name="Platshållare för sidfot 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578117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949DDE5-4FAE-4609-B827-C126FD45A181}" type="datetime1">
              <a:rPr lang="sv-SE" smtClean="0"/>
              <a:t>2018-08-09</a:t>
            </a:fld>
            <a:endParaRPr lang="sv-SE" dirty="0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/>
              <a:t>Sid </a:t>
            </a:r>
            <a:fld id="{B2167C8B-471C-3C48-B6ED-D6179B42979E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859942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rt-/bryt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685800" y="1772817"/>
            <a:ext cx="7704000" cy="1470025"/>
          </a:xfrm>
        </p:spPr>
        <p:txBody>
          <a:bodyPr>
            <a:normAutofit/>
          </a:bodyPr>
          <a:lstStyle>
            <a:lvl1pPr algn="ctr">
              <a:defRPr sz="3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Namnet på presentationen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501008"/>
            <a:ext cx="6400800" cy="766936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Datum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301506-617F-48D2-821C-E1F1DEAF913E}" type="datetime1">
              <a:rPr lang="sv-SE" smtClean="0"/>
              <a:t>2018-08-09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sv-SE"/>
              <a:t>Sid </a:t>
            </a:r>
            <a:fld id="{B2167C8B-471C-3C48-B6ED-D6179B42979E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674352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50708" y="741600"/>
            <a:ext cx="7377231" cy="806400"/>
          </a:xfrm>
        </p:spPr>
        <p:txBody>
          <a:bodyPr>
            <a:normAutofit/>
          </a:bodyPr>
          <a:lstStyle>
            <a:lvl1pPr>
              <a:defRPr sz="2600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50708" y="1600201"/>
            <a:ext cx="7377231" cy="4248000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85843E0-82BC-411E-8DAA-937F6C052E87}" type="datetime1">
              <a:rPr lang="sv-SE" smtClean="0"/>
              <a:t>2018-08-09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sv-SE"/>
              <a:t>Sid </a:t>
            </a:r>
            <a:fld id="{B2167C8B-471C-3C48-B6ED-D6179B42979E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243844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nsterställd bild, 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844554" y="741600"/>
            <a:ext cx="5383385" cy="806400"/>
          </a:xfrm>
        </p:spPr>
        <p:txBody>
          <a:bodyPr>
            <a:normAutofit/>
          </a:bodyPr>
          <a:lstStyle>
            <a:lvl1pPr>
              <a:defRPr sz="2600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2844554" y="1639341"/>
            <a:ext cx="5383385" cy="4248000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0F16E5-7E6E-42DA-B237-E32D0FE4500D}" type="datetime1">
              <a:rPr lang="sv-SE" smtClean="0"/>
              <a:t>2018-08-09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sv-SE"/>
              <a:t>Sid </a:t>
            </a:r>
            <a:fld id="{B2167C8B-471C-3C48-B6ED-D6179B42979E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2492308" cy="685800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F8991D"/>
              </a:buClr>
              <a:buSzTx/>
              <a:buFont typeface="Wingdings" panose="05000000000000000000" pitchFamily="2" charset="2"/>
              <a:buNone/>
              <a:tabLst/>
              <a:defRPr sz="1400" baseline="0"/>
            </a:lvl1pPr>
          </a:lstStyle>
          <a:p>
            <a:r>
              <a:rPr lang="sv-SE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Klicka på ikonen för att lägga till en bild (Formatera gärna bilden innan den infogas, lämplig bildstorlek är 19 x 7,4 cm. Upplösning: 150 dpi. Format jpeg eller </a:t>
            </a:r>
            <a:r>
              <a:rPr lang="sv-SE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png</a:t>
            </a:r>
            <a:r>
              <a:rPr lang="sv-SE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Alternativt infoga en bild och ta sedan hjälp av verktygen ”Beskär” och ”Anpassa” i Bildverktygsmenyn. Välj då en bild som inte har alltför hög bildupplösning, då presentationen riskerar att bli tung.)</a:t>
            </a:r>
          </a:p>
        </p:txBody>
      </p:sp>
    </p:spTree>
    <p:extLst>
      <p:ext uri="{BB962C8B-B14F-4D97-AF65-F5344CB8AC3E}">
        <p14:creationId xmlns:p14="http://schemas.microsoft.com/office/powerpoint/2010/main" val="26490118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v-SE"/>
          </a:p>
        </p:txBody>
      </p:sp>
      <p:sp>
        <p:nvSpPr>
          <p:cNvPr id="7" name="Platshållare för bild 6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5950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21648270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57354" y="741600"/>
            <a:ext cx="7377231" cy="806400"/>
          </a:xfrm>
        </p:spPr>
        <p:txBody>
          <a:bodyPr>
            <a:normAutofit/>
          </a:bodyPr>
          <a:lstStyle>
            <a:lvl1pPr>
              <a:defRPr sz="2600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E81B5D9-238A-484F-8703-185954557FA1}" type="datetime1">
              <a:rPr lang="sv-SE" smtClean="0"/>
              <a:t>2018-08-09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sv-SE"/>
              <a:t>Sid </a:t>
            </a:r>
            <a:fld id="{B2167C8B-471C-3C48-B6ED-D6179B42979E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8" name="Platshållare för diagram 7"/>
          <p:cNvSpPr>
            <a:spLocks noGrp="1"/>
          </p:cNvSpPr>
          <p:nvPr>
            <p:ph type="chart" sz="quarter" idx="13"/>
          </p:nvPr>
        </p:nvSpPr>
        <p:spPr>
          <a:xfrm>
            <a:off x="850708" y="1628775"/>
            <a:ext cx="7377231" cy="42481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/>
              <a:t>Klicka på ikonen för att lägga till ett diagram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953193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1745072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örstasidan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4" descr="5_förstasida_layou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ruta 3"/>
          <p:cNvSpPr txBox="1">
            <a:spLocks noChangeArrowheads="1"/>
          </p:cNvSpPr>
          <p:nvPr/>
        </p:nvSpPr>
        <p:spPr bwMode="auto">
          <a:xfrm>
            <a:off x="454025" y="6215063"/>
            <a:ext cx="260191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sv-SE" sz="1000" b="1">
                <a:solidFill>
                  <a:schemeClr val="bg1"/>
                </a:solidFill>
              </a:rPr>
              <a:t>The Capital of Scandinavia</a:t>
            </a:r>
          </a:p>
        </p:txBody>
      </p:sp>
      <p:pic>
        <p:nvPicPr>
          <p:cNvPr id="5" name="Bildobjekt 6" descr="StockholmsStad_logot#21B0A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00" y="461963"/>
            <a:ext cx="1385888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ubrik 8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7868762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unktlista, en 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text 9"/>
          <p:cNvSpPr>
            <a:spLocks noGrp="1"/>
          </p:cNvSpPr>
          <p:nvPr>
            <p:ph type="body" sz="quarter" idx="13"/>
          </p:nvPr>
        </p:nvSpPr>
        <p:spPr>
          <a:xfrm>
            <a:off x="458787" y="1440000"/>
            <a:ext cx="5486400" cy="3960000"/>
          </a:xfrm>
          <a:prstGeom prst="rect">
            <a:avLst/>
          </a:prstGeom>
        </p:spPr>
        <p:txBody>
          <a:bodyPr tIns="0"/>
          <a:lstStyle>
            <a:lvl1pPr marL="216000" indent="-216000">
              <a:spcAft>
                <a:spcPts val="480"/>
              </a:spcAft>
              <a:buFont typeface="Arial" pitchFamily="34" charset="0"/>
              <a:buChar char="•"/>
              <a:defRPr/>
            </a:lvl1pPr>
            <a:lvl2pPr marL="444500" indent="-263525">
              <a:tabLst/>
              <a:defRPr/>
            </a:lvl2pPr>
            <a:lvl3pPr marL="722313" indent="-276225">
              <a:defRPr/>
            </a:lvl3pPr>
            <a:lvl4pPr marL="990600" indent="-287338">
              <a:defRPr/>
            </a:lvl4pPr>
            <a:lvl5pPr marL="1250950" indent="-358775">
              <a:defRPr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8" name="Rubrik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4" name="Platshållare för datum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5AC30C-A724-4699-A1AE-F0F9F8E6EE7B}" type="datetime1">
              <a:rPr lang="sv-SE" smtClean="0"/>
              <a:t>2018-08-09</a:t>
            </a:fld>
            <a:endParaRPr lang="sv-SE" dirty="0"/>
          </a:p>
        </p:txBody>
      </p:sp>
      <p:sp>
        <p:nvSpPr>
          <p:cNvPr id="5" name="Platshållare för bildnumm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Sid </a:t>
            </a:r>
            <a:fld id="{4D3366D5-24D5-2D4C-BD80-B6841772F4EB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Platshållare för sidfot 2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788321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unktlista två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text 10"/>
          <p:cNvSpPr>
            <a:spLocks noGrp="1"/>
          </p:cNvSpPr>
          <p:nvPr>
            <p:ph type="body" sz="quarter" idx="18"/>
          </p:nvPr>
        </p:nvSpPr>
        <p:spPr>
          <a:xfrm>
            <a:off x="4805185" y="1440000"/>
            <a:ext cx="3888000" cy="3960000"/>
          </a:xfrm>
          <a:prstGeom prst="rect">
            <a:avLst/>
          </a:prstGeom>
        </p:spPr>
        <p:txBody>
          <a:bodyPr tIns="0"/>
          <a:lstStyle>
            <a:lvl1pPr marL="216000" indent="-216000">
              <a:spcAft>
                <a:spcPts val="480"/>
              </a:spcAft>
              <a:buFont typeface="Arial" pitchFamily="34" charset="0"/>
              <a:buChar char="•"/>
              <a:defRPr sz="2000"/>
            </a:lvl1pPr>
            <a:lvl2pPr marL="442913" indent="-261938">
              <a:defRPr/>
            </a:lvl2pPr>
            <a:lvl3pPr marL="722313" indent="-276225">
              <a:defRPr/>
            </a:lvl3pPr>
            <a:lvl4pPr marL="990600" indent="-269875">
              <a:defRPr/>
            </a:lvl4pPr>
            <a:lvl5pPr marL="1250950" indent="-263525">
              <a:defRPr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1" name="Platshållare för text 10"/>
          <p:cNvSpPr>
            <a:spLocks noGrp="1"/>
          </p:cNvSpPr>
          <p:nvPr>
            <p:ph type="body" sz="quarter" idx="13"/>
          </p:nvPr>
        </p:nvSpPr>
        <p:spPr>
          <a:xfrm>
            <a:off x="458788" y="1440000"/>
            <a:ext cx="3888000" cy="3960000"/>
          </a:xfrm>
          <a:prstGeom prst="rect">
            <a:avLst/>
          </a:prstGeom>
        </p:spPr>
        <p:txBody>
          <a:bodyPr tIns="0"/>
          <a:lstStyle>
            <a:lvl1pPr marL="216000" indent="-216000">
              <a:spcAft>
                <a:spcPts val="480"/>
              </a:spcAft>
              <a:buFont typeface="Arial" pitchFamily="34" charset="0"/>
              <a:buChar char="•"/>
              <a:defRPr sz="2000"/>
            </a:lvl1pPr>
            <a:lvl2pPr marL="442913" indent="-261938">
              <a:defRPr/>
            </a:lvl2pPr>
            <a:lvl3pPr marL="722313" indent="-276225">
              <a:defRPr/>
            </a:lvl3pPr>
            <a:lvl4pPr marL="990600" indent="-269875">
              <a:defRPr/>
            </a:lvl4pPr>
            <a:lvl5pPr marL="1250950" indent="-263525">
              <a:defRPr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8" name="Rubrik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datum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F05589-1825-4CDC-BD82-46CB9273E72E}" type="datetime1">
              <a:rPr lang="sv-SE" smtClean="0"/>
              <a:t>2018-08-09</a:t>
            </a:fld>
            <a:endParaRPr lang="sv-SE" dirty="0"/>
          </a:p>
        </p:txBody>
      </p:sp>
      <p:sp>
        <p:nvSpPr>
          <p:cNvPr id="6" name="Platshållare för bildnumm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Sid </a:t>
            </a:r>
            <a:fld id="{047F33C0-2FE3-7943-A077-AD0E875F7B3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7" name="Platshållare för sidfot 2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810325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text 10"/>
          <p:cNvSpPr>
            <a:spLocks noGrp="1"/>
          </p:cNvSpPr>
          <p:nvPr>
            <p:ph type="body" sz="quarter" idx="13"/>
          </p:nvPr>
        </p:nvSpPr>
        <p:spPr>
          <a:xfrm>
            <a:off x="458788" y="1440000"/>
            <a:ext cx="3888000" cy="39600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Font typeface="Arial" pitchFamily="34" charset="0"/>
              <a:buNone/>
              <a:defRPr sz="2000"/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15" name="Platshållare för bild 14"/>
          <p:cNvSpPr>
            <a:spLocks noGrp="1"/>
          </p:cNvSpPr>
          <p:nvPr>
            <p:ph type="pic" sz="quarter" idx="14"/>
          </p:nvPr>
        </p:nvSpPr>
        <p:spPr>
          <a:xfrm>
            <a:off x="4572513" y="1440000"/>
            <a:ext cx="4104000" cy="39600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lnSpc>
                <a:spcPct val="100000"/>
              </a:lnSpc>
              <a:defRPr sz="2000"/>
            </a:lvl1pPr>
          </a:lstStyle>
          <a:p>
            <a:pPr lvl="0"/>
            <a:endParaRPr lang="sv-SE" noProof="0" dirty="0"/>
          </a:p>
        </p:txBody>
      </p:sp>
      <p:sp>
        <p:nvSpPr>
          <p:cNvPr id="8" name="Rubrik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datum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42A33-F464-47C6-9C5D-989768DEB5CB}" type="datetime1">
              <a:rPr lang="sv-SE" smtClean="0"/>
              <a:t>2018-08-09</a:t>
            </a:fld>
            <a:endParaRPr lang="sv-SE" dirty="0"/>
          </a:p>
        </p:txBody>
      </p:sp>
      <p:sp>
        <p:nvSpPr>
          <p:cNvPr id="6" name="Platshållare för bildnumm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Sid </a:t>
            </a:r>
            <a:fld id="{10B7088A-FB45-F64A-AAD6-0E66385A17F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7" name="Platshållare för sidfot 2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446696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BF2433-3EED-44CC-8B96-C1370B3269EA}" type="datetime1">
              <a:rPr lang="sv-SE" smtClean="0"/>
              <a:t>2018-08-09</a:t>
            </a:fld>
            <a:endParaRPr lang="sv-SE" dirty="0"/>
          </a:p>
        </p:txBody>
      </p:sp>
      <p:sp>
        <p:nvSpPr>
          <p:cNvPr id="4" name="Platshållare för bildnumm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Sid </a:t>
            </a:r>
            <a:fld id="{EE3FB197-FAE7-094E-9DB8-5F1170B0D7F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5" name="Platshållare för sidfot 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414014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41FBC0-0B01-462A-AADE-AB260CB152EE}" type="datetime1">
              <a:rPr lang="sv-SE" smtClean="0"/>
              <a:t>2018-08-09</a:t>
            </a:fld>
            <a:endParaRPr lang="sv-SE" dirty="0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/>
              <a:t>Sid </a:t>
            </a:r>
            <a:fld id="{B2167C8B-471C-3C48-B6ED-D6179B42979E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85994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örstasidan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4" descr="Sida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ruta 3"/>
          <p:cNvSpPr txBox="1">
            <a:spLocks noChangeArrowheads="1"/>
          </p:cNvSpPr>
          <p:nvPr/>
        </p:nvSpPr>
        <p:spPr bwMode="auto">
          <a:xfrm>
            <a:off x="454025" y="6215063"/>
            <a:ext cx="260191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sv-SE" sz="1000" b="1">
                <a:solidFill>
                  <a:schemeClr val="bg1"/>
                </a:solidFill>
              </a:rPr>
              <a:t>The Capital of Scandinavia</a:t>
            </a:r>
          </a:p>
        </p:txBody>
      </p:sp>
      <p:pic>
        <p:nvPicPr>
          <p:cNvPr id="5" name="Bildobjekt 6" descr="StockholmsStad_logot#21B0A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6788" y="457200"/>
            <a:ext cx="1374775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38274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örstasidan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ruta 3"/>
          <p:cNvSpPr txBox="1">
            <a:spLocks noChangeArrowheads="1"/>
          </p:cNvSpPr>
          <p:nvPr/>
        </p:nvSpPr>
        <p:spPr bwMode="auto">
          <a:xfrm>
            <a:off x="454025" y="6215063"/>
            <a:ext cx="260191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sv-SE" sz="1000" b="1">
                <a:solidFill>
                  <a:schemeClr val="bg1"/>
                </a:solidFill>
              </a:rPr>
              <a:t>The Capital of Scandinavia</a:t>
            </a:r>
          </a:p>
        </p:txBody>
      </p:sp>
      <p:pic>
        <p:nvPicPr>
          <p:cNvPr id="5" name="Bildobjekt 6" descr="StockholmsStad_logot#21B0A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00" y="461963"/>
            <a:ext cx="1385888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ubrik 8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63749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örstasidan_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rik 10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57046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örstasidan_2_rutor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5" descr="gräsbil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ruta 4"/>
          <p:cNvSpPr txBox="1">
            <a:spLocks noChangeArrowheads="1"/>
          </p:cNvSpPr>
          <p:nvPr/>
        </p:nvSpPr>
        <p:spPr bwMode="auto">
          <a:xfrm>
            <a:off x="454025" y="6215063"/>
            <a:ext cx="260191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sv-SE" sz="1000" b="1">
                <a:solidFill>
                  <a:srgbClr val="FFFFFF"/>
                </a:solidFill>
              </a:rPr>
              <a:t>The Capital of Scandinavia</a:t>
            </a:r>
          </a:p>
        </p:txBody>
      </p:sp>
      <p:sp>
        <p:nvSpPr>
          <p:cNvPr id="6" name="Platshållare för text 16"/>
          <p:cNvSpPr txBox="1">
            <a:spLocks/>
          </p:cNvSpPr>
          <p:nvPr/>
        </p:nvSpPr>
        <p:spPr>
          <a:xfrm>
            <a:off x="457200" y="457200"/>
            <a:ext cx="5486400" cy="396081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234000" rIns="234000"/>
          <a:lstStyle>
            <a:lvl1pPr>
              <a:buNone/>
              <a:defRPr/>
            </a:lvl1pPr>
          </a:lstStyle>
          <a:p>
            <a:pPr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v-SE" sz="2000" dirty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  </a:t>
            </a:r>
          </a:p>
        </p:txBody>
      </p:sp>
      <p:sp>
        <p:nvSpPr>
          <p:cNvPr id="7" name="Rektangel 6"/>
          <p:cNvSpPr/>
          <p:nvPr/>
        </p:nvSpPr>
        <p:spPr>
          <a:xfrm>
            <a:off x="5945188" y="4416425"/>
            <a:ext cx="2741612" cy="1981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v-SE" dirty="0" err="1">
              <a:solidFill>
                <a:srgbClr val="000000"/>
              </a:solidFill>
            </a:endParaRPr>
          </a:p>
        </p:txBody>
      </p:sp>
      <p:pic>
        <p:nvPicPr>
          <p:cNvPr id="8" name="Bildobjekt 9" descr="StockholmsStad_logot#21B0A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00" y="461963"/>
            <a:ext cx="1385888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ubrik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0"/>
          </p:nvPr>
        </p:nvSpPr>
        <p:spPr>
          <a:xfrm>
            <a:off x="457200" y="1566864"/>
            <a:ext cx="5486400" cy="2849562"/>
          </a:xfrm>
          <a:prstGeom prst="rect">
            <a:avLst/>
          </a:prstGeom>
        </p:spPr>
        <p:txBody>
          <a:bodyPr vert="horz" lIns="252000" rIns="252000"/>
          <a:lstStyle>
            <a:lvl1pPr marL="0" indent="0">
              <a:lnSpc>
                <a:spcPct val="100000"/>
              </a:lnSpc>
              <a:defRPr/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4294775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örstasidan_2_rutor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text 16"/>
          <p:cNvSpPr txBox="1">
            <a:spLocks/>
          </p:cNvSpPr>
          <p:nvPr/>
        </p:nvSpPr>
        <p:spPr>
          <a:xfrm>
            <a:off x="457200" y="457200"/>
            <a:ext cx="5486400" cy="3960813"/>
          </a:xfrm>
          <a:prstGeom prst="rect">
            <a:avLst/>
          </a:prstGeom>
          <a:solidFill>
            <a:srgbClr val="683788"/>
          </a:solidFill>
          <a:ln>
            <a:noFill/>
          </a:ln>
        </p:spPr>
        <p:txBody>
          <a:bodyPr lIns="234000" rIns="234000"/>
          <a:lstStyle>
            <a:lvl1pPr>
              <a:buNone/>
              <a:defRPr/>
            </a:lvl1pPr>
          </a:lstStyle>
          <a:p>
            <a:pPr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v-SE" sz="20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 </a:t>
            </a:r>
          </a:p>
        </p:txBody>
      </p:sp>
      <p:sp>
        <p:nvSpPr>
          <p:cNvPr id="9" name="Platshållare för bild 11"/>
          <p:cNvSpPr>
            <a:spLocks noGrp="1"/>
          </p:cNvSpPr>
          <p:nvPr>
            <p:ph type="pic" sz="quarter" idx="11"/>
          </p:nvPr>
        </p:nvSpPr>
        <p:spPr>
          <a:xfrm>
            <a:off x="5945695" y="4416985"/>
            <a:ext cx="2741105" cy="1980640"/>
          </a:xfrm>
          <a:prstGeom prst="rect">
            <a:avLst/>
          </a:prstGeom>
          <a:solidFill>
            <a:srgbClr val="289D93"/>
          </a:solidFill>
        </p:spPr>
        <p:txBody>
          <a:bodyPr/>
          <a:lstStyle/>
          <a:p>
            <a:pPr lvl="0"/>
            <a:endParaRPr lang="sv-SE" noProof="0"/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7" name="Platshållare för text 8"/>
          <p:cNvSpPr>
            <a:spLocks noGrp="1"/>
          </p:cNvSpPr>
          <p:nvPr>
            <p:ph type="body" sz="quarter" idx="10"/>
          </p:nvPr>
        </p:nvSpPr>
        <p:spPr>
          <a:xfrm>
            <a:off x="457200" y="1566864"/>
            <a:ext cx="5486400" cy="2849562"/>
          </a:xfrm>
          <a:prstGeom prst="rect">
            <a:avLst/>
          </a:prstGeom>
        </p:spPr>
        <p:txBody>
          <a:bodyPr vert="horz" lIns="252000" rIns="252000"/>
          <a:lstStyle>
            <a:lvl1pPr marL="0" indent="0">
              <a:lnSpc>
                <a:spcPct val="100000"/>
              </a:lnSpc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891652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örstasidan_2_rutor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text 16"/>
          <p:cNvSpPr txBox="1">
            <a:spLocks/>
          </p:cNvSpPr>
          <p:nvPr/>
        </p:nvSpPr>
        <p:spPr>
          <a:xfrm>
            <a:off x="457200" y="457200"/>
            <a:ext cx="5486400" cy="3960813"/>
          </a:xfrm>
          <a:prstGeom prst="rect">
            <a:avLst/>
          </a:prstGeom>
          <a:solidFill>
            <a:srgbClr val="007EC4"/>
          </a:solidFill>
          <a:ln>
            <a:noFill/>
          </a:ln>
        </p:spPr>
        <p:txBody>
          <a:bodyPr lIns="234000" rIns="234000"/>
          <a:lstStyle>
            <a:lvl1pPr>
              <a:buNone/>
              <a:defRPr/>
            </a:lvl1pPr>
          </a:lstStyle>
          <a:p>
            <a:pPr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v-SE" sz="20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 </a:t>
            </a:r>
          </a:p>
        </p:txBody>
      </p:sp>
      <p:sp>
        <p:nvSpPr>
          <p:cNvPr id="12" name="Platshållare för bild 11"/>
          <p:cNvSpPr>
            <a:spLocks noGrp="1"/>
          </p:cNvSpPr>
          <p:nvPr>
            <p:ph type="pic" sz="quarter" idx="11"/>
          </p:nvPr>
        </p:nvSpPr>
        <p:spPr>
          <a:xfrm>
            <a:off x="5945695" y="4416985"/>
            <a:ext cx="2741105" cy="1980640"/>
          </a:xfrm>
          <a:prstGeom prst="rect">
            <a:avLst/>
          </a:prstGeom>
          <a:solidFill>
            <a:srgbClr val="C40068"/>
          </a:solidFill>
        </p:spPr>
        <p:txBody>
          <a:bodyPr/>
          <a:lstStyle/>
          <a:p>
            <a:pPr lvl="0"/>
            <a:endParaRPr lang="sv-SE" noProof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80015" y="423863"/>
            <a:ext cx="5487988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7" name="Platshållare för text 8"/>
          <p:cNvSpPr>
            <a:spLocks noGrp="1"/>
          </p:cNvSpPr>
          <p:nvPr>
            <p:ph type="body" sz="quarter" idx="10"/>
          </p:nvPr>
        </p:nvSpPr>
        <p:spPr>
          <a:xfrm>
            <a:off x="457200" y="1566864"/>
            <a:ext cx="5486400" cy="2849562"/>
          </a:xfrm>
          <a:prstGeom prst="rect">
            <a:avLst/>
          </a:prstGeom>
        </p:spPr>
        <p:txBody>
          <a:bodyPr vert="horz" lIns="252000" rIns="252000"/>
          <a:lstStyle>
            <a:lvl1pPr marL="0" indent="0">
              <a:lnSpc>
                <a:spcPct val="100000"/>
              </a:lnSpc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711688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9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9.jp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5F3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rubrik 3"/>
          <p:cNvSpPr>
            <a:spLocks noGrp="1"/>
          </p:cNvSpPr>
          <p:nvPr>
            <p:ph type="title"/>
          </p:nvPr>
        </p:nvSpPr>
        <p:spPr>
          <a:xfrm>
            <a:off x="457200" y="458788"/>
            <a:ext cx="5489575" cy="96996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sv-SE" dirty="0"/>
              <a:t>Klicka här för att ändra rubrik</a:t>
            </a:r>
          </a:p>
        </p:txBody>
      </p:sp>
      <p:sp>
        <p:nvSpPr>
          <p:cNvPr id="1027" name="textruta 8"/>
          <p:cNvSpPr txBox="1">
            <a:spLocks noChangeArrowheads="1"/>
          </p:cNvSpPr>
          <p:nvPr/>
        </p:nvSpPr>
        <p:spPr bwMode="auto">
          <a:xfrm>
            <a:off x="454025" y="6215063"/>
            <a:ext cx="260191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sv-SE" sz="1000" b="1">
                <a:solidFill>
                  <a:srgbClr val="000000"/>
                </a:solidFill>
              </a:rPr>
              <a:t>The Capital of Scandinavia</a:t>
            </a:r>
          </a:p>
        </p:txBody>
      </p:sp>
      <p:pic>
        <p:nvPicPr>
          <p:cNvPr id="1028" name="Bildobjekt 9" descr="StockholmsStad_logot#21B0A5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00" y="461963"/>
            <a:ext cx="1385888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2451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7" r:id="rId6"/>
  </p:sldLayoutIdLst>
  <p:hf sldNum="0"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 kern="1200" spc="6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l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l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l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l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1" fontAlgn="base" hangingPunct="1">
        <a:lnSpc>
          <a:spcPts val="2100"/>
        </a:lnSpc>
        <a:spcBef>
          <a:spcPct val="20000"/>
        </a:spcBef>
        <a:spcAft>
          <a:spcPct val="0"/>
        </a:spcAft>
        <a:buFont typeface="Arial" charset="0"/>
        <a:defRPr sz="2000" kern="1200">
          <a:solidFill>
            <a:srgbClr val="000000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1" fontAlgn="base" hangingPunct="1">
        <a:lnSpc>
          <a:spcPts val="2100"/>
        </a:lnSpc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0000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1" fontAlgn="base" hangingPunct="1">
        <a:lnSpc>
          <a:spcPts val="2100"/>
        </a:lnSpc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000000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1" fontAlgn="base" hangingPunct="1">
        <a:lnSpc>
          <a:spcPts val="2100"/>
        </a:lnSpc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rgbClr val="000000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1" fontAlgn="base" hangingPunct="1">
        <a:lnSpc>
          <a:spcPts val="2100"/>
        </a:lnSpc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rgbClr val="000000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5F3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ruta 9"/>
          <p:cNvSpPr txBox="1">
            <a:spLocks noChangeArrowheads="1"/>
          </p:cNvSpPr>
          <p:nvPr/>
        </p:nvSpPr>
        <p:spPr bwMode="auto">
          <a:xfrm>
            <a:off x="454025" y="6215063"/>
            <a:ext cx="260191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sv-SE" sz="1000" b="1">
                <a:solidFill>
                  <a:srgbClr val="000000"/>
                </a:solidFill>
              </a:rPr>
              <a:t>The Capital of Scandinavia</a:t>
            </a:r>
          </a:p>
        </p:txBody>
      </p:sp>
      <p:pic>
        <p:nvPicPr>
          <p:cNvPr id="6147" name="Bildobjekt 12" descr="StockholmsStad_logot#21B0A5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00" y="461963"/>
            <a:ext cx="1385888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latshållare för rubrik 13"/>
          <p:cNvSpPr>
            <a:spLocks noGrp="1"/>
          </p:cNvSpPr>
          <p:nvPr>
            <p:ph type="title"/>
          </p:nvPr>
        </p:nvSpPr>
        <p:spPr>
          <a:xfrm>
            <a:off x="479425" y="423863"/>
            <a:ext cx="5487988" cy="1143000"/>
          </a:xfrm>
          <a:prstGeom prst="rect">
            <a:avLst/>
          </a:prstGeom>
        </p:spPr>
        <p:txBody>
          <a:bodyPr vert="horz" lIns="234000" tIns="234000" rIns="234000" bIns="45720" rtlCol="0" anchor="t" anchorCtr="0">
            <a:noAutofit/>
          </a:bodyPr>
          <a:lstStyle/>
          <a:p>
            <a:r>
              <a:rPr lang="sv-SE" dirty="0"/>
              <a:t>Klicka här för att ändra rubrik</a:t>
            </a:r>
          </a:p>
        </p:txBody>
      </p:sp>
    </p:spTree>
    <p:extLst>
      <p:ext uri="{BB962C8B-B14F-4D97-AF65-F5344CB8AC3E}">
        <p14:creationId xmlns:p14="http://schemas.microsoft.com/office/powerpoint/2010/main" val="3123678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 kern="1200" spc="6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lnSpc>
          <a:spcPts val="38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l" rtl="0" fontAlgn="base">
        <a:lnSpc>
          <a:spcPts val="38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l" rtl="0" fontAlgn="base">
        <a:lnSpc>
          <a:spcPts val="38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l" rtl="0" fontAlgn="base">
        <a:lnSpc>
          <a:spcPts val="38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lnSpc>
          <a:spcPts val="2000"/>
        </a:lnSpc>
        <a:spcBef>
          <a:spcPct val="0"/>
        </a:spcBef>
        <a:spcAft>
          <a:spcPct val="0"/>
        </a:spcAft>
        <a:buFont typeface="Arial" charset="0"/>
        <a:defRPr sz="2000" kern="1200">
          <a:solidFill>
            <a:srgbClr val="000000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lnSpc>
          <a:spcPts val="2100"/>
        </a:lnSpc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0000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lnSpc>
          <a:spcPts val="2100"/>
        </a:lnSpc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rgbClr val="000000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lnSpc>
          <a:spcPts val="2100"/>
        </a:lnSpc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0000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lnSpc>
          <a:spcPts val="2100"/>
        </a:lnSpc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0000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89D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ruta 13"/>
          <p:cNvSpPr txBox="1">
            <a:spLocks noChangeArrowheads="1"/>
          </p:cNvSpPr>
          <p:nvPr/>
        </p:nvSpPr>
        <p:spPr bwMode="auto">
          <a:xfrm>
            <a:off x="454025" y="6215063"/>
            <a:ext cx="260191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sv-SE" sz="1000" b="1" dirty="0">
                <a:solidFill>
                  <a:srgbClr val="FFFFFF"/>
                </a:solidFill>
              </a:rPr>
              <a:t>The </a:t>
            </a:r>
            <a:r>
              <a:rPr lang="sv-SE" sz="1000" b="1" dirty="0" err="1">
                <a:solidFill>
                  <a:srgbClr val="FFFFFF"/>
                </a:solidFill>
              </a:rPr>
              <a:t>Capital</a:t>
            </a:r>
            <a:r>
              <a:rPr lang="sv-SE" sz="1000" b="1" dirty="0">
                <a:solidFill>
                  <a:srgbClr val="FFFFFF"/>
                </a:solidFill>
              </a:rPr>
              <a:t> </a:t>
            </a:r>
            <a:r>
              <a:rPr lang="sv-SE" sz="1000" b="1" dirty="0" err="1">
                <a:solidFill>
                  <a:srgbClr val="FFFFFF"/>
                </a:solidFill>
              </a:rPr>
              <a:t>of</a:t>
            </a:r>
            <a:r>
              <a:rPr lang="sv-SE" sz="1000" b="1" dirty="0">
                <a:solidFill>
                  <a:srgbClr val="FFFFFF"/>
                </a:solidFill>
              </a:rPr>
              <a:t> Scandinavia</a:t>
            </a:r>
          </a:p>
        </p:txBody>
      </p:sp>
      <p:pic>
        <p:nvPicPr>
          <p:cNvPr id="12291" name="Bildobjekt 16" descr="StockholmsStad_logot#21B0A8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6788" y="457200"/>
            <a:ext cx="1374775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latshållare för rubrik 3"/>
          <p:cNvSpPr>
            <a:spLocks noGrp="1"/>
          </p:cNvSpPr>
          <p:nvPr>
            <p:ph type="title"/>
          </p:nvPr>
        </p:nvSpPr>
        <p:spPr>
          <a:xfrm>
            <a:off x="449263" y="465138"/>
            <a:ext cx="5483225" cy="11430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sv-SE" dirty="0"/>
              <a:t>Klicka här för att ändra rubrik</a:t>
            </a:r>
          </a:p>
        </p:txBody>
      </p:sp>
    </p:spTree>
    <p:extLst>
      <p:ext uri="{BB962C8B-B14F-4D97-AF65-F5344CB8AC3E}">
        <p14:creationId xmlns:p14="http://schemas.microsoft.com/office/powerpoint/2010/main" val="1391876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 kern="1200" spc="60">
          <a:solidFill>
            <a:srgbClr val="FFFFFF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lnSpc>
          <a:spcPts val="2800"/>
        </a:lnSpc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l" rtl="0" fontAlgn="base">
        <a:lnSpc>
          <a:spcPts val="2800"/>
        </a:lnSpc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l" rtl="0" fontAlgn="base">
        <a:lnSpc>
          <a:spcPts val="2800"/>
        </a:lnSpc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l" rtl="0" fontAlgn="base">
        <a:lnSpc>
          <a:spcPts val="2800"/>
        </a:lnSpc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lnSpc>
          <a:spcPts val="2100"/>
        </a:lnSpc>
        <a:spcBef>
          <a:spcPct val="20000"/>
        </a:spcBef>
        <a:spcAft>
          <a:spcPct val="0"/>
        </a:spcAft>
        <a:buFont typeface="Arial" charset="0"/>
        <a:defRPr sz="2000" kern="1200">
          <a:solidFill>
            <a:srgbClr val="FFFFFF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lnSpc>
          <a:spcPts val="2100"/>
        </a:lnSpc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F5F3EE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lnSpc>
          <a:spcPts val="2100"/>
        </a:lnSpc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F5F3EE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lnSpc>
          <a:spcPts val="2100"/>
        </a:lnSpc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rgbClr val="F5F3EE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lnSpc>
          <a:spcPts val="2100"/>
        </a:lnSpc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rgbClr val="F5F3EE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rubrik 3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31188" cy="84296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sv-SE" dirty="0"/>
              <a:t>Klicka här för att ändra rubrik</a:t>
            </a:r>
          </a:p>
        </p:txBody>
      </p:sp>
      <p:sp>
        <p:nvSpPr>
          <p:cNvPr id="13315" name="Platshållare för text 4"/>
          <p:cNvSpPr>
            <a:spLocks noGrp="1"/>
          </p:cNvSpPr>
          <p:nvPr>
            <p:ph type="body" idx="1"/>
          </p:nvPr>
        </p:nvSpPr>
        <p:spPr bwMode="auto">
          <a:xfrm>
            <a:off x="457200" y="1439863"/>
            <a:ext cx="8231188" cy="413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13316" name="Bildobjekt 11" descr="StockholmsStad_logot#21B0A5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961063"/>
            <a:ext cx="1385888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Platshållare för datum 1"/>
          <p:cNvSpPr>
            <a:spLocks noGrp="1"/>
          </p:cNvSpPr>
          <p:nvPr>
            <p:ph type="dt" sz="half" idx="2"/>
          </p:nvPr>
        </p:nvSpPr>
        <p:spPr>
          <a:xfrm>
            <a:off x="6302375" y="6045200"/>
            <a:ext cx="2400300" cy="269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43782745-35BD-4955-ADBA-D319C4C945EE}" type="datetime1">
              <a:rPr lang="sv-SE" smtClean="0"/>
              <a:t>2018-08-09</a:t>
            </a:fld>
            <a:endParaRPr lang="sv-SE" dirty="0"/>
          </a:p>
        </p:txBody>
      </p:sp>
      <p:sp>
        <p:nvSpPr>
          <p:cNvPr id="15" name="Platshållare för bildnummer 2"/>
          <p:cNvSpPr>
            <a:spLocks noGrp="1"/>
          </p:cNvSpPr>
          <p:nvPr>
            <p:ph type="sldNum" sz="quarter" idx="4"/>
          </p:nvPr>
        </p:nvSpPr>
        <p:spPr>
          <a:xfrm>
            <a:off x="6302375" y="6230938"/>
            <a:ext cx="24003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 i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sv-SE"/>
              <a:t>Sid </a:t>
            </a:r>
            <a:fld id="{B2167C8B-471C-3C48-B6ED-D6179B42979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10" name="Platshållare för sidfot 2"/>
          <p:cNvSpPr>
            <a:spLocks noGrp="1"/>
          </p:cNvSpPr>
          <p:nvPr>
            <p:ph type="ftr" sz="quarter" idx="3"/>
          </p:nvPr>
        </p:nvSpPr>
        <p:spPr>
          <a:xfrm>
            <a:off x="4622800" y="5864225"/>
            <a:ext cx="4078288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1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96984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 kern="1200" spc="60">
          <a:solidFill>
            <a:srgbClr val="000000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lnSpc>
          <a:spcPts val="2800"/>
        </a:lnSpc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l" rtl="0" fontAlgn="base">
        <a:lnSpc>
          <a:spcPts val="2800"/>
        </a:lnSpc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l" rtl="0" fontAlgn="base">
        <a:lnSpc>
          <a:spcPts val="2800"/>
        </a:lnSpc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l" rtl="0" fontAlgn="base">
        <a:lnSpc>
          <a:spcPts val="2800"/>
        </a:lnSpc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defRPr sz="2000" kern="1200">
          <a:solidFill>
            <a:srgbClr val="000000"/>
          </a:solidFill>
          <a:latin typeface="+mn-lt"/>
          <a:ea typeface="ＭＳ Ｐゴシック" charset="0"/>
          <a:cs typeface="ＭＳ Ｐゴシック" charset="0"/>
        </a:defRPr>
      </a:lvl1pPr>
      <a:lvl2pPr marL="442913" indent="-26193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0000"/>
          </a:solidFill>
          <a:latin typeface="+mn-lt"/>
          <a:ea typeface="ＭＳ Ｐゴシック" charset="0"/>
          <a:cs typeface="+mn-cs"/>
        </a:defRPr>
      </a:lvl2pPr>
      <a:lvl3pPr marL="722313" indent="-27622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000000"/>
          </a:solidFill>
          <a:latin typeface="+mn-lt"/>
          <a:ea typeface="ＭＳ Ｐゴシック" charset="0"/>
          <a:cs typeface="+mn-cs"/>
        </a:defRPr>
      </a:lvl3pPr>
      <a:lvl4pPr marL="990600" indent="-26987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rgbClr val="000000"/>
          </a:solidFill>
          <a:latin typeface="+mn-lt"/>
          <a:ea typeface="ＭＳ Ｐゴシック" charset="0"/>
          <a:cs typeface="+mn-cs"/>
        </a:defRPr>
      </a:lvl4pPr>
      <a:lvl5pPr marL="1250950" indent="-26352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rgbClr val="000000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50708" y="741600"/>
            <a:ext cx="7377231" cy="806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50708" y="1627200"/>
            <a:ext cx="7377231" cy="424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7696246" y="259200"/>
            <a:ext cx="754338" cy="36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B6531-DA17-4D52-A0D9-6A6508F8E98E}" type="datetime1">
              <a:rPr lang="sv-SE" smtClean="0"/>
              <a:t>2018-08-09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493785" y="259200"/>
            <a:ext cx="365538" cy="36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04B172-F047-4F7A-B71E-027B489E8B33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5492" y="6181122"/>
            <a:ext cx="930611" cy="416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834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457200" indent="-457200" algn="l" defTabSz="914400" rtl="0" eaLnBrk="1" latinLnBrk="0" hangingPunct="1">
        <a:spcBef>
          <a:spcPct val="20000"/>
        </a:spcBef>
        <a:spcAft>
          <a:spcPts val="600"/>
        </a:spcAft>
        <a:buClr>
          <a:srgbClr val="F8991D"/>
        </a:buClr>
        <a:buFont typeface="Wingdings" panose="05000000000000000000" pitchFamily="2" charset="2"/>
        <a:buChar char="n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01700" indent="-457200" algn="l" defTabSz="914400" rtl="0" eaLnBrk="1" latinLnBrk="0" hangingPunct="1">
        <a:spcBef>
          <a:spcPct val="20000"/>
        </a:spcBef>
        <a:spcAft>
          <a:spcPts val="600"/>
        </a:spcAft>
        <a:buClr>
          <a:srgbClr val="98002E"/>
        </a:buClr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346200" indent="-457200" algn="l" defTabSz="914400" rtl="0" eaLnBrk="1" latinLnBrk="0" hangingPunct="1">
        <a:spcBef>
          <a:spcPct val="20000"/>
        </a:spcBef>
        <a:spcAft>
          <a:spcPts val="600"/>
        </a:spcAft>
        <a:buFont typeface="NettoOT" panose="02000500000000000000" pitchFamily="50" charset="0"/>
        <a:buChar char="­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790700" indent="-457200" algn="l" defTabSz="914400" rtl="0" eaLnBrk="1" latinLnBrk="0" hangingPunct="1">
        <a:spcBef>
          <a:spcPct val="20000"/>
        </a:spcBef>
        <a:spcAft>
          <a:spcPts val="600"/>
        </a:spcAft>
        <a:buFont typeface="NettoOT" panose="02000500000000000000" pitchFamily="50" charset="0"/>
        <a:buChar char="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457200" algn="l" defTabSz="914400" rtl="0" eaLnBrk="1" latinLnBrk="0" hangingPunct="1">
        <a:spcBef>
          <a:spcPct val="20000"/>
        </a:spcBef>
        <a:buFont typeface="NettoOT" panose="02000500000000000000" pitchFamily="50" charset="0"/>
        <a:buChar char="­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3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3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3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3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3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3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3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3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3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3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2"/>
          <p:cNvSpPr>
            <a:spLocks noGrp="1"/>
          </p:cNvSpPr>
          <p:nvPr>
            <p:ph type="title"/>
          </p:nvPr>
        </p:nvSpPr>
        <p:spPr>
          <a:xfrm>
            <a:off x="4094915" y="1343026"/>
            <a:ext cx="4764408" cy="1219199"/>
          </a:xfrm>
        </p:spPr>
        <p:txBody>
          <a:bodyPr>
            <a:normAutofit/>
          </a:bodyPr>
          <a:lstStyle/>
          <a:p>
            <a:pPr algn="ctr"/>
            <a:r>
              <a:rPr lang="sv-SE" sz="2400" dirty="0"/>
              <a:t>Stockholmsenkäten 2018</a:t>
            </a:r>
            <a:br>
              <a:rPr lang="sv-SE" sz="2800" dirty="0"/>
            </a:br>
            <a:endParaRPr lang="sv-SE" sz="2400" dirty="0"/>
          </a:p>
        </p:txBody>
      </p:sp>
      <p:sp>
        <p:nvSpPr>
          <p:cNvPr id="7" name="textruta 6"/>
          <p:cNvSpPr txBox="1"/>
          <p:nvPr/>
        </p:nvSpPr>
        <p:spPr>
          <a:xfrm>
            <a:off x="4285413" y="2638425"/>
            <a:ext cx="44291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/>
              <a:t>Temarapport:</a:t>
            </a:r>
          </a:p>
          <a:p>
            <a:pPr algn="ctr"/>
            <a:r>
              <a:rPr lang="sv-SE" dirty="0"/>
              <a:t>Skola, fritid och föräldrar</a:t>
            </a:r>
            <a:br>
              <a:rPr lang="sv-SE" dirty="0"/>
            </a:br>
            <a:br>
              <a:rPr lang="sv-SE" dirty="0"/>
            </a:br>
            <a:r>
              <a:rPr lang="sv-SE" dirty="0"/>
              <a:t>Grundskolan årskurs 9</a:t>
            </a:r>
          </a:p>
        </p:txBody>
      </p:sp>
      <p:sp>
        <p:nvSpPr>
          <p:cNvPr id="8" name="textruta 7"/>
          <p:cNvSpPr txBox="1"/>
          <p:nvPr/>
        </p:nvSpPr>
        <p:spPr>
          <a:xfrm>
            <a:off x="3971089" y="5353050"/>
            <a:ext cx="49314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600" b="1" dirty="0"/>
              <a:t>Elevundersökning i årskurs 9</a:t>
            </a:r>
          </a:p>
          <a:p>
            <a:pPr algn="ctr"/>
            <a:r>
              <a:rPr lang="sv-SE" sz="1600" b="1" dirty="0"/>
              <a:t>och gymnasieskolans årskurs 2</a:t>
            </a:r>
          </a:p>
        </p:txBody>
      </p:sp>
      <p:pic>
        <p:nvPicPr>
          <p:cNvPr id="9" name="Bildobjekt 7" descr="oppis vasa real juni 2012 13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13" y="1720145"/>
            <a:ext cx="4132262" cy="303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84884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v-SE" sz="2200" dirty="0"/>
              <a:t>Elever som känt sig mobbade i skolan det här läsåret</a:t>
            </a:r>
            <a:br>
              <a:rPr lang="sv-SE" sz="2200" dirty="0"/>
            </a:br>
            <a:endParaRPr lang="sv-SE" sz="2200" dirty="0"/>
          </a:p>
        </p:txBody>
      </p:sp>
      <p:sp>
        <p:nvSpPr>
          <p:cNvPr id="7" name="textruta 6"/>
          <p:cNvSpPr txBox="1"/>
          <p:nvPr/>
        </p:nvSpPr>
        <p:spPr>
          <a:xfrm>
            <a:off x="295275" y="6238875"/>
            <a:ext cx="3733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Årskurs 9, år 2018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66F58012-EA9E-4E43-AE96-292EC158F4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5087863"/>
              </p:ext>
            </p:extLst>
          </p:nvPr>
        </p:nvGraphicFramePr>
        <p:xfrm>
          <a:off x="0" y="612000"/>
          <a:ext cx="9144000" cy="622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814195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28600" y="741600"/>
            <a:ext cx="8630723" cy="806400"/>
          </a:xfrm>
        </p:spPr>
        <p:txBody>
          <a:bodyPr>
            <a:normAutofit fontScale="90000"/>
          </a:bodyPr>
          <a:lstStyle/>
          <a:p>
            <a:pPr algn="ctr"/>
            <a:r>
              <a:rPr lang="sv-SE" sz="2000" dirty="0"/>
              <a:t>Elever som blivit mobbade två gånger i månaden eller oftare – bland de elever som uppgett att de känt sig mobbade eller trakasserade under läsåret</a:t>
            </a:r>
            <a:br>
              <a:rPr lang="sv-SE" sz="2400" dirty="0">
                <a:solidFill>
                  <a:schemeClr val="tx2"/>
                </a:solidFill>
              </a:rPr>
            </a:br>
            <a:endParaRPr lang="sv-SE" dirty="0"/>
          </a:p>
        </p:txBody>
      </p:sp>
      <p:sp>
        <p:nvSpPr>
          <p:cNvPr id="9" name="textruta 8"/>
          <p:cNvSpPr txBox="1"/>
          <p:nvPr/>
        </p:nvSpPr>
        <p:spPr>
          <a:xfrm>
            <a:off x="295275" y="6238875"/>
            <a:ext cx="3733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Årskurs 9, år 2018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A144D08E-B177-4D7E-8E8C-69F6D5A86B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2890086"/>
              </p:ext>
            </p:extLst>
          </p:nvPr>
        </p:nvGraphicFramePr>
        <p:xfrm>
          <a:off x="0" y="612000"/>
          <a:ext cx="9144000" cy="622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ruta 4">
            <a:extLst>
              <a:ext uri="{FF2B5EF4-FFF2-40B4-BE49-F238E27FC236}">
                <a16:creationId xmlns:a16="http://schemas.microsoft.com/office/drawing/2014/main" id="{9878ED45-0F18-4FC5-8C21-37161429E188}"/>
              </a:ext>
            </a:extLst>
          </p:cNvPr>
          <p:cNvSpPr txBox="1"/>
          <p:nvPr/>
        </p:nvSpPr>
        <p:spPr>
          <a:xfrm>
            <a:off x="3178205" y="4554245"/>
            <a:ext cx="15979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/>
              <a:t>*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A353B479-1E50-495B-AB0C-9B5B283BBCC7}"/>
              </a:ext>
            </a:extLst>
          </p:cNvPr>
          <p:cNvSpPr txBox="1"/>
          <p:nvPr/>
        </p:nvSpPr>
        <p:spPr>
          <a:xfrm>
            <a:off x="6668608" y="4554245"/>
            <a:ext cx="15979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/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33057518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sv-SE" sz="2200" dirty="0"/>
              <a:t>Elever som varit med om att mobba andra det här läsåret</a:t>
            </a:r>
            <a:br>
              <a:rPr lang="sv-SE" sz="2200" dirty="0">
                <a:solidFill>
                  <a:schemeClr val="tx2"/>
                </a:solidFill>
              </a:rPr>
            </a:br>
            <a:endParaRPr lang="sv-SE" sz="2200" dirty="0"/>
          </a:p>
        </p:txBody>
      </p:sp>
      <p:sp>
        <p:nvSpPr>
          <p:cNvPr id="7" name="textruta 6"/>
          <p:cNvSpPr txBox="1"/>
          <p:nvPr/>
        </p:nvSpPr>
        <p:spPr>
          <a:xfrm>
            <a:off x="295275" y="6238875"/>
            <a:ext cx="3733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Årskurs 9, år 2018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44652452-DB3E-433F-B011-890EFB9AC6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2082986"/>
              </p:ext>
            </p:extLst>
          </p:nvPr>
        </p:nvGraphicFramePr>
        <p:xfrm>
          <a:off x="0" y="612000"/>
          <a:ext cx="9144000" cy="622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839437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sv-SE" sz="2200" dirty="0"/>
              <a:t>Elever som blivit mobbade via internet eller SMS/MMS det här läsåret</a:t>
            </a:r>
            <a:br>
              <a:rPr lang="sv-SE" sz="2200" dirty="0">
                <a:solidFill>
                  <a:schemeClr val="tx2"/>
                </a:solidFill>
              </a:rPr>
            </a:br>
            <a:endParaRPr lang="sv-SE" sz="2200" dirty="0"/>
          </a:p>
        </p:txBody>
      </p:sp>
      <p:sp>
        <p:nvSpPr>
          <p:cNvPr id="7" name="textruta 6"/>
          <p:cNvSpPr txBox="1"/>
          <p:nvPr/>
        </p:nvSpPr>
        <p:spPr>
          <a:xfrm>
            <a:off x="295275" y="6238875"/>
            <a:ext cx="3733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Årskurs 9, år 2018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1F423114-A14B-4631-A9E9-879402C1BA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6122267"/>
              </p:ext>
            </p:extLst>
          </p:nvPr>
        </p:nvGraphicFramePr>
        <p:xfrm>
          <a:off x="0" y="612000"/>
          <a:ext cx="9144000" cy="622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916144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sv-SE" sz="2200" dirty="0"/>
              <a:t>Elever som varit med om att mobba andra elever via internet eller SMS/MMS det här läsåret</a:t>
            </a:r>
            <a:br>
              <a:rPr lang="sv-SE" sz="2200" dirty="0">
                <a:solidFill>
                  <a:schemeClr val="tx2"/>
                </a:solidFill>
              </a:rPr>
            </a:br>
            <a:endParaRPr lang="sv-SE" sz="2200" dirty="0"/>
          </a:p>
        </p:txBody>
      </p:sp>
      <p:sp>
        <p:nvSpPr>
          <p:cNvPr id="7" name="textruta 6"/>
          <p:cNvSpPr txBox="1"/>
          <p:nvPr/>
        </p:nvSpPr>
        <p:spPr>
          <a:xfrm>
            <a:off x="295275" y="6238875"/>
            <a:ext cx="3733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Årskurs 9, år 2018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79AD44F8-166F-4698-99AE-E316302589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2447241"/>
              </p:ext>
            </p:extLst>
          </p:nvPr>
        </p:nvGraphicFramePr>
        <p:xfrm>
          <a:off x="0" y="612000"/>
          <a:ext cx="9144000" cy="622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461188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68313" y="2560638"/>
            <a:ext cx="4751387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0" hangingPunct="0"/>
            <a:r>
              <a:rPr lang="sv-SE" sz="2500" b="1" dirty="0"/>
              <a:t>Fritid</a:t>
            </a:r>
          </a:p>
        </p:txBody>
      </p:sp>
      <p:pic>
        <p:nvPicPr>
          <p:cNvPr id="5" name="Bildobjekt 4" descr="oppis vasa real juni 2012 117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3" y="1773238"/>
            <a:ext cx="4286250" cy="284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ruta 5"/>
          <p:cNvSpPr txBox="1"/>
          <p:nvPr/>
        </p:nvSpPr>
        <p:spPr>
          <a:xfrm>
            <a:off x="295275" y="6238875"/>
            <a:ext cx="3733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Årskurs 9, år 2018</a:t>
            </a:r>
          </a:p>
        </p:txBody>
      </p:sp>
    </p:spTree>
    <p:extLst>
      <p:ext uri="{BB962C8B-B14F-4D97-AF65-F5344CB8AC3E}">
        <p14:creationId xmlns:p14="http://schemas.microsoft.com/office/powerpoint/2010/main" val="33631854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sv-SE" sz="2200" dirty="0"/>
              <a:t>Elever som ofta eller ibland brukar vara på fritidsgård eller träffpunkt</a:t>
            </a:r>
            <a:br>
              <a:rPr lang="sv-SE" sz="2200" dirty="0">
                <a:solidFill>
                  <a:schemeClr val="tx2"/>
                </a:solidFill>
              </a:rPr>
            </a:br>
            <a:endParaRPr lang="sv-SE" sz="2200" dirty="0"/>
          </a:p>
        </p:txBody>
      </p:sp>
      <p:sp>
        <p:nvSpPr>
          <p:cNvPr id="7" name="textruta 6"/>
          <p:cNvSpPr txBox="1"/>
          <p:nvPr/>
        </p:nvSpPr>
        <p:spPr>
          <a:xfrm>
            <a:off x="295275" y="6238875"/>
            <a:ext cx="3733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Årskurs 9, år 2018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820A895B-56B0-4503-B8DA-D412536B12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1156772"/>
              </p:ext>
            </p:extLst>
          </p:nvPr>
        </p:nvGraphicFramePr>
        <p:xfrm>
          <a:off x="0" y="612000"/>
          <a:ext cx="9144000" cy="622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893498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sv-SE" sz="2200" dirty="0"/>
              <a:t>Elever som ofta eller ibland deltar i någon ledarledd fritidsaktivitet eller träning</a:t>
            </a:r>
            <a:br>
              <a:rPr lang="sv-SE" sz="2200" dirty="0">
                <a:solidFill>
                  <a:schemeClr val="tx2"/>
                </a:solidFill>
              </a:rPr>
            </a:br>
            <a:endParaRPr lang="sv-SE" sz="2200" dirty="0"/>
          </a:p>
        </p:txBody>
      </p:sp>
      <p:sp>
        <p:nvSpPr>
          <p:cNvPr id="7" name="textruta 6"/>
          <p:cNvSpPr txBox="1"/>
          <p:nvPr/>
        </p:nvSpPr>
        <p:spPr>
          <a:xfrm>
            <a:off x="295275" y="6238875"/>
            <a:ext cx="3733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Årskurs 9, år 2018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7EA7ED92-76C6-4407-BD32-7E3B8A4F4A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7676849"/>
              </p:ext>
            </p:extLst>
          </p:nvPr>
        </p:nvGraphicFramePr>
        <p:xfrm>
          <a:off x="0" y="612000"/>
          <a:ext cx="9144000" cy="622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69051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68313" y="2560638"/>
            <a:ext cx="4751387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0" hangingPunct="0"/>
            <a:r>
              <a:rPr lang="sv-SE" sz="2500" b="1" dirty="0"/>
              <a:t>Föräldrar</a:t>
            </a:r>
          </a:p>
        </p:txBody>
      </p:sp>
      <p:pic>
        <p:nvPicPr>
          <p:cNvPr id="5" name="Bildobjekt 4" descr="oppis vasa real juni 2012 117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3" y="1773238"/>
            <a:ext cx="4286250" cy="284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ruta 5"/>
          <p:cNvSpPr txBox="1"/>
          <p:nvPr/>
        </p:nvSpPr>
        <p:spPr>
          <a:xfrm>
            <a:off x="295275" y="6238875"/>
            <a:ext cx="3733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Årskurs 9, år 2018</a:t>
            </a:r>
          </a:p>
        </p:txBody>
      </p:sp>
    </p:spTree>
    <p:extLst>
      <p:ext uri="{BB962C8B-B14F-4D97-AF65-F5344CB8AC3E}">
        <p14:creationId xmlns:p14="http://schemas.microsoft.com/office/powerpoint/2010/main" val="19271135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1"/>
          <p:cNvSpPr>
            <a:spLocks noGrp="1"/>
          </p:cNvSpPr>
          <p:nvPr>
            <p:ph type="title"/>
          </p:nvPr>
        </p:nvSpPr>
        <p:spPr>
          <a:xfrm>
            <a:off x="514350" y="741600"/>
            <a:ext cx="7936234" cy="806400"/>
          </a:xfrm>
        </p:spPr>
        <p:txBody>
          <a:bodyPr>
            <a:noAutofit/>
          </a:bodyPr>
          <a:lstStyle/>
          <a:p>
            <a:pPr algn="ctr"/>
            <a:r>
              <a:rPr lang="sv-SE" sz="2200" dirty="0"/>
              <a:t>Elever vars föräldrar alltid vet var de är när de är ute med kamrater på kvällarna</a:t>
            </a:r>
            <a:br>
              <a:rPr lang="sv-SE" sz="2200" dirty="0">
                <a:solidFill>
                  <a:schemeClr val="tx2"/>
                </a:solidFill>
              </a:rPr>
            </a:br>
            <a:endParaRPr lang="sv-SE" sz="2200" dirty="0"/>
          </a:p>
        </p:txBody>
      </p:sp>
      <p:sp>
        <p:nvSpPr>
          <p:cNvPr id="10" name="textruta 9"/>
          <p:cNvSpPr txBox="1"/>
          <p:nvPr/>
        </p:nvSpPr>
        <p:spPr>
          <a:xfrm>
            <a:off x="295275" y="6238875"/>
            <a:ext cx="3733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Årskurs 9, år 2018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43D21793-16EC-4233-91B4-460C208574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2322622"/>
              </p:ext>
            </p:extLst>
          </p:nvPr>
        </p:nvGraphicFramePr>
        <p:xfrm>
          <a:off x="0" y="612000"/>
          <a:ext cx="9144000" cy="622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286717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42900" indent="-342900">
              <a:lnSpc>
                <a:spcPct val="12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sv-SE" sz="1600" dirty="0">
                <a:solidFill>
                  <a:schemeClr val="tx1"/>
                </a:solidFill>
              </a:rPr>
              <a:t>Kartlägga drogvanor, kriminalitet, skolk, mobbning samt risk- och skyddsfaktorer</a:t>
            </a:r>
          </a:p>
          <a:p>
            <a:pPr marL="342900" indent="-342900">
              <a:lnSpc>
                <a:spcPct val="12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sv-SE" sz="1600" dirty="0">
                <a:solidFill>
                  <a:schemeClr val="tx1"/>
                </a:solidFill>
              </a:rPr>
              <a:t>Ge en uppfattning om hur olika normbrytande beteende förändras över tid</a:t>
            </a:r>
          </a:p>
          <a:p>
            <a:pPr marL="342900" indent="-342900">
              <a:lnSpc>
                <a:spcPct val="12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sv-SE" sz="1600" dirty="0">
                <a:solidFill>
                  <a:schemeClr val="tx1"/>
                </a:solidFill>
              </a:rPr>
              <a:t>Förse kommuner, stadsdelar och skolor med lokala data om normbrytande beteenden</a:t>
            </a:r>
          </a:p>
          <a:p>
            <a:pPr marL="342900" indent="-342900">
              <a:lnSpc>
                <a:spcPct val="12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sv-SE" sz="1600" dirty="0">
                <a:solidFill>
                  <a:schemeClr val="tx1"/>
                </a:solidFill>
              </a:rPr>
              <a:t>Underlag för forskning och utveckling samt att fördela resurser för förebyggande insatser</a:t>
            </a:r>
          </a:p>
          <a:p>
            <a:pPr marL="342900" indent="-342900">
              <a:lnSpc>
                <a:spcPct val="12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sv-SE" sz="1600" dirty="0">
                <a:solidFill>
                  <a:schemeClr val="tx1"/>
                </a:solidFill>
              </a:rPr>
              <a:t>Mobilisera elever, skolpersonal och föräldrar i det förebyggande arbetet</a:t>
            </a:r>
          </a:p>
          <a:p>
            <a:endParaRPr lang="sv-SE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432000" y="432000"/>
            <a:ext cx="7377231" cy="806400"/>
          </a:xfrm>
        </p:spPr>
        <p:txBody>
          <a:bodyPr>
            <a:normAutofit fontScale="90000"/>
          </a:bodyPr>
          <a:lstStyle/>
          <a:p>
            <a:r>
              <a:rPr lang="sv-SE" sz="3200" dirty="0"/>
              <a:t>Stockholmsenkätens syften</a:t>
            </a:r>
            <a:br>
              <a:rPr lang="sv-SE" sz="3200" dirty="0">
                <a:solidFill>
                  <a:schemeClr val="tx2"/>
                </a:solidFill>
              </a:rPr>
            </a:br>
            <a:endParaRPr lang="sv-SE" dirty="0"/>
          </a:p>
        </p:txBody>
      </p:sp>
      <p:pic>
        <p:nvPicPr>
          <p:cNvPr id="6" name="Bildobjekt 7" descr="DSC0319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0125" y="1440000"/>
            <a:ext cx="2622550" cy="378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842089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sv-SE" sz="2200" dirty="0"/>
              <a:t>Elever vars föräldrar vet vilka kamrater de umgås med på fritiden är</a:t>
            </a:r>
            <a:br>
              <a:rPr lang="sv-SE" sz="2200" dirty="0">
                <a:solidFill>
                  <a:schemeClr val="tx2"/>
                </a:solidFill>
              </a:rPr>
            </a:br>
            <a:endParaRPr lang="sv-SE" sz="2200" dirty="0"/>
          </a:p>
        </p:txBody>
      </p:sp>
      <p:sp>
        <p:nvSpPr>
          <p:cNvPr id="7" name="textruta 6"/>
          <p:cNvSpPr txBox="1"/>
          <p:nvPr/>
        </p:nvSpPr>
        <p:spPr>
          <a:xfrm>
            <a:off x="295275" y="6238875"/>
            <a:ext cx="3733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Årskurs 9, år 2018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30A6D6E4-2A8A-43FE-A16D-EB3383678D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2178860"/>
              </p:ext>
            </p:extLst>
          </p:nvPr>
        </p:nvGraphicFramePr>
        <p:xfrm>
          <a:off x="0" y="612000"/>
          <a:ext cx="9144000" cy="622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695182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sv-SE" sz="2200" dirty="0"/>
              <a:t>Elever vars föräldrar vet vad de spenderar sina pengar på</a:t>
            </a:r>
            <a:br>
              <a:rPr lang="sv-SE" sz="2200" dirty="0">
                <a:solidFill>
                  <a:schemeClr val="tx2"/>
                </a:solidFill>
              </a:rPr>
            </a:br>
            <a:endParaRPr lang="sv-SE" sz="2200" dirty="0"/>
          </a:p>
        </p:txBody>
      </p:sp>
      <p:sp>
        <p:nvSpPr>
          <p:cNvPr id="7" name="textruta 6"/>
          <p:cNvSpPr txBox="1"/>
          <p:nvPr/>
        </p:nvSpPr>
        <p:spPr>
          <a:xfrm>
            <a:off x="295275" y="6238875"/>
            <a:ext cx="3733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Årskurs 9, år 2018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1F760497-1344-4924-BB0C-F588285254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8364321"/>
              </p:ext>
            </p:extLst>
          </p:nvPr>
        </p:nvGraphicFramePr>
        <p:xfrm>
          <a:off x="0" y="612000"/>
          <a:ext cx="9144000" cy="622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679764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sv-SE" sz="2200" dirty="0"/>
              <a:t>Elever som av sina föräldrar får enstaka glas/blir ofta bjudna på alkohol</a:t>
            </a:r>
            <a:br>
              <a:rPr lang="sv-SE" sz="2200" dirty="0">
                <a:solidFill>
                  <a:schemeClr val="tx2"/>
                </a:solidFill>
              </a:rPr>
            </a:br>
            <a:endParaRPr lang="sv-SE" sz="2200" dirty="0"/>
          </a:p>
        </p:txBody>
      </p:sp>
      <p:sp>
        <p:nvSpPr>
          <p:cNvPr id="7" name="textruta 6"/>
          <p:cNvSpPr txBox="1"/>
          <p:nvPr/>
        </p:nvSpPr>
        <p:spPr>
          <a:xfrm>
            <a:off x="295275" y="6238875"/>
            <a:ext cx="3733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Årskurs 9, år 2018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00C804D3-338B-4E2A-9576-DFB4A1C3D0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1376075"/>
              </p:ext>
            </p:extLst>
          </p:nvPr>
        </p:nvGraphicFramePr>
        <p:xfrm>
          <a:off x="0" y="612000"/>
          <a:ext cx="9144000" cy="622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279272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v-SE" sz="2200" dirty="0"/>
              <a:t>Elever som får dricka alkohol för sina föräldrar</a:t>
            </a:r>
            <a:br>
              <a:rPr lang="sv-SE" sz="2200" dirty="0">
                <a:solidFill>
                  <a:schemeClr val="tx2"/>
                </a:solidFill>
              </a:rPr>
            </a:br>
            <a:endParaRPr lang="sv-SE" sz="2200" dirty="0"/>
          </a:p>
        </p:txBody>
      </p:sp>
      <p:sp>
        <p:nvSpPr>
          <p:cNvPr id="7" name="textruta 6"/>
          <p:cNvSpPr txBox="1"/>
          <p:nvPr/>
        </p:nvSpPr>
        <p:spPr>
          <a:xfrm>
            <a:off x="295275" y="6238875"/>
            <a:ext cx="3733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Årskurs 9, år 2018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D8423FFD-8C85-4BCD-AB65-4BF1D820B9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5702195"/>
              </p:ext>
            </p:extLst>
          </p:nvPr>
        </p:nvGraphicFramePr>
        <p:xfrm>
          <a:off x="0" y="612000"/>
          <a:ext cx="9144000" cy="622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084249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v-SE" sz="2200" dirty="0"/>
              <a:t>Elever vars föräldrar inte dricker alkohol</a:t>
            </a:r>
            <a:br>
              <a:rPr lang="sv-SE" sz="2200" dirty="0">
                <a:solidFill>
                  <a:schemeClr val="tx2"/>
                </a:solidFill>
              </a:rPr>
            </a:br>
            <a:endParaRPr lang="sv-SE" sz="2200" dirty="0"/>
          </a:p>
        </p:txBody>
      </p:sp>
      <p:sp>
        <p:nvSpPr>
          <p:cNvPr id="7" name="textruta 6"/>
          <p:cNvSpPr txBox="1"/>
          <p:nvPr/>
        </p:nvSpPr>
        <p:spPr>
          <a:xfrm>
            <a:off x="295275" y="6238875"/>
            <a:ext cx="3733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Årskurs 9, år 2018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A41F9A98-5AD8-409D-87AC-1768E519DF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9442326"/>
              </p:ext>
            </p:extLst>
          </p:nvPr>
        </p:nvGraphicFramePr>
        <p:xfrm>
          <a:off x="0" y="612000"/>
          <a:ext cx="9144000" cy="622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406082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sv-SE" sz="2000" dirty="0"/>
              <a:t>Elever som tycker att någon i familjen dricker för mycket</a:t>
            </a:r>
            <a:br>
              <a:rPr lang="sv-SE" sz="2000" dirty="0">
                <a:solidFill>
                  <a:schemeClr val="tx2"/>
                </a:solidFill>
              </a:rPr>
            </a:br>
            <a:endParaRPr lang="sv-SE" sz="2000" dirty="0"/>
          </a:p>
        </p:txBody>
      </p:sp>
      <p:sp>
        <p:nvSpPr>
          <p:cNvPr id="7" name="textruta 6"/>
          <p:cNvSpPr txBox="1"/>
          <p:nvPr/>
        </p:nvSpPr>
        <p:spPr>
          <a:xfrm>
            <a:off x="295275" y="6238875"/>
            <a:ext cx="3733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Årskurs 9, år 2018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8B0D9D2D-FDAE-43D5-8B62-FFD1904187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7781518"/>
              </p:ext>
            </p:extLst>
          </p:nvPr>
        </p:nvGraphicFramePr>
        <p:xfrm>
          <a:off x="0" y="612000"/>
          <a:ext cx="9144000" cy="622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02127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v-SE" sz="2700" dirty="0"/>
              <a:t>Svag anknytning till föräldrar </a:t>
            </a:r>
            <a:r>
              <a:rPr lang="sv-SE" sz="2000" dirty="0"/>
              <a:t>- index mellan 0 och 100 där 0 är lägsta och 100 motsvarar högsta tänkbara värde</a:t>
            </a:r>
            <a:br>
              <a:rPr lang="sv-SE" sz="2400" dirty="0">
                <a:solidFill>
                  <a:schemeClr val="tx2"/>
                </a:solidFill>
              </a:rPr>
            </a:br>
            <a:endParaRPr lang="sv-SE" dirty="0"/>
          </a:p>
        </p:txBody>
      </p:sp>
      <p:sp>
        <p:nvSpPr>
          <p:cNvPr id="7" name="textruta 6"/>
          <p:cNvSpPr txBox="1"/>
          <p:nvPr/>
        </p:nvSpPr>
        <p:spPr>
          <a:xfrm>
            <a:off x="295275" y="6238875"/>
            <a:ext cx="3733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Årskurs 9, år 2018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0F65D821-5C53-42DB-802D-4D53BC020B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4054632"/>
              </p:ext>
            </p:extLst>
          </p:nvPr>
        </p:nvGraphicFramePr>
        <p:xfrm>
          <a:off x="0" y="612000"/>
          <a:ext cx="9144000" cy="622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328746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v-SE" sz="2700" dirty="0"/>
              <a:t>Svag uppmärksamhet från föräldrar </a:t>
            </a:r>
            <a:r>
              <a:rPr lang="sv-SE" sz="2000" dirty="0"/>
              <a:t>- index mellan 0 och 100 där 0 är lägsta och 100 motsvarar högsta tänkbara värde</a:t>
            </a:r>
            <a:br>
              <a:rPr lang="sv-SE" sz="2400" dirty="0">
                <a:solidFill>
                  <a:schemeClr val="tx2"/>
                </a:solidFill>
              </a:rPr>
            </a:br>
            <a:endParaRPr lang="sv-SE" dirty="0"/>
          </a:p>
        </p:txBody>
      </p:sp>
      <p:sp>
        <p:nvSpPr>
          <p:cNvPr id="7" name="textruta 6"/>
          <p:cNvSpPr txBox="1"/>
          <p:nvPr/>
        </p:nvSpPr>
        <p:spPr>
          <a:xfrm>
            <a:off x="295275" y="6238875"/>
            <a:ext cx="3733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Årskurs 9, år 2018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F7EA27E3-CDAB-4A4D-8886-1C1280AA11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7155347"/>
              </p:ext>
            </p:extLst>
          </p:nvPr>
        </p:nvGraphicFramePr>
        <p:xfrm>
          <a:off x="0" y="612000"/>
          <a:ext cx="9144000" cy="622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736037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v-SE" sz="2700" dirty="0"/>
              <a:t>Inkonsekventa föräldrar </a:t>
            </a:r>
            <a:r>
              <a:rPr lang="sv-SE" sz="2000" dirty="0"/>
              <a:t>- index mellan 0 och 100 där 0 är lägsta och 100 motsvarar högsta tänkbara värde</a:t>
            </a:r>
            <a:br>
              <a:rPr lang="sv-SE" sz="2000" dirty="0">
                <a:solidFill>
                  <a:schemeClr val="tx2"/>
                </a:solidFill>
              </a:rPr>
            </a:br>
            <a:endParaRPr lang="sv-SE" dirty="0"/>
          </a:p>
        </p:txBody>
      </p:sp>
      <p:sp>
        <p:nvSpPr>
          <p:cNvPr id="7" name="textruta 6"/>
          <p:cNvSpPr txBox="1"/>
          <p:nvPr/>
        </p:nvSpPr>
        <p:spPr>
          <a:xfrm>
            <a:off x="295275" y="6238875"/>
            <a:ext cx="3733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Årskurs 9, år 2018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ED4414E1-779B-4323-8AB3-AA3E726FB5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2746070"/>
              </p:ext>
            </p:extLst>
          </p:nvPr>
        </p:nvGraphicFramePr>
        <p:xfrm>
          <a:off x="0" y="612000"/>
          <a:ext cx="9144000" cy="622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82133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sz="quarter" idx="13"/>
          </p:nvPr>
        </p:nvSpPr>
        <p:spPr>
          <a:xfrm>
            <a:off x="458787" y="1440000"/>
            <a:ext cx="5843587" cy="3960000"/>
          </a:xfrm>
        </p:spPr>
        <p:txBody>
          <a:bodyPr/>
          <a:lstStyle/>
          <a:p>
            <a:pPr marL="342900" indent="-342900">
              <a:lnSpc>
                <a:spcPct val="105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sv-SE" sz="1600" dirty="0">
                <a:solidFill>
                  <a:schemeClr val="tx1"/>
                </a:solidFill>
              </a:rPr>
              <a:t>Enkät till grundskolans år 9 och gymnasiets år 2</a:t>
            </a:r>
          </a:p>
          <a:p>
            <a:pPr marL="342900" indent="-342900">
              <a:lnSpc>
                <a:spcPct val="105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sv-SE" sz="1600" dirty="0">
                <a:solidFill>
                  <a:schemeClr val="tx1"/>
                </a:solidFill>
              </a:rPr>
              <a:t>Enkäten innehåller ca 350 frågor/delfrågor</a:t>
            </a:r>
          </a:p>
          <a:p>
            <a:pPr marL="342900" indent="-342900">
              <a:lnSpc>
                <a:spcPct val="105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sv-SE" sz="1600" dirty="0">
                <a:solidFill>
                  <a:schemeClr val="tx1"/>
                </a:solidFill>
              </a:rPr>
              <a:t>Besvaras anonymt under lektionstid och lämnas i förslutet kuvert till klassläraren</a:t>
            </a:r>
          </a:p>
          <a:p>
            <a:pPr marL="342900" indent="-342900">
              <a:lnSpc>
                <a:spcPct val="105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sv-SE" sz="1600" dirty="0">
                <a:solidFill>
                  <a:schemeClr val="tx1"/>
                </a:solidFill>
              </a:rPr>
              <a:t>Besvarades under våren 2018 efter sportlovet</a:t>
            </a:r>
          </a:p>
          <a:p>
            <a:pPr marL="342900" indent="-342900">
              <a:lnSpc>
                <a:spcPct val="105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sv-SE" sz="1600" dirty="0">
                <a:solidFill>
                  <a:schemeClr val="tx1"/>
                </a:solidFill>
              </a:rPr>
              <a:t>23 länskommuner genomför undersökningen tillsammans med Stockholm</a:t>
            </a:r>
          </a:p>
          <a:p>
            <a:endParaRPr lang="sv-SE" sz="1600" dirty="0"/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432000" y="432000"/>
            <a:ext cx="7377231" cy="806400"/>
          </a:xfrm>
        </p:spPr>
        <p:txBody>
          <a:bodyPr>
            <a:normAutofit fontScale="90000"/>
          </a:bodyPr>
          <a:lstStyle/>
          <a:p>
            <a:r>
              <a:rPr lang="sv-SE" sz="3200" dirty="0"/>
              <a:t>Undersökningens genomförande</a:t>
            </a:r>
            <a:br>
              <a:rPr lang="sv-SE" sz="3200" dirty="0">
                <a:solidFill>
                  <a:schemeClr val="tx2"/>
                </a:solidFill>
              </a:rPr>
            </a:b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448617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/>
          <p:cNvSpPr>
            <a:spLocks noGrp="1"/>
          </p:cNvSpPr>
          <p:nvPr>
            <p:ph type="body" sz="quarter" idx="13"/>
          </p:nvPr>
        </p:nvSpPr>
        <p:spPr>
          <a:xfrm>
            <a:off x="458788" y="1200150"/>
            <a:ext cx="8151812" cy="4800600"/>
          </a:xfrm>
        </p:spPr>
        <p:txBody>
          <a:bodyPr>
            <a:normAutofit/>
          </a:bodyPr>
          <a:lstStyle/>
          <a:p>
            <a:r>
              <a:rPr lang="sv-SE" sz="1400" dirty="0"/>
              <a:t>Rapporten presenterar resultaten för ett urval av frågor om skola, fritid och föräldrar. Resultaten presenteras redovisat per deltagande kommun i undersökningen år 2018 uppdelat på pojkar och flickor. Det är elevernas </a:t>
            </a:r>
            <a:r>
              <a:rPr lang="sv-SE" sz="1400" b="1" dirty="0"/>
              <a:t>hemkommun </a:t>
            </a:r>
            <a:r>
              <a:rPr lang="sv-SE" sz="1400" dirty="0"/>
              <a:t>som styr i vilken kommungrupp de redovisas. </a:t>
            </a:r>
          </a:p>
          <a:p>
            <a:r>
              <a:rPr lang="sv-SE" sz="1400" dirty="0"/>
              <a:t>Uppgifterna som redovisas i diagrammen baseras på samtliga svarande elever om inget annat anges. </a:t>
            </a:r>
          </a:p>
          <a:p>
            <a:r>
              <a:rPr lang="sv-SE" sz="1400" dirty="0"/>
              <a:t>I diagrammen redovisas två totalstaplar. Den ena är samtliga deltagande kommuner utom Stockholm (</a:t>
            </a:r>
            <a:r>
              <a:rPr lang="sv-SE" sz="1400" i="1" dirty="0"/>
              <a:t>Total exkl. Stockholm</a:t>
            </a:r>
            <a:r>
              <a:rPr lang="sv-SE" sz="1400" dirty="0"/>
              <a:t>).  Den andra är samtliga elever i de deltagande kommunerna (</a:t>
            </a:r>
            <a:r>
              <a:rPr lang="sv-SE" sz="1400" i="1" dirty="0"/>
              <a:t>Total inkl. Stockholm)</a:t>
            </a:r>
            <a:endParaRPr lang="sv-SE" sz="1400" dirty="0"/>
          </a:p>
          <a:p>
            <a:r>
              <a:rPr lang="sv-SE" sz="1400" b="1" dirty="0"/>
              <a:t>För att garantera elevers anonymitet </a:t>
            </a:r>
            <a:r>
              <a:rPr lang="sv-SE" sz="1400" dirty="0"/>
              <a:t>redovisas ej resultat för grupper där färre än 25 elever besvarat enkäten. </a:t>
            </a:r>
          </a:p>
          <a:p>
            <a:r>
              <a:rPr lang="sv-SE" sz="1400" dirty="0"/>
              <a:t>Frågor med filter får oftast lägre baser, om enstaka baser är &lt;7 redovisas ej resultatet för den frågan. </a:t>
            </a:r>
          </a:p>
          <a:p>
            <a:r>
              <a:rPr lang="sv-SE" sz="1400" dirty="0"/>
              <a:t>Om staplar i diagrammen har ersatts med * innebär detta att basen är för låg för att resultatet ska redovisas enligt ovannämnda kriterier. </a:t>
            </a:r>
          </a:p>
          <a:p>
            <a:endParaRPr lang="sv-SE" sz="1400" dirty="0"/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432000" y="432000"/>
            <a:ext cx="7377231" cy="806400"/>
          </a:xfrm>
        </p:spPr>
        <p:txBody>
          <a:bodyPr>
            <a:normAutofit fontScale="90000"/>
          </a:bodyPr>
          <a:lstStyle/>
          <a:p>
            <a:r>
              <a:rPr lang="sv-SE" sz="3200" dirty="0"/>
              <a:t>Resultatredovisning</a:t>
            </a:r>
            <a:br>
              <a:rPr lang="sv-SE" sz="3200" dirty="0">
                <a:solidFill>
                  <a:schemeClr val="tx2"/>
                </a:solidFill>
              </a:rPr>
            </a:b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667179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50900" y="338400"/>
            <a:ext cx="7377231" cy="806400"/>
          </a:xfrm>
        </p:spPr>
        <p:txBody>
          <a:bodyPr/>
          <a:lstStyle/>
          <a:p>
            <a:r>
              <a:rPr lang="sv-SE" sz="2800" dirty="0"/>
              <a:t>Antal svarande i årskursen</a:t>
            </a:r>
            <a:endParaRPr lang="sv-SE" dirty="0"/>
          </a:p>
        </p:txBody>
      </p:sp>
      <p:graphicFrame>
        <p:nvGraphicFramePr>
          <p:cNvPr id="9" name="Tabell 8">
            <a:extLst>
              <a:ext uri="{FF2B5EF4-FFF2-40B4-BE49-F238E27FC236}">
                <a16:creationId xmlns:a16="http://schemas.microsoft.com/office/drawing/2014/main" id="{76C02A6F-185B-4E0D-9EF3-F6F546A07992}"/>
              </a:ext>
            </a:extLst>
          </p:cNvPr>
          <p:cNvGraphicFramePr>
            <a:graphicFrameLocks noGrp="1"/>
          </p:cNvGraphicFramePr>
          <p:nvPr/>
        </p:nvGraphicFramePr>
        <p:xfrm>
          <a:off x="3136106" y="1664018"/>
          <a:ext cx="2806700" cy="4174490"/>
        </p:xfrm>
        <a:graphic>
          <a:graphicData uri="http://schemas.openxmlformats.org/drawingml/2006/table">
            <a:tbl>
              <a:tblPr/>
              <a:tblGrid>
                <a:gridCol w="1181100">
                  <a:extLst>
                    <a:ext uri="{9D8B030D-6E8A-4147-A177-3AD203B41FA5}">
                      <a16:colId xmlns:a16="http://schemas.microsoft.com/office/drawing/2014/main" val="193927135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907231149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83732093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0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Pojke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Flicka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469537"/>
                  </a:ext>
                </a:extLst>
              </a:tr>
              <a:tr h="167005">
                <a:tc>
                  <a:txBody>
                    <a:bodyPr/>
                    <a:lstStyle/>
                    <a:p>
                      <a:pPr algn="l" fontAlgn="t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Stockholm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2432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2281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2410349"/>
                  </a:ext>
                </a:extLst>
              </a:tr>
              <a:tr h="167005">
                <a:tc>
                  <a:txBody>
                    <a:bodyPr/>
                    <a:lstStyle/>
                    <a:p>
                      <a:pPr algn="l" fontAlgn="t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Ekerö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531113"/>
                  </a:ext>
                </a:extLst>
              </a:tr>
              <a:tr h="167005">
                <a:tc>
                  <a:txBody>
                    <a:bodyPr/>
                    <a:lstStyle/>
                    <a:p>
                      <a:pPr algn="l" fontAlgn="t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Haninge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3667408"/>
                  </a:ext>
                </a:extLst>
              </a:tr>
              <a:tr h="167005">
                <a:tc>
                  <a:txBody>
                    <a:bodyPr/>
                    <a:lstStyle/>
                    <a:p>
                      <a:pPr algn="l" fontAlgn="t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Solna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8943444"/>
                  </a:ext>
                </a:extLst>
              </a:tr>
              <a:tr h="167005">
                <a:tc>
                  <a:txBody>
                    <a:bodyPr/>
                    <a:lstStyle/>
                    <a:p>
                      <a:pPr algn="l" fontAlgn="t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Sundbyberg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0574818"/>
                  </a:ext>
                </a:extLst>
              </a:tr>
              <a:tr h="167005">
                <a:tc>
                  <a:txBody>
                    <a:bodyPr/>
                    <a:lstStyle/>
                    <a:p>
                      <a:pPr algn="l" fontAlgn="t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Danderyd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0487999"/>
                  </a:ext>
                </a:extLst>
              </a:tr>
              <a:tr h="167005">
                <a:tc>
                  <a:txBody>
                    <a:bodyPr/>
                    <a:lstStyle/>
                    <a:p>
                      <a:pPr algn="l" fontAlgn="t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Södertälje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4363097"/>
                  </a:ext>
                </a:extLst>
              </a:tr>
              <a:tr h="167005">
                <a:tc>
                  <a:txBody>
                    <a:bodyPr/>
                    <a:lstStyle/>
                    <a:p>
                      <a:pPr algn="l" fontAlgn="t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Botkyrka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9691553"/>
                  </a:ext>
                </a:extLst>
              </a:tr>
              <a:tr h="167005">
                <a:tc>
                  <a:txBody>
                    <a:bodyPr/>
                    <a:lstStyle/>
                    <a:p>
                      <a:pPr algn="l" fontAlgn="t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Upplands Väsby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1142974"/>
                  </a:ext>
                </a:extLst>
              </a:tr>
              <a:tr h="167005">
                <a:tc>
                  <a:txBody>
                    <a:bodyPr/>
                    <a:lstStyle/>
                    <a:p>
                      <a:pPr algn="l" fontAlgn="t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Värmdö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9380352"/>
                  </a:ext>
                </a:extLst>
              </a:tr>
              <a:tr h="167005">
                <a:tc>
                  <a:txBody>
                    <a:bodyPr/>
                    <a:lstStyle/>
                    <a:p>
                      <a:pPr algn="l" fontAlgn="t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Järfälla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6879762"/>
                  </a:ext>
                </a:extLst>
              </a:tr>
              <a:tr h="167005">
                <a:tc>
                  <a:txBody>
                    <a:bodyPr/>
                    <a:lstStyle/>
                    <a:p>
                      <a:pPr algn="l" fontAlgn="t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Nykvarn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1486493"/>
                  </a:ext>
                </a:extLst>
              </a:tr>
              <a:tr h="167005">
                <a:tc>
                  <a:txBody>
                    <a:bodyPr/>
                    <a:lstStyle/>
                    <a:p>
                      <a:pPr algn="l" fontAlgn="t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Nynäshamn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6390261"/>
                  </a:ext>
                </a:extLst>
              </a:tr>
              <a:tr h="167005">
                <a:tc>
                  <a:txBody>
                    <a:bodyPr/>
                    <a:lstStyle/>
                    <a:p>
                      <a:pPr algn="l" fontAlgn="t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Upplands-Bro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4108041"/>
                  </a:ext>
                </a:extLst>
              </a:tr>
              <a:tr h="167005">
                <a:tc>
                  <a:txBody>
                    <a:bodyPr/>
                    <a:lstStyle/>
                    <a:p>
                      <a:pPr algn="l" fontAlgn="t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Sollentuna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0974507"/>
                  </a:ext>
                </a:extLst>
              </a:tr>
              <a:tr h="167005">
                <a:tc>
                  <a:txBody>
                    <a:bodyPr/>
                    <a:lstStyle/>
                    <a:p>
                      <a:pPr algn="l" fontAlgn="t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Nacka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4528001"/>
                  </a:ext>
                </a:extLst>
              </a:tr>
              <a:tr h="167005">
                <a:tc>
                  <a:txBody>
                    <a:bodyPr/>
                    <a:lstStyle/>
                    <a:p>
                      <a:pPr algn="l" fontAlgn="t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Sigtuna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4426346"/>
                  </a:ext>
                </a:extLst>
              </a:tr>
              <a:tr h="167005">
                <a:tc>
                  <a:txBody>
                    <a:bodyPr/>
                    <a:lstStyle/>
                    <a:p>
                      <a:pPr algn="l" fontAlgn="t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Vaxholm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2560229"/>
                  </a:ext>
                </a:extLst>
              </a:tr>
              <a:tr h="167005">
                <a:tc>
                  <a:txBody>
                    <a:bodyPr/>
                    <a:lstStyle/>
                    <a:p>
                      <a:pPr algn="l" fontAlgn="t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Lidingö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4045337"/>
                  </a:ext>
                </a:extLst>
              </a:tr>
              <a:tr h="167005">
                <a:tc>
                  <a:txBody>
                    <a:bodyPr/>
                    <a:lstStyle/>
                    <a:p>
                      <a:pPr algn="l" fontAlgn="t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Tyresö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3527516"/>
                  </a:ext>
                </a:extLst>
              </a:tr>
              <a:tr h="167005">
                <a:tc>
                  <a:txBody>
                    <a:bodyPr/>
                    <a:lstStyle/>
                    <a:p>
                      <a:pPr algn="l" fontAlgn="t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Vallentuna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8144523"/>
                  </a:ext>
                </a:extLst>
              </a:tr>
              <a:tr h="167005">
                <a:tc>
                  <a:txBody>
                    <a:bodyPr/>
                    <a:lstStyle/>
                    <a:p>
                      <a:pPr algn="l" fontAlgn="t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Salem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7716254"/>
                  </a:ext>
                </a:extLst>
              </a:tr>
              <a:tr h="167005">
                <a:tc>
                  <a:txBody>
                    <a:bodyPr/>
                    <a:lstStyle/>
                    <a:p>
                      <a:pPr algn="l" fontAlgn="t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Österåker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9945107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l" fontAlgn="t"/>
                      <a:r>
                        <a:rPr lang="sv-SE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Samtliga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b="1" i="0" u="none" strike="noStrike">
                          <a:effectLst/>
                          <a:latin typeface="Arial" panose="020B0604020202020204" pitchFamily="34" charset="0"/>
                        </a:rPr>
                        <a:t>6985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b="1" i="0" u="none" strike="noStrike" dirty="0">
                          <a:effectLst/>
                          <a:latin typeface="Arial" panose="020B0604020202020204" pitchFamily="34" charset="0"/>
                        </a:rPr>
                        <a:t>6640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88573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8202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68313" y="2560638"/>
            <a:ext cx="4751387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0" hangingPunct="0"/>
            <a:r>
              <a:rPr lang="sv-SE" sz="2500" b="1" dirty="0"/>
              <a:t>Skola</a:t>
            </a:r>
          </a:p>
        </p:txBody>
      </p:sp>
      <p:pic>
        <p:nvPicPr>
          <p:cNvPr id="7" name="Bildobjekt 6" descr="oppis vasa real juni 2012 117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3" y="1773238"/>
            <a:ext cx="4286250" cy="284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ruta 7"/>
          <p:cNvSpPr txBox="1"/>
          <p:nvPr/>
        </p:nvSpPr>
        <p:spPr>
          <a:xfrm>
            <a:off x="295275" y="6238875"/>
            <a:ext cx="3733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Årskurs 9, år 2018</a:t>
            </a:r>
          </a:p>
        </p:txBody>
      </p:sp>
    </p:spTree>
    <p:extLst>
      <p:ext uri="{BB962C8B-B14F-4D97-AF65-F5344CB8AC3E}">
        <p14:creationId xmlns:p14="http://schemas.microsoft.com/office/powerpoint/2010/main" val="36392655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v-SE" sz="2200" dirty="0"/>
              <a:t>Elever som trivs bra i skolan </a:t>
            </a:r>
            <a:br>
              <a:rPr lang="sv-SE" sz="2200" dirty="0">
                <a:solidFill>
                  <a:schemeClr val="tx2"/>
                </a:solidFill>
              </a:rPr>
            </a:br>
            <a:endParaRPr lang="sv-SE" sz="2200" dirty="0"/>
          </a:p>
        </p:txBody>
      </p:sp>
      <p:sp>
        <p:nvSpPr>
          <p:cNvPr id="7" name="textruta 6"/>
          <p:cNvSpPr txBox="1"/>
          <p:nvPr/>
        </p:nvSpPr>
        <p:spPr>
          <a:xfrm>
            <a:off x="295275" y="6238875"/>
            <a:ext cx="3733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Årskurs 9, år 2018</a:t>
            </a: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00000000-0008-0000-02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851047"/>
              </p:ext>
            </p:extLst>
          </p:nvPr>
        </p:nvGraphicFramePr>
        <p:xfrm>
          <a:off x="1" y="612000"/>
          <a:ext cx="9144000" cy="6238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507361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sv-SE" sz="2200" dirty="0"/>
              <a:t>Elever som skolkat fyra eller fler dagar det här läsåret</a:t>
            </a:r>
            <a:br>
              <a:rPr lang="sv-SE" sz="2200" dirty="0">
                <a:solidFill>
                  <a:schemeClr val="tx2"/>
                </a:solidFill>
              </a:rPr>
            </a:br>
            <a:endParaRPr lang="sv-SE" sz="2200" dirty="0"/>
          </a:p>
        </p:txBody>
      </p:sp>
      <p:sp>
        <p:nvSpPr>
          <p:cNvPr id="7" name="textruta 6"/>
          <p:cNvSpPr txBox="1"/>
          <p:nvPr/>
        </p:nvSpPr>
        <p:spPr>
          <a:xfrm>
            <a:off x="295275" y="6238875"/>
            <a:ext cx="3733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Årskurs 9, år 2018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515F210D-AE04-4297-BA13-13B039C14E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2438490"/>
              </p:ext>
            </p:extLst>
          </p:nvPr>
        </p:nvGraphicFramePr>
        <p:xfrm>
          <a:off x="0" y="612000"/>
          <a:ext cx="9144000" cy="62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284050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85800" y="741600"/>
            <a:ext cx="7764784" cy="806400"/>
          </a:xfrm>
        </p:spPr>
        <p:txBody>
          <a:bodyPr>
            <a:noAutofit/>
          </a:bodyPr>
          <a:lstStyle/>
          <a:p>
            <a:pPr algn="ctr"/>
            <a:r>
              <a:rPr lang="sv-SE" sz="2200" dirty="0"/>
              <a:t>Elever som fuskat på läxförhör eller prov det här läsåret</a:t>
            </a:r>
            <a:br>
              <a:rPr lang="sv-SE" sz="2200" dirty="0">
                <a:solidFill>
                  <a:schemeClr val="tx2"/>
                </a:solidFill>
              </a:rPr>
            </a:br>
            <a:endParaRPr lang="sv-SE" sz="2200" dirty="0"/>
          </a:p>
        </p:txBody>
      </p:sp>
      <p:sp>
        <p:nvSpPr>
          <p:cNvPr id="8" name="textruta 7"/>
          <p:cNvSpPr txBox="1"/>
          <p:nvPr/>
        </p:nvSpPr>
        <p:spPr>
          <a:xfrm>
            <a:off x="295275" y="6238875"/>
            <a:ext cx="3733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Årskurs 9, år 2018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41592FD6-C1D3-4414-ABF0-8A4C1518E2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1878760"/>
              </p:ext>
            </p:extLst>
          </p:nvPr>
        </p:nvGraphicFramePr>
        <p:xfrm>
          <a:off x="0" y="612000"/>
          <a:ext cx="9144000" cy="622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9204402"/>
      </p:ext>
    </p:extLst>
  </p:cSld>
  <p:clrMapOvr>
    <a:masterClrMapping/>
  </p:clrMapOvr>
</p:sld>
</file>

<file path=ppt/theme/theme1.xml><?xml version="1.0" encoding="utf-8"?>
<a:theme xmlns:a="http://schemas.openxmlformats.org/drawingml/2006/main" name="Sthlm_Presentation">
  <a:themeElements>
    <a:clrScheme name="Anpassad 1">
      <a:dk1>
        <a:srgbClr val="000000"/>
      </a:dk1>
      <a:lt1>
        <a:srgbClr val="FFFFFF"/>
      </a:lt1>
      <a:dk2>
        <a:srgbClr val="683788"/>
      </a:dk2>
      <a:lt2>
        <a:srgbClr val="BCAAD0"/>
      </a:lt2>
      <a:accent1>
        <a:srgbClr val="289D93"/>
      </a:accent1>
      <a:accent2>
        <a:srgbClr val="C40068"/>
      </a:accent2>
      <a:accent3>
        <a:srgbClr val="007EC4"/>
      </a:accent3>
      <a:accent4>
        <a:srgbClr val="B6D7D3"/>
      </a:accent4>
      <a:accent5>
        <a:srgbClr val="E4B1C3"/>
      </a:accent5>
      <a:accent6>
        <a:srgbClr val="ACC7E9"/>
      </a:accent6>
      <a:hlink>
        <a:srgbClr val="007EC4"/>
      </a:hlink>
      <a:folHlink>
        <a:srgbClr val="683788"/>
      </a:folHlink>
    </a:clrScheme>
    <a:fontScheme name="Office - klassiskt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289D93"/>
        </a:solidFill>
        <a:ln>
          <a:solidFill>
            <a:srgbClr val="289D93"/>
          </a:solidFill>
        </a:ln>
      </a:spPr>
      <a:bodyPr rtlCol="0" anchor="ctr"/>
      <a:lstStyle>
        <a:defPPr algn="ctr">
          <a:defRPr dirty="0" err="1" smtClean="0">
            <a:solidFill>
              <a:srgbClr val="00000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Förstasidan_2_rutor">
  <a:themeElements>
    <a:clrScheme name="Anpassad 1">
      <a:dk1>
        <a:srgbClr val="000000"/>
      </a:dk1>
      <a:lt1>
        <a:srgbClr val="FFFFFF"/>
      </a:lt1>
      <a:dk2>
        <a:srgbClr val="683788"/>
      </a:dk2>
      <a:lt2>
        <a:srgbClr val="BCAAD0"/>
      </a:lt2>
      <a:accent1>
        <a:srgbClr val="289D93"/>
      </a:accent1>
      <a:accent2>
        <a:srgbClr val="C40068"/>
      </a:accent2>
      <a:accent3>
        <a:srgbClr val="007EC4"/>
      </a:accent3>
      <a:accent4>
        <a:srgbClr val="B6D7D3"/>
      </a:accent4>
      <a:accent5>
        <a:srgbClr val="E4B1C3"/>
      </a:accent5>
      <a:accent6>
        <a:srgbClr val="ACC7E9"/>
      </a:accent6>
      <a:hlink>
        <a:srgbClr val="007EC4"/>
      </a:hlink>
      <a:folHlink>
        <a:srgbClr val="683788"/>
      </a:folHlink>
    </a:clrScheme>
    <a:fontScheme name="Office - klassiskt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dirty="0" err="1" smtClean="0">
            <a:solidFill>
              <a:srgbClr val="00000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solidFill>
          <a:srgbClr val="007EC4"/>
        </a:solidFill>
        <a:ln>
          <a:noFill/>
        </a:ln>
      </a:spPr>
      <a:bodyPr lIns="234000" rIns="234000"/>
      <a:lstStyle>
        <a:defPPr marL="0" marR="0" indent="0" algn="l" defTabSz="914400" rtl="0" eaLnBrk="1" fontAlgn="auto" latinLnBrk="0" hangingPunct="1">
          <a:lnSpc>
            <a:spcPts val="2000"/>
          </a:lnSpc>
          <a:spcBef>
            <a:spcPts val="0"/>
          </a:spcBef>
          <a:spcAft>
            <a:spcPts val="0"/>
          </a:spcAft>
          <a:buClrTx/>
          <a:buSzTx/>
          <a:buFont typeface="Arial" pitchFamily="34" charset="0"/>
          <a:buNone/>
          <a:tabLst/>
          <a:defRPr kumimoji="0" sz="2000" b="0" i="0" u="none" strike="noStrike" kern="1200" cap="none" spc="0" normalizeH="0" baseline="0" noProof="0" smtClean="0">
            <a:ln>
              <a:noFill/>
            </a:ln>
            <a:solidFill>
              <a:srgbClr val="000000"/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Förstasida Bakgrundsfärg">
  <a:themeElements>
    <a:clrScheme name="Anpassad 1">
      <a:dk1>
        <a:srgbClr val="000000"/>
      </a:dk1>
      <a:lt1>
        <a:srgbClr val="FFFFFF"/>
      </a:lt1>
      <a:dk2>
        <a:srgbClr val="683788"/>
      </a:dk2>
      <a:lt2>
        <a:srgbClr val="BCAAD0"/>
      </a:lt2>
      <a:accent1>
        <a:srgbClr val="289D93"/>
      </a:accent1>
      <a:accent2>
        <a:srgbClr val="C40068"/>
      </a:accent2>
      <a:accent3>
        <a:srgbClr val="007EC4"/>
      </a:accent3>
      <a:accent4>
        <a:srgbClr val="B6D7D3"/>
      </a:accent4>
      <a:accent5>
        <a:srgbClr val="E4B1C3"/>
      </a:accent5>
      <a:accent6>
        <a:srgbClr val="ACC7E9"/>
      </a:accent6>
      <a:hlink>
        <a:srgbClr val="007EC4"/>
      </a:hlink>
      <a:folHlink>
        <a:srgbClr val="683788"/>
      </a:folHlink>
    </a:clrScheme>
    <a:fontScheme name="Office - klassiskt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Innehållssidor">
  <a:themeElements>
    <a:clrScheme name="Anpassad 1">
      <a:dk1>
        <a:srgbClr val="000000"/>
      </a:dk1>
      <a:lt1>
        <a:srgbClr val="FFFFFF"/>
      </a:lt1>
      <a:dk2>
        <a:srgbClr val="683788"/>
      </a:dk2>
      <a:lt2>
        <a:srgbClr val="BCAAD0"/>
      </a:lt2>
      <a:accent1>
        <a:srgbClr val="289D93"/>
      </a:accent1>
      <a:accent2>
        <a:srgbClr val="C40068"/>
      </a:accent2>
      <a:accent3>
        <a:srgbClr val="007EC4"/>
      </a:accent3>
      <a:accent4>
        <a:srgbClr val="B6D7D3"/>
      </a:accent4>
      <a:accent5>
        <a:srgbClr val="E4B1C3"/>
      </a:accent5>
      <a:accent6>
        <a:srgbClr val="ACC7E9"/>
      </a:accent6>
      <a:hlink>
        <a:srgbClr val="007EC4"/>
      </a:hlink>
      <a:folHlink>
        <a:srgbClr val="683788"/>
      </a:folHlink>
    </a:clrScheme>
    <a:fontScheme name="Office - klassiskt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err="1" smtClean="0">
            <a:solidFill>
              <a:srgbClr val="00000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Tema1">
  <a:themeElements>
    <a:clrScheme name="Väsentlig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Väsentlig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B_Utkast 7" id="{4D6BE1BB-E6C0-4D3B-BFCD-A2A8C74992B2}" vid="{C7BBDE7B-D23C-492C-BD6D-73DCC6C23E59}"/>
    </a:ext>
  </a:extLst>
</a:theme>
</file>

<file path=ppt/theme/theme6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Sthlm_Presentation</Template>
  <TotalTime>833</TotalTime>
  <Words>934</Words>
  <Application>Microsoft Office PowerPoint</Application>
  <PresentationFormat>Bildspel på skärmen (4:3)</PresentationFormat>
  <Paragraphs>183</Paragraphs>
  <Slides>28</Slides>
  <Notes>3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5</vt:i4>
      </vt:variant>
      <vt:variant>
        <vt:lpstr>Bildrubriker</vt:lpstr>
      </vt:variant>
      <vt:variant>
        <vt:i4>28</vt:i4>
      </vt:variant>
    </vt:vector>
  </HeadingPairs>
  <TitlesOfParts>
    <vt:vector size="38" baseType="lpstr">
      <vt:lpstr>ＭＳ Ｐゴシック</vt:lpstr>
      <vt:lpstr>NettoOT</vt:lpstr>
      <vt:lpstr>Arial</vt:lpstr>
      <vt:lpstr>Calibri</vt:lpstr>
      <vt:lpstr>Wingdings</vt:lpstr>
      <vt:lpstr>Sthlm_Presentation</vt:lpstr>
      <vt:lpstr>Förstasidan_2_rutor</vt:lpstr>
      <vt:lpstr>Förstasida Bakgrundsfärg</vt:lpstr>
      <vt:lpstr>Innehållssidor</vt:lpstr>
      <vt:lpstr>Tema1</vt:lpstr>
      <vt:lpstr>Stockholmsenkäten 2018 </vt:lpstr>
      <vt:lpstr>Stockholmsenkätens syften </vt:lpstr>
      <vt:lpstr>Undersökningens genomförande </vt:lpstr>
      <vt:lpstr>Resultatredovisning </vt:lpstr>
      <vt:lpstr>Antal svarande i årskursen</vt:lpstr>
      <vt:lpstr>PowerPoint-presentation</vt:lpstr>
      <vt:lpstr>Elever som trivs bra i skolan  </vt:lpstr>
      <vt:lpstr>Elever som skolkat fyra eller fler dagar det här läsåret </vt:lpstr>
      <vt:lpstr>Elever som fuskat på läxförhör eller prov det här läsåret </vt:lpstr>
      <vt:lpstr>Elever som känt sig mobbade i skolan det här läsåret </vt:lpstr>
      <vt:lpstr>Elever som blivit mobbade två gånger i månaden eller oftare – bland de elever som uppgett att de känt sig mobbade eller trakasserade under läsåret </vt:lpstr>
      <vt:lpstr>Elever som varit med om att mobba andra det här läsåret </vt:lpstr>
      <vt:lpstr>Elever som blivit mobbade via internet eller SMS/MMS det här läsåret </vt:lpstr>
      <vt:lpstr>Elever som varit med om att mobba andra elever via internet eller SMS/MMS det här läsåret </vt:lpstr>
      <vt:lpstr>PowerPoint-presentation</vt:lpstr>
      <vt:lpstr>Elever som ofta eller ibland brukar vara på fritidsgård eller träffpunkt </vt:lpstr>
      <vt:lpstr>Elever som ofta eller ibland deltar i någon ledarledd fritidsaktivitet eller träning </vt:lpstr>
      <vt:lpstr>PowerPoint-presentation</vt:lpstr>
      <vt:lpstr>Elever vars föräldrar alltid vet var de är när de är ute med kamrater på kvällarna </vt:lpstr>
      <vt:lpstr>Elever vars föräldrar vet vilka kamrater de umgås med på fritiden är </vt:lpstr>
      <vt:lpstr>Elever vars föräldrar vet vad de spenderar sina pengar på </vt:lpstr>
      <vt:lpstr>Elever som av sina föräldrar får enstaka glas/blir ofta bjudna på alkohol </vt:lpstr>
      <vt:lpstr>Elever som får dricka alkohol för sina föräldrar </vt:lpstr>
      <vt:lpstr>Elever vars föräldrar inte dricker alkohol </vt:lpstr>
      <vt:lpstr>Elever som tycker att någon i familjen dricker för mycket </vt:lpstr>
      <vt:lpstr>Svag anknytning till föräldrar - index mellan 0 och 100 där 0 är lägsta och 100 motsvarar högsta tänkbara värde </vt:lpstr>
      <vt:lpstr>Svag uppmärksamhet från föräldrar - index mellan 0 och 100 där 0 är lägsta och 100 motsvarar högsta tänkbara värde </vt:lpstr>
      <vt:lpstr>Inkonsekventa föräldrar - index mellan 0 och 100 där 0 är lägsta och 100 motsvarar högsta tänkbara värde </vt:lpstr>
    </vt:vector>
  </TitlesOfParts>
  <Company>Windows User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Erik Begler</dc:creator>
  <cp:lastModifiedBy>Tobias Jönsson</cp:lastModifiedBy>
  <cp:revision>165</cp:revision>
  <dcterms:created xsi:type="dcterms:W3CDTF">2014-07-08T13:47:56Z</dcterms:created>
  <dcterms:modified xsi:type="dcterms:W3CDTF">2018-08-09T14:22:22Z</dcterms:modified>
</cp:coreProperties>
</file>