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8" r:id="rId3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vfile05\Gemensamt\_F&#246;rvaltningskontor\fd_fvk_VoS\&#197;rscykel\2015\Uppf&#246;ljning\Vard%20och%20omsorg\Ekonomiska%20indikatorer\Utveckling%20hemv&#229;rdskostnader%202008-2015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vfile05\Gemensamt\_F&#246;rvaltningskontor\fd_fvk_VoS\&#197;rscykel\2015\M&#229;nadsrapporter\V&#229;rd%20och%20omsorg\Okt\M&#229;nadsrapport%20oktober%201511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v-SE"/>
              <a:t>Volym och personalkostnadsutveckling 2008-2015</a:t>
            </a:r>
          </a:p>
        </c:rich>
      </c:tx>
      <c:layout>
        <c:manualLayout>
          <c:xMode val="edge"/>
          <c:yMode val="edge"/>
          <c:x val="0.27551471707512837"/>
          <c:y val="6.22188654989554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539720702851075"/>
          <c:y val="0.20153061224489796"/>
          <c:w val="0.67704620255801362"/>
          <c:h val="0.56632653061224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'Utveckling HV-kst'!$A$14</c:f>
              <c:strCache>
                <c:ptCount val="1"/>
                <c:pt idx="0">
                  <c:v>Volym i utförda timmar</c:v>
                </c:pt>
              </c:strCache>
            </c:strRef>
          </c:tx>
          <c:spPr>
            <a:solidFill>
              <a:srgbClr val="002060"/>
            </a:solidFill>
            <a:ln w="38100">
              <a:noFill/>
              <a:prstDash val="solid"/>
            </a:ln>
          </c:spPr>
          <c:invertIfNegative val="0"/>
          <c:cat>
            <c:strRef>
              <c:f>'Utveckling HV-kst'!$B$9:$I$9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prognos</c:v>
                </c:pt>
              </c:strCache>
            </c:strRef>
          </c:cat>
          <c:val>
            <c:numRef>
              <c:f>'Utveckling HV-kst'!$B$14:$I$14</c:f>
              <c:numCache>
                <c:formatCode>#,##0</c:formatCode>
                <c:ptCount val="8"/>
                <c:pt idx="0">
                  <c:v>360000</c:v>
                </c:pt>
                <c:pt idx="1">
                  <c:v>363765</c:v>
                </c:pt>
                <c:pt idx="2">
                  <c:v>426990</c:v>
                </c:pt>
                <c:pt idx="3">
                  <c:v>449345</c:v>
                </c:pt>
                <c:pt idx="4">
                  <c:v>518372</c:v>
                </c:pt>
                <c:pt idx="5">
                  <c:v>562425</c:v>
                </c:pt>
                <c:pt idx="6">
                  <c:v>671993</c:v>
                </c:pt>
                <c:pt idx="7">
                  <c:v>674347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90016"/>
        <c:axId val="115289624"/>
      </c:barChart>
      <c:lineChart>
        <c:grouping val="standard"/>
        <c:varyColors val="0"/>
        <c:ser>
          <c:idx val="1"/>
          <c:order val="1"/>
          <c:tx>
            <c:strRef>
              <c:f>'Utveckling HV-kst'!$A$15</c:f>
              <c:strCache>
                <c:ptCount val="1"/>
                <c:pt idx="0">
                  <c:v>Personalkostnad </c:v>
                </c:pt>
              </c:strCache>
            </c:strRef>
          </c:tx>
          <c:spPr>
            <a:ln w="2857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'Utveckling HV-kst'!$B$9:$I$9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prognos</c:v>
                </c:pt>
              </c:strCache>
            </c:strRef>
          </c:cat>
          <c:val>
            <c:numRef>
              <c:f>'Utveckling HV-kst'!$B$15:$I$15</c:f>
              <c:numCache>
                <c:formatCode>#,##0</c:formatCode>
                <c:ptCount val="8"/>
                <c:pt idx="0">
                  <c:v>266000</c:v>
                </c:pt>
                <c:pt idx="1">
                  <c:v>268127</c:v>
                </c:pt>
                <c:pt idx="2">
                  <c:v>251070.12</c:v>
                </c:pt>
                <c:pt idx="3">
                  <c:v>261518.79</c:v>
                </c:pt>
                <c:pt idx="4">
                  <c:v>267042</c:v>
                </c:pt>
                <c:pt idx="5">
                  <c:v>269408</c:v>
                </c:pt>
                <c:pt idx="6">
                  <c:v>290031</c:v>
                </c:pt>
                <c:pt idx="7">
                  <c:v>304975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383920"/>
        <c:axId val="115290408"/>
      </c:lineChart>
      <c:catAx>
        <c:axId val="9738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15290408"/>
        <c:crosses val="autoZero"/>
        <c:auto val="1"/>
        <c:lblAlgn val="ctr"/>
        <c:lblOffset val="100"/>
        <c:tickMarkSkip val="1"/>
        <c:noMultiLvlLbl val="0"/>
      </c:catAx>
      <c:valAx>
        <c:axId val="115290408"/>
        <c:scaling>
          <c:orientation val="minMax"/>
          <c:max val="3300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Total personalkostnad Tkr</a:t>
                </a:r>
              </a:p>
            </c:rich>
          </c:tx>
          <c:layout>
            <c:manualLayout>
              <c:xMode val="edge"/>
              <c:yMode val="edge"/>
              <c:x val="5.0862604135485157E-2"/>
              <c:y val="0.3041231724840531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97383920"/>
        <c:crosses val="autoZero"/>
        <c:crossBetween val="between"/>
      </c:valAx>
      <c:catAx>
        <c:axId val="115290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5289624"/>
        <c:crosses val="autoZero"/>
        <c:auto val="1"/>
        <c:lblAlgn val="ctr"/>
        <c:lblOffset val="100"/>
        <c:noMultiLvlLbl val="0"/>
      </c:catAx>
      <c:valAx>
        <c:axId val="11528962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Volym (Totalt antal timmar)</a:t>
                </a:r>
              </a:p>
            </c:rich>
          </c:tx>
          <c:layout>
            <c:manualLayout>
              <c:xMode val="edge"/>
              <c:yMode val="edge"/>
              <c:x val="0.92970842616553429"/>
              <c:y val="0.3243451711393218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115290016"/>
        <c:crosses val="max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</c:dTable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solidFill>
        <a:schemeClr val="tx1"/>
      </a:solidFill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302280850669186E-2"/>
          <c:y val="1.4015775365450553E-2"/>
          <c:w val="0.94169771914933087"/>
          <c:h val="0.85184255601358339"/>
        </c:manualLayout>
      </c:layout>
      <c:lineChart>
        <c:grouping val="standard"/>
        <c:varyColors val="0"/>
        <c:ser>
          <c:idx val="0"/>
          <c:order val="0"/>
          <c:tx>
            <c:strRef>
              <c:f>Diagram!$B$48</c:f>
              <c:strCache>
                <c:ptCount val="1"/>
                <c:pt idx="0">
                  <c:v>Egen regi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'\_Förvaltningskontor\fd_fvk_VoS\Årscykel\2015\Månadsrapporter\Vård och omsorg\[MALL okt 2015 tabeller månadrapport.xlsx]Diagram onepager'!$C$35:$N$35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Diagram!$C$48:$N$48</c:f>
              <c:numCache>
                <c:formatCode>0.0%</c:formatCode>
                <c:ptCount val="12"/>
                <c:pt idx="0">
                  <c:v>0.91700000000000004</c:v>
                </c:pt>
                <c:pt idx="1">
                  <c:v>0.89500000000000002</c:v>
                </c:pt>
                <c:pt idx="2">
                  <c:v>0.88700000000000001</c:v>
                </c:pt>
                <c:pt idx="3">
                  <c:v>0.879</c:v>
                </c:pt>
                <c:pt idx="4">
                  <c:v>0.873</c:v>
                </c:pt>
                <c:pt idx="5">
                  <c:v>0.85099999999999998</c:v>
                </c:pt>
                <c:pt idx="6">
                  <c:v>0.84599999999999997</c:v>
                </c:pt>
                <c:pt idx="7">
                  <c:v>0.82699999999999996</c:v>
                </c:pt>
                <c:pt idx="8">
                  <c:v>0.85499999999999998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Diagram!$B$49</c:f>
              <c:strCache>
                <c:ptCount val="1"/>
                <c:pt idx="0">
                  <c:v>Extern utförare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'\_Förvaltningskontor\fd_fvk_VoS\Årscykel\2015\Månadsrapporter\Vård och omsorg\[MALL okt 2015 tabeller månadrapport.xlsx]Diagram onepager'!$C$35:$N$35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Diagram!$C$49:$N$49</c:f>
              <c:numCache>
                <c:formatCode>0.0%</c:formatCode>
                <c:ptCount val="12"/>
                <c:pt idx="0">
                  <c:v>8.3000000000000004E-2</c:v>
                </c:pt>
                <c:pt idx="1">
                  <c:v>0.105</c:v>
                </c:pt>
                <c:pt idx="2">
                  <c:v>0.113</c:v>
                </c:pt>
                <c:pt idx="3">
                  <c:v>0.121</c:v>
                </c:pt>
                <c:pt idx="4">
                  <c:v>0.127</c:v>
                </c:pt>
                <c:pt idx="5">
                  <c:v>0.14899999999999999</c:v>
                </c:pt>
                <c:pt idx="6">
                  <c:v>0.154</c:v>
                </c:pt>
                <c:pt idx="7">
                  <c:v>0.17299999999999999</c:v>
                </c:pt>
                <c:pt idx="8">
                  <c:v>0.14499999999999999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291584"/>
        <c:axId val="115291976"/>
      </c:lineChart>
      <c:catAx>
        <c:axId val="11529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291976"/>
        <c:crosses val="autoZero"/>
        <c:auto val="1"/>
        <c:lblAlgn val="ctr"/>
        <c:lblOffset val="100"/>
        <c:noMultiLvlLbl val="0"/>
      </c:catAx>
      <c:valAx>
        <c:axId val="11529197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29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0.05131</cdr:x>
      <cdr:y>0.37755</cdr:y>
    </cdr:from>
    <cdr:to>
      <cdr:x>0.07757</cdr:x>
      <cdr:y>0.6301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09575" y="1409700"/>
          <a:ext cx="209550" cy="942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/>
        </a:p>
      </cdr:txBody>
    </cdr:sp>
  </cdr:relSizeAnchor>
  <cdr:relSizeAnchor xmlns:cdr="http://schemas.openxmlformats.org/drawingml/2006/chartDrawing">
    <cdr:from>
      <cdr:x>0.01703</cdr:x>
      <cdr:y>0.34439</cdr:y>
    </cdr:from>
    <cdr:to>
      <cdr:x>0.21907</cdr:x>
      <cdr:y>0.68367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42875" y="1285883"/>
          <a:ext cx="1695449" cy="126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-5400000" vertOverflow="clip" wrap="square" rtlCol="0"/>
        <a:lstStyle xmlns:a="http://schemas.openxmlformats.org/drawingml/2006/main"/>
        <a:p xmlns:a="http://schemas.openxmlformats.org/drawingml/2006/main">
          <a:endParaRPr lang="sv-SE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AB10F7A-B747-4D7D-B873-596B94D95059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4667E8-027D-414A-9CD9-720AE63495B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546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altLang="sv-SE" smtClean="0"/>
              <a:t>I september utförs en större andel av timmarna än  de senaste månaderna av den egna regin, 85,5%</a:t>
            </a:r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ED39C-0B8E-4A33-ABC9-E0890B0C7D77}" type="slidenum">
              <a:rPr lang="sv-SE" altLang="sv-SE" smtClean="0">
                <a:latin typeface="Century Gothic" panose="020B0502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v-SE" altLang="sv-SE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0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774EC-4049-4765-A084-8ED0101D1534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46DE-DFD1-4335-B47A-460D6816980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443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511B8-173C-4077-A34E-25CDC5D6791E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17CFB-99EB-4CCD-9B28-49A2DA0221A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525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54D4-F2BC-403B-95D5-4A8AC7F9BB0D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9E2A-8B32-433E-9A47-26334046292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396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utfalland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477838" y="882650"/>
            <a:ext cx="10539412" cy="5018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478367" y="883062"/>
            <a:ext cx="10538884" cy="501820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10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5741F-B736-41C6-B0EC-64BBCA99727B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E6AE-C832-4E32-B8BF-26FAD258C6D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26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D45F-FFA0-462B-B8FE-09FDDE429B63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9D80-A28C-49D0-A66F-375803D6B21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109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E974-80D9-43B3-995C-DB2E153CFA7C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1C7A-EE6E-4545-B8E5-3089569EC9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80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497F-7F51-4A6F-B18A-C48A64AC19B2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0E9A-EE48-44B9-AB39-B21115A3E5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69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FD56-F66B-40CE-BC60-ECCE6D030ED2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DC0F2-070F-4048-912F-D8F764993FD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211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EAAC-A547-480E-9166-3B1FE52F7710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429D4-F598-4100-91CF-2BB2B5D8E5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01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88C0E-340C-4D33-8B2B-F8949A72259E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719E9-A966-47EB-9065-BE8BB4C480B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435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49C8-2D3F-4F2F-A473-765DC300AB09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A9E8F-9C09-4D9D-9F4A-94B604D40C6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35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F431C-F79F-42E5-9DC3-83604A7191C7}" type="datetimeFigureOut">
              <a:rPr lang="sv-SE"/>
              <a:pPr>
                <a:defRPr/>
              </a:pPr>
              <a:t>2015-11-19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436E43-1090-41DD-B157-9A78BDD7E6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/>
          </p:cNvGraphicFramePr>
          <p:nvPr/>
        </p:nvGraphicFramePr>
        <p:xfrm>
          <a:off x="539750" y="1276879"/>
          <a:ext cx="11112499" cy="4304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ruta 2"/>
          <p:cNvSpPr txBox="1">
            <a:spLocks noChangeArrowheads="1"/>
          </p:cNvSpPr>
          <p:nvPr/>
        </p:nvSpPr>
        <p:spPr bwMode="auto">
          <a:xfrm>
            <a:off x="539750" y="5581650"/>
            <a:ext cx="35067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v-SE" altLang="sv-SE" sz="1000"/>
              <a:t>Prognos 2015  -  Prognos Delårsrapport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767549" y="334979"/>
            <a:ext cx="10515600" cy="1325563"/>
          </a:xfrm>
        </p:spPr>
        <p:txBody>
          <a:bodyPr/>
          <a:lstStyle/>
          <a:p>
            <a:pPr eaLnBrk="1" hangingPunct="1"/>
            <a:r>
              <a:rPr lang="sv-SE" altLang="sv-SE" dirty="0" smtClean="0"/>
              <a:t>Hemvård – Utförd tid omsorg</a:t>
            </a: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07861"/>
              </p:ext>
            </p:extLst>
          </p:nvPr>
        </p:nvGraphicFramePr>
        <p:xfrm>
          <a:off x="252030" y="1325563"/>
          <a:ext cx="10394499" cy="485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ruta 1"/>
          <p:cNvSpPr txBox="1">
            <a:spLocks noChangeArrowheads="1"/>
          </p:cNvSpPr>
          <p:nvPr/>
        </p:nvSpPr>
        <p:spPr bwMode="auto">
          <a:xfrm>
            <a:off x="477838" y="5900738"/>
            <a:ext cx="28575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v-SE" altLang="sv-SE" sz="1000"/>
              <a:t>Diagrammet avrundat till heltal – September 85,5%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rebro Kommun Ny">
    <a:dk1>
      <a:sysClr val="windowText" lastClr="000000"/>
    </a:dk1>
    <a:lt1>
      <a:sysClr val="window" lastClr="FFFFFF"/>
    </a:lt1>
    <a:dk2>
      <a:srgbClr val="857572"/>
    </a:dk2>
    <a:lt2>
      <a:srgbClr val="EEECE8"/>
    </a:lt2>
    <a:accent1>
      <a:srgbClr val="DC2622"/>
    </a:accent1>
    <a:accent2>
      <a:srgbClr val="0099BE"/>
    </a:accent2>
    <a:accent3>
      <a:srgbClr val="609410"/>
    </a:accent3>
    <a:accent4>
      <a:srgbClr val="D197C1"/>
    </a:accent4>
    <a:accent5>
      <a:srgbClr val="FFF384"/>
    </a:accent5>
    <a:accent6>
      <a:srgbClr val="F79646"/>
    </a:accent6>
    <a:hlink>
      <a:srgbClr val="0099BE"/>
    </a:hlink>
    <a:folHlink>
      <a:srgbClr val="D197C1"/>
    </a:folHlink>
  </a:clrScheme>
  <a:fontScheme name="Austin">
    <a:maj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微软雅黑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52</Words>
  <Application>Microsoft Office PowerPoint</Application>
  <PresentationFormat>Bredbild</PresentationFormat>
  <Paragraphs>8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Calibri</vt:lpstr>
      <vt:lpstr>Arial</vt:lpstr>
      <vt:lpstr>Calibri Light</vt:lpstr>
      <vt:lpstr>Century Gothic</vt:lpstr>
      <vt:lpstr>Office-tema</vt:lpstr>
      <vt:lpstr>PowerPoint-presentation</vt:lpstr>
      <vt:lpstr>Hemvård – Utförd tid omsorg</vt:lpstr>
    </vt:vector>
  </TitlesOfParts>
  <Company>Örebro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 kundval av utförare (omsorg, service, mattjänst)</dc:title>
  <dc:creator>Camilla Andersson</dc:creator>
  <cp:lastModifiedBy>Jenny Eriksson</cp:lastModifiedBy>
  <cp:revision>3</cp:revision>
  <dcterms:created xsi:type="dcterms:W3CDTF">2015-11-18T09:43:07Z</dcterms:created>
  <dcterms:modified xsi:type="dcterms:W3CDTF">2015-11-19T07:24:02Z</dcterms:modified>
</cp:coreProperties>
</file>