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Ex2.xml" ContentType="application/vnd.ms-office.chartex+xml"/>
  <Override PartName="/ppt/charts/style7.xml" ContentType="application/vnd.ms-office.chartstyle+xml"/>
  <Override PartName="/ppt/charts/colors7.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4"/>
  </p:sldMasterIdLst>
  <p:notesMasterIdLst>
    <p:notesMasterId r:id="rId29"/>
  </p:notesMasterIdLst>
  <p:handoutMasterIdLst>
    <p:handoutMasterId r:id="rId30"/>
  </p:handoutMasterIdLst>
  <p:sldIdLst>
    <p:sldId id="258" r:id="rId5"/>
    <p:sldId id="287" r:id="rId6"/>
    <p:sldId id="306" r:id="rId7"/>
    <p:sldId id="297" r:id="rId8"/>
    <p:sldId id="307" r:id="rId9"/>
    <p:sldId id="312" r:id="rId10"/>
    <p:sldId id="308" r:id="rId11"/>
    <p:sldId id="292" r:id="rId12"/>
    <p:sldId id="319" r:id="rId13"/>
    <p:sldId id="294" r:id="rId14"/>
    <p:sldId id="281" r:id="rId15"/>
    <p:sldId id="309" r:id="rId16"/>
    <p:sldId id="282" r:id="rId17"/>
    <p:sldId id="310" r:id="rId18"/>
    <p:sldId id="314" r:id="rId19"/>
    <p:sldId id="315" r:id="rId20"/>
    <p:sldId id="317" r:id="rId21"/>
    <p:sldId id="318" r:id="rId22"/>
    <p:sldId id="295" r:id="rId23"/>
    <p:sldId id="271" r:id="rId24"/>
    <p:sldId id="272" r:id="rId25"/>
    <p:sldId id="273" r:id="rId26"/>
    <p:sldId id="296" r:id="rId27"/>
    <p:sldId id="274" r:id="rId28"/>
  </p:sldIdLst>
  <p:sldSz cx="9144000" cy="5143500" type="screen16x9"/>
  <p:notesSz cx="6797675" cy="9926638"/>
  <p:defaultText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9"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uigi Costa" initials="LXC" lastIdx="1" clrIdx="6"/>
  <p:cmAuthor id="1" name="Marco Renoldi" initials="MR" lastIdx="31" clrIdx="0"/>
  <p:cmAuthor id="8" name="Luigi Costa" initials="LXC [2]" lastIdx="1" clrIdx="7"/>
  <p:cmAuthor id="2" name="Ingunn Christine Munch Lindvig" initials="ICML" lastIdx="4" clrIdx="1"/>
  <p:cmAuthor id="9" name="Luigi Costa" initials="LXC [3]" lastIdx="1" clrIdx="8"/>
  <p:cmAuthor id="3" name="David Dible" initials="DD" lastIdx="17" clrIdx="2"/>
  <p:cmAuthor id="10" name="Luigi Costa" initials="LXC [4]" lastIdx="1" clrIdx="9"/>
  <p:cmAuthor id="4" name="Mark Swallow" initials="MS" lastIdx="4" clrIdx="3"/>
  <p:cmAuthor id="11" name="Endre Kildal Iversen" initials="EKI" lastIdx="2" clrIdx="10">
    <p:extLst>
      <p:ext uri="{19B8F6BF-5375-455C-9EA6-DF929625EA0E}">
        <p15:presenceInfo xmlns:p15="http://schemas.microsoft.com/office/powerpoint/2012/main" userId="Endre Kildal Iversen" providerId="None"/>
      </p:ext>
    </p:extLst>
  </p:cmAuthor>
  <p:cmAuthor id="5" name="Mitra Hagen Negård" initials="MHN" lastIdx="30" clrIdx="4"/>
  <p:cmAuthor id="12" name="anna herzog" initials="ah" lastIdx="3" clrIdx="11">
    <p:extLst>
      <p:ext uri="{19B8F6BF-5375-455C-9EA6-DF929625EA0E}">
        <p15:presenceInfo xmlns:p15="http://schemas.microsoft.com/office/powerpoint/2012/main" userId="11ea3b3c5c2ac76d" providerId="Windows Live"/>
      </p:ext>
    </p:extLst>
  </p:cmAuthor>
  <p:cmAuthor id="6" name="Tone Kvåle" initials="TK" lastIdx="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95775"/>
    <a:srgbClr val="E1CDCC"/>
    <a:srgbClr val="ACB3B8"/>
    <a:srgbClr val="97C1E9"/>
    <a:srgbClr val="D77F16"/>
    <a:srgbClr val="A5300B"/>
    <a:srgbClr val="A53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aks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7" autoAdjust="0"/>
    <p:restoredTop sz="93792" autoAdjust="0"/>
  </p:normalViewPr>
  <p:slideViewPr>
    <p:cSldViewPr snapToGrid="0">
      <p:cViewPr varScale="1">
        <p:scale>
          <a:sx n="113" d="100"/>
          <a:sy n="113" d="100"/>
        </p:scale>
        <p:origin x="696" y="86"/>
      </p:cViewPr>
      <p:guideLst>
        <p:guide orient="horz" pos="849"/>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menonbusinesseconomics.sharepoint.com/sites/12725/Shared%20Documents/General/Data%20og%20analyse/Norwegian%20Passasjerer%20og%20forbruk%2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enonbusinesseconomics.sharepoint.com/sites/12725/Shared%20Documents/General/Data%20og%20analyse/Norwegian%20Passasjerer%20og%20forbruk%202019.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https://menonbusinesseconomics.sharepoint.com/sites/12725/Shared%20Documents/General/Data%20og%20analyse/Norwegian%20Passasjerer%20og%20forbruk%202019.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https://menonbusinesseconomics.sharepoint.com/sites/12725/Shared%20Documents/General/Data%20og%20analyse/Norwegian%20Passasjerer%20og%20forbruk%202019.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https://menonbusinesseconomics.sharepoint.com/sites/12725/Shared%20Documents/General/Data%20og%20analyse/Norwegian%20Passasjerer%20og%20forbruk%202019.xlsx" TargetMode="External"/><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Siri\Dropbox%20(Menon)\Menon%20arkiv\Prosjektarkiv%202018\11994%20Ringvirkning%20utenlandske%20flyreisende%20i%20Norge\Beregninger\Samlet%20PAX%20inn.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Siri\Dropbox%20(Menon)\Menon%20arkiv\Prosjektarkiv%202018\11994%20Ringvirkning%20utenlandske%20flyreisende%20i%20Norge\Beregninger\Samlet%20PAX%20in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t>Total</a:t>
            </a:r>
            <a:r>
              <a:rPr lang="nb-NO" baseline="0"/>
              <a:t> sysselsetting</a:t>
            </a:r>
            <a:endParaRPr lang="nb-N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spPr>
            <a:solidFill>
              <a:schemeClr val="accent1"/>
            </a:solidFill>
            <a:ln>
              <a:noFill/>
            </a:ln>
            <a:effectLst/>
          </c:spPr>
          <c:invertIfNegative val="0"/>
          <c:cat>
            <c:strRef>
              <c:f>'Figur rv'!$B$95:$D$95</c:f>
              <c:strCache>
                <c:ptCount val="3"/>
                <c:pt idx="0">
                  <c:v>Lavt</c:v>
                </c:pt>
                <c:pt idx="1">
                  <c:v>Middels</c:v>
                </c:pt>
                <c:pt idx="2">
                  <c:v>Høyt</c:v>
                </c:pt>
              </c:strCache>
            </c:strRef>
          </c:cat>
          <c:val>
            <c:numRef>
              <c:f>'Figur rv'!$B$96:$D$96</c:f>
              <c:numCache>
                <c:formatCode>_ * #,##0_ ;_ * \-#,##0_ ;_ * "-"??_ ;_ @_ </c:formatCode>
                <c:ptCount val="3"/>
                <c:pt idx="0">
                  <c:v>11152.483327246193</c:v>
                </c:pt>
                <c:pt idx="1">
                  <c:v>20086.69634949469</c:v>
                </c:pt>
                <c:pt idx="2">
                  <c:v>23862.195070383386</c:v>
                </c:pt>
              </c:numCache>
            </c:numRef>
          </c:val>
          <c:extLst>
            <c:ext xmlns:c16="http://schemas.microsoft.com/office/drawing/2014/chart" uri="{C3380CC4-5D6E-409C-BE32-E72D297353CC}">
              <c16:uniqueId val="{00000000-DA46-4264-BF2E-9481614FA3D9}"/>
            </c:ext>
          </c:extLst>
        </c:ser>
        <c:dLbls>
          <c:showLegendKey val="0"/>
          <c:showVal val="0"/>
          <c:showCatName val="0"/>
          <c:showSerName val="0"/>
          <c:showPercent val="0"/>
          <c:showBubbleSize val="0"/>
        </c:dLbls>
        <c:gapWidth val="219"/>
        <c:overlap val="-27"/>
        <c:axId val="151258815"/>
        <c:axId val="151259143"/>
      </c:barChart>
      <c:catAx>
        <c:axId val="151258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51259143"/>
        <c:crosses val="autoZero"/>
        <c:auto val="1"/>
        <c:lblAlgn val="ctr"/>
        <c:lblOffset val="100"/>
        <c:noMultiLvlLbl val="0"/>
      </c:catAx>
      <c:valAx>
        <c:axId val="151259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Sysselsetting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51258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Sammenstilling!$G$19</c:f>
              <c:strCache>
                <c:ptCount val="1"/>
                <c:pt idx="0">
                  <c:v>Totalt</c:v>
                </c:pt>
              </c:strCache>
            </c:strRef>
          </c:tx>
          <c:spPr>
            <a:solidFill>
              <a:schemeClr val="accent1"/>
            </a:solidFill>
            <a:ln>
              <a:noFill/>
            </a:ln>
            <a:effectLst/>
          </c:spPr>
          <c:invertIfNegative val="0"/>
          <c:cat>
            <c:strRef>
              <c:f>Sammenstilling!$A$20:$A$22</c:f>
              <c:strCache>
                <c:ptCount val="3"/>
                <c:pt idx="0">
                  <c:v>Lavt</c:v>
                </c:pt>
                <c:pt idx="1">
                  <c:v>Middels</c:v>
                </c:pt>
                <c:pt idx="2">
                  <c:v>Høyt</c:v>
                </c:pt>
              </c:strCache>
            </c:strRef>
          </c:cat>
          <c:val>
            <c:numRef>
              <c:f>Sammenstilling!$G$20:$G$22</c:f>
              <c:numCache>
                <c:formatCode>_ * #,##0_ ;_ * \-#,##0_ ;_ * "-"??_ ;_ @_ </c:formatCode>
                <c:ptCount val="3"/>
                <c:pt idx="0">
                  <c:v>5852.7495108575631</c:v>
                </c:pt>
                <c:pt idx="1">
                  <c:v>10763.787236744305</c:v>
                </c:pt>
                <c:pt idx="2">
                  <c:v>12182.748815165874</c:v>
                </c:pt>
              </c:numCache>
            </c:numRef>
          </c:val>
          <c:extLst>
            <c:ext xmlns:c16="http://schemas.microsoft.com/office/drawing/2014/chart" uri="{C3380CC4-5D6E-409C-BE32-E72D297353CC}">
              <c16:uniqueId val="{00000000-29F7-463B-92AC-B56A012A28A2}"/>
            </c:ext>
          </c:extLst>
        </c:ser>
        <c:dLbls>
          <c:showLegendKey val="0"/>
          <c:showVal val="0"/>
          <c:showCatName val="0"/>
          <c:showSerName val="0"/>
          <c:showPercent val="0"/>
          <c:showBubbleSize val="0"/>
        </c:dLbls>
        <c:gapWidth val="219"/>
        <c:overlap val="-27"/>
        <c:axId val="879510584"/>
        <c:axId val="879511544"/>
      </c:barChart>
      <c:catAx>
        <c:axId val="879510584"/>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79511544"/>
        <c:crosses val="autoZero"/>
        <c:auto val="1"/>
        <c:lblAlgn val="ctr"/>
        <c:lblOffset val="100"/>
        <c:noMultiLvlLbl val="0"/>
      </c:catAx>
      <c:valAx>
        <c:axId val="879511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dirty="0"/>
                  <a:t>Kroner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79510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19816212341065"/>
          <c:y val="5.8378628658014485E-2"/>
          <c:w val="0.80232883001175026"/>
          <c:h val="0.81850472983900113"/>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Sammenstilling!$B$54:$D$54</c:f>
              <c:strCache>
                <c:ptCount val="3"/>
                <c:pt idx="0">
                  <c:v>Lavt</c:v>
                </c:pt>
                <c:pt idx="1">
                  <c:v>Middels</c:v>
                </c:pt>
                <c:pt idx="2">
                  <c:v>Høyt</c:v>
                </c:pt>
              </c:strCache>
            </c:strRef>
          </c:cat>
          <c:val>
            <c:numRef>
              <c:f>Sammenstilling!$B$55:$D$55</c:f>
              <c:numCache>
                <c:formatCode>_ * #,##0_ ;_ * \-#,##0_ ;_ * "-"??_ ;_ @_ </c:formatCode>
                <c:ptCount val="3"/>
                <c:pt idx="0">
                  <c:v>8400</c:v>
                </c:pt>
                <c:pt idx="1">
                  <c:v>15500</c:v>
                </c:pt>
                <c:pt idx="2">
                  <c:v>17600</c:v>
                </c:pt>
              </c:numCache>
            </c:numRef>
          </c:val>
          <c:extLst>
            <c:ext xmlns:c16="http://schemas.microsoft.com/office/drawing/2014/chart" uri="{C3380CC4-5D6E-409C-BE32-E72D297353CC}">
              <c16:uniqueId val="{00000000-4898-4483-B5B4-9047A03B24E0}"/>
            </c:ext>
          </c:extLst>
        </c:ser>
        <c:dLbls>
          <c:dLblPos val="outEnd"/>
          <c:showLegendKey val="0"/>
          <c:showVal val="1"/>
          <c:showCatName val="0"/>
          <c:showSerName val="0"/>
          <c:showPercent val="0"/>
          <c:showBubbleSize val="0"/>
        </c:dLbls>
        <c:gapWidth val="219"/>
        <c:overlap val="-27"/>
        <c:axId val="1402023784"/>
        <c:axId val="1402024768"/>
      </c:barChart>
      <c:catAx>
        <c:axId val="1402023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nb-NO"/>
          </a:p>
        </c:txPr>
        <c:crossAx val="1402024768"/>
        <c:crosses val="autoZero"/>
        <c:auto val="1"/>
        <c:lblAlgn val="ctr"/>
        <c:lblOffset val="100"/>
        <c:noMultiLvlLbl val="0"/>
      </c:catAx>
      <c:valAx>
        <c:axId val="1402024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accent1"/>
                    </a:solidFill>
                    <a:latin typeface="+mn-lt"/>
                    <a:ea typeface="+mn-ea"/>
                    <a:cs typeface="+mn-cs"/>
                  </a:defRPr>
                </a:pPr>
                <a:r>
                  <a:rPr lang="nb-NO"/>
                  <a:t>Mill. NOK</a:t>
                </a:r>
              </a:p>
            </c:rich>
          </c:tx>
          <c:layout>
            <c:manualLayout>
              <c:xMode val="edge"/>
              <c:yMode val="edge"/>
              <c:x val="1.1111111111111112E-2"/>
              <c:y val="0.3689854913969086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b-NO"/>
            </a:p>
          </c:txPr>
        </c:title>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nb-NO"/>
          </a:p>
        </c:txPr>
        <c:crossAx val="1402023784"/>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solidFill>
            <a:schemeClr val="accent1"/>
          </a:solidFill>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04520720940924"/>
          <c:y val="7.0863166117565893E-2"/>
          <c:w val="0.77543446758733869"/>
          <c:h val="0.67742194018986457"/>
        </c:manualLayout>
      </c:layout>
      <c:barChart>
        <c:barDir val="col"/>
        <c:grouping val="stacked"/>
        <c:varyColors val="0"/>
        <c:ser>
          <c:idx val="0"/>
          <c:order val="0"/>
          <c:tx>
            <c:strRef>
              <c:f>'Figur rv'!$D$123</c:f>
              <c:strCache>
                <c:ptCount val="1"/>
                <c:pt idx="0">
                  <c:v>Direkte sysselsetting</c:v>
                </c:pt>
              </c:strCache>
            </c:strRef>
          </c:tx>
          <c:spPr>
            <a:solidFill>
              <a:schemeClr val="accent1"/>
            </a:solidFill>
            <a:ln>
              <a:noFill/>
            </a:ln>
            <a:effectLst/>
          </c:spPr>
          <c:invertIfNegative val="0"/>
          <c:cat>
            <c:strRef>
              <c:f>'Figur rv'!$C$124:$C$126</c:f>
              <c:strCache>
                <c:ptCount val="3"/>
                <c:pt idx="0">
                  <c:v>Lavt</c:v>
                </c:pt>
                <c:pt idx="1">
                  <c:v>Middels</c:v>
                </c:pt>
                <c:pt idx="2">
                  <c:v>Høyt</c:v>
                </c:pt>
              </c:strCache>
            </c:strRef>
          </c:cat>
          <c:val>
            <c:numRef>
              <c:f>'Figur rv'!$D$124:$D$126</c:f>
              <c:numCache>
                <c:formatCode>_ * #,##0_ ;_ * \-#,##0_ ;_ * "-"??_ ;_ @_ </c:formatCode>
                <c:ptCount val="3"/>
                <c:pt idx="0">
                  <c:v>8738.0863949895356</c:v>
                </c:pt>
                <c:pt idx="1">
                  <c:v>15685.69337334289</c:v>
                </c:pt>
                <c:pt idx="2">
                  <c:v>18897.236046798513</c:v>
                </c:pt>
              </c:numCache>
            </c:numRef>
          </c:val>
          <c:extLst>
            <c:ext xmlns:c16="http://schemas.microsoft.com/office/drawing/2014/chart" uri="{C3380CC4-5D6E-409C-BE32-E72D297353CC}">
              <c16:uniqueId val="{00000000-2544-432C-A31C-C5E2CB5EFA98}"/>
            </c:ext>
          </c:extLst>
        </c:ser>
        <c:ser>
          <c:idx val="1"/>
          <c:order val="1"/>
          <c:tx>
            <c:strRef>
              <c:f>'Figur rv'!$E$123</c:f>
              <c:strCache>
                <c:ptCount val="1"/>
                <c:pt idx="0">
                  <c:v>Ringvirkninger</c:v>
                </c:pt>
              </c:strCache>
            </c:strRef>
          </c:tx>
          <c:spPr>
            <a:solidFill>
              <a:schemeClr val="accent2"/>
            </a:solidFill>
            <a:ln>
              <a:noFill/>
            </a:ln>
            <a:effectLst/>
          </c:spPr>
          <c:invertIfNegative val="0"/>
          <c:cat>
            <c:strRef>
              <c:f>'Figur rv'!$C$124:$C$126</c:f>
              <c:strCache>
                <c:ptCount val="3"/>
                <c:pt idx="0">
                  <c:v>Lavt</c:v>
                </c:pt>
                <c:pt idx="1">
                  <c:v>Middels</c:v>
                </c:pt>
                <c:pt idx="2">
                  <c:v>Høyt</c:v>
                </c:pt>
              </c:strCache>
            </c:strRef>
          </c:cat>
          <c:val>
            <c:numRef>
              <c:f>'Figur rv'!$E$124:$E$126</c:f>
              <c:numCache>
                <c:formatCode>_ * #,##0_ ;_ * \-#,##0_ ;_ * "-"??_ ;_ @_ </c:formatCode>
                <c:ptCount val="3"/>
                <c:pt idx="0">
                  <c:v>2526.3875886831502</c:v>
                </c:pt>
                <c:pt idx="1">
                  <c:v>4334.3222554402655</c:v>
                </c:pt>
                <c:pt idx="2">
                  <c:v>5195.2562927510526</c:v>
                </c:pt>
              </c:numCache>
            </c:numRef>
          </c:val>
          <c:extLst>
            <c:ext xmlns:c16="http://schemas.microsoft.com/office/drawing/2014/chart" uri="{C3380CC4-5D6E-409C-BE32-E72D297353CC}">
              <c16:uniqueId val="{00000001-2544-432C-A31C-C5E2CB5EFA98}"/>
            </c:ext>
          </c:extLst>
        </c:ser>
        <c:dLbls>
          <c:showLegendKey val="0"/>
          <c:showVal val="0"/>
          <c:showCatName val="0"/>
          <c:showSerName val="0"/>
          <c:showPercent val="0"/>
          <c:showBubbleSize val="0"/>
        </c:dLbls>
        <c:gapWidth val="150"/>
        <c:overlap val="100"/>
        <c:axId val="732513672"/>
        <c:axId val="732514328"/>
      </c:barChart>
      <c:catAx>
        <c:axId val="732513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nb-NO"/>
          </a:p>
        </c:txPr>
        <c:crossAx val="732514328"/>
        <c:crosses val="autoZero"/>
        <c:auto val="1"/>
        <c:lblAlgn val="ctr"/>
        <c:lblOffset val="100"/>
        <c:noMultiLvlLbl val="0"/>
      </c:catAx>
      <c:valAx>
        <c:axId val="732514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dirty="0"/>
                  <a:t>Antall</a:t>
                </a:r>
                <a:r>
                  <a:rPr lang="nb-NO" baseline="0" dirty="0"/>
                  <a:t> sysselsatte</a:t>
                </a:r>
                <a:endParaRPr lang="nb-NO"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32513672"/>
        <c:crosses val="autoZero"/>
        <c:crossBetween val="between"/>
      </c:valAx>
      <c:spPr>
        <a:noFill/>
        <a:ln>
          <a:noFill/>
        </a:ln>
        <a:effectLst/>
      </c:spPr>
    </c:plotArea>
    <c:legend>
      <c:legendPos val="b"/>
      <c:layout>
        <c:manualLayout>
          <c:xMode val="edge"/>
          <c:yMode val="edge"/>
          <c:x val="0.23834372144723595"/>
          <c:y val="0.86552027614822935"/>
          <c:w val="0.52331255710552815"/>
          <c:h val="0.1087112998090194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'Figur rv'!$D$136</c:f>
              <c:strCache>
                <c:ptCount val="1"/>
                <c:pt idx="0">
                  <c:v>Direkte verdiskaping</c:v>
                </c:pt>
              </c:strCache>
            </c:strRef>
          </c:tx>
          <c:spPr>
            <a:solidFill>
              <a:schemeClr val="accent1"/>
            </a:solidFill>
            <a:ln>
              <a:noFill/>
            </a:ln>
            <a:effectLst/>
          </c:spPr>
          <c:invertIfNegative val="0"/>
          <c:cat>
            <c:strRef>
              <c:f>'Figur rv'!$C$137:$C$139</c:f>
              <c:strCache>
                <c:ptCount val="3"/>
                <c:pt idx="0">
                  <c:v>Lavt</c:v>
                </c:pt>
                <c:pt idx="1">
                  <c:v>Middels</c:v>
                </c:pt>
                <c:pt idx="2">
                  <c:v>Høyt</c:v>
                </c:pt>
              </c:strCache>
            </c:strRef>
          </c:cat>
          <c:val>
            <c:numRef>
              <c:f>'Figur rv'!$D$137:$D$139</c:f>
              <c:numCache>
                <c:formatCode>_ * #,##0_ ;_ * \-#,##0_ ;_ * "-"??_ ;_ @_ </c:formatCode>
                <c:ptCount val="3"/>
                <c:pt idx="0">
                  <c:v>4243.3234654314474</c:v>
                </c:pt>
                <c:pt idx="1">
                  <c:v>7321.0628739985923</c:v>
                </c:pt>
                <c:pt idx="2">
                  <c:v>8871.424823252677</c:v>
                </c:pt>
              </c:numCache>
            </c:numRef>
          </c:val>
          <c:extLst>
            <c:ext xmlns:c16="http://schemas.microsoft.com/office/drawing/2014/chart" uri="{C3380CC4-5D6E-409C-BE32-E72D297353CC}">
              <c16:uniqueId val="{00000000-7E77-4A1C-9299-F7ECAA9A89F5}"/>
            </c:ext>
          </c:extLst>
        </c:ser>
        <c:ser>
          <c:idx val="1"/>
          <c:order val="1"/>
          <c:tx>
            <c:strRef>
              <c:f>'Figur rv'!$E$136</c:f>
              <c:strCache>
                <c:ptCount val="1"/>
                <c:pt idx="0">
                  <c:v>Ringvirkninger</c:v>
                </c:pt>
              </c:strCache>
            </c:strRef>
          </c:tx>
          <c:spPr>
            <a:solidFill>
              <a:schemeClr val="accent2"/>
            </a:solidFill>
            <a:ln>
              <a:noFill/>
            </a:ln>
            <a:effectLst/>
          </c:spPr>
          <c:invertIfNegative val="0"/>
          <c:cat>
            <c:strRef>
              <c:f>'Figur rv'!$C$137:$C$139</c:f>
              <c:strCache>
                <c:ptCount val="3"/>
                <c:pt idx="0">
                  <c:v>Lavt</c:v>
                </c:pt>
                <c:pt idx="1">
                  <c:v>Middels</c:v>
                </c:pt>
                <c:pt idx="2">
                  <c:v>Høyt</c:v>
                </c:pt>
              </c:strCache>
            </c:strRef>
          </c:cat>
          <c:val>
            <c:numRef>
              <c:f>'Figur rv'!$E$137:$E$139</c:f>
              <c:numCache>
                <c:formatCode>_ * #,##0_ ;_ * \-#,##0_ ;_ * "-"??_ ;_ @_ </c:formatCode>
                <c:ptCount val="3"/>
                <c:pt idx="0">
                  <c:v>2544.609754244671</c:v>
                </c:pt>
                <c:pt idx="1">
                  <c:v>4443.6503219546394</c:v>
                </c:pt>
                <c:pt idx="2">
                  <c:v>5279.7606470731598</c:v>
                </c:pt>
              </c:numCache>
            </c:numRef>
          </c:val>
          <c:extLst>
            <c:ext xmlns:c16="http://schemas.microsoft.com/office/drawing/2014/chart" uri="{C3380CC4-5D6E-409C-BE32-E72D297353CC}">
              <c16:uniqueId val="{00000001-7E77-4A1C-9299-F7ECAA9A89F5}"/>
            </c:ext>
          </c:extLst>
        </c:ser>
        <c:dLbls>
          <c:showLegendKey val="0"/>
          <c:showVal val="0"/>
          <c:showCatName val="0"/>
          <c:showSerName val="0"/>
          <c:showPercent val="0"/>
          <c:showBubbleSize val="0"/>
        </c:dLbls>
        <c:gapWidth val="150"/>
        <c:overlap val="100"/>
        <c:axId val="566638824"/>
        <c:axId val="566640464"/>
      </c:barChart>
      <c:catAx>
        <c:axId val="566638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nb-NO"/>
          </a:p>
        </c:txPr>
        <c:crossAx val="566640464"/>
        <c:crosses val="autoZero"/>
        <c:auto val="1"/>
        <c:lblAlgn val="ctr"/>
        <c:lblOffset val="100"/>
        <c:noMultiLvlLbl val="0"/>
      </c:catAx>
      <c:valAx>
        <c:axId val="566640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dirty="0"/>
                  <a:t>Mill. NOK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66638824"/>
        <c:crosses val="autoZero"/>
        <c:crossBetween val="between"/>
      </c:valAx>
      <c:spPr>
        <a:noFill/>
        <a:ln>
          <a:noFill/>
        </a:ln>
        <a:effectLst/>
      </c:spPr>
    </c:plotArea>
    <c:legend>
      <c:legendPos val="b"/>
      <c:layout>
        <c:manualLayout>
          <c:xMode val="edge"/>
          <c:yMode val="edge"/>
          <c:x val="0.23848572143559657"/>
          <c:y val="0.88361646228018631"/>
          <c:w val="0.52302832434194058"/>
          <c:h val="0.116383537719813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Destinasjon!$AV$5:$AV$24</cx:f>
        <cx:lvl ptCount="20">
          <cx:pt idx="0">Østfold</cx:pt>
          <cx:pt idx="1">Akershus</cx:pt>
          <cx:pt idx="2">Oslo</cx:pt>
          <cx:pt idx="3">Hedmark</cx:pt>
          <cx:pt idx="4">Oppland</cx:pt>
          <cx:pt idx="5">Buskerud</cx:pt>
          <cx:pt idx="6">Vestfold</cx:pt>
          <cx:pt idx="7">Telemark</cx:pt>
          <cx:pt idx="8">Aust-Agder</cx:pt>
          <cx:pt idx="9">Vest-Agder</cx:pt>
          <cx:pt idx="10">Rogaland</cx:pt>
          <cx:pt idx="11">Hordaland</cx:pt>
          <cx:pt idx="12">Sogn og Fjordane</cx:pt>
          <cx:pt idx="13">Møre og Romsdal</cx:pt>
          <cx:pt idx="14">Trøndelag</cx:pt>
          <cx:pt idx="15">Sør-Trøndelag</cx:pt>
          <cx:pt idx="16">Nord-Trøndelag</cx:pt>
          <cx:pt idx="17">Nordland</cx:pt>
          <cx:pt idx="18">Troms</cx:pt>
          <cx:pt idx="19">Finnmark</cx:pt>
        </cx:lvl>
      </cx:strDim>
      <cx:numDim type="colorVal">
        <cx:f>Destinasjon!$AW$5:$AW$24</cx:f>
        <cx:lvl ptCount="20" formatCode="_ * # ##0_ ;_ * \-# ##0_ ;_ * &quot;-&quot;??_ ;_ @_ ">
          <cx:pt idx="0">1147638.1560451428</cx:pt>
          <cx:pt idx="1">1147638.1560451428</cx:pt>
          <cx:pt idx="2">1147638.1560451428</cx:pt>
          <cx:pt idx="3">1147638.1560451428</cx:pt>
          <cx:pt idx="4">1147638.1560451428</cx:pt>
          <cx:pt idx="5">1147638.1560451428</cx:pt>
          <cx:pt idx="6">1147638.1560451428</cx:pt>
          <cx:pt idx="7">1147638.1560451428</cx:pt>
          <cx:pt idx="8">1147638.1560451428</cx:pt>
          <cx:pt idx="9">1147638.1560451428</cx:pt>
          <cx:pt idx="10">614651.80818426912</cx:pt>
          <cx:pt idx="11">614651.80818426912</cx:pt>
          <cx:pt idx="12">614651.80818426912</cx:pt>
          <cx:pt idx="13">614651.80818426912</cx:pt>
          <cx:pt idx="14">105889.1982179773</cx:pt>
          <cx:pt idx="15">105889.1982179773</cx:pt>
          <cx:pt idx="16">105889.1982179773</cx:pt>
          <cx:pt idx="17">275561.33755261067</cx:pt>
          <cx:pt idx="18">275561.33755261067</cx:pt>
          <cx:pt idx="19">275561.33755261067</cx:pt>
        </cx:lvl>
      </cx:numDim>
    </cx:data>
  </cx:chartData>
  <cx:chart>
    <cx:plotArea>
      <cx:plotAreaRegion>
        <cx:series layoutId="regionMap" uniqueId="{8E6D77E7-C6C5-4AC6-B1F4-3DEB9D1DE68B}">
          <cx:spPr>
            <a:ln>
              <a:noFill/>
            </a:ln>
          </cx:spPr>
          <cx:dataId val="0"/>
          <cx:layoutPr>
            <cx:geography cultureLanguage="nb-NO" cultureRegion="NO" attribution="Leveres av Bing">
              <cx:geoCache provider="{E9337A44-BEBE-4D9F-B70C-5C5E7DAFC167}">
                <cx:binary>1HzXktw40u6rTOj6UANvNnb+iCVZ3rSVmxuG1Ooh6AB69yTnUf77fbGTVS2NpJLGxc5GHN2gWUSB
hcKHzPzyS1T/82H8x0P++Lb+YSxy2/zjYfzpmWnb8h8//tg8mMfibfO8SB5q17hf2ucPrvjR/fJL
8vD44/v67ZDY+EeCMPvxwbyt28fx2f/8E54WP7q9e3jbJs7edI/1dPvYdHnb/E7fN7t+ePu+SGyY
NG2dPLT4p2f//r9N+4vL3z/74dG2STvdT+XjT8++eNezH368fNZXn/tDDlNru/cwluvnVCIiuBZI
aMoQefZD7mz8oRvj50QyipXQHAnFPn7w8W0Bg//MdM6Tefv+ff3YNPB9zn8/H/nF5D/veHCdbU9L
F8Mq/vTs6Or48dkPSeOCp47AneZ/vDp/4R+/XPT/+efFDViCizuf4XK5Xn/U9RUs94857JI6+7g6
fwssHGnFJZZSUsYQ/QIW9ZxTDphJjRDVSCD58aOfgPkzE/o2MJ9GXgDzqeM7AuZf2WPdmK75uDr/
OTACPUdIY6mwwIJgjPAXwIC9YCa4oJxoLRQ9dT+Z6hMwf2ZC3wbm08gLYD51fEfArB/f/70GI/Bz
xhkhVFCiMOGXqDAMrk1jgqlWSusvUfkTs/k2KL8OvMDk1/vfESRXTe4+Lst/bicQV7TkHHFFFLgx
dmkn6LmkigsJhkI005d28keT+TYcT6MusHi6+T0BUZb5W/s3xviTbWDMlOQSIjyXF8EEGAAniFKB
OcaAhr6I8ld/PJ/fgOPjwEtEPt7/jkD5V9e03r/i94/132gj6jmYBuWUYMSYxhqi+GfcSz7XSkiM
kMQQUCTW6uNHf4glf2pK34bm869zgc7nXd8RQH7XQLDv/k6zQc+JklRriBvQkAtqrJ9jpARlGgyL
IiYRxJzPQ/2fmdC3wfk08gKaTx3fETAvH/8bOQtChMPqCyaZuAAGo+dYc0IZ0UoicaZonwPzZyb0
bWA+jbwA5lPHdwbMf8GlMaYgaaFUCibYiWl94dKwJgwYmkLACACai1BzWsc/ntJvg/Nx7Dfg+dj1
HQF06+K3fy8TAFaGIa0kHIN1AEgXrEw8h/BPlVBIMIAIqPKXLu3PTOjb4HwaeQHNp47vCJi1q9//
zchAXklBX8EaPBrBQl5wAfGcAUWgSkvCJIVc5iKv/FMz+jY0nw29wOaznu8InDsX2x9c/MMyPaFk
QTN6cv7/eU4DPJpqSiC2gHEori/ijngukCYS5AFIejhQhgvr+SsT+zZUXz/hArGv3/AdAXf49//W
jyfkbl3RgH39jcCR51worgAW0GS+Ak4+lwQBYEhwSEk1SG2f04W/Mq1vw/b1Ey5g+/oN3xFs9/W/
/9e+f8zfxh/X7bcs7b+owN7B3vH+/Ey+VIt/Tx8XFCIm1xjUbzBrsO0vCQ1wTeCfEC8VEwKrCxn2
L8zq2zvnqwdcbJyv+r+jfQOC/vv/DmTsOWGaYko5ZNVf5W2YAMsBMZBJSQS7IKB/YVLfRuyrB1wg
9lX/d4bY38tHhQDXK5VkIBVCQL0sc2D2XIJYS4jEjFD6Daz+aDq/DdLTyG+g89TxHcFyX0O8/CPf
+xc8nn5OOGhSnGKQaIk80ZjPUjgMwq4QiHLFiNKg8F4w0T+czbch+TDsAo8Pd78jMJaJtX9zZQMW
HHOGOIFCIJVfVjYIBzRAQ1QE/iB1wTj/zGS+DcenkReIfOr4/xiUb0/t8zTgi3f8xZL5yWkJIaBq
DmSfI6m/hAScFvgsTUCBwhpU9UsDgQhwKmT/9my+jciHYV9M/L9cFf9tvvYrYwrftm8X56MInxXN
f7/3/PXggMTF0N9ZkA9dm/c/PQNl6TO0To/40PkkiX+xtr++//Ft0/70jOLnQNMgydYYn440CAgn
A+hNPz2DKEM41KAQJHcUw2kOOANhXd2an55JqOfCANBMAG1geqfaSOO6UxcHfR6co4TgBaIWWKD6
9ezHtcun2Nlf1+HD6x9sV1y7xLYNfBF4+w/l0/tOEz2fr4APQlATO81EagH9D29v4YDJ6e3/R3aU
FpErSVjo/mcx5zUNyQqIjE/Lpr+qLatvxrpOr+ZY+TJrC1/KuFgqkzR7Uym7GcV8hWpLX4hJUF9V
VbfDvSBPL+d8bBa2nIptOUz1TVNl2TKbxjycGb+mFRuvtbBHRuaY+pGIwsQItZyde02yhm3nggZd
kuC9wX3rs7qdr1UTJ/5gq25zHq1QogNb5OlL2hVBzyzzs6iB9yZJs8talG5UX7JVUtT3oD5pfyIN
Wrc98xK/KEy+QDhtblSEt2niJj9O6LhMGDJ3qJMB0WXqdxU1d4kqpoBnWRRiFlHfpHPxUHvdKurL
7lVO35ZzXRxUjdO9Q+MYivRdMhl3tCnuFkSJKuCkcMdOz7djHVPjF2w/lBzdscLbKzwvy2iOD+fG
6+ItTQeY3rRkVnQvBq0WLVZz7+fWtUvBnDy0epKHmXO2Gwt/0mP5hpkmqFplj3Vs4kVsyvVo0z4g
JxyYHOVGYdsHrR6vajfURx3pbofc/IudvTbA0kVhdcI57UhA+zpbRGVt7uLKHlSeyKDsO3uw2M2r
vLs9id/ruUyHRd14c9imuggJId515QxapkNF9t0oyaaLldk4r42DzwzrWxsWQ158sWFPxSkEeQ8o
uqAloi83LJqRHvvJ8LD0LD90lXFB1JpmlxbCvcqV3hpGfKxY+eYJaCNytIzIPB54oqqQZQzvzs3c
GLLDGSGLGk3TWk/1y66W6T4vknTPhGUvRupPcPgqseng942tfELiZpnixBwiFYmgNTnrghnks53u
PeX3Yz76bZmpaIejXK2aqm6u+ocyb/C+9wTdSFPfYDPr64YM1QJWx/q47qvN+aXL23ETmybz49h1
oSvqaDPPQxH5SZzq7XmDRGiawVKK6o0sZm9f5pVbd1rV6zKqaRf0rg6zOW6unOtxiOk8hFo3POzk
oBb4ZKUJ8Y0q3UJlJWyqOrOZf8be6ZaseVfXfkGcoT4pabqUMKPrqTFh1zK0b06NN1dxWPY5Wo2Y
HrNsjF+OtSdXWVbKlUtq89IJfIx7vYSDaUEGmysLnVLb3tE99uYY+2VnWcCmRofxJAJPp/xoYFYx
7ehamzi7t0RfxVmTLEo2jdfN2VrL1sY7XE/RfcRNUBXpLdibXyVlsjARro5d7fSaJsWin0a+iRi6
+/1tB4L05bbD4MaJ5HBejWgEjOjLbWedsp501gu7jD2c3aJQbRqK2dhlXCK+HjD3fDF16XWKsyty
WuwJ19SnbYF637XWPjkzKiu1hk/Zt6f1PPu3LHFsVWia+9wi+mLWV1ZhdH/2ozwPWutLvbSy4jc9
HLC7bVWfrJycSBcAEaCBTmR9Q/OEL1LNX2GHxwPVXbWq0mJn8ypZJ6wpg7Jy7a1oExYWozJ7V5PY
L6Z0PshY+G3hwVLbZAgmVU3LziAA3ptvm0jrAE36pm8IfZEXNVc+OdmWLIkA0KvcRzqmL9rMJAeb
HyY5zkHlsXY/xxG+jWZxTDn1Y6PyB+MNd/NYDsHT1B2vh2CY2CLnbMbh2ZGNTVUG8fhLnBr9ch5l
GTzB78VDHMR9V2+ngZut55ll2SRBn6riuhFFHUodlwuITi8/eM+8Yeva9dGuPDUybeWy4SVZs5Kg
RZqkVxgn6Cbu7DUpMvqqzsujBEfJNjNP4s3ZhKY873c0nW+TMRlvaW3WsjXmcG6qYlg/mebpWedH
eIlnF4Woq3VW22OvyvcgDepFRGd59HqKxCodR7xCbC5XcS/RAdmp81uB77NM5gul6jlU3LORj6T1
R458b8pkWAwYwvHJkXfGE6HFxbbNZgh6PB+573S8q8gwLqe6z0McEXPlTb3b4eRlNdb8DvwPXQxM
gg8x06wCbTXaR9OM9rniIVgn2Z69Wd5lxCddwRdtXbmDYFUy+vM0NAs3DkkYp8XKZJF4j+fhHRoI
BJu+e23IlPocTeS6TLVYZklUrjI9gVvJeHxfDMnQ+rCHenC+qvKpIc2VTPZRpuZjnXDru4FN6zmz
9pqJXi9yXb3kpbzKmY4Ptk7HTeINN092NLDGT9Kh3sdDahbRKOWSznUUiGSQK17Sefvk68+bKB7T
ZNUVEXAKVA3vc0vVcvJ44deyp69onGareVq4HEJiUpZd60sB8dPzxLBmuKqXxM7DmqbWLgxY2wLG
DwcQ6ybfZZIHVOarduLWhM1Uv+pLWfn4ZAF0wi87Oakj4S19weFVhssO5sqjemFxawM5zHh3bhDU
MndxPbnV73spdnJCX5A5jCSc/lNQAVVQUdPAKD8nc4x0k6nZGIWiwG3YUeeWckLp8uxJPJt8eHle
VEnAbebZ2sVdsvfGQS7zsXobKVk2/vneCKvT+GNLk72Zs2TfFMW07Rrkl7osS7+Pu2rX1nPkz15e
hu3ppZiHNMjbygtj8a6yeXLAUQ9RSS6QjKefu3HeFVlNr6bKbMuxbm9Vn7/oy6zdU0llWDeDDkid
I7uMJm19TxZkOZVR5SfK5Cska3eM5g4vfn/ZgHR/vW6aS/DrFApdUEA+9X9GgpURo+W6l2GaNOOC
elQekspDCzm2JjCCV4e4XnZqAB4gOHkjbMbXRdZER1GrsEmSfl8SEoHVdzlYLE3DqlawsSLXCn9o
BhV6Y8s3fVmFqE9s7RMdPcqeQcROPYvu4BBVBruQ4bvYJXJVThAKZ+SuEHH6umDFPhOWXA9mDL3B
WL+q5c8jkOeNS9ryajJx5VvcNGEfZYXfjl1zxVrJtzEt+RPyODY75M3R9Rn40yvWaH1N5s1o+uya
e2WzE6W4TXtNr88NLuX71PZumUo2xD6e0JuzbVEzXAPfUIfR9WLVnTjNCD4yPH/984qcG6P6qyIB
Lqq6KglSlM0/d+K15X25w6Lq/PMK49Mye07E26FWu4FWryug/TeizOuVK3K+1nHT3s3Zz5kz17DY
6PbcFHwegygt+Kp3FYQYiAOoq5OrXE83J1VvN6oOIvHUVNqHAMFXZe4iiG3sXVeW6bJPW+Q7R7XP
CjRtM8uBUnB3p1Ve3lHWW7/Webw738NNnmzB6c/+ubeLC+MnNk8Dz6UvbVfVx9mC69uiMvX8TuWQ
pSQV1oGHvTdxXJ9cHGQ9KGvbsKIwOMQGd8uuKIElqnpBsrq6OjtAMZdb2FzHc1LTV0l3RZ0+Ij33
99I2YaZtsxm6iAbxXHnX7sSLnmgFSiH9qmSRhAPlyXXXU7vWs7saSlIHXT/f1KftYIasv7Jaj9dJ
IYZFObl2oaSXhcZQc60T86HJIBOqqjnZ86mofZ5m4zobi+amcpBpUAoh4sRqTJR1IQirbn12K7OC
nyh43mFIC30LCVXqy9bta6TIi6bjZBnrngPpo93OG2MVVALFy8ZB4Pbwy3P+1UplAzdAAG9dKnYC
ln7X/3p1vtfK3luaBL966mzodqyZDRGJhB+Tobma0rbbeNMI+MyY3eb8YaiMvUdRnW9dnz7kRkfr
Wad+VYDVluKdijzj93USXxnhGhoOTdpveVwXy7kZ0pBrWiyBo7aAZdcv2wK7MB6SLCyjzK1qJszd
RF+VtveH6qWbe3k4Q5eq+C5NjfTP0RIFKGfYxxF/L8tWbhAV7wZrxgN4M7XkfdFtCw5M/4m769y8
Lcu48FOS2evO1vFCouGxm4kLCKR0XdLZ+yZHC2VKepPk7jrtkum1jKp+WSg5h3XX98faZsMxiqet
FgPbCsHh1uk+Yzlf2q5Nd60Y+LqdLVCusfEH3pDrdhyLjYy9Oix50/hASIr7oSqnDap5GjhvsJsn
XtWUZgLq0dQ3U9/Fyx4X4yJvOL8vdR7mEXDIrq116PG4uTFEd6GU/U0faaCnsi+AoOhkmWYo3WZY
pT6iXnN7vrLKkC2xYMpNZYBYtqLtA6TSqfHn2SOruoasdEbzuACPKKegLvL4hYq9m9I90FNCF+vu
Q0NKMm+7tvLnU25/niukc5hMw8kH1DeRqZI9ks0yE9nVyMri/enCQcq7NsUATD0FhQby4ahbjK4t
wrHt2h3i7gaSqejGsjFZYTvQYHAquqm19W7asm8gFQzrBJF9lAzzTuVVtYy93oVgQmUwFckEXrMm
+8wTm3SWaB97DWxVwdK1Svmtd2Jks+yNn6mm8hkq5u2gB7E5TS0qchdkTW2uPjWGQxYkvLJenu/1
GV6Zwu3pSJu1ENG4gBRuep3HovABivSqxpW4I2Lc9JUsj5MYo6AT3XiwbwaK5qDPk2w7xbza6rrC
K5Lh6Jqrd2nyBnh3Erhq7l4+XQnsJ1NW3DM+R4upStulrttm09p5Ds6s+dx0cl6VxPkkb+zmnLcK
SpvgiTGXuQeJ8Cmz5HNOIW2i4ppzWCXqzJ02c72a6WQC29ty085KgsQBqORCZtdS9LNPTMGOzOVb
NifxciA5ucrA4UI2nRofifImHXp2i2F7TbgA0/Eg4anLII/mCIKcjnbnKzdFKHjKPIZhgKgtPXss
EkhBwT/tGmUTv5F8OrrOzGE1skC6PrtzqSeXcN7ZhCzBEMejZsTgSWvnz6XtfD5p+aKiXbzvgDoG
8SD6RdOVeunqutzUzRSHJuHD0o4VMIHT7i/ocNfKgWUH5MV021q8auea3YwUHqfiOtkkad1vmRvu
K+B8V8RCUvK0jrrzukVqJryyZc8WRafwdYldvtKDMusJlTcxm+s9r/hBRvE9O23fc1PAnp3ipt+T
062+B+WM0Lhf1npYmHQYbp8EJ96N8BiSygM5BeqhAi1nTsYukGK8khXrTKBbYBgFxkfbuXesGgbu
C1QKv+BTbsIsF1nwpCbUUoowgrw1WhYM6W17UvVwrMplXjaDXz4lMzHfe168Ak+qdnxuyYuyq34x
b4GUe2s2OYP9LsYRBF/WLpIS3w0Zc1vRUhdw1IOLiattouCHbUDd3cFNNQ9cpuu1tKYPi1LXwGCj
dIfHzNdxMfn98M6baXw4N3B6/T6vU7YpTQrp9kmwY3gGhKFCsu+ynxOdxG+SdpAQFgtIGUAtWKc6
szc0qV97uIXUujBiV8xxAbEsQeHvU1RMQPG9oPZYcIokKP+MYSFOOu5nFNUzDsJk35lF0dTTtujG
9jYftdsYQa67rnysmC0gXS+LdUF55puqn0FlLepdg1G2UbKvdygGcqlKcUgoKQLDm576o0vUcT41
O4QT+XTJihktnhgLT/nL0STRinBwK9UpgzJ2XJPSvUFFPBzbMa6uoyipfFeR6eeC3MzTPAVZit26
SoG/kIGyFS3KMuxS4q0ob0AxOyV9oqtImM5TEeiOeL6dx2p51ihclNHNLHnpV8I9uJqyDasVvhoz
u9JRSfxzhhh5Zb5ORss2PC35TcK7XzJhynDMKiW2E43YakiUXwveXkN6O94Mw041PNqlbX57jg0N
mYtj5txWqgoHMezfYzqA5nveBv3URUs9NyzUDucvnrbGZA6mKj0fjszZxdmvJWgOGQbW8qRtNXE/
+WNUlW+oOg49joOUt9HybLrnRmHVLCKU3sYiI8shl902RXW+HtO29fO01r7rSkiUJvj2Li5BXelM
chc3a3taXQOcmw8Erwstcj9Lud3GuXZLM1dXdanH171djIku3ziS2JeebePbKHtRgxPyml3UyPzq
rAo0Zeb839+fHMqvF9uTQB0DKgkcSwE/Uzuptp9tT+blMq8anoG4kmxHL6vnhcwqt01keNZiGwiV
O0gE3s1IjbsJZPADb8xrmzF9JJB4ybS6Oq/ouRnoELC+UHtV6nilxg77DA/m6tyYUhrIIEGfBMF/
9vu5KnaQ9xa7ci6F88+XLiLZajpRhy4egebAz7f6ICJtv5hA8zgno6UZdGhk1G01ALWoHYuWXmdd
0NU7EMLQgp/E9uYktnek6PeGVBBeZnbUdZIAd58kuENV735/IdlX9ZjTj8UEKC8aDv5IJC/qMS2L
K45ily+mNrr1etDUKqSzgz5dJU33mOMYlL3TrXMn1zUF2Z0Z/5O8cL5qdAX8gUcQhVrQYG0UQQBq
VdiZ6IhPoefc8AIyAZTkQYcU0EVbeAdaJ3TVYBqUmLuDx8tlE0U55FK2ZqBPasiZBo9vVAeueGqx
97KLYr6omrxZUCY2QOXQTT6NKhRQHLjJSstCUD+KW9tBvWCQbX87GNGHePbwH2xCSr9aPMJOp1jh
mDFoIJKrizy+wRN8cGvUwhTNSpycOMegDnLk0jB29XjwWA+zNCDnTwrkb9bfVFYNYNV9HCBboIC3
cbLom6i9cVmRLDL5eu44UKCO2dXI3LwEcjHBrjieU6Ee3MF1mdgjEalYxTqFygPs+iOY32NVpdkm
qzqgBV3/oRZxRgBNcR6yKkc+aNjAuwljyzKboNhW89sESojhk5hF05Es+Uk2I9EMnhZHq27SKiSs
KlYRj9i2luu+luUa7LkNo7F8aBvBtk+SqQBpnFUtMGhq5n6d8XlP82INFax6g9seUtVUgKQFadeV
bVlxw27AVJ98/lAM7nVZFqU/nVIj1nigNOO4EAGJKWzKWPzSDFXxgCAZ8CITyloFU+LoizLF+RJO
E5iwyNvM99K+ucmSgqztSBZNEYv9qNUeWRXtvdIe0jpN7qQds0WehuZUMpuAQS3MkHL/kzhuUXEj
q2QO8QS1Duft5lPJq7RFFxRMLT+l2L0uQD3FEz8UrI8XfT5MoFF6i84DY4kbAYSsLc0h1ghKWgVe
uEqjhRNAUhzIkUuMG76QRTscchDlJ/Ajeu1Ub7ejFJC2ziMKUUHI9bmhMfcLpdTx0y1DUuyrnmbr
tjX06W0qHfslq1IUpJCKhXnTP4LjHw+qYnhpRjv6GernI0OjL5UxS1aW0+uutbva0eie87lZe1x3
8Igp9JI5ucPJRIKky7sNk4uzImP4NG8MzrTfQg30vm0dBMPDmV+fdQI4TYM/sCfIlLPQQ/FxqATz
21NapsAvhnU90cWYQxVJj4T5pJnZKU1ni6rO9DZKAX0PDyviZfFSpNSFig6geE1RHtRDBgJ2Iq/H
MhfrCtl0XQ2ggUcueZTFOB7QBPLRPEYLbFu6jU76c9Kn/bKRBdDsUf5iY66OdGxgE5wYeuREs+5Z
uk9ykexm9rNBxl5HEymup3Z6q6JJhYMx3eqs7p8bOtXZGmqQ15gPN2gA4bhrI5gyiP4rm+Qg9xSj
V/tp0bgVmFP8zkvHF5BjJO+AKftQFZ/eKDkcPOsBC3Cz8M+fdv7cc0MQfNnZxasnXjz01tuAPrGh
U8eOZVIWxzkT7BjlpfO9fqjeiNw0IYqr3o97L95KErMrJwxkdy+qVjQH0aN0Ao452x0FStRC0eS1
JN0jh9HB6YzhphujrfPyiYPD9XSQdXZalE21jclY7hsdxRvjnaiJ8FY8IfmL0zfqI9nfRTp+i+Is
eVen/cEz5bCFlX03GCWWZTxke09Pud9zrVcFbuw1mkm3rHIwJT7gpWNjeigKOu9tbkgIRmu2k3Cg
X7c0F1srWXyghYKjAecSteVtszynrhKKf9u2wwAcM69ArFR+nBXMn8rifhQFH8KRm+XEc7PACNgr
/OOJaO0Sl/hR3XebQoPKuMZDuZBWQlWjaUsUmoHOwQRJVgA/S4gCRuMS4m9fTruSv0vAYKDiWC5R
TKpFOrrivi7UsKdztLSlHV6muh8XaL4t7FQFn5KY85Xs9SZlLN1Cmfk1hjMJC5ZStU+JuB2Lerrr
bSd8r6ibNRT/7R/Ed/h/CZdMCY7ocCpAa8ZEEHI69fE5U3KtcW4E5WTxoTAo45/7c7EChHEfqnLV
sqJl71M2YOmnqUY71A/7isex32VxFrLB67adsMkVyboAtbkPyWa+iGKRr6lC5atxhFMawzx229nr
luNJcDo358Kgh3m9ylvtq0RDUSaeioe2SLaiVOJVOiTpwg3pCmTKedGjvL2FpaU3T+Eo9rzkFZ9n
uhTaJWsgze4NJCEFiuI3dNYZTPMkbQMjgH3afiD5qG9XfaX0PquyFyJvIqjWQAo+TlW0g1DnFrTK
NxSZoFXxjg4ZhBuRbrve8p04HTEpUuN2Ecp9z0jILuEHkdWiy2YRwLEVeTw3M4UcfChdFxCQV0Bq
n1O6Glu1mG0HxU309rxvG9PHh1zGL7wuuvLyotm5oTP3WdpcR9788xMWMxzheRGPxcJBUM1bLzBA
oB6poi9wnqKjKiU4B2SN781t/wJ+pJmsZBalvh3aIQv0OAEMXfvwFDCh8lMHIx753ZSW874fKcgK
qvh5VGkcqErrJY5avGcT7gNWYBRy2LhQGYBa0pjeT/+PsDNblhPXmvCr/C9ABAIhxC3UPOzZU98o
7HabQQxiRnr6PxF9zvEQYd8QVdsdbW9KSGtlfrmqE/NDMNOvfqCdk+la7xA5cHIWV7jIay7Ol2Zh
uyp3qodAB8sOcs5nH23SM5XGPLIwNAB4GDmNhE1ZQhpqsKRneCjCOSxN+G6effavWUpKT79CiLwX
YZoWcTaSs4OgSdzXo3ceZrLs02DkO3gkj9Zw1Wv3hi1k33Ii4snz6pPt1jvPHWF0KBqnZf5I6NDs
qUfLI0ycpxxaBGrJXuzVPOvLJry0US92TmfIDc3LV69YqrcybZp9igUWN9VgHvCP/Fi2pLyyYC6v
9i8Q+VSfwoo3MVsWeVUl0JvWbYBd9MtbSdPbwFT2WUoKbIL3/pXnxfu2Sv2H0o8+2Ltr3+FD+Khg
u18j45k4dIw8j9hBEwhz6uIUFdTkIu/imkarCJb/FTZwLTLuvGezIw7aW7JDG4zOe7BINNFp+76v
tNmrsOQ6Qdd4rUWKenF0b1bqyGv8GN4wP6LfFucW8wt2qCvdT9g+PvY8D58lOpk+8IYbGef+Tp+q
DtpzYwJyiKwpDLvn6+abj6P5VFfT9CWc45Hl+Zeeo9oZaAthiBXLfpNZVMf0bUFe8qkhHWogBe3J
vuW0KZJJ5/Wxy6sLjBD2VS7Zh5BA4/NDxfbaHZZksZ4xX8Kbhrr14Erux05f94etTJMsQT+SZHC0
rk2ftldn/M8r+7OwUGkykRGWh19B/me5yvYeE/2hhQPysv1JUIfVyVYElcm80yYa0YGA7ZBTzeLG
2xEVZ3kU3v/XivWDyf/dOYvcuUo+JrYW9TrxPOTk2ImAX5xGxoGtfWvVyVsVZvJmX3UtZDVHujzp
EfTde6Ppj36Yqg8C9zcufB++Ea5Jbc/esJb37UYMQfCilgA9LQ7+mPhuMo8MbaX/VypKcR2z7uIH
KhRXPc5tYtZnWOYO30E3do9e5nrvwIREu2XO3CP3nOHJG0t48ui02jiCFnQS1bJVNFS1DNYLr//m
WJJBNVV7K0ZZvAvFZX3cDl+jM2yas59e57F+gbKy3NtqvPfCo5cIo0oeQqlT7Ig6qVppEmAE7tnT
dfkvnhRoLMg2B0w35CnonHWv9+fhL1tbM674LqVBGlshv5mXj7aU/EOnu4JaP5jVOAYp7GpsFQFk
rTUT8f1BKBc9NvmkaxR+rHHjKWqfg9Sf46iN/A8yGs9Locl+aTOYW6uZk2t8Ot5cXGvT9Td6n1X6
YZ4CPABGfAyDoj2gwBjO6ztO5jrJ0gkQg1uiO2mHErVdyYKYY19ourEByzWiKVSjEqgfxupCvXyI
XbG8ZmOYfTG6fPEzHMgOHT86Ex8uc2MopCEmbmmUdtCMmuff349fJRREy8N1TkbI1xzJz80reIXe
q9t02qO0g3o9smg7n1NF9mOYt58ckrl76rrOhbISynshpz10I5wmSzYfSNiWj8A6y0cQRuUjdkCc
RtUsAPjhrf0ZUem4t/p76xi6swcjV2hs2rq7Vv43ic045n0m71mQ6V2x5GQH8W/ap6Qd4m7tlMUQ
oJWzTNacT2MyGK/cTVFUHLpmKQ/bQ1z1lUpmH8J31aONyJ203kMcDvaVk57GjjRJpps0yVejq1VN
tXUyv7+ddvn8uLwYWUOTLmAt1Fk/L6+yDCQvBJ/xzK5Ge8ez6TxI3NlxjCLIFOwLELrgykdNzsMI
jKqbGbzfBrYAVMlzVkPVdwM6AwzMc9jT+p9AAaILcw6KMggSBk11H8kiW2L4muNpVux11qhFSlYM
b2yeExmGMaIM+zKcp2uYVzvrl5MypWij6nSMxSCgK4XoL9pWuKBP8uCiRgPlv1j4kbmGgsxalPdY
6epY48G/lV4Q/kE1AdT/y4PIUDi5EEwIRfxixfm/fxBZQBrmUNd6FSCxCgd/bTV+Tkue74nD6KO9
uGEZPPqR95HM0B1y91M2kQaWtgzZyRX5Ky+b/mz69ZHl1fBcRGMee+6S+HVWfyo41YeAhtm5Z+G+
6dX4nJHhFRJh/kXWOY3Hkp42C1VQhjSAAr1TD/VLTeckCiZzsixlB6znypzmGWqTSoQf9s9eGXHA
SRHdpa4h97Yg2YPnmOeZ9aCnWg5odz3BqFxgeWkXIdCsj+GuXuhU6CfqqWA3VbBK7aXPAnpxMu8v
EbT6XPVqSZzWHeIaFMzRhzZoYaDI+CRe9FzvOif6e3a7+cGbO/XUqaKNU/Z126HzBSiMP40vHZqb
Blz0IUWPfWlQhLVFXyRjeV54F936ICU7oxzTPwBQlYllLW3pkEp3FTbbZNB1d9ZDjkWwmvgzJDxh
XKC7/9XxZIUbbbuyJhzC2zKmzX1bm3k/fxgGqXbIoY6HgofyHSI2MRdoEoSTR3ev9qorc2t55VGR
7jFeqUKDH8B8s9xxV0q53cJ0aOJ8cNiN5Mo/uSZz48XxQJxUfvvaTq48sY61J5Vxear92ttlfNax
8ZzgKDyRxvOI875SAgxohHMb8webHEDLMct99d0JX/cikYp4D/hdg6QcPXOwDrJbxcBiixfsNWXc
gR27RBB0j046kEM9Qw7FWfMxA3DAOwCNHCUDlCIcxPZtS9XX3+8vlgn6aX/xgwDzCcHhUzw7Pwm1
utV60hM8s9AdQRKG43BjYf1pAc5/sHxx2WHbm7Jqiu3bLFRusvhlumsUXxs8xdit1zNEsRXqNSFq
b5KOzkPd+SAmQ7945DIdk4YMRxqo5gl7qUpYBOum0bV7Wla/dIbnAQ0qw2mmslhV+dmv6iToUIsO
kyiPJjfvItmxu/X0+w6dPkCfUgAwnGIrPPhDu5wcsa9d/I/t8p6cZt453NP7NKT9U6TM3db3c8iu
baDH6xR5HdCA6r3IJX2YoxI6B7BVINYMwB/hN7k4/AO55BPaKa/gkJpafW26kiW9cdWn1pnceHBU
lujJPA2eL/60pa2jpX6qLZCFwaSJFYLD3Lyft7RBN22Jgw2YHzIL12YF7K1rJHWd3d0+N3vQui5c
ZQ1MK/JFu4N2Wyc15LV2U9LTCqBHjoV7YwK1fMb6Wh66HDyRzGl4YyMw0cykx64OCtQcdcLCEf1C
Tt/KqnKvNu/gRIE5wr9lMT6RfCehgO7KUICbzrN2b30i3hh+9VyjwL30HyRvLgCib1ZcLvXw2qbi
AQ2if/Bh/CZZO9InW8WPczTejAiuYWBie6z0BKrp2ILKoKtk7GtWHlO5dIgDrAAuxBKAUHDeITZN
YJjhdIusrA5e2Jqzwm+d2DKzR0jB+jVueMMPikdFeIm9tH0OWdC/2Eu3wC4rxYeW+fKI9jB47WjW
XJz+xiukKEaTsXc4GeZrH3pIS6RVjk0AKmEYiSnW7uLcnCF08LC40Q7DWnxvHwpPHUfWvjgCDcw4
lPItB0UZe+ApP7NSnit3uCxyOLmhoW9507XQlovlZUYjvLOvau4dfv98c8SpflxCPngcj2EaCUwt
hirix1MxxL7RVQ504q2d7/NWQENExkCQZ6Vp8T6XfnAGnlPss9zpngfuoD6NIMRSns3Hxe/Ihnib
ym3wr4Qran/GJHQBe++DEtsWh/cAiavpoIyAtFddK69N4UdfPLfjwCbJdEBH4OwAJI2nyikASsxV
dXOkWB1cskNtg21gqPpHtrjHGsjBDd0+jpJRX2cuv784ZkafPKrw7KD+O4Md02Q3ZR/BIGHBbJpe
Tv9mVfVPtyYXhvXigHCEdikfNVx3dwWRi07GWwXIPeMfKznOr4iIxGk3XPHr51cC8f+oi27P89xZ
UyXiOdTAFWHxDvhM+/EOXPtqTWCwpworpiKnrhvOAyA5UC5+99QbfTCS5LuJGlSeTdgkTmmGZ7eu
+XEYepn8/tP+Fe/31wgUIvVoSlB+rymt72ugKGXCDJSB5tCdjss8llQF4x4pkNdJl911LIW8b3Yz
GaNHoP/fKkf4t6ILprc6goouVDbFLbC/GFzMQ20gXLnTmIdx76nhPrj1DkuK7cMcKRpffa5I5nzM
iL4Tz4Hsg+X+TiOqvG9G768//G6/KI4+hoPyddLe2kt6NgL2nTcbAlrJZBsGW6BiDk2AfBBUQY3U
DOJKIMj+MfkLskX0W0Cr9wvwsqxQx6BXoDELf74FHLyhfyaQol5QQULR6v0Ta+X8WLBwuQzMfNEl
d2+oFZALAkIUo3yr/7Cpr1MNfnggAcBGeCbhqkQB8Gb+U/CHeijJifKyg0fH5thHbiMS7DwMu57R
MJD7HeanyGuuqxLqehVMd9z7dsqOkWL+ISJFebH+G7p+BjLPj94i30nmVqoXsrTRWyHCj0y54m7/
rM70g5D6WLrkHOVm+KtHN5rotqmuSzjKWA2eTCyBN4bOKQXnv29Mh8J51dXnBZaqmEKkuETZPxZO
3yei5+5+oxOalrJXmMo3rqfsIqkcz5skkjGRPUitsPX1o3O0wJp2vSGWafHMa3e8bg/epkrQaQK/
b+Aw0qzw7mEo6TkiTpUEKrgKkk/nuijm4yxc8FrsMhv1lcw0uvq8uaWrrRLkD754GtIsP3mNewXU
5R4CQGmfEA8LViEefte76tUCN8hcTE86AMpaQLSwHAEhWX1UtAGg6qbffr9ow5+BAhwloQucPVxD
NxxjiH58IGWwqKGZneKwRQrCUrqPUAjruFhQYPVT2sDo/M9FDN7Oa8RnRWZxCyYavhFIzV2384pd
RYrwIwWqFJPRL45hPWgV1+67ZfKni+uAjJgpaGD78UwFJFPHi+qT4rWGq8uLUx2WWcyU1g8z7ulF
dx1akCy6S0OWk+HOg31O7Hnfkn4HnpucvYy2PFHeEu5Ehcc7zWV49hRPMkeeKOz9x0lOM9D23hzn
uoRx63Xm4CwMnHY+epeu3EXrm2LkUYJym+7gTNzTUkY3i43NQiEGJkq2C2ck1oYqvG0ifcMJPbgu
6XCce397eqlBsfI86TxBEUXqK/nw+8/JDhv56bFEqYUzErtnyDl67h8/KO5PA1wWpg7boiyQAzhk
7t++cptj1CLfQ0b2HJV+kdjUVLpAyg4JihDgXz1OUsXp2e9C96B8Apu5Qx7P7k68RZBTmhYqWo7S
ywalWg7WY/t7WmdG9iscOZZtl8eRI8B8ATiwhrkNm2i4041bJ0MTqQe39/RdDc5JGARBxip2c6yl
dsnbg821/a/rsq+U6E99GEa4gOwsDVonaNkLjmeOglGV5RwjicK2x9vlTfdQe5+5FtXBmdUCyKSf
3uRoUoDMEBanLjKHqiTebosWoEW7Nyan10rlaINeNvchdXDE1Dwcn2DZNrEOID9FlSnXh214WUJ8
lm6JfOm4rIWG9eVAODUnW7R77a6FO3RHfbvcR9OdbBXXwGx+2vDiwKBVs3RmhvaJ5l0inX6Bmejy
I4ZLwTlHI4jqbXbzmDUgl6xwbW9GHlR3Ahi06sbwWThY8aj7P7SkOjIixR39l6AFXIZW7WkDPkvM
vXNcao0meZ6xjaie/LOVF+xTBmH6zucKa2Sm3r8yalfIDmTYKqAOXZ5YRrpbrXftiO3Xg/a0nGFl
fit11yIr+w1qDtIn2nNPIIjSO9xzPwlCR33KdN+j0jXkFIhCJ2ntb1WY4yhvb0iwAKvUeZJFWFg7
u6jsxfIGtj6bQzXtieHQrtcpIRcFJNHl+WEYA/infffQIChgPRASNU3czhG066rYLWkRPljeWJHS
TWDQ8UN+bk/AS3EPTAD0GUTwZx3VQzLnS5V0xVydU0uvt87nrF3Anq9oAyDXZYc+cf30G2e/gI5M
Uui/e53LY4qk8g06jnckph9jT+9+/zzbQuf7thbjaTBgFCOrKGZtIJj+U1vLqw6xNYQY9pPCoJtT
OwI2bJfsdaLvEOcNd05bs0sPYQ2p21G9m8smS8CRhh9qt36MNCQS1ZJrsV7GYiDgsF8qzzjHNi/8
dz5qzqSotkxVAYTqihIWoF3IdJSktwW4/NXlE8IHUwbxFrimfxxXbRrhduyiXZj/e1COqdeDtwH0
7SgEmeIyhXKyuKRENx6B0i+1d7I1Vb+wR7+G9q5U1Mc91+xB5wZ0UiHaQzO44gr3GQ+a/RNRwUlJ
I9QVNDfvhwkwLa+RJjp1xgcg4vT/VKsHbiNz9pXfDACSy5DBCxu//P6TIL84xetH4WPOPqZWUk7t
QNHva1I/n3njelTs5cy9OGqm7EFMQfbA10vop491zbyz/XnmF/lDidB8EqbIKwB7lWAZyuasDZFX
PxDyZDPpoHi+ZZDATmm6zLvMrdud3Ww7HeHIYBKne13KFDte6u61JM9iaauYVZr/ZbvHnv61eSOI
PgCQrwhSYw3cD0hfwcGt5m/T4FZXjp38wU+hl0ey3LkS0fFs6vh7L0v6pVYfRqKrXRrMEfpS52pl
P4NMDA90+MCyYN9Dt95Jx+dnVHbOcQuc4liOG/5x6sYUuWIhgFKr5kJRJmVTeYqGcSKnmrGd8Xni
Tl+nYNa3CJl4fyynB3uObIJWNXyqjYp2le39VcD+sX+oZjkfLIJiL8VSV2fboY+VlrcpcPt9xIZV
/JIgCdeAfC0rQJjOAlDYA/mbgW7YwqGsYgeei2avBSDzmhJ2EL2Rux7tDaYhrAJYOENdQBsT7ckg
+ktKqEmyvmoRHfBwqviyQJULEMRUsGJ6xcbYSLQdFVrjez/pPSLp0WOmhzRuQYCdmqKZ96SZD33v
zolVa0ghusO260Z8OkWKFMes1eK1ngA49+NynLq5fOIM+SvsOupTid3pZulLJ0olPG0NN3f1QJ3U
IR+38qI3HozLRS/7iqftow7D+VK0vYfMKuJ93gKYxOaceh2+ABkqz9RZ6DPLJIn9vHf+Lpsl6boy
jdFkNfjnkOCayW4+wPf5uuWnXISe/hDv82w2+4c9DbNFMbHXhxnAQ2xfP+1p41QKBNEHfcjEtLOW
fOXTOhGNyc515n8E4M7OojTIvZdAY528SGrl/BuXE2hFScCrc6CmAn5HvtwnHw8aDAX22fsmKrnD
8Fn6zTTk3rlN/pfBEo3NJK9BExVnpHmD15SA1c+mkMKLrMRDUflNLAE0HO1bp29B+7LZPfCVj6JD
Ol+2tQpjZzlpazWqJsC674IIMnpVIGpfljsbmRhxVJ236Eqf8eVoEME9NOPoxVUPwk+kKXkJ1DDi
8KvdK/FDevWzYj+0Q3adLBzLJUPWzN9lYOFhyZzHPu+fiN9jObvTkfVw1tSaJ6Hz/IWUcnhyow4G
nUE6cHVw3CWA9Bu4b8xU0xv0nSIhkMhhtrDxrR1BAxZuPT5kTY4Mj0SCEok26Bjj0Q4kcCYkemWL
stU+bZNEbO9/pYdbB1sozpEMu8wqSIABSi90nR2iOiTjK0XrU7UgpeYZzZ9CPHaqog3KduzUUBCy
u32FTKo6DFmocRCB+toejGEENLJKGl3Z9TGi4aAxF2grIZGvCL4VMTf0WwTzC9S1C0a2HZu9wVGH
St4BANp5T8AC9oWHgSZZVLO7yD/3JlNvNVr8MVxmrCaMgikn/ZdQxZDo2stj24JOKfqosWsiPL4m
wG2ckdlcO8VcwfbfPns2QS3J55IfpiUKY/vHbgQkfPu3B6xQt1GMT8RBa4IxMwjlFPUT4oK3IicV
LA7V/Ft79NLnJ+QDcOv6DGXH4N9GU0BW9xGqtXeHzAXdYZpLG8OvQ7qhbHDa2wEDtGhg5YmhPs+G
zeAFBxoDFSi+FqiD0VXuy3GKEfoSco9DooinMKWnYtLhZStqywUUN6SJ4p+Uqi+eUnXM7mkVIcxR
pcq7WbB+geUteEVuNp/uEdrtplZPW1wd+vd0Luf87ITimKfj3YpQONKd+9jBTuqDq0UZy1zTm1Ly
XgwT0Is18x7k3TkY3CPVGZ7awp+ewLoMx2Iamyu20n8vkNcyFRueru4fEipYxX0yrqMF2r6gUHj6
k7AMRu9nzy6SMtdQ5+cKMfNrkM3OrmXLy7bt0cV7NA0tL3IVeausobff1wS/BJUxn4fwADFlNFv4
FoufZSqCbq8RpECzFMzh2aYhN+xqMbSJe9WR/RaRLHSwK6jAbBS7rWnnFhENTsNQcfWczLmixnIr
pGXtT/rGuNdUnl3Ug68uzdIdCJPDSCPcEvDvduKMdEb8N4tuCuwuiL5mg9bxVqxxty3OUPhO/cJn
4IHzLB8a5dYx2FF1dMci2Ec0a+MZVu2HufO7W8aC8W516yXrYlKRFOFAOn4RoKJrgrzN4hvUAXU7
/yki/7OsCzNgGzK3YuKAxX/SFQKP1BIApklMN7o7qAHhxV6C/76ybymYrjoemkocxEKfxCTmNZi0
PAGBNnEO0PyAOTQYR+KWb5uj0vAoNj1DIqdwStyoXJ0NSuKeqPlq6Q176cw9nyHobA9xJmr3ZarK
MqEQvPbbDxvPV6epxQiVpafhocM5jC0/yRcR8rgn9F2dXqoVZlq5kqzEGBbThh98UVZ/6gV+uVdr
/e/D24pCBPQC+pPiFkZDG+CY4skaW4TdfYnI17rLSidppylMWrdP9+Cae8w1AoqwVHSNnzinrVZA
W74TU54++Wz5x5qtkxeoC+V9tEcfAC1NjK8VqeubG9TN4zDrc4RkQTK5NDimyqGvlRweZwiv52xF
971J7f/tekfIzt2o0tu2RyntbhNqbLfqDTLCXJGQ4NMrPll/AqOMmhuh9MOE2HjigwJCS75gXa+X
vmv4UdfLV8xr6vaZN1zJ2A4A+euh2Atk8xKMijAPpVnMQ+77Rxs4M3n70vGBJ1ujCJdyvNuHPkgR
I2Ej5uj84cn/OdqAmW4uFLEA7QbmIP6ybgveLiPjmIi1Rc77KE3+52jZV/ZSa/wnhTPq2Bvmm808
2ALfXnzR0zgUfbfXkLNvM5PNLnLQts08vZsFwEPgZNFxAOdtrT0Ux/6/86h8M7zYvrydm12FdXmP
CCA/ARFj0H4a11EuThn6PEtoy4nJ9yAVgVeoObgSLp8JpJZPOIB5HJQRjhSThUkDTeV5ZN6AOQoI
Sa7vNCPV9t1r22jJp63O+7/vZpz5P4NGuHWErDOjPAxj9qOfl3E6+WY152hiCq/ZZcEI/Zshd8bS
6lhCNnyamimehrw9MmgiGOv1H902ovNBDNHwbMlDnCvuF4m0y8VZaUm3LesbEU1/F5VHH2RfPWAA
0SUvC//G9IR1NkXswakP+Xq682i4IceEjmYR5g/mxS/kEH5B6PoRGgkOQhUOxo8SnGydAHGQHvYy
8LFNPQOm4+IwP6dhph7Bc9WHvvbV4xwocD1F924uXAF1tJozxBUjjKiS4BuXSO241YJqL3AReIfQ
lKfTZV6jAirolp30aXGIMN1mv86nO7kYmvIxD90TMHWzLzDb49iXASY9hTlFoBkXojBiDJN7EPjx
gQhWg94qLrOUJXZ6+gr0E3iZQGQPO94m4Wz7RzYQuJUMtmfq+uBEqbuvy/mVyAz/mYu8py3k/vCU
/TwIJEJyiODbOzCSG08Z6Msf7ySfyBKVdcuSeR7+RshSvFKMyjiLACiPxkiQ13Twh9cqBMrnsi6Z
J2+B5yuyBA6if6Fa8CPloFHxrY79c9iRDs1P1e0XLzx3TVW9dE1ODixo2C7IDUfR03YnsY5vokgY
bMnBsnQheWJ4hCJB/4H07GjLfN5m1SnCOIdELgsS4U7NLyCG61ODiHLCS2ouYFrZeZ2otDYqGPkE
92ZpG0ijNeaKBVahi+AAVoUAyDj4XyX4w6ff38D1/nzfaa33D+24i6Tq+u2OPw9n81qUFhULWWKI
X+2MQIJW15j101Y6SKro79//bb8ML7R/HQx+9MIoijz/p7wXxs14deNhJ9nG7Ixl83eO0AHy8jQ4
CJ+ax1k/1tphb2GUPyOmke5E0ZVHzChzDvCLWoEqsc8RCp1QTcum+odHyORb0i3s+ZuZe72989Lx
HHBMAtGZvzyZNdGPAVr9vmzD8Q+Pc7gq5j/eRCwW5GswBciHA2KjwN/5dQZuoukrXyQVBkNebObB
QcEBOxHpB0x/cHcYQhNscjovdxjJFz2V04ShbiimdhDQxRqomY5oRaBVr28b0s6nqmQwMkgTPTps
0UdDMXXNvkWgcYhb1To4FzA4EIOnMI7AWevxhXrf8rHtr04JAimEG5q0M8AhUB7R1jl4RmFwoo9E
zEb7NkcbgJsd/9otHUSNlr0LgLxBLp/D58wBLELTDP7cf3ECmX7ejvEIJU3QlKBbBtg0dhua2/wD
gTl3wjghYlzpHu1QIaf5O5PGPXaB0x7sMKUN3OA1YQmRIKP6dRrRuF6QTGiv9q19pfs/rHhCft0z
YKyumAm+JSMKNxnvu48LaFHkyrEQqND0fDUz7TBuIgT+MJRJVaj3k4PJWQP1LyG4csxyWSdkFbMb
Jui+mwebUkQFmSd+GzkxBgI8dwxtzK6I7qElF4P8L9+m3zkGUN3Qj8VsFC8KwwZP25AtdOhHAZf5
Zj/NuqRLUqeZhJow9acFA3bAdObuGGsCX9swkIaezpzYLQONXug/I39mjLFEisRDBBJWqvWzfPBt
SVUCWy9988aWsHr016Kzn5e3PJQYA+p3SK6583xsfbnEtj+3HoOL6W97cLrVAaZkgZUzQv4aF/cm
sQMdIz8Xl5yKt22SgSOnN0xBbLBWU3mahxDN8FTWyQaT1vMC4WP9Zy4DWKJx0v4xX9/SBQMDtqXT
seFrvc7PMx1EDNvSl+tbSfxHDHZg56xk/Tuc4jvLPPUkHdAYAoa2iBtSfjtWu44XBxPXFyUhi6XU
PVvR2S7UyQ+andUnSDgibodBKhgIQZD9JCXi11Nwz0z93kYRR9H4B+tEbD0o8hf+ecKggkhQhC57
VPxHIrIveVh+GI0eLtaJLfwPv98aw19qd4pBYAC9sQeHOMt+HgWWNj2PJsNnfH6I4mOS13HqzfSO
QM17CVI3QVhH7nwP40zsEJ6iM/N5ChErRxgHmnT1BnpPPDtMxKEhyewQjIAdSHQXHd1NRA6XqhuG
i31lL7QT5DiNRZXwuifnFD7b3V4Ui/59lTOUX5gFRd7S4liU2bkoQ3ULhoae0ylCD75U7ROpxvHM
woyecLgiOhjl/KRb7iY9SrttuOXgZndnqFIMqezkYfAg7Kc0ex+seV9LMTkyXqetphOyHChWsGrq
BT1Tj6F9oRFHEuWfpUIne+Rd1x63cmNaiBcvxhT7IM2XBA+we3ADCERlX0R77TVOMvIe8DjXzmMz
6mck4aJLLqT6Q6X/S4gZ3+wW4WADCQ7VBt/A91OHOlZ0wQQwirKp8CmaowhnaPbNzel4UCrk+1wW
6bXBRpF0Roo4qsX06C8aOKeWDmYLdgNmUS36IwJU1d6JGn6yb/HNBIcM5eM+GGZx9UPvntH8YHdr
O/wEGhissf+U7GmTNW+mKPND4Jc3U0c8wYS2CXKtPnhdOzxlBcOETtZjDEXqYiUhCv2HG8HXX/SH
czAgCHO7+MoofHfU+sVqPxZjsmZ0oEQNySYlgXnHhto68iayYtpmUbUUtE4WDBMe3ax9or0WcZ3O
+8GU9aWC9pyzFBlkcwQsGdFN0A9oOJ+ajmDyJC+RXBZpkeQtR57O+OM9gMwUGwz+ycBvvofaWyWp
pOl7DIGsksIDWprVvTxYT4zWwX5xQT3PuXiaeYj5XMqNjh5msQ2lyo/BhCE4U0miEyZuwfEcRX7o
C7VPNea8yMFzH1n1PKF+/n/Czmu7bWyLsl90xkAOrwRzVKAkWy8Ykmwj54P49T0BV7fvrepx6wUm
QUoWSRA4e++15noiTXjv06249hk2YaGBtfKfEJiVl8YJP5vA5TAdNHMbotCVvZvdxzI3vVwCPZ7X
5nQ1Rq+0OppRM++SFc15SsHOOUV16URbn31ffOYwdzCkIxZdVMSiz9pTH2SwZhD2JnHOqHUGoNRY
muDnWsWtEWtb9d+jKnCujEecf2kv/AN14JIHpqIZ0BRqWsz6f/t8Q+mPyL4jGp5FnHvI+gASTRbi
naVYdUVj7nA9foVm3HrjZFRHJHaAB7Q03+VduInrolx3qaMeUbe3R4RXtZ0APbTtF1ZqFV4YF9JL
2ouXAW3TKUkc+zsfy7qItQgEVzuuoTls+6AY3+2wk5sB68+hQQ2DonluhZcqus3Esg8JLeZNMQ7t
elkYauBlPI02HT1mJihtWv8YdAMjXI8qsfLvKDjkWRsFpsX5LgWh9i9NLOfv4hjeOQfJhT7HQZtz
iud/fzOsMnNlyDndcxQZPZeZX3taE+Y32rriFNvqJ/4lsQUbkKC6drZiKqaTEY3Rfujsb7UuS1qY
dnFCmMZ1TB+0fdXk7tVGWA0YrHlwAVBzJRxPy2jcDCQOYOdmVU52KysdOl8qfES1IaQPJFR7OYjs
kmhJx0w/gtFZJQ/h2EvWQybuUppdfeGL90IPv4w6CPYMaHGNObMn3E5/BXTsj6kNVFpXo2sy9Npd
S/3KEw52VlmUj5afPNNFbjdcPsPDZFr9RYPxmxed8dH3+TuDKnmzsxL5dJb1fHEii28GHN5TVxaW
5/DNo7eY66t5ZnAqFPdzpIqFHZuIDUs6B4KbH1zLoQjxxXNLwxu3ofxtvbbsQDlU/sNodPVx6txu
TWd7E8z1vJ5Vz//7im3+o8NjkgVlUD/hiUJv+nfCj964NjjegvdNm+zVb4LkaKTROu6NDaoEZa1Z
lfE2TtKkvDLaTRU23ckU0nxOihEYrxo99HpoPvNFn9Y2FQHu4Nz14rSOtvVsVgw7vG1SH3E7zVZG
gJbfHWccbsuDTXBsQxG/xsYUeCKcaOcI9A1JqONiEUlBTeGlofItzX4uncxWQhEsmlbZqFoXr8gl
n+V4ESSHvIVMa4TjzolFeeoLvV3FNhguwx3sb2amnljI8lTdvqFCjlikXAudvhwMP/0976odzon2
Z2FP93LCsv+/3+V/dNBnR5BpkaJON4l+2t9POmKklNdRofzVRwO7W13sFjqgPzVc3T5MmaOenTcR
ylWo4sgEMHx1Kyjfxymqo2OIYmCVpmK4YTPDQKea+kZXmUH3k0ufouHdhv1IS9I0mG/ILL0Kp5kw
cSBH9IdLYsVIa+ksX0LdPcwiHJTglvLi1vDLYjr8LNQKrvKOAHMJax6m1PRqc2m6+sV4RY8dfuZQ
8jj5j/TTpmmtN6aLcy1AhxyE6tkM3hpoBQ+tE8f/YlHT5kbSf1+R8avTOFdApaJIsOZF53+UOgrN
71G06JeTigJicWjXTZ2jJ6cfXrgOLPg+sLfjYI+HqEngEWQ1h7LSqjtzZNiUWciO1Q5Y9pA3vET9
NCQjpcCosPbIkuyxbaCtdSxo3PmtzQpd+ze92j+qNf58og6YyOI5pGvwN7OTm8WYOSPY5IvWxrT7
HjmYUly70oa6n+b+q+zNFO4Xxc6kDP2mUmi8BEMznutMsbk2RBg3paN7fJOrvSMqROBNpV5UN+82
jr7/38er9o91PH+vYwO7h4uGpezvf28dQ9maBjRDWc64LJLoWViF94Mmrsudoc+sWz1K+HI57QtZ
jRulcdB/RgkXILfAJZ/pu8L1E86doX9cNo6ip8cQI/tSKplRhq+9G62NiHJrm45RDKrJV/+lr6H9
46rFS3EZwbPIRGtNRtZ/Hz2ur5c28JjGSxP90WY1tKrmsbLeaR9mEtycqDz6foexufRLSjelfwlU
RnFxEGdfdE6BZWWfE1iNdduicYkTVz3Ekh7rot0Rlgqz1/83YfjcP/1H/5hpG2lrzpwZb//TH6dl
o9UnNBO837V7h8oYYHLA5dHvV2rTpitNm6K30Ir3GZkVXDJC5HNzcd+l7kuse47JVTpLKiQyToR7
swqiVdhbYr+07GM3HbzfqQFUwd9VJ9gvnYFMup+lmcePhkGt00xNeR9aZpt+kSSHxox/KoMv9wkm
2m3fFl85jeGbnydfeoEFjmgBjs0wfjTr7jpFSvhpZ0aI3i45go242wxs1qoRRM9y3aCI39KUCB+1
ohXeEGrlG9r7AHcMY1+znoMOQPlwGRdZ6GVNYJ8KMz01VuY+GBU9JdyPqOK6j4TxxQu03f6hs5V7
awePaleUL6VRaas4zOUx9W3ETHa56qPM/J0tYjrMKFnQ5htINC+L7wWEU+I5NUh9gCoL6A5qpXGj
1wGXnpGLVSTlmYu+82SkwVsyZuUzuLyHoGrxn0YFnpaZUlv0uBdpr3ophemGNU9+z0xVnKqSRZEP
5dZrCz9DAcHyTxiYM1ybg8ry62arVqFzzDUNEYzbOqtxpLm6bumbKQOUCSOToNNlaj4PtgixRABd
zmeeUMAb9+DUgbopRVjtnISxnt7Z2rp1A/OOy8lcRZFbvPuW8zxpVvNLL24AftSxtj9VXpmX4rOc
R2bVHjtLQ2OXOtZdiCij5jwwMkf7muYPiz86NzCWIoCA9KEhfy3KsITFAO54XyW4M2OpbiqR6YSp
2MptQGGGaz1cVTb8vjLKhrM5MXMfjK9q4sBfhQaYxZlIRZO1Oxd03feTbOEgNHjpGRFYpX1Vsetj
aFSaozpLJpa7vMmnVKRgJea3fNnVS39tSxEdXbuqnvOouS/4Zxsf8bpscmD8jV15sWqPK2MY1T2t
Ms4Ds8K1jp1+FabOT3ceUi9z6WVDnf0BD/bUa7SzloCEJOULVNgQbnI1udiR5FXbswi4aICOzn+K
VRr0nxg34bdCcPNnk4jwzgi7WfsOTOPfbkRY+M7ZVdBS/aZ21z5g7EVAkMcO7R2jHzdG2lgMsWHB
5ohwNqXs4yd7dE9x0pdvkbC0Daktzi2cjJsIoU3EM0PXUdPV6He9vw2ayPy9fBOl7kW5rd+MApvd
MnkzZd3tDKOMYVOZ4hO1NevwxWIda/XrhAb8cVHzus5Ad9TP/XOSTpHHdwh0d2HdlmyGIdMfXOmf
UKQjzKjc8DkUOFD1ttBw0kTPPh3IN3XoQWlaSMgMlviWUge3xVeLcYGrrV2Me7WKBfbRsNpGqpk9
GHkT77koYGHtYSg2Y5PcGG3D6Z2MZwE26dWq2tuSiFNlOgLjcdKRj8jhAaO9dTVtunpyqsBkxkG3
8tuyeM2UEjRoUn2PqzZcF5VoAFqDGQ7R8/2VapEmY7gDGRGf42HCPo2YgmnJD5HE+rMPwA0NRoiz
fzxMjtl+mbr4Qb1jfyOBIfBokYgTmKSMTmksdumArY9Yo+QpKavgNLryvpTIf4QQKdMUgOAtNMmu
ZU75Ha5/vfrdcqBfjQSCJujSWZUTyRzLrQR5k2lTU3RRPW5tjcMi6+LB35pJhQkq6LurVpjhCkXN
RjARfa/1WN3Q8xlAmFYolWUvXn0e7BvbPeaTixVRrVTUMLpyrvzq+TeKJabndcB/expnlvGYYv6K
OksiyRLRSTrZ9yJO2mPVJvqq12X7grDgS69dphKRH/yF6gDeDo74Qm+sP49Oyzo9DBDNIkcKymab
B3l/FwbHJBEbYqXTy10bdRL8AC5Q7WXmTHjzUzjnczehjQPVawwT8PbUhNtlvMUh0G4SBR7TMiRM
+OoYvVpu9Dp77w3hewpioQv92fY2SJozpZ0d7amx70oZ/RpGB8jm0JabhcGaW3G/7WjYeBhG9Tc0
F/lq7u6ffRZkCdNx5A/xVgbiRf2Nz8DC+dXBTDglecXJtTRJsRo0B0tacI1p8u5FTwwCzqd6E9Uk
1Tix/tNIEngkOSeuoFAgwc0sdcZkwX6hETDtLLl0ixfLceh80iy5pHoaHwVBJppuxo8ZZooSef/p
N1sPE/AXSlqIm/Pv6fmITlBkcBi4MrgqwRStXd85WI1m/XCG7m2INb45LM4nVJiPEeYFKjrGdy1j
s6NI++AY9Nnbby4CyGDkNTQgF+FuitQVVq1mBKjjkuxrop+v+C5+OsN9Vmefsy6KcwbcKG+m/kJR
Ja+15j51dO+W/z6ipSsqDSGmnPNoYCtel5NPoo8BlBPDW04xfaj+yhGrYilCtsOIgI8dMbXqAXN7
9ZXWuMfuL1NMsFlnGoSIUFxLhmSeU47hmcZpQWsMUMx8as1p0fjGre9hYZMvsq0wyYaOnnhpcc8t
6ZwcJ/CyqTwrhTZs+yH6YlrCWE6brirEs70PmMLGVHdQtXClxrW9MZBkr0tnFmXXTE+Yc9Cohi3W
/GoTFPiTqL/3abVK3NhAT6ngZnDkSA9n+jkp/MWTAfPGpEsjFQ0FagJ0tkGWqRBZkyYh0VBDfq5c
WoKNaqubMZtXoT3V3KiDj9PQ19AfVemoVGq4HgBSrYOuILgIx2dkXqA778q2j2lvMFYLmxBMXh8E
u0q1euCJxSnGOiAjVNemIQ6+ZXu64b9OXdWvIEu7K/GjTpAHMugIt0PUraBwfKRZccv77KdoIbvU
H4EVPOQRyv922LskE4jSuME4q0T1YQHuVMr+Z2nnrJeTB9UOTq69w8F6aMlyc/3+1Frh3XBGc9NP
8nNKaHNlEwstTab3LJ88P1dTrKVlt8orOJlqhsoDzAHnt2Pq8kj1ZMEFcq0d6PWzCChCfXxUihkO
jG1WeUsWTDHYXA7666CScWPXxFLUqbEarB8+w3tPuj4MoJll7kwz/a5I8UM0UC7ScTvaFFU5EBij
MY90s4K1PTBUdwydRpQBaCDLlecw87LWCDYaiKAd7LAfQ6MdgD7iupzM7ilNp0eVYr60wjOTuO8i
r+CSB7vYSujo4TcKOWimRE6cfduHkPw2MSivQ1fcBtDpxAkc3M5dp7KkDCwq8IbtOUrGuy6TQ6Co
Ryuxv496hQSC1+/7jF/HuXRk4UYryf1JhI3HuYqZRMu1KdZJ9qpzfpVM3w1FzJ+mQDXeJGA6ecf8
SYP/5NUharmqMvZdn78NvMxRuGdbqX5MRCm4mH1XEMAUxvnha6UW1dYwkv0EH8rTxyZATmrzsRBj
oKRt70m7JExjfLQc7S3W5bWKA+duhoSGIuhfjxIQl0s7ZIXKHK9J98hsb4Nege6Qtm9kcVCKfN3P
/nQLu3qtTwEjWmoJh6lAmWKfyIzkXD7oRvls+8DRWy4nU+jejaKrVwcafSNonWuMLuqSSSpPPU1r
sD1A+cFc7qRmhCgTytlYoH44RIhJo6/Woea3KzoagQdYmNNt7/7qWguseMvR16uPXa79IKfuLW2P
rvmk4SbGKMsyuiROgZEgzgSE24BpBbYHuE7NnN1SXvou01Ydk0lgg2SNaEqZbNSoLvdNIM+hEOOu
EMp7t7j8XAQKILs4m0GcLK9MMfkqla/EID62efylqabmdWpTruLxlAhiRTgpoJgJi2FVsWYZ2u6l
bILUMzXrM44VohyUEwrOCriqfgQl02eACifm8XHLG5qVGWDN8mYbLZ//iLAOF+kDsNmnwNW+k32W
rKbYvPhq4HMoEDzY4Gv122uTAuzHyx1tlcT2cotJRO8PJ9/WwJi4g7J1w2jcqP3EULfrX0hpUsCI
RD+jUCCytlZq6R8wfBwkE3wwSInE0VG+WvEI5N4k8SRILIQCKuZkeD/leO4HJVzVZqXRSojPIbqd
+VioGe3Z4TUbNznG/7KGyqdVyaddxW9dmW1Vh6wcFejEJi3ihyQdw31rlXc9iQC8D88qL3cztjPX
KxKkBhA4JRSdFxwS3miKfV3Fv8zQ/QZ+DzUk/WyMAWsX8+Y6NYBYWZBTCzzFANl+SbxsXgA3Dh9I
5e7cuHzm32mXTEU4S67vEwEhqclkE8myN4XASqEmnTMzrSCfbSumPuuUFQurCPwufjYdJk16Psgn
ovuKo1OooHl0H4284w7bIH1WmFmHWh0eJc9VzHTkhG47GJnGc4eijc4lNBp9rK6m6WxKvQPzryNK
qcLypZiKTZHlPUY08FWu+aUZibYxI4ICMY2Jo/pV1YAtpWnHB181ba+ljF/pPnguo6LdpNfmXSgu
y3EKqH3hp+tcHBWL/D3MUPBggAcUfp9xAEf6ZdKjN2vE8ssKNN93VtTu2kod1ohUw2N9T8z0Dkc8
f7HEeI9DziwA1iNvYEGkS7PbceE/mGry1bj9eEnH/qdr8SWVhIZ4kcoTO2ZTBq1TDpXc2vSmtR6x
DR2BqSMZl93k0XhtwdDAe6FU8eIYGoQTUizYFrYR3vVi5WgRVls1wuaa+1xz9MrT3GTk/y9x0PFi
MkYEa/AQyMRdHKMwejciBvxtVL8QG2ZkaaQo61q0O3xU8/jDXhV+ZxxHPpWVEhd7BKg2aH/VcyFE
zFU7MjNFYv3qUnRYbQm12zf2GG7ABwMAJHpR2WFQSU/A0NaumjT7zIKT7AMic5qkvCBhJiFA+QwV
OrFpUXi0in6ZZvA1ucIbjfbeV8rZFBkhc8PFlOHLmNqMwIenrNHudO85+RnhDgohuDwte4IbkqLb
xrHYG/qB6mz04j7VPjQk2Y4Wi5fe4iQMe/qoOX5+bDTyNyyLycqUm+/RKLNNSJN+qyXBYzMYwRve
fnohTIJcC0W/VVTvGX/M1jf1TybEm5o/H8OOUa4yZECWNtJOC8/Mvj5DSbRZMjy3PoLVrhzKdT52
fOGGb5SNxbnKQ955LPKY3a6sKuz1mJEWgiZtlRmq8LAytGs9KamE82/9lDtPXdfFx1o1Yloi4YCg
WYuv2rxJwNCuJ4VvBWdH9+KWTnjsqhCvEfcmuo5dHPWHNoztvcJhG1B+A7ZkNWLlqrb3+w7cNu+p
a3MCot7ZYI/JDyKK0hOZZWMGotWxm0vuW0Tdcaonm0tZY8IluqxUP7vIqdatne7UngQ42SL7bEPr
XZrpp3T7k6uUuBFDe4uuTquKrylOAoh8fbIy3Dm5SsxIPIxnQ6Lsx6Df91kerYEz7Q03J2XFpBZS
MzPaIoVuLnXY3M2Z4AwwItrludC2+nx3msoNCU5e6JfmC6WfejFkSF2mx9ZLK8fqUjt4TZZHa7MJ
LmaAP9myNPMlIUuVak/Xj4FjDSDHavPD0vxj4HfVq0CvvMdvEe0Csji/1bXw6A6bHzSDOa1BLz+7
kxI+Dqx7VvX8QG4Gv/I0G5+MBBBVZOTJZtk/tQ/0AwcIBwBhLPRo9GWHnw6hFqfeF5IemWV4ZoqQ
M0Wre9KJTOWC6LvDOrYKZ20gKh7QLL3AW20erKp5BbfZvcmozA+Ji5MvnMruzXBqIiC4uhyK+dGs
qZ7rXtgP+JCMe9OgDpx3T0S8nDWba9byQwSytAg8WNuPmDRI+enDx27K6musiDVcjvARwFv4uOyf
4g+hTbRA/98e6Io3R7bJ2dX8hM6Ao3IaKDMyndBBrEI9mB6XjSXTX3hhBvj3zV+7NK262VM4nX8/
Yd4fIZh1ptS+/tklkGxGsjgJKEOsgtvvJOXoHvGxxV6bUnmwFLvmzx9J1SSfgOpeReCq5J+ahbkY
Gm506Rwnv43xTJjn5PWZ28E5NbL2VZHAq9NOGhBd/OlVZY62PEEMbeLJrNxoeiIuWaUoyAaYonWd
0jyEnZg8oQX2e+GaO0IS291YZApVABT4tp/MywR/6Q3RAIDq7A1aAcbIxmDY4abKm90M7Y4mjwt/
VRmg0aqMi02ffIBJlluqGEn9iKrCzDMHcn0i725j6Q+Bku5aX+kvHOEknOrjKXRd5Z2zoU6/r7aO
zM3Uu+YiN5n3awUdhike0lPeq9ndleLGr24o0hkfZ36TeUMZTd+nuL43RRDRhHa3MYOyYBVNI1/y
IPkIxs5YGaUjmbQXyUZqNXBXp+9I5OvwMrLK72fkkS7o28ScI2ljZPICykdshU2smmOmwTZu4x73
FpY0+JD1IaHhejbykuM6m6ofTWytJk0XvzRpXytFG89SQcDq93RaZOrX9G7g+6WqdJ/N2mrXaoW1
tTQMdWe7JEhGtaAtqbQlam+nP/SFaZ/TcBi2hepEj6YYtFVr1dptCN32GuhttUKTkn8bUtQ9RTea
u0KWxbdWrZ5NrXmv23Zf2q16nxRVrNJqTI5GM7+nMiehsLaz7fJolDlbA+sC7Ql8u6HbtWunC91n
LvGDFzBceTUVzFsTqVH7Zpxcz4e0srNauuZtVW5HhvRvVHeVLT/rprLnU6h+ilhLPuBGxUw4PwBP
lmhh1XyhXjPXeTA9aCiZdp3aOS9dUj/wuPqZiL5biSqqH2ua1EcaOsMmr035nquIBedn0AyzvQR1
yKUXlkHo0DRtk1c/kNnjOFoNmTpYqAwaXdDaKf3IZEm0IHgsEGA/CBTsl2wCzNKo4qFJpM8gsng1
Bku/ye0YZ3VITRmX+8mo71qfueO1NYN0WwLExuTliF1mcqoCPHQGTStYKjgqr4S7vhIS6dXPeZeC
EdguT6ZvywM5nKdx1AkkJBz2LOaNIU1xWjaSg65Z5Y4zry2zbi1GGe6Rz7/0M+kqt/O/NmJmXuEs
dbEaqEly1DGXL09ZiFh/nrfsa2V2It4je61Rc5PsNBHv4X80YCdQ52JE1kaDbneEKC4vmA25SnWA
Iaf9kHr+1OVK9elMxQ/hmPV1JFhlnfjjujZKwUqCNgdHbXfudxR80Ibn21FhdVzH5ptlnAZM64OR
CMsczO2yU9d1+srITbvYRrzUKxZ80BJU6HKzRiFwDo13swICH7ZIqwq7erDTvnpw5Ex90upf1bxr
ck28nWWiP42OFp6WZyzPJT8g2QG+CD1YtKLcFJKyFOTrtYuls+JA0tYFLsdtqxraseSKeh2KJl+X
ah2+o9veayxWfuqF9UbXtH+lrcLsAz3IOVUgmRqdhoyJ4Llvwp1uy1MBSF7zMpXfppbj3IrM+oKy
1l7r+kA1adItzECefMv51QkXpK+BfFOMV65LWB2wvESSd90McXAvA6Zky1NIfDqndqS/EV7tbJgL
MtTOOuU2lnXjzb8IN6r/iiHkpDS28dIhITskkKy3Mrbzj/LsmLr8SM0w2vrkrByanm5uF+YXIqHk
x5DnuqdPDvHKAjaW2dC/i8lxYGzCu0KI4ejZhhw2CWS2zdgUvMHzpqURnCCDvYFi0Z+iyh72wYev
RB0JwBw0eSOKO73p4i51UtJc83m5MzRwUUiRfXdKtTqMaMYhdcUR4KECNchyc9mgYohOUB5W5mAx
mwnU9LJspOP/dWu5i3tiZ+RuckxLC4EUPgCuazpzjBjRxao38u6FIsL1iqBCp5QnuUegkc4aQ8Di
Zgn9na9NsQpGR7+JudYBTvrIVGFY0bYjjZbmyVFRC0rYXqYPdrWhUOULIhmnIodMm0PQNOrDsulj
36TAHWKU1YlGUEgahee8om/WEbhhmO7HlJnKcdkwOaXjM290cwAYs+yUtjNsTRk8/3nKcmt53vIT
0EX+75OX+397eLm7bFr6iJtSIyqtq6bigfK5ugQy2haNXzz4/RC71LEQc6oAwmA271weqVzEfarZ
npd7y/7l5+EpjCtLi0Jsg/y6mKDTB6ulaZVG9cuy688PpDEI3EqSTbPsE/rwnJUom7gK8oYr9cNU
0HjOQn2jENxwgFwDBjroXrKI5n83dD/axK6+Ga2BKKjcdrrrvpSSKI+SlQ/u8fEaVIq+hjc+kgGs
/6i7BtyhM2KMTmZOvFmhtTQ++6lOObP72ilNUv956Bt9W/Rz3vXsuUmNjkt6A8+QUsaVUf1cVVr1
TPXR0i4bGHnMd6PJf3LBoWzLegbX+Hn3bCGICn2GoPC31HViwI6oW3EmQvhHH2gnzS/iL5ch6Co3
cakTFVrsG+i8oBCjeo9jJn4qJ0LReurnF7hP3yPMDfZQ+98M0jp20vfbXVRM2fchyoGzJOmHxF68
Ic0jQOapULdlWvjiF/1VYSr9YWtgAsiQoNgj2udB5FPFnzl94BlTn5NGe5L1yHpVkrAtk3c1rqz3
yFcLkimhp5cF5g0xiu5uDmG2VXSEHUug2lSZ/rEGZzSzepR1nXLx7BQYKUo6/cANX56We4lCJq5J
292anRbLLvTQ07YpqlvV0TGgW1Y89qOVP5KAqm6dvta9cEYw5W52UCLa0JEOgFYW4TwMnG/SZ4P3
a1Qgl1znRzvmwVdrl99qZtz3lJppP6q2vYMUlL7ALXpZnuDMcQlRXxTPI9+TAxyoYDeWQn11Mvcy
DFrwFddWs6Jt5DwGGmkpXT3m2yAsWP/odJDm/8RKKg5vc+s0tAvq1LQexkaDX6kjfxC9XzzCnE+9
Jo2TF7sCNw1b4LRsQk2H3SDT7/kwEKg2zMVMTY8PlksqQMsjyNvY1YwD0wh8aKLxheta8uymDfBj
TIpqPhLlqN3xU/bz9zPn6z+2Bz2cT/sJl6VmqMTLGPYcDXEQ/WhR243ahEDSQVoQqtouK7vspS+g
R7m0yBIC1OhHUTfq7hfpc1ymGgiZjWGdYNL4LBkySN+T/B5a4cRpMlS2kas33xNVHCeMInfplOml
sCaO3Xk/FemzixoByEt5y/Lgr82ABHIVpaO7BbNAPKQULQR+Od6WDWpenOLA8zdcYw8NYvSnGBTL
U1U8NKwD4JCm711luo+9rROVltm/Ek26j8uGAXm/xQ0er//sI/HxCM/0jqOUCVBhMea3hvbgE/NO
MiwFnoZSwU5ye+sy6RfakD2E0uWIKsWdxsSuVgwSJnSj8qhKx71Zt9/qRgmvYUrYLVxo1gF6llw6
SdXfhV9cMhraqWNzXW6p862oB4RiOoO6DgbxFNhyuLoyHq4+I4vrcjfq2pp2RfGWgspb4VHrbyYz
gVuTkVRtkXmyHrsu5fPg7rJvqMUv1bXwc9LSMnN8JAvM0h4a84Ki9NiYlf+Y6bV1YLJqeByGRFEJ
p70UhJfCpKrdGX9aHoKJXOERAAqQFa75wu7js9K2zLDIdqBVHZL9VVKnCi3WWelN8WOZF+a6N+SX
mwTZtR6Hn2kcRy80x6iBcomWdao+VYKXPEBxZd2q19I3n1lpO/z2YvLp9ZsGZqKAgOmQkKY19Ijc
U3zDWKdDizkmFXs4pvmlLfv/3NTV9N4BmK9UFYecMCqbfARHWzVjgMkn1U0U1cvNcfKdM+nEZavw
AAFIz+QrmSf++FOTCT6tzhyelKQnlU9xfqE9zjNQ6Lhe266ednloFLTxiBWWNPhkVTAUoglEmisb
oZfkDLUsFAyG7evlgWWfpBDlXZ4fXp4oAwWSxHLf11P83LQeHhHhDPsyyLWLRnQnc0h94LgftMuy
zwJi99eteV+fNu6qyQx9A2LI4Pwy7/zznIJaTqlV5fjnF/z+LfPTCMIYjmrGMObPjy6PLptkJKHe
7aAa/+1n//wCBrf9yh+iliwd/qr/3/O03vVqH+TC75+an6bAREAcLxFR5sX4+7WgyepXgLQHz6wa
d2s0lXGRyEJ3rG5uZiD6Y8a4ZMquotdPto/YKqD03au6b23yoe2JfDPkodZo5jPGQhA4WclxCBoy
/JoCADKo6GmaIwYKzjW+sGG3JvUrRZUdFvQ3J0lKa/WIUfGzdcVbZ0RIGeLU7Gi+xf62brvuahMu
amD/Pk6+6qtAILAYamYW7fgyjBTR5rjJ/J8dnMubQpzc47IxIDfJqq3OVmUy3AnXoxZ0Twzg8nOo
ua+1o7RPri37i+5K4HT9lznE7wIM0b40LfUhqYmTNACnqZlunezW6HcDBkWASGfOddG3ti2do5YZ
8doZk2pjuFM0u7rWZLohpRjMY9MU9Yazne6pWpPeZiR+XYKmKmRn8/91j3VdVR5JEhqr8Na6Znl7
9wmmb1vVeE2njs+pluqbHb/E5JshpkSchGmq1JPpQGGPR2QkXFGlRWoo41pOQbFFveXZA/IpTNzN
ysalrxnEc2WI4TN97J4wlZPAmtInSTRH3G1cIbu0NZq1W5UBUsnCOKKrsaiVebSsCyC0Vf4tmu/V
CfEoqRtslsfayEGeB7WHPsJQpKtGn35qug69b7mrLduEM+9x2fzHfUidnOznRzpsocc/dy07tkmA
nh/xjSFb64QseB0mhScybMKn0uAFFVHzQOJC+JRO6XCmvP392PIsfKuTQ1a5j97t9ybw/w9bZ7bc
qLZt2y8igrp4lVBdWHJtvxC2MxdMaiY1X38beJ+7dpw4L6QlO10IMRlzjN5b11s/aCPAuv//ueUj
LFr9OZf9fz3vtYDDnOWgBA3jW10ygvif7ySGMKMys2BY6EwKgzKs7mGH8kT0uUYmk1qc8jeDbKrN
8s7rqkrc+54EjWx4QKMUfEX122SYHXUI7fPJcCzfGhhuk51TbOiBMMKEto0JtnwUdEUP4xD/NRwC
DghAvgfEXtzjIYTYYqfbgCJrFdbjeGe0N9K3bKMdKMFklfXjrnbLHK4z1ySkbDJPjM69ZaNwL2VJ
MmArs1NV5A8TYLGzIyRAi3hASmvgqXOKokn95Ul1VP/zaTuNsfUqUWRhagngDvNf/j0s3waYdUz6
wrOKkp+MKnLwuOPtRr0VO7eMpg8EB+xHHXoZNkhzGUYuOg+ej2OGvkoAc9owBQpEyMHnGMH8FGov
GbGAO8gu3MOwMjR6mqzCiumv3o/dSi1TYF8dgwkvr6ajw5BvXbS3Vs/1zajRyS5CbXwbaMZhweoN
hlD5CLRjR5ia86o7iJlHrIEk4/JVsPntHRQCWGTzQwG3D+9v1584i99aotdbL1DqV2Wg+dgAUWry
4VJ/D4Y6vAOXCU9WD0I7czT7vbENYBpoT87wh82XGVwCWa/Z0zEpd4hzvX3gxcOqQPQdMcty631f
OChMkm4GWWFHzRuNAcR8yKpwA24pPAVS+c9Tbq8RcJWfPSsr1VU/Qfitpv6pQfVxaMGgIf3yvJzZ
vxFjsGBvjUCDr/n3kFaJ3CQzpLC0Ku3oBCpRCN5yVCHwsb7PTy8bzuVgaZSYSYAV2jNCCVutJ1M7
afW3UIczJgSGBFOP5RsTruVp4lupGcjREnN4jLAVe0vMBnqq+SESzeRhSZCxmJYyhqhv/+v5PDNh
Kv73lycoTmiXymMep9MJXe50Wj7yxqhhB5SidRqzU0DSye/zfWwMJ/C3pVC+aUdiUTbCv0T7fsOO
R22TJa92R4BFVLrGJo7jgBtHvNfdNn6r0/49riGWuuXUXFgHG4I+eeGXj1S7GOgrD7QUFuDT0ODI
C0MGc4ZybHQBaaglTg4wEf7UnoXfpD6ixwd4qhIuk9jQ47moiNAtc+biSE1PWqZi6Vs+nGL7Crw8
Y7nYj5QetDYL4MG4zHFxsJJ3ZXdSbRYxlvpDrcx8Q9tOH3TZcxGx2yG5/isQWrtJvfp56DHwYblg
uk9b/JjZ2ZaCTjuIKBzOnVoO5+Wj5TDMD3+fK3rSswOifGBz0BQqmtg7s7f/z8FIG++cQlFklJpu
q646pxnMktmHYgcODs4KXhqa+UNRDf/E86Pl+TwjEkDD4RXE3FpHwskyz7iozuRt2hbDaVEVwZ7K
l3TCjMmAmsj+SIQYyOphZej5dMvL9p+F7TeYvMiGnDxS7MfnaszcE+yRD0pBE/Ale/0vTDHJIbb0
914M6dmyGmiO+sjbyesOGer6SlXUg0zFLimQHNNCPxaa7R5LM3gj7QWeiWtoG1G7zJ57u8Bj0zKA
9xrIs/hTNKTsqzn9OTcZVkqZo/MQUHAVQrsOkfMn1sKnSKrDIVPo9MX6uHf0VRGL2o8jTaytVv/u
u/ipj12iFAT+51o5GDU8NLNUz7wv9rLQr5nLvS27QlCaJT28FTtVIskhIns72dh4NMJRJ2N6qDRl
jtYZrkoWQ4ELPH092rqGZO+7oA7EQ3dv8rQ7gZ0uYtjQPS5dktEjX08oEHL3MCay9ofiuS/J+prs
GlO3Ff5NZNEc4phMG4LV61UTwi6FR7dqiZ1YxW7+5cnKH1Hhj1xPcehkqyiyn9VwcDZt2O9a0Bp+
qpMLm/XeIeq5ayuEf65DCuIxoffcM0RxB/c1tYp6rWbZDZQ8OVmitteGiIVfUx1BXyWflESa8xSD
r/PcmFti4J2ISKHFp0FQokfxUBVkpXsiv9SxYa304pW81H6rQ1zNcpqvcSZy3y4hTSYlo3cJhFzY
4Zrwv8cCnbLPgb/RMo7D0OFyHkN7A7vAes2TF1ede+CouC8g5dr7ELbEZZubxCCnwsXcD/7i3a2b
/K1k6killiWM9nkIuOixQRt/if7gMtcPaJPI0jQPGBueBkzlkHs3ovLat7jGfsPYc51liCIzRx2Y
F6sXy8vDQ4lV2CCL3J5oGAy5Tqksw2YfRo69imtKV6jfbcww3ZtqgGiqqzNYQOGa0poZc1KwPAeH
ZNbC6IYlsE57k2iyHKkrtqDHVLRnNab738nMbyq29a7S39umfjHColpXyUCqSMIsgIkXWlZGEScw
auuRZNRM1Omxisw/Tpi0qLyAsIBYUNjTNTsogHrS/qUFfhgATYeDesmL4B+VIc2qYPy/a+xhU2t0
dcjjWBPhnWwEUS3I+RJtjVgazzPCd0KbKpwBPT2LHtV3WSDDV83xuRkMeaJ9tTKx+tgUs5j4y9yP
QetTBPevMvIUYArxHpSKco0NOm/Wak4UrBw8VjUOsNblhiyUGhVqp8TIi8O7dD1layAfJHiJO1Jr
dLhDG8ZhrltvkDUUj/wewnsqRs9el1U3+p1gP+S4aMLieq+Hk3wYbXJDSCgeGDMctM6Dn2FGT7TJ
mP2a2yJCCgOo4TQqTCFJp0lXsdl8ttR3xhBf7cm2TorHSoVo75znFpDpHl1KiSIwsCDBK7TOgloJ
fArBZ7a/18AaoeL1bXtu1Wo8BsJb10XODhyW1xnrChE4sXcACvU1KDNyYpgTshA5xoKdPlHRpHMH
bb5NVafbWab2nTNcuXg9f9BEYuo2gZHxTGUrVGRc3rZm0LOKqlo5wWu4TizGD4IxYJCuvJZuaqOk
xT2NZf7AFHCNgXaTM4h4SAu8OZqclAuEylVeNh4tlNby3YYKTzb6RHx8/MW4sLlY1VBvTWWmakTj
S2PT1TGyePKHJ4O3xSzYHM8iK6bzEEcAUP99vHzUTYniJ7Rdfz/RK+iXGyOuiMFqNF8KlQzrqT5o
htjVUk7wOHBfN7W20hDeXgOWirNLYK1Nq+uotDYWKc/cabRwDhliAXS3q2xIIFEqjEP1UHse0SmX
rStWrPEQTEyaDzD0stQ5BInKeJ57/WbkZrTSvAprFINVopm2hfDmAY2NWAnjQu1s3a73jiZw+8VR
kEv3p6rxDtrCjVZBmYAQiwY/LQOFNSAIMLKPiDD6uT+WVEytJCTZgBxUmcc5aHcpb56eGn4wQzQU
cNYkj6e3ApETcoq6vk7a9CCFtFYhQD1CKBXzrLukwykhbV4ZHWrBGqjanvhged8Zk8TGo3GpG9V7
p3J9MKdCmN4yKUPHvTOjZg/0sbykHU5bUi8xaiHLqjOu5KqCpBo4mnwI4voy8lX7ZNZ2ZKkAOgwP
pWTdn+iDI02viZHCm6XVqccSGbL4ooxMTYLcgXvBurPea7SDaGvaAjQYMp+WCcJvr2aYum4jK/YI
ldpUZwtTwVlXgx9MU+gkjJC9WmQ+R1Y67BgloQDlbspcz2YxYQ1JkG8r1EETIqAmOyqDdsXEr+86
9OiZkv9o2Ki3sN0ALYfoQOmTI/SFw4dJ9Vh4nyWjxi0dCl6yVEdny3bp2CrlnyDIHPYkXsN0y/Ou
k5X/bbX+MtLYv9OtR8SJuGnVEtHoZ8GQfjaN9ehWY7y3WpdTY0jjkUVNrvNAS/cRaSp3g31b6Nk3
YZV3M5KQzwNdgQ6AjAdADP12lWC/sSYtfH5ky756aAbhIBnhKpAhCVWdUqMLjxzUSxX2a8eBs92E
bIfSaFfp40NbpMZlOUjZGRdFluW61bxsg3XoP5+wGbUxE5i/cDTLbeBQ5S5f/O//XT4yKhqpsUHw
1v/1XyMYEAjX8wKTpWWAtUEy/vtNl+/ldPq1sgGyLv/5v34kV79+FK7t11X4V+R5v6Fg2ISE1X4B
lUhWOgKN98aDeFuTUDAbO931oPfmIwZHsdEiM7vpnd5s20mlvxICEgSvOcuy6hck8cNJVVcEAOHn
GZ23Xjgu611GT2dUV0HOrA+fxBU9EMWHFsmHiMugMdXoWJkZ1ug0zT6yHMK2hQbxpFcxDSzwlXW6
1axoehrVlO5M01vHqlRPuOC8h7JX9WeGtCpCWakcl4el7Xk+DshotzysbIU0O4mrDe3AsFdnwWeI
efRsy+wv8/n+mS68/mhluyJ6HBM3fYagkT6XdvKPWyvdeXmqNtRmg9M13TpWeK+IhcjsOqPF1/0D
o/nQkti4TqswXZXNH2J6GKmVs69A5CReN73qK21zq6veOeIfXhswTe4KAIiUDKENsMZ0ZVd1dosv
ZMTkvuuJYacriXuPQlAwVa7MIb5YpCIAt+BSvsMeG0ISl92u6CjOOrnrQ8b9lf7Za7Jgn85l0zfm
NS2bbeoQXKOCf1mFWbmDFQu25+DW9peLXXBlO+GrE1BTEhmNnDFgPI1WsiqzHZee9YEZeR1Jd2/o
UfuQhk3/MgOJWochJvr+aJc6035qE8I2i173qxLzgOwp/QOK3rfKU2+mMidS6MjQi0tuZo9Mih6y
Vu6GqWLf3O3jtvJjHEpFMh0bLXqz6+BT06iAtEI5FAV40Lq/gn8gGQYN85jUK4k3BCj3FlfvLZbQ
fS31TkjPS+UVNxk+TjRPa2Ky1lNKcKMjAGUW9YMbpnddP7ZczgDP/wHTd+D0fbcUyJk05KrwWEtq
m51hvc/pAKW9gbnhhm13q5bKMZWQpKZHLZ8gvpQHJ/DxDAPRH3CfjQzHkwClVNTdUY5QD9CqbziJ
k35WHlG8otjDe5Jkk72q+/RsjGwN1IvIoCgVbrmPdfurAmBLMN9T0ZfgoB1MF25nkz2Zb+GKXAHE
3So6kl46fYYNvJifrC/ZLVgflvFoD/neFjoi98LmktPYWGlrc0BH5DQknNhylXXejzpdkKsfqlR/
QWr81goABphbtkWGeK5NP0LLvGndcGS8/WqyYM6bE0Q+ZyHmuV21Jd9zU2GrdZX6BnvUrmFwe499
swrb/Fwqzt12vJujKwd6KXOCHv1JC4a1d+jKsaCPPDCFs5sHfB7uUN5zsuK8fngSJi0KdcSbF1DK
V9jZlVvP0m+qO/rSeCOdCedCeuxF+dJTcwUy2JyApv0lfufIRX6E17YhXu9BjZlSRYTA4nxiUC2y
94LCGXHVU5dWlFwdO31X41bTqwc3oRVQK9ZnZTJaMMlWRCsGar7i9sK4cpY+R7TLnEp9dXJGxs3c
DJxfL7pA9SrlsloVqvkHwzOwhK88y9G95IjebFYfBssbJWeDMDQo8ilz+4YwjFTUX6PqHTJNbCwq
QBBEPmkohD4PNmotKpuYNTGx62OJ1TZj3x6mALo8ymFPv/WkO1pAGog0gnKc4D4Jg6P72Q/2gSGA
Yk+Pk5d91+bwCmTtgApunZBtM4zmBcPipmQEHraMvqxpPpm+Z7U75LtbMdpMJkzmPtIHhrbPRhzM
vUouz3BXHbrrfUTLxMDG3T5zEyFxOyAL5pMJ7bSuVXatQtcgjkx7t4u/sQBuEhOiV81nndJCsELj
FcsTy/nkF5G9kW36wGUOp5OFK2WcJuBw5vElVcXd4e3i2ERut+6DDL33biBnTrB9zYvbvlVXliEP
g9Gd28o8aJqyL/T47LgXdk8Hq2+KtZOgBRqbr9zOjJOm/ymVTwul4L7UWBtlp/m6rkA++Wl07bty
E/ZOeCundItC9NGyakIkR0yXXXfy7PSDaQUiSyNEuB9dBlt9ps7egqDcARiP2SGj+BfK8DG1eLt0
tEY0jd8RHsHt6/Jv5OiH0uairSTaS4fZuIEgmgz6WWiICXTlWK+OjlIjjHLeBdNz6xbfKMM0PCpk
AXDqm4/RGo8SS1jhFSfrBxvRNiz7q8aNCedXlkY4KbguB6VBeXQu8oGRguKbTUG4SdK/j9WEJrTY
GTCC8NHcrBIEODs9JCfxDoIcoEX0A9l0DMNt1k9XOzAFVrKEExEd88Y6qxVuBCfkJgH2QAAi7IZn
y+PfkGll7/5EU/RmhPF18ui8Dv/kVEpg9teNfENW0Z7yMPyrB8E2GRLSA7SQWKnhasEnhzySDzba
CN5vDa2NrgIUhZTGZPvqKhpG/mwzXcsOVbiNSgJ58DkHgdgDlMIV2GChDt2T1vVfbFkQmmgN3LCg
8JsovpmFcuwNMsjdYj/fbdQkeNeUxnczrDGO+jqaOI4cOnd2SpYD95YdNOFrqCfY4BT53tWkMzjP
yLXu6qB528p4SDrr22h453XAEmBUr8oowfchP4o0uMc2JQQijo1Rg033EP1POjomM6s/AcFcSxRx
+PrTjY5HWuFuBzR3RePgkJPiPRlfZmD9sXuJnbJ2HgsaLtqA8g421LueDiOcOGiKeUPjyrRug9l/
IAagW0jrLNLrx9HU3q38zCbYXWHpDnGfZHtj4t3U0RQRDLudIrmatnVDGLEp8v6EcA37egNChU6v
XtAYhPXyHe9gK+wklS11VfmpuMn7HfAXcbSKxrYL+aHTqaZfm9y4XDf9SvB30iu7Yk99lXn+zxSI
m0usxYpNBpWAYb+YEptz3mqrqjblyoHnkIurUJkaduwTZeFt5DBoe/g8/ujFzs5K3R3blMD3Gv2q
5zPvzUroNSZ/86h+UR3Q/kZEp4aCCifNVRWGwEkx7Wxb/VLLEL6wvkFtuBbYZSyK8ZBpRZCsbEX3
Q+rP5sOCkGWhUDR6GikJ0mgIC2NXbTQt3XZ9t8aQYBCcAxRwq4zqph6iXS3qbRszbMUYlTjhJhbJ
FumwmW4Tvm3MN5pAJxsy8qM63bR6sk1kfEiswM9MWuLjuo5Q82sMw4karhm7J5bDxAPQcp2hAm+Q
suQ7utXJBIbH5AZblz7qv03Uaz4W3p1h1tsqbfatY2zqLuNMERmo79C6brUi2EXOd87eSaCBtpFF
D0V/0HP13BjTNhIv/OxzAuSdgc9WVUbwsOGdlfE4wrgcQbWGvb0LNGMHhYUVU9/W/bgdXMS2wtmW
cbElMnpTEl+sczurXd8oxk1SDAcSk/Ypzt2ONkYWa/eWn64Z5jZCH4CTzU9n97pU9rWFfKd+zunl
jtw+ArTpNIUPYdIx5qe505BZyB28MJxNn7DhHcSeWcJGLUwEo2ITlteOKUjQx4dGhaY/aYdgbjTg
HQhxb7DN26bk6yE3QG+hogHnBDJuDPkOxPxqhCnndr8VujiUAHV6u0Qi1u00p/HNeNwqwl7nsESi
nOQp3uAjjShJ18CpHohM3g0VkW+OusHetB3RXljslcHm+nXt0BQG61/am0EOe/AZW6kjqCjcXaGb
RDG7GyCapTXNWY4bk5DomBaLE19FVm8mQCmFbqMydvZKC8Y51vkXYzJJLzkSKdrTGJqnjamyAUuJ
CwsFtbrYdHWP3kN9ciGyzp8vHMV/VAQ4znyNNeeQKhie09EvlfSSBM6BDRyQZDDX1vQctv5s5daM
k9oY+9mEO6umOn/+fZwo3jNU3JvI/aLW3CVlcTCBmiQNwvzJ2ofksrNBP3ZOShChAPm0zg193xAp
U3QFO4b6FJrZOenMU1GKfYhzhcS2n4K9lcabN1LHXWtZOzsdfGrGOdV6JC2sdjeJovoijK41vVro
DgclVvcuGTaVcsg6x1etnyQZ/aSstpZiHRMSHQfhHrh+/V7d14o8zpmCCa+OO1DWuavE+DPMmpa0
3eZUnUVv+wlGXYDEb3VRn3E3h9XnQA5TznkzVG2TTcoGCTqOKYXoSYtz6sndbNigRz5ZECJBeCq4
ahE/LAdclHulSBl0dehm5yTmGMzgoWTXRW5yFO6YcX0y9zDhTZTqBlKMc7HNgpACZqiXBkmei9QJ
JFaAmDh2LtIaH/u6+2BohMNmZicuOYDLQWrWdoFwNMoUnVOcInWWlO99v5ctXf4Utf+SKdQwqTlN
FjqPtkwdYrfICotwVOEPyGmtapXCXncETo5FbSUCqR2lQRTCkJ/07AvdHqaygsykbgySo5VO35gL
x0+a9cqDG3mFr6lAEMhnx29CD+CQRQobnab/LoBixOEAWt67Rg6b3ng+jDp/FV4TrK8eKXiksFWs
9556VgEMnM0ufKv60nixaGsjVHZ9TQ9jMidb9bzEPiyZQctDEynjXCj+NLVCCASB1++pNj5b5iQZ
W6VqvrWbC6NQgj+XVyEvJadgIDWJgvFPxoDjHA52wnvIE+ieWNYwNGRnU0TqkZwuj9tFS0cmi3YU
m8MWTOXoL1gaAhyiPQvUxqjM4Zbn5HSAdKAAL0S+ZvUhZU6DXrAk+ThwSmjtzwnMCJa45ZAxMv+x
C3abBv+6dlL/l+pTR2qCVjVIdmzBH0qF/Q1uhHaHGdFkqWCIH9Cy//1eqU6QT+ZVa7b4GA+aIaB2
4IDjGB12xzCepToFZANeloxLhSjF/znkfTtiKU6H5C3t2cQXTbaYs5OnMIMhM7b7JoSnbRpdOt/s
aobVwL58JWjddapEFCtzgFHfQG/OVe76v7/Q2FGKR80x0Ma/UVZa1xjjZedibZp7NtGhMQEuz/Hs
S4zj8tFyaKoGC45dD/AgALqt+o6IdDWVB92T7cPvCzNI96/lvLgtubejqcRUMhzMO7v67qKn4R4a
SXBaDsNYBafcEV+DIG+p0Wb6kZg/q19VmnlXy0Z8shwak2WC2ctxeVTNAqYyt68mntP9EpyzkGNK
dJ0wt8OvJtUrw7//ki+iUfuoPKfgfi2iizapCsOwxGTvxE+Syw/991f6fey2agIndAi3y2eW34mg
lztYN0E/gzHPrRupOsKydqG/NuMVQ+3fznXkfuyNeVKqopYHAYhC0lOVjY0c8brgw6oqfZRD1B2W
R3Zo/kRV1ePoawYMg0bly5mJ1Znmi+TF2QsxeufOrv5k+pjvlkfLwdKIAfeXD7GUV75ayHXrjlgD
4tJ4g4xJDP2g71wr7O6mfu/loF89i1ErMKLujEqfDYVeVjgtQ7LIaOMvz/O7H9QAq+BA21ob4/Eh
6iQSVPTty+u7vNK8N9nF6ggRcTdg47V1uR0Dsrvxu5soiOZDb4bMKJrYQumFDAbXcND4UaUb5ATj
WlgOVY9VQUdd6mcxwa2aZrAGBBW98GxqYt8G8ALzSlqUM7V4LJLwOcmjZ6WJtkQJ6fuOXvgO+S3+
y3Jm+syLj0wQXzkdfThVVbhQlYHUK743Cp3uEHgdgx9v2NNiEC8yYw020T79xgQl1iSx7tAeanlx
bkxF460J+YvICP54EaCld+NvMZ/pSRNkULPGXjFs78pCyx7zCdFA2YUK7gZyl42AzEO3JZps7uXq
Q2xemN4YF1Md/swOfPpm/XPUYES1KdX3bQ9HQOoOjeVyeVe+2GmgbxkQ0cKHZzfWRr8rlTZoSORl
wcBH5R6L6DWITBfhe/wI6fPYatN4FPBPudnmGfr52DsGXfIg2LATkYDh15gPfRWyzY4rfVpZJE76
pN9iOZ0rG0/NYRUUuL6HiR9iJBE2dSG035zWPjOZ9iMmqo3opM9gGzdfI8uJhp3mtWzenHKNpM45
/RKybD0lBli27DlkTl9N7YPnurUbTLzjgJhYwH6bI6zasbP3jcjePATK6szDM3TGsJ0Zp69G5F7p
MEl7Ehds0tUl501+qbFdnZIGaUpdqMWFnovhmzRUV5lXnqsIXB6hYOpu1tGdy3abiEantYLk1Im4
VE1DNvSI9CHa4DfwsFekGacc+d/RrhR33uNXP7XfGugfnIUB5CYI/l1p/lON4FNIsY0f4iYEPSUn
5yFtB/70jJdtp+Zmfirr0ntp3Rn5T465wxYpNMjq0x1D3TcIIP3eAxblWQCRZZcaaE1td6dqWrPO
B7yqcUOUDd6NGy9XTO8NZbCS3ASEwymsHzyzvoeq1R6RbMFZTkz0cvPDnFv0RadF5lABqeVt7Afn
MP/GIK2jUUaI0eAf6JVJX9KIn7jdoLarG6Vg5lQ7O9cv9MI5tAmSNjHf8Q3FoOFNbYYi2sXrnjbh
MYHK04O6OEGz9A22R3Nni3dJ6n65TvF3rL16t5yPNk2LfQcvi9ZmHB1ALLb7uOYU6Mhb6gBl8nIW
I00yhJmbU2P8rfUNdfz87cIYGKJRRt2Fd2OzkmZRHnUVtweCh/T8e7IIscmPEIHJ8Qr67dAnxzBx
g4O1JNYSFN9tRqAQK3uYZ9dThdwZk+9p+aj2GsaCDBx1vetXaq0o6komWXUsGuO4lCvLoZzHdGEm
3sx2fmd7AnZ41zwVSMxw7uc0QCvXvossMFZW1jb7HOFXwFwGxl8+HhyVKeJSrpiphxuTkUZKMbhe
mJ5ap5mMVMedkzox2rIietIqO8EwCaSydOy/MS5FLG3gtCwmiHON0NuBezT7EEzY+BiU2ts4yPhB
LUlbd0fy+kLDs+jhjmSah91+AV65haN9qvRBryQUVUTDOtEWpvR5kFVybFsddZVDMimWXhSMrg77
JwrEY2NSVzKjQL+Nu25K9oQ/In7NbsthiVaeJQvze9TTxU+qaWgJjK7dYf0cr1VK3uWyCP8uqCqR
EmstRS+yrKcDsD5F75HV9XL8fT/3lpftAFzj+dZ7siXmOgU44V+lwTGl1Kpx8eYDAsT87HRKd+sJ
T90tS8Mvh620EZahNjFuYyb4cwq4IZVemLfluSwb9UMCGL50q9uCPQDI28EympdBpbS6i2bv1Vom
V01a5HcJLEtEvtmPnukAKRBWfpTxYD8GAeIA1rgbmSk0mtwq3Wtppl9DrFP4aT3jLRzbiOn2e8XF
8dQBksi8RG7TFKm/xbxn08bAORK6rP6EjG+njcnHYBbtYQnuSphL70kGGb1vNGHhk5r34m7HBfJD
su0gjYWrNgMOvQqVSL8ACrRPY4/GZKY0OD0tSsQDpAHEindZnvOADF6GODX2RWQ9L+VbBOyXzTiF
NaCCfcwyQqbkeF1OmxQpWnSbtiDb+kIes6QOrrZhOFfsejMrNXL198xVjf1SwoQgetQgJnWVFtWD
Slm5NWOJONvs+mhjQSnHAs6Aostplf/nSUmHRycbJAEAsqxc1vyMVCxuQRg77pqh1I9kiBC+FCHN
YiSIdCUtyARaKu859WYIXO3k2M/LErQcWmF766FiACZGMsbWEBMOja07R6lo0UNSS5pxDo0UJ5NI
R/BsPkvrB0dPs+mmWZ0xB/VC9FMvXZKsLUGNDTE2WRkTUG9rNkYdlh+zfAYIdoac8djq2LJWFXQ8
brRVcNQEo7ehJBTYU9QnFSz5SRexeXMa7W8kGCHse3POu2SLcUNDjEN/uCx8NkobcIxuUO+sRn8k
Cy/YmSOC+iXiGE5Te2CrYbt+n8Uq88PCPNAXui/Fh7CwUnVWN22iyjqG+OI+k0IBiu70+T2j4bGd
RmI01SmwqO0MphLz8tX0vdyGaIPw/FUtsiX4PNOIkMf1Qnj7SVr5GQUQracqfW0HnMNVWTg33UJr
pg9ezn2ytYGdwGNxAx8mbQSzxfoWY1RcG0YLB2yiDwiBxXVZHswy+llOXiRp/TaRGW4pRL2bkrzL
pGDwaVMMN2lzYir/CsyGHURY3SxdMW86yUYTIJWZZTrSkrfSJXZ8/oVzPdVOFcAQEIH04ew+p8vV
vS6UPSfWTqPep3i4hDzlavBszK82cN81uVNXW4TazZ7K75Dd5tlWvXRrRCh3eXNAzJnva8uhaEi9
bOpY/IbkJsK4E9bU7sxl41h1W73Qbk6Mk/b3/AwSgXRmyzuxJerW0iJYr3OsQyQA4ukN2tHcIe62
4y5CVZ6+Fi2Oob6aJvKpu1dpB/EzOGW+XCXZpMdGkJP8h5tEuYfRTzT/qqS6Z8coLk84INSrOaWK
r0VacEFlCRaSzAjCN6ynwSlwVmnhpejqmHGH5b6GSX9HwTI9RrHlZyHRKiwabaE+LZtgcsldujyZ
urZKNIqojcZPW9VSGnMiPwGPXxOdkPiO2aevoUkqePFKdat9GBioMKkwKVPk3rMTi16+K8+DLV9U
wyuuE+DFPY6wN6PK3gzh+e1MjFQQYK7ieIJ+HTJTr9EA/DYH3Erj7mnUdzGvbcsChxuDVAO6CWsC
Q7VLmHv6fugHmt6KnvoZpTBIz2xL+ua+1rgKnKSJfDTkR255Vo9RpPuc0CHsdY1kHPCuKP2CAuMR
j/JWRkcD620Kg+Dqxg2tMsu5DV7jcIsLsPAXgfqdRSbujz47101jPjXPXToQgppV+c0p43XSQKrR
n4Y2LED/VcWlIz3z9z/WmQPXdV4WMzsC6KBzKqpoUq9B5SAgdDs0epAf/FBXPhS1g1oSvkeqxgnX
8OVk4HgIahTBwS4D7RC5ds5fGwVwvThoOVO5fEzDErSAg2o/SJ6y3LIeUc/Yj3WRgXUawEbk8/0L
ResxcImgh7HzU1RCvLhe4t7K2NwjihYvsdbPVR0lGjdBZnuR9Qqecx6WWx/Lo9wtDWigbk3kAZ+0
NFKwqpJem2fmuF8QHYUVDqZ/V1oVIzxGZWJMpsr1PTl9t6C9UuNvGrWPRYvqaCh/zJl/Td0BQ4dh
yrmboNewdcUahpl7X46AjenT0cenao5GbGRLoPDEOMiDol4Rz4q0sI19hsXtNrQi5dHjal3qnSaU
n97oGY81YIzN/+PqvJbbRtot+kSoQmqEW+YoUsGSrRuUIzLQyOHpz0LTc1z137BI2eORRKLxhb3X
9tmxbdXLzCwauKds+QA6+fvYzz9I8btXeTVduS7E2zj7P5Ipra9dKqPtBHl679Qebx5OivOEWvhg
t2SgBH1onUQ/vSEpydla0xnhfV0wQjEL8DC7NPHYbJ2wwC4z9+W+7r/UYyYv4AvO8GTqfbqMgybx
kyOBe0+G4ykPtewpXgKfRq1/qsmiEUQwHLh7s/QTDN9FHL0Ficif08z6KgYZoOR1w6OuudOHF7F3
8tg6B+ZUr8Uyjgzs1rwwIwO3qvUHO7HM1RxMqOHExH9Edp5JkopxQKcf7Yehz8jQbn7zDXvPGCjz
fRWl5TYWSF7VAR66pv6DDa0Ll9qBDs1UGCmwDro7M/PqyOHMkHHK08uMTWhvJS1q5UYuOQlmuTOZ
vx1yUyuZTzcNahFUswCB4xOHYQUoIo9PlEIjI4NbIpKc7gxbaodix6lj6wO9MW7UpVDsvRiEfoMO
mLXL71L2h6xp+/uc5gCNO/YptFXuutay6mgOCZudzHrqouhszdTY6nNhOGCJVYI1kNttPQsyTxln
I3SOXsLod+Ik5r7Ug2Jv8svDvweeBkJ1vM5N8acpp/Is56I+zEtgqllM73ZrZc8FmJidAZ0H/I59
HkPiPAoGwHZocnsIwEl2QY66xbKfLemm6KGg28WW/Z3Cor4QvdZc1DPNSYjmrXVz7UZ8bJIMY6O/
2MoR3eKH1m/8t7NB1xcFoG8jOc9PdnuxtQ8oe1tvluZVFcKO22PBY0JrLk2btbSj3pgmkICZB+lu
MX9pTMqzx9FhC36pIfQ5difhh8cUgVAmk11arv9WA0unqQ4d/l7myRX7xpZ0mYEKpx0QugQOb0kj
tP0wwoWohznZyBgQ0JhoxLRmVuOdsPB0mV99AG21TvC57lYL3FyBv4cFEp4bZo2qffQI+cDl6SEh
ehoAqW97PQ/WhWhA05TdsDXaqFsP9DXNbjDJ+1JdhVW65W7uRIKSckjOWlcktNtsFpmMohTm2B1T
0o65Rn53k/9TkeCtBshYrlNIzi5Z7MF76dlw8XU32dfY0GJQ31vdN0jjnsbojNDk7wNJJzFblfBH
UZC/akJ7uxf4VfAi9CnsSOqDOGeGXbAw2ogKla2qjWlimDdIUPiw6A/pgIvRNxqYaEnPHa7NXuLI
AR0MYl/db8e8/oVUvyckzEAj3djBvgshvIu6Q1tdwy5IiC9e5wEF3WbQyoiDtfTWZmHVtww0CIuM
pyz1/AsCVO5zpkySZuuVKBcI8GioYDiw66bsD2E3XlpNXFghUHZb/UtYuW81onH4eN6lVwGRtMcC
OadzsKufqe0CyfRLPKGcmgZyeJL+xpxeVncEHILeHEF6PEfDyJ6u7p+p/T7UzMDBd3uwh/7VQww0
8O7eLekNL6mp7WeyP94p4pcEroGe1e9AkC4PGGXJWzUcLLeetbezxHgTTKdO9lK+1UV5cGy/3FYz
5g3DjF+J/amOVYsLFZtS+7gG+PRwtuuWs1b/opXaRNlM5u/HuMAcy69Z3FNHj8UI2HcmpYpjE1yt
M7wXVXSXLHZPZpnCgqTM2waJziZDxngL5/Kcudn33l0Al1W+bDK74BiLBmiWWb8kbRvfwxrz09KC
yoyhX8uEYaUNNWxaDztwpWlsUR0a8UAL4xPzBuPZaHW+Juur72BjhjW3VoVeX3rt0YHyX4+1eMXb
i2IztlZjVyzBbs0PvyA/oMZ+0fT6sE4AV7BAlcO1sTzGQ64tDtA6WTeQastuJPgEYvkjovIxDFYk
flh+0Gz+zrjVrqZ5tk5TPFpPYWLd7TZuTqmReNvKpjOA8YY4dyl356q7MCq2vlSB5jwl2TOK426V
t5l2z2bmNbWGENeQWHkKSXKR2Y3ak5OGG88RX1qV30hi76uRm+kmcvv4a+rSZAMM9E5ei9N3AgEa
ubJcP4ZJUY4WXHgMq8xaI/Sn9CE2Z0l49H322VHfLS4OXBnzYPxkuZq/GZpWXrtQePuwKoYjMfHb
Np0z+DNRcQeKg1QkxjXdGrimbe6rAao9zyg/zSKPXx7/T4R4W7304aDC9z1HsCZu1N/plwWVaJbF
VVXKRpqBixwJZeyzTTwiXtB0rJyquymLut1qlu6xvWGW6cYaajzaso162XT2Le3SX04OqNNzNefa
zk37jJTyj3+sNlrfllTYWftuKvI3hCLsDfYHYGlQCMsTUNAETsyXNrW0q1Fa/ow8grVQGzmQ5+gY
wx/uslZQl0OYVxn8hWUwZ5UFNovUd78Uuf6JHdb5hf4FSpTw3typETtkkxMxSoyy1UMNBhumpDus
HsmeHRjcj7kgcHIGWfGSZ+OxC6nORDB8VZ9OI0rZMhXeuFdndto2NaXtJB8v4Y4yp5TgscuRH0hi
2OG382YlwdbuMKmn3vDBv5mcEuYlu4Dz8hTFyXeyKdo1YRfGLlp6c6Jb/RuFf7sSvij38Dbn5sm2
Y3pq0hH8IrrW9KS3yoqZoDnjr0Sa4ow0NHpNfTkQpwPDVtNe4i6qf8IOe9H6of458WRI4nrdxABO
ChlC+QjxmWtOu/OdmanFOK8s0VpfWNyil3N0vqa1I+CmYWN09GVIstS4QrR0fjO++7U3zMbZsJlP
qGf8CkltiYsfFacAExAUIf92xkNaSCxYEID0SoybSeRY/mtyMaJQof2i+yS0klULSPk6RYlVpDhk
lxGcmr4lI6qcVWPPI7aXvMdMTlwKsZ7OQQPzep5avQBzLxg+T0zOS81+Jf4239bYURG5ahUDr+FF
5ZpKUZFGiaj8kEwSiyWZdsEqda2zHYz5YcIuAEmd3axD+64uTSnrYtGq+PjoRH+BGQWPjFvwcJGQ
wQ3HOTeWiXVNN0ja/e/TpRYlc0MRJ70YVGQZcDjZGR9zWONrfGDxJpaya1dxMv4eHE4e1T1TK3or
eqtq36VGsdOx+Gwi/xWglvUzfkOwJH55mKViUgyEmTh7LxX2qwPf42zKFm700hFDIS53qMh9PG6Y
ubFrIFVVOzhwTEcjkb+xftZvum6s2SV5z+oVt5sZaANwPPVybhjrAbDSt4jgeuDbDH+AETXPWEfE
QTiMpR/x3ZBXHYgwnQWQyiEs5L97m3rGjh07gDoQRx3y1zKZUp0TFWV76Qb5+JL6eoqIat12PXkM
juae/z04qUQh31QflNURPzCv1B92+ncxf1OFi16E4NF9LcEpZAcn1aHij47PNUpQ1aqCxMMjS52+
MaEwX4qADLW0T4tXWfYM4/kg2EfC/vq1Wnn9e4jTZpNFgP+FTr0GhXfV6Wb8VVYgDxodUzqRmfZt
bEyBfyH+idfPOFBrg4qyrH3Qen2w0zAY0pks7zXQ5gi2R2RuI0e/peAcP/TBa44AFDfItSd00x60
q3as70k0trc+vv/7ivryPGCVKkdujEz2+40Vs0erDVoONiKImi1hH5yh03e29O2DjzZrk4oWRISL
IMDCx7OB8wPlsUwgynWDkd+MZ3apDd8L5Xa9PKvdKr85r2lhu9cCSeAAVGNTYDxG8YLymCGZfY00
4DaJ48yfpUN9HIomOFka6Vzq1qAUEuTNpNwSsrxifuO21cGg8z74sVs/45AudmMeJhs+aohYkrDd
z5nHXKQLqRuiAKzS8rGuy8jeOJFj7ZgSitfG5jNT2eEP/4u6VGyiSIwdJ3mITr2PnrQiL589Idel
gIiu7pitx4a3dMHLETOCL3NIrtrgt8+GVlbv2QLwYA42NkwCbGGJVymY5gHpAfLl6IJFfDlK1oe9
dzHT3APGSCbPv5exhB5LXICxhr1EqI66xFuyao5qml/xU59gSD2BMqsvTTLKCyL/eUj2hH3yXREP
w/Bk4E2Posxgnto1N9W4uf7Yf3dLnVK+9Z9Gq8MZvhw23XL4dA5q2L6RrM8CB+Rq5eBVFaXLClMk
L3i4IIgSnapeOVUAzjM8q6OqUf/E8pAxAsTLBmdS/QFZs0AQ2D7+Hi2OJ2YL7aYti4R/FpjtpsAU
yandEyngBRjeRYF9zGvfPbNbMu2xbdWl9QITmEFQMqMHr4N0OzZAYp25u6SCoU/msp2bmVpRWrCw
NHra/KbpkqeS3SXuTrzBsIEouwBNRDczyGn5ogYKNrrPf2PwLJ6/le23yuY3qDJP9Ul+olIaz1ki
2mvQBYzhUqRkDAfI1qr1JTS+fQ8jRklh/5SMZf6mmzpCiBhSOd0e3H9h3OJYT14qlCJ+Pj13yZQd
CH9i/R2bqNpou66l2yQnI3SqrR825s02+49oSHC85L28dnn66rjWjAbwJVkWOcwRq1txQxzt8yMz
A0DhfX5oppYyqYR7fZnJfDURc4mWzCeSZPndCqv67uJ4ryPTYTpLnvmYII+3zAanuSy/LOPE0g3H
N9aD/XpqjB8oRNCLqINqRCI0Ilr3gLpVpMNU3Sv1FazG2T4mffCbOMP40WEGhOkAsUOVH3JzUYqv
kDzlhbBjX+e2B/yWsk7QJg8TGdvQwkG+4LVJvLfnKuRbsV//FlzszfJmQXQsf43bbbsrarbnIDjH
6+PALww3fR6TWR5NIhNXQVZmR3thGKiZtcRkTXxgGq/V18zlR55m1p6DIbydmuBrOYaySJuooSuD
gT5HbN06+j6pu0cYnWo8qfVzbFOS4FQdcdyA3v/FCBlKgGOB2OGCdq/M/EdWahDyO4ZdATpRFVA8
z4QsV3ncbu2la5qbyDyrZ1nWzWyriMus2K5cesYWsdUeWmLTSRMQsXHokUYXmbwFy35GzVj4mx5b
+IRQKmigAbtyM33KS/mqPncmYPZVGA7dKluiv2gsD1wJAx0Wr4KoI9pDAkFVIpAw8Mp9Gs/vuluX
T7rV4O4ppURMnmbgyFIWGgZriwQM7CpQehYXO6Z6Ji38woHl70kOcXCXSvvgFTpVYy+eysqdX9Ak
bKU5XSEbx2s4KfKjxt+/C+wcsXyQA05wi4lAPuQa6iF2DAO63Wxt/n0twons2tNGbSnSo+5yxOoz
PHkj0JMzHON808waE46gTghiI7dR/YF66QcMSaiJlILPh1zMOYCHoxcnHJ2wh5YHj1XS45l66Vj5
NxAK/v7f14PISdfJrGX7qcXEjmOZ/HQH4EPLbcgGKHWG+0wXQDrBlQxUuZ5E+kkAZfukrqzllSAw
7+xaJKkvMqhpUWI50ufE1wDYamOUwoVHAIYdKjxAg3xrJ1FEmyBCsDzjTol7dPkOi7ILaxqCg5eg
pYaImbUBihAvzHIG9ubwhUtKHkKWqEgv+T/uB2z2OyU8JC3VhGzsGtW2Kuz6eTROTRDba/VPBSnb
57BJESC64c0diRjh/YynrHvHFCDPXuEdVPfheq920kvi98jbbQPrLNwsvDttF12QPNsrKe0emlCQ
4F8jsExaCA+auoNRk6a/+gSEMoAbAQMWxvOyBolDLCrAO4Zjx1j9LA38rxFs89UkquEALbNgAslD
UfrGqWecnnvjizpGANG8JGieY3idV68K2PyFVgq5IS7DnavrBQGlXkyEkImaVdK9tEzV2rc49WPy
aClawwmMQuIb6zGo5DfNxwcj+VxMKFKv0ur3YSQ9MM7X0Kz9N5ULZaf6n25JGm9JSjkGdY9Y2y7a
Q+LY6V6YsffSuoOdXmebUnYcpbyatibBXBju5yjDD6jPN/Uh1lr/hmQoXY3DNYjS6atXFOYxmTGB
DqGrf+O7eke/86uOPRzufohAkc/Gv4cscQb8FzbRahGD5C6evk5x9lu9lU5VMlfN7Oagx4Fz04Se
wfyrvBPob7FmcDCd2cHgRtyAoCifi7JeOEQGXsqhIwqNuobIjuoHsdnF9354Yzpo/MAkT/OcOikz
omR+EnkEhJZ27IlsleCgri3dwjrgNSRhqZdiqdwhiz1PgQlEhkSUlW0M0W3MSeBc9aTInDNu2ZVW
u/sIlvgKQhZ3zEz+Wp40ICbunCbxyu3S6tCQk7smW2iJDyZ6r4zjY6OH2m/vp2cn6F0G7ffyNYHy
ZuXYIn5Fy3xIuUc824A0l8zYJdaAlIag5gJUb2VnEdOQ2PYfKrwCXMvvEEzQqrgHEbPxdRaPlCSg
DTalE/0c3Vx8C4qCexyIAMgZ/f4RH9aI/FY5Bu7llt+0Jzv2R166i6sUHoyFo8qInud54JMJzhhD
lDZczWCRIIUDLEE2NSd0fDFQj5GBTR6hpNdKcUoGtztJv8K9BFjGN/kmK5EQVFtV74HZIlLAS8ou
JL02XHc3IYOAtbj1m3OhO8Sli8VrWQNmpuFiCY+4nOzkSCflPWGm0zdCS4uXHhdjt+gN1M1VzTUk
BKOtAX6It1+rj7M9PGtk/nSPbgaiU5Ul+mdgWtqt0aybZqT+1vRqdnJ0Zlk59d9lPhUm85C2+D7k
Ysn80UX5wvlgPqpwF2jExXAEGXLBr1Am7yHOlFNkMSOkBGufkSEWy8U/fycjqVjlNqu3OA7+RJiY
X4Nx2VE43JKVjIe+QgmkZ3xwV10bseA1ZJ9NqP0YeVsfpedP28GBVacSjqmX8YBw97FFuSZZwnkL
mHrfH+2S3SfT3WPPHCKBmuwVfFJnP4esZr3IsrZkgnEIlQGCoxLGYkteO0JUVkiaYfqEza8Tn9aq
4gxbDV4/ffRtKPeQVvHGt6O5VrchElUTdvn/PaiblIuMTI+aq1YxotW6aNgZGuywlemF/vlxhMMY
ih/CYHjC+OYmMPppFV6nMSYrLiRZRo0rAIghGrewkizDC7U1Qwz66adS7B8qYycvj74GBNiIwLKw
AUz3ThxHaBbsX/3UtaechNOVDxhPso4hb8SOxY6kbdp4cJ53uENYTVmUPT0+ziAM4v2comwqEk+8
1wNaO1ePpoNqenJO/VXZYdMuSNEoSaN9x4GRrqOYxONUIycHCS4JQeRiGUvFUbXA3BzU3kvmLR0p
FKdNUSXGOvGa7kjb4Kx8T4eYXfhYOsPnR5vAt0S+HhP/O/qW8B59VydrUqfyxEAFASIKk/swR8Em
g6RFbM/snpCvcfBpKAWcHj9arRRdVQ7ceSbXdaX7jOxdRzQv+Ei9W0DihoVmql9iQlmDzqTbSnYE
HoARGEqJ9YUUhHtEtws/wiXZJB8W/JQLOg6JFxMn9XZgdLb3JSElDyl4X/VbTS/bXT03+kuy/Ljs
tfMafTJ70NS9mNWm8nCeYs84i7ZKL0RJHwG2BgdhWD/bOaqw5I14u5kA9Bc9okd78aL0LmOjJmwi
whRLUo4lS++STF12DeJWpwdP5WdMYkbmFWSRRsOn+jEXI/+NBJ1d2lbT+vHesg6x5YzMOuoZBS/z
3Xai9/YkaRVB7H31Wzv/mujFwbXJi6qCTt88fkMP9bftZ+DHPA2jot0h89OYRY1Kl2MW9Votk8xl
o6Se/c9Lv+U7J7D0E0AkqB9PJNgqTKvYqh1eFpGf5NpMq/4ppLUlJJesyWPYD9V1pG0kz8+sgHd4
Gh8D3lMtjsTNdIh1Xgp+JyWOrPcnrC5FILc50I2NMHBfu8uDTLqPpqqwh1uEW+NXKE4sadaMEfEJ
4ON4lGj/c0MeJaCKbdfq9c41sm7fF7E4Pn4jj7vE2FBLLL9HaoXnTtTZGS/6VdPG9C2c4hdg19PH
MMifOdtgP+pfy2UlUQ3B4s4lbMbGgqfkQWDV3Xsw41+GVENa8CIZCu0gxEiaffsf9wdb7HRfEcdW
JF39qBbnxaE1WA7CIeuuJMU68hP4PZhwBj/r1nIWNlrjF9UAJ351cAXsDNgTtxTM/c1uhb8uSpeu
AdapGSTJhfw9YpFjWRJHA7ChsbGoqLLPsEisBXgPMEp5YzQTQ7L06h9mWpVgUDs2c7bfbMo5nSnG
OpePl+ahrKiPw5zl+17g4HI9MMSZicx4WUCZDgJTx6J6TUpLw/UGRAc0MeFgpf0CJbl9mjpmAw21
W0FEXJLmGIX1FMju4qN5jOpl6G2F3lO/Edp3mURDZoT8rskgfwlsXVyGhU0+sM/9OzuLa5ZAnZxB
oFQxEbicXWul0bbzwN1zLlnHceRtm91CvGLr8Dd5Zg27teaNZDiPIv+ZkI1dgy5ty0Z/snCUg5QL
mZhpddVu1FwSdsE24K7EshrR90oNJvv56qEOSK9MGVFNVT46/SGjfV+Unyzi1kzKt0XP/deo5EtZ
Wea1crJvxNrIb+zRUPQ4qP+aBv1omlG8ul77Qvurf/rzFa37ItsCfKvuo07SNS8ccmk2/CwDfLth
0cmPfGy4qo3CP6SFEZwfJxeCxa9xOt8djdKLcQdYKVM7tx1MaeAHKNPGfD9SaDonayA7hD5V2Xj6
HjPOOJn5uk85wXeNxYbdLnWTyFQ8Ayxu/7had/VFOz2TOEqo3xR9iYbJOKFvT6+Ftvg+jBrU5jJi
r3rHpr8Yv9nFiP/cLxnD5eiWVzNEc/RpAmS2kzbbAUvU2lkuas0Zp/3MdAXTNC/TJr8ARsaFDp7m
MmKYX9vsKlkss410QG3e9QCCAJHd/JtL59Et99Svbj0Ti+p6MG4qgjK7Of7JjhKAyP9/CVTTeYCv
icqtzskHCQbmVxWRqeRuHR/9RwRJKOnZAmculGW1U0hmNAhs2gqb0brsfQRxLIAbCCQFmD2Mf1Kr
vUsTxX98Dvi3OSBTrQZHXKJ2fyvT7ETJEJ7U1Z8MCzWkJ1LAqN23Bm3x6XGBIOpBaU/bBQbwNJeZ
+6YGIjApCGaLX4eIs9Ig2YVIu4bpudBh4I/xsJ9bO75rrh7cHlvr0U7EQVkkZmo+IIa2TRCPzl6y
0MOdo9XJYzzgLTOC/xkU0IY8P+aVkeV6R2QIN3segmf1wN939xUhUGCGB+xpaq/W87lfKUsf1068
ygHfnPz8j1okNz235xp7eNXzeRmK9gQEnu3SONTbajk+09h4jfQyPXhJUsAdbSbwpNNRlRs2ngQ4
uygxg4SYnMLnHChoszOqKPByQ/24JauRvnrgk1aRH01RqMoNQcoZFyWbtsdke9SGex9C7cKSLIbF
iKCjUsehP26V7W7d0/qxful+EA79rpP4PNtpf8nGvCF/dNhDVlw9pD9OwZ24x6M/SUIwoRi8s6XD
67TsDvGqWQDJSjY7y8YnnN121eh4vnCBfS0ip78OFbJbrSR12G40ShDA2gAHxmlENh5HW315z9RD
k1JrMkuHjLN83gPNiu/AaSMmYWytAESxdgqsZJUtnafRa/KiBUeOKPeEEdQ9qWfqwTfGvy8NX4NJ
vvyp+posCfR1ZeNvijrKsLzDsD49ZlVuD9rX1gtSspYLCxkZ5u4CTzPxnM4pkdF5ljZ+j4F9Z9Ii
2LEm19g3hpdAzkZh9dgBiTxDWu8aUHYS/Sfew0eToGVZ9VRk7UWdbZm7QQxHcopJMmrRUv71AfTB
OEW3/HjaJjQVLayZTR9pB9EBEvr3AJ2GBl3HmmLlfcXtxcWfSCcyWt4nPH6Og9CIPxGYdMemzYj2
DYSxgaszlvvCPQrzzTf76QenYxIm3AmYyNFyGaTE+Xq6K902ubokk2woXqcf1rBxmvF7yK31oBQV
/9Zas4s0JPaR+wct4Gbd57pGq9V/NERqzOjWXhrKztc6ygmYTfzDo/50yBnCNN+HV6WJtcrmtQy5
p6eLJy8HwPBoMAg6wnWwiGj90NW2VQd3YzC759oc8MfpdDR+iSI2YFi4mnsr2Utg9mol29u8I11K
atdcJoxmmVlvZ9MMz7GNeUs9G5eXE+PUQ+RbB/V1vP8BcZ3c/Mkot4w9SqmBIQj0F1mazUWV8GXO
DNspms2jtk3KuSJUB2M8/4WLB8//zxK8jLeN/Kjl/VZ6eYqUk3maGq8VNguHZMbex7tD7Q6dFQwJ
GuekdD4fV0fmYyclJ0FdXOoyS2yLDOcsZlXCr/xAkc5wm0nOukgH60KFfM1jp2ZLOjKJI8dPXJ3k
q4GEA/M22uEQHqwHIPpfD2aCgswC0R/jqf6NuWHaKZMtVgfADkvx0Ftlslb7dxkL/xaT58Ey20zX
uhSvEOZjHLVoTVVsSQtt50LO/BMzri4EeAN2G3GqdtBpm7dpjzzIJAcc0x49CNMicuTANamZneNl
P7BbyaPNHmRPvFO0frRQjUtwoRWMqzEbpq+cyR++x0Yz02ay4DJSbPQ+dzazG/FTG4s66nEfQD/9
qozG6raDN5Sim4LEsUjeVRtGtW8MJtETrlEPrNVhoTu1UT/L2HzHSJ4em7kyj8OIYS0Mm+KmRjII
xSqq9+lqgZP7tGxUVlrhRa89W8RdUoseBMKi7chHjK5u07/lPmB436YL7JvqHgqiKnlvmmvgRSTk
pBUMpdQttyiCmrXQ+pIIc8CcBMIi0MNyAlWv88bpa0I+5/LOrDieWRV2HsGZTUS4p9Efm6yfPkMz
+uknfn6xivQxNv43GRZtz1DNCSqiWPFs0XDPsL/fEIYdqrGPrjCskP2zwV3XYyE/gHgCrsT1sx9d
SL04olB16TY+EPhMXjOTpp4m3O9L7xhqlbyn9ggfu8CT79ftjNoHv9Xf9pdBwE7TjX4/CzRwVB9s
Br16VeRJ+1bk5sZIDHnC55Hfy4z2/FHDTfnMm8hqs7D8au9MttwETfq9JPAWDqCW323H4l2LWwpF
TyNfuKEad0ELvAh4EhQkjCrUhWQnZbUZrYKYNAwQb23eEJDOYgaMByOMsBp+VRY4CDULlLrztUro
glAIzMUO3eBag15waQxkvKHZ9TvhoPRQL8vWsBFDJas2prRXS9k5K93nJY9e9eHofDBLmsaTus/P
KRxnlqboFujcDYIiskUn20b5uOHUhTiGdITwiH7XVh0kh0qQSN2EycVe9Hy53XQHY2altzHCjRLV
DZXo8AuU1qWZRoQBy5w9NiVRQMWn5mvloVpOHRiD7lUJgaPlONI6GIj4O7+rr/sXeEM1jFt0gw6W
gcX1Ty+QrQtPnKwcZZL6hZIk1uBRrg82cpy/FfYUvpohaOwow89ZRZN2neIWIVJLWujVdUcXLlND
5wBvfytJVruo/blap1fl1K5deg0wmx5CNQ/oNFLG/mhKGwOiyASYLgMk1/Ktq/WgOklTt/nQC/fN
ieLmouddxHKjxGjuj+2udJzxpZx0Sa5YKL+Nwvr77PG10Y52kWkKQLvzdC4oqtzEx2GGYISN0icX
fbgBeumehxHxTKiHXx+F3VgWzZL9Nm4ibhUXshD6bRyxf2iWtYRHRss+4bBbj5A/mbZ5MzMVP7fW
amLh9eFMUROFqPCCD3Kisi89mnzXzr2vuFYAsAgwyEPdWFdB6t/KqPLwdZFDQ5OT3+H5RDfWJPp7
iG8YLaSJxHGs3rw0waMugcIwYDy3Pms6QNmroCTcy19sUX1UByfev73GkP6qMYQAjNGCaJGIFv//
Qcbe35ch+pwdkgdzozNXJkSNSKTehYGnbihGF4xbBobF2sd+tq1SSFn4zWf34IZoJZVhxgPEySHg
gtutnRf8snWuv6q9RRJiukc9sukMyLBLZuK1KTtX3zDjXsLIbYxeVhe9zmborx6m+MZEQzlODNcS
C0Bt7r0i/B2YusYUVLmPrXGo3e4KtXx0E2uvZaSuZUW/rAJg+O0rPELraRGaDZXvP7gdZV2/Yrgn
bE1WNNkLc4DeI33JR8RGSBz8eQDLyWhLPTSLeXgyHewCixuXeW2FG7cNt4/REDXsCaw5hfCYCBwr
FjJb9dITzXR4t2KUmkqujiRtVdmgOh69hBsN9d6jbeVdGspz1RWffuVc1S247/0fiMfFsaUtwtqZ
7vi9oiscowG1ATFHqjBS9ZB65ubc14fR61dW065a85vHZP/TZ5S1nbROHDs9J88lBi1I4kq946Jh
1uMDYZvxOSLYhXgyDR/qhqs+yG7k5lsyZOJVSogkO03T/i49mtJkfh4s80y3kb/JaXYvws1/OnUb
XdmJR9vKEzAjrbYHAJ2tWR2FhET2HErlgrIJCKOtUUgJFsnLdV7I5oemeYyslle1V6GIz5Ju14Hy
xM4f0Lgs7nHOsm0pxVEpH9iXxO8Ww6p1qMHtbjx0lXQQ55mEmMdkKOMVdlsTlt/hAQthAuiQ3UGa
j1eTxLKMXVPH857a7reaEaqHUoTXhMQ1NIUyP5Z6LM9JP9cgMvrvqmj0Has5y0H8DLgI148SlPOX
JTXOlDWBzM4T4/8tyYiLjzQswVZwgaln/x5M7OIkI2Ft0orJurfQw9ZkAnq7eBEGNwYLexy4I8Ou
/8pKMbfmF2umCx7/DEExPWtwYw6xp5O61BQfet/DDqU/vlgCAMycG+W5jd0vQ92bpywnuj0w6W6Q
/n7DdESXqRu/ooiJeNywprAIIju6RMe/4Kg6agudE/s2KRxVzAgOCMMqTGfekGXbEuqMYJVrx3FB
rLEt0F/6qSzvnm+v1aucSdMlMEx5UOeOUzAGtyuASviSn/iF7+dKmkc1hBqt+i8tQL3sTo/PhoHG
TdlFKwIWNu3EBGqcuJS3vd9lm9ATGEfjqCKDWZPfCHewNz53xmOfE0kc+ph3HvcZ1PDv/3p9In7K
ahXb1a8eqdm+tjCk5Wb4u1qcreohSkb9pBaQWO2RJkHQTGrty5j10a4zgcG2YtwORuM964iCmYrI
7K9wudS1leY7/jdpx4x6Yhl8G1z9aJQNOLwmvtTQ4r904/fH9k5HhFDOTvunAT6u+4ytNSm1K5E8
yJWNybk18bsq5CCNRweXTKZVNTg+jv30UNsIVitGVzAsYLnl+VpN7jg9GVAtodr06P7A2dzpJAkW
eQhKIeEulnfZVh/QUC6re7F0GYqkMo9wA2cb7EGbojUM7RRJgrraKm9rG/63OB0knN7B2I5jPe4H
tGfXMMj9K1HTbCrBPbmVWWG4qcNzhhCEphw9Smjmw1G5NTg0yTixGDxYlCD+kH+tB2l9cSt51ELT
+Yhd9xIGlviFnflSNB25TKa76cOk3oz5B9TpjY2P7Kov31PkglgRqcfSaXmZ6v2iedqopaTftkj5
sFdePG1u4U5k05H5u6ic8kttseFrhu5ukkiGb8zxHkOZNkV1FBtM1ZCtQtH5bz+tpuNqScVMeBtF
+pFYLglK3AAjoPly/+ghHJNPWky6+qEyTQv122LLpuVZKZMr8RYmySv8ZvMIYfzfxQRjC/xzaXHv
bb/e/h9X57XcthJt2y9CFXJ4ZU6iJEoO8gvKtrYbOeevv6MbPse3zsNmkbS9bZFA9+q15hwzcsja
XC/5slyOKEfh+EhJWuxYxd1tmEvPATGLsv3LHsyPW2JaGptnCIKgdIiDu2d61Z08qSjOr8Ly4CtL
YbGbauygMUaZUKpDHLLlSS2Z6Whno2/ugZFScjYm+tuhZn6zWBBYowDIHQlL9cBxGLrBBKDYNhv3
ZjTdxaD9dFJy5X/q5bTW6cv4dswmaSWCzzr0d+tHo40jImsvIVM+GvtrUHXGYS2D3BlMClOp7FQ6
MiBpmgtcdEGnvVHKtNv/b5ZLcjZpfDRZ0BWLqzkZ9rN6qJ0ZxbcBs129HPB25a5b3WZFIqHKI08j
8b6FS4XduUM8eirsl0o37eO/hoR6VmGR2xgzmjLV6VUzA50TUD3x9yk55sTZZr9WfJqrJ9t/vy9L
YV2EXn5W10qU8k9vDSJgGjA6bYjs27bS9L3W3F0XU2O2bPLQ7miO63TivqlnaTc0eAoJMBqlIXzW
DZSOnmW9qAdrANWaFWHofI+NTOy0zM2YHlbfUAODurGNJLoNcRfdxtT+k4HEMnZ9pjdXHV/DNqDe
eiXD0npXYw+/Rp/DUnKt/aw8lE5hXpNORjTQj6NVYn5zoqj7kqYxR5YpNt/TdnrvpQaRNtSwT8XI
MYYQ+mjra8D4ylbUV7+OAn+bpz4Ech/hrVGJh/SD3xn/5e9J8Sha0OuFGQ7fRwul6Ax5a32m3qNT
O2xG+d76TE93owG+GLZrQnrsbZ2iImolapMOGYfoJOQYYg4E38fhUzM49obcMjLMNdHf2sl/byH9
nDszMiCN/4/TVj1zCGqlrEQtaJK+JKJ+eGsJR31x4np95VpFveWkNM/IXNjrEH+k4ElV57BpsY3P
JhIcdQSqO+4bRijhTl2n9lxSdsrfcyuNqdAyZOraPUhqcJgdCiGE4//pnVd8bVFVc0bqZ6ah839G
UcPdkhbyPoTJ0S1U9vWA8RGeR0IraKl2Vbp8WwL07AjkqoceIY+IEmJKPbodTF1RSjMVFodmQt3m
WYL5mVwivNb60anLg10fXNwCqXgTd6LFiUDV1pBCYLUMBJUEMBEIltQ+3lp2cSlA90PmXcr8hPEO
Ky1bsA0g52zZueutWBQsX7BRLPN7NzoVs3NJ54ZEyW+cKWdYkk6mP1mX9WMRPZMCKuD5kNewCY2u
Ng+LsGt/kzi2c2+q3/iBYiYxbfxSyWdtQLCEm28cYZgHNcKZgcRspA7uZhmhtesSBBd/6mZA/ujU
xKfKgy16R8JolFTKWGBdJ95wzHLyY9sYJP8/qlyjTR5+C5yG5G0y9RDnQeYMN3OSXgtkqzSOe/5V
7fKLuSsdpSaavqdEI0RTcl5XgJXMYOIgp6iFemZg8z7EPQBMpnxf2MLmXVl12n2YDOeYev6ebVLy
tlDKqoc8wS/SwnE/2833tuTEZ8tmly9c8oPVEZE6h5NJVBHCXc4/JIevIZJwm81+vjP/d9IQpVG5
XdLIO1a1iTG2dmzI3fXE5Kb/ElnGh5Z404s7up+sYRt+eXrjWMhwLiIUpiW6RWhietPFYl8Ip3hU
9C2ugze8qmFsLfOk1LO0PjIbwBmF3XzwdUR+kXZVs+p4dqJtQlrR2s0gh/VUJqMDDwUY01i0FBzj
Ak89raGGMTOW6izT6rsn9SogWxBttFQxYfq0tmNQFLDBPMpXeeIrOp/wCjEfmMu+jLNXfcS2cMlO
IjjJsVknleZZGANMJGLm0jwlvUQNW3wvCG6m5d+AwZQ/XN0mm0eAnq5tE9w6/c2zkHBMV2++mS42
6pWymGg/VOeupacP1krbqkLbnJ3kpezpN4z9veij9rMy27vOgO274SPQ9ZOtmlRWelqdaqZ67LP0
g6fEmHahVOsnXmxvjMJ6qi1Ba8a2kwoQrdk+W7l/mnyHI59IPlflCRgumANJe1nl9kH9uyd98z41
51jTots/1hpYnPHGLRQcg2V6o85tieYjVL10SoZLrYHPzhSC4hRSzWx45I3z1r/3U/M2x0F9oFk0
7R2TiFuNtvnOR0L5WXV6embCO56MJPtWisV9xCQN7c0+Q/pF/RByu1Hatmbof9Bzhbs7xP4HPl7k
Xw3l6Zy8tem4HI0OuK7JcBvIjH8uFxQHRqJfGeaDmu+n7qE6wQkcMOZP25j5ztPigxKIPYpfzeVL
qDJqQ8+Q8Hhv+lpEkG8kEqU3qoF5LhxQDA4C91m3vA18yS+R4e4JbVjeopC3KikCEgvmc8BADdtt
E98E6/np/zwbJ1IExkqSxrpIZ9yIp6rHjH5NIsKKM5dGW6sP3k2W6G3t9n+Y9h5pJZICh9XwYE8e
nkpQft90E+lNjQfi9xj4ByuJtR9ekcwQcbiag5l+cl9yqJp7wCyu4dqXESvTBqVT/dw7urOtx5L0
dTVWXnQbI6JU6nQGHaAoTJ2TahlEk/deod7bDmbTnxfHHZ88QHJj5/+yCvp63He2CMJdCjP7GjVw
aCsNB14dorDX868kLXxvR+/uD9NvdX7oS/Kt82KWckKKXkQWksHdMFzl9rtnMzzy/122epeLi7SK
eusbJGN0SVi9tc3QbhMN/bqGXF0N/vBH5OfR++VgqyWyxLQvoqYL7JmFA/zTtcDNgKJQw8ucXZ6B
yxUD+cOn4FolKVCyHDTb3XDUIphTVVDpOzGO9YdNzcJQ4ovuZ81VLZlolBJi1fxhH/0MPHTcqomf
glDZVxFiWHxGzEps7Ykw+DDdzjQHDkPS1TsLAf/DsK0O3XppfCnmHqk40mP4cZUwSQ9PJvvZbmha
F4OTbtIxw3RA/xmDBk2sJnvjknDOeIPbl3lHwkwAvAGcdYbbn3lpcAQWvnIbhYCrwJ36vZlTC5N2
jDWJbRWZ3fB1tBbrxe8taBplin2HP7NWvaTMkVLIj6Ze9n49XJCcXTU7DjHCux9q+VRtC0umJNX1
cQHyjQEPClZYc06wbLM6dEQObmzbPadzRRCFEdADlO0/VdA6HqfDnmaSmpflhvE5BaVz6EP/rhTE
cTl/x+jhvUYx3lwJVxjmjvNHNK/zeXdqEdnk3Zc+FbK/HRvrZz80xt8iNB7gG4t8+lbe1HUBSP25
8r1i52HLfje15hGJ4b80cSREklqMYqgD85D/phXcTz+WfAQJ/Ccfw0Pn9h5reXlvIhKC6PBsgjYF
x9AbNSR4uaj2gfs2muWro+owCAvEKEVy1Yf9EhfhnelsjKfAwigTe+kxs7WT/7Z4qQaYfWo/p3rE
0tIZzGzL1EpBRmlfnKF/jzMzPPtdDwzMSWBmqzrDTjlTc9ZA905dgyrYeFIPRt+GdIEzwkNTsXxW
/P+e7Mwbz1EvPud+dkiw4/htiTn/DfrcaXLiDmImKAaODGCkAgGynxenxjL/Q8zU3/+9r15i7v1S
aCkwESmdUg92unydS1tb3wrdztpWHflUYiwyEq2L7GCLji75qDnxERgAqn86npFXAnGn4FAjtugn
sfeXPPbpZanKj6reudmpQ6MUMqMov1skgB1lv210nQ6UuS25cjwbwUGcKT4xW2M+IxADjUzTDbha
Y8gURf/LzFMum9IQJ3Oev6/nXrVpl7ZV7oSYv5WmV/8i41EVPUZlEx+xzDDQ5aG+jYBruC1AL7JD
zAOXX7ea9P8d3pLECw9tWzzVy1Rd3cK7YlA/Dz0QSEOjSQQvgCnaoBG9OLLMY7mjx9HUWbkLquiB
ur950mXj3UazZaQ0TgZfWCwzJvkAhfvZpdMHewd2mQC2rrrpdCdengxyXaAwo4GTRQ1R7dcUTR5f
vdS+B4Cb0uBPy/hNTnW6RwD5BEV6dLL8RJMhM8m7VscvetRM2NpapAO6Nt8GUjs3quIYBrS3oOLo
UPVUvfjD8jPjtnJLt9s4FKah79yA9hO4nGSrz5pzTLx8viHF2rlwE+4oSL5y0kQsK2RQJodfhFPY
Ok6Q2uqt7lIW963zYdfjKJd5IiU8nfa5cjDqo9ndSx0Te2eQHs7C9oZAnLFYldOllFgFH+vzhuP9
d9SiGPGH55nsJ+LIwMiCw/P3BOhMb+UQrIM1jArnhIDOM97zeAfVzpWKlhK6CErZxdYwXM9MRJxA
3Adah2erbthbR8844SsXp1XuS9Pq1M/k6qktKl44BRpAWU8ZLF2YqWn26Ivl1epNjH4Zpr6kMJ9N
uuNXRsX4UhwSxVLD/dXGZoyDjp1LDeLGUDevnZ1dx8ber4qmsaKDM8TOdC+Mxt2FLurYingOVeDF
jb+t3an7GmbZxYwq7xiM1bxTBTrnz+1oYUHn+vr0jempKKzlk7Zv+asV1p+OwdtVTTGQdFiXanLL
jUY02KaNx99BLxk3ZvVa065/UoLDEGwzcopuekkMktzVAGAqABMZCCZ3tgVbNerKU8jFp8wvPsaP
C2wC6B2WO4LnTqyDkM8KnXtYScYzNLbbPvCC0+Rk8Wvh0smShyaU3e+KldQwviicIruCl3M2ehrb
BDs52Tlu7OqUVR6xPw1RqmuDhjJjWxo2ATilnh/UnjsnKLbx8NgQAoTOgpS4O73Fe+rHCAdEDiyT
8OoX9p4If7Y+XJQfC5UjOrMYirzte0c4xtGvIdEXVO9je5zDgcXfM/v/WBOevapELBYVxT7XIHH+
WwSQniJ7WZZwV2Lm2fskY5xiC1I8loT5x0zvzXbwHKHNMPcpV+tTETTVxhloeXOdJmd9sLpNiLjt
ZGIvYqYkMbgj4vKa4pnaPOJUAWBIyedKV7TXVQg7o5nvO8LHaB7Zj5YjCCfE7scysyZs9RDpeQPh
/8jVyplGi2h8oNy5ZTIAMCI37ubWGROMiawu+coKYVW5Hun2mIleSquNfs3d4G+wknWXoFyeVme6
yH8AusBPS6bRX2l2k5rPeUMW4eTNFzMlBM5SgiltnOo3LbFM1HhN/7KidVXvwkBU3uBlPlpD3tPU
N7I37NyvZWGQvdSYb73dUQxJ68QIZDmRPBvOKzp3bsnPol7KB/WsB1O1jzU0dlFhpK9aYfkbfoLk
M+9+mW0dXdk8EFRIHPuchenNa/oG+4ZUdBGP89VBL7yPLV2sH69ViO366dZBON1FeK8HxhNJWY2A
wxGqGMOEWrFMvhSRDi4D4o0hBjQlchyhiJNoDik+BVlE0rDfRIyf42ryVi0ks+DyMhTdd/VdGkYt
w6ARPm487v+TYHfG88CZavEXd9wlCL653HBCsy9u1/ds9IgNUpRnF4iGAsRnZ9qs4WGoquh9zKx8
M4fJf2Tkxe9Dr9N91hHu72sR/ViPf0T4hnv+Xye7TA38R8yIBzHi6FGnK829YW0BsTkSy+MN3Onb
RK+PVUfaXuuY4ZU2TPEOdJVo9RALYhEnt6gnw8zEusswpZ6vxDA8o6damEKBw/7rqu6JaF2qwLrQ
rsBjbNPe97v0r444NdJjK2ebAqfaziH+a6vaZWvPDDoXABDGyCYewl4T+aZrko6gQR60JA9viPhO
rtSaqbeWZPkEimAgzUqf1XbGtDV5Ua8ySLLr2A2Vz7jONSshGDzLCAxl9KhLpqFFNpfcBlgHnZ5u
atKG+kONk3RX/GdFWnxqwtK9Z7kwMXzxg+bu8BZ4iM3N4aufWsFdaWNZEoLnbBi/VRVuW0y+wWbV
s9E9cm6tdgvDalkF1X9b8sHSX0vUEvQol+x3VxlHRl/ZkzaF/W0YnMdEusp/NpScsBveucORSdTD
B+Si4riMELqitDhqzcSmwLe7MUczfZ0rdyZLyz2p7VU9jHGCoqbC9ZmWP+fOaDaqjEBwhOpS6akT
rjIlStUz7PDk7frjtunQ3im5A98h81NKv00UG1DEZJNTPagv0TDoAVa6UZMXh596iA2AM4qjkPVo
4hRQVz2YU4AdPSk/RjuFuSqlNR4iinuEAcpDNLvT9ByrUxLD/dfi+DAVdIeUYRdKHTkn6iju6Um9
o0cXp/NlnbTRIiYuBpl1CRFoFYJEXYZ3GNA8pyqJ3pZYcvXgEW8FxZx24FB1f4Qk/SRRopHQNs+H
QJJ+yqX7HVk7p3RanB2I9x2AxnuPvRDkmh/t/ZqOUN6B84CZyD+0Cbxb7JA911UFR3mRxr+WdvlS
H0XaZj/Lvv3NEKL6uYTVvQ/+U9qSsYuzq53HEjQYGLfEE5xntAAT8SrwqeZiZ+FRuQotd560L0qi
oB6UpIXAU8StHtF3JXjdXTIL/5VmPVZjcr6xhLG3o4p+I6pyYaeYud3L4FpOWUzKtX4jW8X+Wmfi
9+iKZyv2u5tOG/scL9Onkpur81pEXNrGRMtwVqKR1ipdTDX9sGtg1Sv9EoKF8JgAVdrEnkh+CYJm
kfRKiA2csTpDGuH0u9QlydLSltuYpNaLGPQFI07+G6Wicy1F/qRcHUv+UA3klLGeHn5jcZ2PbWfr
N8NjV6ysvFj7mEZIUk3q0BNX/YEAzQzyAelSnQpQVKy9LaSfnar2rbTSj+WRdv78ZpoeOLTYe/T5
cOqrQDyM2ggvYx/l0JDKeG8Fc8PFRQRIPnKKE/P4E7E/mBmt/jml4pqMNWgFObEvZ8cgDpIKXxVN
Bd3aDSr6DvEUcVGrrsys/Ieay9g2xhsIQQxnnWpjoPa+iX7J8IJLRU6Ls6JIbftW0Sk5+kmNU0UN
UoTeXc1uoMcLJoOMqCw+FWPtbmkZGcSVTc5lWsgjw+wAbCBn2apnhPco6GQQ0Jy8LgzZcHq33rmV
QRt1gLl9o54KGTSTDzadnJx4oo2eJ7/YWOj1EFvUhKQKsTRoX2275+g+0ltUL2OfT9gjStGVtTgV
A9rxm/oBETp9ZuGc7AfUXqv1zpZ0ubUjSnb1sBsdYq48fX4OQ1v+RFESEoYMdEzVFpkBnHqu0fZB
IfNz4ya0FgSkGVkHNLzpXtWjHVGpIeiiTUB7/aQux3Ki2bL+LYvXGHufvFzZoU60NHw1FiTQruv+
zsmQeI20pZXWjWBH0l6wH9p04XO30PvV1fOclVhl7OUUI/46tYFegvUj8EqYKM6CARehevDRxa7P
/r3nyV9NR0wZFSSp3b9fAF91Iqfx2k1ziVfAfYxKOxBn1AHypVqPgWJaBNG6LI5Y5+9A+0ofPzlL
feNbPwer0B4G3KhNYegMG538BbIUCNCcWkVzHWrVCf9xKTN/ikRHiBHXXxZ5fkWspEv8KEJ9+dLg
sND4SUM3t57pKBO6Az10K3rSFMyl+k05Ph5E3qZfUcqlQBFToAOlqTHYAik+H8aTOzf1Zyo1LgY6
mg36zQOkOOd7YcJPVE0dr8+bw5IhUqlmG0UtlcUp6rrlS4ab9vfQdbRSwgBrK0anJDLaxzLEDJVB
o19MlPHbyGSsHpCBgCHLRRFJcfVUTxfVKQRObd7K3P2q2plh236WoefJNCqmZ9UQvpQ+W9nQcLKw
p8Y753NOiBH9u8gXQB4WZ3qBDFlf2jjNNpoFhZ5WzGua8/GCvzkbnblhqDZ8ODrI7HBuBpSzAO7U
CkLBaN1CtEKvPTzFTdN3PgdpxqBqaepKRlVZGj3+zXiqkS1n1NLpINx0enIiFD+Dma6CJpmg8qxD
IbW7qUe2HEzHpfe+1L7WH1fbHx73pwEB7/NoV9esasI39QBe54H0OLqrVxosAXCTgJC6INHeanAr
f1WdbpL0G6PzvNcK67uWBdVHjsfm771Ygg1tieuq2abEiPaRS0cjL0nuOw0DyMQHxWUAzNtlePt+
TDXIxo5Q67z3Dv8Ht9B0CDFX8RhYhR8JeK93kyDg1tbnv6tSTsrrPz2DekYnoC6Dm+MQs6InkOtF
HzdvrQFjr5kR5TS1Wb8lAVbkKtDedd/2HzksSamHq2syHG1MNGtbGMFnexioTncEkEmibGcclzg5
La0Z/BAaWESO28WmMpsR4Kd0dDZxvByaGk0CcYXYq/Xaw8itG6e8KHpOTGHBQLuIjkEfTHefBiXq
75g6S3rFlkJGbZGDldljt2xi7sWN1bTZsYgQ3ObUxgiEpN2I1t2I1iKaN6Chq2ekLNSUwI0V8Hjy
mAL3LY4vlKZlsZ1/21UzP7JwehBc87YK2XrSgKt6fABwICJtZERNIvPDpdH1qnX0rtbefGp3pEyH
TnfVRfHV1Hw6K45XbPMRvZuXC3sfcV58hY0sIJFphLD6XU6GFn/fLfKan87cFEf1Sg90Ojh5RgdW
vR4ITtz10DK39Ojmm/plG1u5I2Xx881bPOcYM9tM8vxUxfZpWM5ERIKXNgLTPyxhk+5U2dy32i4q
nANob7ha5ix2EXjZcxoQ9TRbz97A2IMTb1Zfezxv6nSspt3/HtR7I3QE0NzNQ71fyklBWy3axWw5
d2U9I5baH9J9azMJ2ES9i60/gHa6vs6T8ffUpn/CgrS2tSLiX/nuer15iUq3uRR1Hd1I9uA801c2
DnEr3rVW/5Xlznxz3PRHg/9sk2ObuylBvmWhrE/+hzjoRHSx3AWArbTEmo7/WZoLCd0MMXZRaEHY
pUh8X4vToeIqXUL3qLs5wG9c2RcrtNp7hjlkB5QoIp5J78lYFM5uQdZ6jfuM4N2ULNS18SG0hgO7
mbobtvLffTB8zHWW7h0rDADWdndBlNebt8T+cdTJGCAE+CIMw/1GkMc5sXPraQTH8s/Iomtwpaf8
Mcosj4WRHv9Vd0aO+FBUTREmWFl9DFOONHoGGihS00COoXRFgjC6Kba2dlYR0uV739gytZUp+E+f
g/iYbaJfcmQM8q7xetJWbAHf1fXqT2hwlD+2tphbBSxaf08H0hAzWbUfa5DYDBSsb5YX4bMQ3qHz
Les5q29QHzYw3BOKY5LVus1gVf1tfarDpNwYZ+Fz4loVAKabh3yvctKr4wZX89Zw0LwL7RgQsTQQ
PUsLDoFPJ0eFpATQ9E5tGrvrS1dmpsCyxfGNVXfv5clH1qGNPFqQeE4KGomglZ66ynFxauvN12bt
NkFreMB/+NUo44NMNcfOcPamYbuKUMlJWIj3RYTHmAH1E4Fu1SHROQ8xWqVK6aZoq0xmpiXwDKmn
SaXtesK97vMAehy8ORBTJS4Of6wNq6YhSgTmz3M4DQB0bFE+kLaVd3qGZ/VqkW8lgqtNhOW1dIb/
IvbgzqblJ092lVdlm9qYTP45LtPKiiyUfIgcKFv4NQg1UQ+hj3WcGCtn/+89etIp6RR4QwbfKXc9
ArFTS49gv57DasFUcXSQatYG6Kky/aEcfWOdudvWA99dIBR6KvIFRwOS4i8F4o/EjV4m43ndRdGJ
HFMzne7L1DN1r/PsniYA5/mYLsbc+YdiWfKLg9rvbJH4rHy0yCLIZwQwD+1Ers1zosVHArKZlNqB
/xxYCDCjQHBhSj9rkcEfCZzQvtiLwzKttzQBpN41Etqyc1IC4LgyPu2QLBJ1FSH9uWZ96+7LcCKH
VnqGjVJmcLtZj9s5RfZbmMHFNDig2U3Qktma6nuJR6U1ZqBLks/Kxb4leWXsswpqBr1p8wXxL1hC
YI2bmdnsR1zkL7k3HdV9VcaziRJZquv0kJMCMg+2S7gwiTa+W26uv8aC3hOX8mKkPwik9HbR7IKh
tz6VoBoR16GvMeFVlrDgo0nCwmSPL4mH5UQBuYMAo26i3bIW5/N6j/Jl9BtV6YfEUF/dmSzsespJ
zqYXOzhx/CuZOlSg6YFcimcBBOS4yvObDFNZMd4nvwmeGOSXd0C1d8Cf5YtGw3v/75k2dgjobQhW
q6wlMJnTBn1NCHhl6cfJJVtUibpqEx3vukBlmcygdyPn5vcenMvAci8zp6YXB10aExnnkQRl90JL
uHsJAYWcM9a6jUexpxQdHvCuE3obb1+U3bQWezQ0wQgvQUzMi05Er+N8go9jxxn78KW3ynctqR0O
9Pl8KvXlO2CD+lAj1CJBtxB7P2RJ0QwgFAq/F7Y5wrgAckqVFweR4Ygns+8eLMk3McbaK8bm/BhV
+ny3DGjDWAh+edheNwicuVhxauCXZDkbsDDP0Ytep59sVAgVnNl5B7k+bmn+ZjC0Ned93Fg/3bL4
oobyju53R9bK8NjVLSslfPFTzhTpsHZ4kKEzu8mCE7zN6cOI7bfWraqUXFX0KXVMYxD9e1os5CkZ
k7aHcjhdgVbD9Vna51z8oBnTHNVEITDf8ItBRzM5d6j2rkdiTGcPTNWawXpqqFfIceX2vJrIAeq/
RxvhiT+Fn+fPJUY/dzQIOMTghWfaHuPVJOJziwaNOOR94Dx1oBFeKxvaJAzgr+tyEgsSTqSNQl3U
Y41ogKFVfap9AgpRrFr88Wi8EluSb1OZYTByvCJLeX5UlsasRE4gDSbjl47PkDAZTuMMIbJj4LYp
fpigu8Zjjbxh8GilLzCauACS4wjtER0oscqRDLTnYBVp5EH3zYuItQ9fKm4KBmMHbxHVKU1yTtbj
MlzVEaz+VYEh2wZyJWbdcd60FNmK0dgBuSc1Wc6LybzS7ZutmWGYaculx+yb4Tn2u7F9YtTcQikq
aB1YZ/VCvc1p0DjUA5A/T/Y91MjeMDTkt9iE1VuxVb9OCwanifSIcxdCiXCda1HAnnQrlLOjVAD+
ezABlW0YveVH25ZyHqgVZ9Wyy8GCHdp6tLaCUIkN0jDyy8IqfKYs629Rlx8Yixtkk5rOzglJDNVl
AyyV+RMdOFWEq6AEhoWQUxKxDqva2DYQQc3+D92Nx9O6W5Pbgzk3fHYiHdIh5+Sd+tuJyUFroO4q
1SLSHFRvCmNQmAT71N1swAIt38u+HgWfL4nNyhf61xjRJGJruItNuS+AuAZEjHLGwKE1WLr7P1ga
GwwEDhgTM7vzXpQss+riorUlycIIG4lNmres0tmrPfkPuhXau6wtKUk3lWTYECda0U/lZ9eGqXpW
z+oF4ZE9HrvUaFZvjzL4dJA7YGvX31fsK0V5QtFfzd/NFE0ZLY8DiEHjRUC42PAn598RRsy1T8+X
Uk/RW7X02oEkzA3W8EWzuH+Z6bwJMVBOTzfMD9NrJ4wQa/XCNV/K0GzikNRHFvhk3ikYBzNpMh3h
osD5HMRxkl5QD0/LmVWBcmkO843kTVx0ivcha7X7Wm1MtBcnfBZDR9CnEuOpBwM+/QEeFm6YVncv
vWaAApjd6KNuKsQAdfBXZJ63UfOcZ/q8Ay3n7WkVn9EMw+jrgR8AB8g4umgEnsi3vCDumTfIYZw2
WcNLmXNzoMCNzyCHoI/QZq8ikpPpYz2pznvkAD9YL69Yc2cJKi52y6S7pLBCMaBVBWYhoLX9RKqz
DPCiyG8urjv8WXthhmYHh+wGrUbfgDyF8xr2yX9O0ZibrvPtOy5I+26FFbFtE7GIyuTo2dmv1OgS
dJ9jyNF//GVABn4URKSIDVacGYks/eOiJovBiBcYNyWCe6PHj6RcbJY2/DUEM0KDf2UFf/lT4cD2
AgRqq7q3BKNSjSGtPSom3Oy6Ae25oqQXy4oNPjhGaDYURzUrp94CaqnuGI26af0/pDLuaagZ2vh4
lDm7mP6LoYFfVOodxb+F8fglkt17nRyUlZ2SN0gDJ5+QtWaY32vLk4TE1CcVTp0TpEZ3XixUUWqq
P9O2vycL5dsIAbgs/Wc1P3EbJKexmyCEkDOV2BseBYevq9H55rEObHPD2/EuoVxPDwkZv9s8MN6t
2gmfOqvP3wlXBDwejI8BXhpuE2b4Ssa1cMwiNWh5aZOO4rLNp1Ooz8ldpPZDLYemj6uCLgm4G1nj
9JpOZil5u7uQA/oTqYE999wrtZ93iCrXuGY4dK50CTCrqE8Pj9LJlDFKAYcGFggDCmplXn2trjZI
BhsZbcekvxx/Ti2B8NwuL6pF3AIGxpUJgKbW9unklFgNmvoSGwN1NfEMBCQNoAL91npMIhuRfg1P
XoTTN7RNTNVjjoFlVZkG5fRMVIAmDO/FDBFO9IS6X+KkhBY+ZHfdg9/TmNbCDHoqd5r2R0P4RQyc
82tdMTooSfJbTw9dX4kb583TLGxxHh0GYSpFg1TxYVVwpVKlwidsr/HLofa7Z7b/pWm8J2TP/avw
F/1LHXwN6SOd1++fqO/wuLZ1hzE7qXXXANR5JRo52jWe5+7U2qsCvodqvKpGkItvdTOMH6WZRYcg
dtvLogs4JOD6thpN/wfkI1AoeeHt1MtgIp2dkXnNZ5kAsJbfpTo2wiWZjzlF0VO2rfDPfqAXjs8V
Gpy9E1r5m74sYHQCkwAPx9+pQQNG4DMKauzGVQG3CTL81pXO7Gaxp7NinBmLDsgnbd77yYWqMTHE
i/3m21Ib1tNMFYQU9O6gAzlCUp426qV60GzgewliCDOb57MH7uoY1f58AMMLQqOe801ZGcmny3FQ
zN34oZN+xBTjuZiJkZ5koTrIB89NpotZDd9iWcAuRRTeBvwbzv8appR/yvZiZpWIGuOqyF4ZXvxU
7T5j6SS4PbjRJHRPhT56p5gx4aEoyf1uZpwlsbc8PKtinwFLohxGbuU9xwZn3CXgGKx667o9Ed2p
9r0upcfpznA/u5pdAsrHRnzQZw3cjRvpscxfgfWHsvJbPoErqyFnH8wYQT6hoMJ27XtJP+PQ0rGW
SuZqGzfaraQ//tn35dsUBUDGqhj6v03ETW7CoYrxHMRhUd27SNDSsnz3Fphm+ICA+SA5Kv9tLOW3
eLfO8gmNwZFZfgRI519R7ll3M3bnTSVz3xbdGbZgcn4kYq53akrva9jnO0s8upYLLzOWn5gKq90U
+QS1Tpm5W7dk04jDvZpMpgMJFX2MrkvOKYPZmp6hx24akni2tXTUkQ+enzv1UkzfrIgu8SzXpwwA
MhbYXjsKOxkxjzVnZf1N8flu6jxY7tpS7clA/shLXKKkBf1YUD7HXfzQ++EZYI2JzI/Cw2VsK0Oo
xFPeMm0kcbs9qGCFwUpJJRc5sKkAeD+zEuMa9Ul18uzyOrjCPNs1PlhJ/aozIE+kspgXZ142rmtb
f9KkeVUaWTghcC0LLzgXngvKKzP1Z4zZ5MxhI01Za08q6qVoAJ53UaEfkBcbG4tA1I2htAMkt1fH
0hNkIlY12/287Jt2cA9jbO1UnVzbNKhBljuol+iUgcP9EkDb2LhaXjPd6alMBBIsgFVwxYQzk5WX
0vp3eN+hi+k2RvM6tpB0WieBoAM+e0fWVXe2qNSTNEUbktMMLh1a7YGWvwaWRmqX5TP61SNSGj2y
7kyprZ6Ggdh3+XIOw5QAMIodWg9Nc26Sstw5sYtA3n9v4owuooEmTya3ar2PbqIKIwYmXvTLJdCj
CoEB9x0dc+UWdv4fZ2e6HDeSbOlXKavfg75YAghg7Hab3dwzmUlxE1XSH5i2wr7veJJ5n3mx+SJZ
fZtM8ZJj/aNUokgpsUR4uB8/fg5WQsuC2X81CWoJv7jDBxTufIDApYEJ26eUZHqn++BHEMGCT05I
Jqk0OoMG3dF8wjNrdJApRTc23iXCZp4HxUht2RedwTlFzVxG7V6t/iJO6PpMlnGdajVmdQGD8XEw
eBuUlNvNpJU/BkNc+z3OR+hpMArko3y5MCTeMLlkKCHrR1KvDpW2+r5uWnf11Gt8ElxkwiqFzj3m
ByRspo2Q5Z02iIgrmmOw57BdJhN+Hw4XvBIMhqz7apzZhbBGPExlV0/HjTTy8qNb+8fcpl/kpDOq
FEqwlWHzcCHmRPscZsUmnoV8QFxo3PsjJLhOsAYM18RmN1YwZHxfd9LaM7+1bRS/1xU+UpaFFa4q
nfoAAAd/KEg9p5DZ3UMQZH+c5YbGnJ+oZY4XqqKFVJMNGjASyAhDR71GQaQn6XhSQ05lm2xyzxtv
YKRB3xs++rZQvbau+sDISfYlQf7i3KINRTxtzkqGOg0xxMyg5TteCRRvRkyXGGW39Bz+faWLw6jb
YsYLxctRJzv3p5uq7g9ZKlQBM9aHoi/jTV7NYPtFBoUXnrQD3QsN6iI9UmV9PSsuwRsVCyeqyUVz
a8BOcvgWxtl2nmP3VCMUc9UXLKFJH7o7UaF5hBqgv2si/Cr7NPAX511mh4G1bO2oXOiF84m5QOcH
qdxe0+avdOphW2BQvq8ry13nSkBaS5KVXc+n0tYxC3JHcx9CUl5WMvvZi978CPmEcZWajmgfYCPn
1CnJoyKoZzkhnoH8L09Mxr6jkMI74kPTjqenpicc0W7tj96qyfzwkEdTt4RMsTlHzyw1v8k5vC6G
xn5AUy3ftgg2r85fxt2ArC3yQ4vWpf/ixS7PQ8mSnFuezG8GiJsLijk7irfmSAOxqAOBGEzYXgEo
4g6Eo+ttYGVX+aBBJVFfRWVbcMO4VCJdZ5m6shdUMi6uP1w7hYT45dn3kxXot+extESj2o3iOfuu
Qf3uEfTA+f10tqRFbnc+0TtnrJyt4aZd8/H8u2YU8004E7uEnLqFlrfaMnK+x9YcbB1nKnHJUj37
Kcfh/ZzI0lM/W1e1SPjsEG/D/A22/dpMGtyUhQmQ0shhHSSt3HlGPN9DkL2zwmG8HsyUGZVMHCTN
8VOpuwaJkerljUzc755smulvRMWC1QrjDde8lTmiKO+zVLYhOM4Qh5hJqYULfbIEYsMAVrMZRFB9
lrzBGC7ou+QKLgGT3qZ9lLr3IWCw5SaI54oOm4Vmt426yHmVxnhdrKnlP1b4CRzSFI4wPsTNSerW
A3uStkk7fMPhz7grQ7j+0GUd7JKRAUDfMeIdjLWuf0TioFufuQvolwQbq82HVVSU7sknf0YBqY+v
JP5acUMj/HwulJp/sGdEX4OBIWqJ4dgyT60bCz30Pzp5pYcDuhOIqRz8qPqWKZXEAbal3R/oy/Wo
8F27cqDOtUyT1T1rKwlMu3miLNZ1w8HYx/ukQRlb/SbQC9om03BDHifIoAUOip28Tkb0ttvKuy6Y
Klxp4UiyXdLiu2LSjgYDBcGiOasWaW4FZDmPqyLFs+c8hYT6WIvwjXtEkFTZHjOrdOYIVjU9hjP+
pxlZdhCOHi6kps8fjSbFFFI76d0H1+mLQwXKcV1MUO8RyVjGZj58PP8OxhkUmRFBosQwouNQj7dP
PBkt1rNjnoUM2Ohu/EHT8m3QWj3xNU8+qD6PPisln0k61SZlCGjZaxmsynJV2/nw3S1CjD98pYXe
jGw4d7yNZ4aXfCtwlsB0yTaqJv8ecYD1U6vSh3He96ekMrrPhFJtSxsnRfvXvSbKwuoe8nKH8gZt
yyDYn1PYRgco8jnrt9HkXSH7a9IxpE1l5QCDJI4aaW3NhMCA2ft5DnVE3JT8xXzSDEMV+743W8V/
Nm7MhARe+cHpKGbCU/H6lrIdgb+yw8m0k9E9wGGyFgVDVV1b3mPjbf2pgX3xX46FWkqDWUvEjYbL
+MJ0Rfm5DGW6dtEu3p9Bfg4flExsFHBkSyoq7OrWwWJ4lZ07M4SAkZI3uPGd4HFU6mCoJNfLGnnY
AVmZfePgQaRVprEooVCdJcwmZSFmCaeBO2Cumqn2V2WfQ2/v5N1TxlIgLKfhE5JART657ucu5p/s
6ylCpxJUcu4QZuBAjRZRRnUlmRy8n8gjSenmryBDNjNFOHoo0PXoezJaNFo2HSo18q9ygoPeTF/t
0mF6DneLMzQwtLL5kDYUPH0jUJ1XmbAbF/k1GsUrFMHAou3IvNLkXELIhI0d48DIXpzvW0fUH3Ja
YiuMcOd11YOgFeVn24a7lJmGWEVtm97YzQODmsh6VM3ENBhNCc+sP2q03bY1TjiJ20MB7/OjnHT/
EOKCtjCFW7MyEBk/D2zkbto8fRnPdzGeJjdP0hV54K07P4ZY1BjrTonfq7AQ9gVJ7OR+jia3gVRr
DCutzwL43vUVyIR2SvOuvSskTDqnD47Mn+jbfp5+AKnoKSMDqiv0NDShEr6kzbPDmFj+h6GuD661
pNeUJQsInk3Xml+rqHrslAJW1Q9XjW3I+8ovYSs7u2EqacarNn1qpFuficJlY/XVMXHr8oqOqbvB
3kBft6jxQE8Ym6PfDe2yV+OoBrrQyHWtjCmPPxmO8ejRfvrejR4UDuQD89Q+RgrFCdQv7oRjo5ab
qyKEQ1u6jfhQh3zqnARfUCVytk/RjmH7dlsNKBcAQ6RKhTG+IwHIukbfZfATmCkH3JVZZH0UGD0s
YIwfe6W+J0uAxvPKk9anWea3vptWKJ8rHINhSxD1rETBQE2IBbVuHyKpXSfGR2AMeXMWmhh0RlSa
jHxo1OpmC5oIne7cJtczVK/7fIlHS7JNFCcl/imZFN+MPSPBTx/hRFhqjXMOhKochftcdLvEr/84
C4z1AMKosebjuhysCpJmjyiZU0J9Uxp1VRTq6CpZO/iB9a2GNu1aK5sJDhCiu096VUUKTb1Krxit
73ZBjSCJJ+pP0NGh1DF4j+RmB9JQDRxaQiS7xvYegy77eR47M0wLZwa3sAGgPCD+ABJpaN5VPtbK
UoOhTqeqQ1QUHpxr46bhl0l+Sg33k6k5387syjpzNxXsvwoy3L6iEwLUbHsfznECtmy7gqGW0VnJ
gY/hjBBL8wdL4EQdVzSnVfE4Q8540lVMnaAEb0MvqtWYvoA/ch6FHQZlOZdBKKrb9itafTj/4Xb/
JHcE64SWAyOsmTXShVQlqPrF0MKlw1589IVcpKegMeRXqXGCdkkNDZCZ9oXJRKq1SAMCl26iB1uF
1vRH3RqfZq4u1xhEMzZM0cynJyha2m5wxxLJ/tI4p1/uKpkc8U2HbkoxowZSzUYuAywOT2Zd0cm1
uqMeGduKSZ8WaqIZ0eZqvGVItjhOfxj2aC1+/+0//vGf38f/HfwsUO+bgiL/Le8Q8ovytvn775b9
+2/l0x/vf/z9d2jarmvanrSFZHLHEIbF979/vYvygJ82/leqVZMRknmvPIKmwnSZsGS8wxTT7nyW
6+n8A69dsccx5mDnPj5ukTZvOzjxkK7GfiGFn19HdvztqbKIGmaYXewuVlWBH/yAaAe5rufhSHG+
4RGVwSFjsAUzbmt15kpmkqm53n30Ath9E87rMID/KddBOKtvfER5ptU7N66/cuPS8Th1TNvwXMN8
eeOIe1mW7Cn+Yqf+eb5VOzbvs8Kdj1XKeE9tM3AgS3+4susHIcGfknTjWBg4Fg7vu0/0+apXf1aX
dbYxwzG9zQK8C+Ih2DBbhkNaFO5Qpew+eEbkHCTtNhKoRD720XgrfEr6MtiagN0hOgBBvX379oT7
y+15GMBBQsbwS5f65e1FM9Ye1ZC15DQYkwRhOt5WQfDx3JJxbVTS500Yh/O2LI3kky6YvsHX5tbJ
07v63Ds1syvR0zTG2oDZbzO6yqwqXVZm/flfKoFej/uhZ9Wrs/FNGokHYHtCCsT98xwsAHZ0sEhF
LL1O/hKfxT4ZDRDlsYOR6HiqtOT+PDqF9EFftPGntgvWsi3nT17tn6oUc4+yRlfXV7llqQwFhxJ7
KE3AoXv7iTny1yeG5rXgUZkW9l2u8XJBkLnZhIS5ZwBZSQuEZYe4FxyIxVSL/u78izYa2qKGZLo7
f4m2wHyTm4/DvD+r/8JHie6VygknQ4uR/YhZcYMlbaOH1+dfBq8WTJvp2UpYWnUsRjrybiY9nH2E
g5Ct+sX2+gU6zzkyTbV/+4TYQwidn+b1OKGyZZ1U3cZoWm/dmGJAlChMF0nE3FVRxdGCNlT9JdGr
E+JKV3khmmtY5OUno7iW+pw9OvMNXizDTZer+1OKinM1kLAZXXGVl5gDjiq8muCnK63GJfw8SdIE
Ibq7c40og+KZMBSwCambj1PSNMysJCPayM3OaIv92y/l/NBfhidehYV+muV6TPE7apk/C08Beovw
KpRCwWxj/Z7Ifuf3hrlrsY1tuulhHEIPHWqqveyRcoxOBsXg7SzNnVs6+k2YoO+coj7G4w4fhT4H
e6G59A68otnqtTOsO8ZIl62k3+xJiSdrOAx3FT45kd+7N+evyKqyfa+jnG+Fj7TDLOZjC3E6/w6Y
TF+OSceQSuhWx4HqucUgC1DD3JxlKRoDEncSTu5qHCDhOIuYrtrqjPX3UZ1deYx0JmVY3OWcZEU5
mjcNcma2Gw3rwbLMk4Xq1j4wilVfM0pFTVbRSB/2Z6x0bJnWKHvj6sxykZPrLGev/erNZnMn2y89
3c7ViFfIdYCIAkhljqXLCAkFNYN57yZInEDi/dCV+uP5n7OttF1MnEKB5xV7+KTVjY6/5uP5jf7H
ixOnOZ9A34tyYuQ6bC++/Mf2Z3H9NfvZ/Kf6W//9Uy//zj+uv/btz+rNH1nd/9fDb38W9W+n+83D
5U+++Le5gr+ucPW1/friizXqo9gHdD+hpf5surT95+mpfvL/95u//Tz/Kw9T+fPvv3/9kUUMbjRt
HX1vf//rW+q09aTpGDon7H+f0Ooz/voB9UT+/vv//T9N+2eR/nj1r/382rQcysbfPA4tdXR7umE5
kpNr+Hn+jv43m2Pc0A0HlF46FiEOj642/Pvvtvc3fC09y7N03Ua/Ufd+/w3tuvO33L+50qVZLgyK
PYMf+/2fj+CvBOLp/b2eUPxy7khhSfq0rqE7lkoqXm7Y3IdllPgd+SE6xZpEWlLQzJ5Uixs+rQb7
hkz12RN6JYcxVGR+EST4TNexDJcyG/Kuo476Z0GixBiygtdso5sVbLwAxb4y3JT99ZA4KwesRKby
Os4/uej9TXP7TiJh/JJBSSF4dB6/CCE9cfHpMgLsxBxQQsBAbNxhZtZsDh66CHoDjNLVjH2M8Nqk
sw+rR0uay0r7VhrBcqrilafH712OStguHoYAQTNtU3ccS7cvLsdO3apxtUxCQaUbgVs6Is607GGH
M1bae99nhEVg6zoNG52OoiaYoje19duvxHzllby4iovDNE9C2k8JTrA9udLgGwvDgd4C2UlDMhYn
i2aiydedEhT+h/wDicjaA5YoR0ojF2clFx1RdLgYgF1K83sH6htN39++xHNm+9aDukgART+7E7P+
MPDTZmFYzUI2OCEwuG1CWfKm/tQKKiCGxWJVu3nAGf6PNrp65yrUp1xcBew1z2XhsnKFdbFfUOl2
jMFgSCOK8mVTIG1I/kiLYmvc1bnDiIK2LqIUJ0OPgQdIpW32zu6xXnlVJMAejizMJAjzMlPMSr11
0aGx6az4SAZqh6pyNl2I76m9CBXj3fbXKKMimMDcbpEfYyabM5uxCJeLHvx1igKm6vLPuXkbmOkR
jipSQjb0p/xLEkF3xArRD1zI1WJZW8HKraEuEQj6yNljo3R8+4Garz1QVBuIA7oUCGAS6J4HA19v
wWZkgMPBkK1DqtXZbU+eJrZmCVOd5ms3WFsDFywTGnrIajQh/8PQ4Qy8sSdnP1ZL6eS7qgmuLNM/
PwzN4KEIsXv7Sl8LW/azKzUvdqrWV3BAKx48c/gLT3yvkcwoO2dZKVOcK3UtRu2v8R26R5D8ncTK
UOvqct2ZqjKwPUK+bYqXj8nRkqZjbNRe6lhixnqKSgiaU9V1EN+jkA4R86b3PqpnU/XEb185Y5XM
tzA0Qxx3amfz9sNwXntttm05rhSqbDlf77MY3pUjCl6domBpLKVSbrjnhYl2PoMaB5kxJDihoHoX
I/EeI15q+d88NLAhIWxMdDbhAbQxgR5iipzEclCm3WO2boDk6hIpH6tZSZRWJwEJsAPwQZ2rdjcl
G0v9K+lg71CB2c+92JYu1L7boo22VWqsegwQgBBEf9/aCZsQZeNUktm1yJPg1BQMGAqIrdqk56FH
glsm+LiRRjH/nvo/kudbywbiY8Z6RmRXDBKx+HxZOt3p7Ud43qiXr5SyxZC8Tc75y2Ows5mWpS8m
lraH3U7kOFt1wwXK5AG4ljeLXejYXJi5vwbJuEKz6L0rUHvr8gocT9gOcnC2Z+oXiwo/MmdCRo+R
dwCudlPO9U6lAZNr77VWWWAg0BVAGcU3BdbQCa+leFGO3WOVD4+F5z1kSXosZ3s7heXN0Jq37zwg
taEuL0+aJmeiQYoCpfzlmq90x46j0hXLQPYnx8rW6tmMiBq0RIfeulVLe7ZhVQyLtz/ZeS3G0oMX
rGx6jfbl6nYBdLxsULutiTZ+fAB23NnyW2m5+97z1+iiI1wBacjeqiCAJdoSA11ch3C8seDmB9f1
MCwG5b2OwVReaDelbD/E9rCpO9gNzXBCqmSr5+O+pTMno7qCD5Ez9tLK/Vhqx4Ap9srrTnWGB0vY
ncwpg4NDe8Rx9m6W3jtCwOdc2HFxI+v46DIZPLfJF0PCF6CRbMUYqDPJ49XVlirvkMTjVZHZe8tG
nw9DKyWSHNIK1+gB5uyBqZL/TriSQqW2HpCNNFXx/iw8tL47YB7OAzS5Jg9+ZE5nbLbuYMjscE7f
qbepUj2qsrWK5mC064aIgNgRj9J+KKf3UpzX8gf7+SVdrKapLqoKZRHe6UArKJN7J5U7eJrLEpXT
iRju+RqcNmtb4BUbJXdmma7VE3t7ab2Sb9uubuhScjEsLxVXnz2YoJnrNjVyGydCWos5VDpXQxI1
heuHnPiEwU39Xsbw6kcaBltcIMouLxdzQSkhg145R5jOzsVLSPjdST18cNwDg45rKd6NLK9+JkCd
SQmD05t7capbWRuHRUlsy+ghmjqm367YOYW1q3ix4YdigN7iW7ftJHYj2ySYcFma/UNXkQPMsBC8
aF1PAPzGu1f2Svpvu4KHbwN9S4vq6cUL6KfSGnrPFkuDea6RjUTzmGsIYVxyeDpscJnfqyVZYZua
BhKdfdyurfQ4majrZvPj2+vh1azCJfNnr0iYiJcxGM3xebAgLy7rAXxVN5bT2gBcG/WJHtlaofaD
5+8sfOrnShz+nQ8ntjpMo3mmNC4OAGEWOixmsll0wleYCe2Htt26jMd3lBhDWGFQU6413OZyrVqn
lfFOFvELhKeSh2cfr97Vs82QR3U9QYSA/FiZS6D2dQ2YDCNuaeANmXXGO6nzex+ncqxnH4cESFAa
au+Z6SF0fpTNVT2SwMBw54h+59aM1w4v13U8MGtTl7/g1YyHG5hskSBV+JKKWqx05ijrttkWublM
8BVNeNcW91nIePf2a33tPj3D0E1XUttbrtqcz+4TKr5hA7jZSzv8mk3pytEsJT56VFehBITf/rTX
MnhgWKKai8gkYeYiLxa1MWhZhneSeosjKZ2NW5VrYWwVYVmDj3YwQBZcSIJstrWzdul3a8MyruRs
4ptZPFop1gxNtYaNDAhv4xVrHvIueeehvBb/ORctdpjjsvXNi6eiXOjqidQR0WT4BDovwgn2UKd3
TW9tnLJae0O1RjVwZ5X1tkFsjpkFPFfeuw7zlQDkCAcGqyPYc8A7L99O47dOBlxrLy1wZazJbcwl
CcaU+4eQ08+JslVhVzT03H2d+A8yFleRHezpLkHWTx/bcHYXWoBXrI4CiNH+9MgobGdPIP6grtal
n5yh+P/2S34tTDlC4VBM0Fu6JRWM8WxNTVKvPRcr8GXvyr3ZMc3RV5zcXDccv7aN6GEnqwadgine
ifS9U9N8JVPl44nZruD1cYy//HgKcrNKbLZuOYpTicL42N9XeKc5/ZcWaZaG41sNsp73Gq+t71hG
KowF2apzKsY5FOxLqmHws6jI1aa/1nBAsfOfTqrtZooIoBXwHw8K8FjU20q+F3xMdYkX2eyLW7g4
eCDPmMA6KthRKWopZUxpblTQg2TEBOTHCu8dx2V0HYK0Y/3QkKOCl7JgCBpF+6M+JDud+6YaPkyD
sRyMYKM2iV02OOJgTY5knNlzZrQ/337zQp0Bb133xb6ZpWZ5M7OMqHS1ZN/mxnXTFSxADI1KqACb
pmyutYyCJYxv89mG41xDHNN2NBIPSt7YQInWZ5Suy6u1w0xTPEOSc60VQpMrDBC38Or3IDoYXC31
2t7XXob7ATflz5vUs6FLwh/R/LU1EcQac5NMHBORAZ8t3kUoGNj9l5g/CgTqLmwdHvA7xcC5tP7l
AbiG0HWLWgnI8OXawygELy7ZsmEzc5NNggENSuwEkQtE3iHyJpiznf/I9jbSXwia0AxibBB8WOQ9
Y2ClDldkhJFdrnVmxaeELJyXqm5C9M0W2so7dZ16I29c8GVANlvaBp0JppvTTMGVDheNY2qZjLEY
B93XEH3dvr1GXjlwkOESrkUaQ+dHXCztwY8CyMKQDDwjQ+bF36nVCs9+Xc7VGh77O2/knJb8eoP/
+ryLJan3yMdlLiFURQN0nlc0NtYhcykwGhkTTlfVbB7tCJsDAmrEUEGmJas8RBnRb967FpWw/3ot
wPfqTEHbTX3/WWD0zca0bVlz7329FshcYzzpozsYSnQUY3I5tP4wJB1kjZ0ghAOaNm8//FdDMwrZ
BEfTYJVeQvgmmFo3VDz9GNpTaSIzEjLlcY3SiuMuxciwsu+tkWzaQPt658WrDsUvd//8sy/ePGS0
LNddgoMr9Y36bKyQgYRaIuvXBqRK7VqcahDhzlb6BLx8VCkQRFIGU09TcsV0sNU9YgLBNDNnXFOv
nQQWJOqSUujLkligtkgUXOn1SUE2dlxvdUe5YrNxQLliCysRvjYL/JDsdPfOo33trLZNDwyAZMp0
LnMG2bsikw07SSXnM4R6KzGWbU4vMiTUWKRTBDdLM1e51Je2b1xxNK1iFmAg7Wumut5JYF87QmyL
Xo3hCdqb1sVaSyMPLA1/imWiof6D8YjWe1ggjCjJNP/ORwkKAxq5NEwuG7kIOZcx49bcObK98STB
otAWw6Szrex3wtWrdwXGA6tD0tKyLuJr7DRWluQqvvr5BqItWnLo91T9Cs3Md+7q1eX6r4+67P0w
0eqJCGbM0upcqm5nZzZ7B4EpEX0wfPlezvTq6iHfxLSB4uqXTpMJEdlrBImxMJw98psAbM5GoRyQ
j9dk7mCkYqtg9rLPjgrf0WbgdyhVmsn/AZTeWc2voFpknar1pmouS78Im7UYu0nLJzZrjnF6JnZu
vGemRKGwep0e3bhbVVO4voYO9M6jeO25Ox4tE05PhTSqHONZkER33eZ8Z8ot6a0jqqdArkBVOCal
aAPXubZ9505fC8oAmwLAXJrgG+rNPPu8qaiLsMwtupooQQOp76GOo31Ao4PPnZCPDRp3l3rxskgB
eaZu1dC7efsaXnv5zy9Brfpnl1AYBpzfGkvNCpXbICxuh9zca4XzXoh6pc6kfSuBEMiKTWDSl5+j
80rrmMNhqVA2hZJHnIswgtcxurIZZhKpw+3pH5l9eWczvVbiOhLon9YxK9g4c9We3WLv9eR3gvWk
egCMRuy1ydx6Yg1MSVAcH2P/3hswnk3eA3FeixjPP/ji2caQ5OgUzfYyzJDeyPpVW1pr0ftbOb0X
Mf6Hm+QE4NHyGPWL6hYEGskL1u8ydR0kNNId0x4B9zzHqGexkjL5Aw+ZRR9m72zX1/aMNDlAXPas
YV52GqemsAdoVLxMvb7vvPQ4Iv41GGLr5sCpdOnfXq/nEuoykQHzhpNFW8dzLutSREqcyknYM8x8
nXge62mAWdkcSTmWuT8+Jjzn0vEeYjoqlovWf7NPPGwY3XaFW/pi6mlSg+rOeo0QpbbS/PyoZd0p
DZs/PBe0N7Q3Cu6rLMBHWhmtox20Xj70pdjl7nSArR0jMzHYlJcj9oKfdEYRHY8uDi2kqnU4eLJ1
QuNLtTtVdw9W1b3jJO88BhUDf3kKFqHKFZbqt10sLcT1JOqMPudeZV9vZOQdjEgNx1CYuPnNO4/8
tYAsXRWNqauh/l3sXZFGtPRpfi0zdJU2jTlfG0mXA0rrK1miI2KYIWqdtVyLlqmY0uXV29DsAzEu
0Q9ZjXbzZ81ud5LvOLT9YB70i9EjhtL1Hx0r/JOcK1xgy/DZ7PI13gcoMQ63FbeVIH4IeqCdZsbv
pDFCAE35U8e6HQrn3pzoAoWKuASHejEGySOv7OhWWry0GnH/9iP4dXsxUedBPyFO64o5dnEmhUw+
AhPT46kolaT9VJ73Sb6U2MEOo3XOppQ3eoZ09NufLazLd60+GzDeBacWtHnU95/FL87/1g+I4Us7
MDeqKhdVsCl0CnINEWR7EXn6piChI13dKtRA5bZJjSHPBFpJ1WEj4xmENA4Ca2XVbEpA0pzLdGVz
51XVnYL1FZDUl8ZS1af1pKPyhZEncAn89nOtOsGqVdULOdAS+wW4x9Uj1LmFqpqYUGCcBeVSbBv4
+Lfv/peFDn9A5zQm4XJs4svFkTzTbsvGFrodDcArNb/azH/AKDiRSh4iDdl1u34HbTbPXJYXm0tx
FuA6gYPgM+gI++UDr3oTQldKCybtrZWCb3Q0/lTVEPoo9YNqCAhBSPasznhwkO4qxjNqOpLRSF0H
GVAVD+zFQ+6Jkw3KlIMR213GmDDuNfV3xvdVwaHwEJtaPQbtmdCpxtyTiQhrFXxVn1MbvI0YMsFg
bZBI2PSusVR/XvoZCZi/LgsdRXik0tflfm7UVK1YtVTNsgS5nIxzyZG73rrNstU0xLsSfLcJjBNU
vccATLcFzAgmzH/w0sgwQQDLC0dnMYzLqIcLmn41wfJV3cDU08KMfs5hvVbEAVWvkjBsbEwxaAmu
W4baGlYMgg/LwQTsoKAMogwXEzwjI7FSq62mvgYLXCu8vGWYrsXezsJj0oU3ETA2pdPB7iiVCsa8
K5sRMEqoxkJdF75sgZPcZC+C3lrgqIdEXh2EK7S+FdxfxtYqCsyl8lVFEBixDT7btXH/y1YDDSr1
n1r56uee6nyTswHgxmnW6UO7C4xmVaix26RaWtg5egbKbBn6pZgrDPIDOm5XCQbvHqKycyIUVIef
RLZTVZaU7UJCPzaAy01epmmhagIshubHztSRzywFMSFYVqG7VMB27GDKGE3k2GgLfFWYMoOp+8j6
c+KN9+70CcYoI+3Au1W2E4l5pbr6ClzKc/ugnh3DEUB+2U7tQNWAUzvPgD8TDA36U+xEECWXnoQA
Vww9sQh5LhLQUMHDVfYlTNQyMJYpij8u1Bu1iYWW3CoU0Ur9dYfbXFz4vCo2Prm/0QJTBDx3+L92
CmzJ5SA0ATypLQqJBZ1dr9WCTcpsaQoWsGOeEsNfq1dRZdZR4a8GzB/b+VgCD6IGhoiKsdRLdlJt
A/2iUqV/qZp2ob5UaNmAFcfU4HteMTPWMGfo7c6FtWUsEXzEQArAuTAYH+UmANzaMVt2iDr5s3lw
o0+42a3xRlrk5Z+OdgIBZiwNM1iW8tvx6JecTsUG6ZIw2rQoifgvY4PEVi1BH5L0I6BAKuAogdHW
iN7Uprh9+6OMc/v5l0AEpOcq2ETAn3/5YbbZGV6TReRWFpimYRzztIYHyIZyeGssgAYHNKfh7aFs
gDHgGXUU6PqWxiN6HAti10bWn7Xwm6KB2QwlaX6685tqKz5jrb2zvZRponar4lJjOkyYE5FccxkT
03KFHBrKyOM+ZbnNMxgna6RD6LVLklvVdaNTtVe94Zk5x4QtlyXGxolQ8rDu8jq4GRyWUtqhgH/n
BicV8VS8NDlRGJNcSbPZOh6xklvBiI+rmx76P8mUDypqKHi1s+eNYeIeMZkrprh24VRv09E6+QFK
ZDOroLpu/GaDFsxGbY4mSFfwxredZStHiisD7ENXKzPQ2eDmVZkgxj4iluVaVxaTCX2PI7pWbTvN
OuW1vkGvh6C7aRs2u2Zs5hGiFJtbfWuKg01bew8+rRfHuMMt44rxs7VecdlKI4pwryB91MF4NvlS
LVP1FvzKPNYZviV/4JlO2sh1uopIn+wQjYPwxk/TR4oE8mchWqatvnl7Af2Smqu16grPcGzDYyz3
oiYIZ/RBLSOhnKWVlI7pWgbpWhUEsciRRnyven4tSTJsjxJPh7NKtXeB+9QZPuW9RpJkFfYuGRPs
gtoDD+rQ68T9oVw1oj2gejYNn9++0TOidLlRqHtchX9BILAuNopEmDCgkw/Z0EPUOnK2xWAh8s00
IJNFoixuaPydWrnwUYIqsu9B6Owxsbhh3hrunnPdGLCukKtTzKqOfV3l2ZJmwq7FYATkTrXZFWkl
D/qT3bZ/lF23Ulw1pzgwNrlTmf/b9/Nrr5I3d+6+ke9xQ5fp5lC4+jQnUI/rDBReUoK0zrUzZMfE
dx5GKbY1V6wKLatlFAcOcEQQLckDsYuC8omTRfitwBbZGPBWm55uUNRL/ALfWWLGrwy7i0u9gMWi
EYORaQRarXXvgWnjBbOvSseMWfmtpbgpHC6++DNrgqWvyU3uB1f5D9eMNknQI14OQ4hqC3PyrTox
1JOFS4VeE4LdCvoQEPCKY9LSl7G0QwdOMaF2VFTRt9ReO7bPAWXmlA/wSpEVvHY157qGvhHRdvJT
dzOAHiENeKIj/KhqU7UwMxMToppDE+nzsYF5OCKRaI8nxeHGgXA/oSzoO/sSN8fau/Y5jlUdGOpi
a9TpY2DZCy/kHhiJCUqY34w4e17KFP1CAonpAbMiKWxW1oQ0kxAykb3Taus6MOtPwXRth/h16425
nwvtOkJwGGI/6B5j0pQ2jkPp6Mpr6X40lDpGEV7BjqVPHVwVwj/U5fyoALB2ak5I/ipqjDvhCuqg
wACFMA2nR4eEBz4qI70LxReJq/zYjvKhANBDSB54Z3EmDSIDrQosCvpt/ogX+CcGzm5StW0Y+dMK
cTs4/hpp8G+jnh5zdOrUDlDWQxgFrbXY2eeR2DZNxoRvCyQ4Nic/sq87Jz+Wevoly+0dP3jDAPRO
vRi1J8/0Sz+7sXwT4xOT+C125eQftCr+ZrXMwHI6CL3AoOirekchSxj1tVUGCXgMmM5inWhU75aF
RAG63Up/Av28Y5i+B1Sd2xC/hBKm26g56KIy1fDyzGWMqvDwoSBoeh2M8eCqTCEAxfNjpdGpwiYr
RMRDrQAruXWd/GMgcWRKY2gait0m94lvUzF1i4nL81JnU0gMlRp3X0UM/c/ZsQTKc8zkSPi8bU3r
WgELA6pp2sw0sbnCYP2+T4ARRvQJjc9q1cP7W6qNgYbtSWT/j7rzyJIb27rzVP4J4C140w2Edxlp
mMzKDhaTZMJ7j5Gpr4npO1FPUhXrqUpqqkGuMmQGAri495x9tsno36wdXJyN9HUzF7pwQ3QqJq1s
D15lH1ouNhyV+5gewTFkMf2xVrT9vhmqt3/YqP4CDcjbD08JrSdQjPvrlo/LRehqKbSghYebHXIL
C415zq4tIuMWJ+OsKt+ruTxnSfE+xNlNMaNdP+Zb1ytuXe8S0DM8NfFkgssMT6neHQNCC0hxCP+h
bPuPZ5MDiUfmBBb6zF8BE9ecFt0FUhdW7hu+hjfIrruObVQgQBtFtcn6LrAi/fs7ZP2nBvaPHyyH
9B+6d5vJW5uEfHCHs3oQu4BzMGalcsZpY34UJ6GaUsOWF0lly2ncgzzQyer4ZR2EauZUTLGTGJ3n
MXO8tUvoMbuBjsLdeqqNgiyNHjG3CzOAmhqqK9RqOeFip7sIFdXmT+cNO7HHukGvXpvpGYX6qidR
Aj8OglpGTO9jQiiUo91bu8wxfEU/yaahQLuLVZ0GNz0vnrG3OyjJHEkVhtBCX0fgSuTuP2HS//FM
cTXgDvgnPDHnl3sWgx9NRVtzlA3KscDy0O7dbeA6WyG46pD8JzPbdFXJMJ89kD2/LV/1bNxijnGV
OqfiKJIbavbfZ0R+csdLR9k0bEjZQPtoh9IXyo+xttiW7gMalYWA4UTFXA5hqcPgQfXIVuwcCjym
kvwsBa8drA9WHWcQnuoHdbL28v4WyXARXYIUB17A7tx7L1XbXaQKEfxPmNxdHp/qLL/p9G5K6OIf
4icD9FkSgxq/TC9BuqzVQPun/uHPvYoDEUCYKMCDpkviwF8GKbQpoZd7NKDulF4gwKq7sUxe3cS5
mfxHK+xZDtUpiJZtXtUwemD29o/oGPeDgTtF3Oyn0vz596+DVAP/e3e9X5Ko1UwdRZmnIib789vg
WqE7FHZhs/rJP0HVpHoYyTjhBpiUfx/X4TBs6mr6BxTpl+Hz75+LdIOtkj0KbdsvbRuOkIiGIbIz
kqxJvbQ22ojdDG+9Qx0nBFNyICbN2agLGuza+Id67j88CMdTHShuVKhIw38pxOcG5abak8ohx2EJ
lVmrSG6Eli0anL+/wX/ebv79ReGhe7w6Asn/8kVTRU0SzO5cf8kTLHWD8kvY6QeOuo0aRN+01nge
ZyX7h01OVGC/Pljzvs64AFsmvtYvn4ufqr7MLib1U0xUU5R+y/ISM878p9L3l7b5hjn4rYj1ndZP
VHvxUanMB3V5qkmMsnMseqrxZ0UqRxKmN3JzTh6hNYQE9qZKdgf+1Hb0YrqztRmX7gM3DmzsFjf1
9S57yfHhDAqNiBWsq1dGaOw7JbvNI6iH9zZCiB2pf2lFz/oUf9SFczVoB6LInVYk2uE0zG5hoxjL
KCLdekdUzyEyXVzXrD3ZW3kc7aQAlVryvlJoKUSc1MX9WkoyfP/2iWpehTrcYHkXIVIaFDaH1sSX
0TtI6xGFBNIU/jh8HYoB10H3K7q1VB9fhcUrPYpI0gwrPI3mvCtx52NKNWHdJcUzAbcvShl94ii1
KydO2ADJB58RBkTGN+y/mETWOjLtyVupEMtkj8Y2+tJmxjpA22VmeAeqVjQJ3aMgn3VVTs6rXY9X
NJa0tuM3G5K1pX3kTN+kV8r78laZBN9kPU41Ndmh9saMhgvRg885BbvEECgh1fGcY5K6FvFT1PAV
dDa2moZJ5j+cCXqsHBNAEpm0JM50yXWcQ0QVgXxFzj5Kij2er6fQQOZi9GsZmkzIOUpKw3nW90VT
3qRuX3KGOJm1rwwSPgqUbMRjd+VyBrs9dF4QbfSs9AloJw0PasVWgYTRJ8PPwQu/eiW1F7K2Kpwu
cpg6BasKTtPoDpeKW1la1s7RPPJPiCXUNhV5E8YhtvTXcswJoM7O9wEO68Wk7RL1nAnJfqZfCLvk
XerfpcAPpsBLtdY3ZPdtFBtyOEX3gprJZbDpIpZ5LXTFl+YG+3NU31vFzm4l9WSGYH+kJii1/Dxz
8Cyjc4g5fqUJla6gj8kdwzavdrdNSweIIkj+KL31LqcvyS0UQItDPB4DetwXrbC8NR0CFwqHgr7W
Rr4xKyC53U/Lnsit4CpZbHTtfiJBNBOtFE2kfAtHGW7OxHidQROsfgLNudHqM1qtvDcRLXZasiMI
+sdEz4IpFhk7izU8kShAbFh9qWxM06b5N6XAMr0IdwmmASBzA+q+BsZHt/hW198iMpuUSX0lhOxh
QmnSmAVhYR42HVVM4mp9rub+TDrhi9GlGIdpRzt1fpuNelqTJUECJL3ljFCl0XrcHBLvp2kPPmce
3kb9QNipQYB4U/CjuuzdVBXZfRQ/qFo0qhMrH4AQ9BJmf7dHA2Qqw1uZTKsFOoW8RfdZYFOcRwaj
OYKrqvaOk/syh/NO0ad18721ICJM+WaG6WEGFGLZD+IMpyleJQocEAb1NbV53KDD4qV3VYKxgQqm
2dkGTGOlAlAIl68rxTfIwwihWWD6dYzihxlUWFTME6W81Fcx5g5ShEhZr8OodeP2mc32Clnr/g4R
h+MTTHASQYBK1m2WPggevxjhtmHuOJnmVQXiEg2AqCekY8ABaYuZ3kneYIZIR2m1Y8gyYW9fB6xZ
ZVvDOdCXLgLvJtRU5r5VsDN1rEMymaj2eC1ZmvL2j8kusRC71RjaxPpamlxpaeQtiRm5YmIOv5fd
z6F34Zc2oP2LqdYIB9GLQ9mVzz0bk5vCXe23uVU/a537It+djLattcTvTkX8Tiv8B/vq8PKiVPT7
FvaHUd2kubL75FMuhDL+pUvLZ6ce+PL6yQK0sUJvG8TOSvXG30TZJy+9tE42965n7ycn4s1ELldP
7k4tn5xQ302De+1Auwk65ubRX0pxltPzSbUtIjb8xvaFHvrIwLfzzItHW2s60MFmjBPRHYh8ScNS
T164yU3fIU48jvqwjnP90Z2njaOTsg6maNq89zFoEXueIkFJTJZly79zOnTtteBlTtkPMiCqEU/V
cJzeXfZ0Akd/lFr1vVI+Lat6m7P2rWs+CFLeVGiucLZ58YL2LUeRpFbfBW2R4rhg+q/q1be5W37O
+O7ONYlWatYjRnOqi1LOj7DOvyZGd62T0H2xovxbUyCRngnZxqoCKXvU5t8AKR5lUmjCU0gIWm9x
4IBeQI62vc7sgcAfVtXKYaBruBl5FJm3rnK6iupmmNWzQ4jUijTb8xJ5L2Y5NKsDxoUkkJjYncf1
hUvOVkaWQRyutVPIebBjwIeoY65CMnm0b2RBrTtzrNdg6/2q0twQxqYarJzR+xxQsnods7R81B6H
Qv+hlsvXrGcO+KTHsbLSBROqZAiGHXFOhp0NNVcxfQd/ybbFXKu6jEOurwajmTaaWpMWoFbpRosx
IWnD7hwpCqewor4PxAAwgFiaVeaCpBfJOa6utZFSrlSvS9Y84tL7HfxV9wetZcAxn1LFUlZ5UBG7
HRHYXluJTwTPF9ZuBrptfySJuq4C9UTdBr3YNo4lRra4YqdLcDUSUtScnGFKbVcPKJ3Ys+bR9atO
v0HFfwo9/bcoTNPVkliXQMO5dFai57idGTj11zabAgLT53irpg4LltFIEVcnAuWrfeh4LwxMU8pa
RqVhMQ/ZqtfG5lh34XNd2upRX0iCnPAJg+TFt8zUVyXk6RWFshxNl6RXrSK2aozWEP78mQwEGzOl
k+q2+Sp1MZuyo2Y81RHmfgWD6ldyGy9KBFIeWqrjB8xQnmJr9J5a9q7Grgcsou2vrYqBwZK5GOCh
VjwpqJ18Te+KI0e2CyNUfXExOjzamQu8mofXvi7fcBAvNiFABD6iMcgbJggkKZOgGoTBSSUxyy3T
2zji4Un10+X2RitUjFMo6r0U5vq7QqPj4u9rjtW+YtRpGf2OidqtbJvTYoKjNuoF25wNSTMXsii2
Tn+N5uq0rApX28yAq4QWbdLa/tKN7pdu7nm1+f/kX+Y71sJ4rszG2JRiSWRNRGF36fi1UBXPT/UK
eKQdj1VPBV7Hzbl1o9QnlzU5Z02Etm3wyIlBHloC5h8nKwqOZmWVu94h02ZR2g+DwVzECWMt1dto
mjsctzZ9Gx9jO/ysaCdqBJ9e2rwNy++bw1TkWPcRBLPpEnvr1mgbe2PH1IFWF9O2sCsfBhfU0DAe
pQ7wcvugg7rROV1HxX3pq+Ao6s9xKs64k71iRHhzuvIMxjRqzbq2ekad9kpOC/hAd1W+aDzddHk1
emNPxNKmAH8vCqqTkO6X4k6YMaU3XkTjPItOAByT5K0TxjJT5rwkhK/ez8Ex+YyaYZMt41EKNpIK
KJee9WD+CgUR9VupvpVqdhDVsdTcMwecyK4t1d4m1E2Y7vtYrMvBJCWVEBfluGwjh342/oj7/muZ
FIOvt5F+uv+mdBYRnKwpErqabcQcxp4+yVTxC94tJIOrCJK01mG+09Z7rULNsPKaeC8GhtYAxhW0
x17L8YTXeH3Dbcx3h9UNW542tm8I0gypo+d1qjH50ud1bjQ+LjxrDBH2SZKuCX3a9rC9pwUDwNq3
iCgomk0x3RJ93EogwzC/VmkIOAWfg21rGUI/0lIQjEdzSFdi6Mf8yPdyuKG9H5IOmWO/O40hqKDu
Lxk+ZIayMjDAjLtp3d3VwHxa890j16YABBoJA/Tqxh9HDAosicMivqdS9lreMpVN1i5JanmurLrg
+9QkazKz12X4PY2phY2nuD2GWI1AadCaaEvtOVnrEP7DMkabweg3LJ6tpu4IK10l+bgt8PtCQ8SY
OlnHAZfWjxvTw/CRvl8+P8aXI+KGlIxgzLBbeXO0ky87jPpOR+Ad9Tupxgy9XekYaiRERtpGe3QS
ZW91hNTAX8+DcVN68zqjIM9H3c+rH0uHtIDHg3PfvqydNVh3dcJXjw5F3QOHP9mOzBnDg8wbhTGh
VPk6Y5Qts8uuzp4ZOL0runZbSqOAWb3s1R7AwPDw8OCLLtgbGNNlGGIkOal+CXHfdN3BvJl2EpAp
VZ/xRD6neC15AY7wTOTqQ5Z2+yArsZ+KGdz2NnHExWS2WzPFUKIbEwKmcqKj9Un7MWfGT+7NwsFi
fOm7Kjym2cwcA34+I3pcPzNB/TgQSfkJg30R2MiurLeoJmWOTNTgsPTfnCJun/oo+FSyoVh3S3NS
qIPI3il3emN9ifBhv471KPnGzFNLLW03BvDczviEVHIxjcTdLCkJZllD3VwM8W96UomJnXvVDeNb
ikNq0VDug/hLRDNtcUFLh+vfBT7VNubV7kpGBuBkIgqPnC20hfWYoRvXko+mGndtEx9nrU2wNKd0
08gyJhgrGfJ3L6xJiLAtPK+tq/RdMupCBR7m7r5V+wv+g6j/WcT0dE1FqZe620yBvNwT1mbl6yEG
B7TWbZOdpDsTYFQU7TTOc0yPgupChghS3IVVdZNNxKSwG2ngnTo83YvTDGMIkwYWKrRifZcP6lIg
VVhYsz5cmAXsmEreJ0QxVgxdnN9q0lJzmrOm+b0/LtWHZcEkGDBXca0t1vunTixYouJsjcmqjhws
0IJjAhy8cCUQ+lC6AwBjdi1/RysYEqXOQfDIenzW2PX65bvrPspEcqblkEJf+MOCIisK2aSGsTfN
jzmHTVR1a5KpVg5hTQraj1hzXzTaCGf4EKuUxqX0x/Us0eiqebGsFI4kUKhNrG0v0zhQXrKO3+3G
ug7gBZEabqqGdCKHsVJnPso4TipluZEi5A8dPG7x4265QxUegSmPwh7AfAImOQDQMkVyvWbTsBiN
/YwbBya5e0y6sZlztufcsDczDX+MEccytz5GOpgavSu1gRVr/gxzZadUzovA2kOPkSypErHxmODl
zfh8L+V4Dh/DAXKI1OJZ3DMEqqEeXBuWB+OkbsGTh7WXlmd09JBtEFMnGO0DRfCGakj+Cw46WafY
B9K8YPoERmzpzT7VdiPNixgniC2NqnsANyZuce5BkCAqKy6Uoxf0wmzpiXjygpRTEF4HGVsSFe0Z
JUJ2az9EtO6xKfbAAFXaKnPys5Gbuxk/fpNeWmw/gmMIpiKi7hQMJc+6g8DygpXMQfQ47t1dGgzH
tv8Ywwnwf/RVWg2VJCGJ7dMYxpg90D3kfIM55kDwQeH5cqY7LdxBznNZNbKKpV3MvexdbpM4GzCD
RGbubSbujltaOy9LztICAti+syGtHV61DO4hhkYKGwnmNtipamLewr0Wqm/M5bKdk53h4icoI3Lh
G8vtuM8ZuHUyt5L/LmR2eWIDzZnNQT8xN1ricqdO0Squ2zdFwzJX4ybwd5Qa2KldRa7HuP17DdfG
M9INlOOruKo4wxcdBGbUngrwPIV6NKbpkgddks4ZeoRsMfYsPKSnDDMEmJOv36Zv5MestIGyhfmB
1B9FbBBvBW+oKldSrmSsSYunSJ4LvJLsVpdJyXdL1hb0DztQXkgXv8liimmNxzpdRXyOw20TxEZg
BRndTOpnXgVsNbRFjbXLTQYL6I06S39UvJhkqLJ/SypxpUV7IYVSD7E4hJ8lN6gACFVwiArj4Bhw
MghdYei/mc0bWNjOToxHadplJYmBkuBmYh9jY5NgUGOKQT37jVkZj3KXZW80g8G3+dWG7EGx9kj4
53aMzJUsSMGRHODEXqnWeAowBzB3acw8hUUvCNbIBiCjWSpnX3cZAxVw+Jlyy/hHxqTqzEiGn1lG
2VkcT+TdEUMUSFk7W4x22Mtk9pYX2OCGBSnt5buM56l0H0cAqViJPwhw2jq4mtUtwg/ev8ni7yfa
o1SRof09DNVdnBS3BmvLFhdyZAbbMiDkgKXg4EFWn53IL/hMdJw/8iz+TN3wI2cTks1rjvsLma1J
AQJHmBWci61J3rjcmbHfz/OWwMTrMnZQjTJfBkHLUWb/ofFUGRw6rOEG7FNlf5ph1AjvQvYqg/Oi
AzHhYELlh8eKm2EQEp76DsQIpoKshZZtVta33OGRqtRgx6+iGMCUsZRh+nJKymkwMXSXwjanh5dK
Xp6KsFGE0W4lvw/CxRNFhpVl609Nd98qZ0YW8iWNurvvOv/zFRN+Rcl6k5suG4FgEDI+llm62Kkw
+74GeesHwUO1JGc2+Z1sRDYcIcEdNeZbuERfhefm9pjaoMpLE49JIWcU30pbpksyp++F9yHG/vOR
MA/w37cwyXYmwE/QaAc9fsFk+rHLCJWDEFBDYGCHu9YO/HqEdXpa7ZbRZxACq3dNiKCYDIDnXc16
OcXA6g4ZdktirMRro3bTTZSYj7NCCAAgSMNxJxtVTHKsrPEGkzN3wfBmedFol7oZBgGfo/De2HV+
zmcs5HkQPdciD3LWq2PRvrWBvY/G7JzAvNR+S8YXfZ5X4zBtx3k7Zy/Y7uzuXZHwVFLrWsCxmDAC
SSC9pmpxCUdOwqTdLIwThiD6YYzm8ROiZxWc5sykAlV88o03S1e+z2H1llvWtYVHZuj5uU+gvctu
K3i/YEAqiBqOrEfBmwums5Z6nw4IZmdxqEhdMOFKTio8JFLyr9m8I1j1ZEhthEmRQU1IOGBkLCBU
HPw69/1Qbqa8eq7zK2EwK/GskoUkj0/6ObFgE/RMSqi5J0eDikJe1UDR9yN6iVphEcOKCRVeRdB5
Eczcl0XjYPXUr5K04pyQyWz6ObXVc5rn79i95prz4tTlmYjsx/sUNC62Aa6wsUnBlFXPSJ5u8vbP
UPuWr7qbA7pw3bhkyRxVlqepj/vBXD1Gi7qHC7Wv0qPZlG8aCF0FeiZGQnVokVM+vFos0dnzjsRk
sWXxmjPQUXlBdVZ3XvNH1Q02JcXSMVrhb6DxkarHMnmlE+YN2A0lEnFX9Ze7ACmnEGAyKJwPQYdD
aBQT70/nfMhpIvsQgJKbq36oeEfRx7l9+CPG2yCk5RfzKUV7jcrQJ89z7Z3vJ5IKQMfeKBcvsL+M
kaQGk8O/xtcjJndeQpxl65bLs4FAxXBSJi13wB4aNoT/kzg3WRD86Y9iSEHiZ4Xv8BYX/gu2+hup
51pOlZEDc8b4TWueyV08oGFzOmZ/1qfUfwYht13wMHNaRB4/w6zeYridiomuRQyAgc6SQV/jkE7g
CFopQzuLelU0DTnMyrAD/ymIKhreyZTaxjFIcc7QoGZu19+Q1a2FOKlAPi802mAYkUKW73rjpJXK
g5CR+bIHA8cI1wUsylq/poAp1Cvl3F6hd1BbGEAa2xLthTXDq4UbaqEMFsGDx6IV3rlwRzmyD8Tt
+cZwhXC0nwIcOvoM0pv6rIWEnUMmEjsFaeIGGLKxSreaWBtPhRQHbdtG+gwKpkBkgOtwTOE/2azy
UaX8h57saHcGc9hzYGUY/evaIbGeIXLulCw8tPg46JNz/18L+GWvwZVV2l3RZmvhYatGLFFAB6Hl
Mgpbg60k6U9hvoo9wECkcNw2hFrCmOdExJJ/b2qY2gA617B1yVA/cILu28q+oMR5TImYyUuxrtN9
MSARpbh8KmDFTsM82Kqz/RhbR9H8h3m2F2ce0WmolXXUwhFdBxE1/LuwWLsYdm9rEBMI4xw3GVMx
yWvJ90JnFdX54KypctctjZRwZkX4PxWTj7ZBFB4x3bUIngkUhyAOIRybH+Fizz0mIJBgExjeTWNe
KBxXugELEy17bGnk0eGRk8C3mMwTSRhUed160CoQzWULhAOp/LqQa0UkN/1CRkDhPjZfO4VzyTiH
1XQadb69E627/mJyQoxQSRG37GYT9AehOgZovksZn9hcCh1pFqdEI28ZgJt691RZCCb45URkUCre
XcDBqIg31dgZE7sgjq44NsrMci1mEFhZXm2EDXp/tJX0Qa0MZJ/oFdBfLKa+Fi49QX4PoLMlUWdi
bhHmBTEBzMmqtW2+5b2xbbzpWVW7ne5he0ErycKG3jbjbL3W0T/MQ3ioTPjPJGuMxbu8MeJREuCN
Enk4rXTZnbE8IveQJyClVKeFh4Ag1IXZtILdCne5/nRm4yG2lRch59tDvgtL9g+62Ai62VxfWiLv
+xSsfGnXMvWuEFdZFiwe+IhCEpKprUVX0dP3CStB+oEw4AN09gb6tMmz9j3aN5mkSEEijAWB0wCE
yUMmPoiyTn6G/CyvHv3I7ldG4K5VauHs48561N2rsCZdrb+MunY/fRY2eRnGVpX94vDfLajpwvu0
aeQLRs8Zc9+ZXLbIS09K/s0cw5P4m83w6iwaTUlpH4DsF3QjTr3VvYXwDYcRlv6IR/kWWwEA0y7k
/CQwpkatPPJZHQWM7EdQM+GcwuGrxf2SWQ+WX9K4wA05yEYc5tVtopMThehs2kB4hGH1a60gblRK
94xRN19HDkzpz0PHfZFNVPAGq/W2LmCaw4zNGKgU2asETQhMdVcmPxY12MhES/pfYW3OHNkO6khp
O2WarxrJfT+WUuFuRDbmK6dG+S11FR+Vt9qq1WkmdF4dcX2DNBCqNMr8vFh9mCemmygQZZgoaoQS
9MWkfYBK6EvJgznwSoiuUjXIX5MTSB5EQ8tK4PNpmfg7U+uPyW3kJLmfrsKL48YPSbVWlJ9Si0mT
a3HxUqpIvRGX7rUJog8V3aGYDTpwHEeTh9GBRxPgMCUW2CM6SAo9sYC1nPiQP0tbLFCzzlBfhmfS
pYqgW5hYhnKLA2UrWACFHfnXT3EZfQh/yq453MRWAcqeUFNlsCgFiWoy946vI+lbsjwKu0bqQ1Zd
SR3AWDSp1dcYepdTv5Pz7Ms3kCJLTltMdF5GygYtt3c56ZP4CKMiYVHozhX3eyKh6WjAqMlP30lt
3nFDnPljaRd+xJeM0jps7P1C0dRMkCf0XUGlLaaFMv0nzQH4mE6CtslgAlkRqiykOw1WhFfqfqn+
SAiMnJfhsrTFs9xVBjKrcJlAe7JbbhH1xa4j0LxZ/CB0dwBokMP+TiHkfsiYUtchIQO6wCc7TNTE
hdk8zcsd1ZAVLJaAHZa0gj9Imcz8/5YexDFbusxJK56l41ecmXKFJgxmgHgZShEmNzy1eQ8J15bj
SlrcO/oBTzqdILXpxu7uhC0DZsCXe+FChyrNv7RTopy9o0pN8Vw2cB2ggDYmhIhlnq+Lcc2s6aRH
+Xs3QUMkJyBKmmPQ5g/qMZncs7FgFtuSuU7Njusow4tkN2PfMxjAnIS7TeDEsEl2XjhuBjI4NS/e
TQVQPXG4QRnirBxBA2Qy7DV7EUU2536o91BaWPIwzpp53UpEnDVvbeB6I1eFS/gj8NTHSGtgci/7
BC51G5XPg0c93lFFsgMvDbsw31dVmrexdF7y0t6p7IjSpXui36dIl3oS3E0xZdzMhAPczlMWn03q
LLdQRsxilCmogWBNshplDbNpHmr2i8BhLfGS39+xmjckNm7waO3kXeAA8Q2WCXBDSFZqtz7RZpsk
VY5aYu9CdiWz6y5pB+1BJRgVUIOA4+c775eSX5aDYBHSrcvPEiBJ/ozC5F+bIRVQmeI5uZftRKpS
KSWlr2UofRULX5FIC2Yj1Xk0ORyv5bkHdDBYgWP+YbII4bbBAsi2FcmH8sLLfm7DR8r7/jjn0ccy
FM+2u0uS6EWA934pbkEKK5XOb6EqcRXwOiyI0uBRVmHJlxUis8yfpC9B4X2ouXUzG5WU0oKhCfrp
9wYBjCOUf+9pCNlA2HrBG1dyocJelacjwokYuaRsNBaBennufglTbxVbl6adeT1BFwLtJXP4vijG
5ZVNKzi2nfUFMTTDe2c6Tz2Qe1bM09kdw3BXazbDyrA8JW0D4juNa8tUDoHt+CSavi5DzSBv4COU
H02qxyvCmKLt35P8tL8QCmHbYQtpGzi+aNBkhQX4B1JxpMXqPNCY+rZXsvk3Yb1qMuYPNmfNtQtu
4i9OxJEvI7iGt0U6BjnrpIGR8dtsoO39h2v6TwxAse108feBPH836PrDNVWlkyeRBjqUDepL3JBr
CPY210+toW/EPcTAMKxSL6HSv94/+d/JCvChJG3ol7CHX/71/ybW4WucxtXPH/G3XyMd/pQW8f9h
+AOsdgjS/+fwh8t//2/Nz/8qw/96KvP2x7fslxCI3//67yEQ3r+Q98HyMBBaSzSKCI9+D4Gw/mWI
uEpVofrj6s7v/ysEwjb+ZWGniF8K1FYUwSYiAXAoCYGwCZWwHFaDqppgJZis/r+EQPzVXk9zEbJB
TYRCjBv0r2qDyPTGZpxjHJcGMqzaKXwMUszDCsjGxIvhk2nRpDehrqxGtWSsS8mgLPNDkgWE2iPq
Qc1aPLa8Or5TuO4qcOhLMIguN8vS05Cn37Ds2tPpBqtFZ8ioYCxNhOayyXZpqaMOTDN1FTbu/g9P
49/L909hWX9+c0jckLxejXRtld9dHHf//DbnVetWBOosyGyaZUv+5Sqi8GWSEm26sN8nfVZtCjfq
9wUErDR5JZ1mgY7orAM1Z8xs5d8yzqBQJm5T9Wp3XgmeTmB7bmSMRgJnNbQZUdtt+kmA95tZNMMq
C3QTje+8sfN42WKdkq66RMv/YU/4qy5PI4EA4rm4UuHu+KtatoERvGR2snBkK4wG9Bzu+xh/CdI5
RVSZEeOnDfR95gwDJ8coOqo2Xg4na4jH1yDv7VWmmul6GooHN05esU0BlTM1kkhT9Ti8Q4U4A3pa
c6StJ50g5iD3XqLAjvdd5zyrUTRsENCXdqv5tuZEq/t3/ftn91e7Tr4hPGsTqwCS1fVfvQKivIMZ
U9WLn+TNFzdTf2ZCvstKApq1zmzXzYf63TJoIfhVtlxaNvX6RmkQn/39lcDo/xMF+76MDN3mSkzT
U+V6/ryM8AJvdW9UuZQIxvKUueu8Bsu2iGHb9WSV6N5MgpbtMXFe6vzUzyO+eyYBnLEN7GjwRGYY
T24xX/Wy+9KXSrxn8p7CJsjbtY4Jt1oRLBW0VGI9g/SVs7SHsBUVXdSc0WX6tDvZIYv0H7MTYURQ
5tWmoxP0h2jSNyq9BEJAx9ftlGnV7MynQW+gPHjqE9G6ZVhQATv11cxK4enRnI+q8Rrq1Xerz3bg
69DKQ+vojd6LmwaZ7xAEsgWnMxi5ZTi/pOcWgRz3GZ24R5AmyHavhQzjMPNaW1bzBBdQpOqJuyLT
ViVgDgboRMbugdTwvo2Ua7M2wEp5fAY59MZXwlnrvVqFzDF1wpfaLvZN1V38yhWueIBJbYK0clMN
TO7UFMJeSyToOkXQs84HWiHvZ9/wEqp2sLMDVDq9afEHB5N/asDRczM+eGGWbE2gU0ymnKc47J4M
lYM57msYCeNkr/PdYB2d0ln2em0+kF9rMIAlRGDoeyKmQf1PtXbOQqjw/UiTSOe30xCaIPsRRnTW
IXDG+bHuvW1Udo9lMdOApfGOntrza/fDUomJK2dzWw2DS/aARiqrOvwYII8Rjan8jPTEwQdUP7UK
NAyFsW/rDd+of94CQ/2hpWWxolbDq2Fu3HXQJKo/l9ZTPPYSl07OrssMqrOMFPoRRrBemZJzPLLx
5uX4qWhQjeuaGixMJpUlyXNztORnZ5fxVlGNMy5sPKAK9q9bwEuMi4PbB8XK1T5CI/4kw2Xj2KXG
4Fr5WdOm0VYeFyddtnWffnNnd9yCmMIrsVN1teRVRc9zqkFuV5VZv5dF0IPGzuoqckJvxdbv0+Xt
S520ziaqcaGIanc99CYNBoPeoU5/68bsW1ssq6rrgl3ZELaslOn31IO8GLrTTnHnL+YMh1DR51MX
NINPYKzhJ0EBTXkOVBqzQ1jH6C+NaDW44w+PFNpdX0YoNeWWtEu60/D08W2de6lDEjHI2lsZA/uf
NuObVS7sK5MBjxGTT3Cn+02LmXxmZvaO8TH3yuQNK0eJ62J6QQzet9DV33T6POZE+o67Fa2aAI50
MnIXEGrCZ3kvLLrfHEoufJTZx0PgeSTtHPU/v2XlGj/JaBN244AXCU/J0bheiKs/NTcCzfNH3pbr
7BrbfDYy2PuZH0Vez7BFEs8mqBrj22ibdGxdzimks4jcsv3AGco+L/N6xnDJ9xSV2Q2Wtun0XjvJ
RjWHx9QZIefPy5FIPTTdFa9fkjKKYh6wsoLpuzO9hLSixHVY58DlW7tMFyFH74mzpN3Wy6cqa6Pd
4Cl71eR1sTVC/0xiI/5hyxVRy+/l6L9TLg1dJy/LhuLBEWDdj78/lLzTpE91Mi9gjQZXNtjqK/Qb
Tu9ovsC5Res8pqu5QrktyRmFkj/HC3tHDQ2lqqaVO2QPRTLDhV2aN81LPrUl+GqsanN4G+iLaTgQ
tWVnEfv9w3VLe/DLdRuEeeBeQWWEU6O0F3+47jKftNBLEqiJDIgGC+Ug7JiCplPJos+0yei83rBO
eBRhlCiZE9N9GRnkLXF8i53NzEaxKgEGCX6NIB/F4P3NWwkztyjiDwvEA0uw46w3OMuCFrHTvggP
/u+/xN2b/y9fwnWoSTEQ58z7RXEUp67XT+Ru+KnGB80oXwql+MQp+yG1wYAD9VXE8iiF9yGmElH9
EifVTfpmy/xga+F5CTRij695iyY7Isg1nd2XBQ0JDASy01GoJoX6Krclgg8vux+F2Jqw44esZ80h
mTy7xPEq+kJQb/Ai8uyqcTfZ1D4PQDfyo4UgIYNyu8eoyijzD1BY4s5vdUCwqa48DRochLRccyD/
D87Oa0duJEvDT0SA3twymT7Ll8rdEFJJRRP0Lsh4+v2Ys8B2qwctYC+mIKmnpCwyzDn/+c0GSuKI
dnx5WWNVxBI/z+1+cfS7IKuf0PntOivYC0N8kP36EVu/xvZZH5LP2qJcWuz5Ap377Iny4urI+KgP
hxGYQtVveBhAIcqp+HglpX+b2GDzenmfp4F/lYBiI/a8xnEIF7LVTLBvwoU2mVxojot6CBgQYu2f
jLqt1UPp97dnWfhYYjjJwOV3y1Lk5x7Gg4vPVGMTVM4z4G885D9WTAxDr3uM/EBGsCNZaZu2q/ad
/5QNkOVEhnRhaZ5sJnirQL7OpxtdNRYeRMBRKJ3XXAQ9QG2gzIfcqu+lnUVdF1z6sr+b2V8UjN6C
L0/nfaywA8tbhumfnIavesJ//ni0RWR+Grbz+w5ra8/tdYMfb50JroBJw4nWN8i/kR6JYdqzKHz3
sJgDJJoBi1mYVqgq+mDm9j8tqYw8fBEXMe2CxXte23ifZVDgHFU04nFFD/99Nzn/5X3YFq4dFrYT
nAy/CzNbTn0XrWgAI+62MMrvqtZfjArkDp+AETpd3Oc/WnogMTuQ0BkirNlXsyk+0sTZ5wwIcia7
LjrZRpP7pAV1cw+MO29LwyXp9kJr/lRq6Zc0SKhVDPoXzCLKbREE37Wg/Chc46EbYcBQ09XkGbc2
g9TMj5LKVLB9zIdVMa/dsCK+6Uv6Mpr2jZEtL7olX6bqqJf9VrMYE3EGXEFbqNKrNEqrm34D0bX+
Q1tjrA3Zb2/XZvH6hgsKY1hXeOYv56cxKEf4KYP4dXYx4viU5eAbBgxJyDJJAPqsBUherMNK3LNS
ZO+AXiV+HDPD+ZUejZGrm/0x4eC/fCwfG1fX9fETpY/87Vi3ZFGLqsGYGH1YFllOk4QMu0VkzzwH
X0w38NJPeQGqaoP5M25L4EfVCmoMHbHRdxJ6cm9uc+IuwLPJftDshsn2YDVh01RGZHOpR4KhEmdv
ezKT+dafDcLbqcGJQM3wkfqTcPafru4W5zsqVlx3UZVy2/79pkKaAv1KY3i6dPQWU9dW0HJ9bJmB
LkINMyJKez074Oh5Im+OYzyTYd7N6S6NRDdWt0iJfcaVTPxGvwCZqvRNL8vPYPKpaPwyRBD9MVcQ
9L1C7Ytu3KDgvbiMK0TRi53XupSnwXEp6eRqf35YPP+jqo2tdLVwTMb2XJsHz0u9O1j6XDVkasf5
2EeD1m4ImuISGWqY2dr4/O+79Z999fpYXL5wvJBn4f529/ntjHRRg99sIaA9zcpBm2YGBzz5y9DM
p7MdpNux6uu94YJ4k8+Q7jqvpf1ACeEIDe2rmWqRkXR3Q1xRrMf9zaw4bWlxrY2ajHmj6VmHu8d8
JJVp2ayuyLuibiFdl9XP2sE/vo1LIOX5M3Ulszpzjf9N6j+Imf/ZXZO8qWO7CJQJfsQ1//fXnxRq
aea4geA+mf1hxOxwWSBDgsjTan45C0itTtKtmOvbS7OpK+eVI+z47w/7N+04fTUfwgDSDFwTZ0fg
jL9/CA+lkR7rJEsG6OI2szQuVu/gU5MEX/RuByNlDIF3eIbeaGOyueeWnvf/8Rm4SEwd31PTs343
OPKRTzLNUuRWQu+cMk/skFpGhSnPaLQ05hpuaC+5jAbf+ml0MywF0fzpZZj/OPUsSi3XwvFgfSS/
24BqdFFBz/PZDBXPQTfaeVMt7bvRkv5RZW+NhxizXBsRXMvIF4gT/PWw+hTFx78/jP9yufKvgHOQ
Mriaov1+/HLDZ9pCGDNqcTssvQFh59xzWSQkEytb+2lbNEGBWxa0RJ7cmS2ugb0ki3nwKJ2MVN2k
Q7ZjAK9HzoCH1zJ26abTWEmdg1aeMCOm6fqPZPGbc+L7J2Xo8x9KcPvvCP5/FtXqaMnzDAzHMdf7
+C9XSKEP9tTaKQmkGkLMpErfprZ5wklIbTTHmSM/K7xI9RO0GcW0N8/u4pE5bpDbKfwjfCD1iZBL
pc3LDkXR/TTVXI+9F+bOOGwVDx+3KrmpbVwb+4LjgY4aucKI93yc9XeFYeAvZEzLRqgarQuUpWgs
NR1JLho5EmbXcFUEBEJ+9qrGBWvKjkB1v4rFtsMc6hxO60WZ2dt4zMm/QKrKpCSoQ93E7fLf3zb0
9P+y7qhLVgtQ03Zxmvn7owpsuSxkz67GgX2LnFe0kOgg6cUMYf3E2PR986h3S8LgZgizLE3vcuVu
UENkB1e9K12V54ZZXl6xa8oceYxux/DpJieJeqHUpqABylqQnd6UyS00jcXW8kdmrWHWxeVpJixi
rDLCrWLvxh+a+dCrJg6HpvjkoZPFXgbY35lDvJN2/9AnlX4I4E01ibhzPSyXPXueD2ZN6fpizjU0
KYntRwn04GnD12gaoLq9RFsHrOZptklmAKDdqubqRk1FzVA8qHzYSG2mufd5h6IS+N1l/CUZGYOa
PSxnW2dDouLeTVmbbZiq+RdyJ/RN5pW3Rc29Porsm6U7v8a6KkMDoHhjNtVr53FPtWTSbvIaVGgU
zdFT1ln29kkTKNAnbzG3q2JwE4weS0tgYjfJ5nbu9KizvFcbzSdB7mAQttWJXYohMKAngE0z9ubN
mOfP/gCYoTfZlzWDVxn9Ny3RERDhabjP8I4J5wIEvlcZ35G1MHbA9SY0G8ng1Zim1j+GZHVjyU0R
6UsdiZaE8bF8sBr1BDUZZEDXfrlhanfGdkr4XqP/YQM/UCK/5IPnryqhAMBevjZGkYX2TAYQt0lA
+C91djp+tmma/qE2DP6JCVgGt4VPHe1SIV5rx79s7E4rlO2XHfN0VKFVjklj1aIiNhOw08ZE7WJX
SzgM40G3JkayXbU320NaR6kV3+RjkCPsZ2CWI2IKSz/zN5WYDIDJ8TbG9Bk3gzimIiP4PQn0NCTF
dYd2nKh5kXIvuN7Fmbz21GKBBkcOBKcKziVhNq4vxU5ZrjrMNpw53063oqc1r2SNuh+MxcWGKmpX
AjO+CBCPeLEKllo/pRsL1+dtGnd6SEkQYwDqPmoORQPWjDqc5myHoXOIWB9cNR4/0hX8G+aOiOrB
3zLawJ0jr968Xvs2CIwQwTf3CMJycwuaGYTMs5Gg+B9624M+EJqcz+3Jcuqd6yMzdif2HqQmB7uy
mTFMkBAa1WYCQpaO3Fw6+raKOR6ntn0vLQMkpaGcjV0wFfq7AS0S9Dh4X0tUZ7gvoDAHJeuddF8Q
gVHGPq6V/Gx/OK/M/3K0mzqeEcB1ugM+9FsZnrrmEGRxom/MoF32hRKkLwf9WcsClv4kkJxovRXm
KOKiiD4/o4KAmGkBIRFAJNkLXXw0yvIrSd7wO6vD2m6+JwsVvacVaHl4/xRNmNAh9migpye9oEh1
eOxAPaHjiRYdldnfjG9CgNtZlf9clOw1082/ru+y9tOv6/xr4p+LDOk/14hC7Z5oFDRMbJGB3r8k
Fh1QBN8gOf+0Wp7V9YGZLnMcr0aJP5Vv3uA8gAgiMLdBdvuBlYNra4EchW1H3ZkhKOegSGM+UPkL
0+QArZz33R5QvxvjOEEV6PH9l5ilrTAvanGFgRgTBgw2etQ9TXq51hMZny3yWcZxv8KPOg7BegwP
ajayuwJUBSs6ewxlYKKncJsiMtTwMw5Fon9KComzneU3sxu8zbY0uRprhHycsH7JueUxCAlbep7R
Y8a2/lzz0Ffb1MoX+OgcqmPiZJscvpBbf+SSbsgl8nHAaaBbj81aYSbVz4+i7pEWJ4A9HvxMUTFj
UKP1MXfYaCiDUVCt5u2yQuiTxL1Zm88iYB94afKoJylmfKUcNl5ZRX9YimsR8fc+FSceiGYuH9Vg
rrhWdH85i8rSZaBZTXBwBbOYeHycMhRSKKagCEOEFeJ8bf0SbSLDPe1RoKMA38A+TiHJJvZxGtMu
9DO0/v/+wa78hN8/mKub7A+kV2SU/26ypzDRjQVycuFOpyyZs+3kU0VXkDwHp3XDzFbTCibisWi+
zQvvJtARUtbZ/RK7EkODV1MDm8fU3w8L6QMA4/vRidWPXZfPhV6eM94WPil6txHWHF1HM6gFv2tG
m2+0EvSvaGexa/HmyS0IG9BGiDXtvrUth6Ei4Q0lUbJn2JZvr8ON3kyAzDvcJnz7O9VnG9rdcWpr
tdc8/h494QUWdnIDjAh11FTTfjQMgkETANLCLfE0arwomY2vzrEXmDzBaTKMZDu7C0Zu9UvqEKXb
0IFt24IzKu7MY5oVzHDsdZUVot+Y+DVsasjwf1gj1j8c/CyGhti22gGmTe4/DKNG3Y/zASbtBg/h
hs5m+HBiaqJ+Wc6O3d2bSXaPHSGipW7T4xF+vXuuG2jugm4XyOZ0LRNabP9Nsvc25jK/JkNWhgGl
zzpcnpk7S2NIUVP7TOfrjvlTuqTQmKyTZyfNucw3TZbIk0sJ8O/rbA2F+OcWcIhtp3m0qLX/EY3k
OK5b5KOD33hMUh1DrYc6cOILSIZ8HKdsucy2/tzgfYmUG7MBM3meHBJVWUbFOU2N18DVvDp06/JO
ZitmbwVyh4Sq2uA/njNZ4lk1rpleWAtvo4v2ua7FO7i4fmljuzk1lonQse1f4mCAGZzc2W7xEE+q
P1S5Dapm1z42ZDtqPu+L4KxXzxP52yKaLAIoTJkZLhnjx9I94Z7wPcfdaiP0hpkc9A3yF8pu13tk
VkoO1Aw572Xw2m/SdPzT9YtGTTs7CVM74aG6XUuKESIADuHg5RalhjZ1t/Sbw0metEYrD6LRfnIy
IUT2+VnjViXM3ppfQWIM27TAK2Sw3TC4W+zkvoTAbnUnXAiqv3zptPZ/f7vympPcTW97MT5Ltjij
fJAKH06qO2WfPhf+ybfmIOrNUccEaEQ+GU2J3lQ0EVlDjImnIhqo6RZd3t6mUHwCjkzCmahryK+j
uSfp8aHMc7LiluQk9S670438fSixUEIQwPgvhtOKgzrMbodievER0bEUTh3BAZWF+kjKbjMyv8Rl
y2cgnb1BHZhuhzGbH/W6fkrxGxWm6Z0TF3mliRUIFIugxebVuK2WvLvt23jBMTaeD0KrGMCO7ceo
4hpXcCONkAtQg7mLf3f9Mgmck+iT4HEEToSOQL6IYPmkdNJvzWaQL72x7BUWNNFc1Bw+OdGbIfQO
nXxZnZK+IpEnG4pmQ8Rkc5ZieCHjxPKRy4/Nmaxg/oyEXkj6+adWrTL6dkp+TG6zJ/VLvVpVNu6x
UMoO4O7ji5k2Z8MNNLTHo/+YMC1BJ1b/HGzjs/L6ne4UuJ4uZvJIRkDN2M6sNzqD2G0hB/lN2HBw
K/sJK6z07BXzdK8J51kPSh3/0tEAgmMbGZNnHYM5J8yjCnb2KHP87J38nMT+gARg/eX1D//vy//9
WVsLPCqlImQiPhd9decywtbjhNM0m36kSffcmMuj6QQirObqbrTINAAQCctCR3Bg3c9i+hF0031c
Nw+tGtBml1vZ4vjSF3eG8u7XM79rvJOvG1sPR3tm6ZFuN8QAGTeyqd4ETz1sLTxr1CMN11sVqGOR
mzclWi8WwbHRfgE3XuAqPCc4xqmmfpHBXIIw/lqW/C6t+tUBPwEwlB2nQ2KZrHtG+v/5cv0tqxIp
4vUPc/1L9UhIsPR7F5UxvmMZdAlGJsVZCmupJw724OJR4RjDcDZnMZzzWNRc6DXekQgP43g077QB
DXqakKc3NmVwX9oTVACDZ7P+Lq9qiVFSC4qnmtc8dZY7oaoq8uxhU/t58crds2eknF4YC4TmbG1L
MTWRNYjkHa+fJZxLrqsqAfJf/H6XooPdDJamQ/A07h1qsMgf3RzKRkYsg7EerUyazMzNwjLlaIGv
MNBONt+H3Jw3pYUBaVUNyaVf5g69Xx/ljaO/0F/ARDC1J3NMiC5Z5uYgSm5wo1Axva+Yv+OPcGyH
lICfb5pUwUM/scqa/oFVnT/6xnQZDfPV7BG+MzrSA/1eoa7Az/k7LIDz9SnpXPK3jf2Yuo55h1nu
uF3gQqEJ99SlAr0aUQ3zS6Fnn6NAx3D93WiP+uX6q+sXIy/++luzklDzvWbaXv8DPKDg3Kqbiurp
VjkpdYWZi2NfqBzfar08Lrlen+uAeXaFcI0jUfceejvpD84yL8AGQ8lUEt/6opQc6p54qUjTejBc
7+ClNaG6ZvCutYaJ+r5/7idSCYGHh+cklt1OxeO9qfXuFuiKHMeWLJZabc3JGG9xFRlvr7/CRIBi
edkGhQedVhCp0laMJQBSH9JCHA1fjKdB76LAEYSmDnG/bUbEbCBVqAoy5xw7hLzgDOpTExO4AHf3
x2j49V4uDrGoYwabpWm+QfCf7nTOgj0GjVVk+1W7EwZsmkn9IvVOhE5dFUff8+dLQWWMx0wv0QxQ
XWeORpABQ093XGgcU33Zao570M1+voNGO98JM3mPJz3bo/Uqzj3dSKTPi9gofWYcaNoX3SSoQlRt
u/UcAEpV0mkPY24+eUajR6XXPtYjzi62iocnKbFdsfsKjrhFUx4kg98g4wyc0EpRbwkcwu8Ca5Z3
pUTKa6XMohwRq0gL8BNYira4zQbSawDluvKc2BqKUf4smfppXzg2wThpW94ksSpv+gHXbzsfMGho
xVMlmU/MaKaLISNGJ4gR6CMErZyKm3CG4V3UoFD466JdLyFvLU556+r5tLU1kpacecm39LQ+gzEf
KtnQNRvHqs2L2ef1NrDRy04Yjhvop9ussnFdsfb+KHgMNCJB16ecgGUbDqBHx1Fx2RC1h11Mh11Q
ATGbOSTwEQ44cFUSZwqvvI9Aa+9mDVUqZKE5Sow0jOtC7WTfvk+2wzhmbccCpGSJJjcms5aoFrfg
sRmT70V1NKtpsmlqDsUlGIsj9FNBXpC18jAx2PCaheiaOZTtmO1bSXVijnSxqhkRqnjj6cqWU2Xb
hloMbDYVHx6qB27jaTug7Ib8cVvqzqvBjoI5SqfqA1kqmFBwQ694hqFnr0AJCROPFCwBw/hledOL
pI0w7+wQMWIYU9J/WMl0RzEMDKF7J8e29CjHkZJk+Wp1B2jW/Cv0PWAj1zaBIYx1NAd4lJApIB9k
VWh7yWFImm8QlWAOrQToYqKTaeoRVxHzy7dv5oADcC2JCy3/ag2K+ibOt1lgvyrDwudMBxUI9Pk1
Rei2uTaZWA3cATdg8rl28XnJcAFc+c7q+MXQfVbyuZbGUXU89C6x6qjUfGqcLj5NkibH33sGAyuD
MT7rtA5YAcAQU+xiLNEDFWd196TBdt0K23z2gvgwM0Kqx5/QO662lIpzKD2aNiwDrRw+Rzdpca2s
G7x+6G90IIYo86d5g68iDKsqXFp/6yj+HZkygegmnTJm8G4U2jLgmP6H5DmFIvedJy9PEV+k3cs0
eHfBYk3nqsyjXBAeU9dd1GRQrIykoe2I2Y9KRKnv37hInkO3n5zINe+WgZY6t0ZEFnWNDyeulwCG
5rYmroMVbx8RC19AU0biZftmS7QuMwBLqfux9ZnXrrjX4gJW8dP0RfUhCw3Ig/4ktFuQihUfqGGw
z2m+9b3AotskQZW/ctUseC+FNLQ90RsXp5uyg+59L3FWO/PjynhBTmePP5KBOSIdh1iBM0kNR+VX
58G3wSFRu6GjSNRSA9jwHI0+tY9xjvx1bKef5LPAgyYQaorBV1WUteWAGqMLacfFbtWbQ8zQQuF0
7T5uXisE7Ect4AWvAgomuyfYiTIqFnVHBkQStut2MLt875UYo12ZuC1JbUQDusgqU/3opKxREm9g
mqXGYVbTR2MB08L+2dseMFyrrYkJtHK960a9m+L+CIcJ6pw4pyQ1nIISRKbp+P7Ynb2QdHZUWfzf
9Xo8GCtHL29ksW9Wd93B3Aa9dyNtMocxrUqtJNirYkl39Xg3xhhiahOGcuskK7YgPVbVVzeKL2Gv
Aocy1H3U6aSrsExs4952WOTFCuB73YzwK/AiS7YXPXHkzseWKpu9J7rCOKxlFXCujJFSyUJEmhts
DGwsa7v6NgZLf4si6F1JQMME7iBtfIojjnMzmHzYRtkZxXT1o2GOcEgrfupZ+zLNpj6IGiVy3moL
ClNmXRoQUqQXvK0OMjn69lU5Bc3ZWYF9fyw+Uztrsc3ksfQ4zaP/m6lf045BxMuVRVviTQcK12NU
6EHGtezxJVnsAP2IfTKnFientnpbKuCDZrgPin7c4+5bhv5iUbUBw+19TZDqy/mwYzZ3e8XtOUxh
d2cIfLJK/6W91UY3RIU1sQ0kRiuV/kDmFXPeFchH6Ah0VyYouiqoQS3Cb59MvE1uVozaXesj9qQf
zQkmrEtbI4CX28YD3h91tj6n5+NAuUfM+mwxXebHSgzrfGWqS3uNsE/qdzYAmE0FXOl6PDbW+AVc
xT6W6adVeC4ac30OqfXsXSJlQImUEcFu8rIDPp7rtrjYVvOHsTL6+pGtikMmkzG8zuZ8TPA6JvQp
rY0IstW3kbRA1emPyPR/WHmpdoRolODZDiNKhOP9it4ViRN5qcMxm/PfMPXKNjJ9Soz5xwiMuHZf
EkEpH1kuUOLSgB2T6OWO4vhjHDG+yEGgUtb3xhnL7ScSFhwlEkqysiDia0XQ/QDlY4PRTQCCMlqr
+LogUynUmM+hK4ZVYWPf5hufdTrCKOZIHlrcWNIGQt0IBFUmnK5yqSXWb8nGcnRx9kme7krO9i+Y
u2YbB6Ftc06VNdFjS4ml7rSyFvAiqH0XqZn3mHhqI9s5xGxmzXIPbqoYnhheWwj5N76ink+J1sII
LXAv1SD3s9X+NKuMU7HUj+pOZFSUNR6LvTavTNVCQYYoUFomXggvA43BSuzHv4XBTUvD2KFxL0eY
BOpnbuOen+osL1LXMTMb5w/Ejxme59AtUsl6Wepd6nAdZhUPpynyF1X63dlb72eyJhi/eelDqeN8
VwXzTzdh1Wbw/SJNUNGySn1N34x+Z24Rgyx73NVOEi3f2SXX2o/5QLOdfS7Ocl8FTFjFXFFl+06K
PZxh7peC0wm0J30p9C7Hi5VpeoB6eNM5vPUM80izHAxm/Ggk7T4+6SXvdMzHrV4bQSSH6g4GLD4A
mjxWcbDrR52epyHArEyrs4U2WTnMuGyvP/e1CRJepgqWBYxwhS68GbfdEPQRw45l08jVmcCCK1wJ
NtKEEyr1H3mmVQrlouRCLwyr2LkS+zrN9rCby0BAgiwJtp31Kkkl4ci37xyuqcswuTMO9wLFnBaT
yGe/ajB/tyvNPpetu7XwwdsMybMgXwFSXHuw+5zNWDGRXN11p6H7TkjHO55/9db1MRmlaVD4HA/g
LnSedQrUGWiJicC/ERvbnUBHqRgmla7v8KT03scuoH4ozXXSVvKu2vkBzDsNZwtuTCVooenZd1Py
3jS2g8M6+6wsRbzpxVRtA1l7bAHqBorO40IfvJJp8rojtCtOf1ld2+96DYAJoAHbjtcJb6/zbMSf
nSD4lKANFDEaPv4SWlCWzvax8lEDeql0IpGt1ocpnp546bRFcMlT/DRaebQmUkmps+6X9OQl0MeX
gB/ZkOJoBh3xGC4QWwsuKzLka+RNDr35hH90fPLHRu3Ivn102vJZSE6uhiInmnEkVilDcXwnlw15
qE+wJrZB5lO4iorbz/7ekjiP4JLqI66rOpQK6BSRKXz6YtgOZK4x2SILr8VxiYSP5dTmqoHD06jI
MwAlTUUNsJLqpdQz1lAezYqhrJEyuE/2sRa8wKsEPbebB8djZM+FCreH8s2mYKlm8tic2L/IXdZZ
xlPZPlitwfAEgGrrafUv/N+cIxPgLw8X3kcpAbyLqDLKHK6rf+wD77MudEwhyDuSVoX7HjFyRD+a
a7Xwg6ZBYT2R05AweNgKU592orbN3eiA6TS5dqyKdriJmTBt6wzFT+vOwa1Bcp+DoZVnLtkBpgPI
iMlRRlYXdwCErr2YtAasSrjnfCgeg8Juzr3/rcUkVvUyPpf6QtXlYSZ0hcuL2Xyp2/U78vaJpu/n
RKS01e3gS3Qope2FEpezDIJftV1GzjG+y9lWVsqlLNSNzYA+jBcoZ7mfpVT041us6ikkzJmEdJ3L
HORsi4m1uYvzvZlxOGgLRWkF1VBpKizWyc7ov0xGMB5LWGdE2yw1QT0N/g8+bPrabzfjmFOcAwCX
BseE0PFGWm/q0S8/2rUMsgW36OJTluU6E0o4F3OS7jO9/G7S/EYDjy30QYsoegnCM5yx3psyf7OR
A58bOSy3sAPBm4w9htMH5QwSzx//eeB/KeEIM8AgVhjm45K39m4cD0wu6G3e1aAups6IAY+ui1QS
PHHArmQdVMrYWvjB8V67zvu9+iczejZ7VwJib7nFZrS3zXx0HOI8r1uYkR4Ov/wj19lLWlsMUiby
A6GLRSLmwhUQKOoYloI9UBgb1hSWelJsOpmsfocl/qL9DkcEdCnW6k1jJR/uxFXXDOt0N8Fmtuv3
MoubSCF424MOZJt65jjLpPZmtd5wauOaZrQSxY7W7x4DjCyq2ubBLQh6kZs8CHQMTHCC6hUFWmrX
uzZm5AJoDfpsJdt1jrs33nGCGxNY5nHW0C3hQ9mvpuH1QDngmOkXU0/j2Te05yJl2Gq0XheVDqYw
aC0ctCc7N4cPFSTmsWaehLEG/ZiZvis0Oxsmmvh9qOpXDs0tBHvYdFUcTuPznAB+5kuF0crYiMjp
6Zat3j/5nUOQdf0rL/3PxLbrAxVsuynGaX89TWRfimg/0X9uU1sA4kDZICVgY+Cptwi2nKVwOLjS
C+jZecvwDKBTu4AMnDRBQsCwP3xHGQxHcKLsUfkaNorpCbyP3rZEWGhY5tVoBQEWMF5Yq6a6QSe5
DpRtmAxRTPs7O7wfd2KKaiwUZevQd8QigJKr3ekuWhQ48zqui+a+dzD9SpDtwddkrJt52W5pGMiA
pVpew5pbO0hzIT+QDutXaTM60GavDPOB4lEH/wmV7z3Hefyc1uKLuMePcYbNaVKVXBEDKyWtRxkD
K5iZTYvbw5wYr8lEXuQ0e/KMKu1AjLB1EEWAG/Bos+VxokmlmEOej36214lub2Gfk895dmbzIrwH
S8CkxdYvuocTULnARWwyzbi4VwgmnvZ1WzjHUjVGJCxswuLiV5MszY0beA30IZtGUMcPE3nfctG0
XFA6s3KDprVuXMG/l9kwmd6spskueYtTxZXh6UwcVkZCdKM+A0BNCYTHJFU//WydzfXNdBTo5LHn
oYTMqZymHCPheHH2zCKaY9vazglREMu+5AKJG1C1uTgHc3Mq1kmIPydPDODlwakzLjDwWsvr32WF
CCX3kyRyhV1tkfzhrdxBDzNwEIyxm7gNlqy/VWbO6B5Tzq0zfTeWRh0FbBaOA/8gB6Q/mmMuW4AJ
mlZSPTgjA3CpgpmP0FgM1/mz2ZQv2qBji6hdylnzTnkLVrhIgdsVnMoZMbvOlMuNcTuklmFioeun
vk8u6T5vRoVdqoKiZuNGM2EdcajKFXJJT+Dqj1o1ncQiZ07k1Dn1dn+uMvUgk/incGEyehNJY4rA
7x0eRNltMn7DgC8++6vQaIZOsSsJKwutvAsOQU2mTlZ057me+tXwFtubZrgpDL3a5dlgQ7W2gmgO
ABPIH9IPmt79akxTuwzLPVmTw0XhJLqbA+xrMpHnDI/9X7C47nuDKqTjFqAnEcBMl9SLi9va7xDk
uPj+DBNrMFd+5NavGHlgEwhJLcgW3lZ5N+UOfC2FGbfCHnfrGe6PdFAantgDZo/1AfyHQQib2AgA
KUYdgtxMvx9worszyKUDyhQOs/X9SvcoEogfmo9ipFjY1hDXDo7ZEqSzNvMZkI9PZpWvhVPNLXgF
61znxi8w6qeQvZFqneAnQDJpY1a42ldQoNy7albPjIoiqQNQBTzUDUgpUKPfPEAvwAQa1WQ46eYp
zed0q4hmZvhi3UNXz7HhQYDCxq32Vn0yY2pkpRffy3VyrzWEDAQeC6yy8K2Irfv/LKV+Ro3VYxIB
cxiyemPl0KV6SjeSV0bL2QMUD9vO12+xDceWXQcsFcZA1QcsaeC/AfaFV0HsMCxOY4Slvru2X0WC
fsvGTTnpuC01Q+1X7VGoa017sNL83ZNzHGpOTHcWwKXwPPaEdLRdisfKbCmCZVBHLG6MrTEYblQN
+UkKoACI3Du3UdOh6YMkhK7gwabfJExDaYGbreGW1cENsHXRBOsQCEJsdCxO9ypduVdQ8XeTubx2
03e9mQgXWMAblC55gmb/MWsEEOCgyIgILR8skTHsfflUZM3lysJLKcE3DonlsUub6WXU1kI8l2tC
nFhcAwRXfzSoOMOxL15RLH4iHCAVUfHwPZvZ24CJnSxh1WvQLoqZ/n0q6nGDFT77MFPONjN/OSkZ
AnkOadSzJoxls/E1D2aQffU5+dUUDR6w4FJJiK1tfWbONWw0GVxsvh//MY559n7Uq9VKLEi+Ss+7
qxb5Yc9CYBs3fmUmP5nmBTurj+NDLPtjTQhC9B+2S11+GRWBAAUkR2X8EhqLcBnxSBlyqkFpSBzQ
rCw4OHZ5IwDhLljU4L4FYcECOZVezvSp487KmaYn5f8Qdh7LjSPZGn4iRAAJvyVFK1LebxAlqQRv
EkjYp79fsu9iprtjatPTpqpGNMg857f9Bv0oXA/dWjvZFb+ceLyuNeTVRflvZfrX4TD/IjWba9UN
74Zw1OLP6yiYvM1UmTRH6IKnOg/XdjaCgHoeFmSLHCUmu+zdrIx9LKd9omUvuc0u6lSo96I6FOsq
MLcXeB1O+iMLyDUIWoOISWHe9fqnNYFp7RD5bpFyV7vOdWviLiYr7Jkumnd0EQFVEVzCsY1obCkt
cJeivu8kpmMJIpbgDxmwGGLkJVDnIvgU9p3yBaG30cQP0nFbF7N7G0RUdduk/4Mk69R2zDcKPcTC
F6Dxgd4mo2OM8k/kLye3RWjtGwEISQ6+tYEPTaMrjwb5LU0i8+42sR2ojTH4RvT/vDhMuFNVPLWj
LzeXF26ZRNR1E1SxS2vjJk/EuVpm8hLNnIduLni1vWaDDzIU86r12G4mL2bNZuS8/I6uQ6IFEQOW
xoSnXEmUkX1rBjLZTj3PPJ79R7qWSCPIaJLwGEkwaoUxZG36A7X6IsTwHdgsnwE2nw28ycKgvc0n
jLNWmDxkJt9fD4HpqBVe1kTSimVBdulZhxGe7BqwIif+0SaFcRh/NLgV5ww5HXvwKtef8qzeMzv6
hMp8igQPweXhQhv9YBpOtJ5hdWma3tsdcJEIyPwTQQ1gVX8oo/64PJUXHsK1+i+3LR+shtfizvl9
M5n0RuYLgf2O3V3ZBSniYcf746OgOLWy5LHsBSl2zpKf6zq7YTaJSUz+vRiAAG1LaUBKdHIQc0E3
GiTzEsRzbktZAq+djFU0bCa845KSTxXGJ0Qnq5R40GQBg778mtEFsRZ0fE19uq1IAEY2xHXTLnqt
X9HttrUn3tMC0mGTzv0bNu8ZVe7wKwkJ6BBBcfQHOumtrjMhhVCFdIyZA6G0hs2/saX7FaCGoOKe
b81ltehIHFjXHonpmg4Q6RCsGIsxFqPE3qLI0Zz28DynTriu3bBde9loUwilPi9cUd1R/DUG1W+v
iD66EQXzrMNq4prQbVXWq6KQFZl/03c2W3q+56MzBPitxwU8S03IVBb6ica6Id3jfNGK1a4drNiA
UXWj1eYtzFuM7sAHvZ9el0PGN58WByei4SML3vGkzzvLvx2KwOKll/fjEL4gfCGkir2UuzakMjzt
ruPJ4+KwALDKFjVmqMjCaKyY2iGkfa23EAjsmkhwmfXD0YEYa1lIgxwLrr6SZdV+EddaXjntPfoO
wR2bvvupxT6VBR8iJXh51vGudkkMJei7pGEA4VnU/HUmuCoGKexfWsWnFpYEiMjOR4uqAztqZR7r
eF5oFDI3bdi0hKekamOWzgN7jX8dNNFP0Zn+avaIKOLVWpsE67jn+SCkEUJv7NBd1hsrK3Gmwxiv
TO1EG6OJyMCufpIaSR3cSq7chQLQRW7QqNy3Ni8fAvxUFYgtL1e/S/ea/BKEEF1ZeYIqBWmnoBnG
M8MNtS7wBtPvbigsxLjRq0ojn5ypoN7YRmsdhcUovGD594fh2YaUPOnyrszP1bEP1FPEurB1xnq+
MtweEVWO5lSN8WMc1PKUJA2VRx+KdI1T6b+TF9nAqtx5rMxHK4mvWmNMd9bIPTCQaqiACrqA5P4+
soig1FnXS3FoVLiysTCeGdtyFMEV0odKhCVSM/sdKOsj79OfULT5ChzNQkADs8it/dnqJdkc498j
odPkXgUznxcp9LTHsCVI86138U35fRn9lXjTYA8QxNauO99TSJZURKta7NCQStY+wiayVhLQ3dp9
qyvmgMvzVRgTvJoGnMiqB7dBEqQS73sg8HOjhQPIg2gd4axlxSvLVWP0y8a9nxDQZsa2tBD4GyMg
eFxoh8FfCuOqz30CAf1g15rTHRoma0P2LPlZ0gIlH8RXNniY/yN3MxE5fXTB4xiQl7Z+INarORUF
OkOWYZB0a7pCM2weY3N6Do1qK7I+2YC5L9eieunSxDvGqeFuHJuv5QhicC47GD8/Gk4lbVGbvHYN
mHyNpVuXQtI9aZXdnkP02hkR4mTNvRXOFNiXSKoQ7J1i7v7N5A8+VHTGQKXNMUP0IMaAdBDtL+hb
Bd3teSfyWfKrZxbtDh3ALXIrrh7c3SW8Qs8OG07rMMSmTfnTk93GYK+s7R3cq7L5IxlQBTuo+jbU
aHCu0sFiB86hIwu39jHZYs4h/vW9zfzxEAyPRN7Mu8vtVLqfjPPzX5+cF0TLPoQjMkY5H82Kc88N
m3wrCmY4G4jFoGTjOg+cjcDGsyd4ad0NGAX8dDkb3Rzt6RA9WB4DY52aSBb8Ui9hor0urPn1AsZ4
fEIppuELAVCNMw7mUb6ONkSR503vXse663t8/9u8g0KJgAYmPL9XXWDn67qE1HU6jCH+dOfjZlIJ
jlWbOIxju6QhJDbH6zjQ55OFSF9wUjQB2U9cZEiZlPd2WUvcGrtJyQUTL4QSEGRuXnGQ7SIU5wdz
4JDgCp1/JDLptTuP/BHYSladIPqAfFHf7Tcwu2wsOhwqJRyqmNntoqDf5kwN/Ie4JFGq99gixCL9
jef/ItlgyAAtLoIB+jaOArUNcy43OMcWwXYVmB89zfV1qsbXPHYQtMwBGbped1/2CJv4hZmpN2x4
8BqJTuARp4ogjO3IZryZoB7Jzcj39qwArOwR50dNnmGVyb/ALClMqriinEcgj4IjQoHbGuHi3s1K
sXNV+GLqgptSmySjOofLHsY1t3t71HRZn6bWya/oCfIXyOCCKqsN7nikxT6L/iSpAQW6drlyDcWW
FgwA6JbWc8wE4DtV8zaW/g0FMeUh+MCwXkH1WfNhyqdgBUx/MISyKG4n2+PiFnB0nlXZNg9Fl7mr
y1iOPnOhVi05+HBde4LD+M7x2eT5vpcw9mPc34bEwW0H8sWuTK7Atd0wD+fZPu0Sa9d04pfnzV+V
WR1yA1KfprVfS1LzcFFHRxhmvR5N71clsh9cGMkWXTE9rxzsvR/+giifN6DXPLdF9DaYzG6T/mjZ
GUjE0r8Ky9VTMYi1nFMFDcspe2Ew8+n1UlK+ZEiZF0UIWIh/q9coQZGa47rKpr3OQDUWcmaWxbwF
sjulC7+95C6mbvGXs4zdOVL9S1NPPWqVgf5oAut900hZx5G++WT8oAai0zYAICBGiGQgS/J/5VSU
ZRbWbRQnMww+G7qZazFGY48EED+LGK0my90mhb3A7zhoW68H5wZUgD8K0lr13Sl3wysURHilFgb7
RoBm6PELrHqVLsm0v6y/Qx8+zvM4s9I0BOP08jSPKBIiMgiyYtQ46X6JW6LIWIkAFGb+qXjObOMn
aggGCEkN2tXt9FEEy91s5L8vAnsBGafwhpPqmv+KFfdAwZaNp0CRW2PYhwQ/WjQA0Qpa4SDMJWut
fmBr2yWbDF5nFYRXyNJc+ixwlIRWBR2fMT6JCctFpbeotP3smmba0ufxUGp7kciF/MqD7EvZ3avk
OuEPuiZy87zknU8Wk/Pa9XhnEr3Jion7OF0QOSRdgNU7mPdV0H+EQ7acO7PfLmm2MuJ5PyjnKh0U
ooGAOfZChBXMlutlsRv8PMkGuqReBVNbbTH3YBUmH3GfZ5QKeM1n6omvtiFO1WWhinSJ4sW115pc
OT66DGNE65AGeAnqdDi1dXRaEKWy7cBr9Dhg12MkYEPPbLLGzmEQ5Idt2NhB6vOKWVh2dDV6tYPa
aVNrMg/ged5Lww5XEsLrdz8ECRi/umP9JaOAOCsUeATOTq7DcRrBkPsN1yslNUjyVkMBDTq1EW2i
DqNvxXwceHFOXvKtZfqCbBcm4twXj9InRbVDuLmSLaaHhqDvEIXFjsxkT1YnnphNV9oKnUiIoc1X
6bUIQSbnl0ilZ58EsFNOhESHAMAyCeFwWkSL7hymIMTW3SXhL9T3mhzj4yRrElJVwLWS8ypp7To6
lcUaKOLjRcvUekquUrOwV1GDOKh0UXNmGPKvUpF/sg2htMIo6gXyqHOt6IovDinFQDOpLue0GTfG
nNxnfmXuqlqiZNSyJrNMj4MyKKIeEVQvNg0hIUOWi+5BZWDgF+jbDKfkuiLU52KJq0P/M1tyKsjy
ugUpz+7FFBn7CfrUaQl2l/zbge80ygXE6MMrB3ty4xhBws32WDTcKjYZwK1LWucg8TeDYZ3dIryh
DYTyM1Osk5ihWbrqIVSIekXOSuJm6bNacDgnxrRxgWR3fDGgjJgVpd8w6EGsKGW6p3oUz2munCO9
dWc2/Z/G6a2zj09NWka2oddr57SJR5J3QtgMpYgYBdhWYcz2s9EdCwMZlkYlAlxlK7TJR3quGsmh
GbvVZ57nmyIn/TXP6Gmzf8l6GGjIwI2XGcwZQ2JSWQfP7QhKASTC44hYmcFG1S6Kz5omZMsB8lEB
AsBSNZ+dWz0a/pOb5LivRLDsEfTHKxzIaC20SoX+MkpqEIj5w6ILBd4MTBKbthq2VofYoyeMjaYf
Qus4pqsS0U8QiMPipsvKQFOFetpZVilKv5uo2l7gGQzQ8GvpqTbC+OiEdFkie0k3+fR2UTLxXYPr
cMsjbyc9w3oyiPQ3IuBK7WqQV5mihh0YJu3eSynoqq2tSKDEctFboAqE16X0rNKNcBhlMZxLK7rr
qh4swM9ZujqY7rw5Tsr5ZrpzcSKx4encEDJFbr0lRB0Skg822vNtU3l7L9KgjuI7ejE9xoH7pBWF
Zci9AFhI51c/rdI6RV3b0c+SbppQ45zxMKzTVs8NAiqRdwbYh1h04ZFgT0X0Pq1DXGjF2Fzl4Ygr
XkOiU05FZz+zK0xIm1vkw5cQxpBC9lXT1y2zvSQUBpGzN52iAd0Qq16+5uKywCf5vMxGPi+jiR2/
qLeZL3UZF7oPf1reMIXwPRMujVyINnke+N0ZQtxdPy47N0Ifk3QAjaD+9sGaBG72MSInrgRgx6pM
ITPjoWeWD6NDTWDcU3abDfOugZlY64SQPfHB9RGtsjZ0QezTJXslQfJ3Y89YVMWwswSyoXxvD4uX
UgXSbLBXyWOVYhO0LevamaLx6NQm60yGPK8XnMAN7RIiSY8uHuQtGImV9A26SsHsHkD6Z1N3Fo56
m8Kcg3LofycRPekWx7sfGk/ScNidquIGpSobvA66JCrhPCfBa6AldFU9cYXi6K9w9qwQHquVUPRK
IbtnBNaQ6KxuoliZa9UcL1o2k5eIMM61r2SNs7BN6MstykmLl9CJGYG1g65zrhrsLISPk8+FqtqT
9BG7fKRGapsrb/FpjADUY31pUTvaKtyArs46C5LawbdGW84qFdirVNmY6TrGZ4T5Me1dSI5SoX5T
X/QR5wE+tR7kuWn87Krq5DMzhDaHg0mguIQucIBWAh22x4b0Kx1mdVUvCY3xcmMjx7zKkpHdeBDX
0V6STnTMfJjnJZ2JpRJvbsvC7YTDV5HW44lC4YAjwQls+l8xMCs383ZNTgZn0HAMtakI1qMQvzt4
ue3oInXKxuikquQuR0KL7yc7kxf4O5LWsulRca6sPpo2IHHtppzQEMtGdzokM8i02ZQbLFp8XyVl
n1mCtz/KSFMg4+y5kCnlQ/6vyB27K7+L2eWUT110aLwaBTp+BeM6sHcSnpA/dLT+zBUdxlUePyW0
oa3CDoVgpCkmHbWXZfEVOSPeyQAaZGw7CsCWRZpYwjFkVoxaYISXB1y76VMH+Rsrkz4GUklPcg9v
7KuZYMfu2XUgfrtIZFtVUQipv81TXd2qnlFetAgKvbzE2g3LMxT6ydK3/Mx1f1kNI+5n/j1Xutan
KNAW3wAo95b8tpPYr6JquG3wnG3N1qH+t5DOWjK6sSjIw2LV52x0z6g2AeNrVEoyGz6NIVYbA4NU
5TD4tF4CxQmWn+ivgudBKMdS/gb682CMELXqbO6IJL01GV76akFRkXjDKU24JMmoOtakY+isX7TB
jAwO5lmv40QwiIAf7VtGKuQUeUGrBwoidLEZuCuyP/WdL909YebZ/jLnB6Hfr3N/VQprd8k7LLLs
OSBqB/k/JEfMK5LKp4FUQ7P+qBXEfUdU28yOUU4+6JAictMr6ZhpgttU6yVzNikGak5VDYo5Xnos
B9b1OIt/zZO1YVYmftuyX0KbUFJTHcuqc9ZA18+hYvRvG/bIB4nIC9lqiDHJrNk/ZvNgHiwHAKws
arWx6Reg1jE6ctFtBjEUO0781zgzO8Q8MFRZFFD0p5iJHU6MmoEd5Y9z1dU2llntyVYG/973gMHM
X0oxSsTl8hoO8VfrVnd54j2XIWOD0u9uGSjIZgghh5jCAx5RSLPi3s0XJLOsg7YgaHFovHtcU3fI
+1CBSJADnROEne7FCClbbIl7B03lUfUN1oYLnRDq6FYUutR6d9GvWvkIaxDsbJyZ6bEOxjX1zbZP
e3qWccemDs+aEU9aC/U9dsBHc8YsVi24BEdiBdZIJdkXSnvfjMBPHmBioFcCqoNphxFcP6B7nC0U
tZV26a3qHDtTSfQFwBFqjd7sX422unESiUW9UO+lz1wxcCezeZ6tSN5fcvuyIXqKY+STw1LBvw3z
k3qrsTuB0tk1KuoRCkK7dl0tkgeN4ovhoPN0QvtgG9ezg5YsySi0kdl471doMYMaCgzlig2H0UoI
De485K0vXq0eVQ9mgdaJjxB5UaqpqFzUwAI689kblvl6is1TJmDa6nAgaax8z8gA3DcmVYgARnEV
PLQRkFdMpCDZZ1Ar8TwQPmmqrW3Hz2PTEo+MautI+0tF6Q1axdYTpxgRx1/LRmuIgYaaygHmIw/L
svqjrep07fKTaNB+8twtNv+JnK0a+blJE9osKGeg3XflUEKcEqC6YkLCsz0rIi7i+gZ/zE+rS9/0
yEYl7gjgYj22cfnioOxGiWi+znVobpLYu7sQBY5DX2rCYz27077t1DNZ0P+fG1LbMbxtQFPiwBdz
gSFA4w2lGxcutMUMNxlTSMYePtpxsukWc6dM26bAb9hR+hGvfRAnhicUL0R9rQUD5L4ba5ybgHcm
ljiOUWp7dVJETILWGlPxAf3uT1J3qB5MtMu+rlk39SbnRu9Zl58nkOZjl8nneiZTMPO+Gw+qBxFo
sqvs4S7TEq8iUkxMQQ9oDY28cztyPQvoFby6wcq0x0dnUEciOR4vLHri84Z6rfmN3jZmA+ZRaGdx
I2uZrDrFAUhB4z53q4+LkUZ3OfQy+SHXjyTzEtdqRrUF8cvyqpO6kV6yTdEoo+V1KGlguNHk2lB5
ZcoQiFkGwXgwfJFCzikWAe+yNsEQQ2GNeXDFvkv5c/6TMrKWKeDmhfMac3JI8MM/jj4NEvhCn6Yo
eWDUPjrSfF2q9L0L7pXPk6YaWs47J70DTHCue5sVCjQo2YRxkl4hA3YOWZo9FYHNe90DuuOZvPei
0bkP9F+aPLjn/IoY8EqG8ovd9YJvjdrzmsJ4FSEyngygk93ffjIT2jZd60qO4tpK4UZ70Wx9v6uO
BEl9+W4Azh9VeBRsI9wPZb4lJjs81SXuYan/0vp4VsvSeXTnmH+yh5gq5inbEtp3ikJg5ahcMjaJ
kqc4zqsjCbuQnKRKv2eylxgderxLbbTpG5uGVv2XyOtiYj7of0zL4HgxIsZ52+nIaG/Vc0gxTrEr
BcZC36KFkCVWebjvO+1hyLOrwYzbXdozGfSd+ynKjjTOyGKGj9PXKOzeeqNND96XfeeJoroduU8h
QP07F63WmYn/TOU5LCah33+w1lv/kkHnmJbvmiHYtetZf8+gs1ikEuzapAFGkrGvH67QB/qEhFdw
sxrzbTLV0DPVWDslK0Aq+TXESX+ImwELMMDFnYNA3J17a5+RO0tWAuq2wanbfWM43jYmDBjJKJGO
Rce3zmvTq2HIcV0n+MgRQBEYzFEbtgzs2LKptgOB70pirFHr6jRDrnFiOfmYBjqhHYRvA64EOgH6
NTVB10vR3vded4MKgTRNBxrM4jQIffEDSQD4NeBD4Dc3JTO+yuXdJbdGTCa1l2iOre7n8jQJjiLC
ahRYX3WQpoXpXBBjQypRq0sGuqgnvVLAfV9QqIuF5pJT72eesy6nlkmHX8bFmeuKesKzucCW0pP3
NcKDAKfkTTCUz9XoboImXnansbLCY1TVt5mP1GTUcwmcor2RBlvmpDAz90t+SjqAx2ivln7cXjIl
Lj6UptpNbOqIRWmEKsJkN7eVv6Ub0fpO2ZAPVb2wgFjXVSQ27QIn6WckNcygXCvThDULDOSmdp4w
69IS2CMmUCWGyooN3XCgMkNJLvOAeN0Nh3A1YdvrsiY9Nox04K5XIIn+2uhM3hCOVWrQxdXste4t
9ro8IBu6rn83i/XBDn39pwyIfyRAOIjyBMmYns2Lu6TJ/UcIyoipgLEmdKhAzvz9YMRUpbPP5lm7
ErhGad4b6POM0ytTRv3Gmyr66zSGk1TFDqe8fQyNCLTWCzE2+bc2jhI+sT6iFNqGW0dVh4bFvUbO
d7WgOIQKEQh6GdmwSC17aP1zKZz0PKuAVvWRtLnFgo3r30iXc65AffGEtu0f0lztf0YQOZYwBRl5
gS/w0fwtMg2LpD8ZBlGB84Ra3BwQBZgymNbKB48FS/hNoTKdWRaPHdgekG4zU7ib4oHw6dULQ/ea
iNl1odhMmrRIbi8zqo1VMvD77rpe8rcsXPy/uOEL7WXQSzz0bX7TmPuKA2Olc3bG3v9Q7viOdhQe
OcmrK6RLl6OhQEsuHXP6Q/bSvyQDOoLQLd80CQi2Tf9v0UuBE9sSkbVP6+rO08kYtu3eJIZ6nJf+
Ce0O9GWIn9x2jma0rzP7O4l0OpJ/GEJgSXO5C0K0i5VAqm3Hn5iRP4UVjSsFz4pu4qceuCLjunn7
319RT6eY/nccDj92KEyTUcVHI/S3hElV5q4/xwFUiENqCqL4gvGveUA0+ZCl4OI2+zuXNXGt9Fl4
qlg7cXYLdvnuof7qZPUYxunJIXgFu8drZQ7oXufxFYCboitSD8d2Z5PQxFKYQMndku22bXDpUjYX
dIeuY2AJzF+2uU6WLlwVVF+JMCa21K5u3CI5Jmn6xN9TCFFvEc0faz7mVVfLncl8LUNuQkPib29n
zmtPwu43JlxwM0zLuZyIIcyCJ/K5nsLIRm5G1RlI8Bkr8SvLXpAvLymd9GEev/Uw1nYPNK0LnwWZ
CS40dTxxPvheNVDo0nz+73cd1cW/vO2C+BvHNIUd/COkmUSFrEoaUsdSCyuXadASPJI23bj3uoy6
sZo3hQT2WrViR5zHWx1NL4ZtvM4cxYll3/M5vaZ+d0uYEdNaGe0kiiWWm+zgG82jPbnvRUQQZs1y
lDUWPAq6HpU9I5y8lVV5iGirCOP2Hg8RQV58+JSzbaKovoms/hYHN9Kb+ZboFy1oR9eCsLkgAqNr
HpVHuo7f2Wf/V55Gz4HrvydOeGyS4oh3+dvR/ie3vvMBIRKr/MJ6sSq8KV81o0m7eeztRgsBx8T4
gdf3prVZ5DkHxqNtNTvL7bVIh18ozeGWzr0feZ3FgAqV/Z6NlHjZzg22rF1fursgY4VKUDHL4dFm
VMk7bu2ivBOzDhKXMFU6UGueP62eW871kp/M05XlajOVAwdx+JE4+O36Ml6F7rBpG3VALtCe64TN
bwxdii3ck/Sr5cY0sW3K8aZy1Ec2YwQN5v6ctGTaUOc3xTylCj9en12rT92v6HrlIzESb21Tn1qF
FFSIFeEAJ2/AAeOd00jYB9Q+Q32vq+ehRb+xsn6wT/MzZL+FHJ+Iz8Qe5gtxqgbv0bLA5XC4b4XX
BTeAyyoAPqOTsC+ce+DGNzNuHuvEfQom9KpjUm66pPjRGfBO3tyi0/up0vJTjOEhooJet3ESnqDW
QBopV42/Ctz3i6CeJvUqzO8ujvukyD51Mx2bCgIxXEK8ytZPPs3GuQGuv7s2fes+TjMqCZPvdgqf
coBwBAqmX99hROOYFfdGZuyHtoae7h5knn7qqDcrTa6hjF98Ki011OFN5SavaLS2Boxy0zFLk98T
MRMDnlxdbRlX/hNfEbEqmrM9/Ljd5LIYkVEwBMUdsOpOlcnRiuh9L0i+KcW+ZujUGey694BFUqn0
IRv8AznimGXmF9fZBO5wbuP0V2Q5t7MtDn5HkCHvou4+nKkTJYTuBvxOZ/atY7N9rCp331DpVkJO
JzRFp7SBT5RwG8rZ9z2+IaCmVSXqR6MMn/T/Ela1JT3lVEMBtEmwHoBmuuJTBNFTkVcnSyKzH2z5
NhF+DM6PlCR+UgZsrI/Jb+EjbMzgoGikWUUOS23p1690sedbAGH6tIPAx06GOYNrMqKyicLk2EQy
1itSYYaYNS9CYL11vHK/OP68t4iS2gLaeuve4OgejOSjlcNDOpGLtyADAm8hJlBCwYgewjpqH+xu
eWFa/eqMBwXpsM6mYjsU6YOSwB0wes7KJE+iptku8QggtZGpdU70kJDy34OJxtjQEiJJ8gmsLR+b
F3Dsx6SzDebg4G5Mgu4KA//L0sXG9TQ/5bJ+DAKd07iYw8pphjuBvhXH16+Q7mKkPuTW01kyje7b
kBjYqLxbmQp6enoNwO2kTS7DnC13SVk8efYXBv030u/ffCpvIn/Z+tF4R5jwzVTM18htboCer4mQ
0TDsD5XLEBbGrxplT8SuvzIHoNdmwQji/Bjx8sW4+SQqvkj8Yra49yDO7uyJ+AmnY9KkQfr6JGf+
zrPbp0wx9g55fgyq/BzY6ZHkiTsTrB7G9wYXz5BHXyHhLC4ZMSJZeJWSsIQ8/s7AXL2YOdezhpdZ
GUQCjV9yIPUoCcYrkgMSssyyz3S0PgWUYxZxBZpnEgo3hZCPgUUAPW60YrtUyXH2ko0cSGTuk/6e
PJS9slNECHyIvesf6BC/dqjs0l0S80y//QzfqlPriZblc3RQubY7CQAIvQ2tGnKz80l/J+NGLul3
nrb42cdH+70a5SMZ71uncY4qa3miks9cFSfdWtoV3bd03dOcdcQhTk+Dan7sriO5rRe36GC+G1xL
qWTO6Nduw9dnmNBBMPHjus4AuYXyDoHOEzMwxmjdJU3reG2j68yCKFJ2g0/LC4+OFr5qv4rZJN/d
AEIVbeGCsOkPkLAO2QN29VJIPpIm91+ChOafBCG1jkekwaEoacSqyhPp+veXQ1Na5H3AcIw0mao5
+wwFItO8infdsFznXm9S22te28GOue8w0DI6DN4NUndAcp5Xa0z2duY+eLTLAnh/kCB5Y7urpuCy
ovux9yqoMLoeqKzFKnQijmehMap76GbEG5Pv2OAB3ntCyFMX4W6FdYN1Iie2DCYCk9rPWLhUxFIq
gXvgdfC996gzZySoHVTVfBicHkOkiQ0/ru2TYlQK7GLP7b0OZuI7iYL5nuJi35JJFNnWlrLGgT8M
396Y+thRWARnaGG7OBktLRBlB1on088gwlogxz9NyP+yGZDhjriSGj/f+0dyfDe2cVssPrvYSJiy
vgn0jWFKRhhKLSl8SN38cxbBUyeDrb7CctpvESfdxEbx/2EwCKEOsWAma+nk0bWlaSnuqQjRArgb
wHh4G+2y7tG9eX9IK7T+dWQDdwBH9injvoAS/7HMWVkSuJbHyJa326hluazzI3pW6D4UY3inhrO+
LfQQUCrcFhZMhBPRpN1a92PRn62yehwaZ09Z29b8w6L5L6GWjhDEXOPz0cP830s5pe/LnuAagmkM
uq/0SEM0/LKqqePrjejJMR4gx7Ytqvu8ss/VFHyg9SKCtnk2TfUVipNM1XMy3gNqtWa8TuuBnOfS
WCE53QSVsa6m9GDZ8tE3odJKnaVgddkD8NLGcniOcxMWzKBoSNX9ve1NRxTAt9sw9b7LZn6r1Cnm
aqza8Qjc/Bone+ArLuvs6GU4SOhPW4992h3oXjwjMT0LBnwblhyY7ZNep0/PgNKL4KPKhCp1KZ/d
cXqNYuYtuuaS6cjz+koY93m05adMRrAprqrqTzn4l8/375uSTQ4Zu13oWPQCMNL/x+ffCtS6+BqC
dRh1bxWRRKtMmi9L1jwadnkGoLni3n2chHuA+L1pGu8pZ7tz5TlbsrNN8XQf1Zw0EAIkU32Y9Id0
QXWnVothv4sy+Q4bdq/YtLhI1Em3k3ihuLcUaHfglFfSiPdSubv/vYhY/ww4d1jVCcP1bOqYqIH8
7xeVeFFM4qcK1mXGgRrzJa7j8GBEyQdX16FUNLZzLLbSZgpAPj+j68cuPjfOH3+Qf4ZXO6SAuiHH
HelGZqD/+3+8vUHkttQIRj6NvJr4amVy25XG+pJqkIToBXUsKMxTievJyNDr0j5R2ISk+h5hZ8FC
CDpBjKQ7cMwDQx1EZ76VbYauT8bp/gWTaHfOf/oxSq/9WV2TXxGcjASDPPcf2UIe5eBcP1Yg0j0A
tVwJpwdiwmLtOgau3zpBwaATV3KduDi26Hb0eT3pxjImh7XroDNJk8HCm+7cqsIlb4oAghQ+q9Wu
XVEKTi1I9DQL953uecNjDehhLkc2M0QKGmlfyCN2wIO2IU00WEqeMdulwIH1HdfLBAdo1NvJJTN2
idC7ZjIxVotLqpv2Hg/EA5HqYtM0qgOZh1kQTGPvL0xtnfftWk0P3jCcmvJ3PiflzlbsAwjEj5WF
xQUV/orouIDdrAdU513A1+ahsgePiAGhslniuK+onz+45lPuFvapb/zbi3xMmD+Mv9DnMVE95AWM
iUm4QXw23y7iYFioW9ibn8qe7pSFn7q2v8xHpWv9wPSSHbfCSrhxdwuHfRVgMoFjZcNzfO2OWcad
IOJm1UlqUAI/SqmLL8EHI5tZ08oI0glh0gf+KFobJd0Rh66CkakTJHBYmlDa1NWfSjnMf7RdsnT4
9CsBbyEU5zH8769qk4vGCrvCx2SIqQN0YdXGpndVHEoD0enSoDVLAvJjYlAKPwH/7a2cQF2XFCPS
dRbtRA5bCqWIda1X/IBkCIfowKew2Mo2fxndONs7nvfhmwlxlBpTvsh+jOGlj8YHB7j2wlRdhDTe
wBfTyDMuTJAPC5z5Yk9R9dfMdothC26prf6PuvPasRvJ1vSrNOqeNTRBNzjdwNmW3C6tMqW8IVJS
it57Pv18sVU9I1OQ+lwO0FK1oEwlNxmMWOtfv5Fs0QEVXITuVpHmbnMLD1ftnBORa85+sB9snVGw
EadM1ivECigj4dyPW63VdC/ExCQTDKGuzszuwsB8vi91DR6q/TJjYypjNhn2CsxTMakLNkLdKxEj
smkCUzFQJQL5gcBssgtTZpuyBEXozE46LTGTrQEP1Lio6EqHsdhQgCywtgKsrjrpUix9Rxl96TbS
ELSoSA0a/f1VrZZhiIIxwOhdjVMQl0MrcVuMQ0BAGbk+jmn74kq/h7nUXywJskvRQWjh69X0v1kU
143yx9OBokY3yRWTqI40A/5m+1ImK9Bag8xKIjrfN3Z+C0wNvFqT9Q6wZJnxTT/FvC/KORLNHQFs
frMIylaxY6PBmchYi9l5aFT3ELZwWYt128S7bCEJy+jucre9Uwluysh5I4VlMyLtU0sXiN0+RcI+
9XF4aOPyXUx3noUKmkIHtxDnlE3ovtJmb17dY+jwOvuY24pf4WKa9cbOMa1j3JpoXKZ7UxLu9fKO
+kzUm47Q1nquPyiL88CODbCvr1U78uPWWzoIOZlzzuD0WpLp28tpVSt9ZXwizTaO2u+Vhvg0Z7p0
wHHsleQsRHvdNXZdC828rp7tUfUQFWIJAKEhzG9ZA78LBf+7J2KophCGTVqLA/Xk+yeSovZRIjmv
aupkC//xYyojzgLu6Qq3ln5+EXmIjjfNaTBpUhi8Ujco0TsVr7gVQ03mtZB54btsAzP90iX4NCcm
rZEkH+WTc1tzKArnobCY13aFSxx7v3GWyqel60rHp4PYBaF2Z5NHj5fLHmnUk0MZFTzGT4sT+RAp
8CYBn3HuRGfh/UQUag89GaFWEJ0Lt78p2tiDH7SxNPcxFuHHailWsoqcADGWKHgdAeTgQXjxJMDV
xL4MhBeH4k6m9s2m6ctuR3Y6Mi1QKchQM9xHl+AZDWXwDB1WMXfDhKaAvKWbdkBssAwQdkTan0Vf
PcT2vo7Km1/XG6hOues/vCcGpzykR8sxCFT5Ye9kYGxUYYEYlWGy9kiaiYYBPjzmghoaL8MKUdhK
tcMZ7XIF39zEKipTMZesWHyt0y2HKf8AkZ1wW215HaP+sYvhOvaRgoWiCnUxZIvd2E58b+Ku9DU5
tF4gzLldhIhUG8kJwDcooBORdAqK2Qxa0mhoH0gls8i5Ic8TuoWRYsSJJTXSt/TL1ZekSwhPwNFh
ZfcTCEl8RI/HNmMQ/JWRlpBLlqY2RPp2DKuVmY13eQK9v25JCIsyfMK09iUJ1dusxvKplhZ4IIVY
VU7tQ/TmKuoxNZNpjeNjj4mb82VMrQS/ofZUqwygcUpgB7VfcQ5PNv2EkHrB7HjKs+ZTKTlWTnMi
J+qWFJaZBpPeI8bWdBsXYXZTEfi3smqDegYWJZ4ULNqwTuyt1gjqlVFpNmJIiEI0+1wqKS2/hfC2
w0zyORTZcKiNZaXPUblvx956h4EBbjMmG1ZtMDlTM1GTyEnEb5vNeMF04rGIoycr6dQdwhjKWXrv
senNQ94pSJCrwcM+l80eK2YshOBIRN14dOdZh2GHYUnauRtTwYYs6SApVhYHHwCzmDkDYjnk7Tky
6g6yZKbqAMx9Y6yqgIB0qVouoHwj+LXXaiI1swEgizoecBCAuIJkIYFOjIPaF1SkWLFX767Cknj+
NAsY2taAbMPsH8IcRXKXKY/AALhBTerNPLrrCqPpjQX/lekPPj2ThC/w+UPgSkDMbLAjXIluphQV
hgYmpNqUPzpJsJnD6t5V4i+IjYb1YMXuCYNUsTK14XnJ7qJmzLZXefTVtsQdWfcaIcv1CD+kTl70
scOqSbJWDIO/K1hW3GRAUQDtqyi7zQOmxdR/m6De6LpVbusW4CiHfYOpORwjUzCVtdppj/PvbZ7X
awtDwa6uH+aW4mPRuH3X0I3aHtJtEDEWyzDbyIv5lIzDg1HT4lbELG4qORQKa1grHKpaRgkTpu0+
ZGiHbQD1LUIzBy91yE+tFYBA4lqgyT100ZF6IcnHWvdTWYK3IfTH5aysEDsrL4WqI3N0mmbDXHTf
97Oxj5Jnq+OtUVr3mTm30etPgQXTto6ox3M3eAt0ywtt2HBIBAvaKMQCA/6hVdkwgsCmNMDtT3NR
lsLNBNdIjoHR+o3UlV27h5lTSZV5iE2I/ZLzYIALcYYyv1ZM9TxW+OY2cbYP6uhcBbtyq1Wa+Jpf
EYVD5cHCRQAi9V4dy6/NMQrRi5sJj068jw4tAg6ML1hnCnaca7IqX9C3Po5jCx8uIUCkm9cyJG8d
fgjxJkJBRe5RgDg8KwqvsdLn2R3u8YsmmJThsPqMqd+mC2GOAdrjU9McIzkpqqXtYZ1SQZpOm67j
PtngS3oi6OVOWBXIJysYMwziIVWxH6JKwKa0N9co+x7exqbMR9+1oXroth8sYOk6zhJk6s07yO2f
hGN9TBLl7crH6bPJ10z1czTgi2GKfSvln6XMT6pj5/2i9z2RBJDmr1NV4moxu88mr1+wGx+rFXyh
GklVdG6keU6yELkSo4TYhLZ4yZrrOdO80/Fe22BhzD+ZEKfoUClRon3Bg4XNxYju3El6Ikih+zWs
OM75cR22SjtnzD6NFdyMonTI7EESoSvUr4UKWQxLFswwo2c9SozNdd6k9WjLzShpfH36RBsCP7Bp
n66ufsPIZCzPoCSAiUaQ6jYWYjeDY2pdqzqeakp7g4PK5IXifD0K/9en6X+Hb+Xt1zOv/dd/8edP
ZTU3cRh1P/zxX88x4aNvn+PX/5Lf9n+/7Ptv+tfldeje6l9+yebhvx//8aVs/nF+2D3++JXf/dtc
wl+XuHntXr/7w7bo4m6+69+a+f6t7bPueh18GPmV/+lf/uPt+q88ztXbP/94/ZzHxSaGJBN/6v74
669kfjWzfMnd+aZ4kD/jry+4vOZ873+nb00b9e3fftvba9v98w9N+5OODtjLtpmlOo4F12B8u/6N
+qdhyNxEbEs0OBgS9yjKpov++Yel/kn5wf8EQlYwM5WraEvUR//8w3T/FJJVZJNFopt//Pvjf/cs
/9+z/UfR57dlXHQtV/JT9odtWACFQgXQ4PrcH9qB3kBLW7dYxopgeYDB4cPLwIWx2aqGsu3wZoKi
sV0CF69DqknkwJErYCYJVN78/6z+DfaqyWL3u7JLXo8rAF5laqzjyrLsm/YkpMI3SwmsNAgfXBen
+BqqTXNfmc29aTXk5d7h3rtNmChBSTo7HMuUEBiv3zG8QSW7ccAN+EAI+Ez/m8f617379l7RHP3N
xemaq7ImeMeFfIzfXlypd4j8oEuAZEOBM0tmifU8bxNL461FvAmpWUnPGaSd1bQzn4sWbvPQ4Elx
VA34Usy5YUPH3DRdq8kUb6ghgSvDvV5LPia6RmWviOWE0mRda4jpeBSWQNSVpR4wOQQnWfBp5I0U
GO/Ad810Chpt5xBnqwMrjBH3CvdKZ+j2Fg5e8muE7vjy+6ZJIpn3+FXhf9Agvuq82gGlnEJfMfBH
6jpERS6W/8qN7Sg7bXouNSLYAfSSSPEwMl/LBgMP04/pXG+R1nrpwtlA5rbRBF7UW749leeqfzcW
yo1ZUhwn+vCwsKAWSz9TTa6FZu8jV90FLlwaLfCqAKcFWz/jx/0053tnKXCn4dYsxrMxGxt5T8iw
hDyuc4znGwehIOXyim11DcuG0uss76buItaCQ54YI8lgEulQbuRVq6G2m9jqZ2jqpmJspPQ0mZot
ueceLlGt+i62MZBDjTSFN8vsJe6zbWoHeetxIvETRX1uaT/0lBRXlmCVR7tGUzyoT/etMT2YPUFg
oXmYe+jtib4bHW4IjRS88L2CMUtcfB5RjowW0k7lpe3xqOGzKMZnjBdtDbM0jnAmBn6gBB6Q1fXR
1mjPFUYxSGoxSCd6ih41wEAIR+XrzYq44DrWjqOh7wYKYBXoZm7f56UK24h7GmUeAhem1amnTcZh
5obKSwc43/c6THQ78/IJu48EkG8ZdnIpBLV+GhkEyJUSomOVd61jxuiGxiaYFU8FgVHnYI9+JwPv
tevrE7QG46TZTLP0l2YS5yx+V6EsHFoT3ricxDZb9ry1QmzKBM2CxWqR7Oi2xgG31UMK9aINmcdF
2SVDGpbUmJXjJEm8E0oqsckHHpQi2yuGVwTkyD1pSlSy4CYv51VPl+reqHJP3mmX6Dv5UdvF9S0o
EmROIUuGZ8edcfDktKXTLt9T5O3eDPXdFHBAc5tiQ5oKaKfI0o4ROoogeYkZ30+mSZR4wsDzTEbP
U26HsN2NQ3LNigi8nImf/BS2Ks7zyLNhdO5QYAn9xmH4Gxcs1AgBQ28/1iWQo7Lgn4NBdMs0TheH
oOJ9b/DXzz7Jpyv/NfnZcGDDWZG9dV7VfehnA64+eFE7SHHk0+uXbi8EbxdLP63MC5wREIBlekB0
RhsW+rqbepzq24Zf5HH6CHo8uQF0unEo0n5lHRSYtJrgjYrhIyJHM4Cm5QNf3D35G6tgMpE7UlGy
c5Qz20DKGuAlw/Zs2+tiU7jaTi5zuZYNNd9gLH+TILxbjZx1lyIqHlNkTyebMyTIyiP2Azbdo6W9
syDVmMADfdGofmlZ+U0uf0OGiVKIvKJURMCLCSaHJLDuKzSBZgcOF9SDuRWZUxzytDnGYjySZuhC
go3di8bDrJAbp/OA+wkTytIifwMGORYO1YacFfsCUI0GenZGfwiwH6MvLs54hWGLojItrJO28NTO
j53gSzTWMjXSqHcxxQHDFMJ4hxmGfF88hkYR7QrDxDaowfRpQTC1tblox0mqC7Das6428y6q5mwj
UvDFHPWt1AqKC16IOxuROxi5u6G9g7c0XIFwJbw4hhZe0DT9Zqr208APjJfiwpJ0Ro0i8odjCTmQ
AruzttYK78NksD/2Od15tgmBdDG0WY/0Y78+C39mEcqfyYgJdNs1tZ9SpwX3ezblM4c0cczZ3mXm
VJFrz2Vr4KGk7+QpjQ7SU7Fq1cgAsmbe/04yDet9Neqb6FK7w5aZxRaEY1Hco9wEFKM8h8ulaH8T
h2z/ND764XLlLfymrGBCLtAic7lIWE7GfGlUDUS52xedcZTlBdLk9VK2e404gqrLvQIKtFJ6qksR
hEdTI+zr6WpbzKbZpmOOS4tIFEXdyXfOahjyig+CfZugD7nrafDb5b6O89FabqQLT6UvajI66avY
JBIjvFNy9g8wnrTjta9PKGqhdZAlZYIrjGhj69Sbhw/E52JMzSsIOUvex+RLWTC3FKi/0Fc71o4Y
Hk8eHRp7dx+1XJe2Zux+L/87w0uQmy0uyCvTgrRL9SDPb3vRNwIHaGkYIvelXy8OTWJjPxRxjnCp
Whk6AGtei85v7nY5m42WDa0FNnySlUUBIcq09kWw08uXsjFXo7tS6eAAGTLeoF//9L97G8i8JjNa
4OXJCPz7Rz3kZRC2kporn6db516ftRz99wpHqYlhv6Xd//oH6n9TFjqQpgkQNlxDkInx/U8s9LpQ
zQSWf6FPD7O7PDQmu+5CETjvypyUTQoKszfO8qSu6PViW98lAZbRELhmrdmLTiHuzF3HRrMl9kp2
zL+bWv5EaYCgodMuXG8KWp4fLpFsuCJzdOSKchcXzEBULKxl3SrrRBNwvKiMjc2KWQquoW2Z0unH
sIMbV2PZwULFCv83z+nnka68JocyH1zesrl73982rc8Z/LRIj2W5l7MO7HDYYz+A05XAPlZaehEw
lGWbes43OdeHQmQlV/SvH58mB7bfr1Z5HZbczmiDwOG/v47KbPuIWCNmuRk2NZaLdAUGcUphTDFW
mu1+whdBh/I+U44klC8xL3VWtwwem989p59QZ+6JwWFsmBq6JLDJ768Fp/4an1iANQ7azt339ntZ
jlk9jAVuSMrQ3cIbNiXlONR+dx/+bo1cab5Q4nlnnR/WSFR3JX4vV9FXtoE/u7EGyjc26MwgzgLG
LqkueowEsaGIp8ZV43bfOVKxmW0CbNMKfCh//Wicn99lwTOBefz1ktwfpv6BMU4VnTAu8KJ8gp7e
MV+POmpLtmsDqpk17PKSgV5i+cxWvant9xmIOKTDbaJru/jUWukqWSiM+9Rr9GBLW4fpHXBLRRvA
a0Zva1e7gfOxGwPaklcUZWunVHfyg0KlXeWi21OX7fDf4pZTXbOLyo3FHLXTJsj0I8SedWO+XI87
SORmSUk6NOx16i7H10sfsEIZDOIUFS9gRgD9aUO45CpqaJMWdiRZ+tJSk67pyz1BNxKvsgX+Chj3
Mhah6xko0HH7pCgnF5ITdeZkNek/y0I7jYrzSJmy7+KncarfMiv6yBP0FxD9rCYcrL2X351qOrWg
isOdF1EW/Poh/c1uLwxSTjS4RpAzDPuHdROjpSpyBym4rP71yDgjgsY7NPTlGtKk31XIu611ezk7
w193i+D7d++N9XdvMW8vLEmgFAu474cT3mp16eyOOE4olcOBZ52XGHK1a+7FzLuamim+cRF9uIup
64XN/N0yi3Ifzs6+XyCE5sPVmzvETr9v7wv3tbNyhXMZv3C7+ICYiJENyeJ40JBvYox4H0U6JHdR
SmIVkXi5O4WHIjDeTVgCkAxjvgWl+OwQbbWpospijAAdHPV2u9NtpPRtRIvsZiU6+aH3jFyBr6DR
VKYzsYJlebKn+mRaSYCn/iBuo6E4zal+bopcIFCP5rMSZww8GO5jdGe6Bz1dvLlEjRDo2m0rSEdZ
QuVWYZwMbKMyUUKEsMaTy5vZ0myicotkFUO4wwpyM5dvspBxeEKW/FVR61P7y01HyZUtOPXaLHHt
ZTdo8ubahAcRxPiJd5HVVGAt2Q7skNQSBrCxrDWqkL6TwC8x8IrFGvlqOkgGDQn/VWlFbFYGqWs4
e3UOASUlQ2bXVg5X6aLA5cuEiVToFJcjuy7hJqZ9L3tBju4WSMrk5qO1W1V45spTnWB43swAU5om
ct+loL+9dcEykEOrWwntpZRXmD3Ioy/KHV9QrWEnFtZPEZUY1JuVNfIFzUm2nswtr59K9mAR1k+k
yuxkZyt/kf7LNpxtsn1iOmszY+Oxqq2q4cDeVasYIyKyslKoCCTlYBzGAyfUGnGxQ38g1slAN9qE
NmlBTMV1tdaP198qI8PAxSoghDCXjjB32RJA4IWR5YeLOJDijlCEW8cBaMUdzhy07Oxek844gEew
yPoaF09N6fdjC+hBAMg8+tUAsIACS3Qtk9LUU2fGfhS37sATZH+ToIXrNvu+E0eVOECjo8RMUm9A
6aDAyIwxPZ7VF704dnaG/wInX2xsujz/unWyFpIq8iG2jY44QEveIyunu0djdlME1a4YmYG8FOUH
B6uUpDcOg2P72D8+ELeNc5NxDHSQkYhCGyRoKa3DnJdv0fjm4hFdabCAY0qUWjuGPEl5+R2u3Fpz
3+iuJ6uCiHne4NC8s4RlUSxL6plxqIudft94bcKynaEyqVu59tvUYsZCwQwshNzVLRlMudqRVKet
RGbkKpCttty25McOZ50RIY+cnVPefYOjnw5xbeBKndKeSwCrzJJVyRYv3yF5Y2RHI89E2aYPYezL
p5OwgGflWf6z/265JT4jVyOeM+l4wpQGvdz9CCoht0qYk+s2x20MgDCj1IkcoD2EsWP+acCkMV6c
G4nJyZMIyedZZJZvFdAZUKOoZU8GD8nbOidP4ZC5mLKAGvw80eaC0WUaT55WA//1nXEfzfU9Q+1o
pY/lfV9bl8Qwzih3mLoO/mAaZ7hv58hUTwiCDnYnLhXxdpO6Djtx6N8NmXWgtzgO2OEowdefCUJx
Kd3krrTxKZXsSG5rDgs5R+yjxPexJTbRQMTJYpwcTAzwpdrF4D3yy6ZIubFIktRH6L+zukvoyrRE
xcCy26Mj9Qtb8VKuz00AffFVoT4O5sSTSGJphZBSdJJTgYOqdr/oJ6UFrFRBdPoCq0DjOACJytfa
DuDjTi+l9N1OtKNeBTe80ZtS/VDRq1Zg3LLVa7sWIwyGlWw7mBSvSQ7AbYdCiOsbbMeXOBIU951u
jg9Ba/uylarMWyaBnaszLY/uCh4QN/yQdMoXx30c5gPS8ZVDi9W1iMtq+HeyqJLwWm2ttBoDgQlm
+YAIw2YnL3Y1O6dsHDPKGpQVTO951RnLsnXnDIfw49vMVeZFBgbLitenbDNGsA0guMcUPBoKtaRJ
P5Q0XNFkPcqiUVksf9a0U2jcy2ZLFh15w2dStR02fbuFl/+KxwHwIXEgaiffSNiqhKgg/39HXSWf
Q4Ryo+LTuQ4Dy9AjHggAdSX3uJZDAa24l3QOScPmhfgFL4tCf+7yTck2JH/ijFmSvCiTDM8QFnz9
inMABTdopsMSoi0bLEz9nEo7yy9Xkm4vF2UPalvfaugDLGQSsgcoTP1k1PEHWQRJgBTPOObX7GfC
ICpC8ZpwjVD6HDTEApic1g/V6ODAIIaVgeHrHhfK4FDQvB6E0cHGzAZ3nzbRQZgB1s/gcGu1jptT
2Uevc9COh0Qn0VJFziqtpJ6JhBpXRZMSKtIY265IRtRwOVeKkVOWbWPlOcgZCMrQFyXeJmQ6JRFi
ww7+kT6cBrLbtaVDE2wRdpRt9TbZ9pGNeKDBRuCzY2+NoPK1CnE3NklIBbd2F61YwX4kWIeNzOzu
92Yx45HZkYvL7vBhrqRFb3MMqMkxyvBsC384ckZLaluDrxiGaGUE3R2+cQcV1NEt+z3d6aowGq9P
etz8+o09PhQ4nCVWj/GD9r6fBujUlzBvj2i2cB5Y5cqwJ2SGsNsBozcGofwwCy8plvW6lqI8I7jo
XPrSlj6UeQ9sIjb5x7TGgxuDdjndyp+VVyRdRM7WKTGniLguymAHHhwW2nszt4Hy7bXuuQvPK0dm
FteeabSQUnBNC4q9moy4STYeSk0PP+oNoScUSqDkxBt0Edq35wV5kML9d5p6HbGP1nxmFj8sPn5m
068n7W2pat/msORlvhjzcLK4Zc6Ax4AGnlhwcxUubU63Qh82DVi5Tc5pAQIbNe96wkpCQ98PZfKE
24SKyqKCLyaselNHRF6IjgpRcTjeu3wqtjraKZQT4cWaXc/BTO9QRsajsDpnr+sdpgg1AwtlCd2j
AoS6ccYeJLZ3no1cGy40usdaOO49hC73HjgFImXAyKha6nPTNtET7nVkNxXqeMwcnPI1pwVUjZaY
WC2EV1QzoHEbKzPsZyzV90lYqqDY03iaBx1znfTUwbvZ96UT3M1Roslc6gdGUrQ+Y5UnB005VDlW
E3CvMLdQzfe2a+GoCce5ddjHWhyhsE9ek0Zz1O3SH+PwnYO3h7do9RFP6mNg6w0NDPePwKF5q41Q
V9RhfIdzA8VeF7/FkbLXGva/irSIcPI75KvrMEshweTVkxaZww7a6Y6cLvVxBu+8KAjxcVAcikvl
Ah9BOMu90VXfTz2bmLrGxwMesbYznGYvEbcWG0C5Nyvka0B/12AYp7jotPVMD/+WhB1tojlW+4gN
n4jxaXi2ndQnVjViSyox9Y+28B4lVpeZy8pWis1kfe6pNFVkvQEaXgUq/ecKQ2r5WsQ8njj/7LjT
upbGh9Z9BYNJnimtTWyp2R8Kg+oREzVSevL4sZlnPE0gRRS6hseHG1+iGWpqi5ta0b3lggXQlAy6
BpB+4s7uhVr62IJu5xAFMTBFg1CL3E52CIRHoIM5jGMFgi758uuy+iRfOYaooEqkHnQwgopiJb/N
duW6ppVMLjZ+bfh9XX+FSb5FAAmRkLqT1jHH2r6ZDgMKTTdxfJVPLUcNrij2o4MplpK0tV/dKKVt
3o7Ok9Uq+k1nBfZtI3+bJvMjljvVwS1CnBGwGtk0pin8hlcASsU0PseCJGEGPanvVsJgAIYDZ3BK
Q1wOslvR6EcCzItPGHYOyQMjldCz0NwzLSn1QxvOAUS3vjwgWNj2tF73w6Bm92Fpx16G8r6cZ2IT
zWV6xXKFvVYlNNM8qPaMfZ3SvO8HOyTvfT5bpdJjbg35ceaQ2opqqV6KsMYGfebMHshsVdsAX0zD
bghe4srHJKtvy67DXy8aup3NP9rmLgoRRVmHI0zImeB2T9Oi93pHyt5SPZASfTsF1J8o0sdOv4Ok
DrHLEhd3EndLphyyeifUhcrVRZU3P+GLfRtk0RfN7pldWsh4c+INg08ElHxeNDJFRX0jyvJ9D41o
DvTPRGJQhWLqQ24dwFAfEf5IkAysIFhdH1UFApTSvYcneUc2TqKVDwbd5QoCymfTCa2VE0T4tZBr
Ek33YjK8TkXubDvCU7TiFJrZKRd4pGo8FsN4pbqD0iju4py9P5aUd+VRT4dzm2Zf4nF+slsH/58S
Dp6HVnOLadJlEvreYntQgsOCUCpTjTtXLW4zbTrXZr41a/Ttq0RBKV+ad/OYv7R6dWuk07kf7eeu
57hL2/eir/eLmn5wDPRrll69N+vw2CD8zG10c5q7noz8XuDFMWZIA5OWO1wjzcc7PjznY7vOHGZ7
XdP094OJEWpWa6kP1SyBuN4WGD9xXqiIwDzStNiLW/y7REbCUWok8aXDgPWS1UTcZ0ClGPo466xP
wsceMS6WX9HRlfHwXdJFx+sfY3U6EsO1HKtqqPaLkSPqq0r7ludr3TJURI3XE550/RNZMGbTOqtG
hNpmcfCBJcsQ0w+zOmlxmd7ouOTrvab6BClSShAdvJ0brCcti3wBTOMx38JTBbM6GGsa06pVOVv2
oWe/2mHKyiTSfBlY9A/X36aZoiZ3jNSHB8r2F5EoGGcpmqoJ5igjPthamymfjDNGie9Ts3/XYMGw
NvS42vWBq3tpDgTLdYt3clMadYVGp6jPVZWmR0yuKcuSynjIB4SxTKmQgarFxQ477Ql9Bja5xVNR
HaFouTe6gmqkjdr6Ls+G20ody3VZF2+cUPXh+luptYTOQHiOW1u9pOwBpt/VRM46Yjky5RrPgWgd
CAcqJXMaTsfGmuyDwZltsrA2izaTYxHmzgrzSvtjjtDamgLfIE+RB0W8cdSHEfmuAWlV8xxemgX+
M7zSDjE55UbxMdOwxSwqm/qYn4wjc/eILqamKbMq35jL+6rhIB1aINKscBKAOdgCqkLHnJO3sK1V
GUODT/nYJ1sGQfoZ6+41LtKKz+wdOLlN6TQqC1gG/1FoWK7fxJ/bRfNDKpRYIcFlzvPgOLtMzkvt
MTCm9KATQNcFunuqFlNBuYJTI9rsWzO3GFXLUKdhwJ0/YRG0DiN5biFVvrEbQQYCHYrfS08unx6S
G4rzsK1Cy1S8jnEr7mRe56Z3EnsMRbW1U/MQTuajWHD8xftqRLytBYR17xxQ8aZo9opC3wR24wgM
AosQw239yCu1q7F/GbKjIC62KTPPrQD6uvKpLAxiLWhLgnY1UEJN86pIlq3s3rs484os3yyC+Qc6
G7XSab5XCb23je7WadaRwIkAqFM2IYUtM9WYW02YdxJh3vXXoUAbgHUwli7oNPTJ9gXIVmxmnoRj
5IeT460Mioq8C/IkL62PglF7pp5tTmUJs7J4PcsGUWnTlYJpfuLKrGre9R6RoPgsW/+cq5RC92v/
nMpRIYz7IPb7PN5N6YcpNo5lkt5JYNjObP8raAKYkpHrNWk7yd6wx9zLOscn3XETWglpOSd8rzcz
HjKyFZbNv/zztWOXdIkZywQHWAo1sivgPqIvVywSxJzbCSpkXUEmmGAyuPASLNtXMcGvIGlKI1E5
SicnrLTpHGftaEfiLLE7+WVZqJ0qvOoTmED4UZ6XQXvgjaausn2XX3EI+YIpR4CUX+d7OghUC/zh
jgjGTtP8ZRUuqXedhzThbR/qZ8kokYjCMgLW0KKXDm+Mk2+T+FFtTF92d4zQ7/QWihIgWejCuGDc
JFoQq9fRYDbGgCnWAMMV4cPt9KyqeHKhFXUWhuABixOwzRyae562NfkSMpfzhZ5pCI4ba9lHmoyu
Sqx3nUSy1NQjOuP1PNsbN9cPJTF4rWocGRB6uk7z2wBEIjBJK9nCUKLnGzkaHBjXqqBiKQiVRjZ5
ZJNzwsVwizc2FyPH03DYT6W2PLi9OLcKHrnAQFOZe5D4NpH10aEEHS1YUzVRLeIE3rWF9mANB0Ty
dzmW3LJ5livdaL7ihWbS7N0ZQIRA2FFH/c7bMOdk/Y3uTjbe2P0ek0I/Wo3iKe58DN53wCZTqh8k
GaUb7jNbwJvm81gkypLPLcGwKeXcpXGWL4m833L1N5xbMdJjlXGWkxbYFtzIaZ4jG0eeeReHvmyg
GORyNuWeCW+IZmAHl5dbyFtqkGFf5FuVHVDtxGlWQKbrGc8mG5WdfupawJoy2CIjW1eCfWKMfHeh
BOCoDm6m1PKzWRz1RDu1MgRyMT+5HeU/ZToZv8capknPjEDORuU0xx0ZJvFwRxgnMzPImhXoAEnI
/aLuWvILKaf5YEbGPJK9LOH7JuBdSaOR87gai16XSo1ZzyAoxOFqydFD3TZb3anv5YeWuITC0YGc
505+WHMiNL7rtkGLFiq/a/UA8mxwox7Vpr6dG5ScXH/VkVLQQ1LonjLIYjH315yZy4BcEHMmL2Ev
/10g6f3iYhOeqbtm+MjzIw062EpsBre2bQE01RvcBdYDIVJQh9iwGmUrd2O5idXU6Ka+rGYbPNki
ARYQroTII+HjDoafRL3kjqyggHYYbhngbDaDB3n/JcYun1cTo2yAtGnl0Mj4OulMkU+CKcJtRLYX
ORFbZ/6UKSTCmtFdDxChw9JqIULIn6II5yZ1oYHb9X0+2+ibd8z2PDtp96IOfTnaIbR0W+ICcDJT
x18AdHAD3M4m+ACFl5zT2rb9eD0RYBINprpj0HmUAGmg6oiyjVcLibyWcD7MGKl/kAXInMIA+/U4
6vspJq5WqHZAmV1hMolirvvDVNnRNWzSkcBLLhNTgsofc9Zm51wGws1//aO+n07+/KPkpXxDc8CW
c3ExRXeQG9ZSu7hT3eHkLEjewHBwn/cDo/KvP/J/RMb+D2jW/xlf+/8/MjZTnV+TsR/fsrf8tUm/
J2P/9W1fydjun45rIUxAA8+80NYkr/orGdv+EwcK14VIJZh/m9j/fEvGliRpF82kpTNiNBjc/5uM
7fyJnpIBqK3rqNIwNvgfEbI19/tlRWI3gS4GjuD8g4LPK35YwYJw+iWhW5MyFjJ/SxyCSfkD/1oj
GXut0vyjnSVfCEmrEBlVO/zF9xrmiWtpWkJACz5bNUJfaIMNlMjeRhI4Zx9nFdHgGGFqKpAB1jVD
MrfvDoNlpNvWCZ5TJ7yRGcVYvBsyqAFjSOUSJJODVBsIxXXQsqQY6lrEGzDlQjflaA+GOWMy7Axf
cOd8mFAvEsdTEruG9CMwcaTJ6vctWZVrJ4k/BrgWRePngunJqipRvlLiPoVBctuJRgXGpdsagfLU
kYG4cM9xMdR7TQ5JHfVtWYiHUJi2r7MRb3OBnlcRGGEWDVrrefyAo8z/Ye9MluNGti37RbiFzh3A
NHpGBIO9SGkCU0iio+/7r6/lfPnuzZSyUvbMalJmNUimRLEJIADH8XP2XntT9iBZiVEhisird1nE
kNYu2e0DW7Q4YjgiNIIGmvBuSFFZofrr6+pSWs2bPySEqAtxUQmzwEzC4zIf49nBG+ODc2mF+9B3
9aPR3LGZf8dshnP9OicTZ6WhO8xxw9rCi+VGV99gXFUwfWtraIIqupbEMa0BAEOBU7xfOtUWzPvA
bCBVq8roPPIi/Gem0ReS04q9TDngxh9IAkuucoL+w/yrMGeQMzDJ0Co+1HVGiAGOuGx5TntGtKyl
mzEGpttb0TWpgCMMeuQGywLUKHasEK+8ctx9BDHKsXXwQtjfpyHGTBpHAjBd6z3jgj1MmOvqLGHC
4uVn1c7YvL91EQ3/fA5uvNT7Hk9GczDTEMBaQu4tyaIeVkjNZHEr54EY2+fFcx5cQKBVIXZJQT0k
3KcOqLslH4eGVlfWDt8zZfyYhE9knXhQHj5XYo5PoygOBaWWlLziYQbYUyxPg82lPLXRdVRvTmLc
s1W/MNt9gCT39uEkne2biD0k6Oe3lFEATMD8x1C7D2aS7Y1iPC59jfuHCL4smM+jwLHW5udY6fe4
Cp9Diz53X3QQLxbIFZW1leO4Tp/MyNjgAQDjwyvPveYtle3FXiB8FgsJbNnV6QpYOKJ7G+PWweCl
JekAnimpnmcPkdvAO24TpO0k9orjeZdSBTsreaMkeRJeAxkT4Qz8uGc6S9y0EkbJGNbtxtOj7PhT
+Dwt1rLOwSRw6RufgS+14WPeso2htnzT93MsMNKZHZv4POOuDsb5XTYdPyGyTsxBop259Cm4juBS
yGL/4bwkseUFE+rejbKK4WbIPazTMDw4RMnMb2rtg595X5IGTr/vZW9OGL3g9AR5jVeLi3r0aeLo
L6yd4Sn2YzC+c4Hj3YSGRGPiokZ8fG46v7UtScfklNlB8t6NwdGC2aTDqVSE4cyf+PJyhiGofzHX
9QStONzPC4axqQY0hnv7YSDdphrUOTNbYFBYzA+y1Rhzf9miqGACqy+all8eqJa+K/jkRXA8+sS4
tXPOa8lch27EOp/Zh+jxvhGi1zHKYzJH0A2k/QACN4bB7V18JPuCFBBmWJIeB/S8Hp9b8Lws/nNq
cbiOqO4h8lEw0zyfxZZCuEU4YT9k+t4pywqAp0NagNw44XIMx5u+qSv2fv4NoUXv8pEwDWvVmaXD
xhNkFWG87IYBDsz+58bzv8YfpZNXkqrehs803+8FOS+JyK9prVYgY7/ZufZUzunnHJfHqk6IlpjK
iRuB1U6kZPAO0JFlADzAJA8b5gDTOkSiyqMvrC+hKY/oCmDZzeaOC6qD1wj17yOXJ036YK1qMo+Z
fn2S4/Akc+vQwwjkghR7aisfDLvYIwR5V+leTe7Jsbs3kbJCT0l2hWh3EFjkjfqQ6hghyGnYNkH0
q0Htk5CDqn0ad4iPmPFwxRAtuxs1d1k4VH5wm1aybQ8D8tVybC/69m5d4x6M6EumqCjtkVt3NPNg
P40+56DcdNVdGLbHmEgQGX+fPW4aS/poBYbrPMw3H7ifbDBGfts+YVGiv6XT85LgVE0YbPU7byV9
SwtIDwV0Eq0Fv84CKbRKXKY3Hkp9yXBgI8Z15PH9iYVMJumglJjGqYw/54n9Rofmeci5fFF5rQPL
/AE/Yi2cEeshkysfL9fWT60nozGr1QRjHQT9Zk5JbBhK3JY6OoRH4htAOE4Pa2CUYISsWTwrNjBg
JvYJEoJ1vsTXPqjfokqxIIvsPRXx9WO5XOL+rRLefsy7TWFE78JxdgyibsmWSAt5C2XvPZu6z/Te
dE6a239m1/zGLGWYYF74XvvWhM53g1tk6hi+s30kx0SE31L0svWQnxHBc4E1xATqp0/ei4e+1M8W
Op+dBIFQLMQVJLhZ6M5l8D5NzWZXNgp4kJP3Xc61U9NT7Al7mHSisgAeCj3s7CTJpwSQ9CqeeS/J
+LvhAkdMyUlWqfE8Wpw/KNFM8oZ2Y5fp1Wp5VIs5YnujXhfAwKt6YrnN6/7aFNbzMHZfPC4FPq8M
5PoqA0jQgXehM6osrp6YTJ0i+pGJ16lK3/USRluTp125nGFZnEwzvYKLxuWrON0JgKPVSGIm0OYO
m3KO7IcTgzeZTTSXgAyNZ9pR2pvA4des2Dg4lgNUUuJJ8SeU82uNQ9fnMiOlPFQ0prs3OsKf6EaO
bJ4rcxNOlU4j8D4t5FndTnlx4/s4zKXFXRV31l1qB9+7sNU7SgFmyh2HldkmyW0vwkscFrhaO9jx
SFyK0gOmyEx1n6vUXLt9HL7i5tJ8iFdD1Q+9Z0RQ4eYSCPYYn8ln3URgXck+k+1aCbB7c0WulJqr
ZjMHBIuFtQrBz9jOnQuM+0yUfLshArz82scN71TOjwtRiKUjJECj7nd1bp/mzjI3pF03m1TZ0U1m
Jxhp3RBnkVUU1dEziKtbRdUTydD3ddx7p1450a3h9w4aA/paaHIW5T7XY9Wu8tLCsT3WyX2VwHWz
IPJKZWWnhg4GxNiC8XNlHEsCefcIRVN8Aj8WVxRHipnhNgnEQrqpcSMHSkQpGY4gtMOaV+ZrZ4RI
AkQOCQuy98Uup7c89hZmo6I/ffzVOtgEt74RtSu35WjNmzksvw1V+tkiffDWz+vhluDp+jbqYW9U
XVI+NSXIsozRGZv/8t6Pm+qBKEHzJg0pkuYrEZJYccsFO0ns1XeVQVwB9fDUbZfJkghoJH8fTZ7T
S1lf2sQjd6rSKbOXzqd7E4GOolWmSG5T0wvX4Jc5AdnUcYEhS3TKvXTLxwkzyq6RxhvJ6/UlmVAo
2FU2H6qqyZ8shc+9DAu1EWY/o4wptB5geWz8bNzO9iKe5yQmXdM4+vF8noRlHdoCTg9d2wzhFcVB
S52yJgm7xKXTVue5UtuhjG4qxI8HR7CPt9r7VJBIZSSMpWazbu9x+C3roUXykCOuPIVQfFdp1OWf
+oJnuI2ubR1EMv80FHQoo6kE2UQfO5/z/s60OMddrQ6jSR+7awrnRrVTvBNk5W4ICxd3oa6WJlj2
Df28tbv0zlYUyQ9XR6AGZoaea4pAy6/+688fnwZt5h8/PnR5A5vDpyvSFmndEyzXlrRceRMKdBs+
GUOHsqiH48cHmm3DMcd7tiqgT2xWeMZpeyYsGHnha02UuQMGTLkXefXx44OTT8s2VUonTrjmufaD
fi8hN2hlIrUkbKx9iVsf12V5she7Y2oYzLdkiJfNdOtR5N5+fOLjwzST9zuYwCAz3od1U3nezlVe
dg96Mr9fLC9iNoZmMovJtAwKthctKVSG110UWg+GXAgbU1C/ozPrzreDQIXqbFzV3Om37DWr248/
YZj440/LiFGqgbDM1oQvmSlHqVQy7+wHHUB6AH0Ps0SAQTDSk6mc7Ohyu95UmXhoVHWq+3xaF5kF
zCGoq7tWfwgXTx561/5BmpVxZFd5SH2nODLKovnmqx8eBJ6XjC7RKhvp0XYkNO6zCfq2V30P7MGm
NsTIL/XD3nkOSie5s0cFltZhU1fHFQT8GVVmM6bxTV0lE1eFfWuyrMH30LV24kbsedqbPA3kpqqq
ZD3F4S6qBY4CK3spGxD7icqfitqp9k4d1ttQNkco+2xQeRVMEhqizE3v0BkMEUVQPjDjSoAFSFC/
pfnDIpJ1P9qNf3JDVUOMWC5q6InwG2pxpAQL+F1oyB1/4wbfLMgNnnVqiRE6L03bk7E0ezumQBbj
b9LJC63VqrFUmvkt1ZpelZ6qSmE1q9DP1rbF0RZ2fwtovb+t42fSt+tdR1rxhjDJGTk1gt829fOD
nUV04ozy3jNmdWJ3H51tR7zB+c9emJGF64WCEtDNMbPrB2einM4EddBs36vGQ81QLt7GmSOxLjpL
QqCKvppFEOBFlPNa9m3A+h0cp76zXoBmA91anHDT+iSCCte3n4aZBPEeLsNhbsPuZkgmRqy0EYcx
ew3Al1SisD5nMC5112MjalJ8JkN2zzQB9JN3Nccy45FAs0DO3EYTGTzHyTWWmzJsQsjpar4Oxn3N
anAp7ag7TgWPupoZ3smybcXFXl+RFZ1oUcD2Iob8qOCQpFgDN8yHCaoZvXtq7PHIpmLCgYn8R7Da
ySCMNmYvMtBn7ADHcNwHTTy8UOqEj6AwRTVhSQPaCjB1XDWwNIirtkt2Bzyv6gD7L3dAjgfprVnE
tp4yNpBxE7zYTcaEPK3ltm3LJxgaKSohj+GDKp9nab1ZSdLf5q5H+F4lhqOk3i9Cg7SXNng2VYGJ
1EQ7a8K7uMs8ugAa4pkHSU+PR8Wn0ucOMYhyjkIGwS5d/6BF7256KSNfysadU87RXcJccbuA8iEE
2rP2cvSbW3Jjxc7HCYnSmb8GkhT6SafXW97cn7zGPEboDu8knXL4aS5eUMqbszTt5fzhZWekZhWs
sW6ihTZhMSNOKYpjkM9cmlAZ2RFV+6aQy002orXggXjJlrxHYR+qXduG2a7Qf80rUGBiGRtkb7F5
IRb1BJV2Pv7nQ5BDzxlLN96h88MpySx2ABKgic/5Y+3V/HbyLzeetC7SHw5ShvXnxK4ZEJolyigh
sH3kyUMdzcmDyR5oQy+v2idlL14QE1XERCF8mR37PhbRXtSxtw0L3H6qCJhWaNjP5BMjLqv03rJD
4zFsCGfyui90VaDHDHh9RSXleQqRj5Mn1++Dp5Bqr+ZBBS8ByRnYf8S91MdYV2mYhQOaWmGs66Iy
bm1VswFEbvMtcMGJ1w3dafWCSNjadjnNpsUOx6eezd06tYL6QOLNtE0D1DnAnuKHIrhjeBc/EvYs
U99/SYfHZZrX4Mgx6/fuiEQ7SM4+faqmc8a9jHtieZSN0npqSHcRkNTWcTa1x5xrCoT7wE3lzyuT
DQbvkMGWmtJ/71AEfZq6yiHZUm3begJwrhZoUPpDqsC7LzaQI2N8TkM1XMfKOFeaQJO45rFiBrmt
XfDXsZnJDYZMIvam8dbrmad6elsGl/ZsKuHsk6QDpY+QrxvJYHDtF3tCzu/Xjr36yBkjiOGM/tEn
9Mbjmd9M/j6PBLfzkAa/c69oR9Vf3F90Wz3TsiSkANdicvDXJn4lVGZHKZrqIWD59KH801skS9Kl
w1AxHVm5yFVMzk9zdacExOB0jLxw2TDvvSwdsEDWCXJl42sB4+Y3liz7FzuYfnGByYppS8TWwU8T
BsOf6O5CEic5wjmiJqQ4GvelU9+1i/uQlPF9WiIRrRqo0EnRvul5WFwzfqzZlXnSuVCdBWAR6IHQ
VV7WbfB5rLBY53Z9tiUdo3+eh7h/dyoD7YG0HVriP6cd5XEiJZ0VtpXVxJ2lOHOsc+///Et+tRt9
nBN8RpidsRx94G//NHWJohjusVRo5b3kODoPA+tdIMO7esI3O3AjxUb5lvvi4vjVWzapfSqNx39+
DR92yZ8vGuylEpCWZUvvw7f2p9cwN+PslXpXQTo4COyluzqN97Vq6Ct0JLuv4RcCqaDtnEUt6snk
prUVNGOGrqX9UEj9PQPNUzdSLxFgaE7nxSfma9Ms0+2iAKob6jrRWl2FzdGQAzpAwrvYp8fwo9U1
CF7NhCszGgzCU/k5ea6+p24S73u0nUMNi2lw0THmEdKUBKrpPx89N8XfvNEBsj1bwL81bfmTLQ9N
jOs2CePOVPebdas/URyXYz0URvaOGumZOOsHd/IuOjgjMul+yJpGABHa96yLwzc3qL/MJC3EWrMl
zAzc8HBKNKi/y9Ac8i+tpAeBt+VhRj7mP+aD/cUXsBY0fizHa7Vidxbh9XqN7eqrgZJDf+NSsF1M
NT1R989zE3mcUrQcXdqXtMYEwRohdRtV9CIuVgiVok+1LW4BIQiII/SwUgg/gc2eqVfiMqRub45O
/0YcBiNOczj3Hap8Wp3Q3Dv8gc2b03XipAzrWfbLW2o1JKlBI6hISsbn9NDk+bkT4VfdNJp8+lm+
TN/byrt05KqwuWZ08EHimqbsjDrnUNP21HzjThqIZggqCwhFBVpq44AigghhJf2o3Oy2AomqI8g4
cUbOa6rbiKXhfxZN/1TF8SZlAGm5VLG6LT/qzqqMhmevynf/fCk4f7d6BhJ0kB/gKvZ+vhnLyi36
YKACLWPgNSSLrtBYkWNJdmtkRTtiUYA4KZzrUh51j30w4gfuX4j+Wf/2ESVJqrnXhXe9a52bqEVp
w5iEGNAyJKZW38nlKC7e7L/SB1iGR8fvXvXEJGdco0/ux5GDXr4SAKx1cACX7ebAMGftoSL4/8NX
zdD6g2b1WxIWlYjkAfW//hs39QsJ667Nyr8OXv/4lj8oWOa/ApcGKGsGpCnwVTxq/03BAqnEUISH
sJ7P2zzn/kPBwh4ODsr+93T134NXJrn8EFjynh6TopL6nwxef33WUpEIhxkvzxVW9A+X/5/W9CD3
fYMmvuRusletHNYKYqIPGXkh1T0AphNDVVxqKr8iXNF3WjMjW80LVcHjuGBdCS7z/Nh2r4SdoGxV
K7sefyNtcP6OYsHIWnBaA8vjv7/WKiwXUzy2pKRQ4q11VndndBuf8YVJVsp8rXX4REz2BB3bWBXb
3ug35OZhLYpWjXnlixqyltz028iQQavHY3/Cz0NjiHTcCviNjs10C0jHYH8UQkAnfw2my8RM1zS+
KmK0/3R1/A1Q69fV4+OU/+d49HPmT6e858FQwFiX66B/nUa5tuYLqig2heRmOuBA41fQ+nvTBw7M
PKfB7NqXjH1Fvyorenes315OCqH/GIl2RwTlZsBFBU6UoWyCiijB+dpvSmmtpoBeCawbVm2ifnvs
enTVSD3CRuVGQELNq68eOV2/OcBfaxV9gBAFAt+iLMIV8tcDtJa5stycawoh2doURHQBfrT1cj4V
azd/LBi+lLmOiEIFGOMOH9LfXDO/LNA/vYKfLhlbIBDuBl5BEd5G7XRcGKWNIYVFMMBtN35zwM4v
JeBPv+6nd1QiJa3HmHfURseeE+nSxtT0RFFQRDMyKDE02y78tJS2Cdx0/VYadAsXOl6L9Sq8qxvB
Ja0lwrZtH4ynOOuPbohUiZw+SOwrj/uxnHq00hEn7hSWr7x3PSYn1yQhi2Hj+Du6h6tf8l9qPQ5J
4tkDdqMxFT/DTGKrNSeaDVydvOgsGWgADPqC1ccScUzVIDbSx1yepBuLyVHr5euOpUE2OK6JbYr4
vKiydRQyIc0BS+aPqvrANzlc5sM561+L8jVi4zGRkERERK64aGOfkOzDxN3LoGY1Qxrj+eaajzAB
bODgff3KUJRawP7NOwg+8J8P96ctR1EgLyboSUeWDhDNXyURTIlzYXlZrAta8s1EUpiGCAdqY1if
WvFaBccUJh6U0xWuxf0SYzeUqzgd1pEjdvpogqXZAce7Cdms/PMSIv725VKL6ieB1nb99HJDJzbD
vubl6oVDQWvLFR0E0NYRd5i+AAt5zV0ymsnxsmrC2yoSx0a5mXrih/FcjT5BCCVXYKe7n0T1DK8u
e24nBjZO7lTET8RJvkUgSJwsqJKaIfWCqFMQ3zheQ3KQjfIS81bry3kRpGZzjDnrp7RZU4FYl2Ki
nOeqFYqZG4Gr7hV1+QozF2uQW5JgxCVFZBo3zKqikxMi4Meu8Jvz9GsoDFexp6dxFGr6YaofLX9a
avGXD5kaXIng4NpSpkEsBbUnNy0dK/JaV7j+1rXVgp92GaqSU4O5Sa+UC13zBZ2C7unn+tBYsf75
LbT+Dp/z55em15Q/vTTDLNopCXhpfp9vK+t+aTE+gGHiNh8Yh/T7Iv/WO/1vFsZfVFb6hEgP3CT0
CpwtP/3WMhSeMCwWRgjkRI8xG8fl1GHE1Z25oiRPr9v884FCPvqbewsPBDtvahbT+ZlRgSiILujs
szoiiTiqwXkmGYMn94DoH+nD7egH2w4/QBt/1228G+VgFKi1ZUAB0l08QFHgUIybCOFmROzDbV+a
CbJYhq8IdwttQrC0HWHUxgSGFjhINby4m43l6M7lI87T6kZh4AL0h7mh0DYH3WPLtfGhxQHRaysE
OIZmYzhQTXx1KfKIEXmTRYR6YaFwtZkCfjdWaPswaJuFow0XprZeAAXf2zjv7bJYARpdJ+azPxob
MXypKpJ08RmkPa+FRDTwnqFJtJZ+5dwydUiKMc8M2UHdYvA0xF9cmbB4CobIy3ay0HTb/i4xXOa/
IxTlYYv1Ft0L/96+xoSAeuZGVmW7brUrBD0ZsvvO/mJgFjFTYPc8WZta7jxiSKwFTqQ2zqSRvqG3
kbaVeAUePCtojnD625U7R+sQ5re+m8dm2quWUFEhCCJObyNy31aGyZe2RUirSEb1qTRMAs4TGNvl
WH6ydS5R0KJ+Sg35LY8GXCYiJC2hCZzXVmLs9dvgSVVzwNyses4H2ex9Ld13NA9PajLeTNikJuUV
+kOn6XkuGD3BporWlHtoSNjJ8e0K7B8ki61RO0i8fWiI1x51J1PFTY1FEEGfdgXq4q/CoNyaLFUN
AKjFXhlgCPK6PIgg21Y03YLI2LLA+xZpULazRoNNkxFIQr/KyLxyHcUFRjVYvfqe2Kgeg4WLsAF6
yUmCVEs0/o/L5HmwAQLGGg24yGxX0XDyv5DW8OG91NXWxN1Wa6QJinur98gEB1XBE2Vm7VXW1eMG
tAO56+YG33Kzs7pyT4jNVrGPhYjTIob0WnTVuIgGmxKA3rdaWMXzVxtjnl6Y8omVG/slZzt/skPA
iiymFAgGY3u/f037VzOirMSgZVevecuzerxYrOQmC2DD0MOfz4u816svpbx+WLFYpigeIAissumi
62tCPNcggCaQ3roIV+wFZkqqmU6g5ZGO7YargjAig5AA3KZZ0m8SUuD1tkE/mEhl2g1gJ2KWHKtf
2flXcUEISl10ig3uvEic4wb3HCRqguNuOu6mdqSL1uE5nDvKfcpFdKCe+aofM0BwIa2UK+30DJrX
hVHxTJxUwbs+uY+WWWGmmE4BtXAx9QzTeUB17mow3okL2vWQNho70eXFBlP8qvPo/pa8UtZ7dBFU
VvgLVgk7hDLCtmNTbznXmuCHiY1DwCVhTE8TeStR2R8nVR2yPmNun24SDkd3HrTjII3rmwkeOz32
tbcAymUQFHHN9ZhfGOPzCnwGd+2Sb/Ueq+XxCxFMkyF284KqibZFNFM7U9zrc135Gc4QXi0UeJez
hV50E3BSp4ymTEpetlQ/lJFiputvlX/wzQY6jMWE63U0cTKnAlbo/HG963fYzFnuqUmWBrez7ex5
QK4/imNd4antSGSL9hYM7nA3qnZXF/UhTNUu4rmIP+oYcvVhGd0TV+G2y66Ghf4mFqah0bx15h6e
26sNSpTR9HYoqp3PNKcgx0IpUKrfwx4f6CgO0XMB1kDfgbpcHiqBU2je9s24Lkx+xMbBCO3AWXYn
Uk9tD7wonjgNkZrJwPCSzQhcKFXJhmb1imnzWl/nLe6YoXgdvUev2BLKRxmDt4D5z0jF02a4Swuu
Savce7B6otRdM3RcD0u6LXm76Y2h4gN7HyBwarShbNLWskCbzHxtN3PxnU3agBYwwS+1Ja3V5jQL
l9rHw/L/ttD9/z0JO80K3S7+P3dRDj++/6pg/+O7/mik2P/yATw6dNhpmdB2+7eCPfiXYL9Jt0Q6
dFrowVMu/3cjxf6XpP0SSE35psxwKU7+W8FOIwUOtKAWQgsBcPx/1Eix/lrlYIswLdNi+CsdWzBa
+XmiYiHhaivRJZtlhlq2FAETJQs6HCwSv2jPi5juCSyGFjtwy3lmcJi9B7cwsE7SJ9bRhWsJHm+V
kRk2xPPvqk1463+pwj5sG6hUQLEHgsYSxfBf682sINe+8IZgTaofyk9BNaBSTDcV82/P2kwVauHJ
pGUCmw33U3KOmDB7Mv1Gle970SWfGfKn+6oh8QFI59Wrk9eB1qrldxHRKmEGvCW5T7M5OvQ84Z00
HlfV9GTR8CbNoZArnD2Ab5FzGqaDTjdKPnGTH0j/eRdR8KbIS2HmBUmNBJCAtGeElTOPt+GHAvBF
CnDw3gmMjaohECK16mBPGs0T/1/26cJ+IkvH5wVMcYawwlzkCGtjHM5Q9s4ICVEczCxWGaFZzLQs
2Po8n/LlBnEKnNLssUr9EmQNz6bQwQ/dATUgr/oJr+4+gjt27PhasiQx1ysoJ0k+n4eIPxCkiiN5
ri9s1FhhGT1GDnN2ev4vJYtimRf6UTkb7Nu/2S4R84JZJH38xDha3+qmqhmTeslNaIFS6D2bTJvQ
n9dubaKPb8QzBReQXnQ+h1JjM42jKTNz33hxvke9sy7DEVNzETu3ixO/yjlhnK/G4jAwBd33NdZg
zAfRsdFxcM9FbRcv0pifk8g1t7UkiGHSITqdGID2tVDY0m8tkmow7uCo5EjEVN8l69jiC4dcbNyo
arhUCrkdhdzMM6XgYuGk9+iy0OKR/RrRwJ7QvmmdJOi2fLLh10hPfexsPo9Fm3lNaMUnMy7CdVg4
NTVPOvP7K57FHEzuwojuYE6sZADvoayDrZFEd4z7362QQpYQCLahqFh93ioE2B2Fdzi4x5l3BZNI
eZhiA+0I9qwAZPamL4MMpXXXrtoha7YTYXhrMMUHZbEpzqu4ZDRlQotPM6xa8Saw0vaQyyw/wF5c
kdxR3YaJfWss5jUyl1OelUDCpfkuhPq2BGgJ3Z75gnkWRn7ykulWdNHLTOCcX0xas/7sZnGxxxmx
9+OEFoidP8peZTekOd56I/gHpy9JGxkz+6sdGScEDsbLCMhgU6b50fbD4sjgLAa6OJD5U4gvscY1
wOtKdnaqHtrJVa+MiM/jXLX4+aHmyLL+kvNidqFwrrkzothP7M1CvcrQM7xIe27XSXT2+/kaYf3L
0umpD91wN1RTtSGxhhtuejOmpDzXBXNFI3gOEiu+VF7hbea8YHxqQTl3kcgVdtxD4wdU3hVv41L4
sCiG5NhYJD2axMytWSGTi60/pFE1bhaTu6IKzeA2qPzoONTR+eNvyyy3QxKjHI8S72By2aqG8XIe
0xKTRB4CxR9w43FOA48FKEn7bcfFfWPEcXYaoYBQeZ8Q9t7i9HC2kOG2RSpMKG0TsrnKug6xX296
Dy7EyPys62dS/iL5pRPZtaPBFphVvs0iDy/12q7Lb0uCMSWwxpRRW40y1ui+LAE5gVNqHmY1Hsa8
iIFR9Ac3KCgNhSg2Vi7iXW227S0DnGdRVfPbnBGVUhQG6QD6rwsGw6BoaYFV4kV0o3XrdpHCSpjI
l76bgdr4uH0//rURrboVqs+1mFO8pP3k7WXrOEfly4motkZ8xV56VOFQf0KB2BxgesRo0y3nrWmM
dTdJ8ZX0Spa1NI/PwAiihykSzarR/1AI9Y7xfH5EKecfY7dItx+fX/p7r0mnL2CDc0hTNl6SaPoB
ELGDZ2N0pwFwBzJKo1tn0u4wftp2tUrCYNokskTu1bpopmX1UvRLey/r9lOunOG1i6viJg3I4YmW
iraS31SbnqfLTan/FYP3UzMa3n1Xd+5z24LP1J9GQjecbQ84zsc35bHTQ2NnE4UQJzqpYIwehiVv
LtC/QN5k0UPIHufh4/NL8hWyAIrJf38mRingd316DmxqVwpoZqptlXdgmCzGx45aHj4+yC57HxwS
amXR/vEp267vvCVazv/1BfrzdNrIjUP28J9PAQqc4q48QYNB9Gj3n8uadEOEAOXBXrLuRpoQVDp7
pqcb+AnsH6xbsxiXTYX86ES7i6cJ6YIKyeONE0tnRdrRl3Dgdmd8iJ9fK4rpYEBLzeZHGu0+KRKm
vAnDeD+OyrmEhHgbTKVuJVfBhBBC3pV2+ImUcZgodJSyOOam88yUGaqVrnufBTluOPagGZoVD5GD
dGtEcA1fm4yxxTaU9nhB91b1xg1uYLVukrFZdaHJNqP6PlQZ76FVfwr74XH0impTJoFCoKt5NN7E
4NPGfR8PqONmsPo1gk3PHpHjcDFCx/eRK3aNxn62NyHQ48yRBK7BSRKxesAAA4egcrNVIr1kV7qf
hMNWG31JuZoneiGKonBDFqB/Y3n1vfLnhB6Z4W7w1of0vcW1YweEQpZoWoSPtxUMcCdn3J5a43D4
OGp34b72gggtEimW3GnEL8jwGTUq+ZP1PrOo9T++8ONXDQHnqPChWQKGPCM6IyRmcqaNhQCrYc+M
AqH0Goii5HO7Zv8ld/CApFYE3xphFUCcCq38dFdO00ygrPlN6G9u024fLG5ykyRBtC5T/8mGwYO3
3z54McrHvuPxikuEp5DJ/WzGPBV0HJizQMYEm0zAlywJq17IP+rkubUcyEkmg3BryHxiHmMu7tHz
bxciWXeTqEhWNX3/Ip3pFPtAx1B0jYchIJh+Km6NXiKC7432AOetgpRI/8kfog3GouTeHhobL1Tb
raeijdYkobm+ARejbOhyERwwAn7omeOTGYnfOQiLU0KhdnStZh0Ctds7IdTDUtA+EPrx6w5Bt5sH
c9dW8bUd0ImJwlBrO+8uUYFWlRbBvOfiZtRhNZsPF0EKhXVy2510EsQ/hdiSQmodg4YXbwRcK06s
dtVs3LVOTUEp7HEX0brZNbQgmnIHFBQUASNd6izKacPjCKOhGlei5dE+4aAmXUQ3iGj30pIDZw08
qStkuVsimdH1aQBYTHNFgJ8RIXrTH7qgjI9mJAgPyYx1a5CYCmJYVA1No6hytzynopVXluX9dKx+
API8VkZ0WqYEtor/Cgok2Zs9bbo2Uec+Cm9kL75bBughayrnnc2bvFWoxE8fH5x+TE7NQA4y5eVe
NgI9WVHo0EC8/VM9cQmm/WOfxcTQtf70qW7yftUAXl3IZbtn1ekOrVtPex5bwYsfJA+p1V47gsdO
VtoHd8Kz5Z2PAtpKYNu6pF33SXifLMbX0n7Cq9JegrohD0mPGTvTPdT2wlYAkex+VJz8FFHVVGEZ
McmJgaOECmzAE7eq6uGxo19UOxoKYWWKGA+oYfQjH9hQpye37hG2Tsm6Luvs2akr+Cc+U6Ep9s4k
8TzmZTLsXNfYpEuVPZpeTZ/NJqmn8mB8xvCAAMEB/ESCFuJ5HbL/zd15LMmNZFH2i9DmgEPOMrRK
rZjcwJJJEtohHerr5yCq2qzJ6q7azGoWlVYUmYxAAO7+3rv33Ns6uR/8nGTMoIC8V/uH0MgSipul
e0F/jaiOxUEkL1mSrp1urh+9wixvctP82blR+eLWNCDzuXfWfV+ctemW9+i4WMOQrCZLm5We6n1g
CXlQ4RyRN8eXJhx4rOIPadIxMtOxZh4bNJcwtHtUj8v/jnE7QEi2Z1iKy6+zSc7bIDT6//g9l2Pp
WmmZspwohwNxiC9n+TKZ+Tc0RqTURcA3iYz/sAa6e2nmgPqbunE/C2w1vvc5LMrbFrMYjmQ6bpX0
NUhSV975wn2ogSTsg5jx00yuOya+tZvneic6aRxN1d44aaRPjT+bL3PNKAbK4zLEt5HMWkuwjqvV
Qcru0cwkpweCWyHKhtYGgwMRnKL8CLOwfyCc2yA7NugXqrT5nhUZkSS84Z1d6kUwRCyfJqNwO0ZN
fZcsGtvrlwoLMs28iGFDZfYX5JM4zDqxLa0m27PpwfAo1UcypjGVS6uOg8uOxBbDq/taxSDethG8
qLkjlIIIE6H7u7EoAJ2Xxtcs+NCBc2W3U1r2M+2fzMRAaD4vc3BsmpsSzX6WxNwLxoOb9x8APr8R
ypjcKq8MYWiwtNqVf5cG/lPljPWNclPcAcK6E2MNO1h74W5GWreWZpccjNyj/UhoptWiiuJgXp18
u/kRiyXMKdZ3poznJxft5BQ5+gIV07ufAwIUu3heuVHRvgkjMFbaDsKXsKX9H/nV3rGT+JDP077B
5H1y3IbWGQ/5Jk1EeU507bD3A2ptcMB/G3G6NFK0P6QGQ2yGxBE7TKsELeULbA/umuv/Gi1GM0LC
9M5quuqmw4mH5pMAl3yc1+j02qfUK/KDF5XzOkD++dTmHSsUC0TLf1VqF/e14TzXZnnSiqlBPob+
RSVwvOOawIK0n5f8UMu/RFPpbSJbOfdRNdr32YBOcfRY3vt55ijO54JZbztaY0O8dtqfrFYmkDva
7y5pkyi8h3g7RTxP11+K1KPhN7GGrwE3gmktfD5pSYypYHyCIVnueBqIE3VAZtpG9iD6zMPt1SXb
jpnobRoYkpwNoPgyyE9WZRc71ffBhnPfJSWUeuP2AEEqsGfsmySUNku/14tWXe3vBY5DsjxdFOfs
WUG7aPV7SFuRAZyJbGS4lxA10a1tivpJwgFS3UfVpu9IyzdiENDMNDY6akYGTxDkAg5fRKAjdF/c
PNr8CGv1HWHE63jAMLavm+ZI65oCvHdeHUgm7ILKAF8XZ6ug7tRHyvCh5DH49LnI2WJ8jLC8epNh
nxoOrVuB7QVBmDXvbCJdVk0Yz7fV8uX6B3Wk64u3CPtl5O6k4X2jzZRDUvn3l7E08kurv0+Zrh7C
2Ro4NEJ3RlaaPHlTMd9XOdNuG8BtXhiH2tHxri75tyG5O3dDkHkwJl8z1phXnFEObVeiP/1QfkrX
Cy4xsnogSHS7c4Rpj0PkvUgVfQ/BsoZ2pbd9pPQXRQmLlbEAvJoUMGn6YMGS29Vt7CU1xgNA8XVC
9sT19yDL3Xh+l+8r01jV2cQh1StXHP7BKxY+PQ8gZpSCxfBWTwqVv0nKTctaRIqZPpV2iUU7J3zS
KpE82713Y+S9+IHrEs5p7kY0foNViit6YY0tsoWJKY77ktCE9oRRfVGtGqEEWd2Rt0Pnae5+hKE5
f2sr41MPfbMxPbx4lUrEvR/FuHNGKHI0UZaBg2+Nu3UjMvNCPYiHFro9mPIcl7qlfsZmq+80J6KH
wjI3PbY6us/pT8H0zK7Cn2Kw2lMckvw9k7mQBBy8tRF+1W1DGK6WyaZ3opvYN1omRhIO5LjSk/dD
ZStXW59VTcZs7dklXZm7OMVzDENQcAfiDgcEMLuhDTbd69aW1b9HYTY8xt1MKwxqH9rVdDsUtlrc
NVszl8EzGCoYDaFYBhfds+1G02F0RuvoVs4zpg30osajaMZN7xkeUdfWobTcL1TCwO/TeE079G62
uDuqmL0vof13z23FWMx1abtBix8K5PB1SEUD/CMjE2aBXw/Uv+Ub6b3ptiBJGImaeY8ZIwfJafM2
Mp9OUD8Vn25uv1vDHK0zBumWibffS1/HlL+SF7DYqoyfbL8nZn1heHnPXru4VNnqWkHynbjLkO07
cXxrRMazcQ+/uEYN61/aUD5e/53KXtC9tGywX5mPTKZOlZl+6/JT65ifSS8f4crL8ItS8j0ee065
LfPLRFTf04VW4TZm85ClDDpEFj2bU32nLL+4TereeNWRt0loPXymU0eYou2dxVhG+4r44Ds3qsy7
tvP9s3Kof6zh3ZRzdSa5pX4M83Y+aJEClFT4H66/Z1YzHjpG1gdXAYODcuej1dP2fccIFD0DVmNd
GaghhlDsy8U5SQ9R37JQXAr/OYpT67ZGD3TPkWE7BwiQyPceb1QzMH7t6dLlOZHcTET6jzAU32k2
DY+R4ZTntCS3cfQSjPcLEdToYYNyJY313BZoaZyTWvihqmNg2S9M0Xqhi8aSKnleiKN6YY86Agpp
AY5UVnBJx6XllS+sUmehlnbgS7uFYzoBNJ0XsqkFjJQ2x2cP8jRyYJ+qhYKagUM1FFxUvRBSu4WV
mnKCMAboqb4ow7NWhnlyE6BwtdTRoW7ip/ep5f4ZpDi3dnovzNvgwg5CT76iUzcsyFYE5dPGcEcW
lgXoWqMRBwwP5BWQQrL30SefhtH5Vi8oWDKWvXtnwcP2/mu44GLLuxDtwTEmTPcpBWwb2069Mth6
aOYNtxL4bQPxf2Hh+kBx04jNUJtlhpIeoBfgXHch6AIWYPwaEFTs23F2o/r02Jlp/xYtLN/Mgeqb
YOHfp1374kv5slSfTPLd/JBnfGPVwBAOF5rwuHCFg4UwXGOPp6bp/9BG/7+eYP3/imqymCYxffrf
c67bsvmef6jvvymG//i2Pwdd/r/wexLqwqJnLYFiqJb+VAyb/5KebS86Yo7eQngMef496Ar+JS2A
TL5loeS9yoL/PehybXJ4l8A6uAyubS8Up3+Lmf+Uq/4RfPw/snN/HSQxXBP8IClNhm0e8zjrt0FS
o6JGWjykm55oQfaq5tts6Mxe6QARrtN3X9sWMGRFGF82uK9sPkzzLdb40jAZnzuK4hN15BwK7xFf
8p0DeK+i//PwH1f1v6hs3UUC958CRoeGPOo4+pYmhw8Gfb/Ou8aQ/c81QM1axUjcKeqJ5qgMQjXC
lth77dt48M15CSt18GmXOyOS3r7ggAZlMHnsUxZjAViJ+Ixh3woU+vUROQxDjQqDC0aQgKaJtc2Y
JdMlhjphe/mHNRskyHjVZ1e6/Tqjs4kDOwTvbeykl31B3Yzg01Vfqzqh3eIax9aN4T00nnlJCYLX
BXVN4sWkt6cLwB1wdtQdUxUTiS4eXOL8SNSLbxKhR07bebtp55HeYefdRo5LQXIyjZqejKqak8MC
isON5PdmJD3crtR9GeyrkaLdaBOaGOhivAm6Uofz7u+vvBS/jkKXOwRvxGLhIh7OWeahv176qcsq
EfUlwMh53jBsG/ehSJ/Qes24w+txLUXxkTpKEXUMrM75jtypuzhFVSEKCJ6BerHEm8ADvAyDV5cF
+0JEu1wWAUo1qPHGdC/BEmz1BAZzgFFgxqNzjot3lQVLO2ss14ivv9Dyngl8ae7hjd8mCfImHfnE
CrsQPok413v/1FYgbOincFprzG5DSCPzKkgezVC/egX8gjIXr2FtdriQxtu8r6l3pFZ72t56P4ru
kAdVcyy00RyNUXwp3fphoXjAxQKYutxh3UxCeiIgklnmdMbwa14IB8Gx1WDWvj4atpqfQX2fAgMl
eOR89SaOLKoh+nWyKQ/oDCBH6v2lgYAdPIqC4zDho8otclxpgmkJN7QEnAMQmq0+f4mBUW6MOD/T
KgIA6tmf86Tpj/ouScmc6/uZ1grUsK9BUnzDZZevWutsUHSvKoFBq3GsbpvU3YvfySXQCE2MrDXe
ybI/0S/eR44Kdpw8evqNRAfpmsGLPXykhfkt8iHG2DWS70EXiF6d+QBxAWutr41N09PNTBwwDTjY
exooaxoWas8M5bkvI73K3LnbthDT1mn5op06PwXavB2Htl4x1JZY2VGxjSCPTnm+69pkxOiDU8o1
oBBT2LErhnjEOxRflltnJ1cg2WnSRwfOM+kPQArVpG8zncQ7PPtyawlgJzib1vBnbqusj3ZRyXrg
JNZRUqquQkH6h9UhHVPNpgbjvC6V/60uQYiUPqLMsmhf7M57wgCWIR7LaYl0xKzO1mdQAtYEcBqu
u8DT9DcBdpdjwnOYtf0a7enbVE1PtVTbIeLpzFqstyEo1xgj+w4ehbqdooSmqhGgb7FuK12+WTm3
XGKjQZtr0KZNve2GVJ9EhZNeCBIIbOuBgc257EcaKrEo9laYnPyC5aK0H2Of51+hiL+QUfsapR7B
SblS25ExsvCBenEq3JoZFFkZsqjNEmhTh8c2BIeN+xvBQgMOOKqst9CM5xtnAKaWMPbaXGlKANpZ
hrAUrzKZKl7hgFCsiYDIyTbfTuaGQyasIVI8opKTStfkwabJMYA5jUUze6j+YB3VChr33FdcAe8l
NXS+sxgzFTzQsLvw/y2Aj5UWACfbeGgY3v5oYzfam8YE8xVkTpXZ32JtGBu/qHDjWitRl+qUZm++
ZDwa99PMHIJ4g4nmUeROzGQ1UOXeqzYhVWrcP9YmP7bsmTcYfnSkJQTUyKLoxYu1amDheJbxXBkj
7KSmAd7jLouvP3Vb3WbjetLUiAPRMLJ48FwSMxrXZZlqSUAJ+oxnQaX3VFI3eVhF5I5oC7fyhm1i
PPfw0FMRIeQCbyODLt/pAQWIkxKcWnb0C7R8VGbjcDo+zbGsTzqkzDcojODRUJDUPqHaPjX7JA+O
mYp/WMr/Ela5rOSWWLIIoYoKfEq/ruQ+hIEYXJ9J0iEPyxgZAL24jDP6W/wAD1nJmbtWXLoitF/j
KojwN4QIXrrqkwnK8z9sLO5fNxbAlZx6UHMj26Hp8evLabQ3RzSLaIrN9kubzWJrJd2GEMF50+Jz
vz7otVlB7EH11w4VyrNxOriWnLYNk1yVkiXRsgps86hE3ZqkT6XV3mZ++gNn/J0z+dNhaJCWVIyq
/njLuY38N13SiPgBW8gpL6Wy0ZLoZa30YqrERt8HM2udnowlU88+iATubGkXycbTBellnEK2V0ey
FyiaYCoeb+hRPNvD+K79vkDStux1FQWwyAjyqtmiG26wTajNO0smJAfNE9lwy2MgajM8Te7UwMgj
1yACEF9VvdpzF4K58YaFSUhqr/uJiQStSyc/Rl/rLUHTVGbt1G7sLocQkL3bauQHWfTck5L4Mgkq
JtsbUX9naQGvufLntUdfe53Ys9pPnPUM10CRk/rTtu7LmyTkt71p4vQR2xU9+0ysQuxL0Uh4l9tn
e3gI4MyT9Nls6ILMbv2KAb9dGx38rzBHC4K/5NLAUVmTZO2cWSLw2h/6ihb0HCZEu/SFxQDoBlJu
sDYiarwYfsqc2NuJSt4uLViXEhJ1ZkMnTvvwuUixQIuuiaGQp+UmD435oCKPezYfv+MxxoWgp+wk
pfuZT7fkEhNgsrw3yytOdq+f3bHqznVt/qhpUHEM+QxyzaZu/ahVON6Wi6LFF1+KqMm2ntcSN9bc
2HPvb3o1z8cKpm88f5aFG+8hUw3bUjA9nWkOos/xtvOsO0JGNImmWdTvJgUbVJukSQWknq5GOdPS
g2KQVAZ93oV0F7hQTgyWxIlgrZXTutElte+UAjdN+DCI+zn/3lQEOcG9hkDlJCF9dDo2VZTx8dPh
CKNXGRjp3okVYdNF96Gs3N+3aIRI+Yzgx00yWF/vCmClzXPunktJbEBCXe0z8Dk5OV3QgssDbRX3
3wBCPJZQR0WKgpppHmuWRqGuIKMSOekRzRHQk50+nBru1pg7+9Tv1bHurDuatwAuTS/b1/bbkEz7
FCQrHyDQSRqjWPgmRzA8YrDo1grNLbLP0tFPsy/zdbhRWUSU/Yih2fU+hjy1TzNrcRyY81467Xs2
18mG3RdIM5znTV87TEXzyViPRetyiCMkrGCK0cTxslwestpfa21a+5m8iWUVvekc9zLMfBz0Vlm0
aJ5waOSYQMuG4Ezn7AbTfPC9+eDmsPy7vIVAB3F/rQZarvRDH12iFTziNvcqG6FxZV9n9yHmtOAW
nMIaBdWtie33FNUgt0PCfAl9ueu15kXqiTYOlqbaquZdC48ks5EnA1Gh681QjFftfY0AOBBUn2tu
EpP7oka76gcMm2wDzc3QJ8sBZXBO80x6UaLvJJOtvUipDrBl39HQD091Vd/MUEy417AWRgZjlUiP
uwau2P3Qu0/+OJ/guWntSJoKtEVQuDrbxB67U5NN462KILVVHSNSKVZul00wsbMLwIyMacpUYzkM
8V0rBXUvHGtajS0WN+0cpi637yaLrrrTJs+gTVbVYH8SQtWuzRylVjCN8dnJCAW0llOHWyFMzPsO
lH+p9E06TvtBIWZ2KxjarnsYmfJJOl53idn8bENWWjhQ9tEcwkc/1Nm9F+Afe5880o8a059uVIKy
JmocPqVld1Kx/VlqeTaqXhxDqoagifMHhkDzxONZZxkaraxYhb79k4ekJKaAgyrdo2e6j/Gu0Wzt
o0F0bk1kNLv+o6V4oltW8HWr8j/s1p/j//nv9bW71M+/FK6moMi3bPOKasbk++sm16IiygHbhCgu
kuyY2CXhL6xmNa6qHlPGA3CDxtgkwrN3roWGLsnTy3XzARC07TIZgycDlA6rx2kC5IQhYL00uMlM
9VopCpwxHrMVNGEwdxkn9sSZmeMNrODIJutDg5aSc+Y5teMbL+OsNw8ctDE79OvBaL51LRmdjJsG
jPyWLw5xY79mAXf8tU6bh3ETlAx/ykxw1UPj1W304YoO6KMq20no+/SBF7zxEzqjFHXllOEywY8r
4XoJ3Z18gwYBYqWInvdbuizR2XQeXDH8w2X2Fwvob5fZsXEwUq1ic3SvR5//8F/VpH/1YxAGG6sV
zt68w2MM0nQEDxLqFlwpK+LltUK+BIYC/MkqCLoQb2dWHZOi2QwLbC0jnrNtfevSo/8cC5ILBnNk
YuQPzU6ZmlGDNuVWuxDHnJpYwK65MduJGAu3XdiaTAsm0ewAJNC4lB5wlQAdPJTa7ZA24WkU67hB
pVjJ8Q5/GsmdCq0PcXan3k7zV67qhBwjh0LavBf9WOyCLE964quou0RA/DwavpVVmid8etajbZAu
Fwvnh0hphJjOlzR4ch1Gs0M6PIqBZCCVlMZKMfh0s6UKANlPcIFtCOdEpAXE54Igw2QuztezTC9c
kNecBzakB9pQveC9auaLANxukRAC3XSLB+C19+HotbvYy4D3jdC3//5E6CzPwm8foiscE6uqZXIo
dH9zGovZ63MNrnmjAlAhacWeHbdq2wcm2Qm4Wi/a6HahoEqVMBmQaYoD5HpmQz1PeYCEedWwLq4N
K0g2BjLX0THBUVduQkwU9m/ziutak7LqtFh5g/GeeUiw72sfeDR1vrLaPeXRNppgyoL5s1YfHFxm
NNRs9VgLex/+z1hA/Y8Lzu0uF8ge5MmcsWBCI+22VQodabSWUlaUPEQJn4kXbBMVfHY1oX20pnQc
7IKip4ylR7GTyZ94h/+93vzFX+/QFvQ54NPR4wryRPy64IBYdBoiZSme6tI7Uv6+FQn1XWeW7sad
OmOdR4G/dW1x38vwKZA0y3LwcQQSt9Eepue+j1ifHCwiwKbos2fZ6xQFpJ5YoKM4Y5I7Q4Lzrvfd
ftX0A3GxFW8MFfb3DsXHsW9B22b20KyzCqxaivihj8bytlbIluEpHMfSp86dJrDlD1CsmiMCVPng
tPSLvDzPDrkf6W3hIFb0cx5fp7JfzUR2u6XHup1Nut4zpqekw+weBJsuzfNbx5jfpJmApiuha6UJ
muMF+UXgc37uB8pxRsqLqQc87rWNpOLhPVjis+L+R2pMyXNgLqTPujmGAXG77oiaXiZfC68CzNs6
8XYEZ3aYEhAh2uvs7fWCqmmBrlrRJ5wuzMQCE/9Ysa0yiAn2kd29YJl1EMqVTfToVojSkEpwgE1i
Yh8R9a9LBMqbDj55r3e5C/zIIiqJ8BrjqTIlr0RAV3R5IEsC7ApFq3JcTppVG6uDYTWrrCbrdQxx
OgHUU0cAi6tmiJmjD8mm61+NYsj3NKi4HzMYpXZDWVGzykdZedMn7BF2Y8lNiW4Ko2Vs79oC7U8a
8pZgrE83lOTKLKubElrUIOntGRioQCJVT1fWLFLVaA2GlTYxBwh6wbJdQ1p9qWN83jYsybU1zcFa
VhJTZFJ7gLR6apaYhbIVPDYDZ6+DsyCJ0+5n7GGfW2DVeOR3PWEHq2apx2gpO2fZs276FlIKnZ1M
/owkEPMAVj/mNDj7LLT1n3wZFklGaqF4XIIr3bZBgx8PYFmQrq/9mDobwSsxjg2mrz6rRkLIXqIq
Rw2umZkSyreyIadhU1wbGYe2kmgREueRVca0glCyLAWiJKwEMdFtDNWl7ZXAKW7s/ygpc/rL0YzG
oU7ce7sA9z1puYpzXIABF1b7HmZT2mw4KatDS2MR9eCD73K35qmgjJQt5sYBw6HrWO8jUYCgDvjb
9vTGDfPFRvCA1oODaeibhzh2Azhxd2l6zgPgooraUSGD3I4G6TbwP9mREJGZOnquS97G9RMzw26+
yRyXiO8A6VUUNu8wmQhK55sROJqXgTztQVb6wtK3rBdN2YKhseYj2y0rZo8LRiGbWXdNT327Cifh
ky2e8iFb8YufN9y/pdxn9lQdY+JXGFuGJ7RZO1hPt6E7JLtrCZSi64YKh1IpzvWhS/WzzvlsFE/h
rvBVf5GEobEJHLO6kK92U6Kg5NHwLDx6Jp9aJYw9NQE15jDgXSvyM1Fs2cl2HnFmWLyBy7XZU6bO
AgunSTz18zHtOcNoNROx5oIc6gcQRr1Qe9u25puq9LdXQLffnKZOBKe68NkwneZkgqxvxtk9GE1l
rBjJdIeiTNA2wrrIjHpptnP0uW7AAVJvpuOoKnz20KmdL5FKvpvReGPBPtvMiC43yWiV22uV6cwk
LCF9vrYsHZRBYWK+5HYFz1DjM9H1uwNZGDKm+XYt27ThfzWY4uzsWOw69mqEpBSrcSyOU0l+q92e
G7scCTjggHfNvmjwAu31+GZ2zde0Q+P+R9PTo2vrhM6tzTq8LiNcoD0Rvl2Eld+aqjtItxxMp25e
7lfm/lTeUY02N4DahD+Qk1NlgeXvzIub9JeuSPGyVvc0hJPbYfB/XPsO1shRY2gt/A6LB9SnjZCM
xPguL7ga0p9KUMOGhXhT5JohZKVGMX1ikBNH6G3c+A6u1YSiySrmmzF25V5Nwefsef7eGpbIAr9l
CBNyMyYTTbupVme+/SUKbBITl83I6SiMRlTKG5GNH+kYlHu8+Tw9JWlZfaU2WUcR5oIq0RVXA33J
q4WpdTcM9IfL5mozKMt9Wb5brCOlFRDahDLIHFhnamBVp+vnHVk0nOK5e6tzEgZTG+1l9dYSVEQz
noafiz1+VVRoeGLBWTN0eji2jHE8lU6AeMkna5dBE5PmpawRIdiN8UcbmP5+GHtWyDK4rYvZXuHE
cY51yWjO9vdTyLyCDN7bqJTiUBX0moay/TKZw2noXCLKDQyUqYFIMsLoPjTGpZ9UeBqi4eswmMbZ
wEBltNLbhYHz1TJwqnSGjbjdGk7KfpwNgJheyjpT1vikINbXq+hxcKiMbNOPNynV6Coo2MG8sEAx
oTY1LFRXoMChI+1v8GcFOITQkwZLb9EwGO/UJRZ7uyPerlhU4UCQOF6R+Yq8dZ/qxDroqkFVfUU7
xuabP0URTaG5WsVdUuyclIhlbRaXwB6Y0cS9S4IU1tuFHJYZDAkCV3rEjzCSqYEjrAZWhbokTU0h
WRZFZR91GG150FlHyTxHYIJnpkkvDvcjbFHntW4xKQXoZJtlrJPV9U+Sj0vSJwEIMUAhtcS8JO03
046SJyxyK4gDWdT077MN7Hf05pWUAglVVOzbVIc7gHhyZzmBxv1cPNWm+cKSNLJGtm+xpaa7QGUH
K8vsg2ITW9p/JbhgevL0E12jeumg5KXeJaiyTaJzUutYhzZKkgzeJ1iRvAdLLi6NiU9gZkK57ZyJ
hspBLcktkXnuSj3tHYJ+66XZGQz01yy5PBTVsof12t10ilOqP+OT8om2mVODaJsUAAodnYasBzjq
cpnpUFIK55v0SgnrrN44Zim31wpFyQRJF3HuK4vWwLULhpaUJaQPjo7RMEpJBP10GW29aB4oJ+3L
dTxM7X5PE4NobJgBGwnSWYRfwbmVG3jtaNVXCeJ/gzx2Muv2kbr3UyayRQbX04m7fYFoDyxKwaZI
bLkd5OM2bC7KWQj7GQnwiUk8KnImBE49u40VREuIdN4Bmshu5irDLD/iQzCJIrNdilicaLan1BET
hIPFm06qMyDsYnoFEQIxPwi2+HuQWsMBa0dVZLdlUm7+vsyRy8D0tzLHd3zPlPDCBLLE31oCUpL8
O/cFbb6JcctY5VAcUhZ8LQ5Jj3O76eEFLYMZB6jGoWrsL6N6rFtwpI4NWaAdXlJOoFCyuL97j55i
UFjQbIH+YeXDLjaZCeF2RXO87mvdkC9+A9a4qEbOnDXtB+hB9hIQf7lTvhTj6J86q38idKTZm4Wk
gRWK279/z85Sdfz2ngPpM7cXvr2UJb8hnCI3k8hdEoN8F/sxpzC/mI7V7KQYl4ji6d1r5D2tLJIB
ujdj8JmAesne6EzmWLgg6HNexdKEJxGl12Qk+lxXHU2zeN2O3bO5hBOOSXeeohk1UaZP6KTMM8NG
tqhZXyQMxJZS5tSP3kEX/jejTzRsLlqkUzseMlsQVWAInEXXEW9qZ+uykf4teMx9HOdvJlG+l3rp
VF3XOEAQrDqNxsgIvGgJ1CniwUOtl3+KmvLPLEJkwCVBrCb9fFmK/kTQxCVRdcf6ilMzRn96+vtL
fL2Ev15iKj/uKQ9JCFy13y3BU1J6hC1A7jZkdxOF1bR1MBHyWhy5FhyUKYD6OxSiQtIbn0BCMlSo
gg7PhAeJ3UhSPomGkcpVi3C9NOjMHjpfJCybJYqLJfvj718zWpXfbwtesxvgeRGOw272m/qEpC3V
hyIONrR8qc5x93s13ceBQ982MBvqAVsL6lNYAYzm44I5v7aiD2vUu5HkhhsmgGtmwbue7N21kwag
8O2IVHnPlzsPP8YmN0Im5KZfnFOMJkXAJtGUglhYA3mnSu0Fne9vdILPJw897BvpP7xF87+8RfpS
Fk0p35YW4Wq/1uOTG5S9sSyrqAVJw6ZWjiwSTBHjrDGdBhxBhjev9fQ5ep8VM2bUitt/uMp/7auY
pD0tgXA2lxh0z68vQcuSa+ECK7keq8SU2kfCL7JNUA0ORoUsX3e64HQL0J40qTjamknkk/PYuee+
wJPYY+BgRe4P18SegLnVymTMsiJZ2trNY4waFGveIfUwYHfpU8zuygajYYPMsd5b8aLzj8PiDN5q
ZnzMAzLmTASGVLlrnflfrEiLLfC5f2gK/gXK5AC2tSTNQLiMDu/9t0tfFdOAjqryNmARyZhzSChR
PxWUTwbEtOSg/36mUodHPfDk233+7e+v+194Vcu/L23LdWxp2sJ3fxtwhr7XU6IU3mZOlFy3kWIe
rMQW5ZRgfEH5y8mGDYi5QRsj3AFchFQBOn5XBefrBrvI1o10lDfG0JJA6UjCWv38H9puV2zWbwsH
u7FY0FpMh63f57CjjydFzYtwdWHSFq3H4kx+bJOydoVs+o0xo4cdQvPSj6hEWLefk7yPjxrHjz0/
GKGhz0lmkK032Eefk9Emolm/qqeq3gIHuBsFCHESz0hCUuhR/v4iy78ow7jICOIQKHm+B/zytyXE
Hkcqola4m5S25xHGmrdpYdARvxttO5XBD9BxvvMDq6a0N0IKIAadaJODJ6YCJoECW7srnD1aLvzV
CeEdezJnl4ae0x91TE8G6SjpAk3mnXi3+zJr6Sk2Afk0QF6NbAqf8hYWYZKrGwkcFpDwgrMsPXAz
3rg1FN104Zf06A1gCX//3s3rUeG3j07i8YJZS46y+5e2dxhF1lClKE+iwn+TAxHWiucAfm044LSY
xdlR3ZGRWX/MO44ZrqqNTaCgGlRDg6bBZeKGdhnwkLDHgz1lO2x+9dHHdcUILDs1/dO1Nd5YOZY/
tgsYwrsk5smWTek+idG6czY6aNu17Y7exq+Y39fAtBijCesexNZ0sU3CcKmQ6FqX66htiODIg4dG
6eFk4BhfcfZztr08pi2BM3aMtk4LujHKgoN4rX6xHaFtS85VGqHhK8b7HD0aWWfefGoHuF4JZ75d
X0/Ha+lZu4wAst47UHQ9CLPKwc/jqnKZsVh5xutGe5Z4MJCCxsAEsA6BCpkqOuOiTDetwx8gbCeT
Lpr2EL6srdWyWvlW9tYscMZr4y/D5LOVeKx7c8YmQMnUaBtafjua2xFfOKdUunJ5RUvDCRG6mAaC
sZzwc7dEo993z+TSpWvTDbZWtBQeIyGGNUSvYsSxKDxaAH5XBoQljqRStX75YVt8FKmVfUQa9E0o
4SSrik6zDnR9TOrnvMVmXPlP/QLjMOULY9udSvC0pz6KnSg/jH3LlA823CptRYxEIQZCOZZUiYiA
9iQy5uvKEAJNPQVj0MtvqZN4G1uW45Zi1TjqNheEDiansSnUIa/El6ChNRss/dl09NSOSuJ+CP4v
YeexIzeSRdEvIsBgMGi26V05ValkNoSkluhd0PPr5zBnI6WEKjTQi+npViaTDD5z77n0o6XkHOWK
DH33HpgdYu7fxYLNvNzmbvcEL9NFT/Lbjocts9K5w3rcSdKPQ5Z+FP21ajA+yfqpHjuWhT8gGH7N
yvY+q8gCMrvm1De82rvma8uGHsfTavCKu8TAnWSFejMm/Orz3N73sMeAu9wHRvBa2PML332HgXQ7
IOZGrPbDG5OP6MVOcRKTAFCf+CPOxFA8ken5TVXt/fLPvdb/bFjRzuiN3TDFR+bnw5Pvpx9l39w7
cXgn0uI5bfmjByN8LLyQQSEj6KFnJ2avA/jRcvCRbODbneoPSaemFSD6H2RX3YFN22ZB/swGZoqi
s5ENSMdsBvChHd4ZQcf02oUnlVXPPeYvTunnrDC+itp9dYroEAXBri3cV+Irfzgtvks/PoT5eJ6p
kNvB2FuNuzGsaVNGzUaOkhQUHguuBaBz1WP9KTDRmEn00SAXZSR6GR6tDhEv4WvoSNpJk4/oNojO
Ni5qCB9z0ZyqGVWC6V8Gy9jlc7CPivBx4iAcLLGF8nc2Wh4006GJZ5Ly0zdI1FEMvDL9HHg9OY3x
j+v/ZkeHSU9PKu7vbct4DTFeoYrATRFFB3uYz9jHCW4W1dF3vc9jzmWws/yXjn+8fcz+o2ETyqY8
tTlh2ajc1k9ji5YqSGm/p5QNoGfX/p0Zfwqq3ji2bjUBp4nxtpQ6PtpaUCg3ajVXtr9ullkp1tJi
R3LYF06QZdUCAgWd6s72ykOfmvgi68/X5ZENP8QJJDh322SEZv03Lgt08mrJPbee6XnaDYN4dnpa
ReweMR7lNaK8pLH2g3j3abNugZbULkvhZJsKSBOg65vahY2LlbLS9kgyWTJdS/uHFWNp85Cqrmwa
TIzMA864g8p7di9mjjC7xKze2dNBNvHOsNKXGGTCDKoDxSOLD79XW7CB59YhDfHtH4gpyt9HA1WW
4K9rvXW7ZWfwQZSH7qOtX9UtVjC2slGwjkLfeQqiwn+sLu40/gz9Jr0vGpj/Uzl/ctGs7kr6tVWF
wZu2R6gDP0ixmA+pxZh3M+BBKeMg1bxzk8xbSw2fIDd/GKadH5uwD06FB+Z3TqzonJurkc3mUfmM
MvgsDPDTr50TQB0JXZzGDO7ZvhHHwfVDrRWNwHRMKMKBZePILliTdUPAakgpupkYJbVjd8V5yLMP
5PWFaODQFQ51Z7NbZwBm6w+OhbQtlcPTYJQ1vT1WsTrFKFa69WfRMV5pl80GAL9z5+l2H5SVc44w
otgRs0naK8aI3l3p9odGO4gAOUsXg+YHNl3sjMZzE7fjEdA5FncRbrI6B4eUB8ZO5ea5DZxij9EB
f1UH/0BnIZIaw6SnwTsOb8LeMPz8GL5GZthwoBW8t8uO/sIA4+NpYAB2S4Rw5Ic/eyBGd1XxEkDh
2rgAczY1OAVshwrQJUGSPrby1ZB+z0zjg0iQR+VQ386WHT12Zh2uYxZ7wIkMwddj5hSWVX6fxQyW
jA8jW6O1bgmOYpPWr1iT26RAl6D/7H44FtZwV8/N9+vIu2uJvFL86KUJeYFyRq2gMjnEAEKD8Vji
ohci8LaNd37nPV8nK15hjkQE/xeyJLYF9aEOrXFZmE6MwdSrX9qgGvwQZeoIgEZAzlhVy7jPJx8j
Vb27fAp/W6ItXFkcLscZYdQicmN8la+XNyly0Amm6rozGVWbE8m2JrNVL8mXIzphtLNi4nHfu93R
mbOcELkKCW/Hy0D5M2bdxdpsl0/XBTiqqfgh6hDH8pKDhEdty5ZzIyOW47HhEPAXH5HA+yCOPKDe
Q9nt+zm6A9REVqr3XMQGwfAJhUw+q723iJi0YnYyQl9k4N7N4bNd9sQIlcHG70BdlCFXeuBfZrP6
YEbxeDfF/Q4T5wtxa+NpsNOLS3bOA5Ros+G+D5t5ghVoQfibIHDZQV1hLEEhN3xRoX3gbAtZoTti
kxWhYLZDGkypjZimymS8yqGP2LzYX4dbKsrcjaVdqC9Gc2eX4TprsbnORfMk4Sau8qJqyVlBDxkG
TGjc9MS4maepQrOJrdNhElntsLuSxEs0x2a8C4KB0gsu2YKqVcfY0wf2YRgcUQhkXr0M013+syAt
tg7DCbymKRAYxX6ij1JJlq7/+PZRdwN+w40hLNfyaOZNZdqIpW7O5bCjymdVH22vk+MhoFtvQh6F
2uVqNNmMBhP7BMBKcv/SyUT5gOKgJ8FFhv6XMc0rqn7xZBkKEqcs78MJ31g79o+DRifvhv6d50xL
rioe7oJYEZE+h0gXIwJIT3VCgEjEf/5oxXBK2jQC0jqRmuXO4sWFU4bkx3tFEniAKmSg0UB6MvUc
n29fAnU7USFWHsEwTTXaYUsgHf6zDrTTyhiymTQrJCrw2bpuvNgo1HZDCCeBAz7JITsVuTykFo3n
FKRPTtV2D6VbIbtAz133SGEkyAzAfUZ30Fb1WpfjfLCQ5yPK1ad+Md7kGsOJbY6YoPtSP+M+/9Rr
3ACRDbd1zI+5SVDznABziWPL2oKReMI7g+wh0/81JBycbN9gc28xq0yk+i+h6997o3ffyYhHjUDu
tRWSuiv6EamQF7za5UzgiEJnNNDxiPmzE0A8CfhX3nlb/jWWWK4fU2ehTGRNnn/bMXtEQHG2+MNG
jQDz5pH7AzaJYTrb3CM8mZzfRW+GObYKwBx41s++nf0DwqrXOHWffASb695gMZQuCggNaXnjJ+57
re3yI/7e2V4/JKRvgZLFc11xU+zbgn334DqgHpxwfJAKQWxWdRbzPRYWRjSz8wMglrfgABb3jK0x
LyuYUGp+uEo4377nxG2BsXwcXyjFGw8JvWnezOwNg6EXSxuMo8uJIBWrAtOJBNJLwiLVjCys91ls
qU/l2p/blNYUBzbjrmM1olYiExVyQ4Q4ZGZx4WjAWB70p9RM3/ttb8s2PqcQpDQwY2cs4ImbaUiV
o9D2u2TaXL1KgYsljuHOo4sJ5LHXFUFaMW83byFkG8CkxvidQf/15rn53QT8Tv54QkiEu9gnf2/S
xtQi7xlp8Ka1GHU20nolso/4jiQtt43yVkaMfUcr5kCqH4gULkC3L5Vj0+CU6qfhJEY972u3639O
Rgssuyiy/UCm1Gryi189KVXRApDpShBvWYxdHPbLf3JsOJRbz9n6+I7ZPnqHHBrQ2lrWjfOEi6VI
aHLevif+UlpxrS2Jq5Ohk2PaUt2MVecEwK+LSG+Dd754YB+KLQSwHJWAXmsq1cXunuCGLEtKRHZt
BCqwSLULcQqabG/GdH6Ooy6AERmuyVMU5y4NHbi1REcHObkey2aXDi0AyDTPCilW4J1YfWU0sS0y
vA5hcReIrZGPH926DU7EyjPrRkEhZuPw9pe1//EAWHQCEvArtFbm9X/+rl5XVZo/sN9ki7fLIprz
cn0Usll+5bXbbAvDfp27cok3gYtamkDIjZlCAf0R/OpMkuZLcM3KKti5pVpgfuS5XVeMwFf4uasd
Rwr0nR7adtfNJxh54jj0QId6oeoNbjSwEYpQwDSL+jUjMZgebM7vtH8fZ0hYAl5+Y5Y9zF/8r0Mk
58c6NVCQjfa8hq12V8a5vVKy+jaM41czhX0mbRpftK6nviDEfTQbMFWjH+/evmzX5+3mcbCUKU0G
8Kz6zGub9dvMomnFqCQr7k1XNdYH9H4sIsPohVQz1lR1bS85zDGyNon+xw/9cxRpvN+VuTAYjXdG
pX+JZJcbFn0UyXaOIo3vto8tU6PNdWP1m5Iuaq1oL8d2+hqbbbKjSzIPuZo+cfin9yqnO2lRzq4j
cxwuDh/fkw0cwP6XSyLj0hbAcyKPO/1BkdyuxqcY3aQtEWwS3HDPALC7z2Szu1p0rnWsTp3Huh+Q
VNRdDW7JPw2LbPZqB7tazxCWwwuPukNYw7R02S6YNhwoxt3ZFlUe6PLpaDb22cLGyzStwthr9RNG
SmIqCiWatULIg9XQgBAYvRBGeZyIYAVZY0qaqonHskTJhlLKQnHvj87Jb6vdnFQLPuipdBN/Pytm
dywk17Ecxl0jbQZKQYHKYmokshEUeEKlT70LOwgQGE4pwsRtFCNrhaAq98XnYp5K6q1+SVtKP3r9
9M7Zen3Gbm8mvLg+p7ujqO9unsEyA3GkC5Nw2JBsEtes4OHQWUylQS3kejgeRfCwjKelERxjglwZ
9UwnpKsjz+oMAdDGluMbfbvptkHaWR9A3wWnckqe+B4tQnMmpdJC6D9vyKYx7uGzhap1L0wboJZD
WwEKpxGxQyFYjQ6plqphUR5DFyNTYezuSLAnYBnpVW1wRBQ1dImusPEEk2xfevlr2vVEsrQjJszA
cohfLr7SVzIgCOeQsKcxPuvWhErqYaJ4+zlcYrluywlG5MwNHVcpl5nzn8eXJdoqgnfEdTrVNa2X
yQt01XXZcFKhuEtiNI9xVWcH3XkXy4D7HMXBL0L4Pk6Ls30oiEuWDfQgJq1NMQTrLPIwBQ+ILb35
IGK6WLI2MCqWaFKVQSoBiF5Ib0iVPQsycFgW5mbO0i9jBEtOBhxGGErZyFbf2dp+Iu3aXmdN9wGw
hrsClVtuXUZZLBXkvg5p92KdznsQFuVahgg9bKm/IeWwT50wgMqm+SUbzM+mFXqnzmq/DtborNq8
iy5D3CzK2fbDXLGN7hq/uPc1mTu90+dblLqLV8NSu1IaFvsCF4HREpSF1jPZkhlwlxezu2TwgV4h
s2dQFM9D75EYPWCBr9PxyVgiLhCPr+MSoXZdsMFnKTAdwyB8Tl30MFb/TQKw23btwAIrY6vb2bRg
akY46Yd3NayxoGW5RbuNUXDaGmZfbrFFNkxLdnjLpnMwCXvb2laDOfy93exSDd0+UDxNVHQSKtpf
B6KQQaFdtHGboOatpEomK1dpSYAV5VSbOTn37McLHwMVawYFWRhCUhc1D5PEl/T2LXq9BW8+jOOb
izMTlz1ywptyIkYW2oQwJsnubTwm0c1BTLG/qQIXHRtgNY7del24ZL77ONFpsDKrSWEqBvtcv/SN
aW69xIEGRxLlui/RT8f29Ej/3ofHCFsI651iWsZP8iTfKdavk/ebjw6MnXEgxTGMxuvk/re3XMcW
lvyq2N50QTE/1QlPyRDRSri8yBDayIuVzHc4k3n9c6cfq/IqJpTi0HbDURdTsx0gK62daUICidB3
sMOdMQSgJEJO7h5i4pq5D8rzagCTpUoiYoEHYo/JIU/N3TcZhC8VlMdNPTZyBzMyBHWpswMF1083
DrK1mxnFRTRi3/FCOM4kEr9zNl8pCLeXgAkxDlsuAO3KTeFtelZQCdNDUz3lzrGdCRzvlpmQ6txv
RFpH6672H6RXFI+OCBjc1zNLLlmMeA99f98YYbHXfvHFFqjU4PK0eO+ZMfgzSsZWGea2B0cpGW95
BnJctOp7zEz5yRiq937LfzReTNV8QoV8tCRsFf88KcHep//HPUBAr8+afM5NXYM0d6hU1pBAg7XX
QE0DZYAQB09ZUMl7ApgUy0LnFCk83kozKp9hh49epE6t3X2PcgJ90naBPw3mPvWn+lTH5+v8eAhz
mGKZCbjcx2AQGeDR5nIDOdf45CYoeGfqizoHYV7rT+88cf94KVCqSJvHjlECSOQ/v+oAqK91qgKH
N0X1WeQ0LOD0lxkkrrXKpC/PxkOi6/iSYQNtx9lAtd/9GhIYvyHETiMrnQNR4yW++KpEjY9qOCmS
41SV/qWMTE496s9OFxbXRHzF0k1dv2jO5quxXlTVOXv3B7yWlDd3Ik+hT6UuyVn0r3fqbw+jlyDg
T1O+FVDJBJ+G0e105H/0x6k+x1P6BDIBITmTR7zR9c7LIZWryPsYgOjcN2J6vOp45w5NfiSoQwn7
MxI32l3nIYjH38uH/jtuj3AYhwULhBFipVzvpqpxw4iGO/CsDarP+o6ADnG/FBhFh5IWdQaL/bmx
LwWDVln2z01QYNM16l2ineYiHFJYFGrjYVwKmHHWnBYW4SKtJ05yL7NyXpGpNB4hsDgEyKO0h4PV
hn10Ktu5O/e871ZdZJTr0iUMV/ciWclG82pfynWv7e4AjEzvnPT/Oi6JveCwQKclJK+fP++7zjCZ
6jBs3UhuowdDDthse9R7bTg2O5lTgKF+JjljPT4MSEVPcMiv+3YnmIqNbEiGyg0cfmHJm5zFWLuW
6YTrr8t7Qh9wRVSN7bF/CCUxMs5909vNKUTZ4bPBvMP2dR3meYKJStORNTv7k7mdm+rDsCyeWorZ
zrXzzXtfemn8b29LJpeewy5Jyr9uSyupysLC8LNM+D/62mrvm/L1OsQUIRBPPQ3nIr6YnVvez7ax
q2uU1aVPOI9BhWhHglQBuTgTXXwB3VQiRTWgxhn1gQxnbBQtRug4nfy9G0WPZFJjKsh4DbAQf4ic
yDnB8I83zeRvlgzCJkX7kSg0H7hQ1SFv1QH1QPzeV15+x9uv7DEz4vYm5Jv91J+/s4HkYpIBQ/Jr
p4zc29+eR9u0UfksUwqtX9nedR/kZzR2RFPNrAw7bold9ixa864BYHF0ERm2zB5IrOJ0inPhXUaU
oIbtzNt5kY+2OVODxBlmVhwoDkYyrVFLUshh9BPQ9Rmn3I9I8N4Zfly5UH9+N9IK0QvxqgMqgYLv
z++W6ZKZBMa7DYpLpN5EVVu8wk9JyXh85v0AvOiDU7PYznmDX/cQA/HvOYEd4JmJUmtZjtj8fKuK
GeXeIskV9iOxfWnw3an1tylzvrcKTfnbR779913oEXfOS9rDZ2gr/2asaIlOG0HPx+59c4G6jPOF
eZ5qOvdRpBCceDY3YxB8avFQn/MUo1XcP6QTgQmJFzK3pcon+qT9BvU8+FI2UX6XB/oJpLhGHMfu
jT7St5kex6yoS1EJUvmSF9OhecWyVyBHZFnDIftSGOxOc6EtaPzckPCpsPwYzOcYIzSYA6cdOR9i
pWipNlYbXTgxaCv79hso3lVQ5dbRS5kr0Yu0740Q/5LNgR1DL2cjsGDh7cvr/Pi3F0g9dajRmoQm
cNF81WMdbkZTOutGoB4yjb7eXkOvSbX/6iKxo2Qb6mWPyZZTBj8LOX5WsH/O3imyANbUZnqaFveH
I3Gh1zSNMu0PeZKggwAbhYmn+BZNLv60qkWI66WHysWjz6zr3pWRsa1LlqGgbPXWcfgbYYEBju5X
t3WWhI50RnZGNphvobOtaZngoxMWuHAKdE8nvtstrLIwxhniN+N9H3GzsXu7c0s4vBkPWYVFT5Rz
ukI9Fpxc0T1gzfnU98N+Su9su0XvVDdA+KvmFWgT1jXu79ToXwc5/iRyGIW92X2skFDsZz/FhRHb
v1yfPiIpQexUxmfTX3QDCv9ZS+OTG9aaH7Z9BldxstDwolhHRFNA2zkWyQydqVLHqMX/zuz+bLi4
+wrzhy7i8N4NlqAH6D99lXzv7JRIdV/ikx8EQaswoStyaEbPGfbanks4A2a/I4Zxg1SWySmHiBVX
DGf4MGghN5628ACbQHRmJ6zfKyH/HkJzA/kU/QiRgcvdzoADrcOo6DpmwLbBiQ5ec3QOYZzFW9Rl
Yp3Vvfg/AWVRmJAmD+qaxfByjoBen/djAOdhDKGXTjWExGlId7ZNqr2G43+aim4VgxK6XI1OV3xL
p7KdDEqPfhE9EvgS5KXG1zBTC42dL/z2EaL+PtU9RmhgZihals3ETYHcJgjAzAmVo0B6AaDL3oai
Ke5UHn8Kxyz4UtcD71x/vo+qkulAjOd7TGEOGR7dZeuaAILjJz0/yqZyWZbKL/1I2/x/f/PQU0tG
6cCM7dksWNDqiQaUX9Xc4VkirazmgEls82mcw2yr/FytszkgZHHZbtN47A0v+QHjOjjNXmtjajEq
KPnEouiQ/qpwqxed8MlkU/5Q2bAPlsAeANPeRkQwP035Db16esqT7HsHX/OA911t0vo9pfq/7g/P
RavuuRKNyW2F2rg94bIjCRqt6+u12zKtiFsGogPwNEvke1kkn2dTM4iAebcdJzoAR4lunaVOdm7T
g57zBwur1DrRHkTpuH5y3BlADScTGr/3fnB/eZXdvOqYtQFJpFngnXfb2vljIZiKlhOUaDgIhG1S
bjr+T1/Z5aFi6AsVhHOn4IxrrTrbmbhwBoN6BaMhWLfqjvWh3s+0EBTSIISKwPxCf4hcYXQZ5cwg
UCPJ2kjlGfTRAJOWZT+S6HfoMw610VQpQ7mnTEX4nOk8KFQ425aDIJnhq2SGZlunn3mOoOGVtCqi
ZQRv1BuaZXRbqIbPboUwu/YgHkwzgmNuNcJ/TWTfDYEMG8SVu1ChPS4CsHgk5wFx9I+24XXrauYt
Zdk0b85QMjkk/pT89p1ehq7kHARHX3boY+u8WwvZGiRFFD+ZOxGOwY7T0MDaSWSxSHSYT04b6VU9
B8mms4O9H4PkmiiSkeaVzj6to6PZieKUtYSbW0iy23wUH2Zd75GTHXEllI8mW7Oyz6NDU+R4g8rZ
26VMSlZ5AJLLnR6anreGIpQyD6P5/PYz/xfFYyFxQuh0GJ/7i23n5pnP2gDP8DgBagzufRY/D3n9
akR18ODodjWweFyywJ6bJTsxIDtaOPrDdfadVBkocdMhPGWEj4cefO9awz6GomwxZt3FDSv1NsQp
WJsZwu8gA+cKMqNbsleThCCKDJ8ShFy0c3jiurgkTq2TF3OeskMyYLDXoNXgwIqHbOr1RWa4GpZ9
qKyCS55AU2wG+1dmlfPBLcIdD7+9GzORHuGHVIdEyPoMEuwQJlAq44kwqB7MMrR7M8Mc0un4qzDF
a7VAP81sMQe47YOD34ZYc5IxR1yiq9z6+Pa1/kttd73WtlpqSsUc7NYwAcZbCKzqIwoVwh7ycR8v
asrrZGlkJ47winfcwlAJJ4njuPielTrfIZMmxXSM5AHN1deu5yOXVsUqfxwPZbXYWhYpbavT8oi+
CyG+Ex81jgfib/MXKSEypJmzjbws2LuNcwz7+CWrwJlYFueMUSKvGZpH14rHrS6HdxYzf8nXlq+M
PYqtPH/hW7y5vbiQJY7sgDmkmtJvOJKy5X6IcfR7Hq7Y+ovVxvXBH/WKh2S+g/aCnmjU7qFaMhQk
Lgwyw/ptL15NlAW7YGjZMDdUS0kr8u0wm5/RdhPFNdmAmhZvzRwReAcEJ3tc7HGVS5Y4ReE5d6hJ
kx6LHAZI2JKE0xfk2XhhaWyVV/wYLHMx4s4Ov40VHFz4GWue8i14g89iGAde7XGzDjP/vvNQNItw
NlZVw5A8jVH/KwR3BPmMd9pE/tWAEWclBwhygDw0s7lC3OWtpjS37qVkZh5l7+ww5T/eO2B4iXNk
lOxZNN5/9ixDo4oIzOwIy6kUxxDi3L7RAj2mJgLQhR8tqLRVGrKvbKxNAuEdGidirSxowL4uZrGW
dUu95J/NQu3aihY1SiC8WVLlK2W6w3EYEDhi31cFaQpeOX4jUR4wSPc9C+NqSwP/pckH+1Sq9vL2
Y/OPsQ+9taPorc3FZnQ7VNAeiiamM92m6mvjFIy5sXdVAIotD9duyCx+LlG8DHnzAxvbYcAQsm2i
6dKgm7EBGoBDpfmYmlOaRxq/P9g2PzM+hjh4QOjM79zx9t+jN5QnyoXyQhvJb3IzAilsw6qsaWwR
HY9PMuhoeskC3/ZNecHJBMICrTwEu4C5TMuWmMXyzhkN3ht0wZOTfFkkZ6tWzA+ym/MlRQJtnYDv
gSIYtX+t2NCwcEZ9hNLCZwmdxECm3AEdXwf1s3HHc1HMgGLjEK6kjcAxZMfoqfBLXmfPc466ton4
PMmIIT/pS+pL1j8RiovV2Eu2WUb8KPOkgpU2mCu6oFPhh3qnlzVPiVGbTpC30du/8D80KCwpfBfJ
AawbpK7LNf2tL9OxKke/Ju0pSckpIdYE3U2Rn0SpnwK3/RgR8QSGjTIkG6IPLNAxUjdNDAWkR41G
xkkeV3RSBuUJg8thU+TlIxiLU4ak++1P+pctxed3tSQsJsiOJiCam/PMb8sh7b203dCD1bvlHPdU
S8pg4yKO7aG1tjWhg5g3X0yYdEgfQc+ZY7xzkJqmkXrIB+eX0Ut5XGShWKnJU+nlHaLxdjfZ1k+J
HGlOwpfOsDQqJAh2qcBbl9bLnMxCLomRwtGfQ2VE2MociBnkEIrAwvHWo6mMSt6SKurJ/4IxhnWa
1/fyHq61L4+jO/Q7ls6vptD53lHdf29fm38sCrg2lJOWjfQKG8PN0LkeTWu2SLnfjB02sESpPVRO
gshHskA0VLOQwn1b0TGuazt9avVYQoT3PwSl+SsBsbY3Zk+tWcSkQD+6jyYUt50appeKrnKJimaU
WGDlIF5ipVP+WVgRNjJoMp7e+R7LpOTPqpjnlrWGheDR8Zhx/Xk3IrYBsBwiPK+HetqHxifP5dGz
s9RYh5JPMGZxve7sL6FZVVs1tB+moYyh44SkihMRtAoaN19BBU13kB9mIn+38MHI7CZQjyW9/dWI
3E9M9obN2KS/OBOIsaUUXuNGd3gK3/4y4h+nJ7cqpR2yHPWPUR2oyrQOALygNInqw5B5nxIqJEAg
dLFWYRn7qLeLrfQmxTAPYkfDDEumJtKkIih5JcKoxIGBAOCnWWmGHlm2GRSz5ToXEiheOO86wBTU
xtAJxwnTpfmf0iaQU4YFyEkJwMkKcu183163TQVcQmDUQE0KB8wsyTwrxQ9sBc6+NpuT2xHjodFr
Yv26kGyE0CgevOMIdT6G4EqG5s8WeMGHK/M6ROe9KsCWhDOgmWuXcu21CCUnq4XIhWYA5HWFAbO2
I2gwLuAgF/B5kRs3AK9SlXvbyv1itIusLbWOBif7OuwnWgrEdsXwAyZTvfa87pS0tb+JYzLeJMzL
rsPKUKfHXnZbN83kQdrpL029nNumu0bPUR8QVW4GZAdbK1lYPSPDN2jUCW6yRSTmeNAH8XOvw46d
lxvggJgrB5EuCO4VC+d5xcRz4n085IcOro9lGNl93M9fpp7PbzuYQyRGls2Qwm9Jllw2PaVA1wRc
BIwesLCd5hMhdFxth2+bN2hI+y58nsn+o2Gm9cxcZLJTkOCcRS23Qb8CCq3M5g11xOe3b8G/9VWo
OmjSsKooz/rLxpj0OQSHhd0gZl5j2NDX2uz6VTNGUIoD85uYkocaPyjk1/TX23/0P29+Jn08P+xg
6MtvHmUTmTymNzw7CK6mfeX6L1kR/6JPjRHH0txAI70fiQv01PzYsntcAfX5PnTJB+qlcENdIY+Y
Gzf8YPpgYnRoa1Ctpi/TTajemR38o4YDmkAt6tsMX1De3RQOKUREt62Ib4wsJzwhc330K9LhdKsr
RASTt5J5Y+4nIT/FkhWrD0ZkJyZNsQo3J0OhsUxVGCvgb65qveun5Cc75pxFHN5kK9VgwZECS977
FcPec8P8debHYUqR3UXkju+rHCiNNRJbPRe7t38I8Y8zFXk3I3X8wh6zpZsvV1cNTw7P6KYIKcmK
gu80CvMFTtVRjPjivZQnBF0WMqOlwXHEz9GZh/ugXVZlhfdCDDAPepNbe8HeOOn8d15e/5AOM88T
NhJ5jyfEu95Jv5UgWJiDJKyQswEurbe9YrhojPlrlit9X/pUTVcSCHgHJnkbSC2kk+jveRoMhNB0
GzJkFul0+6ib8bubdc5Jv3MF1b+uoLLsJaeAkRAvpj/fSnQ0rjMX/FkgHI4tS7ImzuHVON3VqXXn
Fr156NCgrtJfqpXmkVORVBiJvLQvvJ9zrUh6Hu3gFBgghzpCVNccna2dett4IqqM/LmvYS7VeUYE
5a2Yj0CBJw/oEjiHyW/dx46qECpchQKycZ6jpafrImCRrC270yLFKFSjn0LHH6DcDPuCXTKDK9ff
2KXHHraEx4ZeYu9K2jXkSd4uT5xD7Iq769hHFMRj+mzIcuu1Tkss7As+xlr4pXEUf51nP76L+6Lc
QMVO33lH/v/a3bzx0TWww2MExj1wu6htM5foUmBJbJ8I3BnRwVmtZnKx0GOGNPnOCQbad0ANlAaG
v2tloth07Y0JrqLLKP0EyeOCkgirLHu4ax4EQ5B6z4hQ8YYryOSzks8WELvQRL0/DWOzcojluITG
xbFb3oQtaE+XMxDvuUuMRpD3DAxrYy/ZZSw14CcYvdXJkx67hb6L9tPMLhiEbrSjTiIYDhGuyCRJ
8VH2fIVKDzpexKn4kq5JEICuvUNjJoe5ST+qLocgYs3j2iBiAd4y4WMEeAO4w0uGUDd4bAqGUI5z
IdFcFeGnwAzZyBAo8H+gWFTmF0Ta/fn6N5spL+Q5sMvpuORhy/kci40LWudCX7q5kijJgUDDWElA
Zir+EeeKoEHS6V0/bw4dSK9d5WTfSS2x1yAnNd5cqGg+ehGfAIN1inyIUK0m+L90SFbNGaQYcRpa
fakqor6mIU/2boimOrQdduzDst9aUhiz/OICESbEiLaW7cZUkEoCD2s9VjnI/ATLSAU4X1oZ2R2G
ceD/FKGlxIkYQ18uAXFbOXVHm2bDLqvLg9360y7OnH3genj+JyB42mDl1kDvv8NAPgbMBIXuHjs7
x2GVFZ9zgsoJMIZd0xdFvW2Syt6CJUg2hoEPr52HnS2K7GJgVg0Enl+xzDBC76GnsD1ZnDakNwwP
kHizLRlplCh1y1nu9sgu5mbb1KZEc0fqHx1ChuHd/xkGGV6QCZGpnvRpDIS1sdtqZl7i3uPWmNfK
L+Smzwhicbtsyw8+vrBdOKsgLC6BjXrWBvLNl4BgIbsk3DOTPMdlGR9oHbpD4nFbIf4wL0XjrtsY
LXRX9Ku60/pTKnNYkK551Di3jtCVMYnF4JEUsSdog/O1JJodJrv9Kip5IWgm3kqs94XTGYSPMiXX
C5chwz3Vull9xwzr6GjEuSS52awTdPYUdMlXvgTktZK6aeSmPopcU83A1NkaMjTBKtZbt4zlsWg0
kK3iIcymcFsI0LmkqqSrNCBf9HpNfeSBxzKwcQcvASw6uZd51bwI9L6PV7BgVmXg8EQyP6WOAWJ9
8QkhRcfylR21IDjO1fbDdXZSkWi3MWpMmpWrGQPDNpo949AligQUiTHRYvdjtgyKuC0YY1BRXnwG
disngC5o+CBUVEleXjwU4SW24DrmDX4byw/u48p9tUr9EUDeOm178dIGNlrednpIavYBSTZFpHuh
LMxsUOXZGDZb13Du7TCv4PG8M9u4dj635yQ2DEXPYlmOfVtOCUPyQwORZU0ZReSk1YTSFPjNbXEZ
cQcdjaTEXUTscZs1O2vuzwloAlaDdb1jUAioAJrFGn/wd8fqoKWp4oM3cMxLLdgMg9tHNiru/0fY
mTXHqWRd+xcRwTzc1jxrtiTfEPaRDSRDJiTzr38fyvF1x3f6RPcN4ZLKkqoKyNx7r/UskM3jQ4Ig
0Kx+W1VHC3+qwy2YxgLCChqOekZJCv0XKL6jvjmGApvnzAflbY0gGiCwmtOmaR00dQYTUmUl/Zag
t3Rd5VwLEbYGGtRIUrSuV+BSOc+aetoCb0cdZUL85pZY7j3RbkAkR6hlEM8Y7Q8rZIRvF3iDC8iJ
Jy9gEgna5qeVERJYCvNi5gExPO3ysvKUgPSAXPq+oT3euHeHO3ts6I50nr2HtKyhuPf9vEy4ULqq
V0Z87sp3MvtMfxigXMB9nQ1Ps3L87ocO0Wu3Ag3iIKG52qX1ZiCB3iaT3T25Q3MiwWGconhXyeSx
q/R3ZCNbs9cG47RArSwVEu8ROw5IE+/bf9/W/cPEENG2ZTNCoGD2qZf//01Jz7RVDCZ71vq3KRzy
z828v6iqGGDnBd+CNGCIbbCZzT1mYDjiUZfVEn4luxLDan+3cW0Tod5vlP4aYHdf4ja40pzjfpbx
5JAI20IDNuO+1By9gTi6jpqvyBkqaWIX13T0IgjOtLDncThPdQfSOFmwajN32AJB7la5zq1NfYLr
YIFY5GqtRM3SkZL8fTAMnMWKKTwAIx9FVVgQDhADUjAX6y5VV4ZKI/MKaBaMA7KAgUcqkLf89/cQ
NcR/9hsQJSCLQq8Xuv8hOBl7lctM656z1sj22k2vSLPF3gnoHfr9mwEwLhY0mYbA1UctyeArr74r
5a41QaSF09Lek1/9QKE5p+LC5BCKvx+RuBA09opkGQQoRZyu48XvjNnlzRSD3lsfKk3EXgyKaCko
GDbim9RGsFW2mQWXNCGYk5v3UKdcYDlfNulxtwNxycVsfiq74H4FgvtUhv4BXcs6LHn2LMtfvE8D
2KRJ7UFavKgGTUSYB6SXxLfEVZQ3oaQiLpk1FBZ0XZYpMrEBuiD4M/a0K/x172OHIYW5XgnLR1bl
UqHaOaECiRHdA1mXqB7YkTTilZkfywmghOxpnVVK7xvPjw+GTi899knoMUaMzM7f9sMkyOOkCg9T
FnSblCbm78g+E8iCs94RCMAjxmT4oYPHdvA+22QGAyTS723qLMqUuCE1FdtPZkenKq7+Ej58hlTe
AjyyOxFFX4FHL2GoIY5JuZ5a+d0NOpaSgdcnzRNdn2qH1fkqHf4Sd4iZWjfO7f570bEVKyedd97E
3GEuQZoN0dUQ/Cyc3SlZawdpAx20jH0NgRpBeeOCCEV1LBNj29nhIjbBnOxoFgFEHZ+FGT7W0hME
YGAzH7tYkXaALgWJNzZaXuWqD4pdAoU0z/Jfnon3oRbvamYmRarRRIu4vcjR7KAQ7nUM418U8kCf
sd2ohU7CbmXM3JcAy8omwgmQSoS/xKSEKIjwrS6/2EZ5NrLF3NhzM7PuhYe6wZ7h5fyFbUa4QT2s
ibCqd5B4MZbxrVSxlplzs52JWbsSWL8uKdgPToXPvMdCtIpIoNYup7xUDPdty1o3GYuhF/Oe2T09
piwqPqnuLoPhvlV29kvTO/Iyx1t3U7SzJEWJyZuHxg6Cdr9lzjHb9htBum+0CDgflL4pC0dmPvEr
JvHWSe+zDsvHnBArR8OEIsbrbCvgq6L8KBXcKyAFBL2C+a2n9FdEXB3W/nNZZ6wsMvjUcfIrcaPP
NBVvlWds/JI+D3FI7M+akdkEZ22/KHMNKW6hapx1W4meFCDe1AAnmjml8aoNkv54f9E0Ldh6hlhR
EGLYaEKJAVI0HMs3aiuGTs1CCCVReqLOxh4myNIiQC6ZwD8GWCU1FAHPHI1VkhiPcRa9iXhb0CKo
B96SbrBxio0Q54LoZ66aQ4PTxbSGtdDRI5nDLp/rj9xj/1R36a8q5L/IZFg15Ugag+7IVG330SL2
bGtPbHsmgquSxJ1V3TfBdnlv/sct0/uHO2aAm4DGzp2X87e2jpdQUmKZ6zdD1b4h0Q42zHtv9RzS
Ra1STZIznKeWZSEqIn3O2nRfdDbWxYW+fS/mrcVr38noDT6R2mi00ftBEEmeLg3H7gWelZlWKX3q
DlkOLvHSw936319E+E8vYnEBB7wd2J7+DidjZJDDyiihNNmOOBign2xBZy5JHHwCHWZWXAlyrZTa
x4VzpXR1QXAFv5sl0qKAWLPOwBTnul17A0yjrjTjY5hMEwMJBuhxa7FJtcYbCOyj6Oxog0CHQHKK
Gxef46EFXlB6JAz0vvhwoshmc24Fa1EpY+1CzGNQ6+80WbqM6C25keFEhWV82nUCZnT6UJ7MT2ps
f7F3LTboIQrYKCHLezlS3ZNaxV6JkUzc0wEFJEwgYkgFTbJatTdi1gBttusBFSja+9gAASKx0a79
hzih22IEc7op6FmBRS1q95zHpnPJA5vLA81GnoXlLmgTm1sTzUvHBM8dZe9ViM9oIqh43zdmfc4J
jggZ8K3KoHgd8/kXaiUCZGqT9VA6myZyf0kgzA82EUT/q5uw7Hn+tknGFYmixgpDFynm32axk1kw
b2f/twEseJqZyKzBFZGINHU/ugi5AuKFdqXoUZNzFx1y6dbAKvWuZaO2qQTjvrueT9UuxpYFdsUG
6MZF+tUtOXxOHJ6RcjvrSNX/y+zi/kOLyUHyyrkYLGbKvxskJrdj0u373WZkiobEivu/0RBV6QeJ
2LGSTOsp8MEjREyhymLMtpab6x0lSLkrkL/mDdigEa9EhYUWNCQ0DLh4QXpbQv+IHsE2OyFUd2mP
07ZcSOvGYzN3zxo1AlTTbEd6BOZtIA+wah+DGlPQsIz6bZdbG5yMmbN9PBFQaaybAYawu/C4er0L
VflTetSec93Uj4NA8848FP50g3GdDZFDrsb/aNb+08YXJSADQGbSFrCGv3XjTLduR7sxuTOQoLRy
s7bYVuFxwJiw1ktDXQTma6X6Anspn/REZztn0XAiTCZESNJijbMvx/4VC9Ap2m3Pba+A187TOers
daAvYdfx32znEGS82fXCLJgl2iTKKG/tuG22LxL1S3YpbZkip8oBQKvCiRLJU4+D7nLCApkvTT/n
zHG3EUoPQPbzwUzzS2SdFWkurVEe9LKLg/V8W+p4a3Iz3JGkfVcXGyXJZvSj/zHK/6fxKbPxO3+J
Qf5/mBUxtopWhiihKBfJTGWN78PYPXuZeITTznsHGm7jsv5W+XfPRUgtEaBCbqGf0NkjrU/CyfCZ
5QCir/FiahZhwLRIyPcpZ8qIVevQpRVewt7NN6hkDjSuUAq4bOuawm9XjXQI2rITve9YKvEGrpKW
9ETpqBtmlpNBaBg8UDJTZ7YwQ//VDozpQCEmGzPuAde4zHQbW74mTvj7vy8HSwTy328c9P89H3cp
U9TQ/w/TTjtTijg5b7wUAoViNRjHKHNOaBujW5t1KIEsIh7Sx3mKvymj1LsIANQpMfroFMccIFey
cKPIw9hzLQm1uXW199GnbXrEoMPIyAn10R20xhAsHjoIB7cYwBEQ1fICEtg79WZ7jNIUJR4ZZp8T
ua/r5i93cIKLvRzu/wogO5gNd+uqEMODCIZ6506gfVp/hkWES/UsJ+2fEza5a5JhKe2w2F7MQvI5
Akrvd5bqfuuqvSW6zw9tKY9Vp8Shjms6CXcOgJBWiNqeQxoGf81e7+0geTHqLeEplhqwOoA7vKzL
4f4NxIIV5YlFYG9eVJf7AVB/QjuiPMxGqk/3gxWYy1W0PP7zTywA9t4cosMYG+059+32HJVwVdel
nBpcaMlrUKv2WrWWvib6OaFkuQy0acg4L0+ckxYWhPg17ot8b5uuPBahvzML7KcjSKN1FlDLjrYI
rk0WiGPuYSWvE0rluPfgRhpFtzZiW13LoS/PA7NAnQY1Omecgn2TERbvSndtqAa5tpbO4p8Nn8jm
vT9wlOk829MwALTOd3EirAt3xG+IcORruByiLFw16cR8YHlkTIG1QvDxPVSkQ2NASM8UyNlZ9xIX
yv2f94O1fDGO2VKPfn8eEqu43g+F8tkfGnljHVtvPP15eP9OXU7BvnBY9EscgMykRuMd0giG8qqT
B6PKq7XfJ+axLAkkTEptf8LPf4vTpnumX7aWwnCfSiydJArH6cHrU/cUeQThUA5bjynxBEGZGpdh
6KwYxlVADywhSiVZvhsUqfVIKg6rpEsoiIhyO0aCkQiKt53Zt+Qn9ObrXHokkv7rUHm1daqrBA1B
aKTWKcltpBAxQPV/PeX+dX/55v1r//Tw/o1/P8XxRn5eZDDID6F+o+2N5WPfx8PNTe1VX88STLxS
j/d/lV5nrrMxrXbl/WnLdw1fi2vBahUPI3u6+/PsxVnpTQX0+eV5f55cggmwDPN6f8a/f3ARpTgU
bFke/vzqyfqZJi74EZG8xCILLrNsAIylAOpLbzjS5KXRHDbWKhk6terH/qvLg/rD7RCtFgy06Ea8
qDY519rxN65dtJcUaQEU8gpVGH3pptcO9fz0o9OtcXRiLFo4+J9rgr/JfIN/WnZj/JL5g0VW55hv
2BDFLwOJsY94khY7/MqJmACSXkOIRpdUzbFmsX+hSvuJ0FTuRkX0zizM/gV1xUuZgq8b+8Jfs1Q8
2k1nXCYVf5nIgexYir/GuuduhIJ4PQIX23MphUdfWYLzchKv2gcW0MaV/V503W0x6MSW8r/5oYk7
qm/YPVhT8cP6cNlzfKdlYO5MMREHKAciTp0pexdpsDOnUv1ghz0igZqHc+SK+Xno3J9FXKhVLLX1
Qt7awRV99JQpcOkO6PGwLr5nBkOgyGORVSL+XYu5f/UDZhWzgzrZmIz+VZBBTbILxWsZASSes9bD
DeJxt1FUd4BAitP94VjQSzB1sOrNon2+f8kCcbc3co33tvip9SifhsmvnkyYCftxoPnejiLFP1IS
zh3hcoyyhUAQt+Y5Q9/x5wDaJN1Y4CjO0nRRV09V8hdqu+vgSe+b4RoMrqRk3BgG+UvhpjgKl2fo
OAaBaMq3dhH5gGsoD9Ncz69aRR/3J/hF9WVOrveSjQDeTAf0BwYC8Y0+z+OfJ5Qz85tknwQ+Oozc
qV5MdnH70PLEiWU9eaC5Q4u2WHConCO5NFwSmN1O7sn2fbIAo5//fC0jS+1cjSOSsPs/Q+mbq6Yn
XVnG0qKKM9UhdvDa1xk/yhgea8th+1hr6+Qu/XOjA5fXSrG1zTo965KPPkjZYqnMVR/ZFH9Yuev+
7ohjIOP0IENY35b7q04j/x2c3M6NVLnTuSTcxcImO8noL3sut3hqfnWqKW+2bcfPmEyBohbtJw6y
eOunNLwycgQ/pUBkTJPnHWUIix2X1+b+9SkZXhSYPBXV6qFZDmWVqIfCi2mdzj6yIkeNB/ILBdJN
JgH3A95WQCsiW+otZsQYzJ7vh5aXawTIakY3e+prL3qyGtwZjd3Tns2ip9xuoydlM8i0HTpg94f3
gxd0T3mWvjpZCu6N9vZmBOtyiOP6Q4mUPL6wcHaKWn/b03Uz7LFk+M3V7SjjtfINpLDuuBVChauC
RfHo2tZjO5NRs+mKOr3lcfoqR5BAHR9rpSlw/t8h6UN9K5knrbxwhPI7FMxKxHhLcFOQt8Th/lAa
Kar8oX5vTf+TRJF+iXDtH7x27B/AwDobh5zhzb+/Efb8xDAkBrMZzT252foWZhnnkjOIBxt+oPbq
+IlrJzox4IvZ0svqgFHGPrNx7o+QqOXJQzJ7gjgXH3romguCwtknhRteddmCOza76UFqMpyVkzVP
fYp/qXPt6iWMSkZlc96tUOSUNwv/T5Al8p0AgRe8S8SLZuGn2yYkTrUnWETWjewWAqATqKowpybi
HHtr3LkGW9m01JIQ9ilOH8YoqNYmrfGNqYYrEWq0PfGXdAB5hura1PP3oq4xfNXOc+YG5WuL1vsU
NXONqSJUPzKDs8+19JNok1MNKjEit2wQZ03OFpGCsv/M5g7agZUvfxROp/uh+te//vY1u87sYiW6
Jdm1rqkw+B9szolRLWlgOo3R2acowNojqm5Jh50sqJ4GIcnDQAhbCxLwbNgSJ0U3gdrkHkyAsT8Z
yB3hYZWrXjn96d8HlDDZvs2Ca0oZhnsmbaCflzlTTA5shvMz2+L8nEdFFfz5Tj4JE02rjQLJd7OX
yBiLSzVQdHkpEwnR4U1sR3I9R09nL6NKSY+CdUNqJMkNwpvEdmJKdblPPrHswc6xCayWc2SeNMRM
pA1QNvvYM05dE+ekvxlg1CX2niHjF6HYXucN0GmHZKcoPucC3wtR0PZT7DLR8uOeAcWATtvWxM81
3LPPJNbtA3GaRE6CXdHtiXSLdk4fBzujrMKrq/J6jzab1v7yMBGTdYjy/K+C2eZTGhv2FrmYw32A
/kbmNNnBKc3+ajjfM9xQGdqANdHjL2XyaxZucmCjDDid4cRVFDE+AJ8RZFIzFEjNN9LF7FPnsF2d
JDU6axAIl3aoNqGgrG+qJDt42vg+T/BbHfdjJgzi6M4Ov6Cv44tqc1Krate8WeYzlrB9jgp2TTsj
OcSNZTCp6eYj98/ixeZaN/SjRwzljq2+vwFxhZ+kRjRfGyR7xYF11ND87pPx+2FYcnHq+tpO0CgG
6Yv3aU5dZvOYFGflAFybwH66Uzo8oLV7Zm/annQtblHlJx+fKmiNZ9obfzXL6/aN8cNVAlc8k81V
V3ds3GyyZ+ahapYmCM3DhB0GAxL/GE1oBmZ8zVFtvuc2vEOixA367rvA20dk3WIaRnYxjs2DSsLp
kWE7IT6dCl66mtD5YSxJyusWLUQFS5SUJbt1Lsx+4sdWzOpap6zkjt8ezJj4TVEzW0HNWO2jOj7y
5+T7Ub/DQGDXgZI887hkvYFmYE96axYr8Lyh80QBtyA/xzf4PjGpd88fAnbdKw3Oj1LPX2AUgD9O
UrMX1o9t3jDvsjcoBZN4Lq9G56kjZmLCnOryej9MtHqp7sZ6N8LkXHml/tWwJhwUdQZYzHSntdE9
SVaVp07GzlK8fLMr9Y3Jw3gibPDLSpo3exLeLTTbn3Vnuoe2kR9hZplbRHbGOnTQ2+BJBnfV5CrH
r0GuRXIzR6HhcBQaZ2r1U4/6c5qi9DGpOXW03dywhnZ7C2s2LvLK3Ik4PbqgujGzQqYXprWBC8Yc
iibWCuDCN7YIUGbtN8PT8TYabHMjrGbTNljO7sK5aOS8zsZMn5B17EsbiTcGJKJ9DWItpzJ8uNMG
mfYzrqZq4BpKdgGOlKBIdoMf6q1KjO+BmzuHmeyooUrHK7Z3zFDNBKo9LavzHDhHZTPTF+ZhzvNr
6TfdHi8iRP0qQwKl+bAXBcfdXIGjhvTXyCFEiU6XNnNwpY73lYXmcyo8ZkFh9sMOAOciW2Bt2vUk
DWxd45pqcaE6QDduY4JE0XcBYF7oNwVQGeBeRJ/WmIn/abJs2/JZbIKqo/qC4SznmMEa7Vv0p5+D
nF0S0mHrBLYNJNmfg+3dgWlF0zejphVSz8hRUt8bd0qzN5Vh/xxl1adwxHsmWzK4UiQUReKi/SyC
hsVKbfOaWWqgEBBPsXt0/BKPSRNM16jMtkGpnrEmHaKUvX0Mb4T2MJqqXiNhXRrw+ZDHK8Wpi1ls
cWpXVyCLXPSTcZE1RQUiz1WzWJvClp4YckTCRAG2bzHdvOUlimMtTLC+DE4N6zmBvgCS4sWdEu9c
uPKH2VQIvP2azBrDPNkOdngr6w6ZJhEvjIvPPFR7Vemta85rwQjtnGju+SmFwn5pq1k0n7BiKZuR
dfigBWofD5nzFoj9Bpoi7qLF3sh4U6762Jo2saySNdgyelyG22ybUu1UpexLnQbJbva6I6BYokjt
uj/OSuTrZKiKa6ipNE1yIZidodfyJ2vtm2l7m7W+uR3+yL53CcMIwt++nqqd1YavSjfzxkhyZ93E
MeqLoSKqii3/2j22HTdns0DFTlJ3wdxOclXRrd/qCKfqEGyIXVzNi2Eux0O+t0KSu7gTsY9C8LzG
+0JOaP5q2fgX67i0PtiKrebWjE5t/J2oUPtR6AGBdOXtRmBIUfHoZt5z0uo1VkJqvozSsJwRHo8O
N7oho+LCZbyKJEUaEogl8tukDvTHs0rn4OYVwMWaBR6ItKz4xuJKaq8ZQLCLHtqqLaj3cIrNPa1f
Nhoby7PCtdcSLTjXzlNlGPSHMWeg+vbIG7MzGrHaeQ0qopYzx2nW0gbTmUol8Z+QVC4rgI9h50E9
MoOdQ55nZRTN1mMypgeEb2Wy9ZPnFqfAOgQGtQaVOF3Lkt9iBCn8PSQIvJIh3/utoKbIzXKX1tTH
DRX2CqBTc9QtCgcALXhrHKSSwnzvPVu/MzD6FNPArb0iHRDV7IzvLwi3zZNT47QkQ9FhqieulXJB
cKY1uFadk2/XKyBGNmee8sTeUMHrPaNOiLA+JwCm3JkQZFIlNn48/xYSOHVa/cxJEN/EkNLDiem6
cFGENj5ZGw7Qgoq+16qzpx1ZKp++A8aI2wU9W+80sB4fLJNxKgPQdTMmlJBOwuJ0/1v5uHoRl9vG
OSYtsxY3KlkmSNom4J0tX+V9MvH4cl1jerL0mx9IYHHSw8bf4Imqe2NbyXHE6ITuLuj1RzFGqC6X
v7OZNF0bGAlzPoHo7bfSFeMJrSmbIdWc/bR+uUMQIDs0NSmy8GDuY6qMe1A2pPqqd1M3kTZL3BNN
cSqxWTyQHuYdabr9MuJqzV2JRWjBFtxx2nfu/0AHbitlt81mDdw+ml9nZTmrP2mECaheQq8yprmx
IJiWvSaN3V3l1t+DiSaz7JMXb+G/KHNPz266DoiX1qVLehfuafLAJ9r05Gm77QtNNLwHSpytVEbH
wGC3JGS2rXxGlm5G+6aV+CJ88gDXllu8e8XMvGus7I1vGo8dwuCT3z8R6LgmQQPSMT7AFWItmuDE
3W7M6Dq4bnUaO9pLGa+vJyZNj0H/J5/WNQTLm+XvbCf5yUeO4onzRyYVNrKp2KEFng/jgDxBT48g
jxh3E/SwN9z+dKcUeJj9Pc4YNzFBFmcAKL0Pb0BqY+ORJnydHV5qptcRQtKe0nKt5TQeIFoTJJpP
m0Ex93IzKFOE45C9U+0nikYY6OEZ3vCD05Q4u+ZdhEZnbVusg55Qj07IjJ2NHbHRS1h5BDtsYw35
OyIktqmR2qKAfqjSPFgPMSiZwBnWw6DYk6Yo40sJYnXhnCuVyR0juaMM/Iu1cA8HPzCWHvOL9iKM
4CUrj2jQLyTzDItGl80mz9u3+4fSFGRe4NXNJ0Dl9zDOgex1glBTdGTs94XoYX4h7btLiUOl0Q9k
zMX8nORsFTCIx8SuRvbNqu+NVePUAYpGcBFlGdpb1DK/5hzSoiFIMK9hIOLdFWc8nmI/OB6j6dz9
OdQ+MgFdPvg962kykVQWjg93AmtfhMaazeTssOhYC1lUBt4jhv/s0BLOuBoCjeZxaH9XxpVxno1e
lyG0Lk/AG9WBSvM8Y/XaBtRyKIC5R9a1tXfG7oCjlz6DxeTGR3y10p77c+rEl+6dzypr3p0sqTbV
VH1zqqB+8Gg5VtOMIqYLyKbnurnP7LRyfllkZSiHmNiGGLAHXJBruzKdfTw133Q5XknXyAkPRwbR
mySKuhPbw4T9wTkqvD1mIZqOO8emK+wyZ3xKh5Fyi2Tm3WikFPj1LTUw+zqF+w667ANDnLMhG27m
lp/mp2HB4ZjBDzorzamO2dsvcUVYRJyPvi3rc1fDxmnD4VrIt3DxrN//jjDBHY6dHbkWcIys/Km8
Z91gDLgHtSINKVGQAG2J+NE709318y6Z63BntLZ76uMfykheMLF+iQzpqkVQ0ja02+cuZYqa1V+U
vot6PB9vd0A0u+GbYSCNxPvKXxZizBSc/3Trkp0Vguj2ZwzPKGHtHVrAly6xgKJJH1Opl78PBm8W
GBauJOm8dsMPinZrhQih3aYdo/bEar/FalgyNtJ6b5AW2kJ7mZMmP+Fv4GqBytW04DVFjY/PIwJs
5hrpfGWwSwY/4yONBvaBfxVhIQ138AqlczFaPgN2nROpzchdE0vqw9CGByMHfONYLH1oA6cNuxU4
IWhf2z5WL/GotqNNHrBZe4+eAggB0sy6NXl7kKZzalOaHeBlyJESDnrPiaHoPEkstaI8k/wIM8yQ
r8z4D/3gQYmt0IHieQXaqvBhZ4VhrVoXrX7aU7slBnotXlcF6mG4uLIUlzxtD50Yn5pOTkjKPEx6
k3ODEOefK5vPUvvtl2P4P4PZiTadOR7vXECIsCSAt/D1CRzeZb2NL9yd1mPbqkuaxsm6Z1wG4NAh
Q4C3S0mr4Rauun0hnKcYzzreuSLYWpMqt+VgqkdhI8D3F6WrRQqP0Rc0JEY0yfcU1YKrhUQ2ZKG+
S9sP77xt9+wyRK+fGggtRTG+NvPwHvkHUTAkxB/+6hUkPSdzbK/jLj4XS8pD2JgwK7yFMWMk7bqx
Ge5Hgtm1PUzDoe4j+1BmTYeOzqzWdRN6h1Bjq4stq9pEThFfchYsU/UwcoMnknMYOCHVIocKTYJC
+ZSyQKxNmYFzUKVxKmeFJLZQ53jZ4Ssz8Q6Fdb5fSG0hvme5bE5ducROdPtKoFyM4DQvhpJ5d3d+
GHT/KR+oAzp9Zg74GE8T8qSqNw5MllYVsKZ9NRvMArPxt6Hj6HBHOg3JilZIfFTuND66o58fCoX0
ZREL33+3hEnDq0BmNuCVt9ru7LUCFLvVGmvBCc36TbkW5tyXIo2SyRzgduIVoHNsHYPS+mvIUY+O
FubQcDQX5cEKUGG6dW1CNx344NtwzMQaai47NTJbViJGiKzm6JbLeqZdGh+IMNlphEWcLyw43gzH
pgkMFk4+8DBjncpM6AYpRmufAI7eiS++IoQ9XXaDaZZDjJMY1+qZ8MWcMePcopcw3PY3U9iPtole
J5cFj7biF729q162y0S627vEGLYdaWerQjdfavTjk2b2O9UNN14TWm7N6Gg9WGhjpvmrTjjnymXr
IWoiEyo+vhVs/pDkC354lkPF6n3+KHjja5V38WacgTDn09aCOfvgtOiSRt87x9QpWCaQdTMN36b9
xJrBh2mQsOXSeuA+s5ohH61U0Nfs4r/N9Ek8k65LHKh1tuz5GBTPO9nnb1zfG7+GtwAEQa8wX+JZ
d6z60a2+wBOBnqKLnbdle14uZzpZ8Cz7Do1RatrHJDA39/v4nYCb6hwBYkqrGwg4Eld1rM2q2+o2
QgyQWc2RYrs7a8/m1OD0czEvpQyRdpZ2jJWOh2EfBEebHIBLEVGMDdFUscYh3G1tn122894uJGks
dsWumEn5lSOp76OBJZixi1ox1ke3jO2NWUiBrDD4Nqe5B8fAU5uiGXYeaBzyeTDnhUWAcnou/sok
ZcuYD3TaB38Tt151li0B0+T2pZAlnEdvVpwDC5/UafR24C1cK9S0q0YAkx+pHrGq4OEF/RudpPD2
aZG8B1bibPyqKrF/uZzJWboxQkNvZRMfayeteCMDvUPTVa/GlD0NQasM8kJL7UZRjgDbJrW193ZA
j5Q4oPRhiv9gn5jofouz1MWM4lFkRO2dDSSpmsfHus+TPTcZc63DAehR1I5nc9I1XZqJngS45ja7
5VVyQFgjN2a7jHIC49IV8UfkZkwvgyn8s0WDqfQ8l2V7Mvueu0s0bBvPvDFZYaOS4LVeaueTVDic
mHoa3NXlN+qLT7KcdrDMcbYFrrPBwg5TZy5NSGxEGawAhhDGGOEHAA0nUwBlmIQtUjpWd9KvD778
lPbVOsAEcTRVtgvQ1DFCVrt79cuM9d0ufgMKCW8Z5l2NTSvX3Q+WyOisBuvGzY1arKa7vqjSWkZx
q3CcKVl9dbRplZ8hCFtrk6n5Du0xC6NXfPqxdY4L1sUkgO/iN+HLANcaGCLpnWYApqlDTWEKa4Uc
TZzdZLw5GQNiK5FbPyuTqx0PH7pPK96RoFtBDVTXPHjLBjVdp4L1Tkbc4dyeLjZNSsajccKsJ+qO
nNtvcUz2eWIK9SNOFMw82ae3JCGIC3Ge2OFfJq9qpjPuCawUNmSV4zI4CfB63Vhn6KfL4ac0IzpA
OHUOZSr/upu4GDbFN/o9KEcUs1cYCYH90n+A7BBPtrQOqWF/1Gyoj7R8XEYixJ76ooyRlHPBKkiY
WyspszV9HvJ5zOQniol9Mxkso5L+0n3NJAg6hjOu3zqL5s6gYGIUBx/dxUuRxpwduWMewjg5DEFg
3trWzHelJ4AqRwB7Z1zA2dg9R4k2T2aJuNXxwDJHEHjAeKKG41wlVXLsae2E5buvyosm2/66Kdiy
XjId/vZKGyl5lP0I2lkfoZI9WV2MwCmtArZyM9uKRLzXSTtysbEdu+PeCqN7tSDGnxznimU7PHl+
SFREaryasBQxi6ecxUtPxHcku9M5uiAEg0aFc30w2Urr3D2bYTGdnCX5waHF15Mgc+rrpTAgj3AX
Y8/dD1P/NmXNT+yrFnfdqDuXwnic6GFtywZTZz2ZHxZR3gtOFG37UvH6Em++oMfN9Wxdkjomxq8j
FONefN1DDliYU7RuHtT52o7WSBaBromj1zq7cayMfdKrjr6XQyu+pGlAG5MM5cGsV3EkXrRIJ5wd
tMIc3Y/siw0WXETQKd3DAVLApfo/ms5jSVJk26JfhBlaTIPQKmVlVvYEK4njaEc48PVvEXXfpAfX
6nZXZgTO8X32Xtu1nUMXqa2ggWMbasXVcNUZvLlxoBBPB5bLIE1yyohUabHxw0erxnYAbIyyz96w
XHshc27Lvla/cDk124U0EPVDtt4Rx+JFTwUrg27zIm3VbtScXpwAt9TcmfdGE+dDxLUNpHaB7r8D
0AAB3uDY1RQB0E6QZWyY2r7/QuKjOi43X8jBUhgXNs0J6zD8dZxqBAAvMiVuUJd5RkGizb20EvbO
j+q/bvrWGXK1foJywhdxgmprxGSUAWrpv7koKkwH3nS32GkmzqebTeHLCpSh/KNmdY14EqQX7i4C
HyFR9dz1KQ7iMYElOFrnbCZq75rmsutX9DPI+P/qPiXfSz4EMMkUnXpqmjggrXlfhVIcImt69tze
OWfVj9mT5r6nRH3T99o8Y+7q48XmxF9EB8NhmWZWVMuCuWEdJtmYbz1PdKjVLIakNXPbkwXv4MAy
wAokzXbU8nUYB+qK3dA7VU8D522hPPYe6xe2FMWAZCQHziPKz8PmP1fO9IvC7I6ZV7Kd6Fwktj5b
brVbfj3kVOJubR9W985Jxqu7gnFySWsk8/cGLaM6jIG+e7lvHmvuhtAn5gsNlRLUSvSXhYu/pzLx
VzMuyS23ouRmllxmhr6d95E9Z9eKOFGxlGdRh8Nlbpb+YHVcedIcf3QPeOINpFV9SldpKekEeZSX
hsbrU+CQ1WipKKzWKtvK4HUUcEXe8Oa1qRukUMo0UtIHpbc3HPQuq+fDAgu2XNsR92Mb+gTDnO5t
cceTU5vJZfavuHiKC/zXzdo9ccXLwE2s9i9RFe5M7lCIN8CRTa/+C3huPsg1qNv6Jn0ryeWxhTCC
nEu9k2LOk+o+WB9Orv6yu4OfMuwxy2IJXQkN0rOwOuAMJF1R1P94T6Nv/ZXTpDkEsEmEXvkHC8wv
Zuvvrg7Ko9Hn/znoijuJAM6zFKHjWA2XvaXCDacZQBrNWGFXDK1RdZVJcnGpHLk8SNA5IvVzWP55
jPxhT1dG7UEOn/mVFTh6do/60IFjhR9Q/O2dERnKKp5kSuXi0GanwIt+0xVK8g/M7vHhmxb+CqkX
2EqGEI9/RC3cnPngJkgD41weKP5uuFrMPap44vXXZsZVHYTFG0hOF5QJ0ztaFnH/kjx9xSVx45FZ
O2Q0OV1l+gpCgWrUcTbgX1K/vXYqi5j3Bo5WMVGsiGk7KhMWjmIgLRUxHvf2Z9u44uz6A9gRMzkT
Ad3bI+lni7QWT5aTw3vjkKJgihsA02E2ZjfGTmPXMc4HYx2e263oO+8SwvNBuK6vJH/2A4ufs8/7
oPwauDydEr/DP5OWt8UiPDX1zY2twcGserUnK3xJ+/RgefS28Qt6wwZmnie7ooYg6tt4HsLsmmCb
lha/mtRo6/M4oHeJj7Sf1aV2MoRbqpYPPCW8MxmDfDy2HSDFQ70437K09LfIYPTPVagmMtgRS23i
bk6vVkke3u0hrT0ObRMq8aFgdHEXC3Yu5tXAmXZwoWgOpf5j4651hezPKLNJijKuIuMcBL6xwbG+
bIcqeSk1qGLHragSEs4bf6Y41jxJpA0WYyvMdtzXAvdhZljhSquyY7sU1XUYx99Z0ZHqIQQURz0w
UFt7B5vNIj8vJxMizioopSs5ZnS3xZC6J6AmOEFX+i5ZSh7ecgFCqZ6GDCphL+jFQ/OGZ44DJAeW
1mYr3GWhI7YsVAfyMiLLVrKXNYnPk6MD7d4DsxuIop3TsdrPJsntEdUgU324C2xSEJ0dAIwSG7/z
ilPIuzFMxp70VUq8v4t2wRTY+LKCePWB44Dz0x2pObK2DfGXhSaP2JK+c35tSEW/KACOg3ZwNCn5
rTeVdRFw6GJ7TqB/GBnXep5Jt/D4Lal+PITurkWYtTNXP/HJl1t8gQB54KiGePm3I18QvIhdvy0K
IjaBm6bnufPudQtYmJn0z9DX3+cSCjYLuE5odQJL+CfAXLxBla/4L/7NG6f40BAk4z4p4RpG6uAC
3WR16NI9CtXJ5/TwshAMlgcM8F+ZR9nCcWXCsRA+7hnGrylLuJRX4WfWSoxUrXl5yOZECKfD5ItV
uKx+V1rBthd7VGQA1/1/mauSvSWDOU4qXZ+DbLE2Rn/3dNN+ISbC+cqvUs/iBLr8FeYf1UrZcHCz
CquuUcKPo1A8nlAN4iSnzrNou2dr0vsR1FXsaI4ybePfTROEWzxdw2xdR7JG02D96SsAAMkiz24h
vxmdjWZmTxz/ASr2mDboHbW6hIudHRceyvV3ksOkjgPFY16VzVNahvfCB4oflACVxLq87vIbYDF5
KVqVbnjVHyxlvigrpQllKEPE7L1cYelO6RG3EeVLnSPgz/0mvabRYF1kEO046FmCp+1xWvpPxQ/8
NETjzl5v/AL0RPp3pH0SshNkzgbip/NcTA5PZQ4QgJZjhMjJkCd7+MMXD4jrMH2KcjH2Ksw+otL3
47axaC0TFX/QeSPhSPeAZcGAZzYdXTO5yvE0asu7+DOrVcgPo8zufaXpsePvbREaGte6NDp4dp3R
/jFxJXaNUJcIrn0zB5fM1t2TKljYsTnSDJpo54nVS4q1Cop0x+zYtcVu6jibXNjmpq2bs2dFn5k7
8vUgM42q1IBxAlmehrLampnz266i9pia06fb+mJDzuUX1mmmF13jTiWPMXm9vgavGViKu5qa3547
PQ+JLXae5Q93PZoHXsvLZQA1QBifzZRRzc7zYta33kDeyL15iCtKgzPYsbQYdBu7l78aboNb7XbA
z4di2oh1bWULfSWlHidsaQ9zMt9NM2J7U7g5xWJLf/TUZ5nr9NQTn7hV47MlEaICsBqbqBh/Bu20
0wDGoGKjeCDuUXqB/JMkZBgwVf83BBwjWaSfZi87kP2kR2fdQKW0RjObcLFRDstSpN7R4CKEXLx2
k61ohLQlbSWrQx2y1BmDX+Cr6k0RdCk7nZDXWPhuMBZy6tspz8fyF2PqBiEIgb9uiKzQ/bNRK5co
1RjwZe64TzSaZUGCjFX9rNdOLFyOJqUrkrlh5b8JYo9xSWhFBDxpNjyJo3L5hJzoMKLU2a62rsgy
EIav6HGXltjswfdsuQ9G63u44nf65gCwg2+ZT7mwLMl9cUI+pTWfQGI7VGaI5Nmo061smOOdEYDP
VOwWArsbHIAsOaTJbgbcP+sgs2tweIz1rUaR29SEw/8VGKP720cvvJeROE2ZMSC6rWLosLDqpLLB
C5OGsqzgsx26+WgXPIZWcAAcmhxzUYM3WGP6CDbLnnd7co4KlHcr5KOij9uhvFSf3QyIehu629Tk
H8Kff+HDDQ+hwY/0jx89skYOwUc7ahhYK/rvxPPeULh/zG7wgUHjaVgCtXNWvCokPfKYfCAAlLiH
0kAZEZ9dsTZ8UfalqQ5l1UOZvJfXHrLyoQxzeomn8NIWVkV0PEFq/bcZxWwg7Iuj8RKsVy/iWPW+
y/zmjLMkVisypwj5VoMIPOA/mA+OEX5l4E52U1nQEt65hzEnvZXiqtuykMVraKMnihmbjhYbvlVX
lYPwXbLy1K8XayWPwzQYZy7gaPqUSW2YqXqkIkRdgHH8X1QJtmle7xuor7FBvSozhfihfPZn9uBx
tnQ2+4Lpm5WpLxYFUKzH+Td27b89RpEttSjqxGjVBDK4ACOxEUPt2zwZxtawNSFrb8jVTUTtdydz
2S9E+B4cdn281RE/kuWKBHsrut7beD5li/Zr7rPB5l1TbIGMPrUjK3UC0P0eufDBCwmaN7vO+Ohy
9+xKxY3Ua4CfOzLZE2XAp9DwWM92wyTSLh9M5+PGxh8QW0v0XC/Ve+7ZPUIpUxPIGLhTLKSBGVyT
jvuN2+X9AQ7GuFmS7K1zl63j2+1LPxevR3scT5HVmjBYWDYCWrHwk/71udjeSxoFhyYsT61tJDG4
CPbV9MRDxDuokCGpYq3wkksoJM5kfvcNHvccK652o28YZkX6xe3dRP8/GWp1/PZP5P6po0koPhrp
tlb3nJpr3/pGER/NLnQsxb3NhYM/UwjjQneEPvqDAJTboTrCo+YJyPjbsbxBBgumLR97x/sJjbPL
VhMZ0zVCtToFQ/NfTp5hm9uVgcVVJ1cByIGE9Tntuvn0WNU6xOXj3G2KIxaOD9k2b6YJzMBZf/X0
szOaozny5c45c8OXLujVRZbe3dehPJp+lRDVbFjFe14NDYvAnW1Dof239yuwSe7aLABXxosmwsNP
NTsaRlXmt9zJzJMxDMhXzbBZLEfsXcdlQoL+enaMZjpor5J4mpFyszCISXseiIsKtD7KwLgbpTs2
0Dfls0ywK5K97Bfcs9KQloQ5P5l1SuaokjmO9ZS9WOQkW65yeo+RFCVBlKwrNQbaycu4x+o0AfFd
+vFgqI/HjtGguPYErofmYabuck05gaJmyDe6vxkOt5ar5oXgcv1PYQoHztdunBlQG3ElbEJXWxFk
Z8bzNDS+XJPVcp2Z9fZBaCzpOVrMbpfxb7uqKMORB75oX9rXKpmCC6PlyXWQUSsn5OsOiUcqrCX2
Db1ZHJuO9C846Oza8OtHZAYMUHdQnie0OafOfz7Iijj23vCSz/AS0j0iFKCZyVtQd2Z/vwyufzJl
+Mejvyp++IVSbBwza+uClwtGMHZvKdYE/jMBj6yPwtdGOjw73rmxVXGRoTylvLgOolm+XNrdtxZv
x61XET8zCrAGjNnyNLHnTxY3uQh8LBs8ydN+VOw7hjA1cSZMr9YCv8jwaMgd6bQctHIvWRreKIIP
LlYIuGuUIqQc9DdP1n9GUz5RaiWulq6OlWzni9XTEF80Hl8+d+RiXnYhI+dYXIQr/u246rpEYzIx
W9vs+B/mK2X+DRqXPnkicSyFOaKn1bp8uYaOFZ2dKM2BBdBxRokM/aYc2Ee5NijiVheFE15k5Pxi
H+nvg3A2wRKL744wza1ed14PkyTF6LFhITq1gnUB2Im16+7IOsF/8qbXqkr+d2/HveXu6xo20eIo
btxrFC7HynytMHl51CFyLBfvgaG5jjjoqh5212s2v9k6sLdI1uOfmnXXLvXGDbVxX6xBw9uaMBiV
nZ9Nq/gxL8iDkcU2JmzfcV6ae8rZcYOHWXW05uql5m4dI+yKuCjDF2V4/5pSaMxTR5bPTDdFELCk
cb07Qj63N+vUipTTT5BzoOtRbv2CaSNRGEc89EY4Y/UH8zz8o0EvPypZLBc6tLgv2DlBX4LAp3aQ
50EmARSS+aVUXbMLWyhCZv1Lm152Nv33Rv306/egLqZLb8/blCDncXTcHw9nebPk+ybk+S4exdq4
EvfNPL0zBDIzrm/frhovBL+tQzH7z0XS1BfPxh3/OFHaGntWl031PWNB2uM6ilxg0ahb56IAXhXK
n9ov+ztj7fujYNEa+OzTAVCLF0IvyejQSnn2OwUF6aGujQlV6lDr8wth9ANdk5hECTmch1l/UByh
uM4CFMzbNMA4xzfVpXpmG6136sIIf8iOqyf2X9vO0/Oy8gexEH2xG+c0b5FZHnuRZbpzJ8kAlbVJ
TIpCxMIihva461QaNUV2DYTQUBzcnoX8LDkezSgtWSfIciv1GMTMkd6F1uxhq3ssiTLLzcMURLdA
B8utoxJp5xkTG8nCeML1MB8tzkjcIBwcqgqG2+MfbKaeDNthoB4lolv/ZvXsY2oGN38smQAy0OHo
76V7SUbOBBWoo1xYgEaNXjdv9OR5I29pnMifw5LggqR/CP8BYKnGN3l9mKyTQhL+YFvnnLixf4R+
wHkZTK9ABOQ1wYggcf4dsVH6m1ygF+jw7rgjvk8Tgho3h+1ou/QU4OPf9zM1MsLG2GArqDdMnK+D
dJgnFrpa6A5ZqK2lQgck+AI89p+4xl2Vr+IpoKN507Vr4e36OY3gY9Ra+a7nhgLuMt8G5EmxCl1Q
NbFxC/lWONV+6d4mM+DdTkFIXhTP3I5gPWUDCBnclmwy/wRO6SAfiR89u9CYUkzJt4G1XZMCoaP7
hl9NucSdg/khL9VbUK35tNx0dxZh2bjzW4ctK+vzqQWR7g94P9Mq7hbsNVYzyWu/cKVQ2vf2SKkO
E1/65JLCXPciXOZldZsAJLS0xnNx9P4bKJGLiYHTBUF7hsnr02FJ64+jt4kW/bMgSxJn1Yzmzgb9
NPrTvNFcx6iIKBzY7F4BusvjBTzdHsuF2UE6ccrAQvnA07fgKHB4FcV1Splnkmb6ueFK2g79rSDm
tRm8KtpjHTL98U/vVNjPOXA2LYQXek3104AQCb+e13ZBrzvomwa3n/JuFccqK4L8CV8Fg0EraEul
dyCFhxhPC/5/sSBINT6SPMmOH8AFmmPWvi22EyB6Mb45ynUx5WIQdEPysFz79tJXX+NgwoRi0rS9
OjhHOo0nW7wOBjeoMuSapqZTM7Zd7LoZJ6JjwN0Ivqgn72/ZBGnE66IF68arXQHj0rmzGWdMNvBp
XhCFvDNoRaaMUN6JE5FQmOZTUQe3tq0Fc1QFGw6L0mmJyKMQtdU83LQa1pCFthSwQcGI+KWYiWwP
aqlfcqMxL2NgeJQANtiIfO9zkSgEvPmXYMhuvCnkDWMfPxsDVNjU7sWX71GgPzpqbXnX4rxJ2ZQk
XDG0SX2L0ZXz9nHytIVI46SEAv1w8ITJ8Dtbd6QwTc3YrhFLJUasphFi55gUgOBk9k7ULoPVxefi
H4sheR1MFoZt+8Krj7ftomk0pf44IIiULtYXuQZxzJK03UVpPcd8DB7L4gxXSCaKzVwk6tAMqLy+
XVU3PBDi0GFKQiKeCTEl7bHr7OzJY9FvF2v8kdQ8KqPacMpQcaGCmxEqnDxrL260VvhaEeZwAvSG
x7vZx9KMJ6t9mgfln9sru4F5k1q9/lbrhZPEEofFRN9xwEevXyN7k2l2IlXqfKctVb+ObKJtVf9c
iD7uczFH1EGv46IK2F6yWJJ+wevDSO1zuK4KptL601BsfbLYsG+zXrOf8eYLbBg63sLwhOTJrgcZ
Q45crlv8fZskG5046Ed42WPisA2Xn9wdj0jeIakuyknHZcA79W0iPn8YovlbUM8BFNT6uAyWGeuC
BROvYdhQQb7sH6rSY4FAfap1MnoHTzApByu7i3SMgFTKnfaTG57c8cRTgQm1hsAZgjqLm/CH2yEn
jkZ6Mb3vTkqgp8M1RwyehWqQsVlmLEj3w8TghAftVBiUTlS6/SJDlD6xM4n5nnpXDyrhtvVtJ/aN
glJtz+5QhBcD5UF8D7HfMm5lm9wcvzm9Hb7Mub3vIxZNdQszdyyS35NiN9YOdvtUjcFHstqz+xQy
TGJQCOZEDsS0WjDHUAaH6S9PvU+nir5XNcEDL+DobhMS3mx1acsMMYy5jL4Joe+4qsdoz/XDZstW
v+o859hKMoiJc45dDmLfkSsY21Z1sScqxLyKq6cex/cKLDNvub2O6CnGxotHanktPaO5lqX1+b/O
n9I/c4M9P76HD5HKHv1vYeBa99ZT1EH17FiwVX/OJVtuo7rj26z2FARB18IeuLOZ3Ve4V4n/YBe1
9NXnejo9Zo0wQfKqIolDBkPzssIh6OojNhUuMLeI9xMyMRW+wYfZG9/KtoL/ikvF64/LxGnZjglX
ARn4O1jCVdzPdKCkKvu0ouVtpYg84QkEOwJFifrlajNgzwzXUAO5Fde33RdJncwa2LEnjs0R2HYe
Hl3FaRqNvPWkH3I8q3nfRtCMMhvhvaf/+NEK7EJsHYq/BOoHjlISKmrECkEkgxY/vMFds/hxkCFR
Giuf/fENdqaWf3vIglFM9daaPbqxgzo5eKzTWK6wtlDqmgbeoS95KOY+B/4XGSyswmPgu8Vx4Ctf
ZY17W/jpKDaD3uJ6fGSO3R0Ny+GSwpoVZk5LidhYkbFKmvcZNyOPefJtWbrhFsopJmSp9+2E2gwe
8uCw5hC+hKoG/HonqucaFDeLj/pe85LmdV+tTRM0va1HAlDJiOB4+DsffArasLPzWmEuzyyGUC8s
cY6V3dUoXC65IwhahRlhwAwN8t/Y5H6q74b8Jrq3GrZPXCfk2YgtjwjOmKKzqjfPbT4HuHCNv5w9
RDUm0juPxq+6IUpVrKDUxXzHfNpca3t8nUY1HsvvrcU49viHaB3yatq/hvxizjPcNI3B7tRzEG3y
zLumpTFf+6aMnn0iWat6xL+1YqsNeoUq6rk65fhCnoF39nw9JPG/AshJKTNCwGK4+xXGfw/F4hCS
otqWGf42RdhV2/hYrZBpDyrmssvoZt1y760OLR8sS9DgMGvpntoQZPjsEsTRHMt5psgi+Ppctah/
jNOnbMboFCqumR60+J1uwOuJqwQMGKcWDTCaoCzOA2w9A/o2VMbC2eVN+MHLOiP0w7eXtPTZ8oHu
lehpcDHfHTxM+8LOzA3xaZZA0UanWPSQ5HnREGPfNRZ3f3bhy4uwmb8qlgJxYDjzsZbm5XHJDSQ3
ZzEvPzRFQUc4Uc/zOCxs/hi9FwqG91r5BOFNc7wriZBuT62+BB4rztd+DqbvjoKKsgTfbEiRcfTL
6p32eUpH0BUsI+ZZBITwTf8W2vehnJEhvflVajTcRwRPLdYzRrjqkil6QglompQi58s5QpXfwKPB
0zk2lFCPZGbXxzgxqWLtBIsbgpDDKletUrZ2C7zv9BmWAZLJI82nc6acLp/ZfDX/ADQTT5kviCgm
wISNYDxTr+zthI2RrLHsj0yv+//V1oqz298OBsCcKIvInD7yLyMhKhkZ+X2GBIZWEpAV9LgqJJ1X
3yLzQzFgXP1oaKhIQ9OyJdUOic9vYQxwx0Hw3TZQe4JZWQim1o7fQsAbd/ltQVPcZG2Q7WsYgrEq
iagmsy4uqW0fJ0kpj4Vgb8uWUWBZU0HRybfjAXPW3jZCXoHr6i71KgtQY04tEGW9AFNHRDk6K+yO
KlK2xz/ZqeCvYqh/JL78hk1VECx/4ZXUsfnSL8mb7djuQWAQKRYUnwD44YPSTj6eHuauv3o9mHSh
TWjZa+/HqKTg+XPHPSz686PrrC3dn3XLYlg78y+ED3KzOTkQLgdQLocds1J+BXaNGtXMvBP77zX/
y4FiaWsvWutnt3pR0GUnrpo87nmBIzdycaSxc02RQLi4Rej9zOII3qng5jhVqAZpYuy9rB7ORsWX
aP2AMNrCCwxJQ4CpJ+wVtd2mG81vgmlkw8y+SmeB2E3FSU7UI8B+4ExJJrIXqbgYC+rpIytTmGVx
4XJM1e1o/pyEeqL/KzzjlPtwm+i/tuGqu+gb8cF0t6Typ6DE6+B6Khxjtv3vjNJyH46sfh3/Jwiu
6kZmuD/MFQTaPmijW+6yJkgHUtCEUYfp6q0lgclkn1waQfdtVTyxWs7ih7G0VHzJbb/8A3os2OJy
a9uzh+S+x8v4LoY2ImeCebxlR3pK2ukYNUkRmyZbt0eSZzJSDNRNJnlprbHSMgMTyU57MNtyZxIG
NL3mMEw2vaZZib/XgWMZ7CM15s9qci5T10Egbnp4MygFyfQnm+vlRj7sy5LfTIgKF2Ni2ZChLcJ/
oCLAiYACfbYjY+kjbOWRl9lE66oVhuy1SlMK2D7YjY9XvxtAxSTVX1pcuPKH3fCE2Yu/xHWJ2uWl
UMmrwwaUbz09lWPmpRvtdcO5nQ5C5+kO4q1zSjqcTqXXoZ4A3N2RXS0OM2tvTGf5tYD1kc6Gteu6
irIf0IFWxBgBVHc5Phx25sy5iqZeb7i8nolUeICIZc9/MSBfa/8eLcbsaD1O5/XoHBecHIWDbxpc
0i6D6Sk0x2roQ0kSBVvceetWCP5VnmfMgyEmtck60QM63f28U+zw1l0Yo7MJnHSv5b7mdXAI697Y
zL77URYWNLdp3Tpnyx8nfPFXNvkip7deDTSX2EKQ8GtdgNeUf7ShxtUzcAsNLOs+9AVXbHwhhNbm
rYAVX3dRcGQw+6o1PjpZcD4b54yobHIcZpFdFrMTuxm9nfhoiGib4LMP6lxvzNTS+4FaQwzE5kcq
eZVqYNzUrUmaGIfUIUIZzZvcZRQmU4al2mEtzYkXpMnvwoj0kZzwfpm9ex8sy961ae9aeDg3YpFV
nFvDjznD/hCZ04e1eF8mKbCYCYN+HFOmZNHZ8pKK3g0EpHYeJvUZVOo1XyUvI2yvkxvq8+NU1n7e
YuunmNUTxQ9vkngDkx+5wWNAYemFeGOxXwtRbO5TN2kvP6DUJGdvYRVrFjvDtbHU00UMjqo9GoqC
wGpildvI5jhocBXTktDfXDYa2cT65LEooCJNH6M9fTrgY6vk2ErdfaqCPbM/qQPc5Gvp6OylmIse
u4pqKJTiDdnWFKDYHUCMVuuvorcp3ExpFB67KS6ybolhwtmHzpne1BD9KgYeTXxqI6M1GVG+GQbs
IU4xtlJ1+vX4wfsauH7Rlu9RGfHoklXEq19/ZdOIM5Ii2phjiHzl+JHqKaHxoXkBce3ytbcoU/gC
JncLcyX+XaJB6XWrLvpseyYF9G1PJNuR2qDHwMmzl9liUz1L9ucsbhM7ymCAN1880ccIs+TGN0gh
BGkEfFvm7OtaHhJhWFnstIohKUrK2GDPx0iU3u00+OWJRgAiawSVUlvXhckXmsnTbKTH0uZL2tJ1
Qu1F/e2hSZvDsSPgcUo9sfcsV5FJeXPmpoqnxoXgVgQ3Qt3hoQDEv/fKksDZ4TFDpjWiYounamub
If2ZoofMjL5OWTt/RafKwjhHIchhJ5L4zNVHM760Q9YfLaYittcUkkR1lO9Dw/vhzFZ6LcMSg0o+
n+jz5HaSdjdXmRVgVmu8TuWXZfm/CpPgeRY04SmpPnx8PGtzDJZ+gDuYh/qPiuq2fQlimYFmvigm
NkzI1oXLArb7GoAkX9Jgq2CLxcWAgtbxlJQJQaO28QAW4vjziB4SgMG0kWYQUqK1fZvocFNDVF1W
eVUmBS9c+f2RiTF5TreLGVBI7WIy8055nhe7YWKiKfh4N/wf9L6uVLKtQCdvHq/fdOz7uFYWghSl
MlfHxdFqewsGXQzCAMLJPUjZ815ee9ZV///5UWd0TgSnIYPM59T7SY2Rf0bAfoe7aO0HL/vhtlgr
dBQypPQdblDyBz+SzDmEKV6iqcZGp0TyUiSpc3WDyoLHUZY7a2ibS8D+4yVt/eYYWn1PrMC4zZrb
EG1eqJQRAVqdQ0EKhbkZ1wFCSvTrwps+MGfRbLkJVutbMMFBKTLnC4b5HyAZ5WFC+QDgxUU8Hcdj
bvrnUYblM+aHGFrOrupm/FA5+SfTWXYI8jB1Fv9LzDX7BC9KD0m4oA6CmAzMnbbS7GlgzdK6wdVw
0xcU1q5Qw12uKwjSQN52hjCFdEEKN7QdGp2qKhbN5KCEPD8iTcJKxkdNq9FrB+8/CJeWsagrtNoA
nmKkWr8bUozOhr0+zZ1NQurZPGe5HZzllDwXc9ddW8v93a+cVUdpCkz96ug2VEZGS4TrxC6XG8P8
9fEFZtLBmrLyLhoFmM1V6XIYS1DSFlkA3ZUuLxLi7by1+iur+Wqn2KCQ4hbhtWx78bvCjC7hs5yn
CWAxVtV+5yp9Sbyb5Yn8U5r1e7/2WutSPbkDr7ymP7QyJGAZ2OZPz+EjLjDkHiMcr42leRPMy9Py
ZXxThTAvFfuNkuF+nbWQvblyx8zB6z6KWDQrnbMZuYcyS63vPQFwLrd5t26za25Ny/cSLTPA33FR
Fv6uPmU2SuaEV3VGCl7qJMDE1l86i3miCtjEJuqSj6qKwxRY8mLCvTdfjQDHtEhXczkfZIy9cwLX
WXuHdbtv2s2CvTkUux4NdWMA2bkijwl8RXBFRotEcR1wJQ6CNxXm6VsOfXpgIC+qVl2MfnizXZnu
RqPaUbfibRYVERcbkmQn03zfWgz8i1E9+9ZAapak24YKBG+lVn6jkFudlD0dvZw4BycMYA53m7g4
DoVXnB997AatMbC85KkFi7PrFg4rR7tPwYDHdvBc5uiKLbbVuX86KJKiXu9muf/GzRbq5X1262W/
+B5XKL1WgjZFwpjcx7OA6trn7ntWTSjpPvJfTlNg5aqXMXnm97EcuyW4DD7WmC708FEQwXrMxZgQ
4ioIOXLo12T4sestGBdA0aTnj2OX/vD1jBswoydiSZvLyG2wtVRynrCXu/rFpig+A9/e465TyaFf
s6pgBOwDpycQC7SezgVwo4d9yEmT8RkePKRGghVrGrcIIwWHSgGaVIzXqIPMl9jheL2XZvg6V121
fWDAg8EstqbPT2x6xH3lXFIXvOqEWT091fJlNpG37Qnmkl/lX1CW5NaKWqh7ZdRDYYP1DQqN/vJ8
gvJEmlD4aXCqJc2WAyTSGim3acnSUNaAldiXLJJdlcVDxJ9YHt8mBP9aEfM28A1E/QgaIjJxWAeS
aQTLB78xDWsCgECN4zVELJYxkNPu0jlgctOwPVbuxOIi7MIdqiSiAi6kJ9wWxd5J2VLDMgrPeR+c
Sg9PeqfYxgnMzJ3KnbMcmt+OywMcae8nu6foJLwGlA+91LaHK0AUfbodM40WmiXJlUEsvRL051Kd
OiT+aKgqTmNbk/8w7HMjubU/VESIRlB83VYfbd6rG3Msfs0KJvukUILsAL/2o61nLCgbtnzsbGlI
nMSfZ2BQSCrGVBVbsYTZrgvTL11a7t7GPmx4pC11J7Itnn8qYzzx4rMbLDpy6OUSkNiYsUPhnmPV
WlVP0YLBNbExUWWwHVlTpSRzieY4lEuznenLGNFtzQJCE0lwve/Yv/8fY+e1HLtyZulXOXGuBxqY
TJiOliKmvGFV0bsbBDcNPJDw5unnQ231qKXu6JgLMUS3ycMCEpnrX+tbCyPTobTGFkY8+05Rc7Uo
pvjJz8zH65ak2EZ+NgDv4smcJ+LkkqbCBsBtq2eoAVmgdmoymGZig8BGqb1mDa4XIcV7X+p4Anoa
J0VnthvSdEzAExMWUdzmm1DOEpYP8CXL+z3PP38vGclF9WXqAnedxtomDcuL0dh7Okds4EJEZq41
36QmDwoda0t4lAuzh79WUeIG0GHLkPowIHDvLaveyooV1+3SXWhyq/kgTRiMLTvd3cZpKo9xjdDa
6e0pnIp2h0sRZIHR7VvDi5cVvSobZ9BxT5fVHooNY0rT3RVdvg/4Cx1+oyRcz1xlbsFWtJjY3Rve
t44YBDG3TtatBYboaiArUgEbRzITbXDtVSQnQG22SKn9O5LHdw+x6zoKabBYFJX7q4jrcTHgXXcC
7fZK+U84CFJnhSnceC0kmxDavNjqlExUrxdV3mWXGBPbyuLUuAOG+2ZDOCgpYGPYgw+3BpMGfKhf
R/QGrmZQC6Q3I2J6lRRICqb+6FSd2LayvtNoDaRDD+Tk0BAPE6WEo2+QK9GCb/LrQIMdMqZzSins
EUCFZ+yM2nwakM6PiduceCp5N1GHRSFNT7g+QLe15KjCxCbpMygqDWwTRd/DoxQSLdv4GvJyT877
1DjaKgbyS8CKEDT1aaQE6wcbLsIlr0jPg9R4EFMJzdRpynZhsk5jiHSpPMo0+9hqaNC6H6QbrS2P
6FnWodZGifeWkfk0NDyykgNrg3Mi0P+kbIiABosgPrbpBHkjPwqgbiucLHLtD/qXYZE3a92nqTdp
DqxFdBPAYlnGEvsfkXDz8Kz5/bwqAUC06de0B8IH9XTSw4tXCLMlNzykOzk29wVzhq0TABW+Rm3c
3L2/Oph9vOZ4SUSKrorJpRXkJ51I3EjPUOjNrAz6YyTJuiWeF8+gRBArOTZHwvbUjZI0WJfzzCRN
PfM4JtFL2iT5fkjYyzG2KHwfNd4lJ2NqTNc5H7rrWiY3XdUqQszdjrJD/yBqH4dzgk8uM2u5sxsG
R2MvLaxFfXrbfw5UF+VzQYI2UZzbjc9enT2kZjGugwG80TBq26jud1UxyY1uG/lCxWyr8iArF44f
T6sK486i9oY3xjbJLhNA3AvGYoMrX1hdGIEGOim+0dyPGoWlBVNt5iIu/PnunnEmDVYzJQLFY6Ox
3yIVxGSDdf2lsOR3WoCkLxLz3giRp12BE8LLS3BfGXUgnvksqCgm38Q+LhmHcxgPe0Ltc9DUWpcu
iXOGIjzXYwZxWIfFQljM7Q1J/yxzN7ZTtEGsWot8rw/XGQAKLSJ0mjHJDYoTrderBB/JJeIexKmB
DVQfqGPw69s0npDtEwS1q6VFoIBLXJpHvTc2SS93Fcfug0qiaDlNPDdyDkJR4Jh7ybowzZW2qUlj
Rz24nI1Y85EmZvoNPmPgW1xtuLfCpWkU7d7THBp7Fgw4rEPbkenO3HJVCFxcbUfbgJy4rKxg+BZg
MjdBq9DC906f+vt2APtk0BeLOHEQvly0RkJAkqYKRO/SY0UlpUGEnHfHClh85tG1M/vspyg8hlbW
bibvBFS+5f7m3NZjMwyDYThg7UPTJU6h6LEAdAKCPig+GlORXs4NArtFfiQ9BDaNHOGlzEoKxk0J
4Z0molXlZWCuQvHOFbX2J9ZH2CIn/DwWQj/WmSGAIC7ZzYZp/1NNWDkZDb1knu7TvdnVy7GaG/rY
ruBoA1s3ACvzKF1ly+K8RaZrIeElzVJBm1nnTl6BRQe0XABMYZCsXjJrlEceQQ7QnnOsohrjLX6X
pofM03XcZ3bOVItJdEOfbFBfHCM9WpzEDx2pagrCMoMPjlmLKarsDtqoryJ95NbnmU28GBZ8pod7
yNicRsKL2Ydw1ebpd2WOB0I03Y6FbRsR7dvGXffATdLvKRbZKQ4PN2p2+ORM85d5GWuU/DKyc6rK
vUnMmTRY3rUqv1jzIJ55s/NbT8gNREivR0v243cl+WMZdXg/pUC2CPoMKEtA6k1k4kKrJcQy8xvt
5s2++kQQOZ3avcs0g5lYML5EVY3ZlZiTG2CJdggoEpbCIMjEx6XUyLs4AXd4z3B0HSZMbOeQRDEE
z4VNpHXAIRqIxMG8/5Q7bHGrMP7oUi8/uEXOAoASATmAbN3grHIUk3NoqLtu4PlJ8hf0ZGntKlQ7
nuV6PBsPy+bMJJYyc088U5sCkKtlQtHF2jsEuWbdW2yxjAxcojMNGCcL88mwscFfkeulQsF3oRwe
HKa96DMZmeOA9JISHvvZxt36nka31twT48rPDFPrYrA1ZzN0sCWwc+wEAyRKFULI6HPZWiZZTRSu
viEi8zDDVkbW6d85hHaIvxL0nkXTvk4MVrcdL9XCifXPICA7Z88GK9TfG10ptagZsbW9DrcCzDJp
1qZaeq33UrgWEreTRyiuxMIy5reMicJgK0OTwFek87yfjXHM0LAvBcRNrfEw9IqkbyJ288MYxWLa
j10MszHDyU3ykdf/EniUPlJPC8sjBx83zvi3mkDyIqBDbof3K78UEJs9PZ/ODQ88DK8khCJsXGYE
ZNm8xPP9K6N9N0bxOcCxz576zANNR4KXryTiU3pvGGqCvOa3pvjCz+MBiQZ/nedLgcZAP/K1YVfT
hjew4t4WZRQXtd3Y5GKwgkfuR5JyztPMqVuJjASHa8fwT+abJkjbA+ZfeUL9BxTP2DtOa87uffNO
+P47IHkOwsRJ903qf2htNFzgTO/dgd9Db6j+LFPJIDlFoXWzwF0hATW0SeTxNmqqg6dby97rKTL0
8+lunhkYDuXlbAfyZUymcdGKlBKqEIOlnp2x4EoG7BOKKH7JSNnbyuLeFVbWbZyuou96no9dZ0CJ
M30bHYddO0fEtHkq+GQrGR5MJBDxPv5qJ74pEumwZgtOI690zFttKN8KzTB2tDsxHIhuACEQqzhO
hp6tVclxpAp4kBgcfHZT0MVY9XK25BZiJ36L09C5R357sPEYhPGJNWu/1HQsysyefGKp1zegs5oq
YXZE8SryL1i4DMZGKAElwgw5OnYuQMDKvTMinGC00KnI3RtOv4+ETjK3TvFdEeNcd6EDWokrjOA5
yyuNHTthP6LjOKur/tH17PSAhIrOYmDntu+RhxBMTXvJ1A5sBm1b/kpvuacpjSgtMEojeBZv2Ou1
sBdaMZJ/Da1flbbTOxtDlSDSRVjzdD36iR6ZNscUwTmsWLtR0C0aGbrLoWSyWRWceLNUcGtj4mbO
TVqULsnGhnUZF4wv6QnusAes6nh4bsaE+5Q8/cqY8zVscvVlbrOhrkYOifon68oebOujaPJ7amVh
/SSU3DIivlca4kM3qDO0Mm/FCLLtbZMOcmwkVkhdPXvPhIvnpgeV6LWxfqgG8wi3heAtEVwXu0Rs
o4mKTfziRYQ/dao3l47NAXEoLX1bJogZOFHYSlb7SEp+lqH0dTzfJbM24Vn9LQiI/jgAx4ktL95l
zEBpymmes27uN/TSdpPOo0LogCy71DdtnUF+D2n46ph0102NWT1KTXx0jSKtkBfTVjYcD0s8yuvQ
MDmfkozl1djrknLf0mvwD4BThS6DFa5yoXbQnUAjG+OqkRRXHqAt2PhhidR3dP/m+oUpv7c1IrmN
BwoiBsXYtq3Zz1xnn3k2X5LtxFmkob47CJ7Ztyac5uCmYYifNmOkvZVWacOMItOMtx6Y9dQ9Jg7z
uQr3T+BZ/MB4cEHiuxn7Fg2BcrqoWms2hqHInZhcJVnKGBhFnNmE6Dj8BMLY5nQfx6nerYgD6gxg
OvDNgUg38QR4fs7CqNZJtlF7m7c4lpRbZCSwgN2lCQIS/lECB4RkrtKwnfbE1bPPOjSrQ413zE/s
53p+glVB9eIqIKKhaKjVRWgHT7Uj78ajWrDf6UnugaWEuBwCUlsIgWOGvcRc1WsMDnNXoUebcSre
fbtiT54oDIl+f6PqJl9kJUe3uX81yC06TIbw3IylRsJ1SLYTkIqlkna3L8xn0ii7MjGTs8IOeKcl
01fiUkLotH69Zd6w6A07Opmj9+QTICW1NgGfzoILMcL7Megl/jasxrYhL6nuZ9usDbq7EAKdlxS4
UDyDFBWAO2JGNp65WDtmbdIu/TQ6MGqOnsMsRVCCVnTV6QqqLqn8Mx5sNh9bqL3LFsNUowfaTnSo
+B4NLtuiMwEIKHDpzE0HRUkxZvBTosv+XGBYBTWeV3zQd95a34q3+lDhzvI7e9dxGISNxqTC99Rj
LakBxaj2Y5E4XEUULv9GVCQqAl0FYWDet/H801HCXSSGMTOoltT9O72zbgeGHmu8RvEykRPEsgKQ
hu8jeFps+c2xJPIA9U/Z8EFDf/iaMpchEqygZVkLhbXaeXES9QM4e9hqRdRsCn/A7p7A74PwM0ES
80aRrfOIHFkBhm/ujcZX+1xoOvYvYTgLwFEVAIbOBYJowBGW4QXb+GwwAuI2B3yMVL5ObYXfpvJI
IzTdUqvBI9jRvoL6sfBm2l9NQXbGy7MVrXNhw1LtecJi5DZ66rVD9lSFArqWWdYmsssH6VBxLe1J
W8v5Fc1IE/SMXtoKxnVqP4MZ0hjSj9GBXDf2jGw0d8oB8cUiCPjbN079nPI1sig/Uu93V4dqVUmL
NiivYoyBiljMW1RAbe+YemLYET0g3dCG3ZGjSrDjzOdw/JyYxLKBHyjEl2lrFCmrpv2uSSscpOWQ
2iJDNWTDXRh19srCg7OsffaURZxudTJMCxkHWMvgVdSq4+8l2IqjI/0gLoEWH/BWWFSIDob/Gk38
SzanY3yw5tofmfMa0IquY0eOQ3esEgu8Fu9SYwWzDRKVKBQ8hAKenj6BkHCoHmwzTDbkEFp2pfm+
76av2sGxAc5X7Kxs2DUNrKk4c9iizpvVoM6zReKyt0kCXKNAFxncDS+eyw1vccxaar3psk310K9b
tv+AHy56JaZjjf0yDHn8URAYRpKJns/SHtXOStnEBaqi/CEtsJtynqUxpnO7EfzcSjzUlp7fFDEZ
jmJAV0zBiJg2DmWMhtmy4rLAoJmsvIykoSydr4z7gQgwj/8kZzw3blCya3KlxW2qxT9aa1FGFm2p
WVgonniLzrN/MajTUGBuA446m2tbHBGJjCO9VZEbiR9DdphL2+4QNS324CXmNVgMRFCgu24UGzzM
lGdbe2/ABhw7d3hKS1Y+5RRPg0m6V4iJXWpJ6DjiiDDifBTUgC0iNW1pXGtn7VtyTOoBAQhcMr4N
pgOUpdkxng1cX+c83EbLsmd421ENsWDq72wzpTaeuHe8hNSmxxigLE3YJg0GO3MxYldcRKA/1hj5
UoYialgl2RQQm1iRQF4ZgPVPg1/suoCaDC1/qxSmWzM31lYs7Q39EIfCAMk0dIzAhi5+jaFELbQ5
ScAvDgPjcyrRPIbWeW7LVKOl57sYs3ppOZwJgoZ6Ar1Kb0IKp6w5/FRMTsweE4V/SAdBtHG6ISr+
nmi8il03mxM01+Z2BpXotjg+m2dlUh/jSVQuXg4kH3xJgcLPZuUTbFHk0Fgl+ClaDuNWo4klmT1k
gzjIecLoa6oA2SdtAqsLSMUkP0EA+USzpooYL1M0wo9Vs6kHnuPgG+A8VB/1XOTT9bzoPv1Iu6b6
NaZcdVFvHd0q4tXLpbEfei6T2SLGjgbvIUIQpu7OWQZz/8GkMyPqo51tgaeZN2nMsPETwVVw5Szd
+BZQJTDfbsCH0p4t2IhGN/cJWsTmBI94yA/3ns8HTM7pdC8lwEEbBR6YqIRLFwAPoZeW0pR1Ij/B
7EnCCdldo5XRNs7wXejFpPihSP3CAT5SqYsW2GRgyd52PXzAGGiklWIpygsMSqrJv6YEa7U1birH
paTIsHlsVcWKrmtqUIPktYh6KveQCYhETLtWUMkzxd07+f4bVExMIuBSgzlGQ9qbFV+vF9Qb//QE
4IDDe+dA8ihrbVZAt3hkdMtviNdlqwLjlrqMvZ/p9yxfs6OaRYv0I3lEnmCQTs2CbZ9TvXANExJy
feoN7OJsx8UhsbNbV8/uu57W5RKDEbTWdyc2k5Vv87WSylWcs0B+W1AcLRMVncE8Y2FBt4AD1xTV
dIPnAd+lbyxLj6wnjANAUmz5oNtkTLqIUWVWba6RkNK9GTObzbAcnBzqdzPo8PDS56Q3Ng+unoAI
IxB8q9aPWUKRsQ2nrO4bf2mDWK8KCK4cKUvg7cSCDAaOCzXijipjG2AZP8KuzU8rKuEbVB0tukWR
bpL0Usbpm2fTSBwTGwqj2FwwwEGE1hTp8ubElgxeghlfMsPsvqvZOmb63oddGQCl2Q0sh6g9AJP8
8Qsu+eu8muEKHU8TxSZtthbJHGqoK2qF5/ZrM5UHNB42UZYiuDIVpDxYSwnKpKukI4sSgSNQHbzW
rJffzP5h2DZsNLKeR1IV2QQKnEbfWJ696Yd3RCtuM6W5C2FAyzU8mitsQKda7uN95fhQco3ANX93
OAzQxQCJQNM4TUW6tYNXfDOF84uU8+yDobPsk4E1kv6t9FNELyTPbqZaAFPxHgeZvHsxo9iGd7hK
WeWQTNivLa5Pgg4PIMnkW1XmIZRaikK8rqV6MYS1Vzbo9nGDmsxNbSrFFS5BHIosvbVIR20qHwws
+9QIo24mSe15tIvZKj2jAriLQfcneJ1YRmkEIhEDZXI5MENxJv6NPA9vk5p7VU+4Ft2wQzvgZU5q
nlKULu10QR+mxbMOCZbLMwO/w3DtZIMe46To8HoynOdu8/uUDu70nhxjzwC2V0v891BLWBBzAzi0
k/z0qj1YbE7WqmvlMi2DJ6Pk8QExwGg4CFh+u50OzVSBOStsTMq09AKZ4twRsUAFGXglUmnAO0mC
RblHVhyWV1JG7WLEPsxpe2MkxbvqeTWRflk+6C8XwPRXfgQKlLHKEV3UJo/OIuDYfbTtyduw/V9W
M7LBIwChWm9txoA+Wh5GcuBX54XG7DpYL3ZOoKnkZWUPq9f8dQU++iCmxVrTc32Z+kuHoPvC10sH
CZuNPMbxVWXSeVvLkN0Fra24h2nnkMAz5GpQICwUgOc1psqnNiY75ToeglFXfedNk2y40grYw+vr
y38N3F2/ZcSOvwgq/dTEzc7XWaoYLzIuDn7MiV+D7hNeg7l1YW7vqb3+NdPnaKdIX2uRi20uqwNK
W7TgFvywfP22brWVFMQ0B7ZA9NRbLQgbxq1lK3d95ohL6NPDVA1AiFxJJTmHUw0O4W4muzkDABVl
zPU9AJunyYtOoKUv+pDbRA3Aqsx/45HzKmetbO+30wEPhtz4eOQCzaxuo5IXkmWgYjrWHoyaGzT0
cAFEvvbo0uJwgu/509jDQ6wH36kWPoGmgAZoNBR8qNvcEic2Xg/96G8IJnG1jb8E49NF6nlHnxEm
M2VC3ZfOGW8drb2tTQtjvvowm+iY24z7bPvX1PVfFAsTmrGg/jFCK7n61vwhn4Q0jmPcnyfxWeqK
FV/du+qzclAWGDZDeRwfhTMeXDPQD0monr0mA+iBwpmu+OsG5rjr6bHp/OAY425l6X3FJHYWVbw3
vEXotHe5Fd2VM405s4yfaEyeI1tfgVnqs32MpRCnZ/1BRzpHBhNLsesqsGjxNoPbvSCw+gzQB1tS
RrWEZfxqGxaEgTjOUqb62u/rGRTEcEgjCVKKhHOCgd4Xe6yzAPLfevgnY3YXl8az5oFgmys+wZes
0zB6hiBKkEEX57Q09jmm19BhBxVz9HLqFxXoeIVCYok9uln/WKYD6ufCTtgQememJneDqbbdYD/6
a1MGz21j3eUlZhkxyLOpEeWk++wcPxMXfsAJP/uOeMyiU8YS3omY2xTYdeWJdwstZtUgLBNy2rqZ
yzg6uYH38Qrn4SZuxdaL3b1s7XlYsatC9cZk9KBV7cVq6Tx9TEb3UUBlTHQTS4IFtX0zifCRRqAA
jbDSF03EoqG5AFmxx5wtMEthc4/8oS2t1qbmkb1JjXdHgp9A63jTuJywfk0nvJos1kUNztafI1rB
8JWyyi1UUe9D80QKHywJBs4Sjd0Nvyqv2E+J9o1f5xErM+bv7s4O74XnEy0a6HkSePfhVf7kHiXf
Hs/8uko11jb8SV7wzs3KQmfGr4COlzMia9J9HuxV8FXWiOstyRSn5ADp8p/VOgyLJ+ucEg0OS/Dk
sD7of7rECjtyHhPfofOP39hILiItxJoH68rI/HxdaEmyG2OdJys3x++BqZTDQorylRR8B+0SKD0z
MsNCn5yclJ0QePh5zmrRrrSrVfTSVTq4SJBZmiASOeHJdMGw8IhhLBTmIabVQoMAZdsG7+IetFig
9IaX2szmZt+qOzg55s4gxN0BRrHIQNK1Lm47zeiWnIYE59Dpi3T3t8scZW6fikAD8hCjhbZZq5ea
zCEFvvXsms62VMQGCyo5WuDI68zWFIxgvLzzepy3eLDR8LJTiEUpSsHI4MNiM0850DWw4Hsptg5N
f6+UVZ879nmBjvplTPwwY26B6Ck5XthBjc8rgtnuMtwd9GrE8sZjEFwYYdCcYQ1pQY34OayA9i62
eEBjI63SgT5FNhsLVW6v+RGDISuJRGY2/FTQ7Bi9CzZqNCqRFEyCz2gC1nKl+yQtpDYrrvDoarPJ
w0ObAOAjTPXiVub9HI6LLDI5NpZgE0EJbxEGflu3dxqlCpQ5cah5wQaM+Ic2u9RtCNQvsVm+0gQG
ZbmHAKnH5QJICuoDwMs5mKE42ItbZJmDl43MtlMNOkNhfOQyb35jjJBdXjrKY8jA4E4wtmbQOgdq
hR+KEdTuyDFoA02XiNNN2ADyZIzL/dcyR7h+vU0kZ2vOHoPcBPqDNJmRGg8ehM9h22TcaPYdOz9u
Qiw0R5nZDxh4tcACKTSybKjEo9RYYjKr8q1Lm5JrYtwiqbWctBeM9T+DU546v6O5wTBhnMxgHAz3
5wC1L6boYjmOL06Q8MjGILC4GoOLFjpl0Aa0x7CFCNAwHPyOq27GYMejDZXvoRqBWiSCuo8Jk74J
hAaI5LqkTGX+t6/XoNI51fo0kVKPru/Biz7QedDvDaTueWxTnqP5TQA4pyk3raP8E+Pcgr4yyWB/
djg1WeduWmq0GX5a1OrRZtGocd+B0cZwPBQHD4YoexumkNyVtr+1tGed5tYisYw7KV5yqtiOnj/8
6p0ohtpDryOa9gq27METnKIDv76qhsU2CS0PP6DVPiRthiKZFHjeHbkWJSf/zidDaYtkDUUGPcm6
R0Qwlp1jFzdjkVZoiBkgfCYAZ92pinOQ6b/0vGj2MKD7TdNE1HYkTbHGExGevKHrj5pD70mtYdKL
heSk3jLR73KSxwWyRnSyi0Luori0LnjKW/iMS4ouaYVAHhyG7zliK6vul2UMdFW6NH77iQ/nWPWE
kfFwGw3hna7S0MHyyarA9eB+V4OxwwZobuNAhEfXjM3tjGYywsrAYQF8RWgghOoAcR73xFuXWNoJ
p7p26mIaKf/nlnZp/teOdunahKoND5e74ep8/vPjPsqD+q9/Gv9rEHMyPgrlqkmCFj1Kq0+qjvq9
J4OjZowjgdSHVqvh9hnVzmJYsK8ZS4Zo3bux0JoVGmtOa1bz2gSOe+uD1wti815N+EpRQRZZQUF4
kLSc65P8EySBdIboUlruvjOYd0RR9UvOla9pyiqcVe7egzZJK9BylqTXTj2LlvKTeAxc36YwVxJm
TcgTaOXBsxE9XZPXsG3BsUwzsXlcda5K6N3GtZENpNuuO4peRN4YN1f97/rn+9+fw78F38VtAeCu
yOu//TvvfxZqZMcaNv/y7t9eIniY31/Rx7/P3/b/vuyfv+lvZ0Ym3+X/+CWrh//z+MdPUf1xetg8
/utX/tO/za/w919x9dF8/NM7a7AFzXjXflfj/Td6bnP9PfiPmb/y//eTf7Cb5195HNX3X//8+EKh
XUV1U0WfzZ9//9T+669/eo5pC0P+pwtu/hl//4LzR8b3XpRKP/Kv//a7vj/qhkvM+Ithmbbnedy1
FvQl8ecf/ff8GecvltBdPiH4uBTA6P/8I4feGf71T9v8i+Xqks85+GakZ7l//lEX7fVTOv+ebXoe
1idWMggZf/7HX+CfXs5/vLx/5G12WyDdzRe8YfJT1O/Xff5v5BdzLBv/Hh4qbhPD+dcbhIO7o5qK
jBaRvGNbyghRZD/nmezUOPc8lHPOCBssROXh+iYv8+9S74tllgy3SYc5w9KQ1zt6vy4VuGbDzZ+x
5uSZbTwrz8/POmRa0+P547PmPdTzqbBRTXI0q6E8KQaJK8byhszlUzLHn32ZWsR2ECxrHa5eKtsn
Y8hfWY6sU2eIeiWScp1WGDyigpU5SpFeqW7LXSthaBkmy153xofrm1i+pwk+8q4sM7g8No56wwXX
JpqWI0DKxILSimFc2RGV4SWI8pgybxIFMJuAGOxhkNyY/JCL7KobIWZLOFOSmy7NCD8XPYHfJF9q
gWfftm1EBDlOb67vFapwbkeLpbRQndoOrKbHUB+O1EfCdyVlcZybIn6/21i4okQXPGIA4FA8e39Q
g/E6i+hc+7QrFA3+A4eEx9oLEGJ0K7bx3KSIgMFA2g3ix/NQe5heTXtu47PaeydN6XLT7dswjM1z
7j5WQXujcWo5K6wXD2Xv69tOsTXUzU5irQdeOk2tuMVJy5g7tzy6TuN8h30Z+2sblvdJ3pT35LeI
K1F8jVmfj5nWpI6m2b8V0mXlchnCB8rA8OTrF+z5wbYVzpHaN0kCwOg/u4CQQ9lpz8IO8zMa0UUS
SXtMY7lzKqO6S1p2P7GuvsbJwWTkPGtGiGKeG5feYhXtu50bIieNhrznaiyJ9kAxgS2mCYGpa960
xnzUdOy3RJkXWtmea/z4bu7dWJzB3Cl5DgZ3XFlplW2CJP7AVJ2scNRp1LVmGEzhHA60dDIx1r5Q
RDFLJAL7STnbMQeTpxOT3KG8twxJSD+GPwYkA4frYDPBe6oYbcMmKwi2KzwGHEcqlL1lVMfPRRTF
mFUt9r/+NMeP8WeDFMBUQliuz9/0umWcpOvMQSa66PynqmCsP5ZFzn4qWVg8OxddIt9sajwsjPTL
noAi6iisfaqTNoXpZUtrGh4MP79x7HCtReIVSwuzua7bjvg9F3EXP5deSVZI8u0zo7slCzjZ1bki
0bIs9NFe5NlLGBuvZtY/2wZI0Nq17isYyfjBFK6BZTQ4jwbG1r2YinGXZ/2jsOxsbTpkriQ66mPs
ulTuhcWxRMR3m4HjWkD9thB9f09y6a2qACj27RHQ0YQJAr9bHG1yijn8Kj5GWZKjPoRYd4vKJNxZ
3iWZVh+KJCSoMgDogK38gxd17+vYkNOxuUsZZ15EV/5oqI1bfHA9JRT4GTvVGjcbivkGNm+NfkuL
AG8aFpSkArlw/VhoMdjv+o4aWaV9ar4x/TKn5hsFVFHLZTb7os6Hjatr6jXGX2Vn9lPkd+P7ZCzB
RkWM2Vwq+ap01i+KZBuAHf+WnXOyCo8dBRMx5n8NVg9c74cGfdDEKX2sxjxdDirrX7pcgdvOXAqi
ral/qWNsZng3l17FztXT0y3IT0hYQp0rjDIr8oXdCsdkeb5+TOtmj2wEKTDUuKGLUbEnDvL2VROM
hjgx302D99lb4kmpRt67ToN/dXaix9Ho0QhlfBYl2eGmn8AlebX1PKjnntUP6E0uLyUX6CFqixDP
urcLZONeShD9LnCQWx+g/0Pp+PoGdCxyftKqu6b9Yo9E3bs0/vMboTm/bCuwNy7COYtPCR/PGs+l
H06sabyReUMDRAY9/fqJ2qakVWsKuI4dnTHYmX6oKLopdDWhedcvg+3kHxNgFAxDhsZGLDPITHjy
uRzsbQ2p4DBGdNcVDIeQTEW2EV4KS6FusRRr1oK5j3mOZBPhyYQGmTV6cheiGg3s8dZYGJjtDIiZ
VuttmrmRfurMdMXI2obP7WA+xUTGYh0MJSPAPlxf363JtZixB+ZvqLsDR/tqE5kdnhSN1SQ3f40O
IXIQjrhG1CBuQ5HL2zljtiIhxJo0IpQzN0b0ijmyDQoredtkch1hm6W1+LGMRXbbmPal438NOQ1g
76J+cIOCcxV9LTvp1PUDA+5pGSXtuJn5z6hd6qSsqN0EDYwKY2zMG6tpMOJd/28jkYwDkxO6aMWB
KWn9PSKe11kX/xp6Kl5jnv1bVKCCfBVeVWFX3arksjooBGVvpjwWSbU1MdwTvCi1J13jvMzDvH5p
sFggaFNTVLTObTRF3c0om1+h30wPfkHwu2phVl1LJn43TcwwkEjbBPYoTtpIDKjTC38luAKWyq4H
LPlMTyx4qce8rqczLSn4nazcX+gEOxBCzfvrG4wNDH47ES1zjxwflLAZuKBXFgaihuSkMvRxE4W2
d/r9wcnpvFNKceVuIJ8UX7/89zdNWeKfeDAeZBjn0FH5lusXM51ldyH9aOdjjAPQDtVtmOPD8/Hb
nM8+tkF2cUoM2Ak4KHXDFIx4GoSSvIUIkLdvbmaSwq+NFFP0Jm3T8vCPNxFs8pQR9fxBf1L/8X/n
92vNZrAdsXUC6fE4+l+asfFiiYhmBM7NZGDJdnja+Q7cZcvx7O0Id2Rr9TGmaK24gc/AIU3CN/R4
2o8WaHRNAmcAW+eDQnUQd2EZ0i8cQMRDwWG0uPF1WMZlH5brpGdZgYXoLxGFV4loqfJgMk8CyeMI
1eXxEcUvPtL/Gh2p68TrdX3/+pl/fPr6/2AtH8zazfciSZsD3fCwUbja08F3b6wenqmRcYAPs+62
cBznOHIULCP/SB4xeASnZm5iBEhmmfmP55bBfW4C14jNatON1UOEw+1HNQ2ouqZ/HPQOg6qe30cp
gx7idlhsICJtgIvkb5OHnj4Fwa/KpfSkrINPJ4N6kTsTMwXA8QrKJyM7EiLpL30CxQK0yALf6oU7
fUr6pSrx5E92bEM7avqE6RlJMkkLG8j8/lmxNl9sfJRVNHGI9pHHkFCj9f/l7ry24sjStH1F0Su8
Oc2MNJBkghBC5iSWQKXw3sfVz/Nl9XShhB9m5vBfq5uipILYuWObz7zGtveqV7i3nj27t2S+3RV9
e7jZOBltQ/SfvqWYwxuQW3eRebblokKxOLBrUdfmhMO2WhEMTcEuu3GdTdPaP6Gb5p+qRtNv3Sz8
5rK2EMYcwElCUEMrEtUKEIyJVaORRTP0emmqX4HbZz7YJEwOqnHc2g4uzksArtIEoX9aoNQ440Q9
fZiuQ11REU+gUEFNAbn60Yo/I7E2Hex82QN39T7ROEi2tA6TXVtpa9YVkC8NM/u0BPhTOB46yUmy
oVGp7INGH47IXkZQn1dBE4zXQWJTsUnpx0RV8Qsigf6YIHMLDl+JvnJB2ys6Yv1XVQmgGaCQ8lW1
MONr1I2BHsLGVZRqDSJM26m0gmhyFxhsyBf7P9/982d0yeg0Ws3PudCRSLPiX3Nh1Sfo7s1paWZa
QZ61YDnXRsfzFzoJ+SERmZUCZQJ7CAEejO54e/4yhm6MAEj6qw6KGEdjJAK1Rh8PmpWdLG2KpeAF
MDsnAAgqJfIJJbsHx8BBztGSn8g4ZjsFXhExFVW1JoJmrYduclowFxKEV349Apk8/9E/f37+jkYw
tlbLiLW40p/0Qfv3F0W3n5ehRnBAewz1FEukerFOJtZPp07rf1QJuDYrDAIoREBUI6AcbVFpP+uh
T0H4psm9DmFhF6D8cBx63f37i4ZQX03YczMQFK1YEjBvXLcHkcYZkziIX+ohd0ljrNEEqe/VevoL
u3SpTfHn+kRr3A5yvFXqxfR7eBII060WrP6uCc0ianppvUucJMcrdDh5LIsrxDcBHYf4pqXY/da9
e0qx2o5LVYfoQqNxqZsf4PtvELFixQ4ADTKSy1Wco1Yafjo38cMSTI29FFeVDobHa7Hjc5IGTBb/
MRxZuqdJeKtjoEmcj16+Pv+C8UJeZlqfw6r0C4dOIeweY0J5QE2pPk1Gto+78mdl4kmTaiLnN6y1
OnhA4O9eCdtdbtEub4FlQgBBgqY2D86pKpfvZxgGLyBbU/Ck0dUhz8xF3/0yM6O75k2P973QhJog
R/dTRPyMvCbXZsxov3qQUwXSn3BcXPeZ9lx1mIj1HAZk9uh0U85AWhAlM2zfZtOn9zletSOOPyNq
mdu0SHQf1jYCgOn4a0Q+ZzWWtvoZA0fSHchKW6OefwYomRSaPqKwpU4iyDF+IfNIbvCkxsYHVbCD
7VkmXNc+2JZONW2pbXOQ6an7EITud7XMxq9eQriISBpF6mQf0uFA6CtRr/qOKqQy5IeKPgx83vyY
G4NyZ3IibNo4AaHLC70Gid5dtWgc1UZGM6zyUr/KGxS3jerHkE/zfWgg1ABsIwMNqXZ3FS7HndEl
h7a1gk2ZWcq1CoZhowO81cexvkMOKbm3aNtYY3vjOegYOHlAgXcKTufvzl+oy/3ARgjyaF4AxYWP
jlMyRO/zd7ThnQ1SCxzuCozf0DLTqzyBaTmlsfOpscMjhXMoiQ3G3HOC8RUUjeDOjsiwqh5tBF3x
HAWRmdrisuCYmyvlZ8SbOEWmUWFP2bsPLTWHlQoEnkJdFXzRDexjXJA10I2cH1bWeTfnLzEeJmhR
k4z3NmRPXKcGXtSo3LWS2XZ1+wyvm+iPVItegUK7uwhrBHboDfa0oQjpwakt9JJPuts/BwFsWQR9
wh16+d3WGMYcU2T9hBrivQ2DEEgKeE56OjHtpuU71J5faWA2e7NErkq1b9NSSU59jq+p0h/1CHzq
rCOngHdpcwdBItvlmOgAt7bI+0jTcBFAyf5cTj1/l0CqAToaQlLI6Q33lQa6wYy/mSqN8+Hr5A5H
p8ft0wo0fNvS3rvt6tTzCbIn/8xwRuLCuz3/RRSWdwqoQ7hlBigS8ME7GuThsR2sZacY+c9IXZrV
sjiQtmd4bQoioOtlGp6QyojuCoq3IzJoiJkCxTP7sERlHv0Od4BSkCO2sMm09EojJ6L/A8DLrFeF
HrEammTcV11ygjZqnVAkwCUXL6JtZdeUziOHJIxbh7pJjT1L5dDSdvYxtnynggUApsWvC1U7DnSM
SlSpQpHpRtjePVhZwvgb5VsYBnj3JtXibvpkRqunsj8NVZr96Hiv670B+etbmSCCkSZATPtI+ZEn
t3ozz88FFaR1AFz21naqw5iD/5vdWnswTDMDlNZYvGgN+1k7jO9sPa/9LBl4oamjHtK63dKy2HZo
ef8CSIZfwFykt168fO50pfYHK5oejTTAvAQfrV8TGm0jMm70OZGyWoBurz0vyK6VerpDZSHfekFv
7/qYSyU3TeUakXk7rm5QIE1gAeGca4LN+BTSANsMYBJRZiOA8OQLbVoQ8E5wNHMdMsV/LkNo4Y9L
g2puDMmRtU4MMnX4nxBaJw5eqzYoRLwUUdQogoiWoj0wuZrXoMAYn/73le//L2vamkGV972a9iPV
6d9ldlHU/veP/buorf5LitO656oe2qWGZvx3Udv7l2NJdZraOZAazfF41L+L2pb3L9vTqAw5INKo
W+tU1v9d1Lbcf6GPqltg1UzV0XXb/t8UtXnEZUWb55su1DHHsCiS/9nyMRFAW5YyBaJGGK3lwz3e
H0e4VUcV3xi3Sa9fzM7d36XyP2ro9qvnmZoK8suhOGYyHRfP63vkB5AIAltFaNKjIG56PlYG1+0E
kphSKKH0X5lR/yhxIA/ow7lInrrGtAufI5gYofb0/ngMed6fFX1T0xzVVnXXdqnu03F42fIaC1IR
MwLwFMzd9tzs9pStA6oBsep9/ZebKgeTKnIKWc+LPTDr2IQRzPfAXIMRNBMdrQUD4cKmLIn/bt8q
FOz7q6J4VLkRYFbcAR7+keqbfO6pJaGPPvGLKzxG3/8gGl2O1x+EJaapDgKApqP9+UHSwPEYDCLZ
FIt3M07JgX7w3BGPsQomN1VgFTqX+4SvE15kBsD68qqomqukRpOQD2AizZrbywcdRe3N6X0xKuk4
vuwoqq2bBT3T65K61HFMlSS+1tDmQMm9VG/SHsa4sS89139/Ot5+r65pmKw0OkeGrMMXD0ZEPo3c
CW5hUD9aLa4rVoPfE52aFo2MBuDzOOzstL+CKKjHdx0a6Nqi3zbGiCJH7xcAQ1WyzyEDNlljGc+f
yyyRQG+VGtp6wK2VtVu0huew2PQ4PjUYJ0TkRO9/DvN1x8mE0kErSlMNx2DP/Pk5eK29pQ22id4x
ZJpZXQ9gGGXF1QueTACeUwjpzXLvwmQHdHmIy3ZDZLsH9oHnewtLPvTNMCDs/fvPUT6EVIjxq3Hl
AEr1+H+tj18qtK/ohHN3k+4CksTGfam6LSXEDWI1Fc+SKRhqiFM2L9BjxbvTAVccUOBQ6ObOF7VN
HSFAENG+asJOy4+z627RVPhgTVlvrXTTU9HfNQ2Llp/8/YtXq0TlEhLdA00H9ODaLO0SOijlHlgn
q/Axw9GgAJmCDJu89DnW1m2orUJ2q+d8do2NVpU0HihoQBWfQgzW8IakrQ6rT0WQ3vE1jVJfBpkd
ph995rXVMfPdY6EhOshmGisV2H/kezG2OzG4+wBq1lNDElWVySpEOU3TFpHSRMHpbkme4B3hCMyv
iAMwF9gI0TqxI0rN/K4Jk5GQQC+kX1bqUNUHLIg69YMZe+ts0DXb4BoyVK4T7WIzzAYOD0VEMmHX
J1fDDW6yT+WSrweT2ieGiZMRAJqm7FU5DxWmj3VlP4xsSmCAwUPaKKCgE3ie8brEyOf9BW6/cUKQ
7kH707gede/yAA6NCQhk5JKQ5nB4Aheq4rSClb+mybn3BncTRu5mGNttXvfbhG4Jr8Ily5uZusYb
CK45eevHkGojTlv8LbNtoQmDoRKeA3FOKahuNlTq1mOCpFptr3XzM6wZrBfo51ES6lF4gbkSGfTQ
ICRJwTxcDrQAVhyXBfqBevRku5QwaSHG+C+DtVnrUB1GXV1HyV1UKvRTYdA0zaafHynM+Qh/bd0F
OWpoTVlU7PGkvHZzZfv+zJ3f2sXVpbua50pMoeJyfHE00MyNUgWZRALKiuMBSwXENikRr+QqR9cB
HR2PleX5FbDTnNVPIotF8jo1g9XEMehwRLw/JF2O81dDMlQ64zp2Oxxbf27NKFPBK2mDuYaRRZ0z
8tFv2Y7we3NMIhgGPM296Vl4UfC6G+b+YA4VPXRK4mzGMWVX8RrkWClrd1OL+wxX/9B+tCFkHO+N
Uz7HiyPEsxXdxI2OcRJ2eEhAp2mDJgP73uZNQmOg7+U79VMPKypgRt+fprduRbCStuqwGR3XUC9O
MMOa9RClKGzA9B9qifLNVwBPO5XSY6YLzcs8TPDjwuGjFfM62DMBDxi65UAWlQP0z489ua6l4+Vp
wAZU9ry/9YCoXllvUQzYeEa4XSb+maFK11nXXgtQ/5MyZr6F0yzHG1ERqvV0aT6YDCLZV+/CM2zb
M0xgFdbl4bSEyMJEKYMaR5OzN9+PrYaqn3loMni2CfRvzHJVG9B1jQRqqNKygfIdog5fm9daoX4w
SYTPr8bDCvY0YlSCduNykrqiRZAmcgxKyWhbxcFvCMxXAW2uGSpQD6MjwNbDcynJ6Y8uVW2VeM6p
/LzCGxrNy7w2diiXYUpLCCzujldm2e0G3blSo26XlcFeMLiWt3wd4QYJIdjtrFMaaM9pla8n4HRL
pd6MjnHoO+2o+sHUAN82r13ekdYyE5mo9NHvYDbUsuaZ+g1PWKWcP/CtdkZZ7MdA9z3K3aNu+jFW
FkUFESAPke0XBdIVqtNgpXfyExa3gDlyMQw/PD7iyDAnLocPXjEZzuUrNlSdlAVQge28un86BGfM
yTCN9ZLRQURI0zAIoVGcnenQwzIo3R0661iV/GhihIu4LLuw2H8wiDcWv6GahkB3ADoylD8Xf6A5
yPermrE28Hp2IpPqv7qN8Za1A9YTH9qlYdbqYDeNgFYuHDy13mgEewmt5QKrzBi9RjwcPn0wLtl0
F2fRH+O63JRwVkH2GSic1NpWq77UDXqbUU7U9hWFBvDyqGrBJLZdwZtvQBlcw8DYKWKci+OIAth3
dJodUJDd+wN7I/JkXGCwTIvwWfdk3744I5d0yawIXBXGR8JjhpChBxtZwwt3yFR0O3lsOd+//1Tr
o8fK9nzx2Ajv5invWCstzMxw/NKZ5pEG0rodMXVTcwEi7JNB34ZT5jsKfzZAa5gpeY45+4J4HGuW
eXSuLFQlZc3LMSdzKM6rYXoFzGU99DmCuto2MPR1hUOD5vCrMGrDE4ML9waXjSuzOWIEvB5oYWAT
tUvKKzczr+FOw4b9ywVus8TN7nwwBfjG6O0OGb3N195jHPTbrXDnAHyZFYQtNeMwe9knRH1QssLa
uwhq4KL1B1fKm4sb4CZAOA53+xxlvZi1HBBMCR7dWA8KeOwFyxhkE6j4cKFVG8etP8g2HYktLhct
17unu4KE092LzRTDN4tRkeMCHWIkX3tfdPEROyMESvdpFZyTYxE8hh18I2UEVe2vFJ3cg7A8XqAj
og4ezTemHu3TwQGBEByH1PvuArJf+ke8JMA3iMoU+sCovxY45PS0TzCvXxcksz5c78Q8LQmqeYTO
MbKSLuLGcLIl3e24wmzF26LIuXaAf2hx5KMojsP1c5MRfLePJQFbMQ5+1d4NeUCwRACVdnLjqzh0
Vj0JArx6z4awNh8Chyya8BL9pHXHR0JQeRUhUGuRPkpWFKr1jevBaV+eQrKtFjb/+3virZf7crIv
TwgFuH1ZMdklnfSZnlkDYzuN0PUiFzSK7oMbUApSb7xci2IIdREw+Rc7P8CA0kicFrqe0m7h4Kwr
tD0DZcYKCq9jPjFm7hDLkIhWI98iFjeg0kEb/ujElijs9SL7ZxwXR0G8zAOOFp257nO8pIaVWqS+
S9io8MrhRWB5r0Ttldc8isCCaMK/P+3a2893XVWFyKqruqQuLzZV1iW6C1XDXCcu5hgPbdFvJds2
eP9aHZM30pJ5pNfnmCcdU6UPnv5GXES+r+uGLdva8C5iaWNyFSBJvHVnRCvTo52bDD4egn4CnSdE
Hzys6dtZ8Di1eoNFQqvTo6DXMraHfH5+fzBvAF/NPwYjU/ViKujkwGoj4FrHLl3sBIEQWtVGO+0Q
IuPV4yI8eb5FG45zAWRltdYg+E8FiRexfOOiLho+ToT3Fg5CVtpeqYvnB4uHQ2eJx2izsmdv6yAB
L38uKYAkwuP0YfXxzZ2kE9mRNmmuc758XnwMy0DaFvwERTJMOlR15ZjLWioHIO5lb6F6AoGcnH78
ZZQy5MQmPFHWkh82GcJy1rh7f2Lf3mv/jOjVwZ3nNo7eJHFq0cLT1zAba2j0dlup88TculQS5fFz
yXbTglUo+R2idu8PQ38rCAF6DV+emNcyvYv3azgRLtwosSMq8Tn30HSgL8wbbLVq3caub+fPUUva
2z6FVQvRHtYqNSWgxPsRYqrGeDq4cs30JPlTbJL2akxuBMI5wezQGK4qx1vl+KmFWzlBPxj8mzuF
6oZD9moYhHd/Ls5IwVD9nHUadMikZBC0DCgAeEmzjQMfEO8qZlFZIZUtoGlSC7Mdqnkt+j04PLKP
YkQ65KLR6p9x99WizibZMQIjvtT2ZgoK74/5rShHMzwQ87Sv2eQXR/qQeLTRZpHSgI/Wds8WnEur
bFa58wV0Kw3Kp4zK8vvPPJ9Xr85TUyfH4n+CmP9znubKgY8yIpto2C187CeDWklIMIfK+SpGsEOx
KWWR+MpcnWuHfXs14OKYmzbKh0+pOuHYlawG04NYy4+hj/T+CKW38vrE/88IOfj+HKFCyc90XEao
cQ1zT0tVI7arNfU8F5Xukdpi5jy05C81V1JLzLHYAIxhFqFz4WvfK9CZ7w/p7RHZRDguJYFX5anR
SmMvanJMI1hEQcunR5ZUqgNieylYvvcf9/+YATpCANHoR5gXpz46XuoyaDyvGJAG5X7VF0qGFSc/
H7ZL8mMITMANKyST7kM12U64O4AYhGhurDFUBo5G+4Ia1AfDkqv29dL5Z1gX5wNpj4osIC8Gbx00
RfCtl6ufBYvpBLIXEXTdErQMz4YmnhIKBIQHnkqch59bacOH7t0PYtBzMem9MUkY8+IwL1G+i5Cs
Nc8msjDRfWYUYWuwH666XmqK23m51tBKt/t6hZ/g1ftz8tGUmH8+HpXARsFTgMcTkshFYlK4RRxp
pfLI9x9lvhmRWSDmcaykenO5L1qqiDXCHdxbVruVavYMjqkxXKx/aKsUQI2Mv3SCMKn6S7Rbt8w+
w6qzp4ZLo6K0LPQFuYH7WkUDxN3Yo+PbypeYgKH51uoNFmIcQQxfyt6p0/geGMbmG/ivNepnoVPB
6wTP1TarmD42v8wd7xoCZbVmQej4Q2XO/+kFW7ZF29QkFnVkb754wV1sQzrQuZS0ZmeFxlraWTGo
A5f2HDTQcxGzzrkyc0qwSvTBVtTfnvR/Hn9xRreD07UWyhjrosBXDmRIim+kMY5AbLptpj7NiejP
X8Ux2goQ4OWfUh9WdU6l+FESozoidcmfoIHaybyWyR09ExVE84NI+cOhXpzsBbqfTZYRKZfFo7Q0
sorSEgGLTXU1pROhR393gFBfQ+ysJZHufNDLmNUCwKMULMFz0zB+do70uBCnPNe5pS8hDZ73l/Pb
O/efF3tJoxpDrSVOlASD21nGG3E6SOaG5i/gs3WUNeel6PV7XsAHZ9mbV699bgyikAc1/M9VFQwG
9g0me0kul35skThpN5BBCWkJDTg+0w7pmY+bMHJEvjquXjz3YjmhqLi4WBFDcgDPJL2IgFBqsTE0
hkJutE9UGb3codzg+Vy2FsyH92f9zZvMlV4oSmga6Oo/P3cEV7koqHtR/4rwseI2s2iXzHeGSreK
Dfz+086NyVcf16OnY3FpU+i+uMiUYHAtRQcaqgORm2Jv06J2gYjoJmIXS5iIkM1e0ikJF2VXmxBI
iyT2E1rtdVmtaaqRW2XjlyEDIkNtHsOulSTYznQHhfOD2Xk7An4x3ovpsZxB0zB1MSmHJrtxvu2Q
B0i9DmOWyJ/j4Uq6gDNuvRKXV1xoYGvXjuZspI0k7WIZcgnzm2HrSQXoCApElO2lF5hFyfXkPDku
LRnWFhJ2dmB8cEW8GdzpmkZ3z9Adx7PkunpxWEZLE+iFTk9BBiy3MzZ9G21AjenYMeMVLXa5oBDN
OacVatz7MyZI7ZUVuqgx0u2S9AzmHUdI52Qf4T7eWv26Ts7l6SZdSPvisnbzPKWokNHmG9hd2NGU
0S9jnoHOSmmB24SQRlN+A35PWBMJEfoH61FCx8v1+HIAF9d1ZuVmPZqJDAAjIZb/OeEjYhhZXnL+
SAbTS/tHjK+JXiTU9WD0tGq9UnmjqF3DqbszyA2MPt3/D04I680hyjVP1q8RBv/5Cj0QW3NoEPt5
EaB/GmY5qoIKIv2c5ItBI5pVrxBnSQgKRnktHWNpzQ+Ispfz0wcT9vZoSJIp89nkVhcLCpRYm6NE
QMxBHy/DX1KSQumiWwX8B84O0cYRVIJgYKKq3aYNUSlhOS6Na2mc9R62lvgs2BrNiZ1cKQ1HQDJ2
24YLNKIzCwvpg8NdpujVW2aB2Y50RF/1RK0ZMwie8nfJyEaRXlrFBt3aQjQg2m4jFZL3J0p760LR
qYGqtI0M13AvTroqMyZNzZgoKVOZdrDt0VSWrnWCcXOKiCcki5XURprUWtH4QG0eBZmrIbVXOVyT
JEJAe3Y2YYaeEeHBB6OTp7+akRejuzjX4kqvgUKy7lsyzZCIvDLHXaPdL8p3iaM8fFuqx4iCw4iZ
wPvPFpDau8++2PRVMBXmEjIzkjUM2t8zwkqVIrCUX7rE87G0WGEkvoNx6VcO5XVqr/g9yHkwA4YG
IZS4d/Nsb2S1p1Z7hY/K3shA7gTQWpV0/f6Y3yzIvHybF+eEOkdLO5mMeaGB5uKeS9W4AO5DwCeF
N1nsjuYCsQcixp7sqG9Jser9UZhvz5ytGy5ZoAD9/jwK7DKHzT/TFNVCb4OOymokD6c2ja84G43T
Wq4hjUiTVsA52vMc0CM0qxzjSXBpkiUOFMxhdFAuYrLRIOX0R8nzavktc9xYu0o5RAQbbViyUr8q
hH5FiDQJPvdFgjtkt41xC6FfJ4lnGvz9zyk4RtzVgn8Q1E2bUiB2vA828fnTXaxZogbdoaFhUJC6
DNGqrEPxWPQsI26GPB5wjkMYjtMQ/hqCH8w4camciAKCkpxHXhA4jN6YYdeEPsQ7SCf4kfJXcAj9
Nr7TJXlhvbumvkeHytdQjgtWcBFR/+CmBpnmUuwxqGqhe7Nt468FFzhhvKxcF/KhSeFSStxd8tHN
9Mbx8ceHvTj16zHOKzcCiyAFN4kLcw+V/+lJbsUBjInumPv/GzKPx5IjU2URHIKswBfxQjUbUP66
+e/sRlaS5pp7yZZV1r2clF3LrSIWdelHkajxRjDwx7MvrpYhKLAZU3m/gn2S6nGvSp5CTDi72BEB
RJ2CFfzzTczOkopjz/qLKUBa07hDLe5O2jGIHa3dLNm7yATO5kHuY4GkS2Jot3SQ+RGOmjwhYfXu
pGzqBB8tVE0Og8uFCrWSHgm7lGrexbuDu9IPjlRv5TFysNXBVlJzaQu19ryTvMsgt0rSbE+vQABK
tvGUx9ZHp/wbwT2VoX8GcpEAqohZJWgDUU8EgyblT1Mt162NI/1TSHyThM1NH2LlPtI4YoIoMyLR
DwKOI4HjBK0dgr/3jzDjjYvn5ZAuuye6HSWqpjI3chV2lgRPf0fPMFxXERtYsSCSjMRZka8Qf3n3
TU7znX0q96dKa89uiX/ITjS+XyZ2efHoogyANMY6m0c/uZaKrVwLur1AOaDCvLRYBjUfXPBvbVBL
tV0EcSy2ymW2qgVoTulYQEjTIMwGPyfanxZessJpid6fhcD0/yBJlsvx1dpCvgTum+ci5nexSYrW
grjf0KvocfCB3rFNY3TvKYAuN9JolUAwq/nsCO+KLa2JfXiwff8dnnPC12MgW5S6k+66F5dhpibI
2YWyUfncE1eeXIoG4l3SqZAbHFcglJsD2Os/J2BenvlR0fotrJRl6Qb9Gpo2Hjfin+dUUvWjUY4M
oeN4VHSuKw1xPPhzBHfZ7Po6kkyNc4d+6P/ltb948MVnTxfHnSAuAvJklqWNpTuUBU4dhp5S/e5a
F/Oum/cn/AxC+WPCqUew0DiSz2H35abJjJbCRRvraxOveLidfy01ilPCscuYaH28b+Akm+gkl4mL
xXuIE+hh6adtnUOf7ZRyOxSikuzNnxvo+6iEY0nSAPWzyq96gLAFKnFHMLXfJsxNK8Tt5355fP8j
vDqJ5BNoGkmMaaD+cQlYxmR2ADSPDZQ59w+mjhc4j9Qc69ugTM8h3lrvP45g4NVtwtLQHVaIgw4Q
yK2LjTJpWFUaUM7XaoJ2mrM8W+lwP3lEJol2Haib0pufK8s8NUv7uU9Qvwmfde37iNBl28/P2FcV
+PjF172pnnJj3zv9fePFP5sCSfPEPnXo3Y6zt2+6Xd9kP/W5TwFal7+VJ9uublt93NlGeu1QpS8n
THJmrf0MA5bYLP7t6upz5ZL3WKiA5NlyCMrlEetWsiT7p2aP9+1sfYO6/NhW2dE2u4clWW4LrKVV
J74eh3ZTIYBc2TNak6CTsg4BhekxsfoDJLIC80gR5oxWbTU/am4qdPzfjieCwqpyqPLveSDeKmj3
gGX61lX8hVuBVsMzQleeNb0h8h4OJozwyri1FfUQm9PzPKQ/aQzVgzDvc9xBkJyJ80+mijYoddf8
uRk/N235jU35gE47zsXLDlmjfWxHP7snU7F+o+CxdXJ+TM2ucdij2kiqhzVjO6THZUqOjdU/z+54
Lx/PCob73iIdVIYHbP02RZafxgn+53RV1l+yeL7rK3IVqI9x3ny27Og3/Hu4jTRBxv7Zmb9B17ut
Q2NPJY2useqH7ohlLqVvO951nXXEPvdBHlDOy6OrZD9bjDYmLL7VZZPY9ZWgShB4h2diYX68PKbG
Aql+OUdcptI/ODMSIIg9txjMx1N7chb5XNOBtY9WMcrS6kiGm1yDUaC+7uVHNc9+Zz3Cl0497Sr0
afPc3Xax8UleYI1wRmyj4u52yK3DIkRwePJzSsRNNna8nGVc5VG3dYvpYOH0vNguPf1xJ8D6xMke
7N7A/2q4jwoWkobk4xQUzxbHxNLxk2ZSo0vf8ZbH9joI9c+VbZ+MKsUe/DHvPpeoJophX5jPG4dk
Lx7vzpiaecHB3SKfWm5SA9VFfbrXs/kx6b2TNuDx1XW8NkrrukWQhQAcZo30UvgFBsfuFOBYpoDz
B4dfmMMXay6vFRDZunNSYvUgBeV2XB4xadsXqfstzfAyHsNNNJjfZGdNOr8L84mTYyyPXZjxu8AT
dPPaNWffY1tkuAN1EXImGlMaO8N9USh/NZCDlZ7/yEYZs8yPskZppd7JYOYMtE6KawkMyzu8SH5H
Cf+CF9ZW9r+hj8d8wJ2c5w/scrR0jp0KB1mL4OIiR4/LLaK5KIWuFw9j62yi2+CcglC788rl0PTx
MQj5KEW7DRc6YFaxNYGJIn+FSP7yiDT+EWes+3CedzGCbAqrSjDi8gmFVBXC+oy69ZjhoOOmR4Ow
Xm70Uc2OlhYfz98X2VG2sqxRLKAfc2u4H5MYHvNyF0bj46LbJ4k0iAsAfObNvm2xHWNnCWGra6b7
KnpGDmE7WNZeHqtNNjqM80HoBmoy36vd06Cb3yg4+3Iaw8m5QxxP/qski48YERzDHFYHozA4uONZ
vVMgLCuJ7zn+3LW3cF9TpGpxMgzpvgTao9ZMj3PqfCui/rmiA9f0fmnat4nh3IaT37iPllveNPaj
7QABZ1nIDjKc5U4+NPjoZzlzgtH8Zgf8KiK/qYKY4Njf5Mg2S/XOne0T2TVSkeojUmI/QdSvUrc/
hOl0n4H4knRpXux9Mw8P8rtKjOowCloJ48cpMmwGTdzigm+9nR7lYBdIAhYM9zrIlRkRxYzYWMYf
VgPOVOYJHuinPPg+Zs7JLt2TtMLMNr5egulBD3ciu22a6vNYsgtZRBR+HiaO6pgLIMmK7XdslWcQ
7hpECcW9gXz6swvGe83OtqarPJhxjRtm892ckhtUYBHkmpHe6XCAC+Y7sx0ehnrekZHtsyI/Oq59
m9vONp/So160R6W47dv6awbSSWmigz0u0apWresRIGbckZcCURg11GAWIJJYHhjdvGlzTOIy9Qo1
f/UQGNFWHeInC7EVgSx7bbAXVGdUq9sGAxFt1rcofqHhiBiugvGl3WywXtgOsN2SHtQyfrW9+Vl+
FJT/VaCpCP4DHgZ6vCB1LHBjFfI86IPrAAhN2IHWS8MrC62tOL5qFXQszHY3m8C3bd+xDL9r1S3B
yYbcfofh8u0C/B2O1UZZAlCZcKxK5xRzWYSLHw0IvbvxdysuSIXVGyMpPuHpvoOlfQjRt+0tLE0R
BzcppsVntKcHEnquTZ8i4dZIDDzZ12lnn+zBuy1FjETZUBk5diszC3ZNol8vun4we/1rP+/Kqd7l
qXfAdv0HZs8PmE7t4MhUoXdqEXOrQvtaL9JtoeaPxazcmhrCUyxbd0SbgcmvKStE1oQmpXI7RM29
59rXhhls+sW4we3nU54VeJAj62dpWDC0eAUWiAJOnwHiHRULBeWKycQxIc8YpxvcNkGxSrPylIHW
Hhowrqn2GUH2x1DbVJ63VaBS2I2Nh5BxFHC+FVpHwX5GSFKHRgfHLdsjoQRzzfJtfI3Mai3/Olag
/Wtlv6jKLe2bU+smft8XfmnpN2owf54AgptZ9qlrkk9tGV5NSBDPowEX3LihoHioHPDsuOINGI5n
GgS5BSR6mvvODEAzbYFk6KjjG74+or/c3ICAedBwdkZwyjdKJn4wry3srpWE7xMT6Q0dhRwIRs6M
M18Z3lWmcay88fPUpU+6oewVHBmteC+AKK0ef0C53yD/vU3wctGTDfpV972bsJ55F+ayVdABDsFM
Z6p5TWP5oJfqLkctuI3yfWAF+3q0Tk69PGesYGpY0V+lt5OfV8LsE8pOWM9izaoEt/h1HJDauVJD
ZA16nNdBp+e19+BG3kPVx9+9dvmMsphDt6IYsxu33sL8p1D1ODj57aiDhnMbSJck4zM+EzCJBLaK
PHqgPUmbj/COKhSdhTyA702NqRj8PsY+iupaON4m6o2AweS/wPTHRzuCQmm7UVlgZKJN1/nYDCDK
eOeAxwpIB2eDUKcucA8ETl/fLJPyXQp0Xd8inZGuHVXZTmB3BEgr+Cwh+8nNgHfIncBzTavdZBQH
gnnww3rYsNAFzSeglyjLrmctuXbGfC8wxMb6nS853M2EYhpNiTLb2/NBLo+QPrkNGEIqynZFv9xw
faFGllSdhWzjKMlePiNORog9UDykvQHATApAAcWgyClxYFtR2UcqBfQISB8TFxYPU90KhKCKWB8I
yGj0tgV6ehGNf7s5SIWq7QZf8Ez0wYCAMbdS2SNRNVGRIaraSNGhgN9qlTEARPBCpVQT8XS3cY3S
9X0UAeT1IPSW5r6AAiw3B4YyW5jZe4QatwlKFIHa+j1+AtCVyrzdRMCZ3X4+SEkQsrbvGqx7Hoev
0LnJ5KI9JlDJTgVVGCd7ARz31EESw9zLC5XiVs7vQdbHX5hcHfQaIA8OQNdPBCJNEw9HJ6U295V7
kAqN5tx4GJ24Xb2yTjVgKAtXMvn1goqtVZBAjrNRqKdJmwaDK19oy5nCzNDCcZQvUllU8700cyqH
qSSNFqpzzmIQDJhwdBXO71YDdl8BEaEjm2gwibmZ/xs+glsU0gdUC0GZyFNayvdxgFlYtimAKcpn
8iikph01AtxKw/RZLhmpXPcAreVjl1rgK9qTtH6lPitlXGkHq1QXpAVHdiZVQcGVynOkfOuiXw0/
eY+3xmE2p4MWcmnAL9Ms/KbSbbwgSzKzBb0rz/wtlQoN+Lj0a+XFIyZ+BOy/5o1tsXNFkeibMLAl
ksnBdZi0ICSrsKmXSa3XQ7TQDPyZTSfFVxe7UUU+AJQ6gZi1FKukyytc0alGDd27k18cuejhAayR
CnyghVszuoX2v62C7gx6l6KcbOUOtO4ZQAX0og3+i7vz2G4j2dL1E+VZ6c0U3hAkCJGgpEkuUpTS
e59P399GdfWtotTS6ukdFEuOBBAZsSNi/+6thwOvMo42gFAHpue69Lj43F7NAmUPzec3obIL/xdf
frraXH6wthE2mEWCiYyWwABT91Y5yNHzYw/53y3O9ExWdQXKmYNu8iG8hm/EnQlclUEvBMxoefvM
n5JSjZfUWu2/pQOOXrRUi/io9Necc8YNZjDI/2oXmE2iNGFV8VlFeCmUCZnaRcKQ4DWnO1CfGHCZ
FVN8Le14p9ektyCTlTcg+mAwTc8F+qUqCpBYkQnmrDjkLgfSjQhwkEmGK1ia4qY2vgm2mOhyPQOQ
pc+UWrwBZBvyDVq1H9ucvj23jxrQgqfWwl8SxDTClslAVuWEaGtHMHBo0zLwDtL9sQFRVd6EnCyT
3eiOhruosAorNW2pTBX02q38HPk85Gjh+cNDM+nB29uAwEjBrDI6QdFAAUv8lWamC6DzZcXxe+Qi
OEUsBJ65tKndPDlRedeJ1mwqoxYvuBX416tung17o0UtFww6wU3H2PJiQDoexzk3gDUAnStUSRhU
NjLzPW7QKdNOVsJttVrmbmgdEiMJbxTRKTfYGh16S5mXPjmp8kU/rPRweCS4/OjiaSAtmJyGc5TD
Uai7fUnsqOkeEyZRn8GyoOj7fLxGm44NOSVsYJ9kooUBOVucjmWSySDJ087IJ5CbrcLGgH+jYL9C
4JG/IuKElsfKtvxNGuWnxI3xjuGjUYkTBSgqJIWR52GbrOS5Zc4IjfS5Sa++iVadeS/tvLlvNn7f
7R3WpA8flaclpUlgN5mLbvoNArJsKiJubVtQ6IKMjLXMFYHIJtIAyeJeSythDpG+k4FesMVKyXeZ
ACJDkcUqsJ02asfxJKRF3FEwIJwxBqS7ybYjmgr4N6MPytVBkoEB0NH8mwZqJOqTW81AmdLoN8JX
q1LByA5sY2tdxvSCzbcR5aJHuidwa2I5pDek+PfALWcN9HCJhVgr+n1jEM2xuzFbby27gje+J+QA
tRwHeMneezOicgl9iSgGvHPwgqExIUB2aVFmCGSS0i40Lqmh8v0m016Ilw4kZzOMuVxwU7CuKe0n
Ua3nPkL3PXXXVc4xNsvNUucNBFR7W+8uGO/D2rzi2EY4Fbsbx+CejNuUOiXvU+ChGqKdfAbaQ1Lz
Jw4SorMWlqHdwiKrQepcBrZ9E6pJqj038XqixEgTX54Cp6KkYU8Zz3KIGwDypHcuV1EZdWF8yUrJ
1L8sC0S3LdYFIyWsRArsKtucwZpcOgRY/YnSWUrfDddkb0PqupJtVNgtQ9fuu2HcOvqXKW2Q3Ze3
PrntwbyhYisjbWreNKmca1zEsTgg31R1DqkNtKQ5HJ5gg6HwJEMA3QKpGIimTSJcQHSEqyITLfLu
sPv5a5OlmIq84TZPDZhBoBEC9UuPXEZPflruUP0o6cJMl3omR4likCM1Ew9zAvglf+ucRALhZNJZ
AglnIxP7gQmmjuuz1TAcpDyu5YEDmi+Fdfv3/4WxreF1aD5LVZAqLaXcZcn2BEfgqFynWIoD/hMn
v2Js1AiFliU8UW8zNKDJvrkbI/swq/qDxzKhE3POKcwxNZoQwB0OFIuyaZfuhDswRQYn7gfB5Ere
Q09Ag0DOMpiyKIupvw1kPiOcCeJ1F8SEJ8i5dToKLzX0kE7ZyU709Loa7wq8UFw8o9M53IZ0I0MO
XOGEWzmnLilWslgEdbe7BxJg2d/gjQRokVglIm7POmOHIe9aYZsHGgioG2HxHBNS02C8IDxyC2sT
KaSW+UAIIGWC4yZY2N/1U5RoUXuNie2i5nm4Myt5uw+1lesGOOZ+k5OrBo4np4TAOYWSLygVRLw/
JgokpA8h4Qi/RaPZKeRroVEKxajTcdQtDjXHGzn9yNEfoGYnP1G+JWN/ZxAHin2KqI2syoM05Xza
pYY4X2FnXXhsokhQuWHcVHQ0ZsnVGLAep6rb/WPmjo+dNT4aVnSQ7vLYGOy8NIPRpllmdDC74VMS
sDtp3V53kOmp7vvIESo3hmdlAjlprZ3Y77zH5LLJ6aXR7V2nTkc598qewA57lFNbXrucweDcE5oR
d2cBOR3slQWcD6qrKPWFEQE1r3a5HnC2YW/JqQfhueNUrfsUKaQ2JD7JNtbNBKVRTow3PVvHsqXH
1DrOiE2Lo6DFq3J6ETaNwBWZxulbUTZ5U69rEjGdo6z8qhifXK25zJH9PhCTbWVHHdqCbPYEVZ/z
qeIQkC1Qge6KiP5kQWNy7uxD1k9bOfOWWEfkSrUWjVLhAyNm/Z7O6mMTwFcPx0dsmvEeSPCqMUlS
p+XmvFddue/m6UK2+7G3otPUY6TnmfeBod/RGdG4rhIC/maU6ovtXWX6skR/FC4JZUq2LXPEoAYB
mCwRqaelau7EgUXR3+TUMXo4rjDTfUJHZQ/kwPfJ5cnniba2vqryDmD5u/i0Qn2RHbEYI3oMwzYc
01fBC2x7Ptcws7DoNpkM6cjF2+wfu5Rn6rX7zOH6FD71Knd4001xW3TJR6yMr01Ses56jG3jANcE
eXQWqVe/9eyHId10mul8bpxXM9LnAyIwYzMEyQBFbowfPIXmWz4SQjz2XPyqmnxUtzYo4yHm4uQx
62V6yLf+5D+QN1ksJqejmYYTD03MKu2fqCPnNFbPflEdA/V7jNraGqarTd8tpJWXK9GrUQKx1afa
Nz4nffoqbXyf+2Xb2J99t794jXJR35M6hjZIKzemi8x/ERHPdnS0jO6C12AOQDwSkDZ+m2PzOhqv
Nr0kzTKeS35YEo0Xs8rf1SFlYy6HTWWVW8vk1FQ3Lq3ZAK85Iq64HJU6/L/xiF0heUHZDzUen/tR
wbfe0KoznuovnjWR4ugxeegCO+iotJIGYL0uLfZbrzgYX/JikU7JQ9KN+BIbn+wcU8BS5aHptF0b
G3pdILczvqV0dkZsPg4Rkv8mCLJrGFXluh7KdDv4K5dg6acOe65l76fxlUYbSQQcP9QQF9AuLU3o
/u6Z3iEbVlQ+WGo3Hco0mA8mp2ayrwqLbTL/4eJdQrAXDT8NEKni3SwGu3Q2bq/Qw0BwkOBgn9yB
ME13lnwZ/HCAC9gcysznPq84+MKSUIARkVPuDSwbiVUP9wmikJXNzXBF+5ioZ0xb/IDs0856132g
9IXP4Yk1AKLpeQ0SQr+7I3rBePAqbp+jF5h7ZSzr1VjyaRXTVzi+2Q1mk569jhwuI/kQ3alzWRzw
YOKnBdWjm2QvOTFHDDWeTvEAnThSskUf7HXKfZz5X7sMxMXPiV3L52vuj1dYXq+Cs2QkDS4zpbsI
q3POWyLCiJGaGDlwjzDqngKdRnFHa1aZz0qanDyVggQMsWwaG7a6vY+G74o56xxmklPi64SwTeM3
TsZXf22R2raYQjrTIAONZX+OfJ0j1Px5xkvc6Jo7mf0VeFiWWywy9VxOmJ2A7oxJiA2HuSbrxF4M
FRCGHMhu8KLBdOrw/r39pqyfM9nY8Sy8x+O5XTSDgDF0c/SEE3mwo5t2r8Q0voJNMsjVgja5gvlw
EYSvoXMeDPsz+bAbk6UibW6FU0Tn9NfU7p6irsK5DHZQ2l3CQN4HnytUwBXw2G+V6eJpuII3G5KU
n+SqwZXqh3TdjUy9BiXWy90PsysIDsl78FIgOxt7Xjk0VilSiEIWt+Lc69h+U3pLY2EN3qe+Q5M/
d5/ss0bzf9ngiLqwCfaS1McXkutPwh21S1DWOpoORh6cxyl7bWT+RsF0vd1D+hpqW7Wv82rZ6s+4
Np8IJBgWGrWoBKSZlAIjN2qICxKQF0AtYXYi+fdptJNHQkIXPdG8ZYLWsi8WZr9WS10jnI6QQzmd
muV431cdAsL+qSPM2E5Bkrjf4gz5lZaDETmfrdlbNka5q+g2CypBItUu7ljUEwgQJhMBCEZd43fO
JiwQkBqBqIxcAUiCwyfpVGMa7tZfbGDGdGDXdIr+qMfGO7fSdF1UbU+HAg/p0qe3Huvee9hqD9gq
46wLk3A5ZPl+wr3kNEzWtUvSbpmEiboi9HVYkqpyTav6c1vbwdJVy2o32TYnuOlFH4fjgIauoQtF
qpvshqSmo4m8J9L3UDl4VxO6iKH8cLHhjS9Nxb2SxbZyChAxneD0OcWCBI6rlO8blqdfi8a8V4ZH
JWi3qqvvsk69hn316lbuQhntz3mc/BB0skmMzw3Ri46ZvCooisy633pV/+RXn7WketAzfVtAPeyd
y4zBWeYoKX3B6FU2B3n2Mxufq4NXU5qB5H5PLdB+YuAIsQBCoGfB7OW/D9STxu0omb4QC4Zn1Rv3
HJqODRhlP4HopfaSrDh570XP9OdmpqqswGZY/v5d/MQE/fAmPtBQvAy/6zBLMbUwwBWJee54ybY2
/sQg+yWLAjEqMm/QF9v+QGXDrGaq1Jxc91bNXi3QKDJQzoHenQC+ua7/cOHtC0ArTw2m2xD1T7//
oNov34GH17gB/R369odPGqa6W1Vaxk6L1UAIIqf1ycGPiJEsn4uJJcQMK77Zbkdgu/3qqPmfTDR+
NdSGgduJiQ6EWfmBdKslteMrGVv9XzgyZ3nq59z9kdIkhJR/k3w0x9Q11J06DDn14+voeqIDlurk
XVBP03zcSkFSaLGbRr8NIq4/6rnjCc9Ke5lbPL1UC+NcbmjA21EIwszY/GHsfzXVTYR2uJHajg7Z
7d8sKxK/7XycImMZxEG3bNlHoo4G15Db3NOt/nWcC3D7CvVYPX2emvloEQwU2jgEu/b337+Xn5VD
zHjxnVGxZsGY9MYI+wcztTO8fGo6V1+ivoAI6HF+Np87Ik3x9/VP87SZo5wkhk9l5D9qxvTNbw6p
qHBU0dyY/oPSn4hrfHeU6SwobZWo3+yIdBS2APLoDrTpoz+s0V9O3X++5Q8SgMrmiNrilkJQiXcv
lBC5CeIX3Zj2ymdXNThSjNb0ra/pqM+PxAD8Yfn+zLr695jJ2vrHmPm2Hluk2ejLqHbuZTrhkXxv
e+GrbJtyc/z9MzJ+NV+EloeMzKYJ9XGtciZzrbHiGU1+cxf28U4dnPvcCX5gsfygjEc52EZBemrb
9BDjtF/o0yEnbyiyU2ZWfrFyrtH4vf7wWsJ3yR27S/Zx/sP2QL/i4pNLJ2o5Y3fuRCF2VVikyfmk
jlOpuHeFw5FImCl40LSL33+yXzDwyD10Nbxi0ODYtvOBTaYQz5MHSmwQxpMeWmt4kgZ2QCBSOem7
xJu2qjdcq3ZYDVH7lKlmuFC76CBYf6/1lxgG8EIdxm9Onf1QNPfYWniL56/uZH1TcvMb6JT5tc3w
lxhpMRna59+/+19MA8xWXRshmKr+7KXWJJj1zBZEITVx9jRhH93yqwtmZ1TRF6f4k1XaT8RYPDTY
Fzl6266u/1SwRxryNYHyOFeZgH9JcyBYNnZoKq2rplrlc300isvvP6Bu/2LmuXgeeyK0wa/O+rDU
lD71LbVA7Q4jch1APRUQ/dY7kMwb5NBi1CGORFysr0b1uY/7RaByw6X9DLYkHdUKpop0pidRAATt
uii5pHDn7sv+Igz0KbJXyfgo7QFRTxPZt/WbdJuY96giSHjCm4jrgrT2BBMxAsxRaQGKPHpWaP5w
QQ64FZm73p2v3pwehKUyK0/DCPBM7jmkn840bgyyKHBvXhs0cjdcqwALhm0aocXhOyyKn2geOiXZ
9VpN74keSpOKwkM8NDgAPqjEQA1esxa8yxdfAIZeGpZGgbWlnE+VVxEdC01WtPpVlgBdYGBEQrEJ
XV76KGAtuuptvEM+OgtuCAhafjBMApumTYnGa33zLB1pc5u3luVco/d2OJ2HSzUjpxaaiCh4k9q/
KTIIK140Ab4A4KvSApNhF+FjRTu8wG5T7FJFTddX3FLootFiTwL89Gi3SEtMiP1imCoNIUtr1+Lo
0Sh3NOXpoAHauHhw0j6V06bwtEIkvBZoAc2AMdxKl0kwJhkGcUEWDyjbHo4FV86B5y1EZVxtYQ3R
CEPw68JWLnPGwEEJTeMtnuiZ+PhERQKGRwfx0aVRX6oncrCwD2X3Y4cRB+Eem2f52wJyZkhDWRrz
YmE1PeQhymrNeMAuAbMbRq2GsWDRZ2KWyjPoyFCwIcSlsN/tmsJBJu80qTA1q6vwRUk22lV19KgU
/ed8BBsHUJycfV9BEYCNVGBXZsXVZfKMQ6c227q9dtG8GLtqTd7W3iv1U05+zlQFmNffwi62pgRx
5/1as+KVq4V7DlnLTsEpqx9X5UBEH5c4W9lZerxqxnGjlyAqCK/CMNh3rG2tuXrxuIr0cZOAsBGQ
u5qICHFIwG5H6r9DG2qY6P83h4ZAYZefOvcGF2iNvjmYidosgpKIyxq6nkGGNKqOMfoUhV/10VmJ
+VZBjxeG6A6w7LZIZ2z+RXfSdixanbRmSJt0Sn9fR36mlVM9/llGPmyYSheoOY4f5LOYFmi8uzbQ
ENy8EsBXRodcp4K2O5zbxq3+QPL+9WtDqPfYs6H1fPTXmtoxZbu2MWujvSvmAoJw8sj+0hTHLHXb
XhtgEgqo1+8/9682CP0fL/1hd4O9Sr8vtAxCA84Y6cZwP1tq1zjhwlqWf/qgzk+iWxllCOG8pCYO
WlLM/3EsyWI/VUgFMparSas3Ipro4WWnPlEpJHAKc1LYAbL4kV7cqB0tjFdhmDgqIAp/LzQB8fIQ
/oaQK2ZamXQuBZBu56vwHnKWBLiWdH41lO2C795kbXTChV2hYmMtxA8xJFEot12ApJePLFYNIoex
U/BptCOxDv4nLwRJxaqqO/GES/XkINClbCe412r+MdnqxotN/0Z6xrJ/CN9krJ9qes0qCZL+sBdr
Lnm3omKRmlUG9556H9F+sQNkdRA6eeAZpEJGBAA0m/CJyK5SVcQfHVRU9B6G9SYTI1IB0WHTGOmT
WmUgxlc67CLOCuNjSHLZeE4rIHsBDeiyD/U3gf4FopKNSugZDkoo+Sc1Zc5qr7pco5qz7A8B4yHO
RyawvVhByOcv07eyhwcBqi/2/370rOtX9paK7prATdUA9Iw/cpO8iWPIRHduhHM0zbiM0Bv9Ok3L
Sr1WlNAayDh2a8gC41Z0+0IJUhGjW2O3FzsYISMIzjHGVwtdhV9oC/toU8ln1ArqiI826Jdhs7M6
1k4DuBCFrPj8QFRdNcBzAUvWZqmI/4eNgl2MAUQDKRSrDuZQCiz0+6Xzs9jrw2T+cD/16lLJ6gbG
rxr2+zEHnadJ0kD+EZhTppg8eaEBNEm/FaG/vDePvaQjE+/37+VXJy8DOZLOFZKL0k/XNVO1oGKx
rmSYRIstTn2jnu9wOCNrD/gvQ4nwp3xw7SdJFyOAfbCOJonrq2V+WM4pSG2a0qJdorfDYHghzBQf
5Fa8ibT+SrjMOh6ZSvwnNf/3n/lnF/MPr/5h/DWOG9No8upCpQvBpKRfKpjfDfxHXCawiJjzCZGq
5QxCr1VMp8WZQWa6CN/E0ASuwh+q6v8yMBZO3DSLLIyvP9S5qOBGP4jQuZYRITkDiTA2TjuxwGwb
ITyUlNznkCUhb+X3I2P8onHBc/l/L/9hM3PmBNhy5uXlQUgJAMe2x0eh4SS0TAXOlkpkzlhJcZLr
IC2UMY4PAWS+axOiCwSWnnXSS6m6YhOOY/xC7PmkMIoxulhwyIhGEUA+JBINAwRIAPoAaQwJZo/m
1ozQZUGB+v1H+19GFtzJ0xFY4h/875EdNa1wslxsLaDjd9a0FQxNqn+NLEJTDyT7LTW1BqevN+iO
/moB/p8i3f+/DLYxTYwd/vEoVh/D2hddk3yvu/d/p7X/97f9T7CNjSQPj2yNQ4xcAv8OtnH+w5O6
2S9YBGsiYWRC/p3Wrv1HvGfQaZFngZ2V2G//HWzj/YdLt+Y5qMf4S0SH/5dgm1sX7V9dNtviAGdr
NhMHk9qPM6ccTT91K3a3bmTLn638YQyG71nRPGMj/Ih35femqrdZUZ8Ilz3VWfY1c7SXPs3Jf8Lm
N+of9Fl7wdjzNdRICx3DXZo0z/8Y0/Nf7+ZfcTh8QCbwv96m1FJEa4wI5/uf3qbq5IpnZPQbTCC0
WrC0SVC1UvA1MGThPTQHk5aB0IKnu1m+FGV2lwhC59zAul5wu1IQvE6wELymMki06VlNqx9+3Fkr
Q5C/4oYBChrYAwumgg+mun+mCQJkqMKFcwERgRNc7m3giiDFPSGYYI2jv2oEe4wEhWwFjxwFmfRK
U93cfpsPrQ7hFvDTBwX1gvxlsoL6bDTxyQuyL2nzlEcZN7B0X87lN8tBOlK+FVXxUjgmvvPZwSEc
2J+r3Zz5D37GtQWxnXprm42b3O1Otjqchi55TzyvQD519ofuuR2qR4Vgdp3+PbzLqFtrNVIvFAVb
A0GkakJYqALtUE/ZUXHtVaNwNPNhcpmqd+fG5tktRLLQBOdOyTfpqK5S2mQk87J3ZKLBc913V9H3
prKwKvOLMtuIJmk3TQQJkhZ7mXwyzPkMldtsC1V7DvXqLi2x9EiKo9aGh4CIHeqpTpRziQhH+WZ0
0blMqkf5B/0AebuKyCtst9ob25UyhuvCdDBeK46+rW2LahvEe22slmac7fueXaTEZFpFxj0xaS2G
08QpnbwKPc73c9w8loN1YTO8J6D1Ua3grnflKezXZHkfXCU86y3xvh3DGI3jwoLqGSfvXhmczftB
rcRfqTjOjEVmfw10Z+dVxXFU6keEbQ/BlD2BTkFHLYpjTmuECMSlYlq377EL49J56UuaeZ/TRnv2
vQSOk7EOGA0lyA5zUO6UkOORYhIdGB/Nql5FXYp4jUviorLVfYvO7JgJjcC9EQqEWtALyUB1FegG
jj8fkupN7zP3c8C5piqcB73Rr+Vg6MYy9SPzoHaNz+HQsb7GllLgEpxl+EoT86dNyiWr45fJTz+R
hv2k6v5T7fevfqrSrUlffMU/Eoa3Kz0CABWjKvCDSB/CQt+a6XBKOwKTenOhk6JbQ4KzSu9IOt6p
UuqDPsUv1qBclLA99R4XBGfYAPpuK8L6jEQ5h/EdB9In5inMNRjC6PJthHqlMy76Ud/2+UCIXbA3
KqQG/TZ2nWNgDJvEtY6N13zJSv+i9OscHeQtL64FP0tkJfhPDlGTTqzs5J8gGNwkAGSqVR0GpzqU
wXzf7YbS31mteaj7L3Kdl/CG2VSQ+3gXvagOjlZ/aWbu52X4HDsZ1IGJQaHgWKa+b83sJWXAUBm9
5CSoKIS7q8xl8sM48vm0rKqDVRvb2nSOHfxz3G6qS5M8hYHyVEXjZk6+EdZ46HXnWGgTjCl9O+jp
S2ynD13ZnkpGTnTzXnznDM7RINbUC7uT/DMifR+8Kb5L1I2r1YfaNV51MpnkJ7mpxlwINoj9D0FE
HHz/vckJVa+bxYj6sae1Qe+deKbkwY3H02Drr3OuPOmWubXtbTurWzVM0dAQHTNKY0LvMYkUtw1Y
omr0YMTWMcni+4zgMSVv3iYd23k/fSHhlzvZXj5WYboX/qkw5haD6pIyGzzKcEi2Y6M8uyatkZRr
gUkGdxs8V77+CkR6sVzSTeKV1g5QvOyRJk0JppyiKNL9XRL2d0EXbhTsRVJO6mPqHm3FudAveAD7
2hWtDUMiWdp9vqnm8n1UnaMMWuqiN44+FbZ1jOrsobX9p5lprXIS8/Vgc3vMen8KiuJ9sEl+CDyg
aJgQeK2hDzCw9XC4HZ41vYT3ZR/LxNjK+NuusSWS95FzndWPXCX6tUw11xw2pSdZN/3a4snqVoMY
Tt9CUTmWNWqM2E4+uTN04bwpFmFcH/rA/1HX8dfsh9Xn7sLqvMug+pepar9w7T8lfX9S1PS9Kt7n
NH+hix0t0kpBdROeJ6c5jBpPu2m0DrTZ+TEnz6Oub63yS0uSaF5TKLNSQaHan4amgbmKZ39U7Fqv
OnhDvyYiwyXJybo4b039PGttCkxUvSdd8Ei5e4kIkg+m8RIM4WPaRY/Qx75EOfBR8Kip2EJB37lE
tXdxJ+ZkzPAzxvFAacj84kDo1Mpk1Tt2+Q5Pr22dr33TfcG5aJNPw8mfjNfMU85Jz0pgnepFffBn
7aoY+4TZn2va1sIDLzCLrSwujLX2GfFrixFFWNC8jp1N+9P/oSfBY+b7T3HQnmZmmB16xwY/xgzv
zjh9iOL24HvZQzOy8rvwUeoIgdUPldue7Lg7GVihqA96QSeecjKU38M0fOiK8FHPCf+ghBhJ/NLq
HTnFmePuW7j+HO6Ce9VXgntE3xRdfy4WCl3q3kFXp1JA7Nk37/OR4mglGh2JckrxEJ2mjWGqL54b
l/dowrYqwR1rvW6GdWFY2aWImNqJVj4NimGt1DoNd7afrxDxV5vWw0900sNg4WpYiTe5zMxqV3aJ
sxnaLj/NLpMCr+JxXwbWtGqz1rkP62oVxyPUyaRdj+Rl4ADSryrEGqXJnEZucl9HibeMzQE5EMBD
6uYHiAQWpEU2vAKbxdrkaKBDDN8STfxUTJ53rjLL+8SmuaGOmS+WnvuHbiY0INE8pkWVrIxaDch7
H4or5WWNtxfsH6+qjjGxmo7ka2KUykAHu0mSN1PJ4CSVuFqqUD4hb0dXVWKrDcnstCS90yDGE9da
Qk8k2TNw+TJI2mcouZ+WJIC6kgXae2gP9Moq7tpDLmmh5N0mS18SRHXJEo0r5MlDnh1UyRntCRwd
b9GjEyGkuqSRmpJLOlgklHaSVeoTWlpIeqkpOaY0pvp3jWjTFOEB2in1mEnqqSP5p3qZRRwCyEQd
JB3VlJzUWRJTR8lOdQhRVSRNtZBcVeOWsErSqiSuphCiy7gmKF3SWGl5kMw6SEbrXNqPvaS2JpLf
Gt6iXPNa+exlbrid+8Q90g9yj4FNl5oI2FKyYFHPrljor6GkxE7ExVqq+QY71Vt7EIaWdmhizZcE
+YMJxwjhi+MuA6ODFjGH98bsUD11cmkD+iJFh+4UziCBJfHeR3Czdls/XCp10NFeJOFWYcYsB6ho
bApsEpKDOxGI60sybiYZuZOk5bbVgK1wlry2kqSb3zJ1JV1Xk5zdwNHDY0T07ixBvJp8ifLYe1Al
obe7ZfXKn9mS32tAoUd8N54cs3+h5TlK0i8SWwx2EdIWkaOslNgboRwZ43HuS0hK8qsi4ZARS4Jw
LlnChuw8aku+8CxJw4ZkDieED/ewB1NJI9bsh0ALY1LIgmbX1fF7SXCxByDdSpIx+egz9GjijTNb
vzd78o6hiUKtkgxkRdKQDbf7Rnx0fd9JUjKyFyTEeGUt9D5GFhEmiPc8Yn6bpMbqj7jlNiZ32ZME
5jomi7mXVOZB8pljSWq2Jbj59iUlxtmTPGfDAMUZJONZk7TnNubagQnjU2RKFDR1brqfmQBc9Lmb
SGK0cQuPxgvB2DuSKK1JtvQsXyzJm+4NkqcbIqgnyaLOY1KpQ8mnVhWvpaVLZnUh6dW9JFqrOonW
t18lf6Vcyxwh+Dq7BWLLl7wlFfv2W5+g7MIiMdtWj7MkaOP/W531BhZtlGTrUnK2cQlG3ivZ2xUh
3JmkcaeSyx0aJHQPt6xus/xaSXp3xJa+qiXRuyWNL5eM78wl7buV3G9LEsBzgyxwTVLBqy7dawo5
4X2rvqWSHE7aM9sEYeLjLVbcj6+a5Ixno/XFxqngaTJVwMwsHjdhB7yuG9ghsZbX/ZTulbDCLaDc
JVZK3LG6zWHrO3n2lPgFgRLto99WWzTmtbPrw/RTb8R4bARnzWsfnTl99i26R2qiAeVF2p2RJld1
cO9azwf2TftHQ7W6x6nF3TGcXHXdGEO3jZUXtfa+mJF19Kz+0dsbYXqc0uSTj7ah7t/CqdkH+cW0
ljVXlNGxjhltqsE07+Mw/8pZ6b2dopMy3HlmuUFZvspGfzmqXbjQan3edl407BMNBK/prGQTZKIS
sMf2Th8t9TD247pNi/mTQ7RPONt7P9KfSiDsx7jK9j6d+q9Zbnz2KNoJkqp0iSJfrb8bEYRpr9oO
YfO5H+tTX1xm1zwWXP4BH4ZrWRhPzWisrK7e2EH+RoTVooMQX5MYidLgPuhR3qr52u62nBGPRo24
ZW72LmFmE9a+eUevNDC/V+SMYzrSxMwHNz3bZdstUaQpTVqcSs6iK4OjHEJ8F35972kIYawhQ+7o
4h4A4EdLT9v2ekpadTJsLLsv7qoGBC8AZm3jdmeV7YD9dFLfq8Gr21Mrh1jPvk7a8NYEuv6mD8qD
0fvVdyXOtu7guwj55w1t5nZhNLorhmyczdtTDllmyPKvVu2i8arJtEVrqc27fEpe4uJqxsVdVw9P
uHax13jmS6eUEDERfqdAoA4uqtVsvBhx+QnHhXt7mDYpgoShrkJEpjVhTFb8kPBSUVduh6Q9Re28
C7Vp56fOiz8hioHb+gAD6K5rp2XpZsmid7Ov+lxjecN0TJIEzuMnRStOusGf6eaEKqsaVlNTXDI1
fizUalsmz+bcH0Ml/lTpIBtxU+LZnSUAEVMdrF0d24zE8u4dtzz4U1NTRdN0a+RXxea2F/TwpaPa
OrhYQUHxn+7xx4uOgZ5057n04KJM2X2Q5vvattgdlK1rZSSLFSTEZWejT8/JFG+SQF3WOg9VSZvP
RRI8FbF/X2XG2mfYwijcatqXtGutiz5XyZOujbr0X9qDpujJk5OG4TbycI6xbf08DWX+icOUfegi
Y0TAnyQhnw03RKMjRWU0N0Woo3otp2HjRk9xjqsCXg3pyq6fYsWYzkHnH+OqfLbzgR1T93xEGV7O
Kw/UXD2pVw17ORRHE0A9bxdh6wYXNSrCi5UZ4dqN3GGRTEYPmDX7j3oLEtT7KhNPfnv7M99D5lz4
xf3Q6+JC7iOnDK346A73hYdNGk61E3LD2rtTfLkMaTSMZ1PtD2FUFswP37nOcXuu+2hdcQaIGJDB
28pFuLQmBLdAeu509pzh3BfRrrBQhRj6F20qTmFtb5G/pkuTerWOjMFAi5fbl7Hw8sfO+CE+0nPh
vTINAJOiMjwldWGdCpXuN5h9+A1uAkZnoojX9AV+uOWJJNt5qTjmtLr9FlPk6vTXX/zPr5oE653E
qI11b0wRuXZJmt+hsnT3CnlsseK093Pjse3kCOfSYiCUGZlNj9lKG43ZeQgzJkoSuRurs9Il1/Bs
6VkVRI42n0+3L3k/zicFwcXJovPFn4LPtzgrVVg3aeZF1VqXUEEPS+nSSkCf0n7bRNToxIU5pWfj
zAOgN3D7MigQNlyarxs/y92TMsXznc7nZjwGA9lRVC0c1enB0qb//tIYxDdkQ7bt/Ybww6QpSJNP
YEDPrqGsy4Ls1HaO2L/ky6Bb7gHykQrr25nnnMuf/Pr2x5qSfjcBw/+LvTNbjhtJs/SrtPU9arC6
A23dbVax7wwGg6LEG5hESdj3xQE8/XxgVk2npOpSj9lczkUyM5JBBgg4HO7/f853CFSk+ayCgZ5o
1CyMNnAebDZSK60eok1T59a+13sWJ1Wwm4yqP6djhu8LwEHAVmnd5bG5dUORfTAaVr5trjf7GBPD
B8+Hz5l6YXnsGmAdo2BFRH5fc/VZWaxix2QXYhnN1XT2RVAGOzZF+7HUaDFG5alvIhxylaEtC4Ou
r1uycUyCTCKF9YwdGQAnRwTHgYylwZwc9nepWtvpdPMTlvr2XFHNWe6uMOkoUCB19pQHw7iIa+IV
nZbGarru/TnyET+xKHYu6klpUYTIB/x8AE2YptDVzhHBQZjshagpWCR7v8KagWSrNtxlW6d7D+tc
PJZEofmHsftuUhdAfwVGBOOXzo+MHtUwh9KgWlvUDXwyW8oBjQmfJGSyrHwHmgKqedfAR9+vlU9z
Sj9WGNfLdtxb43QoI7XohLMCT8nC1sG1HFq7SmgfFSKWjWPzMPT7Yhs6ybgYYliNWuq8WsHwbGsW
Q6BqRpAIuGtM6tOCVVcsuRBFdemBBbJtEIygcTAE+IKBZYqW8HqKZPWgiilf+ar2sTN+Qfi5H8xB
3+uGVjzWsZFfE5L/qsJBwVJZ+ZM3xOHCA2Z3lhnjQ8/0/tyVyaexzN6CFCUKmy2xNrSh+ajvRrMY
Pk6N0x3TSE7L95eiZfrXvelgKqt9tIuC1E2lsr0jzDW1j2BBj2+vKX1aSVP15z4d8kMlvzI1JkcV
tyZ1kpEdmWkDZukrQoWM9KhPw7qIm56OaBVf08JwlqUqcbJPgX13beI2oUe46PLawArPZdRRzAkx
6vdPQuuTlJplXrLT82MGnslO6jddhl9kGNI2ZqWJjp6WnOX3HsSfZBgYAoYSVS1Bm5hiMrcj57s9
N26wL1t/p/vDxq6HzZij9WYr/5vPnnvCP/Y3+Gzh2GiqUQvSDPqxgYd6sHMJznDI/iweGpXepH/w
HFzlc30jc4bjIOVy0nFQFcWnoXQ+a0l16IaSztT/+s9/fxv+LfhW/INOizl/zk/HYVmkHiEdRJsK
4fnH44DREoyytjgO6le2zKnDUIjjT07l0Wzzr/boL4E4rdln3AKXlcdYHdra33WmOPKz8IbUJsqG
TYyQyR5oMrvl1zTEDUV/gmoGSxZ11ql+G4Pc/PND/0WzI21aZXNHjHYbKd4/nUGZpd4YqJKFMmG0
fkDZpys/zWVPEft4i8Tx/eP+X/c8X6IkKr99jT7/+/yb34pyrKMgbN8vyX+9Wj399f4v34v6X85P
m/vP7/zhB5v/fP82V3PuRf7wYp23UTs+dt+gpn1rAF///brP7/yffvNfvr3/lvtYfvuPf/38NYty
1HptHb21P7U4/4iG/T9j65fO6F+7ptX+Gnz9Vv/DH/yjN+r9BV4ACi/bFjbRjdbM8lffmvY//lX8
hWxsksoE9yH/tuZc1b/1Rh3vL4xOGqB4Dwj8cmak7t97oy5tU1swBlDp0yz07P+b3qjzy5AS0kGW
RaigzS1p/iLftgKr9QwXTBgYP0d+KXSxp/n2PMpNExZPde7Q03IfCnuhtI+ZbI6+9hKJfCfi4ppE
4iKGfjPpz6X01kOnHaA0MXW6e2vmTACWiPPwmOoWe6n0pPS8x/Bo7yLp7I2LKIubqszHYrZ5IzVk
f3ivm+zUS2dDMwkVoAMZf3hMxicoWUQPNWSJlwhc3PzqgmUzmnSdOWJDFWHdxAFRh7iEy+cAOlmu
uXu9sTHJmI///A78NZVrPl8Gl4VThhVo7mf/Wcc2FGLyMtPrkaLpbPk83ElReIQM+EhH99IO6swO
7O6lHJdWbRPzg1Ha26oCSWaJfer7hynVWB/J/W+O65eJnakMZRxuEuDTpvuzDkhLvV5Mwu+XAA+W
tjEgk0uwJSbUQf2V2XirPqJ4JTCRZ8PvlBmz3OaHCXX+7Dkj2+TMoPZhhP/5nLhGD8gh4pzAUXym
RLpOgXtFbrqKgrMRhrvSyA8FpSxzwH8YJcdQ5btRK4NFgFz4N+dhPv8/HYvQzTkdS+jM7z8/ZDKr
L+1UciylijfocHZthiM/IxYNV79ZPo/qRdm31O8AL+AopUz9zw/A/OUA+GBvvuW5fcUc6ffjyahs
zbRiw+5h0Ea7PqrhnVobF6+fl4OlHrxTH8Wbef1FPJoK7UWTznGEiu2ltsobf9n2ydJQn3zWFHEn
IU1vYviuZfj0m+PUxa9HiqcNk5ODZIPp5OenSZuULKs7rUeNjX+NKEhMDDoUEdS+fvLdNtNTMpcy
7W5XVQ3hHc5udimZSYn0bqDZ1996Q90oE2fLXqHtnqyjlxSnyYOyUurF64ywsYOUbF51M8LsGlNf
sWwDlDxsgDHDyGPsJHWSMFcvhUDqSG/k4s4RWRpSadfPTpaHHdX94MtwE6Xhm+ZBB1Jx/CYBwMhU
3YImPzw2bXbxFfHMaEB2bunepZdfu4ijbLehEVBtlbQki2sTi1VZqdtEskaUdC8wEU+i9VmRh9/t
+ROnVbtXQ3r2jexEzvaOWsIb676XJs1f29qDydsdPPTleVvy5ro4iSo7OXa5DajhNMnnTkWXJMlO
vq/RT8T9ADSMXvQmLZKLrztEakVfS/ZoQ37prfxkWN1BhCkwvV0m09NUZdc+4U+hVl0NEGNca0ek
3s6uA7A4GmCvaUfNmZoOKu0em3EcvGGcxw2Zn1yTU150LDXT/KrBiZ6Paj6E9x9oxb1Kq6th8Qvl
u9H6kubzyq9cI31ehFlxysrgeXTlPZ+6QzVyMIkg4Ny7pyp8Yz5ble1wsGtj14aGvRBnX+iPFq1z
f4nD6WJM8l7X6bWP0lc5HwnV3KuoAeDaA+xGQkyn6G1q/W2Ih6EN1Y22/8UmALvKuhc2MpBe0zeL
AG8lS3NliP42jz8piy1aUSS5/rRLKnc3UNLXaruiAtTehowppGMrlo4vzhB/t6XdLNw82DgDoNSx
u1GVfD/6eATQx1UP0JcPVXeQcybgvWhpn3Xlte/6F7Ni2yXUY5r6p9BnV1Nxye3oDfFASSMiOrpF
Q5FevWhpfTUTiqzl1RExdmqa8G1xojHymkJLiMzyAmGNnjBNXIzs26Qe0HXLO3qNSxI+h3q+lJHc
+HH2qpfp+3t7Xb3M12geInXYsZ3LT6OVnJjEQJmHbw5DOQscquRhtTW19BSUxZXyFfIRHpo5kpnh
PBNmcdDfgxQ6XKrfEqPYVkWwiYqjaUZwE2oQXOj8vAnLdpRwPc1NHQED0eNLTK0YVf2BbO5rB6vZ
mTR21ulFhtzUwkte+hq5iUP0JGobZNgqZhEGzBiiuEz/uBvCojtEbXYqvXLre8OSFuyGrdu9NZtb
N/cJPa2+Z6V7GOkQ0vSO33Q9eSv7OKD9D+nJTMtFL/SAjWSDYtFtFubUvWSjSTQa00sc9i8V10+U
j2wpKZtx74W29eIQoKNj93O+d1H8YIz5NaC/1sfhR13sRjoZ9AXUzS/RAJU5+if9pCgEzVON1/OJ
dONAQ1j3Qny0q25RBRS6o0vDKS+C9FUJbR2q9DSj/+AGv82XJuce7fr2UOvlVmfEz4NN69VL7CRv
msxPnhm+hVlOQa97eR86WfbkBdp1HvDdqD67L+0pvDa1oxgUjCzqXHNE7XwsQbLKKTW5wDh02r5z
DQ4c5cbLou08SOuwOROB8TTfkJzDYxHpnw2Pag3ouXQxD3DfMK4oXoNp07sld7Qen8osAK90BL4S
/TEJ+9mVt1+MrL9lbFOr5hCYzHPzUTTNeLcWpeJXNoKLNN878KDuQ2s6S02kr6bZ7DMK6aGkQTJP
+tLzd2UAzjJUMBHzjVundI2z0zxNsqLkNjdWZhbe7JYB6HZguYhpeIn0czMFh97ub++XfWzrp6S9
dcH0kvWf0RY+0Kx7nf+ZHx9pGn03M3XwMaUvBuAzbvMFu9feLp+6XPscp/o6xtY4htzGTOFt3p9C
7Xk+YQ3yASHyi2XN4qgaApL32KEMVW21G8Cxr62QCxDIZNNa9NuiBqFXz3kIbG2fG/pFbXJPrScp
dk0YvM2FkDwfLmlyj5KyRHqfvb5f4NavQfAkF6GZFMruU9OplW+yDyy5qYd2byknX9i0YqjayMck
X8/DCADMy8f5FHZa+uq57UG07Ys/sJjmVmwjhv84l7Oq/MWqk7fJScqFLOLv9eDfrbtlR9BkuhdN
FK+o/k49UCbLldvCekyYU+clfFNNz1nzlIA9NKNdd12ZwO4Xwo3eBuwZy7EXRJC8DhYPO+ae+Vxn
8+OsDveTbR9SSd0xkCgA/f4wP2FJlwN25t/mUxqP8zNdwq/nme5PN5cpNZDOErXctkrESos+2XFy
aThUo6F1mCPAprn9xYkBiZVrj9o36JetPT6M6EhCFylHoS0ryaN30NOTSRZBEM/x7dkr/FNSCrLX
rm1okPfhIo55qxFGB6M8E3rw/L6mqPx7hrEsqL3t+/fDLl5bPvi4rKm3OXsdYkCoylawHKryKXOT
7yCxd7EVP1F0cEdjlRUt3ef0Kq32Vszv9wBqeJ352rK4CUbQMbF3iVvQKEVANKMRcr+h8XgJcu9g
mtl9PkwnkBVeJ+N7AHa98W30Yy3PwPmpEJjjpgFG79U1lFfWLuOYXgLbSjlt6WtnxFunV29j4u2D
zKXVt8QmpSij5pf3ZVGfXdOR+QE94SWqjB1N+juFNcn8g1Ru2WrFazswkFH3MEic+E1JcRzd7gTh
SLEa4ijm55mf8WbN4tDpmZaLIl0IACEIvhoyO7qPjniMx1hDOFmGy9aB8jiY6atb09Sbs53GACHd
vPiaQYnAbiA3+fdW45EE19MpDMQNWfy91NNHI6exFUnmbU2IZaoDgXoXoRbFcIrKjOz0hql88p7g
FVd+/FYnxCqkCSuB/mW+M3QRvb0PhqDtXromfkuwrpnS23p9shu6sFwkNpPT+yUtM+9kpDenZmrI
TSx/dPQW3cKQlM3ilP/2nI7xygJGZFcJ2+f9nbSsSQSqRxeJSXXsNEFaiqElaDOTxzhsHoop+T4q
FhJCajy/ppWSzaMGZKSJWWOJ4mr4nEWsH18z87HNmZ5CJ+faJ3i3Quq7fIhL/DS+kJH9yU714UkB
nQHraJkLaxD4f83nTjGA6rTaaXWiDroxWNvIdU5ur3HNOnQd8x7SmphcY53uMMNT21TQz4AK2vqB
PvlmKLVT6gf9l2BAyCgwJ1Ht3GTBpLNW4EtbDeFm8kCjtiViYmWMH2A+BdsWYsXCKINiU/fuSFpE
3F9zTVLrGpgvS3OES1e4zJKZBcWC1dUqz5Taem11yxOUeuTvqo3U0Jho1gCz9xblvftcdFA/nPBW
jw9+rCJkK+BJUsXTIja429qhGKi2+uqpYW/GIokutC6CZ3cm7znjetSm9C2jsLWsQs0/O3Si7LZh
u4byF+0DEIoa7AYd0nYRhUWwRpy3dB693Oq2RpGZi3ZU4lQ0U7aoXLSAbvuq1W2/Rlin3XJRJtfR
1VYAgqDm5Z7YA3TLdoIEZejLIWxky7ym5oSh0mN4sYJ+tgTrGIr91Ixo1T1qlcSBmU6Uz93snMcZ
PBhXVZ+iodtZ2nRRrQt3U1Khj/06uylS3DZtUcol+OzLUNjRhlsQSKttD4f/+oLx8tiHkX4Rk6rX
eVl4m2LKUDI3frrRRx+J4/yS7vwlU2O9b/AU7eOg3NZRbbYLhNHngf3RIW4pwAdRnK3Y/dGN1QFL
GYLZOGhJcbAhK0Yd2wljMsqHXIxowcru2I5JuvRJ3VpL5dZnb0ioXkfC2by/HFNpzDJJtUwAU2Ov
HcOHGDbzxpAJ5KRm3sfYdrWuQl9sUDaXdE5xzAXRkWTwjuEhlwjKMGT40/hg+OXGCHILj753L3yN
NZ+kIeqVTk+NW9ZLM0arNgnjY1gHxd2BajxpWcJILZ78pBLrTq9w0AS298xjHsWsKdbZWMmPqV4d
q0h/KjpK6yAPCoDscQbC10G4RvP5qygHrIDLMvT8m19H/fOAC7gM8vZs0F9bsH4BmRjKpVaW1V55
0XCIM6EOrpLXDKnDMlFxsgrSYaU6ntGjhoaJ2tNxsBAgm2ZwqqnAHtFRwZoyw5augNnBEUcL2o9f
bEexjY8KfT/mmn4QHW0KvU3khZw8MibIhFn45WLURHsXVQ7kzXN10j/EqnJy4xPGoGcp8xfHc+8q
HpL91MAO9m2kvugYM8w3pfXUojtfpJPlM7JSnqpdazzXNN5k13hkcYuR5L7ZyFOEn4vWEGt7DJ0l
uP2d20X7yK53kIOXNpq+kj06uYxrG5tPXVuLPMFWLTDsgphTQ71XAa10Adx/IhkEW2QCA6meoCB6
B3hTX8X4Kd0XdnEW0bDI2k+J07x4sq2Wg1E8JhQwD4wXPaGsUYVl+myW1kfbluHJ1cbgiG7imqES
IaDNzXaukUzMieG46oTrY2qPK7Ypd+D83VnNX2qMaIuRVvZKr/bsDMm0CROel0buJ1unIi/aHDNw
YT0BHt6c5qH6XL8ETT8u2rQ1zxTB6g8iLWZ/J0cR1FtVB7AVJQLGOHxUaPpWdUK/KU6T6lO1h9gr
w0MMnPLWF7b5hAexWhRmfjWD9BOJFVp5KeqGTF+ZWQ/0Caal0yVrmWbBsVHWq92W6vLHlwgDviaC
V6tHeTymwVd4+tEupiyzHrLoJfQRg3sqQWXm7ewAbpMxrVHrPNJL2aFUe1WmvRnc5LUHQkNr6ey1
9s70gi8jD7CYRmeWYIofGhJBNPUhtJPXeSHoJdqagQg2h1AenlehRzO8yk9D6a2nFJkatTEqS0+d
K/fFJDZKyOWg7cvIekR4eDddflwXG9P1D32N5JNfpU2STYnYF6bY+E13tlvgiNEmsG1mh1l+08EX
tvEmJCDoHECzPpVO7A2BOKHN1XQ3X+hO8FQNT3rCsjG1t6i7L26urYtCe0MAvpyTH+q+/KgP3jbi
WVuOPvcWkHTN2RjsIRvXfEzQ40WMLIRC6JZcd5H0xmIsyycMf2sttR+rBt86P2hk+VOQ0Ncp0+Xg
r0P8oChAU6J30nWbTR86zOutZT1DDNso/xtq20M4uJdisijIEBtQZk/ktoL9Lz+2SXyKqRXJOOMK
LC2adAxrYJJJJm4p7WJTI84n4y8yJveuE3UyGJ+F0Z3JJLujaKcoZu0aS96dLCWMo/4o8+DI9vcc
BXyIfFRUuAQzdRfyhOvoctn+QVbB0Tb9Q5215zG0H9sou7p06HqJ7slfl6a1rZR/FS372tTyBOVC
hDFx/FBCejhnTm6v0sxS5H8Er6QayGQUj06nTSvf7Z/pMpmHqgVjDHLc3BU8TzFeU84mNQ8is8xq
/DilvTZTvTxQES8PzvwljNXXOugvLPf3vhbCBHXXPZ33mns3mD7qRgy/vtkXyvkYWt8m73NXJJ+r
mEyFzj9ZhUehjtiNmujQOF/ZSm16pyT6wT8kiESyxtsO+ogHm/3vYK+KUG1MHXlj823IwqMRe+uR
HZXOsjCjldzuB1UcAIZvjXza+bq+ayjaUJkI42QrwTjCLjoIn7sxLZ/yPt72GEZlRa+82bepewHS
vK0RNIAtWbW+ifM93trEhdZsGn3/iPJhY3oZg75cx3La4WgWdvDo+fGxnyySoMCAAKrUNLnVtGXn
xauEsdgNOXaelMQR9vPWmWoUim1iClAoe81+PiqfEqBYoC7fdGRfK9OD3PBQ2sUh9TmXPIulgHpA
nHiTyK0HbIQyBYX0cm2qfOG3OG5v8yvPy9dRVEDHFoA/h4Uf5ihMvQVY10Xj8gjlQAQSBg37tbSp
CeQH0OGQ8d3FUOSrEeKy6/Ybzq1OaA8aYZPWu8gh/ZG+TTUrBajLjbEEmco6Mlux6eFTovOAuzkP
y7XFyZwIUGnjcm1wmgBknZ2i+4KmgpvNWsp5d1PbxE2wGq6sVV1/TbOX0irWY+0xm3D/eMVTahZr
W2N7NSrWozhME/3JivdBsRL6+JCGwdc6CxGMumudba6CE6zGYmVb4aMIuMiwgkd7a2IwJD+5RjHs
H5Etr8I6Oc5nU83RI+0XOg3LaFrGRsn9Oy5Y8VNVd8mXFNuo4WqmxcGeIsLzyGMuDpLTHeb+g0Ef
o3Ukjyq2jlq6rr9kYqF73VqEwWnULRQiwbZnQ9IVNsUwb61Q5VnSxXZCjXfEWlW4Wzu0VgMROiGo
YtmxpIdWz3re8qYdO+SVZ2arMfW2CWnobmjPOQJ7pL5rT5dboSr+6Ce0NmYBHdoiLQEQNjacSHGD
cVVio98I41mBVywmAI/FeugR5Xgmn8ZI4mikZG+AZgutycXlAR9V6k4o4KmdMOlV3kM+mCtL4wbr
8zVl/aWelmsWtGuzxaLSZwQwtLuUqBS4AnC28JXboHzRC+Fs03ee6Tw7kPHHhYUq61zlrjrX9DmW
JnXT1fvLURWsT8c+ODk5fQx2C/Eamop5rnr9RmFkLzuJVKdk32aT3oZCLnGxYikArNoKTf3BrTGb
6OYm+jIy+UYVLrCOh7RvLZRHikyyRL21iybI8qFah80XYFSQoF5ZtC9YSq9SiZTCdBG6NXsSOgtD
7bNIreXkr3otXtrhsyrky4gYS5KH05jf0b1VCKjiHnMf22yomrnRbZFwAy6JCGhgeJnfVP5JN0dW
2qn3GFnmrrHlfh7lZeiiThjWPpF+IfQHHcOFtD/rmv0Zwf+exKVjycK4q+SlTDfWKB+yNtoNOhtj
Hg4iTZbphGmiTZYWPks9ezaGdlFVMXt3c+PBnps7QyU2NJ2WWje2r3MrbYiB2Che+zgPin4JqXZY
evh7AqXWmSSz2SH9oRAXI403EHk2Og+J1PFXdo1yaTI3GUxxz+53Ib6uiG7USFPMlhv9iJR95xlq
mXbxphoovtTxouvMjYn8hifDzs2j3TjZC3cSD5pxRPW/CopwN1naMXajTYWALrKQk7cQrwO6x3DO
R06g32CJSm0Y84RMgfkJB4wrc+gU6zHTx8RR+SuFmaVqrZ2OhJs6RrgzmAp7NY2LtB/IcywoDwsI
zLhp6VUjsEJ7z6Ta9BmORDkcNStgB5jIjK0K9RPkJo8RJcxlV0AgrfXOXMd9vTeLwl3BUP7kVl79
oAB4kWpVe2sfqMDOylGwpnlCQlDeAD8SA+QdBT2o15JrUqlxJ4jVO0UGECOt4tmfhBNc6mZLHYYo
GyJ2UpA8plrjj0dLO6firaIYtr+HNLAwb0ZiHKKCawbwtQ3rg+1QAIKO5gE5tDJgoFwuj1MQP1tc
qFKrDiFinU60a51pKij3cfxijM7nqGUBPPGnTdoyjqxzkJsbN6+fvYT2CoAn5ngAshreUDrCgbYU
icb0CWt6gKTLe5EuwYuiqhOS8KcIhAyeM6mW81WYr4rok2NVFIeImKS0Te82/Pv5zqLNdqLFCpfT
HaE9xPUX8Khz+F6zSivcYYVGuA8ovHVgeHj15i+TB2c7zRBGBfk5M8dtFdvjeqrCAp+fmx0nfcqO
hiEFd5YKPjkqR7qWNyCm03y6xNMwXbJ6Y7hRcPIC6yvZe9leIzPlUc8QBbSmTCC189KvYohQLkx/
EOHHOkL8GAlKc44AF2jZT+EE5YQdyaWZZ8u4iyi2IowF471twpq489miEBL/fRob54s240umb11Q
u0fKau7ezYuYJBcCA4kcYgJOA/eKZZjqgT52W/Ihhp2WYFNJze/+aA5nYZJXghqgVFn7IcD4lYfL
aexUt+jtTj9ppkZizqRS8mW86BCZV4Fx8NxF0WPSF09hM2Sb3mMTumDPjHLQGXYRi+Y7Ok3Wu1x8
jKXOozNZhDSWGE2orE5pbT8mtR6uw7KRGDMdVgHQz6lLuNNe9VkL7mxyloLe5N51gXhlruY9EV9n
bZpCLAshP1V29FXzMuf8/mVMqRuaUxTvZBRr6KTh5vSC1MyOeLGZ/KFaBeO1DGKieUvqj2nQnQSV
B/TTw7fJrvGpZ/XeTZB602HGBLAuhbGy9A8uG9ohaB4JrF5ayXQy6hY+cbfxUIQmQi0rLM2R2W3m
Z6vG0sUO2o3HYTf9sIT2vUrNbe3JvWEoGrHoK2ZXTzWc0nRYZpW2TnhWeVQkKu6qkn6NTF6QP6zp
ZK4sg3wCUzxX9gQNzV2M3ptJz4vNNY37Vypdy0gZq8GlnMEvi+BdDdAwiGJbCv2lMb4q/4Fqa27n
PI5aWrzZfu7Wm6G2jjxSP4Nzr3PHjeypGI4gxtZUNC8qpqlfeAaTGgpSz7sMdnd1kACSGrmbuQLz
H6MhQiP6bEZjDcPs2D0jLuMvN1YNu0aj0sh/OMyH3/XUAlnI9DYzRJ8u5/lFNtmShswyacO1QBuf
pY8x+lyNuDgrtFLcaUQ5KJmflV5PLHnbcBEC8sezz1lYRo3bbzsfB+nQyZdA4znpAik3RtHuIMw5
W5P82m1HlZUIHi1YBqKktDjcSAdcEWug+H75WVZ36ZQl4ZpC7h2qoavIRlfagmlpAuEeiGnVlr3Z
fbSGqVuTEhytBXr+k2u/UvP5hOOtPAmPHljsGVQS6zLbWiYGtzShNODBx9LicewWGUkqxhhV9KW9
NzHroQF5JZsmQGEQg9SOavvU6nTDtKgSLIPRVkorGueatMfabwJCZRDLhVIRwWc0h4xQ9SKO6iHp
9bULXOhF4mDd5AkLaR14xJHSAFx74kqhONb5RjTlB4ceaFsll9SrLxWrPwQDCfSIqh1vc1dV09o3
0aDjjS9zCxPS5Qr18ym3s5NOeOfCp9CnR2b9GySQ+avQEmGHjTZMR+RJ5e8nPU5qJI3hkQ2x9FG9
UTbtX1qrf/G05BDp41uTjLdhYnPtSFapwn2a9QptisWTXJn3roFTtAebh0dgFh91mzo+2h7SlHI6
GIaGbd2llRD3L/9ckPKeYv6DcgetjOehH3JslGhIHH8UzqRhZAfFTLeYe2i6o90jxVaD5f7ch5rV
KIFm3+spucxtYSSux5qgrLwdlmYQ03fbIa/4jZbnVyKHCz3JMDCIw1YyIR79eEjQv4Ve6+6wDHvO
l0RcEQ8OIRAW8mja26k1XSxHzfuR71UVvM0XmHDM37HTfmUt/XgUs/zqT5rdiQTF1o78gZ4KLiM7
ODuNReW0vGgO9mP+/+Q1hwj6Ylmxe/o97eoXadn7WXDhu7KgQjX804WxJMYX3YlGXHXtF3QjNPsR
FZElGV1UmFxK39rN2oEwit7++ZB4H6g/DAmXE8w4BmlkWQgkf/rkgBEQiyKYKElGD4HXvLeQsqbY
YmzGAG7BYiWKi75e0aMcTo2G3OPsNNJI8rXhJrgcJjIETIT5NW8gt0dEVvWSyKSG5o2uxmoZ5u7G
Gx/aZPryLi3I6f4Pg/abgfSOw/rpD3FtCsOW5BzajvWTKCzIG60sHGhoTU0zTtRTu9AnD8+ztitj
DcNjypAKR6ZgZtT3FlQ11iGKofgtr/b07qIljV0QyEH6XQ9Z3zjRomoSUk06dQPLdJtvWafqXqaJ
ApeIZLosS1rvtqATKJilAjlccGAvGiPAp8Z6dAjs3ft3+4FuG5ueoRifa5926ejGr3bxYGTOZ9qm
V1u6999cVnStP2r0kAmCDgOrC7YVzvhPt1UcOA6erYZVJ9FwSGXyayNorDcFwhiLI8AuSuGZfTx4
96l7F63MohQjFA0ZhjNq1OavtDHWp4oOGblO7xc0qMz15I5v0keBYcbfyfwgAbb541r+f1H0/0wU
bSAYZIL670XRH779Y1H0337wD1G0+5e5KIN8GYwX5F5bgLX7uyjakhJh8yxxB1EM1u7PomimH1en
p2naDlsB7qK/i6LlXzxgawL8CNroGWj1d2E4W+4xKHI05f+tQWB+PP5ws84KX2+ebhwJQ/nnWcd2
28AGddOAKOxvs7rKzoorO8z7+9Thhdlpvi//dI7+dgx/xj/Ngu6fPxQ9sY5yF3uG49o/TfIssSZR
z5vU+ek36MVpluIVYYxso3jNqTJF9iUsTTorZXOoKjoHFD1JBV7VlMeNPvhe80R2MxOBpLYdyZ91
p/rFo/ui5XPT2yk3mYVtWwgXl/yY4R/lrVrTvRRcqYUrypVP1e2f/1H/wGnh8EBH+C5Ql4OUn8Xn
f3pyhXoxFXbjNOxYx0sgSfg10BcCKuk17953s7Ylz0+FS9hRjXamZ66uUd7xP74DotgElnVwxnhV
a+G3tiYTJzGjNwm1hI9aa0n/efpQnhOv+1Alzm8O3fqFq8gg/POh/7SGIgShAKM7H3rPoeL01upO
ARHJX8GAnnRJqBsNSa9llnbVzJvuAJ8nr/M/4N1T5jBYquykkJIfbeoGAapCKfV7972dmcNT/qzX
wMzxktzmgiGJVddem06jKW8ieQywkzky+d/sncd2G2mYnu/F+5pTOSy8QSQBAgRBiKS4qUNRYuWc
6+r9fGjPcYuSpfGsvWi1xAAUKvzhja92g1jErvtd7AzPkxl82B2lMFW7oYC8Wfz5av2aqohymUBH
LDGo291fJqneqmxYXT4yiWhbQzMPhlm8ogc7FYgNU5NbhVsMVR0DtJ4J8/0QxvYutzGsJxMdaHn3
zYn1s3jNKJD4W+Tkr2UA16FCZgx03ar1eRkCoF1UVl21y2YgujHLe1StQn5/j7RuwXm6hA0NVdH4
hBDgUKXf9NY6Os6014HO3IToYwnjZB2HJF35kaI+h6jzaxAy4zUYyJzovXH7lzP6i7lCDpUWCdsj
goqT+mn9Qil4HA/aSE3FzOQ9DwggAHlW5qTnC2wEYJzIpMTLnHM4sat/WcsyUmbcYWauC2Aum/gl
z8K/hf+av6zpODLX03EwoDpwDFW+/68nk443CDzs5kucCyfXHi/SUuMS7uB71pcxnk8hlXDk+qFJ
oR6nT5KdVNTMhnXsIC/gXosScbeeHBwUIk6tc0ES96Wssm0SxM+DS5U9OuXYGIGVKnVPreapJUV/
ICVLZctfkyxTvkUhMKNKkAoMVK8Oq5I6NXXub2vfWRWd/fKXq/HrI+2ofFpcEpZjOCzGfv7MtTmX
pGCg02m66V0yplkbEJd9i9F71xrm0fSsuzCzl2xQQD7nfTmPp6nLDnNuvox+9r0Jvnped/FL62h0
5s2fj+5XIw5P/7+P7tMEMNXDMEGqEKbSZAcncF40IzqYo7PH6h0uLKu/TNSlWT7qaIgIM9dgx2tK
9BTi1v3EfR+0YqMZ6No8/K96SZKTFD9IZTQtdeemMmmjSG+UO2lLcLimKdbptEY1ir6cFefRa5yj
VfKKqQMINsZvQJFb28gf+mzYq0r41hbzuxKp174PadLwi9vIbo+1F721tcagTQtL5aGgot1C6XHz
I863TQgt36fwamSwoxntmGfnWMumvwzXvwZpX8+ey/QJOm1Z7qfheiC2JnZCp4VVquj+JeyvXqvF
tM0ZJvAfHUuw1L6nOrFU/zJzyyv/vFrgurHfEYMXm23v09I+q0PHz2feOc+HdjGGQMwRQK5pzHuy
yqukOfck+vz5ZtF+XS3wpp5HbjkPMK4y+f6/Hl/IeKxjBf0stCA/GX18MCiWKgDNpP6up6azpbhR
ApmlJqPv/lKH9NsH6V/v/ukjax4vOTl03lHxtdCYqNtpPnU+kc1SVZ0zupKORMdb+LcZynF+HVEd
AA0mZhZo+NM/TwK5DiJcligFBp+dJ0Jbt3E39a0smijtObVodYsguFNUdfePDl/NPlKV1ZGhJniu
tS3lZUgGI9Y8nYEUVmSlLqyRNx5nzYbmwfvcnMwOO0nndOfWHp+dqNkRpvZd6++pLLo0nk5WtbW2
CAPCCHYvOzBXlgFpZx0QYtyOJe+Q6YqFlce6CRKi4kL/K10id7KGxOJ+VipCaURFqzsiCmUnRv0w
atHsLkjU2yCI7hsle6RdukVOfZ3pRWAeqt3BVwiZ4YupokKhIPkd9OahMTdMt69+QHBNzUc1o61i
KsibfIIaLdKKXJ2PLG4G2RHbPs1eVLOIGFxUkm6XHPMSmqTN9Vv3oXVQT05F91x7wzN4+MeoMeHP
LbtWUjOaKF3DFGg6a0prQJJZuMxgM0JckTCbUoqNs8Zq0zvScKrgwbUVusTKqyclaKJjpRQnL6aJ
ZHIvVjnuFBXtwZB+zFIChuzfmZJXFE2nBFlG7o177ZorANyMV+f6fqWKwHyqTpP+4urQ7BxoW5fg
zO5FFsAD+dtpZx6Nsd0Vk30JSwpBvZ60N/OhDwimC+poLcJnQjA4gV4q+Tw4BwyKECaWlxctbt7k
1spDPiEtFcco2+id/ujH1XbUEDcTAba6qtqjhlakOvPWQjAOBQmt0Q1ZT4cQ4pysMI9xNUA5mhOi
jkA19Tn9KmrcGPdipI8no4STGGcoTKpz1NFlDV5PtxGtvrHDxaDIjeZMG1eEMjw74fjcFv6l66N3
3evOtcbBmTzlqo1+nFPpcMKLWdkaU3yj6awUW5pquNCg9rR6L4Z+IL4EDYK8CPZ7BkhjGVLQLjDO
9U4VzbVYSkR6q6XdsWY91BB4pmajy0NRnFQMIllTHkbHO6pj9D4phD7g3mny126GpYOdW6YJYTxT
+B7Hyg/BOLO+e8irDZZB6DQcBXb4MUXWOjOrhRglxM5QscGJu20ZBgfxSci9KLNwWhU32uBeRLae
Rv3GQpWuN8pO91kOX70z+GXGrN2J0SQ9kI+zdauaRSBIZ8dmSa6gWHFUklUXCmW4yvwNgI/dBbeP
QETye3L1mZBxTHbF1miHZ8EYAj95Hdri1Afp3agSJjOYGV757pnY20VYVQu/AnkSJ07HT8lpa8r2
GbUZgr453dbQqL6LXB89swiG5QcdLtBQxK/iZEnSZjeoxi36nBA6AopC9phBja2kJiY30U81IOyk
TD0SYrAReXE5x1FXH8rKPeodH0iKEHy3yBZyshvM2IuMMEa3YEyri+TU5jYuBxpKgupWzCt2P4Nd
Dvyi2PYK1fwaq5SLxdYq0trdMDBqRP3ZIGuwtIFV8txfQ/g8yxVXBu9ckIJXesOqVwM8nckdOWnh
sdIhM0zGoBZfr5Hy2qHCvYnsLDNVgG0l+hhNCpKYG0piAAngQPk41i3OBe7HxMhPRXmDJevURvw7
n7i+MoCItWLsOX1+9aWzFiP7v0xz92Lmg4JeaU3wrCasH+EIncD/FvbZq8HePMCtlomvWEO7LT+s
qdyFab9z1fPgmAQmRdp9WL2xInlFQXMjri2xO+YzGk7rq6i7pw49KYlHY04MVdfXN36t3ZGWTrwY
z1Oac7219Ea3wwe5tIJ+ZypPRa4Tlkf5uE4XcNJed2liC5MhutfZYKPAJosGJ4ARfZR5/hWZgp0y
tygukt2u4ZpisTCHZ7OlgcPKkE2kH1nsEIqrr7CTP+gRPfM34CcPU4nlkgPFmXcB2Rf3kQyi8pFw
+r5mOoE3cWi/eyQQLwN1InMUgsT9PoRgnp2wFrCU860mTEbMNLrq6ZHcJCRrPaujtnaCkwMdAntL
+wTRfBkiRNgRRXgSamG9JfoRpMYeLErsEFFpmQ1UFhRLAtUCXoKXYm6TzdR40wF4/10XZibnCIJE
yBpIHcDLoZxWNRKbkXbSbSLsjiM8zyCMD1kPXz3z1REmqAfdXTuD1a0HaCI7RpOA88AlUYYgoD6d
brVBN1ZTODm3RhmXm95/1PP8rRUGiliqVYbBKARIDXo4ql7YKpIoqe6+MljCZQ3CaiE3X03QXL3w
XfYUU41dLStzgR3IWU3CjDEAzKtE2LIZ2gwtD4U8jUCrU3PbdQ0nxIPHS66EHp6srhiGZWdNlyad
0wM7zHyl8Nyt1EbkPYq/Jd9nuqv77ocj3ChNvN1dJ3xpgPZlSWi2pGu6K0ftLfxI8KsdRKsrjKsh
3Ovkk6lY2655uP4RRcF3GmG/tlC2VO8YhALD4lJ6RNuBMLsR1t+lqVMz1wnvG7Cl3hQJvUgtnwhR
jx2uc1M3H5qUQjPibe7T3jr6iFKxgzDjK9n0WHmFebGhnCvhnocrDR0JI51CTfdQ1BM8+aEKHzzh
roEyuAVJWFzVrQmzzazVUcG1HFJ/nc5z+yQBVqpSr/U5mA6eYn44o0vmjTvesB7ptpmw6I7w6ZEw
64EBx+4J214K794LA6/+CBrh4yHmI2Hor0mCyCdIJ4O+R1kDgRdUYOVdvk6m0D9iqIH6sx+1QN1w
4ZnURA/QIAxoRCHghzQZaJURPITqTESgn1YsZvhnjI/31kdmoIveQE82uYgQUPdPR90skFw0MSKy
0H8hxpzBqMe8u1dFwJA7dk7y+DSts3bcKlRAW9z+gIw9XmRUENc/HJFvikIiE60EbGGzqvr8axVT
nk0ZC6FeiUX3pZFmj1OEPEov93bn2ccopDUXVrchT43tdxUmzl2DiuLG8XC5SOoZCzyCijvo+jJr
/Js4aVCl6ll5k4WTiI3RuHgVaheIy69Uv1BBhhCmEUVML9qYWABIFbmM7RdAjrXCsCxamkxUNZbo
a2gZcbesCia0+KhvctHhTCLIQZhjs7y4U5WYlV83YaJhtfwYao39mMHcKyHWnMJt9EMhMjBbBGEz
yrBadGOmKMiufzNEPEbRkkJPDd+Yrwqyf75Taj+0qaSd29CrXdaGLg3DHgyIwP9m21nbgIqwFff6
1kyMkLn5zS3wfuhDGa9srZ9QdJpHe/J2flLn20lpD7btEDzVUdqaRaFxmUMwCDebkKZktnExdSpW
/aj+Pse0WQXxiP9jmA9lo/arEun/cwvx5Aydfcw6J7hVEWhgr4MgJcB53Laxku3aMCkZYxVY++MU
t1jqlPKM7tRHddsz2HbleCom5OoAsV+CYPQf4iDfjLGerKYg6G8RyDbecLS7rL/TiPO+rYgn/jJ1
5WOfqMo72XaHPmof+qpQzyFB7Ct1tlVWgoF5yC7OaPaIFiKmbeaNZixZdxlJRl3h2KKita1kG9g4
hZpMuXPIff1KEic+vcK4VZQaBVhqD6t0yglH9c+G1rczq5tyXhVmAAgtdop51g9prybEYRIrPYaE
oPuVfhxEvQ+mcp+085fWaYZN15DODUY2LRkdmpMTrMqeOSTHMrseA2SOxETuk5b+ad0aMO21fX1n
IBKZC387oBWjUvE9DMp62aStezAJTph0UsFs8qdoAk/f6gL5nRt71Edqya5ujPfa8WiNC7Rp5Y65
/+gWTGgl+X7rOXZH2oNKpCWoXBfUlfQ71RQNGm1meuhkXyqtMZeNRW14kxg7vxqTBxN475iN2cro
7Y/aLc/ppKr4iv3vdTpomEVT/QlM8j6FgdurNdOIH4XhSbOVi90qw65UdBN1PKGZit+xYpiV8ZBb
LOLiRL/35EvT0OS3ZJEXG2T6O4UdnJaP7+yyCWcorPfeSvbUZeAmNdqGOEhicXVSI2jMWsLrEVf7
NQnAC91Jn1Z+Vt/nVt+snDD+opbabdqUlGqPE1mVSKhECxw06tfU9pfhhCIfUuUYW9E3Y6oPOj6s
BemzY0BPnVtU+upBaYOKuZ01C3XmZ0f0dC7bGCdKjtZE005KrofTk2tNFvDIPV1PY7UqjeTVd7E4
uMmePhdrORgD/hAdKAqvn8pC/CpAaHrW0pqDXR6zbtuOmJrYJRGryZYldJaA3zdF4K8KO36+LnyN
tON8VDCEFm0CNH1bAbj7xvP5x+zAIsIdaH71rSnSa5xNMGORvdK93oQDx98izlg63rTXyu4slnfd
yu9kaRbbGyMcHsekONWZ+pGoC1OFU1VwUKo5U0gR19vajx7sqjl4Dcc4GfG7qDxGQvH6Id4XQ/Vo
jCR/YdVYxMTyxTVL6hJn6FywUWr38RS9xkT8qaosKXGrJ6w+MlqNsZOKZXE8a9SMp7FADXNPYhpt
sVOAIgf/xJjV7YKUkLgaQpbinD1xBFd8sZmCnU80Mv24TNl2Ruq1p+ApKE8jXR/TzG5JU+VDQBsH
mbVnVN/InmrQyPcw01dZetYKCka/3JpNx3IhecgcVulBqFIbeScOSjdKP2Q960tFq+Zc0kiiAyFF
PIeENPtRjYdzhEshUn7MSvtc5PhFvdF9ZPSMF0XYPOcAHbL3c/hln0eg8B4So/qaN+3CgtheOGzc
aQlb9hW7cCXEfHwlsf04vuQDyF01HJWEpYNIMMgKuoTordRgfnAmVvttyh9jrcjclWxCIhC8wQb9
Co6UVvqvZBErc/xBwne8SDPgdBdCu4q5OZVvkeqwC380DdQlUxVutBo7WFi1q8gOvuvKJkyKb4bN
h53NB6tKH8p6RHtrv5toZNDhcpxxn6xdlbBoteH0p0jbooBHwA0HZgLs6UYwfbF0mx00Hz80w6Ol
vdRBec5a8B+bpqaF4B2KlxPXviGd9SMeorvArreyp49L9g+aTbRFO9y05sweYjyHbMAkN0RLilfL
02+JcpMsTNLtZ3deudq6JIx5USGtX7gFPje5gDqau8XcAecr1VaAFHkIPU/6RLClKqEegE/R2DCN
hFBffbTADGoDYVF3POAeA/TQfoRds8sENlOz6dz7RIBL8EOiINwfsckulEa/TXJvKyEpXZm8iywq
QSN83ZSrRZ4usqxiW4O5sspeXeMfl3498KbX/SOI810s7t1Y24ViIk6j+EOUP7mcrDpM7rzRSVZK
Pj0qL1YOdTh2PB+wgpxFpMil1d3aqX0j2SJ51qCEvBcES+JFJPRCnhinslYtXh8QwxmabsaRQYCT
iUQ5+BCAzRQ07grdkOJ1Ow/9JmnciyesJEORJM8QKIMQf9QenSF8rCQqAZ/RGpvCBq3pDwkLiPrx
oJv2qStekBMhNJ23/gQQ6gwt7urB2E2M+2JPJ9Jla7PQ7KIPEWQ5JaOgQBaVZ985Sr+Sv7ehvhnG
8CB2ZMEgxL4VjMH72IDzU5a5zDCHufcwoXhTunrHnVAt04p3KiiE8Jzg5nppDEx5Ou0XeDHwSOq0
pMk+vyNrpqifTQkK/8L2cXcVi/0j94qLDZPRk4jWah03EoNXWBH5UWQbvnaTZSAelJqG5d0Q6TfE
erKnb1zMXv7GApbKO2Ol0ixjkAZwNZ6z3f1QBsYJs9pKaI7EykRqcdC5aIJBii9eEg4EDhJq+Oqz
jqgBwleOdjG8TyuaEk1sXeCHMjTL4GWE/kV+2ZitlaQ+FAR0uJEHzrcO1f76I/SAL3utWM2AaK7L
rdqX4bvREBgBshMjr9dT7NkmQtNcGXQkmoq/FD0M1nSqaavN2FdrXZ03WcOcnpZId1SDW/oaS1MT
I+sazx35A3r6hThuEL6tTCxpRyYFsa8C8gruhSTzVYC60cNE7zKI1boBFTxgTfFWo+ERVxa7l45E
oBi4tS39dUOi0XVotF2iGdKKFVLV4ttlJHddFkjtsKeudChKxDpN8jGwYvCyL9fLMGHtSFwQsIYg
AozB33qHemqqcByAbkfjumdGQ4i2dSvxL/KmAij6xXvmBBeTs1dOGoQ88BkI2/XDytgvIwatcu94
NlIUx/Y1CKp07Jcu+CFpNBKzck1IKLv4gGzzexVWIWEu9SmlklazGNd78DW7I3SXvQXPjeP7Lqr6
amuF5kszsJ0QNGl2+WohdTstNQHGxpC1RAEUArVk48PFO3URQroZrE3DcpHhmU/PWCCv5CXts61K
nNOPzrL+oVyRfq4iCypexrvYn2/nyL6QVfYhz2oFS4XPRV/qXvVe+Mld4lH3FafVfZd6Xxwct8vK
UTaE+L2yoOLUBw6+2JJc6XAArh1xKhnYc9L8jSA8Y0kQB0MR2qNhzm48PwNG4uoVQ7iJKSVy+574
+ObRsgDL5MGou+nQmO4HQ3uMgTe4RmZNtYZVoMMSxtmIR3sX+cG2HAjZUBC+cKf1jyy/a/oVEI01
RdUvDLN91EbeyK7Hs16xdEKIw0RJDSPYUzLH75L4MgqiqPIXNaq+ZcZblN+2ec8FVm9L0rjB46I5
2MijJ0xERZKLwFyxdcqSeu3l5RNB4b5FFooHOIh9ADxgifTPN4s9qPoyrpBiq+M2mKjdMpHGkxMm
PCPP+kHHGVpZ8Q7l5s7J011l2DeUGDzUBA1XaX8RhhL581OcpLs6VkhkiHexEh28vl63gb+N0mjd
D81GK/JDa9pH6VdXixGOIluV2OuCGG8eTJdbJztTIwBltI5B2J/tan4qzGGb1+lBL8e9kM2T49D0
Oq70yMbdYa4btjcUHiJpTA8lM6S8DgDpjR7OIMDaRiVQxIqnJy23jz2d7nmYH6R9UENS0HfMsdm8
0VKQsIIM/VptqS/7KmXwWlishkBfBfa0d9LpRALUll2T8M5sjHZuy9ubnXMkFBJRYjPdxkSIewYN
8rk77s18eG97wIqBjw1SfexL80UIvbkzCM/+ElvNurkTmrZJqpNRTavQqddjnXLeqpPanKnmJLDe
ZIRgSSnkZz1sW5PQ71qsR+NWt5u1Y32pWjK00mk/4bHvCFS0yOg2IudFtUmObqZt63Hrjduig0Yl
ulx+s3LYHNvGjY4YoLDAqwptn4/Fdl46PnRyMZ5IAA4XhU9oRlqjvQARdot5H7CpbmNuEKtC+VCM
l2gklZny35bOXbVoNoYS7fK5NBZIDG5c0/6RSE+1Q/cBiWXV5L0Q/UtVZQOtrPcX4rifVD19I8v2
xgRAd2P12TpNpE9hEr9kYzitVV09jh74EgRwZGPCqTTeWj6L5zaXeSQ6o+5QYVrdOUBT49QGkZZY
SJR4nTKd6m735jvpoQnZNcf1axlhmMayrqmnRLrfuLqEajvZppmanRFXXyJdwXJk3yQTK5NReSF8
/OQFw54dL44GetwJVAjjJ3UY370kPwTttK81duDaxZCy0uuJSbp4J7eFHnhbnY0EjTFv9dRA9I9P
YumeWarXucPwRKY0t7OtTKeKzjRLb8hlHy4FFE+uzPuBhnG5WokN6KlzQ6njOXYIXaKVVUm6937i
PYrwvrY3ymAfmzg7yF1uDSlVD82lQQsx18khJjdF1/ONZvZkfDjpbrbwlyZIQKTd5r/BaKMGNNgO
mhaC40+cMjtXwhQMkhf0IHkLXZbqif5YmNOTiE0iA6m38kMtow8FplC1/yLU0X/HaIvkCekgMl00
hj/z6aozIECucrLzmck04hsBv4IvNtFMecqKG4Sp1oOPEQUFJx4hVwMs3lnhZmzjcOmU/kFxl23D
yB6gxW2sbpEGGb4SWZzqLDfo5LhRB+xNX3N3xYr7HrPnpmVngueZ2evPp9L4HUcuYZymarsipJTv
/0scgDt31Oom7pYSjUU/z1sQMuVo5Muz3Z0kSEeipbrSXJgsY0umzitxNo+HYEZJZUVHK4D6JiHG
m9BNw1rNyZ1skxJT/2EGq3ZCU6Ild6JVIrP6kifHACt8NVFNMffYcyPzMU+pN9EMQqsQKYQE+6CB
+4vm43fXDJ2mg9XBVW3b/nTNNHMe26CnMAND2Yk8qmid56LGo6hndB7Chqprk+q/oFXS5Z/P8PUM
ftZ8iKoLYbrpoSf69NamlYaGN2AY9uu7sM7PGqHuOlF5vsf6KOrYb4W+eylqIs8m/ea6BUTTzNSs
J0SMk3XlhOXGoElXbpe/HJs8KJ+OjU5V6/ocmQZaiZ+vPu0w9lBP2PnHlqQHglk9tlL9GfMClD0q
8cwb3oxqM008SxrOoNE7ZMnX/85BaK6LcN9EiSLJxv++BeFcAtBRr6P5Sj/Mqf+Rl+W6ImrMfQ/J
wGA+JhEOp4xZzl8V6Pmkw0n652P4zVOAvO3/HMIn7R09S8PczC4SGXZSEkWaB5gJB6N5DsgmRuTb
/+WuuKpZfznzuoX8SPcc5H6fNEgju+Xc0KwOQ1Z/FumuxFjKKmyW5MMRz8Ei7E1yCJmzqGkP6k0I
8Sv0YG+jo+nt7WwVW8Kgb2ofxYbqs09xkn1tVaumTO88RVtEWfEC5n4px+jWzKK/3Du/PWWMvx7R
tQzFn2/r0K9jywkikmGYMELcRYuqsfF36xpzsTt9/y9cpd+NvLpKFLuDdkrzyKb/+U7Ren+u/c5H
IsnWLh2wlYAlaWxhR927DD6b5Uj/CGVpZI4eOJdk7EHhXmU8GRDBnD9FVnW6OpTQOjBWySgM/0mV
0UafqvQYY4HHbFfc+XW7Dq1hEcuPTLy8BLb++ab7jRgMmxASGcKHHUe7alj/NfQODlUtaqWSt1aT
E8POyFbCd3pa7qIgPrapchF/yZ/f8nfSN50nHjkncceowj7d6CqJd05S5f2yD+OlDSY/wMnDoN+o
mnMS5Ild/6vumyTKMvv8+c3N390yusWbio4UbeUn1WJWjN6YowdD/YS1d0arUYmHhD44k/gJfdEg
phTmFKMOUat4T/NFVX4oSJXshEJV5VB75S4H23BBwtSGMEVRPUenoa7ptJ1XCKxmdg6LyfxntzrE
XDuB+ZSBpd+Uv4Zp8o76+KKW1QpsAk0Eu+RukATg4DhDp0+NDS0ZkA1maoA4URPcKsng0hQqMhtj
USgoPFAZuH8Zf353K+iUwBDQbngOOYk/39gJZvPRD8eeMi+OaIzIF7D2VxGK2lkXjudZBFHXy/H/
vSn/NW+KjiqQ8eP/7k05F8Fb+pZ//zmu/3//2j/OFOc/dFX8J7Yh+mjLEbPLP84U8z9wqhgmomec
Iaw6ZImaF3Ub/s//QVw/9i5Cx8ny5//XX/pPZwpWF8fGh3n9sv7/ZEwxf1nyWPjfdRgRxzJY4Nmf
ZJ8zqThDmWFrIuD+WJp3mmPs9NC8yUrn6IYptnpi8Vsdx/8mztigiPqV7qxDh3TXI3RuEZJ9mVj5
Ua+o3YJOQTTXnRFhbDsv/+Jo68wgDCYKd4bSXUxff9HR/WZu+xgUICUTFcb2vNzHXQ23kRzAddba
EH/ILpuaPYqK6zsnwNFLaVhBFiEFe7CTF8CSJ9EDj8iRQ9P5y4j7u3OC30fXmHSZXFlv/PyczVSp
jZGn18vOiHesVs/0U5zDVKVEdtO64wbOmxBCBLltda/qX0M92mHVtdX+IrtHP0DcGCYbcqx3M9wo
8SlIsZ79qj4MVjwsgr7Av9w237xQfa7bqt+ItrUy6nNOUJhl3OplurNrXp4TEvb1xnTjA6+vxfHO
piaN9lKyHNIDI+NO6b6a9qtWGlvdDN4Gw35xpunkojT/1z39Gy/Rb+4SbL9sWLgRVcP6PAnFkZl6
HbEDBL5N+8Jf+1F2O6IDTfxxLwL20G5B/OanP7+r9ourz2IWIjdK5dFwHSotfr4QCHPdPsqNeml5
ICItwGybgFM263y0buyZtN6JsKWYhZjZnsVRYDbRLqNnxaDn3Wz6y5+Px+Zx/HkhzPFomq0bJlMT
2zo5Tf+ai90ePQWZk8QCFYCSw3Dp/KNRkbbA5tVQp5OiAskEU3+bQqJE6j0N9nRx68jHfdteJCkq
XqzwZwEkRpe8XhCSaZqkym9b9hggHIS9im4dlb4/X6X4YbJT0vBEvNZ5EPArid/iEj1qSrFSvaam
cBcj7/RHVNkgH5ad7HhqtgGS1Q79dEbRom5bRxuMLGjjCzuFWe0uqqZiCI1RR8xIIKM3MSQ0NglE
TF1dhFDIAzbPqcXVgXVBZXRl2P75RJqGrMF+WthyJqHn8Z1oQnVbn64skKetlyGdeCL/dxKVEBdR
n6in2EhoIYYqzBl7VDKAstu0U586sCpxe2QFthFGAoHsCPxeOnGxLwSOq8cnFZjQwTU8xBoxCZyl
8s0IioPrTOfaoP2RkP42n/bV1F9i1jF1c2/N6pMIzdVGvXXnnWEBJ9Xk0OBbGCIH+3cNdqcsrteG
Zx5PA5kF8a60wIzs9FCTXzSk01kuWQdWGo7TqSzIMmq++6X6iOAOZlnEku/TPL/Lq7ekNUGNcuNw
IHY3nSfduGn1k5v3KzlsNXBuzCze6SOCy2E+DcAqSdSup4h7O0KGAp5i8vHFzEFY4kUQUkwUtCH3
9Hdl23gM7kq7XZkw0pVtH4MALA4RVlLFhzAHk5qQUjXqkwZFM9jjk0mBquB1Ai21+DlQwXF+mpXS
Hu1W3ZQMw4K1GRAWmmqj+Mankql7AWCh8/ZRPj958JpT5a7ERoJocU/j0yUv+neEZOE1pseA7B2T
t8IYnlLPJpCZWaQjLrGcdnL4ovjrxnjZaMOTjHjObL8gndrLR811bSmJhfJfGsY7zWZKKHCS5Zu+
Se8zpBl5lO6mPnmzsx6UAEEJ3IMOQBWTEsc7S06QFjYoZphQgIMD494x0p0+6U+OdIG3G0uLDnqo
IdmdKXdOiCeZTrOGM3JM39LBfulxSvWqdhLvl1XNpCGTHI8HTC58badvyZR8dAlv1rk3KnC9pWN4
MTphGE0Sij08AYsuq9aN6y3cgL0CUrTgtvesE0mD7CJMcbHA1FnEaMEHrhATPI1N8DIMkKjWeAkJ
3rLcpefVG0IZV0Hn4hEY322jvjgmb2v222IA0EWenSTjnuCXs+u9DbTJlu05NJub1sEH3psvZss9
JCHUGQd4tVJU4Ofdrd7GK8TApABFkK/906zgzorUd/CzU2kNJ8lhJBpAX8I75IszT3QIyACu2pGi
jGku2k3ldGpGSo67bGUnl5HHBBL9Zp7KfbTMX4fC+2gD/SlxSHRJ1FNIFQVL5BsHiYJMW6kxXkgB
heXCtV60FwEQBcLv7HFvj+o2ae917IN6bW1jBwqKcdeKhr1YYlQP+DlkNAWptk0w7JpYqq7ZRMDS
chc4Yf5YZ+scjHaOxpM3sEEO0gM42Qlz7IuX5itPoTQuu/SIsbMRTB8smPjtinCf8COi/kNOUpZJ
KUnyNhDdVZcA+36/ZfV2M8Xq0nW/1Ug56q1VtQc/mbYRw2ZNRDzP0cYKkp1cGVdD+5G1PFDP0L5L
LYvfeju8yNkRY73ZMJC47WLmWGMSAGtO5n8eq6nC9xJHJNYbJ2HwAc6XYzfNcjkVT/J4jua4l0F6
zodt2HHsgs573fQUzvEyKoqVx2GNfBNS6Sj38ZhPT1UaEYkx71smETnjE8OjFk97okTJxZP1xxXn
54luTfZF0B0hC5ARw5jQGYIVz060QzCEqYC86YbwWOgDz7BePKYjkyclkYRkL94B2CChQDXJuzjq
uG/tYV/qSEQB6JN+WAYVmzKU6FGkLg0GLrjstTQ4oVc6y5moJ+tFznzgDtt62trIxooRwNxyh6fa
oHuA5ZMMA0IFCbZd8VRO9EDUDPQ5Q0RFFSJqDuabHVvnNJy2wjUY8F5VQ7dCsrPr4VxkzMGYBeUJ
qRDN6/Z4+vOkd0UPP895tOKYBnAwy+jPiLCe5IqfGQGVFPFwCRToHSiQlv3tEDebdh7RxZIzz8PQ
QpGkOWA7k52T2kdvMF+MGnkvndd+Xr0AsSIhv4nVcU345qlSZ9GrH1UAdplGy2mkfWQ6mR673Hya
zxPNFiVxqDK8NtwrWPAI/OgvLhdDeKnJZYZgKJ7aB88mE4SR1ufO1nNoJjWDEqGTax4uSjdsxYOm
GLynszCM/uQjSqD7dRVTbqHqK6GZaoi5nJILoQD+fAKvIQ6fTqCGn93ARi3/mZ8gQNdPiE4h+AJd
D8xEpZ2m2t90abQCEbgpE+YVuSU0bnAaGE+2jVNUN6kMsaybomVkpvKGnLgX4U8yibB1Fok7nbKw
3dBRvO+ZAOTHC4yloxU+tgRlOhbzIiu2OmHToY/PJqkYLOL+F2Xntdy2tm3bL0IVcnhllEiRoiQq
WC8oWV5Gzhlff9rguqdqWXJJ9zxsr+1IEJiYc6Te+tff61I//fS9gBOokm9gzvYhrx9zmoFNWTVL
6JhPRDsoCOCPHAPm06W/1qUwZ0OYr2ybQ//kuu2hmo6p4TCgmNFz5PhWwh0U73uvo91CAPX19X0u
B5ELaYbtUIYi6KUU9WfYW8/YPTc2c7wRY6aarkMGJQGs681UFG+ltkUEvpSXH+ecb/IOzBw/B4p4
j8mtwSXNBJ3052dbsaX5huHWTLvbx27uCZ9QI2T0lkRSLItAImodS4SuSZ7izjtO3ErGxdQn9LgM
Ym7siIXCtuXH3rUb4cI84cJqa09JGyDHAKCv1QudrUZIgXP5w+dlExWyxCoNDl9FM+2sWj8FIz1K
UtOomFb44WxKGsy9EfzuZu2p60qOrn7TxceRHCxnGngBIOxgaMCihmTaVV64vhycymi/GEN7n5bE
1eypDFdswTDDEbaYygM466TaexS3TOyaVxL229jXgqCeJ+u2rruz3GY5BTKFA8WfHmYYgOE6Gi3c
XmluxzSoC2tR9M5Wksqmnk748J6sTBSDEUs/PLO0mRQnTWJ2yp+6TW7XGwn9Ih+SZtjvLMW48pz2
Xs6QCdtYOROS2LoqCSdlV46wSMqTlcEtkn0yZVMd0q1ETqNTraVFPo/OCwTNelFZe2mDy56kFMXV
DJww6e2j0cxPVsw4PcolXJkXEoh29KVrhfYWE0T+UkZQJH2baW1KcNfn+rYrnAUl2ndKk0ebYBHX
hp/t9GIW3Y9C9xnxGC8nr5pj+ky/X9ai/BOmmr59/To4f8ldNNr+qkHuhPDbkCzxP1mgh7uVx/QZ
Y+2d9aIgcWtytDrcHhnAcoMX2ZNndzzR6aFewoMa2a4Yzt6RgVBz7sczrt5zFJ3twHsLsxe5H1ms
EmgR5UbTSTYiBw18kTVrPWdgtQKyjgh3orggyfZIjreQJKjxxxOzKtdFn+OjGPyWiMcMszcJoeHM
7sr0SfZwpx3PltmeJfExa/W9Q4VKNeJWDfN1H85HM+jfOzN90ycihGZ+l5J5DxBCY566SPeX94f2
b8yJVNj2Ve5umVDClPjgVujxWcgSh/rad9n/5+YH2w7OrpSlADXByvpwn80uC82Qz6BuT9OQXRo7
4lOMVELy5wD/BPpBi2ogbGcXlzdfT6U5nZNuWJB9SF4D5jBl8sEYTlWYo2wN0FWgyaXCc1aYdyKX
WPbUeFKyA7mZ/+eF4tlIuLl6Q6dYZ37o3lipA/9v7OtlK2K+iz2K3zYHDHiWuGz9MyX5RiSKMhel
+d3ey8ODzES6lsw4IieUUbRoYASpZiNzsSoerz1GluDb8SbG7zpOa34UPF4crrBTjXpYftCQw5CW
N/PAFfM2gjcR9ItIc/tw3zKWI5M0qkxmWiJJNgHSGWG4KhNZVMyWzb73k1V4L9NL8dPkBLdimSeC
TSwpKA8q/yhadiNjuy48tyIvNjd5xcXExlUVMPurMqLoglBqZO4a9aRwvHSHOLdHTdnbe8aYboIo
ff/6Xl9q33+eodxrPIiFwsB/P/YoQR3YtJjVeumH2maOwqtCu9Yt+14s6yLsG5aTRdvyIuBOHer9
QfbejG8yz1mN2WuE7YRMpc20C9o2xqxsfBYpZIbmVETgDRpMLAucmeNkCHDWGO7lbthu/dyrGcfJ
VkWMHc0WAJEcpDqCRbPrdrU5beq4vAua/NRm6hvK35koxbSrl75IqAwa12FWnqR6ps/x64Wd0/Hg
kELmbrIpnHk1jd4iAmdfj9U3RZjPKDp6LKxOyBWg+0zAWX/uY6WZZGnv1/UyFHnwZVBOKZkd0KyR
qhOwffr0pj3uUv26avv7OAHXktN4+PrJfS4tylU4dJugL6Ei+xD8TGQKSKvbeik+bj2LJXa9tTFz
31P9Vl3dFQj7vv7EzzBDaS7xifSSXbAdH9tbjR3ltpdSfHKL5HecMSGSF+4S5jEEUKZvuRUgeGOv
B91or5k6ZTiNDCEwxXc8n8iugMTFLez4aEhvqklZpykhh2Nx4OAlD90dVUxYQ0Yz1e9ixUvJ8+M6
l9q0R1VUpaH6IR4q9dGBl86eks7VjzqiJRhxxQmT7ot66O4LrDv0uPnVtNFvOYujoPHWcZSjkoz4
nl/fyL9ejOsZVPI8nL4+rSAGj/PATsCkTzUyiKpCEtCk56aIfxjJsJJKJWP8ihX1iykh3HDMAl0x
cvm4i785lG2JQf+4L4SnmksDQ6WYaH4iCk5+4bcyrrocLKqD6rhp+hJHCSFt5Zuix8KwWduENi2F
h9mkawtLZoCikZHsRKiyLFJw2RmtuFq17byyqJbMfbVzMixlmZOj2tUx0CUZdE72z/AIs8+MZC2C
oV9NKPkpC0nO2KCqAEELRpK+Aea8R7Y9qayoLjIiWvB2kmxDgd1QWqsLxl5TjMtK8kDSJSPEWrS9
laQEVtg9B1XG6JXULHNQOqn2W+vjjXQbLvNz1MYkMyv5rW8e66eyO/fS4D5qHFzwMj6+H6XSoH5Q
uJeSi+D3uIKtuZcMuyZNklwrDeEhCIxDolQ8uO67aNOO0yHz1JNONPP19eiypj8+W8rthuZKGsB8
zp8bld7BG0u8oaXEiedPUZ5EKC/Ta6GYyaLSUa2XXqvvZaB9ttyzkeEgcOnaJtZ0srUFccQxapW1
jC0XAYuwUA/ZHL18fZ2faVfcNwJCmn8OjsnWR9PiVFXgTemcvjLxOiE6H7mYOLvD2Pqu0OPfBlNa
c84AIGPriAiUsVwWqbmR0XIsELou38Rec///Mb/1OYuSK9Mki3PIoTgg/7yD9mSF9mQyui53UMzu
BIwodJAS/9JUbZfpKHesYeq7OonjqwgI4qnZKuxyYgs4ICWR6MCGS5onxmEG/K0xmQ6K5L3qxdmk
OFUThtxkInLaieOo1QSLAk+JgO+HUe/Kbp5beBcxZqJxH1Jgbp/Rub1auLIK6LPqKBXiWCtCFOwm
fzcM1qbjN6MNxqd88nInGC1gio0ZEe1DLlt4Q+/0Fs9IPkYWTFoWryLl0Jjh9GxY1+IeOnucc4xe
IUJA/JFx9nbTTmT7SuadtYFDMrOoA1QWYdQE27O1O7w5uoODrf0iH4jhMLF1bYbBBXLm65gzjQgA
ZDBukDWh9P8o6OpSQObcLMt3zjIz/81y/NtrQ/Cp06rilHM/TrNFc62EeQ+VnZGfWxWPFy93X6RC
KkO1k0PxtoNx65xGZ3hsyAC/+fi/7SJMrKimCh8LCu+H8CLL/JhSPyB5vUagFjrM/HtU/byseEWt
f187HI6G1l7xx/A3ESFX/Jrk0auJGGOAlUGe9X/G3vLwOSZouBMkgkT8cEl9Tzve77tm6b72VnDb
K+VWLJzpuBwrPFjlvzJN08/hnjba1/dDxgY+7WKCSIMyyeyG+7F6lTheq3cwfpeGg3WLHsh4tl0t
p5ElY04YhTBFKdoio0KxEAVktysA77sBYCqB7Kodn0cZ+7g4vYpLs1uyPIU1Y4zY3RGC10p9E1sX
6F+KW6oM5ykyJVY+l5X8BM2SxLTofZdjP+IpDXDQchYhimIcrzCkNuObQAv+Ca4lIDXxuEVqu7Oa
eyvKHxyl2cHQvLqkBSO2uCDm6jE8+rwQdPnOmgza5LDb9XgpT0/HfNnBtMHJd5fZGmZyDMk3ZuyI
aTKfoRXMuXJTF8jMwU4awQ8KEtu0TMGVFKBEcGdoh7XV28vAwqdjrHeiCtQjWNdpd08NbCd+2k2N
J7deMo4YHnUmNTXbCC4cJy1G4/H1A2QT/8sTdCXqkskkTbvw1v6T+NehZzQuIHDyueFZzLR1D4IG
94iZtpU/lvemHyxlZwXeczOyleEmCDvKX0n2JSNUMGQMxb1AWuJ4i5nUymudVaxbVwLM7sGMCKIT
x0RaiN4yLPuz5f5wmZkWsFRgpTekLUd5hl42o3Btgy1z3AyB5a8ypyYQ69yO4EPlKwnWfZwwR0Ii
uuPQHhM6Bwbxq7NkjssbAhp4yZEXcicyLBoSIPbZtq0EYQrzxvF2tNM7QU/KykgRrbHkdpb4Ginp
KSBpLJ1y49IgWcAHQHbsrCUxAnUCYpeEzwVJiIhq9vAE9nQeL/bcvF0hsb3HnH5rRMvMrS/G4PKd
hDdccow07LQmsb+8mTLjhmPO1sTIObYo2aJMa+HqTLmF51J2U0zeQlJRC48uXwWrJCgWiCoZpYwc
aBV1zCvsSW70aG9o9SpD3E6iLavM03Cq6EfgTMR7zK8qChpJpmsjQpssUn6KNqlB72P2KzWzD6Ko
7EDSy4XZSIXQO2+Jj3Dc48URpo1PjadmHxEfexucp70ui+bKHWFrcg3iHU+jZTEiuAy3eYfwpg3f
59k/y6hukbrMZcbLgrs+1kBr5IMjJcYqAm9ZNzvVNbq0mhfP8dcmQ5SjWjNpP1+x9S51xz84UbND
G/9bKOERcmB9bHdBn2NMMVHfwGCURyGiQ6ecsd/R9GOthVffvBl/C75dlTKvQ+TtMJj0Z3gROu1A
51BpkAz6qE7n7dxiJGs8xWqNB6+9kkwy5xraVl+mfbvluHy23VfETuuvr+Tz8CA7PDusahqmbdn6
ZYLjP69oYaqt7kdcyb9KZZs5ism89ZfK3N/Llcjkrpz6Sq3ey/sh74wsTCx2/fYsQt9uzk428CsB
R12o10aM2m/UNhfOUB7w4uWK/Q/r5QqV8bMSdfdqzwpmFUsAZOcgw4s8eTd6qGz98GyzcXLbLnPZ
EYMJ9HAiDXQVk3r9OD5XYNYaXLKVWr8R+s7X90P765alswE7hk0z9GOtMkQ2n6du3C7lc+SQECd0
Vy3ewf4aA/k9M/hCXF/L/JEEeOUcbSITm0srPcpUoeI0z6JknVq++NcX5/314hyP+TPP1Jkr/5DL
Duz2jLcW7aX0IlGwvGUFIaG+9QxcFc2cks3khMoiyX9fKlkXDh7zHgsrc5ehhkjYT/UR/zbjX4vk
qBCNYi32aAgbIZ0sIhXkAPMEt3qFHYfAvgaRtOZ5xhS3Tn/MhnJQ2XOyqjwEbUR/yLdQww1Gwb7J
nH9v80M8NItQqc5Ni8Gw8KbkntW4oDhdiWMI5SVXa+3tRRIrJyOy7wiA6Qz0KoworFnDa6IgkwtI
iyuHU5yK+hJrHqfZq2PNIgqPpbHHGuTsW/UOG5LfQYARXeJeicRdim3i+NAzn70QaXCarksnOcte
oqrJe8UhKq96nGSMUhQ3qvXkad2zlOS03DrrrbtqmfbWReIsO2ZVIqiiCtqmpwyxslbQWsygiXkZ
ptAcNFUPA7Ff1XP8zRH6ebKO1xOnMd3iEGWw2P7QwfMUy2spmJHJkY2BnXnPuGRJu1MwMkOpLOQQ
8XE8kQFjl42z75FoNjLrW3o7TJREBFGyVYpkBhH0b4mz7QAGh3WHq/ypY0xebpCGGpI06Eq06RmO
5gkQihJqTtJp9I8CJsN9yCs0GloPdFX7XDX5TRkBEuTuqwbtbR/WgeqvJdqRcnnBBiaCUNlMJT79
+kX4XEeR24JOiZxbJuXNDy+CUg1xrZpOw3hWuQ0IJhCnPPrQlUrPO5M6oanTdgp+MJzqae9gUV7t
1Wzz9VVceOAf02yPeWtuDA+JQPXPXTyZcTa4BKhSCRUJdI80U1LsEdVJh6ZgdjrGId6kHC0xRxe0
zxKz8LDXWrYX1YEURuXsd0mo4oH7x88nmBsSREixrEGRLee6rHKV+fHegD+hRdFPJ/mZAXUQDqBY
keJOBR6sBvTEkjVKapFjdvK17rFvMRQjAikhfgsT8utb8NdKg0fdAyG9RzP2sn7/c3y4BlFzYZCz
VHSx9LcBekc+3yPZPRX9VWQZp4vchVJPyDtiGvVOWnQyNz5MOIlV0Q04aUg1/k9RWgg5U0KJr6/x
b3kEU5GSwqi6bVMG/PMxGQ1eXXPKYtnIYSYJvQ0OBV/kU4AcMad+zNlITReprhAp4TetBtJTx2CC
A76C3OY+KG6kzC2q3FkFE+M9OLOx74dwJXB6OZ/EEkMCniAPHuVzclGVSbQu5HoJEzWlXpn9baoR
K81QLIu3JsLbxmNzlNTBIBaS/0rExy29kg1T7eOjRPcswDVVMeL52HTOVLqPglXBJ/4oa6RT2IOh
+62bqqbzCt0wCDcdexSOxcFRXFvkrZRxldrI0UzHRyTJHGIrd6ZvhdYdh9O1mLporrJ2EhFnp8jS
YQ1YkiDYa/HRkT8jAar8HQLFldRjJJmQEPCbKqku0c+H9wo9CtUGsg+Th/bhgVGEgLOjCc4Xaicc
CPAWTfAuiVBpD5syubPNGEP3YJ1rLeUpn6HL/ERdNziJLC5XhxsKqBRYAVuN91Kg8WbjLS2+ef0/
d/lt2Zdh83CNlKk+DreGbZJFUZKD4KWyBsFpqz0LXEF22WCgdTL328l4VIdvYxT1bzeIuhlhGxU+
LIo/VKcq3FvL0CQOKKzx3nNJgqrrooYVKQG2ocE3GDhIx0an3f2PxAeiQhyp5TV2/JoRVwqukInW
nYdt7qhQv6ls54xU94YhLuz/OpranLlKgWBGe6KV+hiAlswQi811gXAOky6IoT0V9QVYuDiJsB8b
BEsAdjMy/QsGttC0Y588XNx+5YTPQDQsiM0Xsd2/diGpKIQFIVZeaDWythsrP6GgHxZJZKVLW083
CqPffEL26lcd/zor2FT7Z6l9FJCCqItrM/8Xvk1PtU0SAjfDntGalhfqBUGYm0QXI2ajQxDTl8qu
abc6UZxss5Jla7ly7lSCHjZt01GuItioA9rAiqMt5qWWE7XwUI8hCnOIb7UWlQscCbl+yR+EVpQ6
9Y+YoVKScdKlbgz2JNffRH7WX2ohiBccGug2Ey/M//65h7WJiXuNk8BNT2Eh+f1jM4TBKvO4p5ci
Uc+ZK8ET1ofvXqD8U/Dm1JzRUmbMe23j1yX23/ZVNiZIDS9RgrjPCBdWC6LXVAs2QLfw4WwPioIh
sfBK6yrZtI13GDsKLVI1DiMYB5L9XoAk7kyxLqp3fe5eCEtSirnob6UyJ0dORyiiY5jrEkN4NAPz
uGIg5DinZOKh9c0ub0kp6o9NwzFtl2FzNh9LincfDuOqSAKrpEFxwVzgZQOMSDkMCJ5kA7AIBiW3
CCtQcgwivI427tzshGgiLzQUITJNFI/+99wdkDLZVv02RcS4mJ1StE9e2wucFn40WWXQP0Vp82qx
+C/3RhJXFZ2h1HEz8l2AfDep+OTIX2bafhFFwF+Bx1Q53BVZbuzLsrxCSF6uF61VU1vLSS5NaNkz
pApQB7tMry6rTPbgjIxWVvnX5yPL52+3jiofHSk6ZbT6/lxcsecagz4UzVKWt0BZWWvneSMOExby
LhnkaTsqVlxVkY3YFWQPcu7I1Qv022mjVztAbAKRWw48Yslt3Dj3LkdJiKh+2SjhTxAInoPAq4zZ
ohjk0TEDPEkEOoDlBQTJPCyRDowsHfjoWG/NCYhTYkL1Ch/Gjr9YGO696cQL3+hv5x6qpR+/OyA+
K6apOV2DFOZVZODs7TC5g7JLKCOTzqurtYxAQ06m0iKVEIXagxTgIRTg2lk96PSsBOoj/5O1LWfu
JffD2qglYHMwQtCkpgfjQNDFWR4slDzZ50V+FKM5eZYtW5m0WaSnnfGArHwJUeooZ6OUOmSXkqJ9
Ebyqjb0W8ahEiVI5vTRj+olcKd93DsZSRXYTj2Cb+PTSLl/lm+Q99U2TgpB8ZM74TBcHm5lrXEgN
RbaiSw+98rfpE//myZiIbtA5xsoTU/X9UooZLlUWtfKvnMD7Zsjwr+8dmgQ5qz0NxcufiydtCoWR
E96p2c9OAhFS2oSBrPyUDTwRyRFav/5mwO7yMn962Yk5LbZChL4fm7qVpwRmOjLYyFTNzQzeLXQS
uGD+Um6TVJjkwLvg6eE7TB4QbX5NDSlUODnD6enNpWlho651/DZa1jJuwhzbSgvr00wkJYFcCo9J
lvlQU4S/UIDA7DGdApqPpruULiR5UgLlPPPQNP7xOL7zOrzfO+WfCdpRXHGYDiWwPkhtLcPHlE2k
hFLn7TrPqqVuGIRfyXsQFW/mL4lhLC08St1YOjtNj+GwzN/gDGvNym/JojIppnz99n8qKci2aSI1
xuEN4dDHmSHVivU6dkuMlnjvpeAjgSOZ+3bCAt2jyDoZ9UrH0Pvrj/08SyGfS06rIzr+W2chNgK1
HCgNK5V1lVjNrmw5RqxfWPiqw3IefWRtBNSNt2HE9HLofH0Bfz0vPEYaCDMZDUC09ue6zasKdKfD
sJR8admMmyHltXMWzsDkNKVjCajSmO0PGDFgBRYCh33cm9t4vvfs6zzpjlYXvDddt05vbVIuldqt
RPFl2+4qTWc0H0yx2yJZAZ3NeyAHLtavV0m7Bq57X5b2WTZ6x2CDosgQ99VWdaLjiLlUx7llsEGW
Gkg0rk2qqFLidaldSvYvaXXcAykElRI5LlZE6WsMDLt3Tlo9P8gYkaQtJdWXr2/b35YL9SdTpSsE
O/ajvj5GahyrKi9eXdMF7MttZ1NYdtIbOfdk48KM9z0c2m9O9895pmM6Kie7piK7pGL64XRXA0YT
/ZLWnBYVN7oLGTOiJlIzes6NDZHwu36+HVuMY6r+FnXRBRMiBe1qFu/j/FU2XaJmOMJAmzjMGmoq
Pj2Pb14nOSo/bEw08OgcS1TOlNCHhpmNFUbACcWytovXRpX2XRAdc1hrXz+HS9v10wd5TE3Yupza
qjyo/yTe5LNsjJROl5flkFHFqTPpxZ1UOfeM+6KK13KcdUYJh6i7Dtzxbqy8m5767deX8hebLhOZ
vWO5KHYhLlzSuf9cStaVrcXwA73yLH1Qu/kg+HUbDbk0LIwsO0rP2xH2BYwqQS3dyLh7PzW7JKTU
zaE20eWWndGlQDHkkEQIt+Xs1Sq4KCSZSQTJkyTLxF3Rd7K1huJK+mdSrfKy9CShPFrO07/xlnti
MHDhsJ+aVbtLHJQU33zjT+V7VqNmMKlI4cPyrI99ralVepjhbJpmR/m0Nf9tJwpQEWylNZUHyQMd
zT9LqSyBPD7q7WumxL9z5izaQbtukO9KI1uK4BeYDaMMOo48VkTpSgNRzYpWTbrhdub/rtMHN6bo
eumLNDUuA8pPSNPo/Q0mkrX5mxL4X15xvhxNCcIx1NQfh9enGuVqXLMzS7FDly5lFZxMkEpx+aut
65VDe02O9a/v6d8OBIdNRYx8SP4/iT26qo/b1LcbYLvlSaNB4FHVDAb9sZvxfpZzmEBRi83lNA3P
4oZWyizB1xdh2PbncMZCaeKwwbmM0v77+/9ZzF7V8lwzNCeDnaEcbvrHiv2OBq+l3/qCCa7xLjfU
cjrE8kuqU2oreNwmHLVixLgmevTDJkRRTL/A8uZuzyK6daJZf1JcHb+oMPxnZAZgq/j1vQnKmDrd
yhK2sSKU4zYxdo0X5UKSM5e6meePHlBkTejIg3CSayEmG8JOVoWiXAlPuWmy/Np1Zv8hbexppSQR
ITcAZjyId54QmRthM2Np8uYIrXnW4TZbAJybynAPfOEa04Ls3bSxQfPdrWN068xN65supHSYChFa
Ezb0BIO0EFp0amDogqG3H+LSUzXztOyFLd05UKZTcNOKAnd6BEAdKJCou7GFSW1gydN7yd5ozAN8
HlSjUUpPoe1mkaJ09L+m4AHY60LtlWEVBI2zqYBgg1qeF65wsVsA2aGQshMnSLeBpJVMYw40+UsT
OBhwbUxHglUfuP2iexr0yjyoRaLdwDahqZqp6j29pzsf4atTx8EvRj0eIPmqj7oQvR1he7dAvsdh
MwvzO03AnBpJsTFV178rLat7NEH3hrM6nqJShRquCKUyau4rW+sByh+RA1+PY1VuSlwQdpQKYbT1
FiQ90+uXeheH131oYR2m5b9TV4Vbrlk9834aFGmbObY4C4hD2l+mX03byczMc9Jb07avcTbO1NY4
j6CW9gghMdI1+4Mi9HQHjHrrW2ugNpt4Vu5np/xZEc9BF83vJuW9yj1Ox+ifQn6t0l0ctq8VLJ27
Ruw26p9prBwbx72PEebGWXZAIgYiOX2cY9w6shYaXpj5P9oaAxxE95SVXLrJSrlIarqBRUaofeYB
7v3Rvs7m66gemC7LD5nhH5O+3+e9dx+F6NZucrt/Cv2MoDJ4ULLxKqt9BMAhPhseZQL3mHj8fKZD
zHdKZvs6ipNV2A7P2YALAf+qrjfXznVjIiC3eghwGRr/4CFJvFMiuPMFAKZVQKzYdM6TpTFL5iF1
zPzrwe/+aYL+mDbtLy1VGaeQH/SxLncQZNduVptrk0nshYvjYrUokG0yU4INXt06+RLilL4D8vaY
IrZe5WwVd2ZyZbbBa5YZw1IvWnPl+bV/mJXkNkctBwLaQftSVzdYbiBXKBMf6mf/pot6KvAb5Wby
y3ipNeYPHdfNg5XiJG870S+nVTkZ6/h1UKitDgjHjpcf1NB+zZM+2Ld9ug66iiEUfTRuA7/HL05F
GPjOkMAPU4WmbHfVYihM/SHRx/zeDfGB2Ni7Pp6wcu8s9ZoxW2XlkJ6ktTNt+jrYGmZQM6tmvNi0
7bK+ap6YDtEPyKCnhYkW6Ogzgg9KvzP2ncmmr4lZI5EQ755lMIcE3jg5uNM1rlrMeFA9x5FmCwdm
qaJPXxZadzAdrEx6g7CgzDRq/a0N70cZlmlu56yd7CEBA0xoIwNkQD2zfNj3/u9CmX7G46TBdd4E
7S/cylcana+IXu0G92VrV3hjT59zhpQYAIfVa3efCG5mULqYSjg/XP7ff36KUAukXC4EaLw+Asc9
XX5oy8wDWXTba753+59fVo1nU0dINhr9//uTlbkGqVbvGj1bRU5m3/jNbDFtZeEyNynxdRhqD6OP
kUim/BoxRRnrzrzm+8YvcYUjguN79xP+Go5Dt3BQ4fHkYIPxJPOXpM63WaLZO6OuNYppIAkSM/tR
YHp14wHvLf05QDvLD2i3nKs8dCWk9xg6slygsffMpmknbB8OlEWzA8J85a6dG++6Ee63Ml0VPdze
clJgKcz5qO7aPLy/4O+VIaqutKSM1y2wvcSbl+bQp/ugTbXl1LX9TVPqvxCUtz/ivFi3fmxtu5mR
b7sY3/D1S2310faUgYHf/MGcXBDcqWNvwwLvSbumWmHb7G6Kp208/a4zyY0oOMd8PGhXdQjv0PYs
fa+y6DiPIZ4Q/DAN9Rp/jHRfmwdkm8UhjGZGVJRiFZrTsG/sVgNiRsnRDkJEATSeDnOI6ShLsl3Y
/TRD9oSTWsTTeDtY2tnuapVJmHkzlaV/7zqdss3SGHJqaWgvpkn4BaDqKu/bCKUwc5dVpc+7KfLN
/VgklG1i92pOAipVGxy/po1lBMwamWp1sFvzdjL66phgK7q3RnOvjEp9F1X1tHG136GrJauk94yT
44TawpnLfm0HprXDHZ0RQueqLfMHD06q1mMw4Y7sPuNWJGSiLRUSzICwS+TSDCht7Cp6K51ikTgV
+wzC4r2htJQaYHUi+51hHOQoXhWPOoKwPKx/5cVNji2VHd/FiPEjcz65CTiIYNyXqb0YPYJMBQEb
EbNrABMQIQ8T2A7wXEZYl6JSE0qAxrEvgjylmfadBREsGE+izErAaBZE75UD2YtrEHiBoBnMpF4F
KvWewd9EQ/DTqpJ1kfcoW4uivemAtq4G6rbLlqx3XZmAkJlM2Ca9Pe/iSl/YgNu2/eh26KST8j7P
4KxhLZRvKic/6Gwbi8KmilwnI8XnIUWaasz13htgcarNQ52qiHgLdOJtiGUMxoQM85uDe49VTG12
54y5l6WXTe9tiUTP3oVZ8JIUuzSYb3q05m02I/x7ka/cVbDclae0HN8DFUmd67wEGMIMQ7STu12P
Szus9h3yY7lJorXurOigTcBllPbeafC/KvN1McIZb5H7temb4HUtJaE6Fq519GqNYR5NzCInuOIN
OZrrhTtvjg4iyjSBvzoTsjgz2fGdt46SXTVlfuOgZRucRQylRCTkwv3xGgZwIeLa9vToGasBiwKs
lbDVgYe/KBz7RWW/xQ3x3hD1XOhdhcWbCsMidhGuI1IUXIBI3axwuCEuE/GffHJKewBOxVNbxW+i
Pm8Y/lcaYDnexkokgsUdEEU8f1G05qKDkz8Fl2OvMa5/+YDeuBqbaaF0N0pf3RTAQPYD2jiy94WT
MMeJ3pzR9LPW8ZJdapnj1qubOwxpVvL9hVabjMhBE+VHrUxvgmqo8GIJu/ZW0MNOppJkOS8yTTi7
OtKfaa+8uF1365fOlbgmjzPmA4Xw3oFOtFmyMjVzIzJ7h7csR31bj+XqIpeH0yDz+E7bnpsOb0pF
GfdNj6Wk6a+F1SswEcGWCP40SSHo+vohYdSCFvaUpb+F08v0SLQU7ovVMxsTeOjm/PmIZoIjLtmJ
b6/OslJZIK4f70SgOE/T3pjjndthPjhEw0Ww6rn12gWiIlgGQYz0Hqr8otvEibrUkNtaWX7oDTAk
2nAWaA0h5IFXYH/5SryWZX02wZtFrkoBBDE7gvYEd5KIC5OdQQW1K2Day+8h07HYWzwE61kt5Irw
qWDIMTN5m5pweq/Kf19rLbPgbFTE1MlhbvI3Z8S/WR2EwDPcOcqqMx2OFfFa7b3+PNnTuZiTNxcq
vj1FyxJMsOEmAOjg5IKFsUxrTct9KYvP5BvMNviApdEXezVGMc/6k1VrDvMqhkTRZAc7sq8Et1A2
UKHQp2rp9NTW1h2yUAq4B7erF0ar4ot968XRbTGxaMFfJCVS+wrUZhitdbqIogXRYMOIFP+C6gVO
YbgQAwCsKOP1PPZXBigXM+3OzRRhKgpSBvpCiSZfpCTdALyL+9tqOlgtDrBpXyIfyWMsEBkEEqiO
5qKaFzNfArDjBVkhwtYw2jooQafioXiQysWsqVB0WXcqRxZPouGgHet5CQh5LaQSgcMI+VpoCso4
nGdnfuqsH1qrrm3E4vWMbTzLV5A3poqu20InHWXT2UuN/RD2+2Qen1DEvRkwcwCP7s0YrjKSg3R+
1ryrQi038PTXZpwiwpn3XlSvm6RZa3gYKLF9rObr3E43AsERxBKVb7RHFLnp7qwT9Kq2Pp1FmDxx
tTabHHDbB2MvUHNdABiApUUvLgvXAL2FYdGbzaO2/Ef5ix4Q8QF1b62M25lZxoEEevKHPa3kZT64
K7nXyeQe3c4m30oWcjtyFLwljGtyTUS5i7aETVmvZ4OCP78j/1rVWVe50ezq3yJgHtr6ys7O4+/C
909tMp5kK256jg3NeyxyZJfknGHUnUUpLstRthrBNthw1ybrTZ0bEVpBuwaUDvqoa6FumFA8KNXL
shKqU96qy5C8Tp+Vm4sAtsw4E1t8qfnuMQ7QskoFk0C36NGu1iKmVqMfSLFXuma/BNTvQ+zUzDLE
tEB7cI3gXHPy+gP0IbRTssnLJirUZ3EUnhK6B/bcbuQeWubPqEp2FjFCvAxNC3sKUBMcMUIuoz1b
LWT3MBHg5wzCAi5pTfUHzpalyeAayLYrEYUPmXaaKu/Wq1ZM7iHU53Ute0xfwvrYsG0tPF99ctnf
ZRuJCnxbaljwIu2XbXXgpAxq/4U6wia35o01D+eYu6kkeDgIEkmYc0PD8tayC+SJKdEds6dHQZ4J
F0loQoAJjp1fPCqx1M6cY02ruMvG88h7xuLkJAVbFlQI2BPeKj9L1lnf74KRk0mdn6a4bheCEajM
+s3PCY9bztYOjU305lX9WQITuczMsq/kXBAFlmBB5AUszIiGLkPFaMKFeSJkPNH7KVoEPst8Kb2I
E9ReZzH23VAh2hb1FptFqGPdiL5cbiKv/xZKrCwMWUc1fHbifUAaizgP7hBR7YqU7XAApSILSaIN
OV9kgUpwMeEJEOTmRuAAomjrg/FJ4O3yF+XoSfLsoOHs1xf3/8sa8Avg/Zy2EpYJT09O2/5/WDuv
3VayLE2/SmHuoxHeAIMGJkiKogzlKHsTkHTE8N7H08+34lQNKjOru/piLvLkMRIVZu+1l/kNFto2
k0XNizAl3OWWelWiYCUxU9Q8RIGjfq3r5X1B0wMJ95MEuCKdXvIuvzQoldxsxEViMnby/MLawmgX
G4fWOPYsKF2Zds1ZElGJsvJzPaziltChrpYDbNhLZhIEH8hb+LbWXDa7EEd60UOSbRlikqiBlUIj
h2OVJ/+tRONeFENExlBOZEmAAqa/Crmhik01ahwVKIRVe2YctrFJ7hSPm4pTCH1kX3eyS5d3K+71
ko3ANJAsh2Nen+8jc/qWlxko06O8bNEXqLVk5QoOLVkrL75HeaVaxJCye8zr/kLtuAXOkhhxnhIH
vyngfETOSpaovOwi7ndkPFWWI6cWIyCYXVnabY+eV8zkV9j7YP62YTDfr7uDU349bRMM6dxLC3vI
2YAciaS+BNhIMDZoQ0jaLNqIohJHe+xqXWXsWKePQMO+pDwE0XUTBUTZFjh7HzURMkA+QuSLsuF9
VpddQu9ekj6NAYvfVvOLOduP7Mr0MJSXxWQebGwA3LQCX08MbSBFyzw2mmFe0ltGcCKtgcIyejIV
ztb01TLBK7gQCPCMrvr4KPCEgWNNvqwxIRYL5hQmBlr6O3NkRM6qkxmP4PcsjQ43U7IheNGZuXq4
WMmASj6uYZqvK0DE+DgvuvcQHquJn6j4o3qB+TUdAdrHAqlLwpdex6kOKdpgwjLGcu5msjiQTVfA
eW/D6EfwBDg+3s/Lwa3zGxnjGuDpBIOzZN2vWUEDQ/GmfZOHj+1C4zh1mRaC2jPAaQsYVAboCboZ
KoBKMuStdJYF31ZVIwqT5hG99GIEc+SpFKkFkzeNjj6aIrQ+0+Gh0reaqu/zjhGgOLK0OoZlbXXf
FLASrRnRkfx7xM/a7xoms3q6MFiuSwTUaNfzNEY8Hv2I6VOn0S5FAjlps2RjBLhg1Qu+BeTQROLX
ALlpSy9Xz5chiqC7XPWYqDdWC5I0IxNWvigRvikn2IjBL9ETFgj+nGBDZL2hd12u8GrBRcUZHPwG
Pj54FkesZjyxZhRMw2Ic8rk5qkzpgzb5yHDdNBT9vc+T+2kdlkdn1YWGz0/O/eoMxf0DEC04YnzK
hO9RI7flxupL5zHSYA2J8rwB0zvrAjytf2V2tAnL/WTWhxU7JlxJYftMjHPk/3Xa3lYmZrLZR9Fl
3wFwZVmJWsSJFm3nEm+P8XGFrokzsK62VznWjvrIqVSBj1jtvmeN+l80HkZb89Mu+bRlEbLyIhzm
Ze4lQsTi/KaY9pNj/TJ5U5UFtrQHI51nH93EEKXBVYwJqhGSozrxXjyyhI5FL/wkC3ZQ7ZNMOAQU
3ZKMEZpaFZhhH3snobwkGt7WQlWIPfB2zrBrK7oHsvwFcmDiiSSD9Dn/oTXzS/CLstBmG1O8ZfKB
9X+KQZ5YIInRS7mQPRESaocllALtLLv4e0HuAlNEZQsVAbcd5STwba9ctnXbPisqUiKTsYALSPuH
Pp3Fk4kdFX70Yn0gNFGhDjVVSdENEZMhMBzoo5vhtYRp6OgdBJUtTLAAzxaXJWknOOI1IaVG4QOp
OIKhOTpjeo3yPhyL4j6Bmhu0zkkQ4rJR9QWjoGw6aGl9JVw2GbBqhXoT2Px47dIZQV23ymmAukWj
AcaktsM57NzgaRzG9dEsQfcLMiPVw48u3GbMCFdsmQ3Rdc7uhVS1DO7rWJ2AUPGRWXmdtSpZ0CcJ
8AsNxVcJAgK1Gxf1hva/v9rrCTwiUsCnwURFHG0+uP1s+nPCbtYJqoYH8BDmGQrmDr7GE6khUJD3
tPwWtKN8okD5Vn+qjNR6MmGGAdQStKtgWST6FdhvoJRDLILspcoHr+QJJU22ykJ+vpKR8nTh0LQm
v8ppgzV2f1+O1k+I3uemqACZmBq/03Lb8hvF8MMpPctGUcb+SkzbFGagAiQbTWKr9bzaVAcejmgA
QHZWrm5t5KvKYmvYyp5QtPWE0RhMzAlV2FGmDWhNtue4LHeDGj8lLf8scNSgso5V+9iPGeaFFQFB
AFeq8ViV+nNh4f/ntv1CD/emyp2T2urxTomCm7awnzgq3R+VQBO7OSSx4RrjPTCAYNZwYo79So2O
nQnieAGNJPiwle6zgmU0Z8TBY+Ip1P1Bw791s/41M4U7tWuO4wwTbuUEq057ynFrncr+lWyuprDM
zyu0GADmytQAYpNjowOCbQuucVxRrAKTkxMFmPV9Es1rjLe1x6TId+KqpU5Mi3lpgnaWloLipR8t
EHwtJnqVGpWxh0bFcAWrdZP36V62P3e0oq0F6CngTqBb/jyjSAS8QT5jYkqt49rhsmPiUH+olXw3
AAGa2v5KJtX4bR9XH70Yz1MIXhsJTz0z2qmlSQfhroGsICdyxemQ9MqDiKk4BXohlrvTK05qE/va
zE03NS46RhN9SzhZmdWTXn64cbpxnB6qoHnd6d9x9+wOxGguqgMbONsNDLHmVfD2FfA2Gd4K6VXg
7gs6+xqkwN5qDismAMiYKZ2dvyNYW8Zn4sbHQ6Z/tZvFKiEYQcxKhI7g3KEHA4+WW21nApVEtXWx
CxNcAIARhFNJtTpdY7lVB+HYipXcqtPTE5a8AjMB4eUKa7MGZ5PgAxc2sN3B2MQd6ClQHY0ZPhnV
ScXAUk4IwdshwPSmataFt2QY7nHeIBHTt9m9YmzWkBkoynWUBpsG5DAB/bzYnCwoNG06RJqiinFi
nh+UslIoNhCskSht2vFPWH4Bz/tQO+8kCMQFLKhmhN+O7mwz2I6yG/H/PeTSdmQYnRTxM1tfgjia
khE8zPRsV9mpgnwYp+C75pF9ZprjTatbuyidXsce+nFEsmb9qqHWyfknPFUBmOq5dyClkto5h5dr
Fs1eb8zLCbUlA/KdpF4SEQQRReNhi3Popaf5gv8JwQrIipHfL1y6XLauQHGFCtBr4Kl5rrDANnPI
vhT+ssgI9BFgAl6PgJxQgnrsBqDqEHDhTL9kCpyv0BcBiA62k4qppOUidYTTWYjIjhzRktJhErhr
sonZLY64UUyngL2+4hfd6JzF1mMOZioEy0CcFEbUBEzbS3+f4TGUFgloWvDL1hA3JYEcQQUPxNoo
SD9iNCgkvDZ5/+qpIEud9BAkN6mjfWkp0FCCvQBPRSYonCDKSDpPW6LKSiiBiPrFybGNyw85a4xK
v3JmYyckeKh3h/jejBmqBhT4G6vo3qPG/HZC68Fq0x2HAV5tK8KdCiRKWe4eJ5irDO+Fcz1pFN6u
ZICLQqjUC+W1bU4zDPw1FK8WjUU2QMcIfrkRiy2fd6UO40C7C0e+gbQMbSQO4AVcoiBUJMrjfnWe
qxYQOqbeMX8hR6voRMn+FBAjHrSv1sjusDHnEmzn6oSpz8PTmP9YkCEFctx/mhqCflbvncxB8QVx
KYtRYKmKhlYMmFkIA7QyZn6KPszfaop3g3ya2BrGcXbvOkADsDvUGlZ0gnXbWPcvBXgIwP4zZDf7
oLSEbLnCTC8wj62fqpTNiBrmJkvbfVIkiD+Am1ypMgKkahj8+zVgXAm1tBvOHbyUrWd0ow8hZ6HB
nW4tZsoHFcacMwfzxRKdsjpL9007Iu2hPVtzZpHA249piFtOMAPsOgN+AbDuFrQfmxg/CzXYjLGt
bVOSqQARgCRRfoqZp9105aY06lsBvQtCpII/pMWQE9IFuFDywbO57L2IneyZN8ZYXFomnoKRCrUl
qIvHUOVePFu3eBh3GPbOvhYEPyqTTp8WN9saXU3MIWuXJVIm/lRcewBkgJDyo8sl/Ba1ilWahJJI
HgCzMPzj8H4Eiqap0XeBiomg8ahjPqZR+ekm51ShvdigvBYOylbDVXdRzZUJDYVk55UCGff49KjC
6rYz8LhCt18o/LrAS9FNrzXrVNhQMehfqm56l6l84UyIL0BJCRxPMktvKchM+zsJGD0ECmEcCaBG
ZErctj3kJJDl9JpAARdmpfDkZMdNU35jRMuV1oxHhypcbBrF7XQl6UK4wK2DXFjr+ndZ2HIQSEiW
jF2wdnJzQlaTQiTSJDXh20Wzw85RkFaTC50IJyQwJKMzvwIaaaAXCasUXhXMIwOFtZSaWHE/UWO+
ltNDqrK1jFloJ2rxdzZ1jxPrBfC4dz3NaDetJjQZgivyiLIkPi5Bf+iNs5t5R61utkNrXwoDULhR
lQrXapmqq1EBpw07Xi60QhhOQ6TNMd2nsGq3unMpCUSbW5jMpkdxTm5nkMyawYEozyI2K8AD0aXW
J99TNT1qIeGUmlRAanJgSvgWlUapOmsg9JJOZNVzz4MzW5uRp3JqF/Uw28uTHH1rWijhQU4JlWNh
Nvd6Gl7XoDSchFQ9vRnpAAdtCNKDaQGHxzhn5zyL2SSP1YxuslTTTelPrIE6ovnBCM65XmGrokwT
AJX2BTDaa+G38MbWXIajSAC2ONDfRBEhFgK9pAFS6gsYVR6XoMvtLj3EvS+kbR2efNKDuQpSf6kQ
Azd6ylZgfpJXxQvC51P0m0E3MGv2HfUlGr0RF2+Kvxxub24lmwCd1oJtI6xZzLbvJfF2GeEno/Gh
ii03w1beRndblg3+ZXyM2qcv6rzAWM4/BOcvp5WoGQnVyFigZkNCkMNtWAB3M2C0EBX1dCzcU2Zc
+LuS00nN2Udk2g1ZB/SA7z5cNn1e7g2HkrSNNoL0LrzyQz6nUlsg9VQHeopoBNImOVbd1H5mebB5
8/QcyWd0DbB3Q+2VjZfhWLwVNcUNkKjVbBn/IROiE31Ip8uYrTdnJyUAG1WzbetRfHmkjiCZkBRM
ji6RHlSW7gqhpZc5q7ZeHZ/GMd8IhLKy9YFcB+tsRs7AvYhWZGnWxq2dbd3l1S726q8m656zmji1
ipeFS5Jv0lDd9SllRj8Ewaav36wpxYE6YQ237dZqiDqku3RD2yvXEY4M7BYpIBcgto1SPHgYo9c/
cZOzLNFZoLfri2VXoS5vSjI+iNaCFLZtOVgwxoNB0PMcmBKaK+S5GwzGygYI3KLULzXtyb0W54VP
I9X3YhcLb6062alzTpyFDFm/LUOQTZIPTXn2HdspSYi7TyxKDVkhHSbeIOIeWwN+ut3TBHAjMEhF
ve/GqzVRnQFfp8w2luIsqHrZhv2EOirQ6hzDps1Up5DLh2JjMSHerFlsEMzZAT2wJ0/NH3RotEsK
mUpvqve62smylrAuwixlM104rnqxFlv6QLGVoS1ZyidKBrkS3DAb9hX1QTfDu/XUyAZaL3HU3sU3
PGZ329ocqthGvGRasW11PsNDo9qPnfpXXj2IiEtIoUGV9IkQzsaMlFshTchPF1z1wBvM3a+V6OVA
5JC8wZ70y9D50o3hRaE6l26MRFvFpg8VVPHeLt71gIO/bOnhyL+K9gKbZjfM422WEJwpYSs0BJkU
is1GM+qsuArda4N/a2lWJGn6Ymp8RKbGd8OsQG/jydcmTLy1qbRWYC5rxtZJNZWtHtRo55ZXoqpn
Sz5IM8Z2lkdmnevJAeadNpu0o8TFNm0ieorGnfCCRVRFRElK8HDO8jHBjbDfBTwcRZwZCi7jxU3l
mFs5YAU6DL5Jw60CWSxxanY6UB0QeyTVtem9WM3FoCv7kVNQ/tq09cuA3bWSZmBlSKGSYKYoIcgB
Ti+w+bgEtA5lhqkHp1kbHbVFu+vJNlhHzlxf8gaFPuTaH5Gi7zLqQQuCCLJgshwB5GYMAWir1Fp0
UXQvwtiVjpucfB6So6DkXnVhFeHXGJODi4+WOlroU19J4pum1hbtp1ORgWGpEOWFQClKv0IAng3n
Ewubm4AuoZTCZtbxvAf8HzvvZeWwtL1yEnN1KWw5Sf2gCD+l55kiG+jTfrxCNI3/OztFHNs4QML+
KnSoO5eCTrV+2atUFKypQOMqaBymevOqUnX41swAzfjoG7oWa0pnLyF5DV06/nsvwD2FeXqUs0d4
60KFkdbipJ0gRRwElC25xJzQaHbgMSjGt62T2fBoxIZtgTEj60QytoGW+kb0igJT47h9kpfxWzVE
8jvpw3VedpO74+PUpzvE4n0tJ0mSDqj89LoeHwdqisnrHgtINbxe8SQrU0pWOe3kWBZ+tmyoxYhn
P+hCv8g7hCM+pMEnBUMLfwvtC7ZoQXuN3J9mef1slZ/Qsn6Y7Ge+MYG3AAtdkUdZ/N6L97GjHOW4
yoP5VUo3K3f3E8B0SbWlmpZuIt55len9uHGwjSmTggrwrupdpbKTgjI8L0FxXVnLQUHgJtYBx3sf
oti0NlmECOQEyKrKkUigkRNKtJIUE/hlRBXBTa10/2CGHmcNlxlKyTt6aQ+WU2+TmMNOeN/hOKLQ
kXsisGpcMk7bRymaDijYClfFESNw6QYZVvXqlHhEGMyrNrZ9o0Y6ItoUSvJERXZuzAAipE2O2DS1
0Uqw0Er8O+S7m4a2ezXR14jBuZiF+yAazOuyIQC91la6j434rGctABKkkZwVvR4f3dG5sFpz7+Y8
45UuYeQuSlF3bWAyw+RY1oYD+vK+KzVHHG9RIbpcaQXusaq7FwtCgJilCjR+Cud9qUdrR3dqulfh
cEnB6YhWHa8uNj+MQKUC5ja8/kEw3D4OPrgqLufBlrWtkx5OxrFK45+lp9CvpanvBPhlq95G84iS
Rt1/IjitzclGj0zcM/iCdrCerL7aCJdY3kk885dhu1xyUN6bSYRzoo7MgeE7LcE0hm7WadpXbt0a
jnGfgQiRClgOYs7zcwZTJMHmIyTtExKQ1A5np7yJu+BBTmKbp8dAkBiPomlRA44iC5WmgaYP7yP2
P9JJljNTss81f004MyWbW+tdUEqvWuVelBrp0TCA/DQPU2OflIquNl64Z4qAjwZZ+FZ7LOebSp1O
khoUiUJCn340JE+5mj3MdovkPppkPPIiCF4wqWAsGsDUbOatiowcq5wkyDKZEdbprVronDRkOxEJ
FGLnO61rsWdtws+uZeIn4i12wdjPcPzZ5UUUgMfVlAQqRtVQmgCisxMMRNu6YZ1kMetsGF7QHlF8
77HEhdovUKGaRPsCEAKkKGcvol9RwyiAuCbFjwSohNVQqeyi9jm2hj0quldqmpL7xp/Cn5ajSHqY
ZjTfZCy3gqU8l8rFmsAb5FyDuh9U/XptrlAWUu02TCkI6Nx9klHvEoOlEevC9wsVzskw0g/GrUQn
lEJa3zXlFioGDIjkTO817Cxn4HIopbQq3bO49qL0Jp6VKymNxW2V9pMIHtIMS2DRUKlmvCcy8Frd
Sg+mGvT4Ujw0GQPfxMlJkrLC8042qMiuhxRZKeE5sPtbvaqfOkjZaDxkNER4UloH979ZLsIGmRde
rhxPVsGS4yWXynBfx/pmbcEjcfDahMz3eEbrMzawXOekZFKf7Oq5eV8F8TI1uUsDENcFgM7zPBw1
Y94RVCbUYRq6q6Ch6/BRtNIkZS/d4CXfqDVhqTbQImBCQxqyvgKUDW5aZd8wMhRurVBlSu13g/J3
j175ygKW2MBdS3YkW8csrEO5FBuPXEBO6gwMWKkkaJha21qUT+iKuvN46rzK70uEtoE6SsvXbIl8
tN9ij96FPGOiIYfKXpIkSZbkjLLG8r4BG8qPWjsObRR+C2dHrnuA9wR4MSJ3i0/l8DAYkIiZEknT
VBZt6obfJXRAuoT7ppz9Xmt2UnI55K9a/DY26iWs3NNU8nNFynNw6XM49rVwA70GFQ46tSLnJ7wg
6XbDv70UJrjkXjl1lKR+kty4SEHiCfWRQKiS7wvdlLNnunXUW7cgVtXarXQkshG9tg5cD5lJT3JZ
1yAZYjZJzWFZwS6XyZjcwyLiVZFdnEcOcSk5yWPu9ZfZXX4FenYW7RQ37V5Luht0GJ7EPX3g82Tk
JMmHxV5fUCPI0F35PUzVZP1LM9XVnJMChWPIERMykm+zjL9tGvGrMuiSuOhA0dwNezxW9E2id9dj
b25nsk/ZuGsvXIuqD9gTr8pIj3M9OPTlrUshZSLNSM6ZV4SwDoVYRqA1XXAZC7dxui8cb+vCWBRS
azXDJ6L0kj6l3K/GPDk1vZ2dXWfLcAs4SEYczaF1vIPoTwy0zkT9S96tgVBjKFlr2FzFjF5T+9Ut
KZGb8lLUFlQcyQoepVUr2nadwCBW1hcWsnrda+xEP1Umd/kR4GpIyQ4k0QO9b1gAR8TfKRTcTTxg
hJU8IzgIuLAvWdrk2Co+puYyvicBBli6oM48uHVea05Um3y9Zdf9ptE/8+CnCEIXZHePvySd/sTR
sXVBzDrwqpDlt4kX19q5ZWf5ebzcNEMmYu1uBxDIAMAUAn9wpp3SRFhHG5sqYGpqFTPoRh0Izsx4
phw3re4+NnZ6EYl70lCHZ08HS1EMfJkjmYdSdPyOWsLva/DjuJm13K4diStWpiCfu4BAM6J0O6Vh
sdPaVtnwHLb4cdwO1nKjTanhJ2HANRnuYVIdCN1Bvpss/Aec4aAALxGASBkT7QUVKhNG5BoCZMSf
nUYL6ea14WVXJCLU+AmiO9945XJ0Q+NacSiU1Y5Jy+y4u6xNyfqZh4KDi7jFMtxo5XVvCHU94BaK
YHoxSvw4upm5JaN2QOrWV97fpKVe+kbiXM959VKlJh0DiuWlpOsxpN+LztosFl5lsQgyXUm21sw7
Shfruq3VY2ExFuqtOtuEgadsgxjFIXNiWVXI8Mdg/mqWw+R6vJjARdIexzUrwBYtC3gxQHfdEMFs
gdBGKlpbpL4b6ucQts8u7oliIAh9e+T129FFV5avUWIe9cG5BjxHA2QAKfg0jvrB7PNP1Q07H77L
BBXGR18PLBPncRJM11MP0i7R94p1rJRjlQTfo0kFl8+F4SP1xRHFULlrc32jYsVGcgbuwkXtww4v
elX5jNBYAZYQfyoziyLBctMnOj3XUfo0ZK/VRAHvMDgNLabiADXX1wJW7s4MUEgQtFLeG34uj9C1
x1OfyyDOHb1daeK8BkGG5cGgY2AOY80QrZRWAcyXzNt5afQN8LHB10HX2V56UNz+tskCa5M7nH1Q
eHLELPW33nQOgXXQlbmkEGQZZ1ZzjSPh1stt7SJqbUgaRbrJbd6b7brnNr6Y+iDbjGZMS5cVE2bD
nUXDFUMZ7Bgr5MXH8ReFUbEzk+mtSvRNYUgCZEYPDrr5rb1oF4mpH2dFsMaJcq2MY3WpwLvZdHP7
wpiAYKIU+s5Q0+EishEwcAkRRkrhYzLsjfRTPffTZdDXV+D/Uemz0arP6yetGDCHwfa1h3iwW6oK
Bwe6RSk9FHqrlhi9T2VOB653Y0pM7le1ea5OVt2ZGLNsPXveVUW6C1smZYkLGqieNQmWHWC9FEDv
Qmmi2WCImoR61tQ7hnasrgRJK7QTrqsl0PxJo7ESTM+RoLdyO7oqmvxq7iwZCc53Hehh7hnZwXXG
7uBN5I75JVygLdNJfCV5M+uKqVX7ifzmIW4JSGrb06+av7HMhbyc7XWTGt2xx3ifjvALE7agV/a3
qZmdBqf4zIYY/VdCJljRNM33oUIbKomnR7FCWsND2VS7SoUaGQzuttCvJUUv0IPeuDqZawWQyMIt
fBNmNWWO8jFQecTVgDhZOO/iMLxOJmDHwgzoPGx7SgDR5VLfBHCrBzI82kwuU9ZWvY3dlkAZF7tE
CYytWbVvlR39alsCiTnOB+RvRF7YoEIDgzmVspiU7JPE/6Vp+Jw1rkG7uC/7/GS6NAiGzr0LlPAZ
txY0uaJ02ReRd5t047BXI/cZFky9XezF3RQg9YDScCp18T7sCENpKumykSwIwRJl58JDbTT6BTQi
99NW8y6MXyhNTpuEYG9GhrFZMooBLzLK7QRq1IOT6mdil7De91y+9tQyBZK5QVHchRL/TQvouPxr
nEfzzhWbnKLOe/ZbddFBUA2GHODNNCQHuIdPgcoXrbzd/9+e29un/3P627ls/nb7dHH63/Lp3yUN
8jiMuv/84x/b338Of8rtZ/f5hz/sVh/sh/6nmR9/2j7jW/mgv3/l//Qf//bzP3PTRoPUQQrqv3bT
viybX//CTvvv3/cPO21ocjhO2Djx2oarudDZ/2GnTUscJUVPRUTAtRAy+3922rb2HyryKiig4sCH
joEoPfzDTtv7DxNWLnqH3ioB4Wn/6x/PAHjOHJYFj+/3M/n7n/9W9Gg3x0XX4tP9FzI9xtyao7su
shJoPDh/EjNjyDqpk81Rj9z++9R5IDJtRoY1ZETksfuyJWbI8qsm92BG8bbP6CJnGvucIIw9wRJu
aOewRqOcNQomnLGTsh++eiO4SjUC8Cqx1+Tpe+thpKpFX9i7gHXygp/SvcTu75ejV9s8ye70RfsJ
aD72tGV+Byt1CJkydG8QtB/m2jmEVZP4XXofGyz9pX0Lx/aNltxXhEj83DkHb5bJV7hPkvmy7mG7
sMfUDheAYdL/jQjBanL3BwUInhvlIBIqFq7njvonlbypBvdlFDrTUjDeuVaQ7njHIfNOeo1WU9sy
MgjAcbb6A6JghqiRCD54O1pAcjm0tbTXN2nAAO6f1t+/eJ+uCKf8+bpYcJZmwY5GFII19c/KFHWq
xmplWR2izPHX1Oe/Jk8nqVBfo7bB7tRKvvKmR78vaN8m1duKxeD4NCoR8k2VfVhfrJ4qAAeDTZAT
DFkWkR/QMAjwK03aEfXWhGHXYtfbErQuDWJbo2JADMV1DYY5WgkEuyGkwql8iAtZFJ5JWG7MfRPA
sPaulyx97hkCsGTaK34oXauaL3NLi24GD8TNrUfHba/1jmH8OjSsixYNOKbD+SyN/Ij1obOi/Yx+
n9OU0HpLE14JOUpjK4eyXPa63bXboafPBaw3bF7Drn2j8DR8naMQuBa/OFV8aWq1qNRSgc/wrRea
MEqU+GnONXkJNx/25sYJ7ct5qt/CwX6wI6oAw6t3kx4iFrrovyPpf7kb/yL+gIaT54oiDo45yCP8
SVYkUBBdqrSKZxkziW0wkE30BzejMdTQaTcMxqsGhPgu+TerRnP+smr4wZ6BegiCiqqp/kmDrMi6
OhqUYiCHwB64it6oLEB8iV6afWgn/XW0x+e6VEBHwBvpkumhCYMQWjEs6Mt6Gl5lmzlj9fbfr+a/
OqqjjaTip0iwU9cF/cfVnAxJlfQlDwRk+5c1dm8GXECPHFU6RYESn73iusXlqrKMPQ20vT5OF1YP
2AJrGsOtt//mcv7yfixkmlTCOWKrlkFc/uPlsLci3VJwdtHcz8SbhfY9F5iXMiBLhgBXYFZmuyy3
Sfg1u6zelhZ/3qsvUwjF0XycS6ZBqV6+6dCqMFq0NpGl/Btxrr8qeXCNrglaynANiAimBPx/ktBo
3dHqYrNBpdoMXpXo2Z7tg4ktp6K1b+sFiieQ1dnobinBZxwSUtO0+HfKtH9R4kEeE00yjbenohLs
yIL7p6tw8mJyq5pjJQWgbNsm0+Hki/rzQbZS2o1vEiZnc/iYYEGb1b3Szzd6Yj0uXnIwyvQrqmlU
pMmXx54tERzIZojQmXUVT/EZT4MtsAtvo7fhvxFY+hdPT9PAObvsAgetoz9Lm2lekhWhlvS4yTKI
g3lKUaDHX2uAkwcHFH1jWz3GcvgmleFXadePtnn3368zAC48nj9EcR6f7ek6DnGOAUPyTwuttFC4
UXXETZGKeGtoKGwWdMPDNPF8RCoMvy7wCs/Vm9lsj4pxntIg8L0Jq6DZxcgrtonwqsYam/PoS7Gp
C+W5Sdpf9dpDWChwxHUgKr3BMVHiMKvgOYUoQhTEGzfr6JTZDyMlyLTzTGylkXXbjYj64FJiQgsK
JnoO0dlOCZxRf8x17ybJkTBflC1IlXtNDR7qSrkOgVsklfXYqBFyrC1XPQWNr6vdMaTI9eNcf2gV
9VfznLWkCdrIzx7y7KvrorMSkkfk1XLdOLDA497cj+DgYdMwRjaiT3x1L5rYdH6nJ9TGrq/NBQTl
bGAqi06cMi7vTtSeY9vdYJz01cKfjkd9Q6fgwjLriOcyzX6J3OiAhy19IOwrDI0jqRnLS6NAYGUI
bWqFqNosMPo3Igcz5pDiGgQrBmd5j+YzKGLwSXr3hlLpBkJ3gbwwTNkl7t8s2ASVl3IcDTqIE/wT
B50JDRTpY9nTaxTNV4w3+H7FgLLlNBndZ24fuT0ebRjdaTrnTLJo3Hs335kvRlRVmy4vdkun0nTv
s4s6rF0838x0myE94yMVa3vzchlEOkwhi9ZvK9eiUjw4me9a5gX05PO0sKYnfdSokt70Es+aIKxo
A5OwyGq3BhIz1fnU6wwhOI7kJYqgLfU0o6x02+U0RTR9wUke3vwkgwLuHKhVQfk/3lgz3xw7vEmJ
hD3ddQbql1G9/AJYgG4kyYXEb7vapCBt0gQZReiqVCVIvLdvqEAUvjd2R4vJn9ty9CZVsRnU4i3i
2EXTEDjfnIOgABUruScC+EjOsK6CnqXUW85Bk6ygjuKvRDIKb/pVJDbkH+4CzsAJfnveW/de8+7A
3ck9C6C68RF5y4XjjEjGIXar6JuFNIaYTdZQSeW8OMBkCmViU0nSoPNLY+B6rlpPhnfKbNZCasVf
zH+/1AS6uj3QufWubb16SxTlWAf6oazjrwF2GaMenoxu9tt08eibRBG2JyDakpaLNaz5qovb68li
qZVjdi7Hel/G9jbFQRRzLr6EihXSWHHQNRI1im3OwRCpbDP1M2bXK+0GQFeCGsthKR3OJbZL2RMi
y5iHn3ntIUEEtW6MfaTxceu1jzHvcRm5uDpK9nbe3mt6fhqyvNpMFn+79PQ2y7F9Dqdgs1goxPCo
NZe8SzKS3HO+S5Ir8sjEZdnSlyE+DM+I/D8kRMyAtwoilJvG7a95UIHt+4gBxjQQ7cPYgHi0mQbU
Npli2vc3WNLsGif7amdK4ajwNTP6pF8C8AtLWeKwczBzPoEp77thX1tgprIRGXaGiw3zm6WoENnh
5Y9LZvkGxEz+QSYAZsI3yTXSgSV3cQppUD0rnTEBY4/ZhCjAmBEJcmCfSss65gOLKx8Y2vWuczBy
RltVeoH+GqwlZ59Av0ZgYGZMy9Op34I5gBEQAY1AZrUp5kM7Z1+ji04r0P5Nhyw9Csq7ZjAv5PfY
JbBvUvOBBPXdhUGuKfetzqRico5LmJ49FIrsunszp/DLexhrZ/DteLixcVcPVYCAZfW2htImbO9H
JGsTNMTpY+3ch9ChlZ6EvuCCULf5UhcOgXVpGsnZmqy9Xmk/TML90XmPgIz7rtO+xQG3KtfV8l/g
1DCFHxT3ZVmYkkkKBeQN3k3mQiw0v8vhJmYES0M2FoPBaNforDbPoLE6KEASPRYE+JepdXE9cC9A
6V4GrX2f073Eg/PNSLkgL9bYMAzFBgNAlJJ8AbD50tv51LQ1ogm0Z/srkDHHKeK1wxL2LTVytgHo
wbxnqxXLm5dE7rXBrrkbese6WDeP7Jfawjahzc6WAQApYFstdnlVLu1hBttLKdm+F2EEk4kjKNWy
YL+kDzpYm6j8v4Sd13LcyJZFvwgRCQ+8FsrTFr30glBJIrw3CeDrZyU0E/eOWtF6YYtqkVUFJDLP
2WebZOtb9Dm6MwHVQxVFkWppGekA1adYKGg5MNXt7HJxljLj0eKeW92Hhk5jcdnIsfyfh/y299jd
rSzMdmEiPufiSVjo7lo/WDBbmgo2U+3A+X1aGpapbGE6DGpPqKGNt3mx0yL8LC1th7rhmug4d+jL
XRZ3H2Wuv6bmvbpHhEgy6R/e0GBeqsHee1lF1xm2H+tRWhI/EJK/EdpnVYerJdBDUtad9HN2eQAy
u/rIFAS8brOzPjwz4H4kShHfgOyaxpRag3mvCbUX8dCUiXVQZUEfn2bZ71TvFHrWoYJwLrsaN7z8
OdapKaZc3M/2Tl0p1U561CCzjq0CEO9t2mKZJuW5NMCwSP0eMeEYwxKtgHVpw/iqutNWEct6s/YD
P+K0IjaxRDWif0RN/t2qfRiggKk7J66e63x4l8j9EaIdmpwupOHQwaYGiL0tjnO9nPJiW7qQJzv/
DoQi2vQjF1RE3n3UcHNrtoYJ1ZqSqgjCdr7PkjUnajY4MXIWS4UBJjHy0YH8pJqtount+8bUkgAc
cCtnL0CdvW3QOvRxFhgLm6C2zD+dmlqpE+yjdsHGrOfNB+L8i9DNSxrpR62BC8pcIoESvclE9E1q
Hi7L3n0hWNAdl4IU4BeD+XeCGQF+JhR23RAFbjuD3fOAjQYLZmj5/aVv7jX5fcmHD0e9VDeReZEk
d2OtAbXHrKb13469dUlnnnCJFXvVdj4PW35bz/BVwunids4JDg51E/rQfy9Z/9FAUrDSQgqThoNy
fs0x/K96vzGWRrOYhcIaF5cGgVThzT9TA4Ou2d5Htf787y+3djG/Fcgqo9rFCtITnrFaFP/X69kt
9apv4sjuJmO+BTdgq+Ly9Yv7M0/3+mxeJnSWXCau3exWCOIEYTEDarXsqkqhaqge3Km7D5v6oxh5
NOLSOlE73q+Vi9WeoB4hpPlqJebzQrtAWsZ3oKCfnVaeJg95RVnvO1s8JmFDtWEZp0ljdx/DcYKl
Kw1U2dS13EECqT91dWgvkswe8p61dhr+cu3/mcdi07PYtFlrk8x//n+zFVuDpErIQeyLbtlbBaM0
ITuMbhafHGkw/EwjxbnkDaqzZa0C/Qo/vSqDrRv+BcMApvxn8wKGp5aC69Da/J5/iiYknmudEKdF
c7Jd1nFu4KXWezMbK5xYYxif/dnSTsmb37cerpvzzkw7VdpX/j5R5xO+HM9OeY0WUo846gKnSG+c
8lzWwExx1McII+zvcyxvitB9pUrwttPgJoGVeegKZsLEohKSf6LgigzHnjG+TYfks5gQoKR6vzM8
gqzn+WOYm3Hj0wgxcrokWcdK4Ez0IwzksaG4a/3sR+oV12VR01nT3YJ5eJu2HLstg5DFhsTlM3IM
ZMerdeCS2QxqUqYRImOaG390T6NjZju/T69J9cJDfxnH6GRDVtxrTfxex18aWbUbt2HOoklPhym8
hQhfoE6sEFybD5XbHnjNtzDyhyCupwdfnuAwTyJ6c5v6RDgPfoNxdVvEdGeLZZ39odz2eYKQIaA9
NjQAbB2/Czcwk/CQjGrG2tQ4BUPiIBWM92rtZ56KZaCQSZI3w3Af43L+ucQTKeFZeI1l+qFJ7Q4Z
5a6zpweDwVCAQVuQt/apy7xXfdQ40nT/6vbikyT4TTQ238g0Zg/gyVsPbsYlMa2f8V1QW1BX1ZCX
2HMzjerKtoavrkNdSb4kMQkoaNaqtKmemAhxUVUtLjIPBr1j7v0ZDxMZ+vi7vC16fOkyCmyka3R0
PL9a/IOM2+earQgu84wg+KwTm2Sl0aulR5jIaxd4wjsUKYessH5mLjLRLHWvBQqfAdyWcOETaU+I
blJWma7KiEKDE5KFqEUN62LDBqT+id4XTLJnM6yCTMwBITpUnh3xMJ71KvTlo3TPhjHdwM27g1Cs
4VGXd9sIFY6fa8uZGOWgS8Rr0enahozRabOi3Suk1yf6RZ3FCRh4m0hSvM3yMpSA7GkDDXMpHmC0
fxEEah7HPU7Yu3iZCR1z8ZiP8vqL56D5UUh4Cb1AuNplgAIeqBImpwOGnfAcVu45USTIYqoATkmY
DitrChBq8leJ88aUgioW7VIFwIU3XbHwrzJ64GLOv5mcx25NYwZfYdr4bflZ83q9dH+sVWfGCbTe
yNgtiRnDeC5KaRqjRrU+4BihxqZotCQITNF4WffqQSkj3AF5HR4jto7PjLY2oZQCZtyddDzSEN/o
m8KdMt4HR26jbW0PF8fCsrId4XS1W2cB5TXAQSkuo/XctmO/a4z4s41UHT9ziws6xCCzNin1WmCE
vrcvzJZ+N38KGzafFuamzJLX1DDe4OGIbcYdUKcs3uXfTHq0TZObyjA+ubTzm6Dox1YtCpIUWqen
UcwmhHcETv8uJQQombNeo949L2zWW783kLLJUz7zZrr+a5MIHrkIrrH08TmHiJ9k0xcz72/89tq3
Df7ENrZos3pq4QLFyquABirscVxLscHxc1xjsbS0TTqDmss0R1MKCwyuosY0YZhlRb5cf49Ar9uG
/vAotdnepNhB0iFPz4xgvW2o8uOmASfIhCE+fuIbK6Y2p+Wvg8TQD2W70DDNrCkrH0942T7VobWr
8+gJMs2H30I7U00X7ug/TOl9x4vcZ5zfYadEFvG/n/F/KCks29UdgUTRY1L22yRjkiKu5tECQpx3
ue7SScbuCXc7buNoXlSB/O+v909wV8HMjm17jsUszP3t9dIShkDBkDhgOv/Zqx6UKkLVw4WsPtjM
X0aH5ALXvPz7y+rKPP23UsbjrDQF1su6Zf8eJ1S6Y+1ie9IFE0aQ9EI3feWduKEXvbPuY8jdzkRm
nHlRHuqaH7785eX/9LFNqjdKKUclSPyGFw/C6HSMPBCewIuF0Xvv6GpHUVCjguPgJ5mbcLG+Wu60
X/EvvQVVUiDHihch7b06AwpCnYJblbQub7XtsUD9y/v8RwaPrRInPCx7LZ2omdU6+r8qvkmkbVKN
sgu6OP/0cCL41c2oQeJU32semrp8CXmQ3ecWl4e/zPv+sBg9bpFBOLTjMpL9bUw61V7lDKyOIBw4
ImJf+2aWPDLM9q5DhupSUuv9+wf+EwbMS5oOczxLZy7z240xMHxrWHqsx9x50kS/c7z0Ohp0tGPJ
K3Y3MJsfoszYrjOypOoOBbaKfujfARjf0n7CO/CbDyPPbzOFVZU2Wcf+HL47haoLmZcWOMUvius1
eTT9//721QX5fVXTBxiUh5ZNff7b0+QYlRTR6LcrxGCY7n2EcZrhRFcGUH+J7jb+dHNcm1rTUPN1
/vT/61+cGXNhmBlPEMhBL619O/TPCdY2CKiprGrg7l4BkoUOAToSL15EQV7Wz6FTZdv1G2GZlwQ6
B6Mt0KRwOeEdfC1EexhEflxsKmeVNLIeQmbdH4TfnI36r8OHP10z1xFQtE2bne9373czMkcseghz
CbVin09Yemi2ZI6Zc5Any6XWdAAMiwPc9voRsFw8RyCYzlh0W1zQDkLLfewU1K1WqN+/388/XmOu
LYbp7I7/ePwMe9bLYoiJGQDeVZZgfa5f6M5eIqvHbuGvy59R1R9WENm49A++YxrO74OsuWE05LjY
/Js92HhZoirPHYJpfSoJJw+vZfNQZvod5sR0O5xh8Tj4AR7ZSaAweEj5DE9vKTK3RLnj847kitMb
/s+746r9jZpx5SzMqnGjLig3heM9pPPPFZoo7Xvyvj6SLvzw7RS3Eu0lmzktQZEvzdh+qKlC+Kn1
7eNcZ5+hwtFhxEGI4odCnUpk1rZmZ150r//QJuOyHvs4hBZj+IOKLq9jRoaY2dD1A9TkAi1cti8m
7t16HjsttjYZQiwZDGn5hXnOJ+zHi5L6ZjqFTNPBrJ3s597FNBaafohtPdQ46x6HUeZmCRZ+ybUs
mXwoqlxi2Sc5msTE6QU9KExh6t2MgAQFcuqZe4JO9sUy7yc8abAI10dsXtV0woN3gWtvt+kp1fvJ
h7XavDKRg9ShSitTIbKo2Ih8WzaxenpwsCeJiXpLzgc/ueXtUuEtlB3IFJ5H03xwiwEmHWNc5iYK
M6qX/oZJxjY36dVKFItujzIq9fkOtxRCUAs+7MwY0euql4Ti1lTQCwZkjA72y6Jgj9z4aJY0aH1g
tSm2LtmgYfuKhbjSKYQF+ivXvRUN/9SuxwjtYqDvy6S8UAE812VLAJt3j0UzVRGXzyWQPDCb5a7w
Tmv4WAzFJBbWl2mE/9kSX6Q4zZjUg83U+TU3Y7FNuq9Z77wl1nNuUejZIIabhgAQJInGRYQQz6YX
ewkftKwXWwS11wy9tCw4LkMHMAncAavxpBj2joxfsJHYslbAkiTHC7ZONEH5W7N4l2JqT2tOaUaK
ABPUJHjCoc1kHkjQhdeJrYT6uxHCuPf9Jj2EECBnqcpCB7S1oYq387bfSD5fJpqfffpG5CYPjeoH
IjVisOWlciwU2CHAZanFn4b9kiHZ34g459iYoauQ50ckRvl9EpoyN2ReZkOOayM1FqjOqUPZmalL
MOuIEbz+wgsBXzEqjHdEHzK/lIxjJpUoFKkpRAf2K1gt6WKd7cI/rg17rGaXa1PUz/yJsMNbFEio
WaCbIh+tybGjPVNQ6Qr8J7T9LVVH2jAqyZzx1Ir6wWlVWevBQy5ZlPoy8hFJp6LDZn6ci2010j9U
Jiu8bKyLSddm5Zd1aLrK0LqBEUiTxae2nb5rET3PxLDDHOuvpUfv34vhEMJRVPQdN2gSHMg5YNaH
oV55MK7/vSr6x8mpT7h2RL/6IpzJYBbK9LVCrSwXDqoiw2ZZz4jWbEQcxNObbUJaAZpj9FnJdlPm
yYEojJsUs3HyB+gc2DO0qvyBEfZRcSp5JiBgRZ6xKRrXCWp83iO3vAqR3GJKPQaTwn7ddmFipE9K
H55ve0gNcEB3ste5RFnPqtAm3H6L5EEbWVfr2K+P4m/m+zjp31KbddUUXU/sRIN3AOA/n+zBsUYN
U5HkGIY5DiMuHpuYmSiPUpgGqIeceD4vGMbtEw+KqiduVvD5V2evUqthdRymAmmPl7978J1/0cnK
6rhErKm00H52CwdKVCQY4kWvv4ZkJihP3Ecn6O4qv4uh7NJ2wAWY8YmF5sPA2l2X3+k/w40nwGu7
j7U7MY2xxz2H2dFSKx6oT5/JY1GP2CBWqXfxO84wHMwatYGs9CA1nxC+ex872rdEOp9OYu7G3n6f
rFeIVMYuzYFXlsm+liwbyPrwhHAp3cBOBQpRqOOoe4/tXCKVq43NIPVtqbf2TaSK6ORqlzBoHGcm
Lg8xdKYMSbzyge4dZ2iaqVRNFGeH3dGCywkyEqrhq11emTE859oEKxpGuatur1X62BHJV46RA8AV
XZ4CvR3vzo2Z0xuSmq6u3CfLWB4NWpmOwTrqoivJ9pivzfrX/MkJp60v4o+VQr76z81Ce9bq/hzn
jMiAhXZWFGZbvbbusy7eCrc6rmipUsx6Fh86Jq5gQ/TGR5/wrI9qpJjHPHRTRmIB80xa3O6DqA44
q8WzShfpw+k0q4vUKHhOtVWRweE5lekDpc6i8YTPBltflKdXC7v1MHF2voHvpvrVve9ui2bcuYpN
UJUFPjWUw3jqYqQWWVs1dy+Ean5hBplz+ua2aHWp6OiKY7RYOpZrnJVMJmPbkPA40BO45B5CMwSZ
PCBTp7QqdiHRpRlO/huhptLpkIoNulSjp8YASmNXYOMwHARmLYp11ThXM/Iz/MwquiZMFi6eB0VO
0bc0flOtVvy66eUGOGCOzht6fDCUrPDaHNjpW9JKBFuOKjwMi3KGfcrt6488JF/JIU10Sr7WvDWJ
OyhLGywpQ35eNNjxDJzuocleGpXxu1/o53XIpda+HjOT6gzxmDbe06RRQfkmPYQ/Nttw4bzsoHSI
EKs6sJGant9oKIPyHA2k5sHwYuZkw7xcLBWzLF49CCF4tZzCdqIGSiDSqypU4W4lFNGtTc6f2YUd
Lp0WPayHtFOZMmHOcLv2F2oobJVJivAkuaWcu18Htmv5pS+YIRiGEnm+8KDBP3GMS9FJ6NriHCLU
W5uYJR5+RBKpRlHVgaeVL0V8wEZoG8YT8fPyGyyNwEc8Wi3PTeJ9izJ25Kxiq9fIJFv6h3USreii
PjwE1RXZpb637HoXqqE25iX/u3bXudZMFWF4LERZWhdyX1+8pMQrAcRHY1oHjZKSR1Hh1quaL/C6
9Dsz5JhA8fdp9/3HrFZlAuLcN2xRsHvBokxwGUwnc7JINu4ImtFAqC0R/mxs5CHrVHYe3FM5FrAp
ubhqlqTGsFzGmISDv7Szf2r6PbAGBigC6PT3TsOticFxLdUxMYNl+6SnVKgzytZ1zddM64gRQ9hL
SfvvfcT6q39rDMkcxAiJwCVh/oNh5SRdlYRqciM0ahEHw2tCkPYAhSLQlBNTU1yV4WGG9dS2IEtB
c+ur7fcPbRpuBixT/dF4rcKZEYK+X1kVkW2wt1e7RXvURvM4y+wHtrrZX8Yaf4JpfOE6tKeEzjv/
iJv3AJKN2iC3LhbZqW3kps54p+xMVW1wN6FA6L3+tSFMwIaEUzXvf7tuf+iHfBtKH+w+i5w3XzF/
/wsAmSGr0oIRmdgzIIe3khib0R7rJ9Qt49FWEQ5JA5NBhTpUpDvMAoXpoAIf5BCaZLAU5RYUsb+V
Fla4fZvvmjS99qa2JxZpl9vl10VRaOKkPphoJkffeISZ8JAo3JSrKnDYA39T9ysxeVw0RbwxF54S
n8iurZNFDz65KSOQXZBg3ruUEhzRe0y75osTFySFy+qHOTJihXZIxeHYF31RwDOnrhzl3ookm5Ci
IRFZ2e9wWblE8kGX2DuvlJTSrqqt8oZkhIp2FDdPSepIi2K/5gdX1HmlXOIoQxemkPkB2ZrGnpOV
yOQXrwAvHg+DGqYyvpyPvR6SPdwf66oVQaY3QMT4yvKjLPm0YfrOrdbKAi8CVUNCN41do+dw23ps
445JB+AtgD8KV1jn+vFMC2lb+U3Tag/YjiBNx8VcbQBFo787snxKR87KpqAXS2jocwYMZkRDu6it
Upg1uiuI0n0pfmYLPi5qRYUz+18L16/HEzmSziWzMRh3sqvpOqcey5O8sg5lygsbjb9ttVvEjSiE
RHQN6Tmnwnjxp+523Y6IhP7GQbNWva2qrryQz2WXapsTzYe3joY5JfUEfj0NBJRoVMqhjHG4NC4q
xMHTpzs1LkUk7sMg0hHdcCOj8qmxwxfXgZxMf60sshVRYOUJrfunbT+CKn7JsWycesbZPgQKf4we
pjS+9XR6SVVqRTFHiTZuR6NJGVlSKkvducEa8mHp1Q6oVpx6H4p5tMKOiY4xRo4jZj/BHzAqMxim
Ij1qE46SedzjxgChB4sdFNuvwkQTNrrfZ/pLL3LR2ipdqiKwKB6RmvQvrSNB8rsHL6M/NRTnglav
MmzOx/bDjaJPOaNGL+bnBRlC6bYfaYJiHs/BQnAQ9AwlNsPEyufd3LWZuKtWETinmV0v73n7FmeQ
AFvVFC7QNDd9qn9VTCCTAnxJ3qTtY6bNpo8+DXKWuodrn5sm+dFwCGAMjRttAXqHppAHjcpbaUT3
7KH7sVQSC56OtJwZ6SylwzxFN7BOBFP+S9QwAoc/gEA+pvGKoG47+j9Q0MhlisYopA+oqxBbEXK1
jONuxJuCUqOyHvlRALUcapo2zXsmGe3FIaLHa2yd6DCngXdsPRSWQF2iEn16le2j13sTd8xQ+kc9
IzfAaUv7JkkZlkkwkGKksISWv8xHiZM3JnpIBwd8Z7IWl5mk1sMnKqZ9Ys24A9j6S6kSiFqVRWSr
VCL8w3q2KguBMNTIu2Qsiz2IJYiRijDSfVfexIQcRSrtqFK5R411F6kcpGRmOjY5MabgfCnMwSaS
oWAg48bM5IwtcUfp2RgHG8yRPLXM2DuW3DoVzLG+noqDmOGLVW2S77Slfm500gnNqNRf69vGXb4V
PXG7g8p1ygh4iuTSfxERbpWxOd5aUYOUcWIjybBOsqfuEHtDunPzpjmuoYfAYk9sHOKsE5rmbGRi
xA+uc/QUvcqOdf80lZp2iSa7uAvL5c6bcuNR90GQSa2qVH5VQZBVH7suD4kf3a1faugwpcq9Qpb2
JVNJWAb6DcWvdc6whR+0lLwsL8FVNVYZWqlK05qmo+XO/tMYWQe0kOmHruXWSTcNpuM/pErkimL9
OV4zulKPPIHUt2+bWTq32VJuxwzPmZnphgoC6yNyweTieGc7ct7Xv1q/tEsdPuAyM82T//ifv64k
D17Rkik2eE5Q9FbKB/u/L//51sO8EOlllhzS2Pxp1FX4Ra/qlBakuQxK8YJMsArg0jPM9wgEz6of
PkH2kBIxh5rtiOeUVNNSrz7qsX11TRzCo3vpjziUuwTblJmPhxHUSnCb5LZzC6xxKkrxOTLu2hq4
Y5y65JTaLmJGmkx+WWRs4G16u9iPswc3fY2tlgE+4McSmQqf/zHJKD1M2VIfcMMwzrGpuTSTbvLa
ifTnUHj6vsO4/Szq6OROnnaG0fAT4wH3KBa9fpjVlzZyq90cNljYLs2NX7gXOVr1Cd+7/Ox39bMj
tQ6WVbNc4GUwg+5Gl2jl0EfYBTbu4Xo7F8kW+2b7rkRRczeHYiAq0fS/xf4rIY+bXq+qi28szlPi
GeYOLQn5eFFuB9J0rsrFqR2NB3fQ0IeJm6Jpg8nMj6moT46DDUqZH2A6kyVRHvyZobiN4epkk5RI
iNUpNK2vI4C76eGi61pfsqY7++TsQH3chynKMNmf4Xlv59B40GSOKUG9l/x2u7Z+ovltDO3ej7AD
FOklLKetGBfE7+aTae6g2X8hL20mXtB5XDKB7tj8QqIW3BA8uZLxkRLbe9OnsdqP5OmcrWoUwZL1
FSWn7t+6nXIZlSb+aZJHx05vihqXgmp0tA0O3TUmx/nRibTwYqkvZLBpxyFpGG2rb8EA5T3Ga6jC
CzPe6fBjnpLei558JuNq6r3tjSG+SQ1SvMxFUtYtfvkUG35IIqJEVDq3r1Ea3Y5Zujw2FkQSN99m
pU2WSPJS1rPc17FBqNQyWUQdmgON5AZnlZhwIXPCm6bNnXOy6OVzgw5jSLyj1WrNGbVAe2Y1tWcQ
W3EwcWtxBtndJu7OEbN7WzU44NBu8ke981gkVvEjb7z4QE2yUITwJYYKf2tgurwhPXY6O/OsuBnm
VfdxS6wLuMj1UmJq1JQ3CxSVm/Vbw/uZZ3axLZZvZqehE0ub02jJaAdVqn5qU716CifzWsMm2zvC
ujhuPtzRLQNCg9p1fi8kfpsWsSiehMHRCnefEaWIM5/EPGU5TkliHHALqjZt3IbbcsGa1uvFBPQX
WCli+NievzZdND+1gxjhFFSXppXNXWF37WUSHBVZTGCoNvqQN0oM9auSNzpNh961cDtS4F9DlFDc
JrCJBt3EctjVzvpYH6oINnJMfEBqHLth7L4UDSSoZFkcjnM3Dowsx+G+zl+TjEmcyMhDWYCRSO8T
r3a0XK0ic25cA2uOqcLzDCJ7RH2RHdymBLkIY1d11v7el7oe6JqpY6QJ0Q825dHK8CuQY71b+nFL
5OGHh2QTYmb9wUfbLXChur48VnYILtZxnqZVdTUTs77FB7x5WEJstOpOeVr5MEv0Fg5b2H7Vo946
u3Zbv9Q5rVcMrzWH7rWRdd7RO7tg/oAyD+sXIELvYUm816mz6zM4yvMQGtmxmIvstuhhaURz5x6w
RAWtIWDezWR8F1k345zat2PrW3DgTXIYhds/hOai7XEklZw+3+pkMK7V4DbUbKZzKe5cXAjgFEZv
NdD7TRTVLsa88gcGJCTzcMoE5Tiat03TExw/G4/VPBDDSNiCFO5IlstQk0htMVKdkBTSx+DDalNA
uXYj3l3YvK5wsBus6zhwraG8acycL9Fc7wpDDxkg4NFndY9R39iPZu+Ae7T2Q5Hn5rnRBqjgIbkR
zK0sdJZWe0sRCZNt/OpxO+80EfZvZvheZ2Py6jsR6QCa/lxZ+VVLU7CnuU/3GuzFJY5mBdVv6yWJ
d0NbYe/stqQ3eHJHUmf+aKkvXt0NuzSOoZ5MoTz3eawfhoTXEyQl7J3CmI8Jy3/ThVF19CnGNnyU
L54PMC6gDQXQ0p47Wbk3nlcXASDBeHYFMapM882zqd2arrvcJSj9JxnOZ6byRIuORLeA8Uw7ol3R
tXdpzyzOYPH12OL2WD0cUXvDc8lee0kKn2m+OxVhKkb5dWZPU2RvhSpFkzwbfnejsA24WC+emqfn
1JH0qurINKPgFztIgOzLV7PQsIZQ0zJD6p8aBn0y/cWxXwxQi/X/TCK/7XBake5XkTVvPlhcSsUe
Q1fOIMhgxAQJ3MbxI9R/EiR3XEJNoHmLyKVCTZN0CIMqH4Sysl1cltu7GThzpTrNrn02BiY/lDiw
C3UIYIVNMwZHZ8NA8YeEhbj+r7UdzKaGGIJRbhR9KMq+g7fv5gjrw9jFeRHGvaj7YxP5zyv6r0V1
vcXlZZfWjC3Xkbwp9pXR0L/FYIrCSJ+hRWMeB5nh0APXRTrZllG9SiigGkG/2aZCvJhaDK2Mgyql
za3UvMxsRvVhoKfHjGbQdf4k8eJxQk+7IdbmDkOdhAjNYCiW7VjW3mYk/SdYBUOrEiuZxUno1auc
Mc2erXtd4TQtu3eKJ3iWPcY8NRo9t2aX3taA+W/39Rc0nHTRqn2xwhRZWDXe+At0qt7HnIIejoON
37I2tdikvlkpnL7I7SCodRJnduZ1K7Mncl9xJ+cEW3KmN32ym1igsNp+xDjlURXrHQFXxkl6yavU
B8betXVTe8bV6Llkin0Csf02Gg+lnX0TEkSzmGmroqKYD4uP+AFbNFciv+41Oja87j8MW1CxedaO
/YzS3W0xppkFxpH2zhjUYhZw2GjC65SJg4dCBCuPQ9Uf126flgw+XNdgKCSI4eKn8ebF604o6QSx
3PdVjkCLDYc+ZjbvsprGjsRK8AkA2lSejByC2Cp+zmpuiNfXmKblB9Rq3ta0+4+CRhPd/rSq9zBn
vq14j8AQIKvQwfuUoaPSDyUugD5T4TRIq4JBrPg0M8ypHQYmacJgqBPySJgSoWFVt9MSB3poXd2Y
2LycowXKZi0J36Hi2eSMTjWlcAxtm5leGwPFz/12JkR5pxvo2WTNv8Kp67AUWPcR10efiaUYJHzu
dF39MNxTk/L2qsW+X9Vzq9bfUGrXVQq+lN8STcRbjkSeXR424QUi5T7mqTHCgwVpN/23rMK+o9HC
hc+jn+eeqUhPebJbMJwGSvhMp5fFZt0WoQVuGUavsCAulSX6wE8kxqqwcS07qKOSJDus7rZdta8i
gRk1Ew7Q1pKZNDOELC7aII6Zm7cNHjNG2xxSAczgL0w+Jo/1JBOBhk5xVRsKUWIZWswH0CwJmDVT
ZH2UBliCUmJin/gJ7nWohuw4GgQ3mg24CTFt8MAVz6AhQaUiSSULLeTr2MPvsrIrYCM2xq5RE6nO
0o4cSRpoOgvGVJYiciDSjXlgUsIQtu1zbTSg3LyXWAIaNFwK6cNB1YELN5nvsgMPfLrax7B4cRht
pWYVNDrblowQ8bfFRBCnB9vAgkOJXgX509UvobamGaZQqyARPFgJFXkwFIMySgbIMml/A6UdeeUY
n+eaCwsF55vZxmdv5YUiwdLVk2eKbzkxlT2TrXU8lLjFqw3pdjDf3JisyjB9b2uqN33IrjlOAL8g
L8UdTEw0o1xqh8+y/m2eprRE4zOs0XSz0jjNJH6B+RVkHUq30j3lSp6fKt2yzuBmEfF5NPVT70JE
7Kq7VTNXMBo7WN5MfYOZcs5lbGL97IU16ytPqrOcrU+fedhmcWK4QQuOdA4XPlWbhXayKbqPanjv
s0P9mvDoBjhZpOoouwpmq9xnygZMn2ki65YnSxlljqigAter38yp4w6PXYAiYQzaGjUMeGJqtwQD
9+j2ShGm+7E+i/CO/fcnfek2NY3mnCHs2Fcu04IcdY9ZKk5LGC4Q5G0LVSe/BUh8yWaDsJsIlMx+
8GI2VdEOI9kN5W2qARkqaoeVlQTnUmuGFQaDWfIVJchzc+MJW/91lJG81MUpq8dRD67e8ozo+dVE
WbZdp+qrBqwBnTVLhKcrpcgLpB8t21ahXDA4Nnl0LBzyJHP8uaCpsDlAKK73mL0YAX0ERAuZvpes
/G2sUac3EzOmVRMFofA4QRJflZvrDc7mhBvqViFkf/69h16OePElCEeWZpdZX8KGhPh8ZGNxPejM
EddsqomuSJe97GfYuRGJIVW/FZFxFAXbCRSMNzmL76NiWcSV9knUXPELXSttTLna4dOZMm46gNys
FJAaC4ZD2Pwk5Wg3agIH10Ohnt9M3xUlplClNxCC6SXHlUoBWgy5LuHJzbUo8MfioSRBVKM2wgd8
FyqatK623/6mjQtQuSLM95427Q0YQesj7qfNsrEd45zGXzyT0ylcwjff4qCA/IHtGAup/RrVfMB1
ht31wxueb/v1vVL+/8Qtj+ASnjxC/HZGzgJIc/rI1iDW2CMAYiUEx3i+FhFLsJZ8WOqFH7Xee1vN
tk8kRuTUj4S3DP180hwO4rySyUafjNtkeTIHUhdG+1L2rCg1TFUjs8Ey9oUzfIWFdZ9UmR/EDt7G
2aiEbIyxajnE2JudjF4RHWqeJKzwwnEZGELzbFlL+TpJ/71SzKH1thMzw2UyUgBy2CaaxeKGebCZ
VI9GnPSxTG6wRLZOfpJ+rtrJXE+TrRYeFQC+UsBNQ6DuoXaY/JKHjeo3RMxQ4KaKj0V8rRKMvuJZ
BvG475pKSdvTT0KdiVeOQUd4dOTovxXxdPQG2EwtIhlZtUc5Oj9Khz2+V/4hmSvOXZ2cVpx5tRGJ
QPGXMnuqfWsnciRkiDBf8kid7bjbrIzQARxsNm4tp74f0zAOOo1mmemuQqW9CFeaFkcNJLoC51xU
/ZxBHaUxsKpRrhoDfP+ahTlLcRMRBIvnFpudUbhP/8PSeS3FkSVh+Ikqory5bd/QwACNvakQEpT3
vp5+vzzsXkzsSCPRVX1M5p+/qY0Va1kM93Q+mfxY3+G0qKzpyw+yX0R/dplFt77xILT8tKC2TG05
YD3oHoAxlT6aiEGi/xjpM04P2/OCKyG2V7wiAt4PyHT31axXuwEnmZ2B48Ic9/9ZA7VsgF8eajgL
MhDXDm9vnVeTsb6+c1AZEi/dv4sUMOKsU0weS8fKzx9f1hn3mKIcqbTnzYTVoC1ScToMNr0QvfyB
8CHtITVtE9qZfy4wAgPs34u0aueE9rjdTS0gvzzQPOMIj8Qw8CB1ZOgfe2eiLmveqh7mCCmi/+qf
RePgkqGquiPmnkTAmD+LPf9tMtL1Rc25L1wUQVz2OgKIjdmmLjweKmzxFzKs9h5JEfQei9NB8eyp
FP5LtQCBZfYjejrhgiaB/HG7Jg+eonR1GLDfeontbudev1kczm5buFaTFBJ+dZ+3A2HsA21MrZ+7
FQ2ekTo76QoWI2oPRRJAfGliyDbOg9nrj/rya300ihnS3PMPk625jGfQDRzG/PsxYh+NK6dfXVD+
rd7AF/yV+SMujMbMAE3HHNFa1mPIPHOT9iQNGbxP4pnCLaGD8HNJ882j23G0q70NtuAs/KmaUQNG
QNNOaN2hzYQolVlQa45nb/Dhk3Tc4vTgTK2FKWdCyaVI9o9NOp/bkHsknpyRo4ZFa+I7uadJfAtg
FlEW5Lt1LLWTHsQHd+GAHEOh2/Xv3sRlEeV3CU7CmLuPJX35yTUSYz+EhEiQHpwX2iYXyUqT8qSc
kQM3OnQGm0i95hnLYuI39egBQsQ3N/woFc8jVgblJoQFBLdkSiwxczCI6uAgai0PB+qkfkhFERtC
ydoFkQ6RyjLLY6nZ+1nH9SfH16oV9VFQdkSP0dyTCd3CHNNehJu+UaN+I0cAEWNp4eEi5N+boXs2
6Cm0JPqa0JI3EDdrKgTEbYzTAuMRtWu+HIWulix/NVf7UDQCYYCm9mXKeTKlsdfFaUA1R473Ubmu
+2tYJMTNrrYeHRtOVupRj+AzihLlNR17ykrkGcC31YlC8U2z4nbrEgqzgZ5zW8k+9VDX713hAbZ2
/TrpBk4HGDpuAze+rihoJQwM/g2PbhLggquyqNUVpVVD+1u7InnU/vQ1FSXyEs66FMqglAi16HHn
IDyRO/6sbt+cn+ktOB6u1Z8eJ+9N2yAHUFpsJqCnRu8pbHpSOuT9jkK/1ZGzx2wVYEtqwlW8Avq1
unpU38waZ4duoTFdmis/vO2X6trjDSwzTOnUC0jckKwSDL61K75vX46JNEFOJDkwFLH0l6AHncXB
gSLEDdvg0tEb6z4vdGwiZx4gy4xjJ8NHGI8W3pVme5b5fuUUN94wsetCKAqRhIm1qCGc6aDT4QfO
NCiRhJ7TjIO1s2Q1mErUBXQX1P3ZjFxmuFqwXcVFZrQhenndP995m2mVYkN/cLx4V1gMDdPgpIyt
1OEYVel5wnrswLTlI83Ncxfr4zGyuWNksbWd9oDe4q5L4BnJOzAx/WcE9he7Vbxhi4eWLCMBW7xO
Cth4vfPyFEf87r3RKA4i42as6K+HKDAOGHIgT2JK3mnLIYgdNJkYqWREZExzzOgdOnVDB7DTNO0P
COnJzJKdEAGaMnyow39rA83IXxjjaob31GGhy9sKDAq32g2uyWDh5Q05D5FWsBvxB5uECtbCbPRs
nfYLXwPf4BobydDOtRshzwgJpBDiqBwOncd7n+JPAr/ofZkrhho+Cpy1GLfChYqba9S+zhQpWAv9
Y5n8KLWpmVGeQcXKWo49xdvqXAfjDrPYreKKk2bdWzaGl3K1TK4ZkIU2+eNNy3u83KpptMdfnovX
mDI9SNNL7bp/pzH7KXLtT4gt1hR72W6U0XNpHH24NKgzg2NgYyhDwuW2XPOfpeVeSPvuPnIo/nip
njXeRSXdfOjgUgXmcRNNHLA60oPOkwMmpnnlX3KH57H84sbqDOFrCU8daEdDQg/BWX+G7jHu9PSi
ozLPcRkF9MEopjWjs+ZUb5Rhe3fUYHCBeqk9pwjl9WT+8VvUGFK/K8yqck1ijfzX3GNSLlUBM56r
LCZDmGDqBi9p4w+RSP2Fvl7Y0l1dUpft4k3VxUCFFWHTFAbPaedcRZYDYZArU24Pj5hi9x4fTzye
h003atWWR6LTdJedHWtvkIN2mVlQ/UwgEEMLIaLu2ncjugvy5QMBTrlxZfHm7vDtcywMWPS2u3jo
Lk7oXUlNBb5yjqukRqw5/8iH7GYuW84JbtM+wDx5iJEvxqnzR3w+NB/RQOwyQPbbN6uGyWjhnZJ5
JlGA3jET5jIGKdzZ6KPT7OQEGPvN/tDvO/xwEFvwO3Hsge4hV+bniwRuEKzoXZ0vLSne+px91Wj/
2wnGR+UlsFJtd68qY0VhGKhAorh4UQSMDOztoNo11/H+jCz2qtdfjKK9HcxTv35y9sagzUj8poFV
VHrYgM/2ERIDRhEtfPfsiJlzxL3AVug7F1kIYeO4PChC4DDZj2aefckdTuo4lqkXU+yFYp+CW1YY
jG1wBOGr0ChdjZ7vW+IycuMBGtuLOFr8qkyS7Nyb5kNJw25l3+3agXERduWwu9KJhRcOcGWkYQw/
xi/T7yeyVem+FIU7wPsgxwNBvQFU6cXkvk0Nrr7TFL+qkhcsadxk/qPH5SiscaHnKaoKnG9wZEFz
BSHQAtjjgtxIZa14wWRt41ztpQ/R4+osRAHKfWl71BRTgtS4Z/qkwKfWHzaNg2+uVRZPrjedkfL+
tjN9Yd1NePlOq77PI2sXlCzNpGE3srm24Yr/1yBtjK49al1enTqTG89cmi3tDK7JcEhpt5U09vcj
6vGpCBFBGhbV8BIYhEba1LyiJvefuJNopEMOOhJEYcDmPHYo1rAKbVU9aFuM79IbaGlGTtE9LrIf
ip2vrsPaD6/uCM9H9H/i4QtkClGG1kc4go1WnJnUfSARDo5GV0E83FlMHKkmyYZU56iQ+NKtRpKN
YuMmI/hJlyFwYRU3drF1Iueoi4Im7+gUrLp+Hsd8LwxzJ2PZOHbymibRzvEY2C78b2O3FLagwyJU
FP8hoiD2hARuZdqMTdNFBDJJaewNZg5rge1nMnB2KVPMVItO9ZDvoeC8IuPwdw1jtCQ19mFWHypJ
y4hq89FM5nUzQRdd6PnthnJT7OMMH7y2yr6cIvqwDJDtAma0/II4SHmttWuG7BG/1WQ7DxwJcpJb
1EuGlBOKC58GXYn6weftcWspSD4ev92hPoz+P6IdsQ7hdmKU4W+QrhAT4FBlzndVXwF8AXRLgec4
iC/ad9HixQUvVp7/V05SPxV424vdjuKyRSVfVaItbzT9l3gpb0lzuJt0nJ/ToiCagcJQjCiWOv5q
Z85qlJl/Q8Lt3IJjb7DRgSRJufMZ/vfEHW6tTr8gR74OlvuHh38Jg+a+AJvDCguieM5wueTM8Xvu
0cjGeB2VXUT/n0cEM5JPv1jiRSzbrG8Kf5dVCcOR5l+QJs9ijxT39AZr8tzpPDtDRvE98b5JIFZs
V0W/osbgIsLyjYCWLzBcrVwx5MyKnnqCIBUOE9UXlMLUCMl4UKrEsm/eGn+4Uagg4MO1EfPKpqT1
gK8uB1TUlBSvM4Q3z8HGePL3EI9GJCnaLuj08siOeXRJeY1aOl2rsO+DnGOIFBjRQ+me9Qhq/p4t
aJn+jqw3mkL2OOzcZRNPu8qA9j2TTMShGQhWlkzPAzD9LkldBBPeR1BWzzZxqC4144B3io1lTlsn
WN8cFlH9qXNQOYoV8bfrGK92MZ8H6TmVadAICGgNHtpZHVqhsgDBKZYJgsvk33psfB42u2k7rGdM
HJ7Eq6iq6RuxB68b43maYf8oAFZDErhphl1pBW9zPEMKF1Qc2UBCoen/15fDEdc+UOSoQfzSjEyB
a7jwzMN2CcJ8c2b6gt00Xrza4O4Hwgp2nmXdKfi9TfmUs3NY68H8pSqqL0rTxpvO/pnLpzK3H0tr
OeXebYMDvw7RASU7zHKv4BpWPP2iACFSPibFQge4BPq9HIVNP8NdwHZzDnZxp31LKk3VYKGXUCFH
i+Fu0wEAKI2cvTdzIbQLrVMz8v8caP1EffCMmA3lxPRR/swvht2t+2S0njqApC6kIctHmrSonXfg
x98WYPnGLz80G7aS691OoAQ2dgha5+5y0/8Px0S2nIxEfmnwJmYI4tKnwGoBZ36FJoDQRRCdIlRk
qmet0MkNYEWFhZfF0hEsEQV/Fp/zn1YLNmtq3DVDzMiwrLATTF8U+ke+PF7+fxXBs5MTww4sAqt1
49kRUmMdsCAsLzv41vxNgqFkjH4qRwZp/2hukKZFX23BSSJqACvyPrvpfar4i5QxGfaDfURZFwUM
M7r+UStgtIsFmNGtN3rS3iqsosXlqQL63LhrsY8Ngs2KdR8CJ1aldkzBy6HwvFczqcSc1ukHccF3
klcs52VjceYk9fqsS2yBiK6Y9R2n0nwMxfqfMOyzq3c3Wt+c1d2gTNzJ2d4My1ckog+E9O/JzPf3
6lv5Y1Dw0JPYxlkZwStybhMjop3CEvUfagGcWFBj9QA8FDumll0sztJ2plPiOLrz++HkSaWbBnjW
iQlGVh4Ma7oXhXLacbYoBVHTYmKHOfxuknls0VfvSrmmpD5iQrVUDMV8fd9JpE/q3xE5/6CgmMzg
YkEvcjWmo/I9U7R/RSRNy1NWomtTEpioG2nt5+eoW7ZVXL6FQI9KS9JhMIS/4kb9kTxlhZmWACQ4
Yxk0ehrCyk05ndIGGDnRA7obfIQbKbMSSzLOCZ9ZufXsMPnXM/KXg2DGBUL5/GqlfliZ8UphKVYd
qh5zxYKhXhVupJwmjYEJiVxpZZGfyU5s/GU35+Mj4Dl3JmKZely+h2zdqQGjWkMg8GDu3B1FOSkP
bR0Ws0CY0jkoRYrvA+M2urFrl+XkZQ5DLrTENpemNU3P8ZeUw6MI0qSy1Vb3vgjsV3HhjJnCFUOP
wkfGFoCMBLbcFjSrwTJsqJ7xtqcaNW3OD2Nt023Zes9WeShkvLVYwX9Z1uGhMp5wWTm7j6Prf9Y2
0HRATskm9JCp/7KwgYRFUMul+R4YMFsrqz/Jta2KaPEgSaV5U0Dd1MVfaxYgUBuOVLbWr4YwSer3
SdAzSyozS2sOMNpmhhVqqFtW9+FkFTvLpMIwvBBTHAL+1EUhO1PpMOxhyAAFKuAtxl/iv5xm/l3l
kC+KyYkpXubiLlab6WOWtQ9xGIHdQ7xZmFQZjbEfF+8Hw15aSfrdQh//KAzeIAJorItv1cYWJYP5
1eE+xKZX6b/gEJn+SiBJ926xNaYpPXa+zSYjbVCGd7yHJxMWB8TkB0hiEDOUpU4N6F1Ir7g2pPhM
3mtinNox/l71DgkuLVzgzHdMk7YVMInyAla9dGUXF+Gy91mgzOYGw3zN4ZIJWjIA/FfWcCagBraZ
UDbgPmSZf2C+Fe1NAyeB1W0+fHHgasqjClOQGxmVsHatI2frpudiKEFoKkqrWHQ58pQiO8H++320
Txgy3oYde1/Vh2q7znABdmPnbOzVYnQers+aLmvMd//j7P1VM7U6LaOGANLF+A8gKdjqU/GJ0z1z
mQXJPNNDpflfbPdoGCGXGQg5qcOIaqfiS4CHsIXPwdR6s3juUUw8W18mjtOLiSGqkmJnfvWu6Zw+
xlq/FFwOMoKcQZVEqSV4t7whDdJe47+XffHlkXZu5RokccpL9WpbGC5p+TCFvD3KLHCdr4AhLjJB
gu4T/92c650r98UARsagzXlUOmoHUWRnaeCU9YuiBhRLGxx71DA9O4a4ILniAj5Yn9a3JMfj4CQO
mCb2ClqTfkHEQsjh6o+JwbVdjvW1jdGxdxwpy1BQfmBl6NXUJMkGE5xql7XJj2tyUK+2vkUB7m7m
2X9bovi0jhkBI6Fnb62WXLp+/ccIl++R5xerIdVuzi2Ih6clz3hYbLNxenPD4CdjlLeLLJrt1nzx
HJggTY2ND9TMH7cxzuRavjANvITuruo3LvBfq6P/tGMDxLU91cQmIOikYOvWyAWdoRQxD+06/VOL
RJRphH1AgxAUaDCis0jgGgK345kfm9Aqp8BtUXCaZvOfgrGxj4+okEjmsAXWCWmeNW3Yq1nBYvYF
Nrk9/zXNtuXXYITW2W5oMdKOdYdlFrbHLbTs1csgJXoyJ9dc66xHtDXQWM+ZRocgSQXMeA+zBl4o
zrzqjLHc+bXy3MM8AhcUDf5n5WxKwh8HoW79hw4RRkFEAFubizFspYPHrZAQPZxJyzzTTrUWz2Qk
5TtlZxQ5ANrMOqgK0OA6tXFYRamm99y8IvAUuRoW1oegR3Cac/ghlzFikSeEEF0KNs/Kvxjt/LhY
7deKba0WrD95WO0WO/oZHX5TPV+tSykVQpGKxvrgQTRldwxYPnpM8SciKjNgDgREYmDAidAU1Jgu
wpiyn/D5TZ8AhVybdd0O/O7q9iyI6FKF4zvpuAmr1XgIA15BQtM+MEbkkoiRMvNtRl76nPbFNoSU
tCm0PoRVN+0ViqCn8VcqIlttHe9XCzuiGeVROVjPDFixnZSyvDkxckClHoJASjxbphnown0LJt5o
7yad1a/wd8R5CnQiu5w/NDp/u/CWnPGHgS9hwEUSeyS+Qbft162ZpPupZWWEzpLtW8zUMsQGVUwb
79LAYD/F4GfRNqq0McxjlsxEkpHiJJMTMcoOkA8GEgli3AiGH+Jhg0hr2No979gI1m88BV4SDRsE
ZTlQIJ9J+/41nAGBioAJjqiAbN3DwjQ8KbycShWlUkruGl2daHqVkAaS2FcpFhKLdo6It9ya1KCq
yVb12GiwAlXpXzBGYJ0nYEwV1NXFezHTaV+s1bu8G4VKyl0ud7ptp8kGd46d4Eaz1j/mev7i9Np7
bNT3cw4AmtsVY140zjWFSJhOf3GDe4X/cmjRsKCpIvDanykmx/hLYaOz0EjyxN9DcvzJYjCX1V6F
Rv2XRLMvz8QhcwCEtDnRg3Eh47V+UWwcwYWx5iHwrzdumxLTXaMBshA0Ugmy8wiJKl4WTKQZSgA+
t3h4FOW9Bm895FCUX1L+p4rnojRGbg7HF1bxc6y246Q/UOvcBimDMN0PuKQSHm/RKMRobygqNo04
gsqo1qfyyzC3lfeVV+WhS0dVv+Eee/GxvdmOk0+cJqR6fig9ZeZBlQIS265NAPqT+i+dOT1j1ADq
hO2gGExZ6Zncw0PiPGjR/EJmBgcBHj3emr74bvJuVO258HGvVtEWjH+sTXAhGIhU1JIZyUSwCNwc
2IK0+MYA6bcPmf7E3vegNxeIR9m+6ctm7z/pQthhOloG0HL7eIZLcPCmHzMJznWnXbSZGagU0HN7
6rv0vlpAZRlq1dCBKHwBbKMA7uCoIYoA0BI2pt4bcO+CrdyMXcXLqWIok6S3abS/pj7dDEm868b8
C0Nqzt6x+M9fKoQrDttsiEYGdglhIoGxd9MFJR4PoEZzZBfdB2m6C53uI4rTYFPoTAAGP79Vx36D
yUmcv9fz+q/PbzqEMtRLbBQFZ+TReS4oaQ3vKg5eYV0SJ1K8ThmfSLqoxPI+5Niyw70JyaNaP7vy
02Z40g8fhkh5UXy8U1Dsuty4qIHOaCxEIQ944AHPjC3dsV9MnIzcQnpCJCSmGYVFJyal/YAyTw1V
MN06joFxP+Ecppt8TbE4YLg2D6Mmk1JDBJhLBm3xt5yxdysJ/rIDGLEa4eJkBXZZ/iODUjWHUNUT
1ipXmCTi72JzXMM3nD4VSJwMw7GFQd9Topte9BnW/g238OdQclL3xn3TIN4IfOc5ic/reohNxh2Q
0nPfuZejPygXFIb5IZTv3xMH9sKt/wTRgHv4Cpbd/cNp4WKjMl385cQPOKuSU8mFK72CL21c29H/
MvWCiFyu8QQKVoXRptRKYxmNgOcb48uts/RYI9qAc1bsJ+9vb4rSwrgTOAeWDkhfR6HVEQMGbAKu
L243YzxeFzNhPETtCyjyTp91CQb/JzPSx1zYj0HAPT0JjxWD6pUqDp1wjsoraY8Y2ICN4fz7awRl
MYvzwvCt9fNDPTeYd9RIhvm8AlrqnPXg6RP0g6kA3uaLoPy6QFu/hiHevh37IC6+LCYfqim2/fzT
74s9M+hrMkOA1kEbBBBXX3Zr5IhGaqDYhZ/e0VGo6ZOTTC8BpaYi3VU4u+Pm0xJGyt7w7AW2ACgW
Hr4E+u3VhhkwmulFtip/Ma5GUUzegB8cbBjC0vhlIivFVvPqDuEuzKZjaUB6ko6+ZfUoOLHnvs0Z
3HG73ejkf5cepJhONvrEHEvNYVn8LdfJTrKWuoRx0FBS/5QTCYTBV2s7J4fgVPXwKtuIt2hR/MY2
CcEjYJ9jbOMiOSvA2XA+zGb9lLNvCjJKAoplOtCaokPtHhMfejwIgSutaG8pcijeqo6jQ8DjReUG
q8CiCIyyZadiIQij2bmJ/py29XM/jrAM/K48LmTMNeDpemc+yXRS4bz4wQQbH5ZYHNR734k/xa5q
9PEjFeCBvMnnpg5Och8IaVN9BbplPhXeeGs3c3nUaoNUOWxSUzosh8qq4j8TZ3mtN+4Qn7wKCB2H
PQ8g7ipxn+FB6xxkht+u8Q/97U81Jq+2+y2+a2KbLQ23KGxlSMRdGg/IA8yMBTcly4MusREz1DQ+
pRn/W4IYD0v/7AwBln/2cVydi9vFj4on0wDkbWbgYsQWlKqYHxTu2cRZTS3uKBuuFhwYVSBnXgs1
jO8BP+59ZsZ3s+l/yoBullU2cXttor6+Z9BVAKDS+jVN/iPgwhhzp9GzDLgw6QjMAZapd+nkwHx3
yMOhvIhInNcbYRiQLjS7KKkY4FsPy+L/qK8/E3ikIkaYznmXlxbakXR4GEaTzZQCcyqwSXqsElGg
u0wX32ZwTw9awFaxTBRIUjhNstddxjNS6pBBde18Ls6ak3OW2atV+2CLDSISrmXSzpeNZWOiYzPP
x1OB7gdHl0H4WzZ+Oxtbc46RbwD5t0cx+Oxxr13C6qvt7HOWChJvFJdhjc5mGhwd7yTzS1K7HpXR
kxewUcJyOqDl9kjBxF1U3B8ishamJnicRY8A0GkyT2zkkhSQ3ZY72dKnY7TOX4oM5xOO1GLwYIfA
yjCnPqK5vfWFKYh79E0EO1hRfYRsAbt9XwT9f2oEpO7DzjEeY7LfQXS+nIh1N2FRE2f2U9HUbxLZ
JE6N4n5i01/JWhSbyhmsQhAfaMVr2P6VjT237Z09/5WaY6ysZx+zAnXVKh4azm8xLMuzoi7UgtNL
oFPh9/9K/4zIC5AoP8htWku6wVLa33BkeTMj4J5LmFZAgJdFQMC2HJCU9f8p6rMRKNsevHjpGWmn
WBruSvHofVZSHUR1Rone3sSSCOPy4SVIg/LOBk/TGWHkdXgNHWBcw/3jJQdbq987EnnLZYAa0b3P
WHbJnwhN+2bClTbu8aGh5nCiy5q5Fzl5ZKrInIrfrLVrmiEDqK6K+uU4PBwlr5j5K2Sb3J+HSGve
umrcO5bzokz0FFqoOJ9Bkz0yb1pRb9FbuAHmyoBMFqIVNTbT8ulaitWQIW517ZD/6wznUEhRXFUY
PUU06QRanj2X8BaJUBOLLfmqZj1cT+pIXCjmi5Ag33GgvOA228SRqIqAE3Zkv3/FSB7wpYJ3YxkJ
dkJ32oBTgrqzwqHezU3t3WJDhXc/t28c/olsWrcgoN/SXLS+zEUUXIVsnDIKR22b6S99Zo9h15Id
6pZFTaLyTOZJ8WqUDmFgCRtRllWro9DmU5+VQYNvGdquKr69ufzl16jPO5gIG2Lr0g0e08UClf0g
f6GY5sEp5/9F+UmVcXLe2ASI6hOJlDimGLP7PI/DSeQbcjAvI34oUm1LooTLLlzDZ2goDyv1iMoy
mie61BFbs6HG8MLJOwQiIExGcC8BgJZgCD7ikA3mPvxw+VtU3NXg+J+m+WOZwUmqO+UCJSQFiDJ7
XDPvcz/+RrZ1M6Jy7nz/OFaXxTNvyAPCW1jchyamG2pcq4oeZrS9Zj6XneAJQga0k+bGwL2/xDag
JwxQ3cu6OFrEY3vpwPAW510eXkgsGffMTqFate6j1SDuLfSfmBvJPFR9FYq2YQqTJSnCd8dpr3nN
6ZbPCw4xsXOjdEMKLlvC7sRYoNg0Ml6JquDLaaxbYT8pd7ekyV+KyN2vJgsTTSttNdVwgseVlD3a
Yh7d2mG6A46zDR56nbUnBqP2yLkordiD0wTfanQFq0UuKmlibe3/hYedV39HMwL2Z8Gol6Fsiyi8
FcmXxmPdWJVqlMaC5ikziBfhD9OA3enx8BnGKBkcLAgNfW/qzVO/cL97mzUZ110EUpgRJEZELuUd
VGeIKNVHEkP67bglM5vNBWyLgbSJlprZtbzduX70+0zstWqRsUFV4M0ycE+/ZITR95w6uuC9vuY8
roV7tWaQ4bKgm59JX207bp2m/isLQ8JYxNcis7SPmLY/EeUNuVP4YWWk3qHDhJ8IbLrCuG264CXG
BmkfcETLTMuL/ENUhB+pvOjueRrLB30dz2rPaS5fvu58tbhYbHvhp5RhBso7vRl18h1oiAhxzkIP
Yuygj3/rSDNV5oxb3fVBC+1D5lwqxSuwtG/DvLFIJt/kTnyfd2vJ17lclhza8RiBVC0F3uErl46p
wfj18303rdcxtZ9ao7+tJhcIwh9+XXs98ANZznm10bKm2pUp73QOEqDHVX9gCxQEK/WIWhbztqvz
bGt7tD097AfEOme7Kt8bZ8aBrMqZ9UTD3i4b9Egtlwdz3AS/a4xFwfcAQglX9MHHiHZZnPPYI3Hx
7xV3k4uTjW+mmHLXz0mXfmrhAMtfH+HYTvBx9MHblWK3lQgyh69EtO1RKI4mO73zsotIV1CqXqn3
t0u03js5mQKGTdQQR8JnMrvdqYua/dKAFY1izo/wpGZIpx2WMLR/rUfsJt0HmuZs5S/TQ925bf3m
6JUp5wJQzW7Wt8rsw2sRlmh/Itr0fYm6fyP+CVVW73TiI4RwZGrFI3aFC4lddBLRzAQ7SljvwjIY
Dex4RBCmbLknu/nPQaPeAb7tDR8FfvSfBHQlWIYaAfY9ymFODRuZcp9pWM9uNaJClKNQjFGSofgx
pF7NDNg+MHFqrv0i9REZjFjVUjKoj1xUDZ4o/UM+UCpiegCXz233ifTNuCNebF/GMvNdO+OjPuoR
4of1AKYOUFfYn2ZkP2gBP7DiaITHiMeYpzJXWxNGqz6d06B4SG0aNvVpZ28lCtT56WCFpIl1HcTG
VsnZJrCgIipOcqW2ktAhejGVEKXs6m/sJPr2Ru1Kv/9lcQu2BZJYs35j315kvEgWAxq1kQ+tQYDF
dW2rTdY+ckD5lf9ep6d3+lTeMn/Bes1LLLiwmK0hku7n7sWZqv8y/8Z0+ncjN3/WIn/MQYv1wbmu
5oc74NfQ2PDVBh+QqRy/JNxI4nC6fnUIikacrJzrjBoWUE5AH/dqP6XPY3M7J+s+7q2LEmW12dYf
7PCXvJ310UGVc9hSXucEBzGGkXY3PWpO8iPIVO9TVguXRSrRtat+CBdnakXrzp350FX0lYPO9Du2
rRvfJJPLHI+mOB8Ftb63PI1kGiN+MULC/djzawkskYQcj2HjXbjYNn0LcmUs8DKw8/wTEyw/Q4hb
oOoPPVaKNbZq2rvZpSR61YxFStFQaK3+VC7UsTnjI/XL5jRscVDT9+7Cf4Tvz2cnPDoVoic1cz14
/0ZaVzyhhlOTO9Sf0YsUaDJ8ch02gQefe4hnY5M8TT5toDx7RUefMKbJV+t3zk2LgdI6hbRcJlgk
2sEZdh3nlJDLyAUiAcm8910OonjCix+t/N8F/9E5n70D38QGk3BjV7REfy9WfBsOzMPtxdjazeBu
13DKjiZ00qnluqsW/zLUfNds18eQcgY0HkwH9BWd5vyNo9x+Csxgo4L0eh200yj7Fz351Mr+tWno
szNz+c/u2hLb1ApTgFfDsBpYroQ0bPQS6kPiULwpRk+SPvqxyf08PDfjoQwxGmY46WLzejDW+d9U
nAdo/REcjiD2flpmopAIomzT+Q8GI7t8DQ7dDHI89/c+TlKIWQriQ3ktWsDZl7tzvrEGDS1t/PXL
OqySE012TdpDvV9EX7dIsnPOGDKLvDc6Hf9gzfu84dJy4oRxhUyKcfAF2GIIHI4ZxGQrP3dwaKWI
VoQDVTlbRo+OLmli5nOQN41pQl6X7leMkK2cD+RMcMTmxsKwVRIFM7D2NB5/uGfPGeIV2ePsFNBg
Ggc19Rc2XR0hsJ09fA+0GhgjT95+CTsCdGJJEfY14PXIdSOeTn4K70BmIwQNjX3LRzeIWuNCiAzB
gUZsJ538o8u7d8eDY0KHcV3SbqtLmB9XCY2ooIySkyVzIoiLzEraPyYSkAQiMUscZHkkU2KXNcdM
b4YtzNzOMjeLaFHj9HZeZ7SWNiSEcWBRDPiujz2FuZ/BH1CnujykklWR+OJt6gWGslxYCpzmeACZ
rPPNYsO6IgmGGt4stv2aPeR+S3cYL/f6MBI9QdO89cfJ2BCHGp3cEtMpv+xPXRvexbHxoY6FsGVb
zQ0su3jC7AD6XR12DyA+ZJIM6W6J+4O6JRzLe3XmaK9Im6aR3Rracsqs6JK3C0IU4OZBeGZVcY4q
/Z9i4Sl/tuipClnDljYnW80JKZfDhdAYEhTrehRaOOLhJuHbr7ZRy3ilKMFmmMtqejjuyNQiXw3P
jAl93j72lze9cI1d2Bf2Llp0UWMPv7LAsjx5oMu6geg7wr4WWu8u6mVaZncHxOntjsHOj2vhGsS1
U+6oVl97d2q5ayg8qWQpM8ZkP4x4epSsD691L8LPUCxbpof49XQ9OHLwGQ3ZrWOPy7adYML52K1r
KIk2tQC3Pt+vKRbT0HYeqQrul9E9aNF4p3SxmciVxtXF4BbPOH+FeVRn6BtZQnSelfgARs2y6zPv
Ww2DkowrKlQGwuNfP1idbSiwvl69NEPJBQMjaRmZdCbnVmgafoceGIrC2PAuGTtDOuZXG5jb03Rr
tL0DF5atDv3xJwoyEt+qgBVJITP5OMQy6drVU5azuxkMtllwILTnPozcD80lL8xxt+rjYATkcweU
0P3Sdmt5OHIocNFS5b7sDeVmp/Rsa35XhdOHejBbYIcA8F0sjirXuBS0OUUUv+Q4Fkji20oxscyE
4MgH11rEFS6AqmYeVe52H/EvCQIwqXZN++J57lPuR8VuSREkbpqU9niQ6Em+IeCT0IBhZ+ZbpYYI
9YVtT0IT22SvGbG96WywPKYZTgVkLlJDpfeYF/3qFOFROh/1C1rUkjTu3+YJU2EDAcleTPuptfgW
ESVYoAlMnR9iN9813nSXNw7S0OAqscKtONrrevjQlvpnZPmvmDfsfVwNoSkD4avAhMq/akvTyJh7
q8WTdRgsGEzCJdccVrHuL09VhqDVGAY5KJqNJ5MhlS5ZpVLBpONuKMINTo709UOPdnMlt4nafKvb
ECvIeOWYX/Z2/hwkfGsRPhpb5Q+dpM0Tmfb7fsLSV0hUwvVC6Sa30EsJeWajieRJEotESKbDA6BH
hVtcWO8yoZHzXMXcaYP/aIc7g2DDINC+Vboy03rETuCGWc1wkQHA/3cPdV3aQC7x3PHguMMtzH1S
eGqWg7KTMNJjHE9ATOP9L2aFsfDO17Wn/3F2Xs1xI+ma/isdfY85mfA4cWYitnwVrUiKFHWDoGjg
vcev3yfRszstUiFu7EWzRanIQgGZX37mNQaaF1T/8FAzxASWB5M6JE34ycGrVeQbA1psOAfgIavt
XHTfljaiwlaEQb732dAZaKsVNp2J4bRbBdUwFRIw7xFqqJObLi4AZVe3AZzWBStl8jN4wk90wN0J
mcZqi+wXy071nYl0V1Wkc2wl5EjL3Vz0OCa73ZVucMZ2JU3MIT/ia7GLLbRf2paGo8cwjH6M9tCF
QNNUAVZNI5o+IzLPjUq0ctRDmAsvhMVKbedlnJ0H1Oxxn99pUcXvVRRLszB2c+SDD2+DrZORbiJy
cQcGo4Gd6e8WCY9l3iN9qteF+7lEKg+464CZ3qDy3vg5H+qLxbdwmegD7d2im/wjiIBxjNbkwxdV
6gaoAxfnqdVd/QXO9RCMobREI62jt0vhaxobMFcMPSyIQYOETex3Gmjbvr2l98/YGbgSczm1EsKB
NQd11ebEQ3xMbOf+q7SJM6asgVWTipF9x0jcZ90pAYdsZbO9NtHV2pQjM54xHmgaZgiV+HrBrIHY
G8LDXDEgvijG7N6HHrQJQ3b0wL4PxgJEoEiwD+hussS1/jolSBFT6gHveR4R2FStHIMdvQDykLm6
DwxrxUCJg9P9bpwK0SL8w73NPdJn9UKBKHtzhk4Wd3DMd50PJB4hOGQz/bvFb6DqPNhP1YMYIC/q
YtpWef4Yzw6rqLkyAXgYSbGfG/urb2d7I5JXlVL48BQyjnZeuaivOAIGQbltaIs7U3xEVfWpglrT
2Kob7cAhcIdLswX06atDV0GTl35A5RtyrSZ6ahKmwqUSEF5Cb0XjNJ3uWa/MmZuHJVwv/mSFY/kb
ouTypAKVNIf5FhED+sNqQJklPUpZQHCIZwuFSGHLluJlGQop+H+KsVhtdg/dsTQQuzB8lfgEw7lj
4z+WpLXSyBsvQ10rdlHi7EPNMvbTsx9wUM090oqFumgG7vili2olECDKEyrvVlDGYrNxkqbGsRbe
4N1DoKLsnVJ2xm60O7I5BOYb3mvBSYAvHg59figldkPJ3O/SuXAgwZ+Fg2NvYxhL2ExN2zpCbMF2
QSYORH3Y4eSuKsesBboXLT1N3SCvMkKOcURlN4WlX2KTe8Lo+a5WTyqrc85oL0QFigikhXqCshOS
vujnDDSl14uXSuBR9Rb93v9meowolpJSRUdrpLluwrQbOKwUSNU2OaukcoKXhGdVJy6Zo+4wjuue
tdZkWtli3JrVMF54hYNdSsa8VWkfWen0bDGh9/n7BZYyOv1B5vJ73tF0dRt8z4fgss6ClElT7xx+
rybsKPudn1SYMek0Dcy1LGnCV7XeiQk3dREnBt2MNa0jtUqYlXpjxFRuDz822S4TdmVe7Rdkl727
n8lyNvk44a8T+2duGD9X5nS2oAFDxWkr0OtVhd5U9ZsWU2LTf0hTsZ0G525hX6rB2ILVUCYeijwR
SHmwfXI4jiPEi6e97iTII+rVjedmxxbDDOI7SbprIN6nsAEWQlAjpUHde4gVRkyGUnVpkf8EHdnd
R079iuEdFFvTmA+ivtAJnoUBEkk230w7fMjoJGgBBSzkKb9m3LCITimVqAUxbnTdWTz1Oz+Ci9Vd
qBxgUb/uJoWuUY9X0iYW7ifuX84HVWceBAZnfAbbsSxmLD+rOveOC34jAA3k9vWucovXUNUxKg3p
IbxWFmnwENImKidnX6Y7b6SxnUWAauTQc5rpya30UOZnyTJGz4C1wdHwV3XbHhG/ICINR9lQ9uGD
85zkl9BuJua9D0tqgHg6EioY7A3qyFN936lgd06kLMwnL90FkC045/J7hXZ2JtrWoHqVoTMz7zYo
r+Ngup8KkovcoVxV/VLTeIHagt2i6nt7jXxrSx6gJnjJYBfQqyCMTfYxCvihtqW9YeYaU03KzwId
3kT5dSxK8CGIIfUfv9Jm8Kyi6yDsrQPhfgR/7OGrPSnO/UID/v3ewBXy4+bwTGxUPdf18Pl7bzUW
hYbMUV5p/zrCzRJg5FiruZDOkcpSCF+QsLVhIDpo7EzRrmrTN4UqVZL/ogtou98sIG6pOGQk3Hdq
DOczog4imsOqja366j7CnQiPHBbbdxlhqeJWyYUpMNmgiRfDQDPPGOUzoEKi26ODuZiZLwAvUfSX
mcF+UILKix7zop0za/1l0WZfl1bfqAgMSmZ7AZXFPZN10veCGdCXPjEEFYG1niAqrsskvQ/DemtH
2EcVNGp6ptUzOKxgYEiJgqGa+UUhmzw0mi+xQuuph9sArwISiEAR+bAS3RZGv6kCaqCpJbMqQg0q
OYa75J+4CHzJCkYky45WM2ejzu8mVMESFyAy0H0Fsm+mGItETMVhLOWIE0T96+Isr6zwFjz44knn
SS4EcAPLgWJznLmSQc++ZC362ooowGzB4PaCMeqCs6RGlnL0X7Jam1eVA2rSiVBO0tsjLJVvlqB6
s5wtfRiyvRKYi1I8UyAmoBpoDBx6H/Jk2ydXphWT8iCFY1jX0TRi92bsF9sFNVJI5GNsT9fqj0tc
WVCkbpFRZKyDWKwLs942uU2kpWkQafF5XfbfFDIpVMxaPOU2g8Z5k0ZAZRCu7rqtr6xY1JD29wvb
sn61rh1dOq4DBt8R73yC7TGcPPhj7dpMyIQX5EXG3D1UshfQc2hAKqfiKoFqOCu3HRJwtdxFhvCG
SlHxLao6UqmF2iYhvDqqSRk/pPp4PSjWe1AG3q7SKZ0yyflqTfaN6sPC6/uCx8JffRU9be6ZDG4F
iX6KCMo2G/ammT81tn5wfQB5SGXQrR7kLcPPC582NOjDBTNAd/IhHPRzqyBxVTaDQyG3LhRzBXJd
mBPMWnTJJemx/t24+/3d0z94JtjoXiN16LiSU5NQ/3OkxisKO2PJ3XMM897zo2sTjq2So9c748Rs
LmQW5T2ppbngv1rGoZKcuWrSy9mGHFxymhVqJtoM01b3rY3NBHrZ0/3gM92GWjckVPRMGSHfHe3M
e5xT+36JcMsmWz7Pfz2P/x28Ftd/HfbNv/6H758LlBcjpJfeffuvhyiJyteX6Ol/1I/935f9/EP/
unzq29fqty/Z3P6vuz/eivqPi9vd3ftX/vS7uYR/X+LmqX366RuGJFE7fele6+nmtWGDLdfBh1Gv
/H/9xz9el99yN5Wv//zz6SWDIxk1bR09t3/++5+OL//803N0IU2Sov/6+3v8+wWXTxk/e1sE+R9F
8McuLuqXp/z1lz/++tS0//zT/YehOxwXhuvZpmsaDhtP4Xn/+af5D9NjGu/xl9iV64ZNnoVgWxv+
809b/4eOabfwPFt4y480BWIY/IP4BwmZIB8A06uD8rP//D8X+dNT/c9T/iMnnhURYnZ8sg+HmXR1
Rxoeb68b0hDvEoxMp7ePTuG4xgvxRW9KTQk3lts6tpClVRDjYj7YPeBavAZ50ZA9prmMDsJ3sbfE
6jCPH5MORRgQ9CnnsQPjDpvmJvVfs7RCnyq2trkZjkzFytNoURKjwnOGqBB6fk6ILP907VdDsjPC
IqItOAjAPIzmYEvTd5r3uVsevTlqtgXCEjurRhsp18kGaWpe5TIIN0X5HcNvjXLe6rdTjvpz7j5W
Wk//taV+0QdY4kO/KZXY/6zFA/H6MccGJC7mh6R0fkBMe7YbcTGaaKFZfn2f5VjzNiBqqG3nszxn
hjOHyvQn+dFk2o/aBpSLmfibG2u3UZyjzQD1jwnIXdgnAabY21xQSIDQWEMAj3dqQN9raGcwtTuv
Hd9C2Hc4y0293WOXiKJWpETbSv1Bk+V4DgGh86fmk2x+MdP8KZvnGSM7wzDagtgL5uvn0NTXLRK9
1IgUMjRDtbxg6p2iCNBaG3pWUEOnFEKNmBAvYEygUP/YrN+0ieF/4iuzvNP7K/GE7jmESVNa5rvV
5vpJ3zoSV+khGNNjGVspLGeLz53aG8/Pp3WkdMoSXAs2uWWbezwU6AikdXPoO/ka+sKFTJfvsIhJ
tvPYbnqnnfaupuTpe4Olql1VRXZdVlW5pZsT7dISIyd42XIb6yDCJj8+hnUDzrkCYenFyUUTlFt9
1ufNKJPvEyKO225qWZay/JLKLNr/LUT8e/f9fbfJD+k8JrUm/9ls4WUH//wknFkak0hGPmeDuzUC
7k+waALWQR/Wya6qPAs+aX6toNJt1Hytovkx8ek3I9yESbZ+9fvL0dXtfvc4DEKPlILiQujyXZlX
dYFIJ7ue1vi1oRWx8eIZqDWBh04E9X7QO+JYHrKavRHm4kfvwLagx1Oy4XK0k9dEKGttSY522+i+
BvgAryXQUgjbDVI54HE3v79gaX8oTE0WMrWpjXwTDqjLJ/qby40f5YjpAhpf61417bvBPs41eX4z
asSkeN72SPnPY3zRGgLFir0PtFtZLJTbooUarjF48jABq8qdpcE6bmnEVAO/CPeJ72XmxEegToiP
GOVZFw/7drDQzjbc7dhRdHmgkbZOh7Jy4mxiib5+YI9XqY9xpt1PyKo0BTAyx4gOlSHOweYizm/m
+W7wvBfbCMFa1fkWykq1NvWQSZsz72kUeufW3Fs7OOAnLUbGwejkpVkwNdEDIQAmZyszICdF+Thd
41J4h1R4c/Sblpp6rMxt043dJlS3G+T3iKA+fY+skPczFDoaGFhVZH72Y5AhTUXAG/s+wrZP+njI
Gr6/nYe8PIRwOeeZqDQPyF6EaDG1KIU35SMOMMWZ11s/MJ6JTnFhXroJSe4EDGCLkGgFbjB09nZC
58KTN8wG9rofn0cFrdzBw2B1CO2nfgAp3RROD+wkpAb0DMSP9Lrd0WGskP8DmYTZSgqbIgkYNFeZ
fggxM4gYDx4Q5noz69zZjKF9l3ecEgHYlb3W9uF6LsLnchbzYeqjNGaEp88Hba6bC6A65c6MxgNq
L8OmmZU7HgJXW9etT9qAvZmjT9HBaMJymwxoFnhhf+bSyAEziYx54RWH0K4R0IDuzKjuQVUe40wT
u824kBaN1+SisxHyHQEHo0MMfMkJS2azLc05M0eS1oKzNiGYZlqTsa+THAGF9MI2jGBnpSOEBnwz
XpxyqL7k/n0eWIwOfdQsgkwqT+a7sKHR+vtNswTVn3Y5WwWUsmSE4UIpeG9OHSegTuYCoUM9sne9
U9m8W0H3K4v3LTtj9LrH3ubTiBmZ7WBAwxeLnhd4c/ZaVrBCA+zthN9d9GVwJrG22FlC++okXbse
8DnZNQgM0qMyNqWa17h1RDrOOV40Ag0ps70sspBQV5bJgdjhbe1QPjlwGSxQYSLk0BkiULup/6ab
SNjWHIeRVb6AXoUjoX9y/jgfAp66FZYOTQjfaVcIVQL9LXzYbTv7AWwm+IoItg8eHcnQM2fGoMUL
9a2zrXtmsYGMXJg9FEJQoaAeKqSzmwmOhrpENn9GtHnvZOExNox2k2u0/0ubBuM8YJCmpyCUvAwa
BDczTVBasbzuMlbqdQsmAflJuY6j/JSYww/DYwq+sK/iaT4ExOJ1qVsZOKJAW1XDtgk5yGBJAF++
REMPaaYJYWRwZBshucUGzG2Q7y5CdmP23HrpuaNnpyFK+QhVjKtLg0BfRxiZMptTUCBeUpunSdcI
QRYCyTXejc7MvpqtfkcpgMD7HNLzR2YTBwRknkkE5xpEhKVNWyfit7XRIWj8698vUPmh8FRPxfao
mfjAJMPvngqYfBwbfZ/7pbfJTsusrzKpSSu1+66B3Bi/VrAoUZLILdAC8BMma0uQQand5PMblqdt
qrp8+f1F6ape+7BrOKktXXc9w5DvkiYfDckg7yOWSkmDLAlmiKjW+Oh7ibFrjPk2iJJ6n88Fcpol
U7gKWXSpBXQ2Ml4ZiyoBxGE+jNL60QAZ5fws1qWIkrMu/Ep70tkZKaJmScwkyYGUB2J4XlsNReHy
ZEcPkEIbpZ+4633MP0xXpwAxdQuHOmG8L/ErhmMRoGm2uZ28zQ0tksFAl7XoHazNIeDOBXFAOhI5
g6R9xHhm4w9qi3v+NapB4MxUbPz9jf7onKeuidamsChrsKp9VzgboR20Q2Gzf6huazdE7RhOTI3l
qgjvkUe+Gor4O+7aOyeJbxsfVfnfX4D1iyetU7HTzTMoxqT5LguKfQ3RdF3r1r3JBJme0S4jIrsA
eDYL6LDK2m3gMX/VgIIgosuQrnImVHBh1y2UX7fLLsF9wttuZ/cw8jF6OMfLsjFTOiUh2MYuojNC
BxZIgTeestTMzhK4vZzTwyrW/I1pF9M+i/N+Y7rz97TgPpe+Qo5W4iYtAaoZgJvBeeJ14VrVJsII
RzmQpesy0l5TfXq2wVyUk08YV0yyLAAIWmlvdsFLdA0WnZF2FHE2pchfZRZEk53ubeJ60jdmWZ2a
2YBJYaCL9/vbu2yUdxuJZpL0PDJemtnvjdr70avtIGOiI1Hm3QDKWFQz36IJrOGUZ8NmKjyg1Ea2
FeRjm6wTJ0SO79L0EtutVa0OJQExny0/fuHMOvvk8n719B0B54ckxZSG+64kiTsX4ykow2tgkShw
p/O6LxlKLkWt2Z6HdX2fTyhLZZMgoWp5au1TWevWOscwnAFOsl2s8uqwusFp97JR/eBPLvEXp5ZO
vWRaxCHXMp13oUhkFO4oTXGJmBls26aC+YfB0KbTmKylafJMEYelTpj0O75Ma5TynxCdsj6LHvbH
kMgFeDS3UAdi06p//9vpiTNj2gDTghxWYenWIR7QuyxDXbnXhf6P5TyxU3qEZrytLNqZS9s5CWnm
14kc18iS3vpp+GYY1Dm/v0fWLwoDk/RGSlt1WRBF+PnaaKpQ49fVAC8xRtVpArDvRQ/In6wVJcdq
M9qP5lAz47GBKSvldteVF2ZpnpZ2Nfs738gYEFKT7qbCVZxGB+3Gotu2VcIxyPx0g9yS713UfbHX
huKHKtJkTDhKCN+h4X1ZlNNULx8cwsr12KWmT1rQzVhQDfheYxI/YDcJGl8t57L2b/LYuY89THPm
GoxLkK1N2T1jl3BjhP7dFHZYk7VAKmpjQra4Sdc+UJFPStIlur3bnqZj2WwB9LBd/vfzjRvnQdOQ
iB/WTU2A8RsNoXu0CWlOdvOmsnpglAEZjql4aa35o5mCo0L5g2Mpt3HUPmWJBeuOEw5rUdr+OrhL
kczybtHh73ATWf6wZN2jS+oUEdknK1rpOrIKjZVf6yktmCA4pXr6MI3KnzE/R3fZYpjiP22Bd55S
LX7LtQjBsfgpLWd0bgw0678MHCefLCPvF8vIknTd6L1xV2iz/3w3pGaFLWplkFvcgQWh7QAuwwDO
mMBZFSYeZOxiW1PHoyOIP/dUGV9DjWzWLaavhh2twIypOq3ilR2CP3zWkPQA0i4MM6BcTTUL+sCc
r4sFOyyPFzzNL2pBI8SkC7LS8JtZ/KmdFqRpKbtNiw0VGqzh1153HiePfpSGEiyIGWC2cUdWaSrg
QE9AmofiNAnWmWLxYUgCeUDewe8lawqSYRN61rEsUL2s8aRYqKiYw1/46XjqDDRVW/ul4bzB/EZA
iPNvwWpuurplmOFdZRZ1/uJ06muwn2rwI11rf4lz/U6fn3UBiUurieTYdczUnbLlBPL9BgtsBynO
wGO5i8ndAiq9r4sf5KFG29UbDUfAta15u0QfsOhFUjk08MyORgsfnGg+jrXYjQnrCXHMkKk9PZ/f
Bw35i9hvu6ZumAy7PVe45s9PWzd6WQFcZPQwAH0s9bTcg51t4b23d4jcl/sujNN1rVnXDSnC1uxg
nKoQ7AZFiC3ftMm0rj95+UnzLfgQ9wyCyk/25xK43u1Px2DMa9G9o3m0rNi/BV0bqpUX6X63BubG
Akrwt2+n9gTxngFdjryMQwGx9ZIMVNdoyzXortgDXxNhi05mAVDg9zdN/9g1MoHhOwJTV8mdc5x3
odbwMxSxDI6ehT8jSvX2hnUnRkdArQ409s63RgXNqUJEs+4v0nHEoyjJShjdrK7IJSmK/Iflx9G2
JILmEb5BLgLPjA/jMoC+gkQV3dTRRClKAQ96lwWokiIblAXWC1/gjK0Di2pRxADge+upZX1D5yTL
mhzFs6fcZXrpptOA2PmcrroKdF6Z5/MqyTi0JAp869RZWm0L7TjzBbVHeeWTgtL0f2T45ANbKYFU
Ze7Oa6pNiknBeWluaZrZF0kkd1pcY7oZ3SQJCzmkH7PJ2uYEkDc6zKm55YLivQ/bgM2oH+zW2i2t
hdCGuW+V2UtbDvdJSks4tpozs27wJrAgn4AzRseHcyUP0mvkwHzUBjbRVHynJl4v58FyYhU6dMiW
xDBoYPDRfF7VA7FDHwQzt7gGLKVy9Um/jb0Sw0YbrGBi39XN/ODO5bBiSwAx6nC7iYIA4SD48qh3
Rm+tXby4tb4bW+eiqgOOzzSnRZBhw1rpeMI4EZkxj0wXGncEZPiq7qajm5jfoljlcnp4ayDJvLJH
HjcAKsXqBdkyr0y0u2Qj2e3S3aZu+da4nBdDhj2SWdZnXi6ig0O7X0uwnJewkldFiugA87ErEC7g
0RBA2FXWzYBTK9RD3aMRdRV4yJ6gb4xKKfIsW2ECk1eI9KY0ISt3jCUqnnUvO/cwgDFT0XP0gcPq
Uv/ajBBQNP8CDcF40yXMu5cXlyBNNvB4znsNU4IuYZlhQoYBEA1mzdyRZBzUyV+zY7n1EjgSPnyk
kHvPQs6vLFOIQywHsOgzYGfypEXVUGTDnW51TEYocUAu0x4tQ2gIVUudLUB1e1qzx6uCddQ0z1nR
PBlNdOhDUJxhiP6WhRVqGOaoD5hXpUfEL20D0BpcJwai7kNf1LdVCOy1EGCvgqTnFnh9u8k8vs0q
fZdmyC3oRXhVtcm6bEs4UY4/oakzoAtUoTobCUxztbtOk/6pw6FQn4rsk8NVV4HhfShjEGbS+Wci
xrjr53ALilcfpyDv0HJmvmvUR2DECDMl7amV3akaSZayaqTNF3vHrMluCweqVGBUtwvODWq9fyqb
8lLozo+/gIN4Ia9No912+BrSrG0PM2wJX2SfxOAlor2/cDXZtQwyJO9DDBZ+wMIvexreTglLzXY2
ug7vMNSMb2mSgP621y0gRDhB2fcFDhrRUF43KrRp+Nlv66m8cG60zLtLGEcpZhv+q1NKNmqwByos
HjY6xA7VhlySAwIfbbCIxMEz/Ws3Z6Favf3AJBEYv63Wb4AnY4Wr5TgGXzSHNhbQN7wJxuBoVdWV
juoZhDs5bGUCZ9TWrrJCmdo1Y8883cT4SgFydHlfA4/bNg0NPOytH0oEK0hzwM7iLbXvkb92y/S1
RrVdkvqvg5EmloNySyKbQWHhaoxlYTAZ8cOIlPzerEMYND1NpUH3b1BAClmJw20zNRcU+W+YBNxp
TIA+q44+TDA5jjxXlZdUmTrz0p9XFalEVcwsoDUSeaRh7Q5d2Ghfcj7RWbS2y3gxm2N7TXfmXg+0
4PyTA1HlhO9WhytoHHhUjwz335cetNJgrNkmotCVIHmzGfU7aN+Q/1wLbC4hadKEBtChcWgC5HZu
R40zYYS7LaPGO4InvKDPZaOFI8bj0GUIGRTao5DhbrIRYWrI2RDQYSTQOtm177HlpxDrH9u4mEze
5/ef5lc5kStM5Egt3aVh/D4nooiZwYe43bomAK60LINLH5hbum8VjxPhGGBC9LyxDesbbbfghos5
3Lr1/EWf5gzfGfwDQPPCRSPbDx3zRHwrPktCVGb24Z67tgR0YXPT34+tkbDrc4wv8eCrOfGXqJHL
bO97KOUk5rmeDGKrOaTA0P5OQdhfxIIkVKsQ/i85iEzQR9kAd40TxuIMtO0Kwpri7gZBN6xGwYgh
zAmzSwNIAxz/yarVf1FouNKW3ElKd8r3d4VGiywGNs/gDWOlOCcCx4ZyXO3Aw6qG7BThdUec4UCN
pcUARLe2s5aQSycper4QqDhKcAJ/SzWoMCPKMTVj6dHbD5XprptpKFmH/v/HNdOjtQVtMsvSDfdd
qVhj6qJnjYZpbW7s9J4ExUVWLbuPzREKH2Qc3DNdB7BsLunc+FlIx0uSulf9BaoX96kp3krf3PsK
e57ETyEGFxx934zC/5rV+idLRP4iLngwtaniaAvYUqh//1vizNEC+kZw2nj684TQwkHgfz2UiWAP
xgOIfeUpUMHeC6HRufn47ZON9IvTDvIfgCKyd4uJ5bu7BbTfwmK37NY+5Rr2UdVJsGRX+hjcjFms
b5goIdcAeS13CK5eSmU4m/bN4B192V3+/mJ+sdyAKnJ2UO3YlpDv61ojsM1Wo82/nuQhQTZ31S9S
3gnvDLnvmJqcnXGDlmLqPS7NRyvIjlAkwMOmiJLaO1OQXOYZfbKofwtdjQrUDzjKZgcXPUj2oxN+
Up19RFSZXDM3DjCOZWGt+64zJxtzLmKlFdV6U37OmcasqsZNWpGXaO6QDSZphiMeVK2qBQuQFBsS
SHdjx+YEkejaHUz6svsYTJ3EWpmh1ltsUzFTaLPj5rO5p6Xn1XQ4yvRyrLoZ6iDJlbA2RYQXVidi
85M1+YtRnCdobi2NRkfQEP15TQ5dBy7eoJhrVFUPC3FjZIwQE1Wsm+N0Frj1cbDAjFTYy6xFdyfB
0mPDmQkSskODJttFG4ivU+UHgFRs5P3N5EzoxwJYPGwfb68ZLaoAFQ4yPlqTIYpps2ojddRCEH5i
aom6jfaabpUo3ljiRAWD/vAgagRxd12l6StTxmdTAoAmTtsbo8mfJ5VCLzn279ckq+9DEOdmMs8n
BDKS+LBDwt5xEIb3ODjlnCBLlx9rjaXm21gFMIwa2RcHVnT56LagRdrKrPD/RGUSM4XHoPLfTHSq
hhQIomNq435ChrNwe5SfDforOSz5VZm3GJQx6zR8smWoB6uhD8KjiJTKXupSyvgJGg4erKG+uMFx
GSXRiGbGYM9XzUB/Ks0ZxPVKCi5yNgwvUNJs3/JoQr0OmM1a68Zol1kXdKtSNE4p5UI0yldUVfPe
FOarz9qMesfbWKkGgACfzjAnx3ON8roeFEdUr1ZZmlFIGNTFfoLOCoDn+ywjzazqFDkHiDpNcr80
VIok/FqPlVi54ql2ByRrfa5QByyzylGNZcX72qbBd1hmDJ8WWC/ESJDTEYmRsJ8tgwhTSghnQ/sM
BwgZMdlsm2I4Nm5XnRSMF34gkC0LjZfChQqeThSqNaoedOr7Cqg5iia8j1FaqzB2cNGjXMkzhLkW
uZKq5iJ6nVe4PsoHYX5TTRiuK0COTUlWCqh8NjlNQX7kgpjl6NW0EOUXNS1GoYYe0XBiDBBemaM4
iK5hejw3276lMeQ4jxX+ABvBSAStd6IWxp4HO4UemhOXWj9Gwz6V5dYAK5EpPo/b8WmBtOaosg6P
PnCboyGCC7uK4Ew32kuVOIia5Igx9+kxj+3LuIMebWjcK603UdRAZyQyAaWR7zFpQfFl5UvzGgIq
5GKnu+wMAh7NoHgr+uim1bIrlxaQOVS7wKkeXdVg7tPoJabqz4FYCY+5fzxT3LQWjl1pRNkbjEiw
GPWjZaefHdV05T9kpTZNOWEw6lYzVd15F2qKstcLmtpiPUB83NdyqKmy+DIERX3qeu/AfIu7lxTh
Hj3hFJOfrj35tdRRAtETgAiWdWPF38EN4D2UWPIIdqy7LssiPmvN6dJx3PFcRrV1CphsxtnsnTni
HigWoBsP3q3R1pjSxj5UZeAPUx1sZZbIdRl3waaYpbb2NePBMuPvqDycFT32eS4wkJ1T5/s66upX
vQuv0R83fmA+hgtEkn8XPSoNSf+U2F19KZkj3cOFOAxIq1ZNFKCmbRXnVjnuOh0xqnho5b6o6/Ye
DRJoxDWwJYoAeonMe1a6r3MVnIMbknRUU0DJG2OHe3ueXeuZiIFaN8lhcpRQ5qhap2l6C2T5m+8F
w3fNyI9e13T3hVfdIYpt3w/9SJkRyVPWOO25GRchXVu6Aak0kTNI6+E4CoRaqVkZcVvdHgdFf9Ng
CLCPJheiXNsGG1NY3ZcwQbK982DQ5P55jQeKNjbyPIiYRDoeuMSys82zKQc5EUgsngYxfPWkYFhZ
SH1guIc5eDU9DXMZ7KJ+Qmu4sMUtdDYEz+pkeEnaCcU1Uo+xEdOOdnNx5kI3Oyb0+TYJlhEnlL+h
OkdImPSzE1xXLTTxzDGeDQYYp1Z5CsUj+AajGZhalvBWXT0fbwAu1UfdMZCxAkx0Yzpae8LJEUG1
rj3mfdNeITGMYwwmu6QJ1s7wCpCPpaadRUkIrD7r4t2MGgpkfXvcDGObXxYyyXagvPGoT2CM0ka+
hP5QKfGqcC2ySD+l2I/ZU76rmDhuogA3amNMtNXgcHfIOuGdxeIV3YzqplwcK7IQoQBARaUTrEsX
V8l+FMACJeAOOymr8xLIKT1o72L5kmH9eGHAB94nSRLf1D0y721eyqdoDva14wKKDXwfiWO4xx3S
MRaD1ku/QqgE0hj49lbeG0HxGIfmsx7X3eXyBTZNd2mZFdbe5nBjBC6ODEWWXC5/Wr6M5CmlGWSn
//x9E7bUgDBi1gFusjemW6V7V8ZPiBZnzIPd9k5DA3oDtCY4IxNuYf060YU1w+ZBavrMzbpyjzg9
Y2greRkDN9r7gztcLV+AOFAH5dRK+N0r2n12VvZNeLF8mTxrXudOQ/mRW9UlIlYVzpfBi133LmCy
8gnkq9iJyDfP/vNl+vnbBie5dQrkZY9iDmLQdTRue3tLf6hEKyh2Hmgs6KvW6LuHJmkwtWi18CEZ
Al95oOv3UZm/CJdzXYttnRGDP+BJssomG3+ZWqeoqwo8JLQixj8k92+nuh/3WmKhPJR3x7bEccmu
4r3he/EOA1bvi5NxHoUhnochQ28URy6zzIq2XjSiMFzybitRXJiBSLZIg5KO98id9ZVV09NlxeZk
KOvIaG4nHXELEeSXpl2HV75ebfoGRE+DHeVp+VPktDADRULMGcdvAqhReKnVO09O6VMNsnLn9tkr
tFd91XQRvmGpADft96RZUSkRmz/P7HZAggaGk4+yuTmC6pMp2x8mcaOjSJRh7ngRIAJqqo3515fK
+F6B7T0nRqz9loliEUh7m7Vzc9Rx1ULbucXNWQuehG24xyZGv6IaM0KVQ7EfN4b76PZottua80aT
fZ0J37noTAyMfY6A42DHXyovuFI2r2i31vccwJclg+ejD6P8vC7ka2bXAZGxvHHMwT4PzGe2YUzK
4WLW7BjesEujaFQUlzMh5uzMAxJ9JtP2GcmA8uSPfreXAeo3unNoY7y5AE89+bUnztgiw02Qh96F
0WKWPfYOil+YaQPTxG12TO/xqzfP7XF2rgkMm2jUC6ypvkXItPxvms6rOVIkjaK/iAhMQsJrFVBW
rqWW1Hoh2uK959fvSSb2ZaJjZ6dlCjI/c++5yDrSs+b1n16cfsgOVDrYMfOUmvP7WmjOfVUYWt0l
jNuYtodi1t0z/W/qizWZLsUM9WtYTYP6HPRabCbAKrLcfGoX68ntmY6wIzCOQ2NNpDXwDyUUDAe+
9dgiQdoUGYyRDaNwkjaXLNbpArVhONtWPdxrgoZjroBwSNvtOIAteBJd9jV4WXlZq7kWByv2xMOS
UmoZk3txI5dw2KVrrqMGKdGVfXXNyKVvTYbU3WzehMGoEcNciT3trZHmQ+kt5nkorDsD1+bWp259
M/KCP5kJCQOOu8znbWuJ6ZsSIgN0vCajjq5gKRI4EtOXDtXw0s1AOuJSboHmyk9Wryba2YRvNW++
R0b+M6Vo3twnkwEQuiditk3Cglf+myylnJun7c/cA2eKulTtu5muTNny2bsJb09DwYs89aHgUiIc
UsmOuvG9FOWfLmIm6ijwhDKdx2I+1OlmkZKLc2bJvqaIFgCp8Rp4IzumAaD9MFJVbsTQ9Xl6TImC
DRarjk9ZhkihKQBveZgHOk1FPo7uBuOGdofU8tU3lfq+qIkZMNeHhj1uOMWZT5r1dsgGviWocrMr
jrY7AIpC1oXAowq6SnOwcEuaNb0PE04taXX/bOoGVNx8R6rgx5pcYCF9oo5eD7taZFqbR8SkOgwx
fjUREg4HMzOnDk7BrXR/6IsOUduIH9k3n92EfesQMwQe43Mmk+7uworTTOdcD7I7I/5AVmiI5rYa
4gGfIU9LfYweo2hJcFLQo5dq4WsnxXu/Um1a1mr4ejHeo1z7FW8WNMcZinKtsVZxShppTRcq9P6+
ZfX7f3pzDcksQmv7iBRSP4yjDhSXQpkNN2Ya4Rf5locAcvysr5P7YIivrkDUuzW8IiZLNvKS4/6W
AhYN3D4nwdFEv94pbcASX1soNPiJ6+baRuNT2rcdQ+mB3IKi04KFtQyT8/Rt8jgZ10HXLzpvFHNq
gqQ3ol+2OfXrZbhAtqKD5pT2Nk8LoPwCNCvZezoOQH6Ye/Mxs7wL6UZBs2a/9imwxzANHlxjB7PT
vQyTsZ1aw95gAQIn6fvoXGjw2zweFNSOHn20Gg96FIGWRuGDO4dmLWJOj/AvidkXxYnuBrQ1rW39
xGzeqioSK4tsP5Tf61hl9IJ7v10pC6FmF5/IKcC0INU+2Gn1rrPAPwh3Geh9kYBJ401nhn7IB4Ba
c4e8wCvpZHaNCRW0fcA2Qz+m5wyL2AvlEYog268wZl/tzA6jaEvP7lxgQJWKL2VFVdgZoatDPIG/
MrC8XmMwHPGm2AgO67lpyb84y4rLrImbbWrIe43DvBXRfRTrtXEhY0niK3ooFsGg04u2scNMf4H5
4VnsNyDePmVNR9W+mHDLR2959JzyoXZT99yLz0QiA+DQfMOB7JE/h4JkkIt1okp+o3HGNGAzQa4g
VQRzy8vJXnQ9jjOzS91OLT+ypoqftOlvXGHhSs3Dp4KCX06I34eC0b6xjvpt7gqoZKPmnnrDfbYL
kT4aFak9LiOWI8GQVLtdCiXOwB88jetft4rzM3qpB6UEuhb9ut7Yu1T3ZGbMgeyVhDm5/ZZ5N4em
UWo3N6PdTZthDZhDh5OmfiZWVThX3fYweXUVJDV4RmyuYW23VLi5ddfBVZ2MOf3tjCsXMdAayCyk
kV65Uh4cofFUDYt5UXkq5Sa+kxERnb0KhhH17GxrybeayBOrsxuYI/mnDQ2IoRfS2D4HjD9FVANm
xhJ5kfF2IrlkO/eb2R5LZvr+5pqfabu+qXnWqdCj52RNl5C9VXpKQC74c7PJUzSp3D34f/4oINS2
LZ6CxIEL1De0uboszwlaPiI1FRi5JDCj1hTao0syv+iYhdu9TbobauqrW8cBQepA0ovsEqPeADzl
3rfZ4XhwV0LYRSb9KfWI16UHRBuptS+CGKDLwKtypLeDR2s/wAfu+XBlFchG0x+meDrPY789mE7Z
BoMz1toR3Ptrbhrgn6fyy8SAkpvx6Fuxec+k4LnvZqTlzXuh00oUOvGbyLfztUoerKqBqk176mIo
3pOYEz16z0luv5bW19JVKMCi37VBVZbRULFpMZ6SzkVbUV0muejB/l4RYze9twOnogCHtZiPSN/H
m61dapgdN0JIr6XOYG0dOHclsGdkye1En4kbWUYftlWQYB0n4loiArI6ycjFtK7NEP9LZ3PDrVLy
+qzxbUFffxfDYF5a3ooNG9m1B5JEtHz6HDeaeCJrJwsIBhEns4Yx4k2Q3htH+5dp+lMW9fU3j0p/
alrgC6v1ONJ50CHIx56dK9u9mzfw7nuZsP3s3bRF4dtWnIXJxk2ZTBA746G4sPHpQElvxq0whhf6
Hf00J9sSTlMLvtrO7edVjXKmrT+bHnny0K5J+G5N88KxRELAvEJjcUiFdT33AXMAnxCpAVySmhO6
UhsfUc2TNLhaRgA16WuyE2ZO/PI5dx+LCO1GD5QlQHRDJEYqxanJ2c3IJhnP9iA1HsrJOWXS/DCH
7dyUMSSp5nvSaN5LI7sXNv2s+/PtjnwpxA/mXq1kAZXXtSfCT73zoo7VSYm01hohKozwM8M7qnyJ
imXmF88vdx4oftHruYhhgxoWKG0JnpY6MtlnTNNbvGz2pSIqmBC4iY9zAv0Wp8t033hrW2J0j3zd
9opr6tyPGSaLDelezmOorRyYSfSxErxAQE/1bHEMYqWEDd4w4qVRsQkqjb/jrTJOVRqbJ1vhQdfY
/u/Er8okOclhY5WptoCoFHEIxWhQaGWvs0MhWXflZympG+hoicbh4aTt+9d0pcZii5Cg3FvPdoY6
bdYN5hPa90a2DyJJ50cL6RLFgA6ApgPbDYPkybSwKqBo6PwclXoXxdFFZXdZ5jKEORS6a46WeEMP
xxbhV+TxKwIgnh+pkOXVyTSGjlFm+MsWx1w8UB/7Jl5vDnanQ5Y6A1RBqG1Lhsuk2rwOhoGGasTO
T3GUjE966X2v9MS5tq5DugJBDRhSY0R16XjacGSwgZSSTLrxEbJhxqdd9sdhylBkGVmHq2/8sOA2
igk9UVHYfMXRbsN8oGADvLP6WqRS4Y2E2tnZEj44kBTssq9yasSx93Bv8j+3F6aldw8J2N1Mnmvt
Us1yuOk5+09NFCP10fp76ZOYLc6g7Kzb5tcFxacdg+CGUVwr9Ga5HLde+5bFSwqspr/0G7eq27CE
wo53XZy3XQyaeYZE72/xqq2I4ZYyd0IQrTnfd2mgF+WtXctuwPMu/ShKLuM8LE9zNoUIkdEPdQ0Z
fU21XPVsvkyOWM7EJ0bg5m8yxpRWpFXH8ZMTe4iOiOPOjTiIRPwwmB8AzJgaiZwQpQoQnNNqDUla
yWsj1uXZImGUlSILBBYrqPkoO5sVYn9uWaaP2AHfTz41QcwWzteb9B9w6Yj4GjBV+2E1dXJ8IAkE
WRGiGtBDQ83MJrrZ/JC0ae03262f18R+axltfIsj3l0S49DamPAiawtrxSicEvcBrnoCJM3AHlcu
SvkaWxITbTzc2ww1JgvTU9S457E2FwxsDHqsST2aMzv1Yda+3Anu0ejwvmYiPjlp+o3gRvYneDf8
RsmUAaBlJ8/afNoM20I1RDYpSnW1dWpsvlLWPCxqMp6O5rstoWLuqn8PyZHfj2GuamWjwQMdS5VO
i5uIHPiDZmKQzpmQcCyf7Vai8DHxKRsdssq4vu8Hjq5tQeZt1cVaYto3hpeVBvhKNMl3hOXPNc7U
YNfNuVCf2Q+js05n5oAOeqo+Fnk4wYn0k359m+2G2hrGmL5xyU+FOBETRGqXJfhPBs3vyPljH1X6
OVXztkRB5NnfmQJO5HIoi9zU4k5GsCmdumPIVpANo51zRl21M3CgYrszZ64SQlmQ18z+EoE2Mjvn
UmuIh5opN/g/TW94vv6lGzWE1zT2aSbGEPKdV/lD6w0n2JlM/UpYX5CwzfOqJ56vjeVTC3r5OOk9
UFUqY7+v6H2UFU75kIkyZ+lnQEJpn/YIunKk6E16cUaw5TvT9Etr7C/TRjs2FXPimy50pNX8OQlW
ewldaBBt+sNYOb/HNCsuyM5KwnhBsWoWoNO54b1yHPnDXgfzDOroW1kW5rVqL1D2trvdYYBOYjBW
o2pPk1kDVUFLRZ74KSvJJylgBATQTWzDvpTjekQoRuAu2ZSgtZsygBOCOmtWm3oNcl+1auZxIxQj
SGXhHJICuVaTdu8rb1y21h+5k5xWwyFexDQf6q1zzqgBn+x1M65KF5Z5KbGevQoSkXO4VKm/Eeh3
rxdJVzhat8wiu3AqqzMHBXQj9ulrRKbmCj9Z8iohTRyAhzVlF0ZWyY5I+zm7eu07KvEPGdI5XXtx
71YF9FMOSbFF64NVkpuYDzQFUfTK4roMcG3EB0MM5CvfWKNk4TxAK2mY2vfAP8EOW7dUuxsecwcm
ZS+FVli+q5fXbIlenby0g7Rjn2CpKr0qvO99hvl2G6m88xpdrVNM6dmR3gOXhvdQ4dg4729hFtdh
3RGNUCAOPYCx5BHy2ovJK4ap1z5VQEbLuf1cpltqwSiqPO1371J0DCM/NHg5++BkxhKYOYO7va9Z
je+Djq0cIdU/c2IyYY/pZVky96oIL4P1Zjlgirz8jN2A21I5QEEXmrcii6dbXt0tSElUnlDsaZ82
4O90A9iG2C6TBV9cJhE/LVtmnQzj7xw7X06nl2HBpxtqjlM8tZb706jUDB411hWgL+PHEqCZGJeZ
N68EYWOVo7/1Q3Gue9SNZokFO554cJkxyVB4zq9islhzWEBm7Wh7Hkfs/PR/MaD9J94NiMAtwjhr
gezOaz/7Wjz87Src8K43/loGKEIJHMRj3ydrgFU2ATyciTAZUcsMRFX0cJnQ/kTH1bE/JvX36Tor
ZG+KN6jwMAIovXU75LR8jc3mwXU3NIZuqSqnhhaN86lG40iicX3yHAIllnVZL5op+JOdRuF+mu8V
mEyzsxAzn2rdRXfg5V4h7tXajz6hifxN6VYhM2UnG2PyNyVMzN6yNhp/91uvpVimpg9Nb6ZgA2dG
wVGfU/O3HfXv+YxPQNc9PLuc8DiIz/vn7nbEbcZ0G1WZonWry3BeQQh4Bh6MmZKctdK3WGfIwapg
KPXOL/r4m1tgzl+8+aXRB4iEgM4vxM78LIDbknMOSV0iBNyvSQfnd7NU7SFi6kpcLYeAVleAT62V
4sjpfXvtBlheCCZSTlgcpTi0DXzc49aWt7Kzx5DZ2sc4zPq1b9LQMtqeyQsi15lfZZhETksEYpue
vIyv6qK1znvqrgZWLpz8Fcu0Igk+RE1+GuGXUsVQNNUbWUfqGRi20T3OMAZXxonKfFug0icsOOUV
90txMeKC3nHmd6181nKg3hWq0MRrxtRDy18n0b5EQ2f9l3TZQss+yWS9E0nVXjCw3aYixmXdf0LM
SJA4Q/HZ9Jem5IshnbaJnicLCfx/7W/xRvNspMU5fXfYkZAbuV7mnk0Se/ptHBkQ4atnBlwXkP2s
s+h4AtIsHf3elfLYkqWEnPAEuJ41daRXV3khkXIibRINaW/zs856BYujXxgVL3y2BV9dPUWtQizU
CWOacu1ps6MJ+aNaLEvKC8HyM9YqWlLFNZqVjWLl8GNF9tzTxXECdWERgSZOfpb4GvJO9EcZC7i9
OaJeGyJ5LBH8rpXz0aiFMQCUm6Gv3TFBi9Xa2r0U5qdM0ByNS+QESQkSXTnJppIhKTbw1/0W3/Lk
2tuxeV0952gPHs1iK1/3Nqlm9FuZTBt2+gG3wrtWMz5l5/6rcGw4r8Z01ZvvHjQEwEjFd6VHRVeN
sqPfoJ22Ve0P68xkgjeyNhAgSh1bM1vFy+rMt8ZZFr4pGI67Y8P2VMmnrfo5djB1RLEgZlgz6SyV
Tm6hJwydjGUbBgEokSDWj61T/rHVJ7ViXGbCRR+Yx7c+ToDFzw3DnHV2iDVlEKUSCtpU/2Zsw3Zg
mHV3I67YHT8Sj9W/uVeDGVAkyo6qAzY4zLNdMbkyn62BvqBorwkYdQvlsDU2bzp0qqvjONRaqT76
hsHvdJwp2MoBxdM82YB0bXvw03q4OBtQzEqMgTsQYZk0i98bAJfGT0A923kPZh3y+NO0vI+0nm8e
/Q8hZBgX44V/33UzXVyKZMJcLlS81BFMVzoVaVEvqPESsAWrWW4PmfpTERF/nCToEDwm2fsXIJTr
VZbNTxvpJbc/Hnp0OqRFtfp7Kvk5lbScc2fw59dKlVZ9ErWkqeojQo/ndkJQTEDqEEQrmpT/oKz0
GzZZy9uET6mUfK7uty2pz3mKHnkX9MohZ7G0VGq6+11LkvZx3LrpMGl/EidFrJLQRWZ44g95pAyp
7cQ/1JxvZydYMrqlnJn5ohgphfDQs5RBw1L/sHvDvOk2VlZ7beQSiHljrU0pwxZBhwOIGph95osh
5Z9MW4vA4vBQg/6GRKSg4ZJXNfWqL/S7hkBN2rTHolN7vqTixUPOHmRkTiGbYTNrQiTLUxjWKMCM
Y6sRASssZpNe3B/LLhdQG1h/Zvq74anRufJmYf0Ay56VAbkJ0yHh7cWcj5J/1opHcL1egOgATG8y
P8YjO21XZGdAPWawxvnbUsc/Ncg0hISwyGtkGe5+BsOayFsc9pDnCUg66i1UpYuFeqvJ3DcEwlhV
UuegK8NtXpCzwZTrsJ8tLKW+kGSk587ibNmf2C1u0Y1DDdwLrhZzYLGV8mhN9nBIa5RDbf0xAC47
lMIjnAI56e8hg26IpPwEnTK6ssPBV5MmOdavKVTOw35ZzvE0PYup+MPz9GLU2AeLliVe544M6wx4
jUqmsxfZGJyenJqrdx+OU+wCbh+Q77AQJDszf1VWG0+9l8MM7EPOFrceT+0uq920/odolIMvGm5Y
SSBbdBqbmlhi3eH4jTKPy8PAXdB596yX3xYAO77Ur4qSmrJFUyPVS6MSiUj+JjSFUstytYClxlm3
4p/7L7Y3kaFBp2fTNWgUovQyqzP9bgvQzdpmXaSxFCgh/uUTG9YCgo1K3kGFSiu2+48yLfmd5I6P
MpgcECbryEH/E16lC96Y3tEOrM7TACFARP1RnhXuohh52eXGFKcYxGe/rRdKdu+AnZNRysLtmn2R
a10cy/SOLavAGc4BT5CNpYbRVIC/gQOkoQf9mdxfZGEu2MF7qQ79fSdSxCZTFKu/bI20fFuXhW+w
S/JSWCsWZxxB07jfNfRMmzl+TSSxhJRH9oFoaXGiCqRhaZX8iAUjC4uYF+S8nyVoO3+mc8bq0gLW
sCwkSnKeH2XE4iUdKoAXdcLYgn0XTeXod+1oMO3eaDYl32RSlF8OcuRjai7nPrOYCWZ85E1y7eYa
8nUhG1VIybAyqMyGJuWh6fjWW8f7Wto8CfvIg5eSDFPAvULqQyrQUBkFUi9zZdu2ONrXluCYSZpZ
MfI75F+FjZPK+VnlJ1fU5R2W5bnA7X0u1k8Lo/FT01rnTNT5OU+cm41UEOofL1TLdjemBoB66j6m
NhrNaUNFVlsNgB/W+o3M6YJBwvKT+0ZMJoaj6zGtPYIsAT7DScV2HjSMJ7JYLt0oprPVUqFU7XKa
RBQ9E5v2I914pet26sgyL37uTqJpGB+12n0w1/Y56bP3ru2DLdWNo7RXFE2c9Fp088riq8KYlY7a
B26jd/bR2S2yjc/d8rz70LRcf4l7jSeZHBQ4f8dhkTsBlO2YGzK1dzi75SMgfBZejCcIuzC/xbn9
st/5lixCBrRZ6K408iNnDRlHS2AQxhzk40+9WmRAEhsvgciPZcJZjM/GCXLQ6SbUVlpnZlDIjJmr
MY9L69tsTqSM2DQg3Mfo7EDr7JYp1z3ipOoPJjtoKwmj2K2xJXA38LwzMdmiX8TM+3I3n5KRTIjz
L+JLkIXHwNMRt77ifsN+RbLbjpVRkkcwXLxZXZs8uQop49ZMN1ZMWGHJ7hg58cp+hrKqTBbywkqD
YHDSkI5rygq6KT+z/F7XUHtkXbAxrR0ivqP1SME9B4lVXuMMaBXnJzszQldLzG2NXnyRj82cFKVf
XCBu1tUdOYlveGJ7vx843hureskbDMy2i7YoOe5K26zRfINN7mmq3G+O59YnvRq+A9GbEZcwq43m
LsTycy028HhLjl3MqLNnIi//+wkNmZPkAUd+iakKOwc9PPnXcZk8R+mwhfv5X1SIPcDMhLCd6PX9
ss4XiE9FEySGNhGA7jeNnquBI2InLnIrGaGe1c7rVmq6X5a6QYcIl0U9y/tKCs4+BtRx/Fwl9SiW
419ePwd5zFJytzAw8nke0CyyuSOtY+jss0leX7IxeonwPB9Mp7X8XWYqLWVLz0lSGFnEYmejBMbR
g2OCSFrmllGZkVno9kwpcTBwfz5ACdfPlsVn1Ub18zQmgIkJBQLLPfyQGWE+Ytp3zMlZd9QuOOLs
LaKKCN/uK++mN+zD27liy61iNMn7SLnB976kSRFguLVYDljeaNFTEGnc4ou+fDgVXXElNFKdjfpo
2pl35+Oh76moAev1UOrghPeH6z+yX258T3Wsb3OfJICYtgu6kS3cFbceqh7XQKNSWsUX6z3thAzW
OkuHy1U41GAibcKlnZYwJ44HLGBzX9vc9RlnMyspqjfkGtSIwP2YnnHajmlr+xLv8Mi4lEwHBFfK
U82QikMmWWbcrhB7JD4zTKjmr87NnMNqDOdcdV6sfJhjltqTo67IAl2hxytkFxFsZVRRU6uLYzLS
YTXmi+3pFf3levc8mvihX2vf0qLWBz+Lzlt1XY4SwXoxOgOTLK6mxI3ZHma20bxFJNArL1oikUEX
ifOwy7xrnVHK0t5Ns72Phfyrt5WO/IiFuTVezFwbfFberHFzWmQVe4B0F0UrMsw11u+2MJ+JS83C
/bemYGtwCSGu2YFelrWvd2X7WCU+Him3yCYSOTNy44m1QQ9ts0tBUHTQlaHVk9+mDnssQ6fDZP8T
llp2V+wrGrcKUxHlOKXIvdbqL8dj8unqym6FqnehGtCApdJ8L0FpMChsTD4+0tLAQYHNhboUpPFj
yz12yM5rhOwYCSQhUyzIhFBGycm9k0hp+yVrqKAtklsim6tTZss5cbHXaTzQacIRNaaCJ5+DrI2U
qhPLQd2jLwYHFBsXlGKr63KWFinq7ayPz6wIiycgCgfdreWhRrEj1WJ/N/Rw9BK9wqRDizHDK0VL
ATv+ONUj/xlLWwTqtjY60BXUqm32XhdyHE5WA0lDaZrJK7Aj+SxWYjW3kbYWX8QnLW91JtiKUZJn
3npydNAQDZdOZ3dCHRGuy8KlWFOsqxE421bPN+VrG1v9Ee2B0thXgVMiJBBZgj2N8571SmBYTDpq
QBFp25MrYEs220shWaJJDjNhuDMkRdoUPsHYK+Am69rVlQAd1k78xp+X0yTarEi8VzeLC1+3pv60
sYT+zwtRlc2rV7gA90RzZeMNpENv9WPWcFGT69uE0VryAaFtMeADUIj+KleL8UcGR1EU3F9imj6J
2AmZf+MlsPkUsJhvJjMMKU2yJJpHFARfccY0aFBPypSRrjjK9rlXYK1IQTG1YnluvB7OC7cr6Trm
Y8187CDU/bZ/GLXDeKGdWLGy9mqPe5Fq5/hS+m1RZE+wFw1ZdCzuT4ZYPyaPbSYD/59ZZCcYj7tL
O0YIhNrNOzHzyKnN9c26bYumuhnWkVocBQ1yhdPeXDTyYOgIIfbvmWqT/cmR9+PT7h2Gzm73hicP
oT9UjXNtOj/JRnxaS8zaTe0RpMnlmi7ZEzVMjVge47Ps5atpRr8slwFQFYis2/6PeqrvC5UMSQQ2
RtOq/FtLgFCj92ziykGaz5MizFlgIDe24ya0j1TWqHijL3DHHMkozVCIEy+BLRRFEIvOmiAirhsa
nc1ofcZwr86AZn9VWnIzHVi5qt+Z7hXU3+lzy3ryhMYv7Ces/q2YxX+Ghh0hs2xMqdIYRdZma8+Z
zQ9iOlSsOvKVwar90YB9yOinRsyfjUFSrDGq3KwnRHsAgK9OefO0tilZy6njseoZ39qZbXzZqz43
pzpsm/LUlWQW6zqScmWaTwmLPhSd/MaO9sckhoLOt+T1pycYltEiMoY/dW7/CdHvQVNGqpLWhfco
P1rnXQPkSn4TxCg974qwKIc1sCGVCvsBQSTvw3jM0ewi7tTQ2HMOZYn9Ljd2mI1X/qSV/Zsy5LiQ
SXBj/qpyJ5h9DwD/peEXMVofpzPiUHQdkigHxvpQXmTMi60RtQcFovnhDNbZY38duiaswqzI29fO
DfMOXPsyscJQ771cLemTMftV5zzKazxf2ezc9EIrfb0fBXgO9NwxB6g+tGAATPFQi/p7yZaI82+z
Qg8QIN3+KbK5DcoEsWvqsWxsko1YkM0Gzah3r6m8TaYIiTUmptMA/6sbmXYsFoYw5Ju8GU3b33id
dHS+RZbfpIxes6KNnuJyfdeKjBfNKf0usfBoNVN2XJPlhQKJl9DBwxaN7IGVXRJ3svkWlYZ2Ypdr
UeDs8EKxQGobQTjVyY19DyMsJZsidXT1RUZI7OJiTe3TUxttikX7FSfOod9ygWSdXEGq4K9G8Jfb
5CeMpP8FXcehnbNgZIMyBAt5ca516ZRdujXW6YIgKPEnaZ24n1mZR+DUNFZIvuNpIZ0oSp9BRVpm
gWVG7yx52LPNeBGcyDSxlqwwIOu+Yj6lPQjsUge24JvPPfyH5Kz8xMN92PoU76fXvgBZ4Vo1DGpr
rM9BEs1I2IV3s8Z3PsLlurEumh1EZF7uLic2/Zcl5QWo9OW4WDCQGFmSnrvOiKHZZTM7ph4j75a/
DWVRPVXkJCXTi9SSh7wU2yUbrR/tHGnXcWofNAN3A5z44rJmOf4RxL2HQn8gnE0cYZJbF2PiSYid
b5kup8uuYkv7N/RcoNrTgrO3KYE1JJ6ycpFj5ozDp7UM71USe/fYFffZYtlrWQU2B8lxZxmkRqeO
PCgNejC6qxdgcG993pUgnjbyLGJbZRSgj1ZQqb2xQKkO44AQeurOAB0nXqDkXzuD5ifedm8NUHCE
s4U5o4shRjsai2ynyAtBPWDdC5StZFapIfsSSrNgUKuxNswTZlQV4qelt+VBa4rLaDrT2WTKJDNe
g11aFGkSAaGbvqUZRpgME32EmrMdnhcVeoDVbXuqmVxqnL87dMTwRiZx7Ik012RhXwJ6VLPGbMqY
kztZ2HnO73xLb0LP8aDB7XF6bofCNX4Tusdmef0SNhVYR1bFgdPzUum0Tauamo6J/nNK24HbCD9u
26VnzDqXEiAWsMvkPeqcP7InRl2UHK15FX0XOXOktmR2o7zy+xi3c+hM9SkPWbh1KdtrqXx46dNA
PtmhUOum3WXWQmANkXw+x7P7GXcVlIbufW4wB2cDiUsdE5wQD+w1QZrBmHZur0Uxn/p14nxmwUjQ
J7lYYnlCTW+fx6R5JWodXl0DsdnODeghC/dDlUd3i+g85J5LdBgcKlyEKGHWM5rCNeDizkg6lCQY
ngY2JFf0YyQM09NnDk0jF3qm4kCv5kLGVayoi6btoubfGNNOlfYXj0h1FbDNAtm7H2KLf8zU6g+8
l3hnBIKZ2Jz7J/iNJ8n5dLIAeRV0a5Eh7/lQpZd9Y2JsPJld3LF0deKABfzmZysiDa0q6svsnnba
XeUhMRERli/hUYs4tvYRGel1n6plkCAZKJm/srpoAAgwxEwA/sURSgM7rtgcQZsgl4s61+rGU453
x1L1Fh97dSG04QjBGE8Vi+6p/5t2+n1mxHsaFI9EYGRiZFtFBwzLged1DL7r7oJHhEEh8y3Wexwa
McjazbIZKbmvXoMOdODTEsnPvhc4FMTfbqwq31LwXBw9DJVZgs/lhIvVodxIXIiwI5riHQpQtmN7
kRUOxzpuXllczThcSQyD88tEkm2BEWV/cGIzIc+zMBqW+bBrItbS6m46nUazIgSdzPXCicN1zqL5
kInxFeHoWabV5jsJHU6+AdOuLZTwoA9fWLtfzMalNYcY5tTjyyrnIvAUW94mMDM28isRxzaOTp5j
2yZOJHe5fUYG2ANNGvK3yQjyrgj1GvrJxqT0KB22fXrH4MmYk6cRUxDvU4748JKyAMk9RH+OMQ50
rWYG740bqxfjtVcwolq1YLIr86fM1IM2xaQQcUHuu1zTSjCzJSuxjmqEMory99iZzWlnCcZu+bcS
CC/IMvBhs0232Er/VT07SWsj9Zl57LEF3kXl7P7pCnbT+QgVSWPAXpVrkOvoPGamGUm29Jc5eZBe
zjXN90S+1noju4cEckTdZW2R5MNvA5noNa8bSDA4kzePmYKt9/j6FLRpQ2wGJDozLCN08ggDnfba
FOiUYqaes94HwpyySzk9zPpC4PmI1oo+nWEGwqdFMG/JON1XcD5HUlsqznt+MbnpvdmjgApY9TQL
qiSXA5PgUYEXs5agobjWgjUE/bAdLZP8dYNtWmkX/zyvhMUKI+Nol1OLwvADPTyoE7n8kHFEoYTi
wshXas5s/DCsFXGBrpELxLtCiAkGlVtuZu87r8nM1vNECRlEaghHTGJLta3yh1z0MHvbwV3+gHQq
cLSE4p7ZRmC2PDK1NJiC6K6NVj1Cp6oLf5Uc2sK0bnZ+ru20Dosa0nGTE91GJUpl7w84gI/Y6haB
NxeWWHuuE/asc39j6spCcWKhLtqRmQlR43P2Pk0Y2XtHzGGackr3BkpupIsEttqWc6x7EexLAwxv
YxVB3ILOS9W9fTl3s3KSi83CUfRWfAR5z1GXodvXCPsBSXt0FJZdi5uI+R6f2F6gWibkCK7hQ4pD
NEgcotvsznsaCFKVpj3ckLZZfDrro1aMzAemCFJXOf2PvTNZjhtZsugXoQ1DBIZtzsxMjqI4bWAS
i8Q8z/iyt+8f6xOofmYlUiba63UvqkySVYnIBBDh4X7vud6qtMjzmmJEow6pgHNS0ZZqh+tOUSEX
QHbjUo5b7QjUlEpqmfov1gStLp7tmuchaqihYnTQqNq+V4KgMcsuqDuT1NgqgxDRCuKvVBuMC5wE
6jGur+peSiRSbnloR3+T1PJhiqSx5igS7eu8POsjMDGl3EccQSMJftDT0iFn0sptHLGKtq9z2PKk
R0Rh2T1FnSVgyMvEvehUPDmCLJoFCkakuKtxFbxVx0rhlhInCJg8mHG453FYo78HeFawIatuu0si
WV7Me13mlCfK9PIgKUnXDFi2TsjVOvB4+WCUKxrGr0VrGtBv6EC+LgKLoG7+KnpBTq4S+rop3sd6
pspd9liPpltvG08+P2/l2uhUbSekP8zCYo5ItSvlwl3Oo8g3EGKqkVThh6fY7h6Cik2OiMtLy+M4
JxSzv9PDb1aicU5sPFrmmf7TNKhhlsVZVByyTYXwK8Eq+Rg8Lyaje/cgqa0jh12kyWnCOU5jHTk1
dAfGi7uk7xhf2PdO00Ys3rukNL/JrDNX1cBPQ0zVYqQyrucW/GyTW90miebv1ESrRGfXTnUCa/qU
p8Gw6AYNPKDVXF1oU+MwKaOOVWtAPXFgy3P8ooGp56rLRvfYZydKW0lGhEGWkGoeESqEwM3Lr9sa
+ZuqhOSUv+CSwxYxcRQOu7cQJQ+ZFwnhgCY9ODUiwz6L9m1iAmbEzWWHFddOtFuDwJ1dSx7ZMqX3
3XxawQjveOz5D7MSMU5bb6HeUdUqqxIe9pvKIFu4oBnTQllGHOIe3bx2oF21ctsNSNixmJwHyhKZ
HKkLxYWcKMhDVSCkAxMaDLTj0RoiEsgjQfcPN0hRf8+0+m25pc2g3rMRH0jVcL7Q7ZzK1S9f6cC8
LIF1sMKfyD/fLaOzplUtTKZza8wN8OSo3JlMApHr9Us3ib45Nd75GaNVCVWjq3nEEnRNezLNn/4e
UNq+AQKxoQcf445DwisJOUP35UybBSecKP132KvB2nM4UT87xl1qNU+5xl3VYooOBp6jV97abB4E
5Y7BI/F7rPac8MyyOfsIQgMPaVOixAhtUXXoG1vWqMB5zGOr3wcU0BzI8xGVKS7lteagvQvworlt
fBl3xTtV+3WtzxdlmZM5OYc4oTrrsVGMZs8vV6XwrpOgeMHJgfcEzosvO3+bc9YJ0FzseffpqGBS
aluEPU1u/ljGvKV0b5AfAMaQ2mVPPbRORg7pqHwCTOTtU1VDKcSnta2V0qQb8psl7Yup1kOjlacy
Zd3htF/R3UivwxaYQ5uO4QXqLvVVdxwVuDo2vIOP0KFS+RODWZ7yAVpHEeBuLMMkOYD2uPX1oOE4
Ud2IgVMTM4A942rqMXKgQqfexnmLF1s5eWLeIDPx7tU/ocX8Eyv7C7vZyxS7jDHKS3OmFtFq+l55
gzoiQSm1cTTDQiczE11QhbeaxpK5CIOqdHhmnLAb1WymyupbpikEnKFMGKSTrxuoHMtchaQAciQG
sVPDndxm1JA6aJ9xRQGqH4HQV16GiAUZgNq6RfbY+f5TZqBop3F9ExPd4zFvdd3p3EcaAFwFeCit
F4uo1W3Tu7wCBpKzeKqtbdNdxArgpDNmWAMsrDZlx1Cvr4qfpehQLCtwXmHtrWr01pZrz+s0zseV
36vejFVekg8RryxsRdsukBt/Hqq1nz75FQAi+sBsgrTCSo8+j8qlpbdvpNnWCyAKcrIXW3Ag28Tj
SyfJdrXcc5XChQRNWcBo/ffYC3uNURClIr7aFwK62bwVmKIgeSYMrdfZDMUhl5OJwCMFB9wWBBZ7
JhMRK6OEdul70cgft4mp9/s2xMGMsWg+Tla8rz2O13N5GZSldcwVHNKavP6YoAxf6/bonCI3+5bM
CMyarsdemxXPvsaGhF6fLIuaqYrMYMfMeIcxm6rAg74w9pVSi+chzzjItG7b5YOA5eQrd7bRXEJ5
4oBXFiHN6IbzYsB2NjtvqTZzJB0qG9Rb8bNLxLcyrhFTSCf6XpOlLnBw6u2UXsp2elFxH1EdNecK
JyztEFtuSuS+yPFT6yiMWl7HrbMRuiFvojZubwiA83WJLo6naQtNLT/1tpWfctKyaFbbI7yzmuKl
0h87Odcn4pUDlL5ds29yr1mbjlkecXANNKliOhx+fxCFZ95ETo81UVpnD5qmekTidZBhS8XkdNdy
/0/TFDzYuUu892XRW/ZtTksYw2ln/myLH2WPpgFhuLYzdae9Nqm9js5ELqvjSHHWrJNNO+gS6hsT
Nwyr2ggFL23LhPCILDm3GDsOtCa+DY0sj1j1v6dN614zEfrff1n00AEW1CTYz7Zc+cLL7gzGSH0u
yvvRMcQx8uuXyKhHzs5ev8sGtsB+Tl+LMqyvY/QjZ8upfkr0UKtcouasmhb9r74pa8AVc/mU1Im1
FeBYJ3bygf97azEo6dHxMzVskKlYxtEd8DBTKXk7nkUGD2lvHHyHEYMRh2fPppmWT7W/HobWPnm6
8VPvzO867e6tkWCdxOyBzLNMv+MthtE0Mz8O5xnASUWrkaNL84zysuIQe8wDeKU92KHE0Y7e7KhD
aCtvu16Um1oymmgc8WgyxNnn+Q87HKqLWI2lIaMFF0SOAUflWb6d2qy6pG/KcjX0oIL18S4thhcr
BsmDu9tp9fGYMRw7VmGNg2ckPmqIIpMJroFo7tEtJNDEJnMc7GkDcitTJJe11+oIVejyY/6h8nXS
7lLq4rYQPuv0aP2sYqO4w2xX3nUoVbdVzLUZDia85EcY6dnGcN9wsuWnKQvzU1hU/Er9digz60L3
VPln/ZQTSPIuJnCStGSOGnGqY2Vz5r//xWmapj/mZx1949nRJ+ecVx29Ial+GTo4H4bmbNbtcWEw
/X/KHyfjdvoy5c/wpKKO/SHl77//VWv39X//K//rLf0R/Bry97//998hfwZ5fY4OiZL5unCRc4B7
+zvkz/0vUFC24QnmHKYQhoKC/TvkT/yXkCRO4ISDXW8LHUhPU/wd88ffJ4mk4IzrOqwuuvWfxPwZ
5icckEW+n2NzNoVUaRhL4vM/aHhTFpiJ6Ts+yuk8PY32z8R1MQyUiEdq86+6pE1KAki/a/CDSlWB
U7vgYBfioU6YbfaSQWlob+sAvRikHkQ5WGYhLW0H6Ve8pdQnZu/9ZHpwpSk17NLenETw3mLlSIiY
8vX2FsFYuTWcHoMITAWOKDWj37VwLwTpNKtRhHf6jKdGTSdiVJvrio58RQz0fvDJ3AbACX/U5C8X
DpqJSpAuaL7DW7tuMORuU6V4jN3imCcDSvWGA9vUMVKf5suoZTJJXmCGkCK7Gq3ubjlUZeF8bqLu
wgDyy0Bh3c54KZagDiOh/WsgwDaCslCTKgDlZXoXKijAkq+hx1vPnkq2/RrbUFxvFzJVgX9hP9Lt
WdsgunvCjVoscVSIZBrOUb1lLlZALDChrWldTOdwr9OJIcq4xiyXoqZAkGAchjEn5hkTLsHP56Ft
7kMfJfDSJilstH3ewM5qxcSSpZvIZYGWMfNj/KbmapkbLpQ+k/CMbaD13tGl6MKdfhFn+xT48RlN
x2tkSqqjyuRYFhaESzsqomGkQbSI9wL3ey5aZ1cEPAKtRRuTvvj7P96jm79Rnf+MwjM/ETx5IEH7
mTpPvaG75gc8YxQUVWP4wl8vt3X2km9dEYfbwaF6LRWwe+kG0mDl+1estIVxhsPrvrgMRoHSiv/E
KpB3puO11tArtqzoesmPAqd7THtuGSwT9nxRmBgY+7svrv8TvE5dP2wtF36nbtr2h+tvmli6qavT
RgmnBzHRn19+HEM3oGiteKcFTGZJjM19QZFZRnYTt5DtZhiuPtNiotQQ0UXNtQ9hCCMAahunodwP
RkceAmXKyjgBfUF3Ne1PVEou2yU9VMBMFSSKKy7pP9aBJCqkN9idv26C3j+2qbJp9tUWVkxPc46z
WT/m3wt9oNAz3OnSGNJzpUS7lR7Mm5KWGvelM+CR81xPLB9r3y69k1dcNmoOzr7OvD3mFVVo2o2Q
2v0AXpoUvYG/L6KQJwwv8TH2Ly85889xn2jiRD+XfvRQHGrHUdL/+UrWPjassNhRhm/njA6G18/k
4Jn1W6k1cs8cZN30Gl5zO/hWCO/gzmjwWABJ1usELvnxplAJcMvpX/2pWXnEAbYPDE6YjlgkLmfc
QcDnuPxAnFy6DZ7ACCQbETB/dR16TZviD/gCpyvLPgFBOS+4am1KyEGSN2oBDNo72n3xupq2fEfh
Ktedoxb7u8U6YJbtmkAXJdZgVYgLBD2avF7kXw3fycZWRjlm82ujZQ4eOfGuU348fbRo0VKJeQrO
afj+29KV0TpWSvAUu0kgzFg6PYugfFzOLpb3murBO4TWm8ZEAj8N5vchmMI1TyjqD7VsmbH71rTe
vcHytEoVIjHyWcut4b1UDiOc5xODQSD0y9i9mPGNNQyccxonjKtFYohVhGJ4q7XiYCnHlOpJV+n3
Oepec5O+NpOnSvDdai5kbL26C5iUrl1ESZKJ/8g48O/VSXEGZxAAnDbIZ0+NYCXkrsLFS4GH6qKo
U3ojwqQnCjTBqft8Nbc6YYLTTUki7M65FEZ7MlWuNgnsiZLmIqjBnmNcm8SUM3JyaOrHcqXZ6U3f
guH2OgF1DWNZFPnvUaJvJ8NkWsZXlaawfue+Pdo9zaS8bx8dlwYvvUN8ewre4Td0DJXtu13CWVTn
TM7WWQK8WXHoe5ZmvxMOx10lp2Iu+WMqu1PWJC89UsN12MvrQckXvAJTpzqNo9LOcUqtFhVOHkze
Pu2CnwAGkp1P2zuPGZSMXGnIRL2P8QfSstLWlveQjyAF9FFmjH0ZuNai8Ld2WTsHcD1PYZs3F0Wt
P3foz1aM1U9NrTvIJPQMhADjxsSKo6uxqA6jMWe4fYb7MJHjAWj2e0zEL69OR6NvNM6GNOnGYpVY
2XYC3m9sf2ZZmu6HHFFU3TFgqnU73dt6aeMgJwYSUdq3pCAqmHj0q+VAPFn0UzVae8yEULiZQS2Y
BqvYxsUipnqVTc0yJ4yioCfNSmH0xY1ecTJW+BeBZJqOJ+fnPy/X3qd4bsvkLEkNRIKSI6yP696Q
hHVgmwEHmcSdTqnDiWQRCbgC23baoO42Mzo6JvxHuBggZhKm041DVdCrqUQaCfArD5Ux19ucGHOe
MYETm6PgRMt4O4zXE/HsmyBhD8WRSZJayUkrZwVGB5VczfrAZFAO3yIJzgsG4oU1t7cgGl58acUb
z6Sx4EQV0wnGQpLcBZRJsb7NbHk2Bzs6LB4l5ozNOsJrT6YmSNPZY1jhTXeiQISzwEdJkbntq/Ka
/F3iqRSrl3Xu3CqffQUnehH95+rNt1sQATgO74g1uVuGKzMPKlJK49z33VsUm8zovHpC5G0Se2RP
1rrAIKJNaN/6yGY8jDTL0vpLncECaUlPWU97aVRbd63WsKU91Kaw74ZvgSC6sKnWUYS2AIEWnavE
wZNBU2x8qRum14sQqjDxJiAPpYuHtNavkLmmhaNtCp8+d1vQja8bP9vpYv/nB8N0FQjzF5Q4Twa7
uEWslWW4zG1+3RHrMWJWneveumhpxTYWZP2AKLShhYeLTliGrFNFMzmcg9NrlulvZuHIGzU9Tn27
oC1oD8g9+sLfm/N0zXIxnHz7eaYteiyA0AdE+lzNEmiOF+h3be4bSDVb9RYyEeceN1FmXCElZiWG
jV1G05NqZbaWO10pcaWTBx3Vd/1DaF0Bx3e+qjz8/QYo4BXgvnzHKRz2GStjAp8yabUzgDj0RN/n
1mmQvWjsma6lbUt/Og+GeFx8/WIqHvrpZrRq4xyHECjLzri0UJTRdEoudNONDwEMMJxoyVVQvnag
dCtXR54jkAjGFcJ60wgB7YpAbED20ppUTJpC799g5NBxKAA1lTbDRAb9DWYv/9xYab9vQPtYHbNU
SW+86HkG9SHPD6k+VevayYG21ngDtUzvGdVa+b47oRbCxlntSwlDNTcbaIUDj6XBhrMeS0ZkwWhs
OhsmSx6h85w8jfO0zwLUmj8whF4D27oXtXM16QbSD7e+HSZd21a9RinekDITb1NRA3o1jGwrE9VQ
79ajC2KyRfWOLLPYlFwTr1nbHdBaqzAveJVp6pBQxO9QxhA1MxsPfc1MA+kgzNqOOTpMA3NPK8Gw
WvxRcQ7VYSguZPEYTSlPFBwqTj58gdMIVcJDlgOc49pG4nqkNcwpIML9QR4zsGZ0EI3lbfOOljPB
O3sz854QbnmHoBfNBSzT9UjqW5aNyb7X42Bnhvr7qA/7iE9BcwaBjDkY3nag20G+BAMG/OzPE8PQ
a5HvzB7RV+rxVk0g0LTZYFnOgHrmNmu4T1/+0ne3KFufyq66rLu53Ts1ZN+SviFkQ5nUJ+CUT4Pv
jjsfGbRo7FOXdIzTVMMUEnV/yk1pnM22KS48ZBi7QO/vspg9ahb+yTarjl+ZTHp9prpuNdYcl4bz
stYRBjRfZLXG6Bcko2m8R3YP3CNt7iAIzfR7oXK5YUCnjwQETJ3OXxmNWqPX3uYEGIptslU2NU2V
iqcGZT9nq4zYrCuHKo0MK2qEoYcMxSD8RMrs1I7yFCMwZJiERJradOWlfNI8DmDjJVBDkChi22WP
7tPWB7WV5irGuN7TH8suMqfe94XMtlXiVUTEFTEpkbULFEajZQ1fxCXqRdpJsZNVzjF65KUoxizn
6U2RuNb8dq5D0nKuAEcMe1tSOZb5jLfdY5DuGQHdN8RaXhkSNYS4fRrzezxIFtbXsd3msm9gDvUE
4hRML5EH3pLBTbKn2SCuMZ0L2XX34ww8d1l+fYss60VmAJ/rPguDV8eHtNaSATL1zbxLe9ZoZ9Lu
x9AnDzQZVnldNF9sx4Y6Zvy66ErbpBUC/VtKz7Q+0Im1hiDkGMQgMdhUiYXt3ky8j7mFkjTsTmUE
4qR3TqpIc0cXFDiVHdGf0Rc89s8hr5ZURHxPOFyIy8no17V/whpSwB3BNaUoz63Kpszgo63AcaRW
RIaBjyWNwo0a8KhHzAiZhCJrklBlNBbFrmUCHAI+EMWtJEB3ZVXOPfpd9jbUYqi176u5PmJ9ew6V
EK+Z8FAYISqG5JSTLPjnnexzhUOAqmACQsKOJayPHR4jrvIQNGG4KVz/DU4w84ySD5Cd66G7K4Js
5cr2RVFa/vxjzc/7Jz9XOvAGXcPkpn7YP1lmqUBi4BuMel67KrmSjcbhInpoO/ce+cv7QHGDgxgf
ozvcoZm7a6nR4z6EBk2/hbPJvkIewQkkuRKK0x4UM1PNMnppo/6o2kdeVrzM6DFXAVmX+YBS6M8f
wfh8KP71I3x4GlnZ+tBD30NGXvhue49154qVzukQ4fSmDXHGQMpU8Mnatw6Uja9lTe73XH51Ov/t
dXA0d23H1k3yfn59HItRY7WIW96KNHqPo/jdSiWu/Jj8aQknyWK6F+QUn3odAkxmYxIxc8laSWkU
Fq223PsOqkalQRFgw6QCU9kozWNapi/LmcNlfG9xfP7iC/ztowdc2FJvsy2WXs8/mgp+rs04IMZw
UzU03HzLidfxfWSlV4tEAkfYexdz1K7pMXxx5z6FfPACq4CPf//kDw9fqhWUihY/mVH/MfHE7WTQ
wwjp8FX58BMyr+PHJW7a4a7tEKb/+adb5udVzJWuIfGWc7ecj4EoxtA4deyTmR1p0asXG5dN/8PP
49c5p8gmCWvlM/Frm+ivUAEFwhj0AhMsJERpp60ZSZ7YwlYTRPCoY66HpuQejeyNMgTWzn068CDG
/SMO5PNy8SaWNGHwGkAI30ZxfmP4cD00cWNP7v2fP9nnUGb1vRL+o05LDse+D99rZDgxMRV9uGE8
i9Mr3BeR/URo9JVKL0aISpezZQgL/Ntu5mdTvvz555ufu2uSl0BYlsPmoDsfn6guMOpp6JSdNUiv
pIabo3Jq1OB9+i0K7kNYQQZQFxXrMbq0DkQ7POrF90bOyyu6BOR1mTwQiEUqs5m+oCPcugDOCcB+
/fOlGp8bmZL+qGlYlm1JEzPJry8tVAX0VfSKNyUCpMLvrxRBxuk57c/9fiyMTWy499WUnlPDrVbz
LR/kHGjfOTd+EfJifX4NsbK6FlMIwyMaSVdX+o/XMM4g7PckAW408ZqMuNaq2jpbAbKjWczXodOV
h8gdrhZSYYAWBqd0u8UOhV4+L16jwKVzFXp7hCDVkZS9y8aJR/y8sGx8cz5NlduCoRxQZ9W0qAQy
AttGTVIwwY50+zlJZHzIUOiscp99PI4T9yCUmqEixF6wcKw1ZQDtbNQbCef9AEUhNWv71ZLweRFl
7VTJSg7DA56hD43ZKMxhVWNjWIPPclYMgAl5yArVZR9JSaNx5QRIKztvumXMaaw7U5+xheFgd9FT
rPHUNF9szEsx82uxw4DaEzZpJ5Zn0Oz+9b60JfZSyyoDNMcGeB1gbW2VvweJmlDoxP3Inm8kPi+b
nx/kL+7U3elVe5xl6Z0d2bOWmT2FJHNV360wFGTPVV5f6DgD9ouIODboWC162KVVnqZPwLVo0gaW
tYqHGiiEbY2bya1hGW854lVXYH/3xYwMGv4eXNcW+e6fXwvrd7dBnfZshk0uI/4PD2PFoJZ5uAg2
uc8Ef0JBYVnnJMpoB1JqksZKJnqeXhXY6FZMZr6JmmbKmIEM6JKbJjXIOU89gpOZEhFE08EvYoTi
lYjyZlCnqkjLqvjVDedtaXBU8hvn3i3de1l1j7aaEXFIalfwYQ5ZlF/WTgYPC9HGnz+k8TmjyLJ5
3UBSqUWS2OkPL/8MGhpegAxgv4lb0rHAdFESJsztd4al7WzNevVD+rDLjmCluGE8bR1pGl71YFNj
by3Z4emGblWdU1QUPijvvsdxdGyD6cp2o9cm4P3sU25wGEWvo0ZRV8cqNfh6iYLDm6CcbowZ+Gpp
6yplGLM4Nw8p/qY97PTb0GECh70SmWN2WRvzbk6gPFguS2NZDXeLccExSS+1i3fpJtejxQ1bdqy4
ovxlZrcCwaLk2dRwrslanJCZUJWI4mV6npnxuRFCOjF9mzyIEEI2uzJrN6peUoUHHD5aR3RjM2Ax
VYt2b0kElwX0WHKziBtJz5lS4lUJy0R5sCv70OhUOTFGVUhyfPIa7k5l7Qh2pSNPR7wfuckN3lJj
us4olWYgvStAee9hHj7lpKbZasdo8ugdAdAJX7GiGMUK367bF3M0A6bpqY/smR4DUo41P2nlEyaB
YKvb+BXfaFOXe9/Vfi5BiYi/nmbAG+oTlQH+wETr7+KxXmfmcAG/lQvsqhdIjdXGJ0OABskjWMjX
XuCxhdanC6UTtbtHeJb6F6vdb6pvHjqJ+pp1X2ee9mGjzlAqgd1xNUD46sEz5FvoX7au+bYcZtA1
Whtig02b4UzYoxRHrMTIFMhxadNMlDfLWDGLX4B4hWOJiEm5vV2EQEPfAcpRTcQ6QQLoo3do42Zr
t5CnvnqLPpVRNrMowSSQRVvn6PLr+ijZPDUQACiFy9usIIglBVGJprBXEvn8nA44jvXpFBsYDfsY
M0BQgh/Opy+WLMNSX9aHhZqZHidBSxg2VeWHt5l6J+skWRsc1g2AvQ7KyTrvWUNBNHo9bx6+W1pV
VQvLLmAuUbwkI4eWOTunHG2msLwZu/wMLuypbw4GwxaNoc+ExSgwfg48jvji1bCA2iA9N6xcbk8T
WehXdo+RLY32AeHOoYYJpi1uENnfkQy3jTO6XoEIwNhzwGOG4t0QyQYiLIH8GK6bkNJWS280j8kb
r+mrScARuB2KtviQjMbP/rjAYqu2v1t+oU6DSy3VdfXeTLC8l0nJiGfLDB9qW1HeBG33OE3pVa/x
DrBnyjZCURs+NC7NP6JdTI8X2hXDY1UFrxPgn1m39qNJz8iueY1jw9hKS8e9IBg7xXV/507+ve48
KNZePvFON119NwAE9GsM2SmMFn6gKnoL3NlacWr7t6CpL4nj5tiYA1ZAsRllL5gbWQ4k/gHYMnde
Ku+cNLhJ6srcmH72IoiWwp+zEkN+HoBZrKrqqYo1KKnNo+/k5ymGcejOqPWsfZPmL5MKoVmANqGg
gvTFawnhzXTyl66OjjhzFXdhHLS3VDZHkIk3rofho31OozEgmQaCVkWL46vX+Te7Jqc/06YtYdgI
Qj68zjEtinYwyEha9BN2bm+CvmJLRLJN3paTvxpzvDx0MzVClaCbZkSFEebe4QwwG+2dsMJ3iEAv
VdgdNQOsSsljGwbFDczBe7ySXxTq8ncX7OFBRVtiGY4QHy64qicnFVUZbiDXF4idr1JHIwzIhG5S
WD2Uig5xR0QrPNu7nSNPqT23UFJ5DUAVPgLopYBkUgXgiQV28hFkMHo6GoWG/7DLD4090zh38H4z
z975nWi3kPetnVX3BbRdVCF+R/yKGZ0SG7ImWapQyVoM0IUbXIHE7EAVlnvdzc0NYtmIUeiwhugM
AaZeGVJOKx3LeFoV8sRCePJdvizs8NM2rFBQDrncSoNyWjYN4xJFoKJl2etF/9XK85vKXegufRsl
KXCpFX9dAXOzbqIEq9GmCapUmRtBdGiMR1vQ0nXR/6S03Brz/L3x5nkdIOd0GxAS4AZAAhiEJngk
RHHkNPRAMhuumo1BHwiSm7n581JtfT5v26Q3c+Q1eTxtXX5YIfPI85F5pjSZMjZPTlXt1hk6WMoK
/ASfw1AdSXeispUuRVju61faEAxA3LR+N0fPCzYuKOqfk+PpuBAZmrBuMP4w/g50CLvkDkOstQMH
AjvJJl7Jl9Gh9B1967hoVPUZHa4+ownGxvvnD7d0qj4s/0JYtuCDCYfX8MPJoUSeJIbGjDZ9eTuF
ubfBmd6iKSA0ImOgOUqmNOgmaQ4HfEqWswmE7LPjQ6/RXSACs09BJ7pUfHFhv9uXaK9xEEfPwbnu
Y7c04mBRpC5NyaVWmz2eQoDnawSDSOKXfm6a3ldgsHbNQEUVyBLNrGnTWY94mUSVHqrev2yM6ND6
p0lF+LhsKxtzws7Cw/+sY7KugKKzpHVkU9YSan5HktQqGOs7mgPhVqsrvEK98T6VfX2RmNVlJDHk
Rfwp/qPDf34juJcUBIhVHMOyPywqPSPambl6usEh2W5xUbyNJWoATf0uFtsaUdCODQeB2MR9CRyP
bncBFFwyotmLKX3GRjXt6oJH64srU0e1D48IgEnWJ0PXeVk/nmpyqZNq4wbAaDLzW0N3dw/9ZOZO
oOjhtOzvY8AEGipPfLU4v8SwN1PE2BConAtIuzh9kAKgUWBsSMbySsPAvSWzov+/XCdTXst1BB0c
72NnSoZjGJZ9i1tZ9+eDbzonUsIA4zZutMYNBlsWrLNInqd2YEhg4SwIU1JS4Heu2oD8HhsldhO1
HghBOOCzbc9HMae3X3ybn1vHLFx0qi2JGMn9dHoKqsmqoVrEm6BO8otUprsYSxFxK0RGGtB13CAn
bdzEzpgZNmQoz1vbRTJvXByfG9d8B/k8KnaiUj3wx19c3W/WOuKOud3CNk0GAGrr+0c7JTKqsUEN
SL5LbT12PTJtXUvWEoEUBy4AY+BW1kgokVNWqci/uIPycwfM9njnDb4WHjgCHj/8dLSNA8qgWAkx
kb30A3AWGw/+RNJJ5Ru3MmrKHXh5k+IeYwvF1kzJuTcAYGxTC+yyHpIQmNQORzbvHA2Q30Rrw5EM
mDBa9aM9k6OQ2pCZQE0cAqd+zoG/rM2RYXFdq1gvHLvOyBRsrMJsUwycbSE3TNdF4huADCZf+Skj
7gwiGhkWLBkxU0PNqHAyUSRnJGshHcWLhl1mHZVefmAMREEojgjK6eebaJKC7rZLsOh+ced+85Z6
ponIjVBET2kMf/3uhnzAO9bwlhL31JwG+0kQqboepeYgMoKnxFwfirU+xhSr2N9RovJMpdGwHj0d
nRqjGfbYeCX8djhEnXzMe3vCaty5l19c6G+qJw9pvUt2vceB42NIZ5Nhy7HGLN3YTtvicKq9PWHK
kAL0zD+mwrktSSsb+7g8Yi0AOFufi7C2LvvMfnFLVvAvLketqx9WN0/QtIH5pxaOpSv7jydeR0jE
PYrSzZQQ0DBE7g5CcrMmXTgjCSjeWahgIt2XbPcAT3RCt3a9NJtHhuTNpkutH7mMdtJhTPrFhX1W
L5PzzltAX4/1DMHorzeUEpheH1IqTK2o/MrR3nUa8BcZk3cYllh7G9l3ex+AKoGm8kRJ8tiX9NYj
vTrnTPzTeMQIpBa/rMEMlTGg+vMVckj89N3xpSkpK9+ehXPD/PUSsR/DJZkQIaQ5jxnRtaTgsEPF
pl0RicFrLNiqMP6QppqTnl2gvtvkGsFSVA0uxgPn2tGq+KJj9LPVORc6Pt54T9SPMNnNs0+aS+Gk
9EDqtF0j8Zgem7J9zKIJGmpo1NsGv5UZmeZuytEmt654b0m3FVAW0b3FaBl8PE4J7uyI1+a7F0sS
jLwfCBB4jYXX3yRu9SRgjvodVQNJA5upz1sPiCSWE2KzrEPu1vXNOI/1MR6IEk1s5Bbx4OwjWKP3
WSDbiyBpeaVVeKzhH+EjIc1tO05/kfjBviweCgN28OyiSqlmwXjInzZDkO0F138R+E3PsbeZjqSO
bHpImMcEUNwuMmfvYfbma1Ap5msfhm+mNRf3jvWGQHS4Shl+494yPTQnZntNztkZgLV+mdgNMsKe
SRr+Z+fOkNQ5qSSHWcv7h8x9qluIrzlpZQ9EJq4Hzgi3aGmYi1u0txXhywEF8TzWCb7oUdDPQt+O
B4cGeChnXEthAXQmnc55PpewpYDbUqq61/AQ3usGTQg8Du9q8LtDQnjkAKbpEMRuSajz7D/49F1J
oIBgmzdCXvaJ2FU1a7GblA3rK0wbKxE2ubnfncqRl50BDXL5k+VffRNTfC/FaY6GD1FDsc4KI0NQ
9ihCIe4yDYiTmUrnaFidj32OQzjkuxCFeFYMl73sbBC3LQLJ3BHnNLq20ACDT63h4weOUSpbIC7y
oLmNct09JbC/wQ1hEp09nK0RsQMGjdWe8dGhap3xoWyKQ9oYQJh8MOx0qdDOzeg5HA1V45i61kqO
5V8VXvSgncpjLaxbC0M9SR/zuqweA0zod7iU70pQ6AdXxwNJjxB8QKJ9G+SI3rUA6BQNwdrUbbxs
jfjmJnKPRJDEsYSiu0ioWZpKjIQuwDwweVZiFDrQcoL20tASB+41kpfxTSLBhk6EvtfM93ZO0yMu
QP9BaGMV60lXA/SEH31EJtlPKDiU/LkW6JpijRqpQ+66FVq7yspH2WS4YLFUAX/Wd4WPDkgfoZNW
Z0dT2Bl6ZosyIxu6nazt+8is6i0cMMAGOX9VPgTePiY6IiVvZ2WEk4kjl/GIPTs7jxnJGeAcTqb5
fyg7s+Y2kvRq/5WJua+J2pcIjyM+7AsBQlxF3VSAlJiVtW9Z26/3U1D7G6vb7rYvGk2JEAmgsnJ5
33Oek2wtSaZG1CkKRTCQvUp7FgoXbhqk2ZLs7GZZ95a+c6dLM7FHgAXbU/VAxyHR4C2jhCXF7wQC
vkQSXo7yxB2hVxWCvWpE2gBy2WDOw5RgmstgWXkIuWrTe7MLGKEt0iJFhnMXd+7KSpCS3HYGQVFU
2zjoYaWz/LCV2PhTRP+IEbUc9DeRcugrM36kimBdCnCL68Hea04OcwDyio4BYRFNI8xyj38vq04s
c44tIybcvS7MveR4tzXk8KV2sWykPmWpDjYe5CYkNfC1kF1mJ7T2HZ3fRW/H8Soyou+KQn920uv4
qVDiw51PnrpB5bUeg/ocd0+Zm75KN+uoQnjxfR1+1726OCPBevf6ioikHsr8bTBVlR/s2mZjYrzm
CPHcY1AuW3/v9MhrMIZdgwK2kIpQbvd0aMBFcSSVelOxiS9BzNvEa3hV9cMteb6cRXHJPBqSm2LP
BECNAXGDq4W80ZoDFs/HeodzM8vcw23cRIKi54RpDMFd+n1MDYpq2MfhG24ioX2UlYoWsunEKoqN
mXTZbQrNX2sZVzJqMT/b/rIyknrFrr1dBzrH53KIrw7Bo6Syq13ITp7xHEQbm4ga8hQvKbilYrDe
Js88xB5R6/iu8+3UmfdWEBM7iiIGkBNvXur7nMBIcBngTVXdGBs70yib8QS74wllZBAioCpAhuGJ
Yarxkeg0XdX01hrNux2a+rajObZM2XmsMiGBDwzQetgdAogsFIUVSvHbJivxTfc+QHwTZX3a8PGl
I7UGHarEUuhlBTrNrtdB6W4jNuYwHv1hmQ1oJ20DkWWHZAJoIiqpAN0uLZCeQHEPa8wQwy/IWVAX
joG+F//CyWIzdUeSLtcyC/jNpMkGZnaXiATxDBZ/K+4+ybLnCoPAXQ0qfJgqUFTpRC5EEylKSmBl
t0q2dG5kcfaQe648B5AqEYXfO7+ytl6p0fDzaGp42RdUl/dJF1EaiXIFiVfANk8+GnqGd+OckcEy
LXaE0ULRqTErZFmJ7xTu120rzZDDssWrH7Pia1hyGwkbLSGZkezNEmlMYH8HTnoyw+et64C7iaFh
73cXdX0Lmw7qb5Nr21GL9pQRrQvQqy+5DNd6Dj2BHmm9l3EIA35i4wC93XRrQkjmUeyFnMGqKb9m
HB4ktk2vygDWwisiw9PBAcu8MmgAJ2t3KJddS11OVADcRXwnHcxJsXuojWALJi9f0TOKVn1SPrKN
eiJAt1npno/8a4aQF6E+LQDlX4qkybeFsL7Oh9Ghd/tdXflqQyDnUpdcJ9QmXyIsE5Or5UgEoeIl
AQI1UO89fpsBIqrZrjNY0IuiKu7DNqjIdgo+Ap9XNjTceiogWSJMoALn9mqq0CX7jkGdaWDQebPn
dLI5u9+mu1x4sCGn+FUPgpXuJyBZGntBwgdB9KwRCY34xRAgxreC8R30qXZkgMRbOxYQMkW5HR0M
arIzljKhbASHiOFgGWfHSDzi2qHpGeaOrJX6kAHHevZiiKFUCOC6QZPdsH+IF/48IlMH9EQIoQFG
P+i3LvMPkJhmoGYPZyFhJb2th6Xjkyg9Q5k4OKdrW4+/0ntfAP7J39rO1vhoigW9Mtwe1OOOhSuG
e70gUgs/XbUpm/RNR1V4GDL9rWw4vrHXtNlTUZ0lLEzufAt1oK6vyGPUD2B17Htu7EOZB0R36KO/
LztuGUvXjgTKaRv2BLtUTq/OjHkt84y60i6gXXIAFULQ+sThTLJfd6c0YNoqtVPhrO2pnYtuo3Mc
U8qtgx8+OSZhCHVM1k0YCkmsotVstJkR1KUBEShxqB3NvoohU4zjdsigjGIqW0pQMRtd1FCkOnJp
G7NNOTHwiwnIy3fUZnZeZjGhzfpOHXj3wkXDnUuXsyAWydvtZ0r1Zs6xtGbsnYI6huzCf60M+uUE
QxzqqboYvQsHSqt8Ihc9fRMUHZQ7atdLY9IkvD0s0MTBoxSj1XAr3Q1AcywWvPvKILgHdh7LKi3t
zETi7FPVi52C1ooVBOAOUNnbnntogvzDDoxqk2N73hVddmiAU237Ysy3hCZFdPDzs8ktsr4pvCxQ
r8up/EjbZF04WDRuRXLvC2yNbmO0JEXYbfttMllUIu6/qSaKTafnQAEtlxuZpU+lnucHEdSgCE1U
6SEZo9JoAWwDG5LhW5hIdhjCtBFgTxH5l0SSzJMldQcq9YPqNyD/V9yoz4kczA35JTSi3VkjPtJ+
VIJVSpJCuUXqPzK6UbDnknE+WiYYjowx3T/VslgRXovDgXlj3jqMDikbUnEpdExJpns0veFcAEYA
1xtvsmROcUaCscg483B2rbyVMLNnpwYBUaCykkCVDIr/FDUrQrqYXm56dV/LH21FEKDXYXu6Daph
zEZATsJejjFC6BapNTckOEdHM986Aw17bXAfuU3z1Ug9jhBQOvMxpOTq4dVrLDY+lQ4aghmehSnh
qtfI1RHsd3u1jLNhG6Shs78RuXOq5lmO0tgp2MLjvqJKqGDdJPcRkJaNNzTf+yn7GYVWDx2ZH+AQ
tmMSrUK9MA5BI8n0rdI1DYpzFvcah8xpjuFs4bdMr74BOUjMn/ifn3Mpvtp/OOgGiN1shDWIHizE
b78edLNQNUXDfLhs62qDaHJEEASDZ1kXNIwJu2vOfeDbJ5ltO78Xd0mf//agmdOwZ99GW1L9CEZC
39XsnbIdUzviwFvYRit3OQElS61mAjEoHNFaNO8BIZanFNLByZLao1X691BNWYI8dt6GW8hz0yXv
XUKBDBawRtA8iAcmUuwSlvC/a8IG/+Fs6zS7ZIbcJ45Lj8frLmzRPxqT0YmV88UiWiDoFsr0nrMW
YF/9RnYm/BqE9m1/iVN16UWEhCBGrF7TRFfMXgZ9iGhrBXCz6sB7LfL8ucuMT+HsSFK84pwDXuL6
SEPwNaoupbJaPJQC1xqFBInTdvqMLfXapHe+zViLs/TLCD4FcjLVJojstg4NVMHsadzyiqABpps5
JlsEWFSnAka8H3Z3jspojqdpS8RmXd3fHlCBVPcZAKu1X9Fe66eBGOqiDDZplkxLkEnGm2p4s3UY
aJi1w+7LqBfX29+bY2iuGo9Y60Fx2poQ64LCyPE+kEVJcrK5DSP0+xTicxoPwnwOnEIdIqFORmtp
ew9H3UY4oQWR9w7DNIBNy9O2YKe+TC5riaGSbje4WrDAjMXlisphkdTfNSTwS7QRw1YmTrVkViWX
3KuunJkzMH/DuJFl8U50l3O8PeRGj1wf88PKmefYvAzYxtkTKenUYDjxWhMerf/8uz5qenrR85+D
0O5++1IHtbgwDfAQbppccxYism3EKZ4fnNG3dnUiLoPMcT3BS3mKWMNaxtpFddkxmToHCnTUbJ2h
LZ7Lzv7UYq04kalXPTROvMy6zrobydBZ6NtqyMUmK0UcEC4w+rs6yHYdtcb7Ul5yRsV58kKCS5jg
IcLgYi6gR6391PThPKE1iCds55atYYYCJBla1oPWS++ORRxDK5NqWVTM2ENMLgae3sr3kiNwsC/l
BPbXNeiPl5ar3TczO7zqHlSMxsVMSchMCEhZ9CV4HLKrYoCIyULwBrelOcV3EMN3MfkAC78i4lF2
fnPOzUc5aVfybMOL09nehhI0edw48U33Xk8UHnzLSZBoNO90Y74Mog+e6xm/iUqn3Y1aE1wqatJl
ndG6IprvpU2lg8klQek2kO8bmdquhp8GeBS6qmzaLd3f+DgpJz7aqv/tIWxpRelDwdqu1d28Znw3
B39fY929mxQs52CKt06kvWpJ9l5p0bEyvEP1I73rqgmTITPtQuSdvW61jr2+9ZBQzVtmIVrBKXLI
GS3kodci9+72EAz0uhYWHqlNOY41jXhIbXkEHJZEYXdNpvFJ5KPYGNMD7x/rjOvsaywNZz20iZ7S
oifCngGtd2xgkDDM6/CaxJgM4pa/HQJ0WAIZOWw1/HQwTIgJKT46pe2Bqzdl8zWN5vUlFtN6svtn
W1Geibt2WGhV8ZJhMFRBCcnA4INUFEJH88ny6mOk2TMkCL5w7d6TQSEHPKxpcQoc566D7nkOQgnZ
BRUUWDB/Kep0fJhMZxGFMaYHNp3rLIlgDgrtW81efNF3NGYTwIFFEk17zonFcXD6adW2NiEgATWC
cYzYn9YGp2M9fyewG6x12shT5/v5/RhDuyv0uEBHJe447aoXHfE/6UWtvc37cHox4GXdnqANHKxn
PIQJl+6UVbpO10paIBr15hJ12oReWnjfisDZDh48x7EgMFnUI1uKfnJOUzPpr5TU0qjJXiuj6c4J
eHyEX6n+6jWDItNhCNaCOWbllPRBAVBTHJnacmO4ffukVWl+gHyO6qhOWgLrXesi9HSrQr0/BTO4
UsHijoJA/0aXj3Hc1O7BZ318MgPzdPt7E9M8JIghBeRlZE9Bq93zo5tV5c0GrZnlOpRyeoMV8dQU
Ak53GmziyOKkL6fxlIciuYqxQ0ZX+u2TLgtgNIRenREWdbss6cQhICShjxwL0Qq933iwxa7NsvaU
aZm20bwiOPsOtbpYxf2FQl2yphbDqc7Kz/AEE6K/tWK43L6s5z9PWrwto3bY1VFbewSkkKWhE5C1
GKhUnzocJuBx5i9tIKfLsAMWrirFr3MSvoMKUJ1u3zar0FpjcHZ+Pvtf39CbsANx3aNVJdm8mB9u
X3lFSVRXik25Ysuw68xhHxmmfReYisidrDkMmmoO0/zA+wHBJTkQFUXd3XVjG5LGOn8Zdd0j15FA
opzChZ6hSKLJyerc2a+OS46Gk5cH2CsvFTE6LJcGbTQ/WBHyLHE4wSeN6m3RPRCyAkWxnrx9NmbO
ojFyjTWUrCk3ak/Sle+h5t/Pzhe8WPISDso/wsS4tDUb3hpZVGO+EGAGp7glmY3atr/1WvVWuQ1u
xbnKhwgP5rvh4PlrhrMaWjK2B5ewMV+4m05LPyt/9DfufHIOiehdpRUVQTQsA8oJgt8my80B6n/n
/EKHey5SAOviJQBlTfgkdBnqwJUovYLTOra+1y9IvGCDmNfHvA2ne5JJzMWt9Sd8MhoiJlLaDfmj
aM1tMmC4LKbxMwVAdWBiP8kgaE+6U31EuoOdNObnElvbs+0XvqsgoJW4y4wo2AxjPWIMyHY5lI1d
aPT3nZuTAGv4+7BhmC2R5Iytjtqe4BvbbWKgXGs9RjiAuYyx4yf0aSDGLyyp02vmKLQdRwDoeDOX
KRlXJzD5OITRiKsxztHreAhaEuca4RFbpdPCKG3naHtvKaZ5kguONnvnrtK9S+IOF7+MoJSH+brq
7YJpWAHCLFsg3Qm5WGlf0k+z+3sNXDQ0QQ4O9OlzmhjJfgovgUjtnW4aOLtM3rFepZQ+dCQRAGAG
3IKcIcD1PlpFIWnlyJ8qCafXvoY2OULsJA6TC2guSQS2vCi7GJz+liMrfuaO3a534KgZFK+WWjnB
DfSFTqSYFxCpTCptEb9bqunvfbIPCR96SB33jjp2d7Tonu4JuVQPYVxsbk03oKlfmpKUP6ziIM6F
Iusmtz8y4PEH32C7l3Fo3fVeDP80zfbuHBpE1jHRerg9UTJmYkWsnLDq5qXwywfmTRm32b0Togep
1Tju9Pqlpy+zrFLslXCCGYGd2ArFCBhmj3aaDOyYoJ262TTdVzVcBHzSe3yvUHyNIliYgbPvS45K
INUMFBPkzHBAyiUID+k2uxkCkSU0XMap8jYjFQtiDaaN49Du6v270q7OjVF1a8MdmpWvildaBvCG
k+ZC2oW26CN92pVRvg/F8JbY6R2yAW1N0wdBTlytgawyr1TyMoRNTH1GdUt/jrS2xus4F/TB4KyD
jgRrNngSW5L1jLS+xt7ekwaa6dcIq/myS7jnVFPn2xZqXUQuzB2BLRdvUOCYGe05xenFMJC3NTto
6S4NOwcfLr5akRwsdMTkNcgvRf8qbbohEIjkGlpesPVEFS70Btd1A8JiUyiOEeZIM8LjmzlLzT58
hoE97bKoJQgXpYuPBX7Jxvdwq7U5Lb1oiSTCsinxkiwLnIONYoGYcuua2RUn6cB1g4PYOwB7ZamI
ckIzGw/e+WexfwI86bCLRynJYiIqxHLRtc4gzcVsBa0cIWtKWWQuD4RMAnXTvlBt/jYCCkqALC3H
DvaBtAjhjs3s3TRMVkeR75JEtUdHn3EGNT1M6j8mN1e/d0yaC+YEQ04WVIWjPCTDBXVdShwCpQLw
0v45qJPvk+V/3ry/oQEDWXGSD7lDSA5FijJPbxyf17MwXfXGFs34tHSUXN/kb7ZDEdHjsG9XTD6m
xGsl52NkZWZf8BkS3exXb3offU0t4sGLdpsR8rLOEHQux0w/ykbtUrNJDtBiaQXpnlyWYu7hKJiF
8IwPhjDGfdkcMokOMJvzVPXUuGrO8A5fX3Qm8pT5L7HnkcvkvTZ5T/RfW9NIAFtEt2MNlppxnxEo
EvlqZxDk2OR0Cuy4+qGNmb+es1TxcPh7AxEwyHRrjyv9a91Ub4HJRwCAp1mxfSMYYXAPN2FXVUQg
BkjqQH6+70kl5ZoRUO+FT+xJ0qQcd3EVkHFh9qRQ9ODxFWcfCJEwZUkrPXNGe2wtZB91GmOFz87k
Edk/nddullPhhGi9islW4FUXhz43253HpIfexOK8lVfrIQGBPyXA9CJHeUfb0r9PhvZJSYWKr61I
jkmKFYVRfxsbNCg8vEUrq7CRn9SJd9Dnhy5IDoiVBWJ/p99pKbNk47UwdQJWAgpJ68LM4kPTV+vI
5hTgA/xR1egdHY1icMcgZ6ano9RPmOadxwkFM6jWfTkl9XZUgC3LuWapDdRfhqqTJ7DuNK1gGtbS
2EJE0SlEE31uzowDN6U9iKBgk0XMXTeNoj2nvOotcb6tAoXFYl/tTH38HLIYJlYSfbUQYizsQbyL
Vn3Fmq2vvFqDul2eyI+zL1Y+nVydZq6JA2njB+7m1lIY/QBDtWVWG7CgpOuF4yUm7BybOh1ua7wP
hbaHOg2A2bI2cOMIGC7NR12jAY8KZEngGXqdhN5nmgh9F4vhq2ECq4jmthn9zRfPqKp1n5ZYaez6
yYvvKM/a7BHkO1lZ026IUnNDw/cxsJhuzUzGq0nZd0ZiXNPCFhsHmfi60osnMsP9nRjLnVblJy3o
WasjnYl6BhR1vbvsrG+UPIltG7y7JnTbA/eaYrkGeJ+l73kBkKGEG1Zjp1pO8MEt1NdKl0fDQU+i
RWmxnSuWyJfadZ2QnolyG5P9AOZjCFMC6trxfuoHCNi2J/BkTQcOjfASdApkWlFSnXdjsZzSd0qE
sE3CaUkqAzUUSTv0RiDR+5rWTYg60ZXkoDTjNTTqJQ4CWgpl+1wPbOAqKJmDUwBmFca10qolgA5v
e1OwRs7WGisdJWt/V/h5jlg5TmjodejLO/jeIuF0fLsEfZ8+ePlMwBle0VovW1d+nzscfp+2h6Le
aRwv2AugN+rdSoK1Q5hoEj+LxZeUNitqrx3nL4PA2VXkACAARw3vyosIJFWEnqKSpOdZs1EDRuV5
rFkjCQxtlNrrYqzIp8WzsAKFD0qvKeNtETtPMQN25v5wlKi16iCI7oVZX3jESqZrZhEYa8IKV/o4
qSWJ8t0OetYRJalzaPWXAAx8uujZy2wyieQ/R6CCe07jzVJZ1NBGA7u3kVE53MuEgc4t0Mh91pJU
7IBEszIH6mD34QuGLcVZTviHPMzIZRKQ4qNeq1dmm+WMbHg4UUNAD7CPgGRUvaLNxTgYRyO5N+e8
tIacniWQDrnA3+XSeHCCdTvX77gTX0atjg+IuDZTGMaP2eg1pId36DKqjNE6Zac+0d/jNIsBJFXp
GaMP+nSpHaXSU+J+ebh91VMqXXTjINZglRpQg/qIrKMiVRMeFXqsjsYCR8ZgTrQC2gl5r74b+gEA
kyFcdmBpvTbt4gGkPewHhGiPNl3BraPRnzXMgf7zTCYZCw43bVVtpmFkDAli0WGupEe35Lf5Xvc5
mc1wf3tImMSCiK6po0a4J/54HxUFIvqsJ4UsJm/F8/zhDi/XANXHGHbaBPY0jj+RQFQ7Sej2Juur
HOCK6rZW4tansEIVXrKh3YwgtgG2IIYfpfku0NWsHYBN4NuofuSWdI6Z7wJntGh/gRZZI+Cnq2RN
KJsTdcB4v0+M8qWcT3FDkkRHfz7AYe1b2n1BwECtzkZnqPPtKyQD8YYADfT3HPNtxQ4vVBfPgq/E
+2lhV9AfjPLqqTZq827KvDc3KtKXwHKfBi3kNAEi6MWYin2VTPkyr8NrVZEDEmoQSOw6rh/BtnK1
jDmVw58PL7D2Di4KDXCptE5KYOALiEviXNAviP0qO0YzaTX0YX/rjo7r0h0meq483L4Rz9/91x9v
X3Ux2wyr43z3/592++r24I+VucySGMIsANx76h3LJM+dE7nG5n3p9hfEGeCAC1wXlTpME9i3ZHpv
DfPVVtkDKXLygRCP6gJzADNM4V1svC4iKMUz5vp7fuFwZafSUhPuyx2ojDscITVqbFs754IIxRyv
2UuheXfUjIhAC8OQ4goR901sDsyWiuJCZLaHzArx2KmRA10YHr0uC47lIGmClvGBLHa5Cvt2H5AU
tydqmiAWgRfCa9xdJ+yK+8kpl3SHtK+s8CDC+/SsT+Qvxrl2wI2EAVx3sam7e72XZMJ4aXVOgljQ
nCTMHqlKiIo+Cy5MVzDp6h0GAf9iZ2jGlT9wn6MpOEWRG5zsKM4PJTAkkMnhKSHVZyIben7sG3EF
qlHsbk/+L98uDO4cB1bMItJrhujPf5QFVJOpTbIMlPR0Q3hjD7eHifONZ5F846Vjsc6aZjqb7FOP
t87I/wmle7527Y/q3+Z/81GUYy1F1P77v/3yp1fJS/7xXV7/9Fmrx//39LfPov7b6XHz9Ptn/vLj
m3+/fVv8KFbX9vrLH9Y3CO4X9aMeH340Kv35Un575v/2m3/78b9D6aLT95Dh/s8o3XNBIf/pf0Dp
/vavf0Pp2v+wgIKCyzUsj+gRxJ49aMJ//t3Q/4GtPICJawc4NPzZffKfJF3nHxaqS9AnQQBRl777
v0i61j9MF+EGHl36+A7on/8bSff37S8qer4OS9ecfxmhrb+2v/qiBCgfsgj3FnFzCY6UIr0MXf9A
65BteEW8dVu+KYstk+awaFim3JtKPvyXz+7yU5P7N27jSyHztvnn3//o+6QHZzoo5y3bsXX/90ax
IBryOqgG2NkWxxhhIczJuhK8oPwMInrnWt6CzdHV1UhdFtgq/Qw9olabhAansPqHABa4ixaqyAlI
9rt+kUr1jl/8MBCksqjNeFzRi0GKU/EQueZmMuqzQSzAX2mO/6Bzn8kZGN4YPrblwJz49fNUNHgn
pLH5ihKEthSYd6OE3gS4+uquxt0HJDAjv3lAVJsYlKy0JmJX5dHR+PNP9I8cB16Ib3BxA4adgeH4
1xciJ+F0Xdblq2low4Xl89B2/Xfp2P1SM86dgy2YAPlqoffVKZT1RVZzGAr6PXxrRE5VLIR/8ZIY
z7/qseeXNBuSAry9WOl/95JaOygDKTgJE3HCXtDoCKkMvLOhal6bILKyi2nNpSFKOPnpanq/QLKE
1NS4/vkL+YO2eX4drmdxE9H7Q4j960dDKjqIfNPOOW5y6DEGDPwhcQQLm3xzGup0sv/899FG/uM7
d3TuY7xO0K8Na/5k/osSPe8nsyJ1BB0A4ss1u0tUBmjL0uFLvgwMooW9tCGrIYy/Behxtc5nb5qs
3bhbuWVEBHuNFJMn4DG8DuQmkVnUP1QQmDELfASJzuLp36em2JEf9lIM4uoW/pn4q0uH3gde00tj
rLsU3pOqxKdJab4X2hm3yrkTaGUH4tRibASNBZLE1rAylhpBewUvkDzEMzDbB+ERFIBKxZBGgRnP
vCatiQ8TDg3hDDQJMbNU0BKbhjA7BwstkMGnnt74fRaypbNc8dbGYbTsZo7kwHsaYKHawzcfsJ4T
S3M16uGT2XIJOs0jmmkOTaFnT53eeB0k5HuyXtjdD/yNylA4tnX5oVWMGk6M3zItFytwgqiNC5yU
knHbFh5qbV/fKPN7lHb63pJ8AJ1lrDNnrBBYVS80LdEYZHS9Q/POmGeNLjHQ9sZXSsbkYNgHp9F+
GCpdNEL4i3GqGRo9kJo4/LAyQbpDHpxK0EQq7B9EPh2VWa0pctL/mAkGrkNR3DtGUUvXibbUetZg
ka49rroM4SyS0k+hA+fVFD9WQMnMLugyzKXvMz8FQDHZA2NoT7jWfz4WzT94NKhVsmzMuGQPucPv
Jyjb5Gik1S17nK7UZu8BUSWpQU/PPQ4+VyBqSQuNiJa4zbKktTAuXc6wvSEeSU1dFAbTRDSlBE2X
QHBBs+jy2pfpo5uVO4sAg8BDFB6UfzF52PZ/c9di07Thmxmmb/m/96oRseR4+EfylcaRcIvpFKFb
QGqCS5t9wkybpOS+BnPIO4yNIGTBErlJaANsu9vQwhi+DhSqnnbkjMwBmyx2xJmBiikEtvyb22yg
6m5l1LSbNYcMunn0IvjAaMvvmZMaXeKPiUI5UQXh9i09bQcKUS17u33IAiDrc9pglyZPfo0KeTyG
pv1gY+ae9Jcmcc4+pM1GqAsgVG7N7GPQmfd/3tAlt3dZkRM9ds+ggLTCQhmbJx8Ouffk5rAFzqNN
l6HfbRSmAl44zcINwNEXVlN69CQ0zgMKgFZBiJiNJFHbQl/kfZAhvghceeKi8xR2ma4PCVl1wDk4
uB2rXWtQGs41dpS458QC5RGe3OmF8hZPc+dPYOmGDml7On/Re8JEYXzISqbOG9qsZy7Sevc8GtWr
StwvbjW9tAMjaVaPW2FCnBsRbBTrnJdMqmOvRxoO7qtLLu7CIegvardjE5cr24YjWWh3LureZRdQ
m5hS+1M3ONH3yWdt9C9JPqscWvVCe7feNRxpOyKjkAj6czuJF0cm4VMVMTFl9Pgacj4Wasp3fkth
LZNMvJ1ydhEx22VMWakIYm15e3+0u5tTZR7acRVmaDebua4yltYdTGvYmRO3bxs6ZwIHENNJfKWq
75/zwM3WnZm8Ro2fLH1IcexPGEWajmvEjI4qTF49fAmjjiAcRYiJiBlF2WSy2KDuWxVOyRQxgKcc
qVsHzbrptW/CRz5nVQs50kX3RW/SGEuPqBvqhTfgCK3RQJYNQzsOooc8EPuhxnY80l6xyh7DEO6W
viBYqhEew6nLNzXgK5T284dZN6TSe80yy/tz6Y+f+VBS0/UYEO3Khfi0IBGEhpWHTJW5HtOK/qKZ
1j3UA0q2DjMeJjQuEKY65J7Zmmrm1S+bU2TCyqxoKfYC6RmXnP3dNnamrznaGzT78ysyycuCkHsr
amXY47dT85CHw4ujp9fek9dS2G/uUyLdc5mwXROucyauc2G4PIgMaoUs3oJBfE5qejHLB1N2X/FP
vfhy3qJGbBpHQhsQHJJ7QEl+CFuiFDBIefpLpJi/ioE9xY3bgvzkOll8JH40Hq0k2qWKoJJ5ESw0
Rt28GxHYJjSQTMuh/Tq/tg62PN0IjqVsFu2gap+dng0pTiLuFxmN61u3spbJd6dKUKLMQw9XIyIU
5b+QhdSwrREtM4iBDSJ0CRUlLTGqkLYi2v+IsQQ4850wz6JQQsFyZh7Ypvn+cenhLkPUJLd/pU/m
DEo/dvONm6fq4fbpFEXxrdnYAfvbLOYfCp9mdEfNK9Hbb2HCKdjjfbk0oOr8Ux95WoyWdF1G+Kjm
/d6YZMzvQftQyxJAb3RHog5EH/YXi7bkjgpk99BQ9lx2HhU4mb9Jd/4ZPXtY4oV2YVltBqKdl9a8
h+MUBMU0yhaxOT6R+VZHTEgJE4igNEOCVPzZxDpunihbh0n+ZmGFyMCBIuVvFzZyVdDnVBB6m1+u
Qa+ty/B6u34stewJEUTqAzAML925lrwaAT9u/pjKDnsMecyRRYvQ/jYptSki+aklLQyB8UVNjOp5
8hWsqqgv6a6ro532t2921JeBN/FAbRHcJZUWWQNvBFlLdHxm7LI0IfVi3k6I6Ty1kQ2c4clpkFBC
dXxwmb5Ua7fc+fWWwhp0KrpSPiNgyiGstqng59pf2PtgxQHygr2KT8mId5OOhsQH+ZGzgs6Vd19E
40p5CS0H9zy4dI9jx/0ArbpG0vdRuV/7waU+gCfhdq5Ap/bNzMu9VvPm8OXBfG1YEm4/SlkzHl8G
b3Ko7pKUv5bQSdCyeq9qsN88xSluvuLOYII9mMllmrsxPZ8WtbNr7XksNrzfstGP9Xzb99x0t4/B
LZgrfL09xnBdLIctmhV9R6EAktkair0kA7GPKMX++YbF+INZkg2LafpsnudjKsCAX/fOTWR6qiwK
1n04K1ZPw8FK2ClVTH+Ypa1135QjGXNNiNilfaQd+dZG87oehD88OzqxsMqlG9eomBv1YGNs2fz5
C7zhCn4eafff//n3+SyOL9eFG2Caho+P/3dHvnwKR5v7mR0VdT2asN/8nBHJJgsj0XxpJDpXYY2M
IAI9cSzdxpsmX7shFKteMfunHlO6VzIf046+uCExE1l9wuAJo6giTf6eTVt+ylpU07r2I86nl/n/
bQKND0fkeh7mgcnQKvPkGTRrQWY0Ao5QimMvx/wvdpC3D/z379cxgIQZPnM1xuRfLwg86T6VEaLm
2ydfoFLjKEvpXJuhu13HGTeDN7WxGovyHj1D3yi3NZUtzKzsGvuag57Kf4gCxUQl/nKD+99eDvKJ
oAbqtmFQK/n15aHYbZowSkskreg3yofb6tdprrXvNbL1phGhNn1kpIvphmoADMOheigCfzc2jG8v
wRKQoydv44lkXSYvVETmotxEQ3odeEumgYj0qbGTblV7jDzE0Cgau0NjJduhrR9huX2Zz6+60zkr
ePW5x47MtPyzW/xlDMDtEP/7S0GhgVrQXD4ifuPX92ooIwEYVpcrsyOVzhxPYekbG9age2T0qL8c
7/wfhJ1Xc9vImoZ/EaqQGuGWWaJIJYuSfYOibAs5Z/z6fbq1VbsjT40vjspj60gkCHT398bSkFb5
xHvoUcXqqBYA1oO7NNnPA9iJ68jBKgOKl+Un8USkkVNG65xqF71j67I7yjQaL76KlqX2vx+cf3uy
gcV4YhiNdZmQ8c9Xb0OvavnMtrqkLGMDNS6fmw5aRA6aOLqitrud/eIhbrR7PzdA8cXZ0jhkeWxL
Knx6jBP23N5dixED9X+/vj/T8PDc07cEFePZvml8ze3A+uIOboHPxhIcoIYopmV67r91jL1qMvBi
7h6SbkhoJRNS3iCEzBx9MVAim3+4WHpXJMhyBA/ES9uhkesT3B5eck3ZC9T2HXTur0gncCUb+TVJ
utf8/qPXJcE9d+92w7P03+/p3x5e4mCET7qRTziP/iVLgHxSmDVPHmXkECsPcfh3r3KOmIJ3O6cI
w9MJQTjWo0OhBYtqWWaYKbXbGD/YigHlWmjxX/CYf8OqHBmNirhCyMv9ZYl3c6d0Y37BRs1QdGb8
YNW+SUP20EACf4lA9WA2FxJHenCW7USTKSJfOtuXXqfevWWK/u/rZP+x61iujh9A51URouPrX1YR
QCzdET7s0xxxgALR4UDkLxebAZcgyCMimo8k8U4+2RBJx1GQjXjLEQVrEEeYPCH9W5r7eOVyTQxe
6gBXBNY+ZMwBWZXqbOUZLP16zamNjIuGap1V2rFnYEP/2RTHNKrWcmGH3qhXMud6nPNrI4/rhZzA
KWvajn5wF0f4FfThIgvsZ80uiR3kppG/depDWkl5xnFSWqsl/8uH9uc6K6+QLCBxeTJ83fiCacWt
5aR1oaPoi5ldR5lyXabPpErcwXNxDeblSF/T1sv193E5JRaOQXnS0e6dBc1BK09Js2Tc1Haoz/RL
F+bRJtOLTW+5aDXXUeGTSfdBnunBrMAqu8g7T9I0yvW/DagbQPEyXnBSy8Ob8QIZSUwBaAr5mK9/
uSH+gPDk27VpvbMIpeVW/fLgzG4YGbGoAMrD6WJBvRBIZVCSSvVpaHGVW6YcetBcbphqQ1aitpol
nEK4G3l5jEepQ8IfAPjJtci5EnJdVRCWAoUKc/pWOA9hjlxDnaWwuG/bWn9dbOfORTHX+S+jk95w
ya9BGV/12LhAyR5FECA9Ems1jXeWlW9x05LamDYHNzpDnP4tu8n9Az7iMpDuysdu0T3yR0Z0BrqF
Eh29lrkcmtn7XbN6VAbg8lLql3Gen/yA42eMbM1zLKpQQSBgBDiO2bxhOb9hpWK+4RPG/LvJMDKW
nLBRYAITliw3tfXaDnW9UU/IQrxvSR0DDCs3jgT89PtU6Ejn1Awcc1btyBYQkg3zRVevajCRjmzF
z4P2BH9n87PCmfEnA82T82Sd++fIj7lhJIjiyNGYe5eeTLvf9w4HFPlG1C1tuZiJh5YnHwn8imh9
a404zEdeklN6bkA+iDOcH6VW6OrdEBmD/IEji0G0NBS+JXR3aSk4X4w1CvWhBVu5l6/XWXij/317
ij/TfVitQMVMh6ATSha/7KUCrWc0LnOBkJWheGnYSxHJQhKiguSxcfcKA+uQpdiRcWyCnIDuxl4t
RvghTJZYidwpdKj13ZBYf0AOL9q2JHcYKdkxgTtfMs6deV8+aBj1IWxFxrOY+Iyx+Ue4TMep6R4o
HjrJo2lt2qeQJnkHpIQUXF5RKAD7lxpUmDUAIAUaHxxUXWfE4TwswXe10haylKe664ZEBU+PzvS3
bV11I/3j0AQfQnwxeyAEGtyXfNL/HxiPa3RKqEMoidDjxlQgWWM/QVzcESkBOCT/1jmBHvEksfGg
4vY2pcsI5eWc5vsh3858tFWfD6uilsu72z+pE29MbPw6NrtfRZka62QXlQiLe/yP1Gtna6cDFJjk
6ReA9jhYdcvBq75vW9tAkxpSYh1fo2J68a0C6awNKcTwKrZkJj3LM6Y6bP73TeP8AalaMqRHnr98
+Crx9TAQOK3lLog3PoPYbDG9EORIIK/l/OypZdwsoa5T3TGQ6uC1KzgVbdsRGjdnab1N6/ojCH1g
JvxBEOYu8ut0RmAdDB9FwjSUe6BlEQA7wrYHFW2jjIJTCQ4pdNJ6U91AeaOEUKJ8cWHU8cIjKEyv
QPVv1UiVu9Oar1ZOAklrx8melt1dOyR4yY0Uo0mH9l2n1qojJGPFOaFh0uhwibtDte5TjGStiMgo
kAlQrnT1GkCJHQnLu25IX9wZd9KEFGBLmRFlDYW7LntBS0KD7kBD6N0jX8cos9tG8DO7JO9HeiXj
vxwz/uWUQeeikJyYTKi3vuyh2GYQjoc0dX+mFicY1JWItOk1RMz68F1v7b/Eqvt/rOCepHld2GWM
t3C+X36nXgWEqXl0CZgeuRudBnRmGNklImmTQKRr3Y2/hYf0ho3Ei7p3Yb7nU4zOlGHV7k3uVxYv
kcKLIGNbDM69mfvTJFud4IgbhT1g5IJG0Pp5E7+Dteuf+MNS0jXUhBZlbHGFGkJDZJ2HH04jTygS
pQua7qYwjXKFjXiTcthmwcQkS/r6yc78a+ybu0SiGd44XfUJgc7onkK0hsje8cxnEseUI1th07mU
tGjweDS5m6GTaL2r7HKdierCUH6BPmBBliOq40dXNy/eiYiuQBunQ78QoRBhhTc14pa8hCyTqXLO
oRsgxrG+mwnLGVsPcsDCPnQLsnkWr9UAR3aMx83UCTCYkS1Prb9FTcdP6K0Lz3lXdlyjYaFVW5dp
NauMlg4Q4PbmGbS9+cuNpY4j/1jk+JRl9CrBq6Amf/D6g272DK7I0qYoBZ6j+UyimiTL9flNNUiu
dWAzbHFOaCY+Mq3m/NihU10l1fLLdjWs71zrT34KXkEd6TLpE/WhZel2+9tg8qcCgBcsHIMV2SU5
1PxKyjoY92owZ0qTHDCB1HvDiPyx0GCJkii5+r2Df3HCs2pKoNGh16SnVz1IEUqB18GUIjB7m3C0
kEIFONgNLylZE4oVmL08Wce4KFLx2xYHbGTPyAYv/72W/jlYqdfPYq4THkug4pfHqiAloiR6t9n4
BXtvzzaPXAGmLCGuujdfS3I3zMk5qHhRtCJPHFF2ccnBNTYxaaB4wy89bNJ8/BTyoMJB+vIv0go5
qHy9ERySd0lzl2u9/eXcasexU44ZnXnCh+gyaeVAnSrlXvW26u1fzTg8Jwv3pbpD//uaSODry6+W
XB2KDiQRKFm+jnWOU80FMf0bdfcU1L54ib/1xPLRczym+23Rh+VvYXn/srw5LGweqhodmtP5gsaF
GVpJ8O56s3hu8FwMpGcF7rME/hN5XqyBDPGTmEDBkzwBTVurap5nb37MzEEc/vsC/Jl0yssg3w0c
ShCMR74BV+j/HTXiUieYIw5hU3rD2GkzyDb5SGDcFseJuE0krZPs0jRH0uWhrnaGdKtr81FpXiSr
XMAzksq6kog3kgD4mcjCCRBT6AcOJcd3+c5IBfiQOd+9MT8nDvUCFlOUnA+WsFjznCtod4ZGU4Sb
V7dUl/VP//1eVTTy10+buGriJQl6tMAY/vleZ88pc8HCsFGEpt0yNstWlZXmX8ldZ90G2SY7BlEB
5IUZkcmuqOTUnomniWkRDW7dlJfYlDL5Ld0MgsnYqZgWZMb3MvY/RV7cfk7OI3MyP2uFz2Gr6Am3
BmIXVv8kh3S8Extr1s9qZDQkXkTQ8EUJSpKEE54hR0nqPUhyaGlrkFOB0gy57vgIvHAvUY7/vjjw
6n8+C65pkP/imJah+19RbOwq+jzr1F3UPTRxFWg/m7bYqvUVo/DRn4xzEXGE0TXOXZAmb4lGYZeN
LA8Du4QZCTLv3xM2SphUOMqKmjNEgRmCAknUyVGYiDrUBxFhrtALG6E63Qj4jvQLj8l90m+iEBS8
lNhEa1DrJ6UbnO1xC0M8dsTXGRz1t66xQYz+Cv0dcrxlB8P1QO30yFQ34rOsiGPi9+I1nLnihekB
Nujf5e2pSCOjhoJM8g+JtQ9ymkJ0DGzUc3BGonQKpZ6iYuUZope5+1G0wb6PKPImHA8NdvaRWgNu
L/G5OcUN+SMdvhKZwjXaAuejZ/yiSa7Dj6XdKamELoNVZmcY9m4tGcrFXRkNI0Mi31dfAqyUkEt9
jIkpdpydHZv57Su662pnQ+CLZPmZx/FHTIKsMWJ3TDrM/sLDKB3rk8PBJaLqQK+uUU1cT6Npv9WM
MmdotgimQ6TcNS/INR9J3h5q8DQrt8+Jxw6pZGdLAXE2STor8ZqdaXsvXn1bz+jsyEsqNYqWJemI
841kBdHu5yW+dM2HuXCpJz/29wRWhySaBWSNBA9T7d1lNYM2WTisIkN6rzZK1O4Zc4S+HZCvIxtg
s29GlLx+/CJEetNLgsu6DfK8Pyy1sTdMbe0QR4+JdLkoXYfghkkHPpchGPyte8LfdOdKIsyqihIS
868ZoX+ceTESm4S02objYQb/uk7Erj90s5E1G8ecLn38GmSEQtCHBsxab4zkElSIt0P9OrDAVTjA
gl68+R5u+7TAMjXmv1O6Brez5Noz+8mVFd3jXG1aM7+vxtIB2CQs3/Jq/G3dKc01Aqrk81BpEesu
CVziTOJTeauXosE16pWAKt1ybw+VeVeRxtMt3RrVf30mLr0GKeBPlt/rBwObKBmTqARq+zy5zm/6
Fc+p55zlA1ajUCC3CKTA4UtbzE/5HGxcE2yyGB5RXfVrxxsv/cjn3UXFtRmmc5qEN5iHWRgL82I2
0wWCeVh1BYowqO6+t709sJeiI51mfEp9FCuYel6GDv01kN++HHmRqXkNIw53LL6HKQ6ue7XLKWgs
LejstZksYye6KpJZwketGV1TuHUtvg9+ypVVktzTgCas6VvEgM/lAlfaj5dZwGapFzgW87m0P+jB
29U9izIJNQHLeiE7AQkSq9hW1Z2ZWcNJPA4t4RqzzjOrjrryVyi+eKlQYAS9T7LqLhAgXYqPk7rE
EnP9WjfInyJPi0l1jSfhQ8+HJ/XbW3e46El+zXTrvJTt5RFB2qWcl78d4AwJkfxjA+O+hOFn0IeU
MP7YrGvDqD0rdNDPCH019zM9aEFO3khNesb4JGFyp5+fPBflwJjs9MraSahI/ncaVru08Q9LwTzB
ZyWX5DBmGdj1csNTCkN+bbRa8K6kgAIuriYHdlidZtVHzPnt4PAhkeLIUbDTsCvoBOS0NDUmNj7B
ycAqZ3fvcquPDHQCmu9PWyMxyIgTE7GrZnlx7ImcSjS8jl4jaIDZpbxN6/tbnWDJzrDrdRFheOsq
77UaidpqJrIcqpG8OWs9WfTa93790NhNuikxHeywq6+0CoeW2hxF5tDyGR7RlB6FB1yHB/WqPvYG
Yh/5OhiSpEkUau+OPJ1qxFK8pOMNF3oVDlEudtGsfVCy8KjuZwVWp3yexIowKC3pWyg3GvWD1C6t
Bko/Et+I8sJ3mF4jvbhaENX2xMLG8LofvHifmoDFZADDe9f2JcG2JWaW3pgMjJbqZ7lqKi4lC/VH
zZ7ItskqLKjIvoBx/7LT/3H+5C4ymAKQlQKKM93/8xiEW1iMru6XYH/D00CVH41um7F4d+ZxO3D2
wEdNOsODk4KOuMtG1kRyO/7l4AnN+S83s0VXpWeapsAF8gXkKkvdjujLrTZOjojUFcYujqxhr5E8
QZqYjtVPjtxymPMM+jRHjhjqUNoG3YEQqRvZKWK0xQfZYAfDjc/TfJfo48HxUDfKd5Z5/vekH8qV
3u2bwHmBRiFANfmg9eHDGodXAwCPtP4zfT57P6xJlPtdp4d60G5N4XASQWRpu9ExL7p71Y6k6kiR
JuxHDIxNmT/Imjm9bHY1XRFZRSlRReOHkdvfmJxk+JXPAaMfXu0khWX2v/WRIEt/3LvxfYoPnGRD
GKO6pvVoeIpq6oAH51sQuhuLaCdRab+nKb8jO+vVGi5L0D24enDA0Yq+j+dtrvZlPV8ISAHaP2Nk
fEzc8TUlW4/C1PTsJ4g1Ne291v1vk0OE13Iu0sviSGEYMrFpRmAxUZqnzibUEFyVyCYmO5jB5bn3
iO4GUxAjv0GtDpLkkay5kwENe/5tk1Y3ES74dZv4OMB79vUosc+0UKDjlo9Y64zLylrIfCn7p6qX
her1tC2mPctBvCc8Il/baUH6YeFX+8zGh+sRAvHf97lp/ttyiWVTQAiYBkzOF4ZsIJFpLlNYV0XE
umVxrQM2P9pnPsrYPZQe0w07huLC8kSbtmnpyEBb76HU7+syc1eK8a2kzNDC46Pl3gthjE+kBZN2
UL4kZL9tbOj6DaLKB9PAdRNq+SGs6udMMoOggedEc37ncENSOizFOGS+M8nWDNRsGPIbMlMzvs0t
fPKCHRpdHAuXBFblDCIFCh2+IrstkLjC8WdETPc+TsqlPWK8+ZDdRdD3l9nQfy/eskl6/4xfnqVP
wkq6mH/nRHgCPGUuP1uKx4qAI+/c/khM9wl/4lVNm4rxyO3hoSfSbJ60rVKR9fmkI+Y8K+V5kcPY
SLYeIRdaHpv5BCzwGKb6D/yajEyQaX0OuJEZHMON6ofaAsI8YWSskm95gl4tIL8sTYB4ovxj8VEY
ElcNt2ERAtA3IDy8a3nPYdm6uhpaqUEqGoHr42nrdW+SVVp6jvTOyP8rDKpd3rGbEH0IoMqwKrQE
h2SQP8w+AT3y0g6OuKc++lFJBAie4xc2rb+dku3IJ4iR3M9JfiLXaxakNPZou5foMiZIY0pOEut6
MSEFlxHzPLhE81OrRP9JJbo434IMulxJRXx0uJPTXtp52gxR/+SyCaR9cu0X8WR5xu+2aX+VZfhA
1sCujZkWY6ld1htCbmda5ELCDAznicLwo+blCFWnjbwSZC71enqfRtMxk2onSbDSsrQbDPva+SO5
lYmzH3E6DhVLZK0vrCYJUH/HLyBgCQKvLn65YPvrItTJ3SdMl/A2RPm6dlcsj5nf/Kx060HpW6n5
2zTE6bbknK4WLXoRYfizNMUOn6K5qkmH3RQjuao66WDS9ODZwSZezJ5YQp4nN8FfqvmXhKMm9lg+
0YTNbkguntnqm7I8aDb3ReoBEoyjQRovK7n6DAmx3GjWmK3dmNyenn7LUOr64wqSIk2Mrez1lMco
JQgbpYjvLyvEZ8D+/52o4BVgS+n/lQ4mEBkkHv/cC4sem6mmaTkvz2zv7ILI8AQo4FebOBxYLO3D
7NxzTV7EHaQdWscRSqjLguYSFATYoUr3n0XjMJvVZrSubNvYu35NinqjpSdX76ubevKorCuFe5dF
07QricJ9FBoO4Z7urvuJ0/sZLxGDnu0Wb1OGyK0cZrEvu6p8YzR6Fmb7o+n7Q+X2xrdFNzAG1zMV
M61LFFJXUNLTuPlO/WucezvbIHGxwnv6GPlgoSih/GcS+yi89+IKNSthkIuGiqudScIMPAZKp+e0
29fVDpl48OrscS907yQhuJuxmqwjQbfjg5XSiKz+gST++7I0xIsbB2JThMsDmh+bnOHBexnS5oF/
N95TDdG7hvvjsbGFuB2IPd0WtJr9QBewUt9hJZyhU2FYp5FY022ULOTfXIKwyx9nMhQfrZj0ENvp
9hEVhnkB8puaYfhYwuw+aKKaT/ky7wm80B7atAu0lVNe7Mmx7kkStBqbDCgnJpctwLxc2Q+90x+z
Utw4hX3T/Gya4qkla2c1dRlZAzahOcQhDi5ggsssl+iJYFrbTiXrVBUTWMBkt0pspoEYglBKZBvb
qSQ6zyiVvTQuIG7aCgTxY0KqhR2f8CDEp9nt41MvwmxXLaQkk1Sk7XNRvRRhH99Z+YA6ZPQQx8n/
JI7GCx7HzorvNDw4+yJFmyz/obDEzTwj2PdFHN5p8ovdCfJe5ZeOjCqKKwAZ1tQgDBtt7qJDYYqX
UZ94xN3if79onavdaTE9mauBWOtbq8z26lvmf36f+ru+y4/aUOSXZra3LOdUl7jBtc0ygozIq/LN
mfhRH+ajLSgQXPl6fYOv3fzVkWIyFHr97i3lL80TzXl2k3qTgtk0NtIpx4kYnTt/uBv3ell0d+rP
celg/1J/rAi/II41hNmoC0tfq7+E5A+Oy5QRxeBW2xD1yikSsgpc/ZGaROsusn+IunJvSSk5lKVb
P7hQCg9eZ09QNc1HLf9q8UXtr6rUepo9dO/qO9T3prGb7guPtBe6eLVqW+LqSUYS5YYEMJwbGP2p
5NZ6XJK3DBzzeSrbYlMZTfSDdIiDSUHgb6t0XhM3HC+WHRjbmujBu0yP0pM9mBqlEn78hkH+Xn0r
oZJnMgu6t6Xn+XJi0ZzK1OXIR8wIQ5JotjTu+G8FPzpdXOezfBStv09wXj0d0k5z9y2agW9ViChZ
fcsY63eZG1uvBeeWLVaf4DbOB/1+rnDnyB9EknBwGXznqLeu/TIULcbyGN19l7jFtbqD8uuumYji
XSAzqdux61+GqDg58u8JYLLW1uJlp5nn6kG0PBOJppOVPnFV8GOGBMS49S1J17uiycrbUKPW0vMT
0nx0Nosl6qoTVbhUZRh59T0lkvowk5R0Ul80Y3Bl1LgMgHWOQzIMB/AAdADRcOb8aBz1tIyPHDcX
0s9PNu0EFMuSONuejKZ8b/ze2FGwAISUCP+UJkW0J5cRC9lQ0wFB7nZ7q/4UFzNRXFlq3RVtXRwm
w83v7JQi61KnVq0qiDRvonwaiFiLPCJZUHLXKQUTRth4d74Ixv0QZRcd2FJwaBUEOlpuTriDX2zx
TPgHp85uKhJTV0PsOihdSxOrfCNTRusmYt1DR695RE7TElCipW4xL5FLgHyZy/LYlkWyjmyC1kWH
u9zmi/qTT90lccD2utet+HuUiF9M+G9LMvo3g1XyBozwlDejOM8iufcbYz6E+pgeUG5TpRpK24Vp
02hZLGc/7L+hUGv2CZizBoJ2G2l8CWi0uI2sJNrbfLIevomFYZrZNd/lbkW0XQwmB6tIPnoW3FiZ
/l4FrUbMg6WdQoq3VxBfsvFrCI7qCyPJfPTKuyQooht21elm0azoBjjqkCwZyInnLfuwCnSfVqmm
uDGFuyHaSSfYmz3xdnDbk0tm22pE7T/waRAc6RML++rY0e8oCw6OWcz3BgKTm2GMT0TNr0c5KBZD
fe6GbDqShfR7SuJuj+A+vNUKA5hTkotmYAe7dCRGXZ8JCOmC6JvhNuVZfXGdJNtmYVWieXSc0xTl
+nrYUmiNLrYSZM4Lk4QWJru55sQ/tl152zb9sTGs/plPvN3aVpjcRAFxBHNVk8NOx/VIHD1hwD12
NSe+4dR+P81Qe479Sjpv/1j/yNr+bspjjcDNkVoGztM3ns3RNfDs/sBZ8Q5aYbxj8YoRiT0QymGv
LRJnFBtKOhs3+XCyGnnuktCcQw3kqguYlycBoNylXrnK7wKS2DfRor+1PvdrTdIzycfJRic+9QZQ
pqyFRc0f1Ic+d0crEBwgpQHZZVeeE/MOrc46Q13CSs8MzmQkh6bhiW3uEPrjMbSmo2vYhGPMT+Rz
UyvNPDlO4CtKWiVnPrONrxZYESdzAgThOx0Jv8Rpfw5aDrWcFL1sehJSPpr7xQnq/oRInuIZ+1CB
VHIIftL9K0vlBo4MrJqK2pEiVLJvta5fVyPvvKuZ7RtMTYrzlgdvNUC5ktysTB0Ve7VPZixQZeeQ
PgKY3pooWqquJuUXq0JFDgr5KAgBkMUGWvyRx2LvhvmbIzU2Rlz8oJb502zRRhVXoCLGq9LubScr
kR8lV9pGBvh9CDp54h+C+Huz1JiKiI3siL1S9IMGYQG2jkEppaiLzFs938JQnZXQUKm9CUn93S/Y
55DxVrug3iHptYjgI2JnfjJpjYDCSD6PwXZ5FwzZQTkmIql85dj1RDE3Sk72LUlMfILpqfZBue+x
RWwgPSjKrqKH1qM1/YjoRJLvVfLTnKg/vMFYcdTOViYwQyktCmHLE6jkDsSJU5uTAG8T4QM0WAq4
nMikiUWrdx4xZpAkjEnJ/F6XlN3IUDxlE1jm7klyfzEbicARlktdnZxtyRotOEdJPkPNpy4VW3Xr
NhtDQwcWjvg0Ut9/oGYBqCcnzsr0n5T9y+SD0PlAaITI1r3bP2nRfDHbe1rcsNBIUd4i5464jO9z
rdxhEbmLkvlRcUiLJK7Hev5h/VjktKLkrI00kdjWb7PND6O9QEXx342/HPNaOycLV0CxeCSEzOue
AF3SqPZY3O6swPDAyXUcV/S7j5ZL+SGGWreFK+y8Z1T2MEfy5lQaFEMO/VbnPTZ8vOpd60zKlWFd
qD47krhwU9igTF2F/y4U8WNV9dEuytpTUfNCzbRc9TWPHBEuv5YSVCgTsEKwsxvsxz9me3hZ6lIR
OljesF6zkfktZAKSpitgEkshOLikjxOf/Ci+tbxLA+4xYI94Y47P5EtCp0hpXSrxxzmvmNIkht8l
XMyhxNLnZMUZYdRbM2cnSh80TNSDrCdD8DrEFBPg5fb39hvOtVu1JKH/P3u4vbVOvKckGBsI9ImI
hnCYGQmVzx+g5Yebh1T4JFc1PvpBLaiF+yRlddR+iu5UN4wWeLT35B9diyXSGOfDnLTD3q+DTW3a
yZZ1S5rAwPH5jG99Z243vpidXQt8b2zgoNy+qPaV5J/GFmtDnjwmE1lan6SWq30TafizEU8lbTCf
o6xNEL0dEkTjTP67qKfbwgGl9avugcYLWhPgEmuNynRLl3W78cp47gai0qyfUzsyBdWdu7bIOg0j
7zIM2Knb9o2Ioy2IxFYsVbdKpG1NUaqSImjlxQYpyvEpJVTgIjveZYBkSV6lq2/KO1iUyQkcJNqy
kj2z6P+a27uuF9+lEUux2GHmYJ4L3ueGLoVUf/Ct4XbSTXRiUmA5ZrRglOadIkXGWepQBArsgTTv
MOK4DZmvuBkF8/UkkLVZO239AlbPkCUPymsXBemDoHGaPigAU7aJpQA4iZ0KiT7gNZ2l0h7qp/E2
KHAc8ygYJe47FENIvDgLsVnveiLvVIBCquXv40CJj/Q4q+2i8skRKEAuP7eILovo3ZsIg42upBt/
QAiwwU3GWsJCQJM9mNNznmb3Hf0mmZ7c4AY/dnn7vYjKvQLSCc6is6ZhigPxwdSfI676GRY8lXpL
OuxgHHSqsgBA2dY6uXWl40M5XzSUjaMUxCi1PInQ53CJn5X3FQ88cvGeRnRpXu6ZLZxs+WU8x7bb
00/FHuKZ88/e1h8cQ3pum/wSt94xAya7BSVw/GzbJKx8S8PM3PMYDf5Cm3KfcgZyb5REk5wQqh1I
Ke1yAgyGfPzJsvaWTHHGxEyUY4pOd2gOQueZVU46o293sZs/p1b9w4EaWbnFISL11W4z2suJt+0A
fFqd15bXkOq1STuqkIvkAvmsJLj+wgWQyxKoB2qNctrbC9VjdlpvyJqscO2tSgMBnmLgzbxduSMf
BczBK06QTw7bHimsIG+cQ+9zp4vvErEZOfOsXfhItcfFLj8htjyikiaZErwnSfTYjo2xRbw6R2Nz
yIL8jBOlQGwHuV9/wBbQSzaBYxDKtc51lt8UEQQB8j5XkWnbLyq4uPBd4JyutfS2KrufiXxXmhWc
spJVK3HJvWLZr7WW7XOUH95CsURCTAKVP8VW97lInM4UsDfYjAEd4bozqRarBpEDNy85FwuIzC69
UXr/uh6elEfSnPPfbm/tJh2Ezp/GXeRRRScFzQ4z32Zh1zYryF+OS7DaQHoyy42VgvCKiDaXxekf
Pq99RFDqGJhUG+is3XaM+04LryoERbrk1bUzSnm35SQNRtdQ49QBcwWRqYOROcVAjidFwsV3EZgI
9V0WuTCkeDHIn9sBtUGVSShtQG5KBuwjSwtsPd2FBllXaxInECBw3g8jlnPhlsumzYtj03PzLrRs
aTNz0iSm29FHy0bIP/kbEj5VhvU4aI/Y5J4Gk6VxlBq9uOnJey2nXTBifJhM50GKy+gAzNcm1Wnr
1kxs2UOxBl5nKBVAoyWEcFfsR6f4mPVFHLyaTpulelRIfYYAn1VleMvNb2UdvZWBeRFJTYRH2Wxy
icYXEygnWSbY/+1TPj+1mXFwMlOGWOirrm1vwhbQYQrZ2yrXfiTYHMCyImfTZvAduFUyWdeBjUVJ
9gcqXxgUDugdKXTWORm0AciwbV1qi/y8JiXG7nbMJGvJ8l0bbJZSXq7yh2CRKGkxiRhuwCeBF9ZG
bvzoQQdXXdqTo51CYsnTuNfxfzOoj5QTxXFxtFXekHbsOvVr6m3VcWMIHoqouskIpFdWaeURAHXa
Tk38pjShWVb27C7lbnaQfJvoQFdBkL+qSUBa45SQvbGKg5YXz5YrD+/JN7llBzbHb06T6P78JGXT
GfFSpzdewflAHfsUPbqkLMOVKPZTltwZmXhUOpTR4LFv9eSks1GnHHFIKgzQzOpSyixXs7wXG70n
Z1K5qAsW977CUK+yZSXnkcv8ACx6zwzgh/KZJJQXL76nSBZPA2NFQ3BCUTuH0m9Pvcrq5nUrNlQ5
zStmbNtAMUt5jHSRL9JuRMzbweqCJwMOnkqOK2EpH717ib8Ni5wKFp/4V9vc10v0YdbaqfphLClH
KnlUVG9XSXOkWS9q421vxY9QvKSyVK3JuPNRM4OvhaRQyK1cW900o3sb16LT5nUSmBZNsb90NpiR
I1rgVb9o6O32KSjTzuCigHhx0HDFzSTy6eQW4VNaplf1GyUjHQf2bW8tz5+rsc0CLcn4soDr0L65
MmVH0ZzEYa7l/5qCHd6fWBoJNQDwwM8gn65GkHvKfh4/Kh+SQywM1S3ebm6zn2PE/RZX5pUhDRZO
Py4/cfq5nx4xIzGviKctP796sbxo6Qcab8TDwVOZ5g+T5A/UC5CqEUsbcoxQ+qmzcpZjk1XM6y6m
hoZHC1gmlZ94hqf59NuDajBj3dqEJpCfx6PeuxuqgLIe1bE28s549QwE9Q28pkcAFoyGDtxCPsXv
vmVJAuDJV7XdPqp93Gf2IGj44OpUdSQTR+cZthqfv43QifNSM2S/mkjcyMggGsQ0WNMfELw8WHLA
6ILbcpheO4ScHEFxuwYEG1RlnzNA4CBQf1+JhdJQ+9KnWbnWSuekTp1DSpiMQxE0zqh6Yxc9uIlf
PpCaSj8snm2p1/KEyD91eTmpkcwIGWMdg5/TG69KWpCSglrlxsoa3Ke+z3eD9LxLEVqYf3cS+8OR
ouDIbYkhFBG0AI/nQmfoJonyk5O226yQRIr8MCKdNdhC615m8bV2WP3ScTnqgXY20jBYsSMRycAC
5Ebuam6Ik5XztxToOLFDsggjuzYeVTJIUAAzcmJTBy3F1DTyRrdd1iiRIievUhSwc3mya9IAB0aP
oHn3/OlJ6icUY+MV3kknbBYBkVzgevQ3o82oblSvtpcdu8K8oRFpW7nTYTaS+x5RI6giUhCTzhe5
r9aZZt1k3kKXXZPdq+VQyzYEvhLJIMWvU9QCUIDOV0t3WdKDYpkl8ydzO3DR3vitWBda9F4TU1gY
1o0R69C08uaRmIEfU6+rnrTe+ylKqsVaOctkCSA7+yhju1nuETvz15xGsCqyP1ANGv80WlD+yt7Q
HIUAXtoDVMCF9EIFibsPXf+Zvi7adHUsJwxnJQpMBsZndcM4jTi3CHD+h73zWHIcSbvsu8x60AY4
9JYkQBFkaJGZG1hGCmjl0Hj6OY5qs/+vqpnqmf1Ym6VFVXVGBEnA8Yl7z930hepai9QNVU/jeyOp
4db4sg1HlhiZovIHVkb5MBgIdGIADUoGQvL3XYOu342K08aRK9O3IVwnqMVbu+pM7oGUYfDoqfYj
gmbwO6WK4HjIfiEwf2FTDeWg2mccM8joEE+y5N8ACqqt9dufrVc955JPrIbzn/naK6PsO/UcBvt1
qxlCezzXNg5HvpoPZWUyDZy2llaeEQ3XSH7y75Ze6zQUOF0KeZFae9ya5qJD8qt22YvEYJVZp9Wd
HolG31dGGrSJd1Q3Y6NUhINqqxO/7ZgSAUVBYKCGC1spDonmu0gXHrxPdRt9WXuX+0DtSE1WhWM2
3IaevnaTratbSO2xbYvWcpEdNRdVYlGgWOvT35vgsFTDCn/6mLX4tEF1hD+6B50Sxr3vBrSlzXCZ
sZ3wtmPAUN9sZBLStuslTa1zI4YTfNmR+rDFRaEd9JoqTRENDHx5LOe4PrSK8NDucZM7tzJmNQTp
YeMkNCvdqk2629b60pqW6BjzM7cZ9zAGNjPpuG9w+DR+CYNDgV4EkdoTySsBdwRboRTsJ7MF3eYS
YpqOf9BHIdN9ihgbCpmKz6OLyE3Q7GMlWthUexejN42wFsvzoJhE+E2fald82GPzolXVfSnc+yHR
n1botjJ/mhnnsb0B2Il+7KQ7zCB7CawoXRt+HgKTxSP0JsdGClOfdmGs3h1+snTt0+yDEWKqGmxz
uxioOE+/OeSNR/HhcQDHK/pgY8aKjQH9D1iB2tVv8wT1GatCTlVO21RpOicJaY62DkmvBbpSEUvf
kCW6FeVlz5p50xz8Maa0yPupDO2L6jy8zg4jP/m6tDI7zH4h9rhJ+ahGzrIGYc8AYWd7+8VMC+Rl
CY0xOdyd9I1QV4LXQY9qjlW2Dx5KWHY/5E94iP92F9lQrm7zB933blbVfW4KQUsBwCfDfWZHcW8o
j3Q9VD0KvI4cdD7szdmpTSYX/4xFU+BRV4PFbVBn5c6+cu0riZ3IMpwfyny4nb0gGDh17Usqy+9q
y616DD198LL+JpX4OVl4VoqhP3trex/nTKK3u3nlltgmsttCPMU1RKb30zL9UmPCzWfsYAVDr2Kd
CbDEfqw8vlZcfWrijAHiuH1Qq9pvgSUP6U3ZRCQGISgdgy8q4+1NSxoIWzm89K1YLjf4h9Gf6n4x
91tlttias9cy5gI8ljc4pE1EsYYkYquR3Yw3vI+y8yj4/tRk3wtTCEIdRryuAtWSyWToQKgR/Dyk
kvFVT1YDBnQzHreyy+T4JMIvKeV5EzT0GYIH5TUHd4AUQmM774/e6wYw2DCb25Cxtg+LiRFWQ5aT
G+s30hhxs+OgGogH3E2rfgSG/EgW9h7910O/CDK2Kdq3Dm+TQ6tpaVkYXzH/BdXKVV/Omtz5Rcwm
YNoTr9buN8sM5ykCqlqCnmLNjCiq8akylI50TV9pvF/wmmAKYKCd4llbGW4SHgkYzOcINlTu0Fy8
+MkXoSgxykOxes9F1K3QzUjvjn02fSll5NZil5qi1zBSaipa2az6QaQCgq7eySBjrI9b/zLEVPEE
0f4A+n2RSXQYOi3sCQ1QhRg7EXo9mXDhRa8cwdBEGuObTRZuG9FDbC53dQZmmn0RDeTzTaG0nSQb
LkXJOc3hl8dHYesrGecM0rx2Rtw7v6wrU8mh60lpnIcHQ6sQExuBLbyXWGPQXCT87nq/BCjPmWCD
5ipVCl7Vsdmwa1hffWChhlfJ4w0R5K7KIrfJcXSYM89eJXcp7nDOBz6nkkaZxpKpZPemE22ARfgr
kROY/toPnThW3HBs4IXxpHVknrMC2ltz85OeDaYLuSDhtKIZ9YSdHhB3j0Gu8tNrgtQb5svvq6cj
o2ocUtZbn3gi0lOYRyhLbBwmKpMdVvmTo1LaCQtvgNcRDSa2EPccibJKdafTtHeDTdK7pTLfcSsl
C4g0NfO2eQQPzeReSoKcaQc761mWH1HelxSuPmE7wzyf6iHxD+6AgTHTe+d++0MggLjXytm+ecnb
9m8aXe2E8oYlhiS/fiDIvlSJ9n4KcNlXKfcNcffg+9q7Qf0xiio/ZSxDR5KoPQxJ922HUxXJy282
sfA49a4I3HRoDus4XS0GGIyhoXvGhtfvfICDl1qbuxCSjXc0y3L6yoMCsElv7EadKJlxzZqnRqtY
n+r++8gTbTcMX3rPGd7tGYekDbIf+rpLMapCFW0ySFtCxG6Zt15jvNgPq4Wev7GIpPTR5d1XLEKw
qL26TfQT+47xY4yXh3Yo/ffOM2UoCVC6RE6JhyhbLlNZEPAT2zrBajnBuTaNoYX2EvhYd1cjmjKh
qr+72EXtBRRL79Kb2MZFrG3+akU1awR76s+OzIrXRdTuMS+M9FDZ/U8jquVltWP56FS9eerSrqHb
nFXZ7JICl+q1FtCEk5HzJVqX8XGeKTmT8fsMbZwh8mC96cWIhxJhpNNFYl9Ldlqzj2U8Fb+JhsoC
IxUiVKK8Nh9lUDAS4KjoP6Solw8e//gFSUaKSmkesoZZoOl9Wnb/2VkuKG2Vy20bHUGub41LAKSf
ESZdMRAbZkJf0CPeEgMIvw/43qkcXBi5YxzAA5FLVkUJwnb32YvJgNiMznlPWtxik19rGngUUqf4
5nQxy+z1qKJ5oIkmyCGfOpNvXdlDHVbGikuB3JMlWvM9h0qgkiC8mXHxoLpyMoMebZ+5HhV2bWQX
s8zvhmzFNlHAyO9uhb8eV0K0J7u+a+koJ9vA52E036ndb0aVHYxKvrVLdoxmEpq8NXqOa+g5I5wi
h7cT/wdkre7BKqwfvpRvxVzdu+PF05aTHffndFkOoh+hy/k7b3wrnObYJeSFkiHjU1E2k3np0+U6
8vJarugci3yF6NMg5Al3xFOzpE++Ob90vX+WpN8K/dFNUdfVD2TAfmHZCNHTDrM8vaQ4htWLr/D4
zMJ/7eLym2bqSlyrs3wiFoYizjf58SVLZWn8MEnkqgSK3vgFMRLr3u5umZpnlBw/1sj/LVIiKJbY
2kOr7PaJTezyqJFVJRs9CXtffi9Xszw1KkMRMyOpcTaj+ey6jk7K4loDoFyhnwNDSySaTf6M3iJ3
mVKrPDlMa5Qc71tqceXgQtq1hLtefSQPnjEfWX1P8DgQveIQFOHAx80Qhmm2bZ6Mxnrz725aDzaG
0qwgPvBDZGjtUfP+tDsDd7CONd2levUEsbi9E7Me4+EQRRW1C+Jm1+ZG8LT2hYeff5wdl0VKVwe4
mMo9bvZnWrOKwHa54xMhqGB4XMeB3LHEeMlgRezWhTY8ahhxCVl0weg0+0algnelIJgiR7/mOpKg
qUjKY9oxoloK+0z4T3ypnYlLayYrvTeJZGMnZ2RTtc9b0rbcuP/a20V60ObkNsfMn123OA4Z41Gc
YoSjLA2lYq1CXpcV7EFEEHhrLHTVwxqMDe/ZhBdnYqueuUl386p7KZIdoXjFI3hjZGoqfNdpv+Ug
S08DU4DbJL079C4wCzUegQUAUwgN1CLCXankYJgG5JG6R7J0vsVcrg73/NnjpN31PW7iQsrivmPp
CNGECUFm7csEYdWwtONZy5rskA7axamGD7HG/GWYd23qglFlihJGqIRCvnkobQreOBHJA29i1LqM
uzTnLSWl5Rw58Te92ftarx1NoBA43e31oJNLueXCGeNtHDMODrVsZ7APFO2XbBXilgVWOE0jHYS8
c2LYwdFKhFNlPG+lbzZGrzQppCgV/ut22JjGpAW+vvj7ZOXYyXwCs0wzvhmZ+dOextCeMne/RuKR
sepXM3OfZGQTL2CRoqRJ8iYjMQWS76TAmCPXliUDEoEuehbnpwFOo9N4+96y2WMmY4aMeowukqpk
3/qedhkT2GejGFTTqr/TJJAT1QjQP+zueQYgrDb7YBBv5Zp2Aft99K5O7++LkbjygsytVkBzjM23
7MbSBUtdkMZ8Eotqm7le5BlU0C71VvtaQXy0Qt/FsN62Bn3ImPwYGt/YGbj+wxhoGz9q1+jsxXgF
/n6bkdaLjXzP5++MBICcYHkyZmPcjDM5ZYaWm3sVO5JyJVN+YkCYjQSuiWXs7ESSd6qjJh31tmeX
RIxgIfRz5aocX+Q7oOH6KhgtjLeIDDESL+DxWV1GpfYap/a7sGobox+Dc3s5D426CRSMYu0Sspu0
ZWZxbpRBols/02WIQ5LUgZc65b5bnSdDiq9Ne2X289Iv3kVD2E0ffi8cUrcs0jBFwiki8ts8MVBG
goxHMeEprZmVFVQ2V5o3jvPOl5RePhQMkkTeW3dIjlFPRiFjnj9YkUAZTCxDPwpn7QO951nF/Mt0
OfE1+aRLP7sfPYQrTNgZ4JFTFLXKiilbpjo25W1iWN94yr3Tk2kBKglshmUANo6uqVWXvfp/l9P6
lb0n8xzD4tneR+eW1FhyWKAZk6OD0ZfpYnfIuc840vaEssLg9Okkpia5yIRSqeWbl+qC0cvGxqiE
4ijhw4JvFgdeZ54s9K2nAn+spJmHdsAx4/nfR/jnIcmyO2Ezl0M/d6uWRguzyCsBOzT50b6NhZWc
i6R8KtsVaZLFoifqqhtng4cQYZYlMc66lLxM9Hgc4cmOXmDAt2b3HMjDeXG5MUB+cpbwxGugMFeG
e87wY4wiXsk45tm4JbGtJJ96OU/2TiOFLqsYgPkoYJmIr7fWIuluS7IbVFSb21E/GE7/YLPzPXpW
+ygcVsFogYmZI8Abfb6Z7C24WWupeTzvE7phIcPmN5bHDFiLMA+Ll6Ee8MQTYs7lKUqeaYiWkRvJ
Lnm7u3LOD75DB92lURwM3pnBPZ9lyqnJt53ieLgbAQnpcxtdSnWPrhpvgjOXb0bHo9Rc/B9JhIl5
KZl6J5JwrnxFm4k3cadTHdBkzE9zXiw7d+Ee1BOg1WvkIL5ih947vEZfRw84s+TQTK54QxTfcotr
dC5QPbH65ZlK4+LM7jcoLmsAra5ErLKfQNedSfv+YDj3UZss4b0ktQI/dz7a3FpP9hB9RS6dHbQ8
e50EmOp2eE9Jd2MrV1UszpCrTqGWjTr7Kd0NfaweDJkRTRIdV7NPYng5piQkoTfr7Ngko73qWOaT
etXE7ngsyfhG3n12OxWBV5PkqFKgQHNF5y2MbOSpEWSt8yCiGxkVpgFhIU0oT5GHnnCchRCcybEr
4w/GVVVQtn3yU61uM610rkjB8gva/SqA2QtJH4JQc7L8gTfRXrIg19ktCWt5akwSC8e6/pw7dvUZ
URn1aFw4PQ/uYqQXz/X5WPWJ8LlV7oRbdge7m45m6lBOM7jpZT+A8HZ3aTt0IHwKWJG8qkRLPy2T
FC+xeK8W0NpemMcuBx3aM1uxfEnRlSVnx67wI5lJFXp6RSKfoCJygSIWsfPO00JBX9ShwDeDt/NR
9cSRuzYzuG4ZyZSXw3c/4z7JTHEjMfzRwrzGk9F7SJz0E15Nd0uLaC8NMmsLyMcMOFr3jF8ZRmr2
HOPVVTm3dkxV5i8sHDWYRgcQ9OzdWRbaKh/XwXKaiQ9iH7JgVRm6pUrTrVWuLtv4l9jVx2tm0Tzv
ti+R5FQ7S2XyLiqdF71Yd6lUYq9HdK/B8P4qi/XcSFJ9HRUPBcI6vtsioyqVG7V9lUzTV2he43Fq
rP5mqBjh7Suyl4lBU1nC//UfCltFDfft0N98lT9MwCK3m/p7g2nxX7YvV5VZrOWowdukJ8i4Tnqm
/YQbtyrluFZ/eD3b4Mfty4Q45M218f9zf/7vcn8M2/YhpPyfc39e8R52/+PfMUKK/0sq9h9/54+0
HyH+BXwNuws6Q+Hapo/x8t9xP/a/HJ3RFGNAgxJfFxjj/x334+r/MqHqGT5gCIXldGFndPXQJ+CF
vX9xAYOydU3HFB6AzP+XuB/nr5g429Bxp0I9g2Uo0Kz/xRa6Wt1gNwJdrk/0pte7VugRMUkcloJl
LEcNrfybOWEXpvFhfAiFG//GManHikqeIFJF/DrNLYPGsic918PRRuZ0AwuRKsfRgH4baWSctCxZ
TqJMb7VvvYCld069tH8Uo2WeURA/sx74gMTUPjlUuOzbTk7d48GL7C+JaD0FC+vCvPd+pX1PWR4v
X7dnUeRWV5dm9yjk0VKVK1YyQ4zd0dMTLBOTfyAn+HmODJNpvH+KeAYcl4JJao9M9zqyzyG9PFEj
f/4xI+uASFSUpFvY6X+7JP43zB0+lD9bydXbLITFJaDD9eJD/bPxqRFpxmHZFEFrjyLg/fQx4fky
9NTTUvhyeIgrcLDkGB1mVt6nRhK46sKJZ4Y9mAjCyxs8h+SQIXIIcy2Kjv4ASRmT1GkaiXBdIkJm
06Fmy1tW9CwRXzEH3ivb6T+/lO1X/S8PF0035i3bAJdnOzowm7++lI62KjEqOw3SSLJzH5vnQe+9
I4/vV4rtaSeLyv2G8ua5srkq1gkyK6LwF1JntDv8MhHROlw3Bmk/+4TSiJB20IP//Dv+jWOnfkd1
08EAcYFSG3/xXLuQLnTdyrOgb4ufFoRw6bpf2kz/5jGVEWmNdI6tTK83O+YGP5ul+WnbyRMLmEPf
eu+El/zU6u4eIXnBmIagi6lK0E6IhyUqf0qu713ViYeankhtKBFDfEgbTMUaLFHDVYgIfVL1xFK+
mkNBmZYA7xu7ezl3AVAzZsc2i1XnZnZXgQlFa6NQgAQSpRPAqm/T9V1W/GS74veDRvbTjX7lyXCl
Xf/Ujf5e8+NmL+b1knX+85A0bB/wb9L6W6hT6h1WJuTrBsNar2Kc7tRBMUAza6Q1/Ye32VYn1J8I
CbzPvM1kmAkYNnz9F7aSxcQ4z/s1DiBMY9j1S/s2a+2b7zbJC3v5XUlB9gZU+W2t5uHcmMn3SXbT
g6WD25zc3rmDk7TS3HbYg5cq/+jAnGCuvMVdYoS4kVBAwIY92JFrnHvh31Nyy0czTcZwbZSlB2F/
6FbNi248bfmUrsd0t8pS91AQxxEOaK2w2hMjrD9PraXfl2wLdtHYRtdGcegaX+8unCn9h+m9Ddb4
whwSqwkBL1e/QLMf21UeDvNSca3n3r5gh3FRzGNqQRD1UJ4NtEG+etUNBrV9rZs4J5S1w3qaHdI+
Te7rAiOAi4731vCLHvNqQO81mYDiYnsKZyxRTw7i4Bnl8NmXs3cjs/uz0SyGiuqfbGdiStxHXijL
YiCUMA8J+ty7BllFwq6vfseBmzBsVgpxaF4RmNURb/8i9Zpybg1yDcVUbCZgLBP7UFMEz4saCepo
81Nr+Zg6Qg3G7lJHRo56kxlAreO8abvlKwOn6YKevuPg2QF9xk8Ks+Ec5auzt/Tj0NKOegh2g7bV
273OxPLOYfHsRRaa9a49LvPwpW7IstKJ5UQqbPVhZoGRQIKLHrkt4XRLYssbfaXngkBjzDEWmfx3
0qTJA2TsIPcW9sENP3OFPLPS/uR2IY/tkMYnzXYeKgNDRzKi9QWLObflfGyo0Zp6es2KPiFweIUU
m69XRq6nOCaaEf87G6CyXNAO65glmNMvTgOssnSf9OqXNJPyTijCZ5d0y7HMBIoSQs21Azp6B46Q
qYeW1/0yRh/heEnT2neFCcG1CWYvXo56jt5t9FPi3wtxwqCuB9wcCA/9BDd6UzdHjaLeNfmQUtmV
e8yH+VOt+fIaY/GYpdSQQeQWFT+B9NNk3tY5Tu/K2b1U9MXQOYZmD+UpO0PSeQTjLoOkz3M2h3Vy
of3H+1s5R9s1gPpZ9qNDhtbFqDFQdlZ/nQZyJi2BF1v28IcT5mzzvDIjwfUVxmvyYHf9emMWbGLE
WYHjv0QQVngxj5XjZ2GTFslDzwRutgb9alhsOdwuDW3oFg8KZIViphnOiW/c9VHcHbqht4OFXMvQ
s+S7kw8vBLAtYdcWNCGjCj/pAMU0qQGOCUHvzZvxOxu4A1Y9LbC7e2E1T82FT5qpzGRcM66rVa0J
gaJZPPUOTSwM1A015NlUHidLnHgIIcEDuls4r6zdLsaCXDEjWEASor02PyPhXJI8mg92v5wMK1tC
izyAQq5sOivmN6iz5hOgnms2Qs+PSmDbgHoRNhdoIPnJWc/SnFyZTxx+zbFv0i+yjRzlxkbLMbWo
4IaC7HjBuUsawrVmTxkInelAMr75Q3EzdX52mosfSROqKDNMTtnTkEnONPlT4s5pXAHXcp/0+jej
XN56j5kkNIyz2b9ZWNtOse1wR9TRpY38PQ+k+ZYTnpxqaXnAhFPSGHQPnTe0SCdjeWFA/th4S3zM
DSRfniJnubFG4ohRsxfARgbYZsd6d7qOhkbMhFt8ic3iU5PFqWb7zQqb7ctslCH5t+6BiaHS9szH
uozI0SnS37JniMy8RD8IWz867EfzJa6eIr0M08KYQy3XLYzmXKeLH2ie/tolZa8SSpejb43vHchj
KDM4z6WlWztMJucM7/Ylm8a31iS8mnhEqK6ZvMW5ESDkTm8NS2XHCokjQDpHdsvOGGV8G9lQed1n
pjviTVfHT4G2EUrVah5nFyoI45qQDWmOnSxWOQ51EZD9BvJQly6cIX095W4RUJHaJwqm6LJGPKes
DuTIuKR7yP7pYfLaH/qAQnsoe/fe1I+G5s3HpYJnalg9efEKmzo5vNTKri6xDi6ZpIwhXDJJlSkP
GVFhrm9/zvXXhT7v6uPypNuOAzHN0cVq36vJFiCQhXUXVba+94cxO6YLD6pG5T05XoWHIV4efR/v
FcP3vsqORjrpp75iN1g7pE05ne0drcg7+0YvL3lS/fQtKItFU37n+QzVDm/wmRXR+sqOxHzNeYrW
ZqyHMm39PQ2OeZJC3uuNqx4RSPGpVL5mWvXJnhcfRrn61xnxi2hEE0qDuJxWa5ydZS1I4bRBp84v
H5smQY3mri8itS2ictufy4DQbWkBmkZ++Y4U8B3vAOERnTY89eqPaaZK6jt3V0CnCbWYqFsflwyz
OcgVDu8ZM8n234HXTmsdUdWWF2OaumvqrKhMq+6xkUl5he/23V2K52IFNBWTvf0sLBz/5ZbIO+4n
fXzTE+ngE5zvxIIjxefEPDhxHepiLQgyYN6CHsC+Jjl2HmGcF2thzdJG54nYWQLCpLPLSclAOer0
pyapnzJgXHdWtOjPztye7fVsAr26swu/O44zsXdrj9rEdHTrjavxfR0L+TxrlnVr6FBID+uwSKQk
gip6fJ811yW1D7Kevkm/bO7YqTA4cTQbHHzKhygjKCbAXxZDcrCzS7n+c7Hs/b03EboPlBICm+VY
BLn8uTehbmy1enXyIM2KNNhuurV2FGuQySkPQY7hqeLxpNGz5KI5JpYfOuB6iREDVIjHBrGOqb3N
hbMEpe4MPJNL5lrrhA1icj/aSOpXXXnM2uwZ4R+DyMl+sK24Rfg1H2N0VUgA5R38qiQs0vVrVPn6
1SkxvW79IRbwgAmVhdihRfHj5Ke1KN5dWtmb1tJDOjxOY4fDHsfwcjOi7qbVWnwd3Bl5o5bcCULb
dkNN75VRFgQYufJnPtvlNkXLb45J/dAq0qZY8jXMSsdAqGCywiieUaI1QLqRJ0B6i++5j1a9rJ+r
yvuMvXIhJ7KpjpWbIJyYIvfcDN4DvdHHnLMvSDT/XmgE0JYieUoyyd58YDjMwh2azNQCbzNYLSem
c4ny+hRbVXxy3M68zLmw/kOVLv7e4sOZpMi2HY8P+G8tPoFj7JiYvwbtlP2aLtFi948JotqoRNzc
MIZAl3Pg0X1o8uKoS73fGU39eyuTenv5LBfHP/kN64a+FvRssucPDY+3owQX/3wtir9SqmzmIfB+
mewDiOV3/QucVls9gS6b/WPnVOz3ihFgo8dewNAGNG/2jSHqhbC5fRuzdcu0dQqG0moYTePtWYAg
2VOvB0ju4wCh/k+QZwo4UH31rdW5YBfcNdbyGrHuehF8d8r59AJGIUdRyRLrP7yUv73t22gHl5bw
HCYs20jgx/fnlIgjop7/JyngAKCYxAf4Dpz7NnffgHVcR05F/J2tpDWt3MNcWTpgnab7EHlDTvne
+lhSX55Zru5aWOmBkYw+Wxb28V0/4zqsy+Q0VeLbP/+y5t8aOZ7SuorTAkgKi/Gv7CZ/aBynieMu
sNukeK7izAyEO01H+vhrHM1fazb+D+acU4Rqn0u7fMgOxVHpTe4pSTRUQ+ZyGyPBOmesH70CURRo
fB5X2VvmpadlMIoT1r1PRxRRwF4cDbE2yGszzOytByLNkWXxMHW7B32R4knyyvHNY1+yESWM3Cz7
vBAvDer54yDr/8RG+yuK1ebFG7rneTazO9fZgk3+2yelW6uUa2d1gauzZW2M6sGP4XHobkUYbBM1
J81U4kH1GltJTVtjW35IU90HYbIysq55AaUWk77Z+MvDNJawv+v6rI9UjP/8OYGM+2vHTaoYzC+m
hSb/Y4jx58Oa/etMH26XgTnPjqInWpe0wBS++nPzlbVkfQOOd9a9+9hplqOs8+kZbj6MFYkKocgR
d+kF4/hp9I82w3emTRlr5Jh91oy2sc5pCdYYEEJTd9gNxyk0ooRL2JbZWSspBphaPcjCEHfp4pBT
Vur+AzSsA7wZ3OtJ8ghNOVyEp90c0uTwk6LE9BE8N0D21ZStmLNq7yFlgqsgTG4EiC9AFtcT3WTo
AZfhRvEoCPovS4wZyCtZiCG8wVTl/4gLszxqc/Zl8mos4X2vh2YdsXJWIzWtjq1zP8Q+GL/lC0FM
MB46V7/PRL0zK1VnodHRBFWnPfs/PMkHHUUrO1rPndDXWBW8FYafhg0Qxi7H/Lw6y1Pbp9k9qL0c
caCNKrHvjw01M4Q8ItXQVsXh9i53A6NRR5T1fSazW1tk3QlpcS8XVM1ihB03PAr3aS2ze08kU1B6
PctDd7g5sYVbYFjv4m45aUOV3Rnm+ODKGEJe4THBVFv1AfHPPolN1vEDTDIPy/Zxxm1haklxF+Eg
3Ha9niwfrATxmm3HOTUy26FkgMKQ6Wyli8SjkuI/uvymp4ptwa5jgxVmY4LdhJIfaT2kB7WLISca
zELKI33UEo0Cnw95wSPb+tl6Q+JV7qK5hMEPJaEYuzxYGS3Rg4BrWDJEV9HMOABuDk/dmcjUsu+G
0ItG824ymbb0x0HY5v1C5/FHbYzql9lVcWMwjOUNpdNubSXfIK6SB67ny9bleG6R7idB9+SLgn6c
a+rQTXzkopjL0O9/xdNApoQ/GZcm1mA11M5LhDb2BIHuEZTHcdWT+oXxgjpgjZIkLaNoL3Xxq4ia
+s5lz92X2noiX4BNdeLS5oBqikbq/ryL6YMa7yIq93ficjcDjZiPXS3PdWSTAdK6QewmX9DZ2Fxk
UIwcypvaBmu6Gm67rzGAhP3wsbXWu17oS+i5FCNdj6zRSdnFxXCGtdXEyISc6OCo48cERSLw7JjE
0aHNNLtDP/WHpa5oPsfqqvG8Pos5KpDGCZz8oMTqIi4OUQHlFqh0S1eVfWatp53WJH3T85x7Y0Lw
kPb5m87U9TbG+j4zUGRzATN9mKyzMFVoLmOqxG6fY02ugRvRh0xNp19Ii9n3su7PZe0RX0NMuBDr
oZTlryRDo9WSiyGY12e961HZQi6rqd72eWNzjZmsaaeoO+XL/Ui8RoB48dlPqnSvo808ZCrxaGh5
XJDgsWuUzq33b0JyZCCV2c+kGw1TaoRWa3Zc+2hOavBwuyizHzE605z2Hm5nvX3I85HGg0smrjU4
KW61N3BP7ouYQUcLvwgvhwXB1BE/uD3vbOha+9rOyzAeHBYdvpse01X7uo3LBWiGhEPwaLMC3zO6
gWaTH6JEVYta6OswdUsTdkSRAvZqibjQkJezwxFBjgKnGVf2hMxxGAjA5UEMeLYYByww74+GQEYj
iTQA8eeBB+miS2GODh4gWR4QserHCYYsdAbtnrJZ04wnxNAum2iKycF38XmCNUzmNP1ag8JKLmsx
RBd9qlShHF14sC+7HH7u0fbrS5KQEDXz4EWu6z3joU6COZ51SApO/jDGzlPlVzDNzPFQdkm+r8hM
3qf1gEuLzdYRaDCRG3E9nUBEfEl07piKYLFjtI5z0Pv+sGtZ6h/yJAFDWK7urYjxxmR2da78nBbd
Se4st85PSDbjg0AOcS0HTr4ZTaloOEoTWdjsN344Zs9QWjeZhC47PxPdU1NafdCl4w93ijSWA/1y
L5bMwCpTW5e5kzctC4ZRr19Ki7paxPdJBjDLSp2fosmii71icdL16GigR8uYu/tNVRyIi3L3I3M1
/KdkAMseyHlvfK3BpOGJZJU7Ue7vHAPNXKGyQMvYPNtmAbV+JpZrRWV26fMvk+T8E31xlSzzKfws
3qHUDxES1wAgeLphMvsyFZOOBOk1xz+4B5uN2jhD4uL5cU3h6fdHS/HVVq3RQ8Zc8GkXbmV0X2G3
IvY1iZ90U1pmHL/Jrlk4ZvvBsl9YdbzMIxdgvC4PSyEr4DwIlayoObiZs77Zerscm5XssURPqkct
ezKLobq2RApjazm7ORDDxGREWZjXvmxm+lnv1Sy5dNh/OcId9+NsDEFW24AhR3D94J8MTu38bja8
373B/KZrkx9UHT7KcusTEzowp1rQwyPIbBLvQMqc/lCQDpVV6LL1PkNG3rRWyB2CtKYt5eO0Fuh9
stUOm8IXB5e937Cn/V33ZudLYPJedihmycpDVpc6eeCMcY+rmD+LdLzU9YBvqPZ+ueoRW8ANFIN+
F3v4HaJUXrLcWK6F9SUTPGdolMFOZtxYWVOboTnmn72DLAYzIR2NjC4RAtnwfxF2Zs1tYm0X/UVU
cTjAgVtJCE2W5zjODZWReZ759d9C+are7qQruVG3ndixEcMz7L22gKaCM6Cb/Fy2hoczowNqiark
1hwGxEaT1mvjGp7UeYF2xYSLM/pzk1EPDUExPGOiK0SFF14UPePt9Fgt1OrLiBBC2OXGzjNwGSJa
7tqaKsduM8fvyDN+dpOoPxQseJwwXYeI7bWDCnnUhLOTcRF7A+zlWurpJdLLx9s8ShtDjL7z5M1V
k3g61/GuskLjpGtSnChK/v//8PnF2x7QumfZHNAuI7BbYWTpSiuCTB8T4xIki98Zz5o+UJA3dsW4
Z33MWvnXYXgJXHR9mEtQ7FQ5FCrN8lrm3V4ECYWHXRx4daolu7YJygv5pcAajfCMZBPJW5NMiBHN
4MxaZeGtxTPacPvfzbrxwGDroxj7/pK0KSxmR2LVZ3Vhy8if+9551ozkbSkvsst1BECrIzGs8+EO
WrKzY8revjnENviBIc6qQjJdO8ahaEW6V2bVnbT+QLxLca7AMXhBi9wkZ6y+4xKBHpNWD2WLpb7B
5K4Fx1tbYyMirlGj77Rilg+JW56xBCDPaY4pO5+LUgmaYhfV19DYsKAH64PTAdEZlH0qsRsjRnbf
ceBkRwUBxJiz+oxGilIvTs69096HrVN+dp2eAUcWnCOVrCc/Gb9BGfiNhkyn0Ulzx8kUw/YM8rs+
7X0jr8ZTG+17Buz+xMJW0xC3JWWM+q5NS2/qLrekWqN8i2phnZUw1FbDloEDvJ1OtTU9LG1GeVCp
C8jY+9BypN/ncb/vLPcT3tHQv9Xd9vrEVA7qXyvTBNRnCRGC9bmditQ3ykMSsnOxI+nbZskdHWDD
JoOWg/YREVAgph5Gxi5ckutoauZ2cnAaZ/Rs/PXurhajdTajNf1s7SMMu0u2sBSOyAe5KQfqJXQd
21d9/WQ2uXOcc2HtJjl0W1lVZBUvGRTlMQi2VtIS0QWA0QdtSo05hjHNyidLhAvJadG1EQGM6N4k
O1ArPvQDgwt8uuFxUYZ3K4KZbj3iWgvPiADfYkFhn668hDrQjF3cAIXKTZOgm87epWFi7zCMzHtd
PyWAzM6yhnOY4tHxnJFC71ZFWs38CdOUfuHZJS4KO/1GGgJmvWvkFxZmTyz0dURlYeJHakICGprW
yXY61OCIhvdWOl7h4Dzhmsi9VGBrsnNXHlONyXkXBC8YQC5BV3GMsvBYOwEyZ849kGLLmXfl+587
R8v4vXGUJmW8oRs0u+LXKV/YlKi5J6PggPea7ywZfvehzY+ss+8DQ2ufw9k5l/mu4YPngiKnRYrJ
uBTKepK+Gv2YnMOu9CA5F484q1J/SYIPWhWrI3FKJ02h/SrJ8gjc0ndyUIxQ5ciqWIF10kYuZo7R
Z8111llfAlV17HMq8vX+Gpu99OpcKzZhptTZWYwH1KEG+xbjh9PqyY6FkrlvGvwO5mK9mzm7YtUR
4R0FPbJydOfe7bRzjDDYJXb6KdYXc9vFjuU1hm3/pQEnd+r34wgqQdm2zlYVlex6nP8xLNAWmsyI
5sbLsmB6LQoiHB0mWn43uC+3kwXpr73pDbh0nS2JbR0xKXYDDQkGRZMlQOxcTWL+RoCHB3cI3bMl
WCVzJhu7Zond06D3flnE0UGbJoDsnGrGfOwIx76aKRF1dYHUPC6d5S6i62CZhq1gSB+Wb7eGUJ+q
L+2gmqMIvxnEGu51rZ5fi1G1Z31asIYMtoVFi2GZ1kWPZZp+YCOSPtSRccZetC1sJY/hoH03GJfs
cCfZa53zzIaRJbJFzarhEiEfvt66MNd827DIpQ8WxGg0XR2wxTPkp41SjAgNk9bdRn+g+s89Xwbi
LbR3YejQhVAgYEz+IkEVblOcNDsncc9drlJ2LemPXBc4OtuBEj4AYpwCnGMQCKWmi/F0JtbU7W8A
67alGUNuPoA7Q/6b9YM4Z254SE34X3EAr9KK9XOGG+5YhNYxLdlzxabG2hmbst+Mtk7cB4VAFLnJ
7nxTzW9SFWJUb2lPGnDQu6y+oHG/Z868HCYzfJtsY5VkuMvJxfOWF8FHiE+fjCHSVo8g6sSW5UPl
oGuI8oX7OltkGT1l8ofRZ+5TzhBFd1PYxEFM+9wDn6tNbdf138w2oYYTTMNMDFhYjBzoJ9D70pK1
k+q6ZEWeu5t26FnFZm5+TEbrIivF7XzmuZiMLoze4hxEbfTAUv00NzB8y5nZdiSY5OctfVod2bNv
txh8elIjyHisk6AD3M0OYiqqeBfM8CCTkkK6YM+xsVHv50YAObCOYfkwXzqAriQwqhN7FXHalXH4
1FbMy4EpcAO2nqxKXWNLvBPUER416h61bqALy33IyM3Ae4hlwFDOR6NCoKCZC5DDjzG+YGIPaJBI
JyxYSFJz92aAEcMIO38pkNowRLS8PtXhbE94Fqxwec9k2+EJuPQx9i5OQacQr5m0VvBBBBrGKByy
bUh0WERsX/KyJ+6RA2rF34qqgfcFoYBlDZ5nkEGszYvV10Kpehcw7t7nQzxjnAD1EFl4xvpo9ueU
AnSMWpd8SPTcWkosy4QJ+UDORrJtUiQOnZjeJMI5/LzsC7ICArcj5oY99QsKbIwyM+OQOWYi5DBZ
45utNEQUYfiGgvYFuTuxVtkpl2CZOGHi0FK+gBWOH1Ibd8IyIC/oX2AbzduiRelON3eIOCvKCrcq
lx3w9D7YzpNZ+TGk516rd5mSgrqsqbYpXfRFD5fPuhlGx3hiqaiLmlDvTCyH22I/TOA6aq3F0bVi
AnPMJb1rXByD0qa1r2r33IM+GR80C3R2WMdw4PuUeUEyv1pVjBzFnHsWrPrrPGjxjl0yRlcMUUdA
TbsB55obIGqg5TimwgFVXRkOumjcRmuFvMgSRXQ4fOuSAuQ32oflyJJ/2mIhKPYZqQD2BJO8JF54
GL0qTrCFYNFpGoG7M6aFDQNkXnqhn24voelCT+m77MhEot4y3jDOtRXRGWwMux2B92JsGSJi55qA
W7Ql5bylboBDjj3Sm3uHJ3hlJRsE+4PHBAn90MNkMNM9+GwxMXtNXKlxl5kUm9Ad8nCutuUSiuuo
op2ioDk2tJpZi/MqiowUPJV7CfuwxDc5xvvbUoUVLAa/UBPEXbN5qRtiWHrsOTHicF/NjNFskz8k
kO/D7SZkx5JYEFmu619N8xr8ncei1X9ADfvodtV81L41wpnvsIWKQ+yU9eX2IoR76kRKVvtIJqqK
mQv0/csyfs61Ojxx9jP4MtBqgJMad1qeNFj2se1YtybL5mxiuH03Bfb3CbYTurb4CLI64+RYXXfC
pfJf/QA01VgGaE09pWGO5EaEdqNExdUFXXztZyAuFGoZzjW6s47hC5wDG6Yz3ituqx2SnPfbeAUs
w0dSEyhG9/gxGUYaSO40xxi3XUfHUBRGv2+LRSMPjQca32yXxqV2N2DLuVmFAnilBfzYVluaazhx
/Oyh0Q+aKXleBTga/1xO/a6CNCxHt6WwLVOXsGZ+EXTyy0WJiQbHq+gokYp4YizGh9LC5JLHj4Ox
4PNPC1oeJgxOifabuT5qdEzbTI93t0FIHjCZWgZP1t1fij2E8b9XKY5igWaYvBOmcn7J4kjiShpF
gzYqIUevh1tc1e0Hs68h9xCRM6FoYPAZ7XRXs/fRNIrrKvrtYVp5FGAoynSo0xDoy2tth8tGlA1/
bWjE6dZMYNwDeCCSw7BKKzMAi4StU0qiUGGEZS+gOgHybyChfyvc2NrHvJVlaqZPXDdPqxIT5zUu
TobbgcYtKGGPyPJ2zjdGO3psfdCYacjho3X4CZwDdStjil2yAY2HtaI1g0MdGjyrKoZepj5iQ7UZ
EcPzYJJebmgazPAhj+fs2Dc97VeNAQrq6EG5Gi6BjhpCy6JPwuKR4AQzW6wg6fCtmYROME1aBrh5
630vHnEkiYiTO/s5Y58daociAJRw+7JwGNSe+CnNaL/bWpUzaSJIwCQWBL8JIXUVE3wLh8E2V/be
yQM48u4rM3MX48vLoONxZVyzG3pFXImCV1IWke41VXGopMyQEXav89pk243zzHAu2BTx3IL1GkEG
OI15rfy8wxmcpM1aTnyHtg9sYvlwK1XapLwOwqgPwxTrB7loE2ARuAR2D687MaV7YRrxEHQaopA1
2C1o7O1tIKbI1zHzmkD0Mt2FzB73Kcu8LT4ZA/+YEWOM4H7Cridlev3W6dnDAk9ui6o93jIY8dAB
hd6kBwi4IWgFmtKRvBX5VvJN4twEKyi6XVpXzish5H+5In+TMRiWC0JMWTabY0dav8gYjMEGoep2
PIhgDFW9W+5LzHw+wVnIdilkmzpyj6Li2TTVDzlNzTVrAOX9FH9bLkAoYgYDLfrbHvg/GgaCxW1d
8CwRgknsvxuGLhhWGupqeJzq+URd6J7TEkrYHFqrwmtpwvseKZ077juDx0HgJPMmXDHGdrA+FxnT
rYoFQKGahw4Xr6numruRmiMmq6rKR3mRtXOuWAXdFa113zZRgdyi+FjpofHgML7+83H+LS6a/aOQ
pFkZptItB93ev3+ftIjSjD5+JNhFgaBff34NyHNiO57dKdI3eho/lgPLvYaRbSwgzKCscA0yCMuU
SOWpjhlcVcz3tPwVlIIEqPPzQqzrEIWfSnCbZfbziGhUKG3ZTEuvWInMrDVHFJ21RtGVmsZVm9E0
aFHU7cwksE/LwlCem4q9m4Lia65HW5V104PJ0NvT+/ALZNJi3zvpO/46cVnDvgDR7VXDqEXgjgXR
hiuhr+v4cZr1A48av9aNA78aIq58Ss4zxeWB9ufQmDnSRLYWfulogcedzfRKtJdMdhkC4uq73Aaw
iYm5IcBMlJrtU96S8jhNKARdIfmB+4IpKCk823pYOn/UOw2A1YiaEdw+VonsinnusyKX+W40Cntf
TRp5ZtOiHtAD9JAWGVEGZfVeT1l2H9eSbDVjSi8H0Wr63nWmjlhmEoLyQf1FLCR+HyPYBlsi27bB
73Iy/9L+AppJO1l25C5utTg1r+h07wqNzs0i7xhsAUZOc0iOGaOWTROhJ9JN5J6G2aQPfz4Pzd+v
K9uQ0tSJkXEkm8JfpCJsp2CPgLHymONQVViS4Agnxgg8W/2e7TiTOX3akw+xaXJ7a9nFAg2geCyj
geoCF6uPaarYzKnIsexHjc8v5hU6eC5iG+l8AO87Xdjspe0+5DmgQr2XzU+gmkhgdVDq3LNcDT6M
JZA2hUne7LOUR6IJQRby1iKHh6LN7l1UDBzG8ZiTuHFh7sKjpqguslGjP8/B1xL1HQG3rfZkxYNz
QBz812Su35J4uWTJz5YWYwu21b8dKuSh9czlPHiUUsVuDHVQ9HmdMt1dn0pOhLDetCJWFtjozGpu
z522ULsoaAbZunPFiSBfpdslSJaiF1T5FkrMqAI2l7xoIR1Hx6jkEIRWdVZm8cMNMtLTWaaejMlo
QEki+mRQQxzUxImKcOB+HtDqzOO0TkjZZRPenpRdjxbOMQ/GWHt1MrZvQoUQkRokDZneTJQxk2Aq
FBYXI+te2SpgIonoGKQEXGdU8Ke1hoV/lM2XKuVS4mFXwrVBl70mx7VTdrSD1ubJN7w46VA8hSDl
htYeT47tWQDmLqlAGJ0ngWet/T9b3kczYOuoYcyx3Fj4DhXQQYbj2xz0bJ9tCol4TodTalERO7V5
tk3yWkdlw/0wz02sF+dsnaJwvGgtcZEsUHdh/5orjuGFhYZ5AObzrCR1rJECIjFwR0tnG7oLLIvG
fRm6uWMqLr1WC92jOTXVgeyKYZuEQMEcFHg+SEIerjPwy3w0ccj3xCAZ5fI80LfIMf+hQcXfa308
b5vZ+JakVk8x7EQ7trIgdNVQwflNf9xuV3oM9mgmzu7eUOkzMqXvkG30fZQwJO1CidK45u0yywJH
KruD6aSSJDncegCCSUiQWsKWUXp9d/tucxXX+6rLE6iQVOiAWk7DYOrbqA+PiL9Cfykl5s22O6eu
zRa60Dw4vvthRPyh1lMiM8h76WfF9CP5IfKGYwmGxhgp2sp4RuhVOQ/wDhPWw90nlfCGhZrG5ESa
zaZyVbtH1hihyYZ/aXREvwq3/pqW8GJDZouB0ik0yTgE1m4cfur8Rx3hBMzKW91WpWQSzhURp5Cb
zinqHz2g75MWWRe6ETBxxC2B2Z26lhDAfU8wxR6kA9CqgrVdUhrqGPf9e14H/IB5UnrmOGTn20ue
OLOXuiGNdLDkdw1EsLsIE4CnIkYio64e+rK9l6QanVfVpqdLIMT016gTaju9c8qpwvBBctHY3Kfr
zAOKHpQP8ir4qWzGbDXrzDLvHG8ak8LTEDBwDFtEFpWRoZk1z/ygZKAr4ev5PN6TyZNQ77vBCQKf
cVAACTZYyk55MliXJZJkxsDCY+8KAGN1/GslS9q8mBjzNSK5OMr+qFzGuqliIWu4/RfW/sFBkIlT
LK5+mvGXnCpDun8p99TvSkFuaDY3VknU4O/lXjVklZOaasQDEU3E+xkuSRxOWJ75EjNB2axALaTY
+GHU1+dRQPePmYNQr9jebbqPbrQ9YbFzz1MrvoywfqC5f09T1/GjtC59cEQ4012G2vSPkd+whPYS
0IDbxYhMn7CElzpZWEFw53xMk+6QF050F4pVTTMF73OHYtuup3mn5wIvfNO/m2kQEEPAt1rVNreq
DmEo2Sz49I+ySt4j1L2HMEoj/BkxIo8as45c5NE2280MHuBZ6z+PqBfaSp8ehrSaHlhObKLctI90
Tt8G9vIHaS3fw7ziFr6EsDdJNSrdEBHAwCgWokVLqGW5H8Ny/pTX1cbK5fwxmqrdoLndwZhbc+uM
BKp17ECOsSXveTiUT39+cKvVfFdmc1gWqz0WA6GByo5HNgN0aWI5/eXBvTRDD9MLhg0xzCGQ+Ca9
7uiqYuQN4ZfMdMO724vNpI9laJhHRKvYX3EHuOd2fSExzj2LBkaZ65AeFmouUzUy019NAYm5br47
PZYvEtOZNCT3sQb/bmjyhHGT4G2ZP+el4ZymAvmexOh/aZMOAbr6Tsy09exm5K109+W41Kc0L+Eg
K6pse07vQOBAzbHPM4d7K7J2OCRJML1w8IpNVTr9JiN7ZA+l91m2cXdvLZrYmMLcR3ZINtE0Xxi9
1vtYC940t/gexzC/IKZ+CMgO3wYtqrgstj8leE9ZWlnM/AxBkRnOzyHKkU3Pc/2LErwx5vxS5vae
R6N+CopEPy1lGu7//A5hjP/1LeLdMWyJ9ZhCn77llyrPEk3aYX5cwGlE10X0l25szHNv6dyUmDcB
PD7Pt+VNLX6kq22iTmh563XbM6Gi2E45MSPauhS2GcHyUINcO0TNB9mO2Tmd9I8F+3QOT5WxF48m
7pjL4OsAhQfXGHbcsn7cLo9a9ON1srXrEI0Z/Xv1fnv01vpc+lzNjk/dsxw4dQefNnpTd/fdmVDz
+LXMKZCnrB72rYWHzETmtAWMgnpscf0bnGFCIWdXY++banrWe+vFlhiFaNddYPiXm9wZsx0DWNnA
tmYofDTZReWzI47sa36AfWrrBe5hGwAUArelmGYYoXUvI+dTUgcT+RjcV40EVWJpgeiuZ/m5IZtj
ywFBySSj8GyRiuDk8HuX3oSNKcqD2UX6gcO+ioSiJ9qXd5E21oXBrOA6GdQhUcFuynk/Qgtl4Dpi
1ap2b6TkCEVWf3YD1s341R7BNryxqy8ufd342Kw4NnYIC8b+jBECgr7EApcyriuRLB2EUz62bYA+
fl2Isk85gqn8WGK7YlLZbHpixfbTHPkWSECvBptGMUfjamTjlr6qRrkI0GrVOGFgXU09AwrQ3mWZ
MIfqSwtyAT0iyYloAQ48yLPDCAwYJKTmg00N70fZ4CS5jKPoz7qD05A35WM368mlz6Nj0gTMKgXa
Wp08x02gJvsMAvyxgfHc2K3+vFr7UkEoGxLOXQg6SSkV3gu8rgnyO7y+e6XH3xRI0R034+7QoZHf
hyCm9tF30fHztsrWzg4ETH3Q0m03Wp9MWX+Fxmf5uFWYrCfxqeuaO5PqjwYWiPs4Tg8ECY9al5J3
zq4ttnn4ojAJ142ZBm+MqiVAajbFy0erlWoPQyK81FlQg7+AQceSo0LqyayqDJz3P1+7xioA/tfd
lUtX6pZugB+i4v+1PVeuwbrejdHwMfC4b4tEnDQiF7bNMFKLNVflZO0mk8Iis0H/xpDY9YdEL7cJ
DwXPIJsT+5NA3duahPpgPYomnIpt5b7PFlcdO4vTRFzGbmzbfme4GZV7nv/l2S5/G+XwO1hYAXhM
0K0Y5i8iZ7XohQiQjDKjHz8DbpeQfkJjR9jQB6ZyzrGuJmeHtmpL7Fq1zadVHpPIl3GRTLvYA277
IWO1Dsq/lOpszbaJWaFaICP273ps0SOWwHmKrAv8wmhzvOt19T7NSBQtZeMJhxs16Na1EixVTO7r
+NbwNa1jDLHecGhEujXAI/nLaOVmS//lvTPWcS3Gddox7Bq8t//YLbOvxsnhrPrLImL7FsxvfSmh
kYA6CoTxFThZuI0JnfIG7h2wrZnasctE7IJcLe1Yff35XBL/9UbItXUU9H9S4Vf69w/UNtA8SwQb
nlo3vVCAU4rGjMhdLCGTAE4H7fGiOr+djOExUo1HETakJZ0ZouytGzFLxWJ3qqyZrhdkqG6Jdt4M
ts4kM2EezggE+PF0PyRmgG0t+Cl2EXJtGFehlqs7H5ihXmERll6SlTaly3Bq2yVAnpQ+BQGqUzsC
KlTFiDXBjxpeq3evZmg9hJUNSg563B4x67hrWsktFicdFwiuXLP300B7dRuHjbLpfMqF2cMgNLXN
uk7MVMS9TzSbbJLOQYgo9RqMR6SZpN9TvSbaMAjlBcP1x9ukuFmq4ZiuhcsAJ31rSnPcOassCgQc
zgBps7W365HYoVA/j039zgglvLeyNxHTUgVt/sWAselXoODnyjF3BOORVQ8V+464VBk2zoVjsE+m
7ltMH3OEntNuE+n0Z3vTkUuYx8VlXGeuVWzbXmUH03EYZ9aRYoD+N4/bnkDinGbgVJsoPWnBcDTU
Y8xyLAp9gltOi5Ng54vQTbB1rz23FTwKR8A6fa9/NBzaMX2V9s49L4wGz80kMaXQhYk+Ihgk5MKw
sL7DRQRYmvGUKGr1rrVgUsN2upIaXyNw6qx913wiSmDLDu4Vjd4RihgPzdqGYGnJcxTQdfz5BJa/
rUGkjqRHSG4hKD8pkv59/vaRQ96zhqScHVZMvYR+yryLar1gZhpxRKmjFfLESU9RcUyFYHGh3row
RfNUzLDnh+GtKlzn3IB+2yJmFEGIDKqB5zCW8vkG6ejD4AeBXrq3VE6wh0hN+xSXtH1K0md3weJX
Nbo2QQ35FCUPIFEOXS2Kxykz1b1eume9CEkTqsf8yJUT/+USlr+5kDgCtk3JTUQC9xTzl2KbJreD
F4kq/+ZU6GvEXypdA8lCtIwprq99166h4RazgLInLSDp4x95g3IuqUGurhax3FRnxswKKDJAWnfQ
Jl+7i1s3vkRjJdgsCIR5+IuJKXEvuUl0VAuuubadE4JUQgqHnjRjbX5iw+N6f36Df+eqrI86FE3s
4KDsOL/eoHC2ma4RQkFGW2EeW1JmUsKteC9ZT7cYtDeZG0H/DZ7MPPikxv4djbE86tr0bezMU4Jl
DkOrgRRNOSSoTOOB+k34VgwRCld/C13QL/DMsDAyd/1qV0hW5faffwn7P85Si3OUi9jlxv/bsk7P
EoT/JtrhuYpswk64kZRqyY+4Iu7CspnuCLKlmaiKmKw12PoDSSQ/BTypMz5WI8uZyaHTzVYVY5Is
r0lkEx5s1fp+AuTN+cdlW89rRoE3CArBdFX7wcxD4X4JIl28toYTPXQFkdgjsHypNnKcj/gr0jNv
4R1ZLb0fItTZABThWyRrSsmki40RQ9EOUkLigoMbjumlnsfXKSQrQlRIlF1J0lEfw1wIOmDHhRGF
APXqjzfBvJwx/qYuOdC5yndjhckhW7d0U5N/HPRjolJ1aFZzv1ra1zpLF+TrdNmTbCMGdNlRcspe
bYh/f34zfl9vcEbxRjgwDDilWHX8+5bBGUXSsqaE1/XDe0uNckZSf+hhhl1Re3a+MKbnClRADMD5
uezVCzaGAWrHsFcalIvhez44gPwCSG3CpGniH9rUqHMfRuTPXk+Oy1a3OowgEWz3HCgivmAd5Nng
Qba8N+O42AApfIRGXW7bCTgpdBxY5IwTlxNiH7WPjBczl+m9yfRpAuyxmVomepUcli0Lpec+0OoT
iA9/UC5xmQv1cTEZyEFZvXeEUFySudkv+OOPSqsPelYAlIHwrWD4eET6Ie4ZgCcE8kMdtfUdO6S7
BoAThOsDTNS7apybR00niIhbxTjiPK/b6kJ6eu7XcfdDy3vUG9iedXVc4oHosSV4LxsidcqamCWz
Eludhu/A0Dg+FW1z1Ez8wjffiHAj5nUkQB5JbMinGvMVqhu7B69AvoY4ROxTvYRLndEzMbp/fteN
9UHw78qLpQZll4s2kh2i/OVdT3RsHVmEEpFo6PV44wpKY+dUJA4sNqmuDBm+RZnJbdRkE5M59ee6
Te+sJAqOIZFkVuWyJXKMlyVyGM+BAtpOCyPCflLmuXLwL4OegtJ5/MuP/fvdnShs24Gkzn8kVfO/
T1Z9UQ1FI9BD0090Osm4B8FarrjT2S6RJq1DMdfNsL4PxWuzCIP0u3g3o17AOMVsORzsXTQiVjI0
HF11rj4VClNaGpl4ix7+/MPeFp2/HGOclngjXPhXpvurAtXEfGrTUpjeDMau0PD3AHu/oDiCuyGd
Z3x7TJET5z0d5DfuHCB+VHXvyOi5LcII4WmHcq1asMCFqmVljvo0qckha0rhNQU+NRBOqABkVXsT
gpu7WU67QpqZV0Rj64995LF626p19E8cw/2Y5nDMmL/tY/CYm3oJij1ZZ+7mpqUh/3H6y+//H50Z
ahHdstn7uaytbo+Bf1T3aJGjcWKtBnsaAaUItK8jkyvDoUjOpmnedqQabGQid8DMa7rbJvBiQPob
EMgmKBFNbaIxPCp0iTCHUN5Dm7aPY9bUfl0s8c9+zxiJQ1d5cLUVQ+ulmb7++U00/uOMQ87quvhP
WWiLX7fsTmy09QAInnE9JBAo7vjk7PRDL42vtTNHm8jgGcSN3CdX4bzk5K0iG7FB8TYnc2bYAOx3
wuk7xfsEX0tlT/IQamW8a2G4JXYV/WVfyWjx958YeD3mFOh7jIqpEv59jVia0FO7xS7eljErB1Dx
ewoU864jF8bPeBBaJDadcpLrlvwKmumsoGhtQwJTD0IGtge5atzV0uyOjQF0HLMamkRwCaeJGdwj
+s/Sh1O5IZwh3DplOD4je+jvKLI+uPNVQft9MZfOeK3qR8yyX3pXexvM2AVpnlnICDEu7TG3DVe1
6oKxAUIgEYFgEUD0omHR3WlqRAkrrNnLg+8Drop7XQuix9uLCRAbfmR9sWtrC813N1PXPc2SbVZk
uB8aR++fyH0b71jegX4ev1pT8kmDUHKoLFsgFa3vK5N5naBJOWPEHhH8M1mRyQUTY/yx71fzY24m
O3QE5Fu4S3yMih7ftwPyYbLoxErMwc64ktLZdXI33zRwplYbuOLfGx6bpsYH2VAB1lNvX/OifwlI
ROx7YX7IFrZrBBOIN4VN3HKuOr+3W6YdgRLpcqTP9Y2WnkgTydUwgf6sI+39kDhbUq7Xh0mNebxt
PAM/0D7HG8Awe3iySS3zqBeGPWppEt6IZ/ez3gRKX1fhayiwkqUY8pEV86ewPJNrURcf4/Uj7HnB
Iwpi7/ZnfezoL/1k4ZRrp1XaLpfvLKQr7+eHxu2TaY+X9Pbyj4+V5VQ/PznE8Hj+96GtErWgO+Br
VpbJTvY9uQ5uFz2VixU9Vcz5VRm3D/n6UbZk00XjbnX7s9vfikAzOZQ9gVuony8sF/td0EfD7n+f
u/3fQnj9pWjGf3weeKy6qtuLBv5hLrnk/vdV8URrU+aWjfQOi0dQhfVjONDSxGMhzoTSlefiTRKW
SB4Mpx9GsfhxHLP7NJ/uk7oPPkft2wJi4SvKH3YkEpQM8th6U64TDGjF5IrKGTm5rJ7iJHCP85R8
l6p/RE1iPwajZREWDJGGNBJyLRtyWXCCPMbrS+iCqZ5T1q35OBOoU+GCRZG7U27AzUcOzkM+x84d
ABpu4E1+rsvifsHEeFFxU15EMrVb4nBKqNVll+1un9Rn/f//mOA5in1UJNYRPjTxHHzJ/15u38Yu
35K0iNnYgpyolvndce3cn42enrGKlvfQBvs+KOt1tHP93JBGjMiXz+OsbzbUe2zzzBiRgVma0Gav
MWrR13wOwOBrtrUby27bGURThjXwaWPEJqqzzN4z9RqJBiYmy1owkVJT6Bdc2///MsY1iQ1dZ+yH
WCtPFgZfEKNzf6irYjqRsmiY3lg4ySHP5Z4NR7CHIPaMtKi4LvaaUqVH4JbbKisPo5i/3j5H62Nu
BND3I3pOdc5EcYSeC2mygpCsLOB1szPiGMp6b467atcPTFGYQb+tIMvEblKfsdyxLTK1Gnz1LShM
YHyQibbREDyGuEw3ll1aV2lXbJNJRD4Orryzxrg7wWay9qmKnkfYFA9tLAgCdCe2IGbtrsbt+EFr
lLUvquhV70v7HC5CXJOPCH0sXNYNOVlEdXN7bp6HQWKwNpCMzmSuHCc5kfSMVOY1zMSZ8UdwZY6u
fAywHwf7u9YkzRb3XzYABGZb4TLckOOQnNpKtlfwkhNafLSPUo+6a8j02Z8b63st+F5jvtiH6P8Y
O6/lyJUsy/5KWb2jG1qMdZXZhAJCUiaTmS8w3kwmtMMhHOrrZyGyem5XdZvNvIRRBoMB4cfP2Xvt
agr9JghOfz6466epPj/mKQqPoBjt8/2hzDU3mh0S1dPEiRx9zL6JWrKIF4BgglG/leIhzrO9Ca2A
FEQTkEi4xNJ+732kdJnOm17D80ZtpMJ2bm6j1uqbaRVmlsu03EBJ//IWVRHthIyBAjeLdHr69Gw8
eMxIl3EtLeSX5AyCmZBeuxk8GaQCunHtMl9JRHwx7ErgAbzYkqAvxk9rfrxmPmgJrD3Oye6nUTn1
8f41Wysg/CSWYnc/xWs+Cb3xOKF12o/qeWKMqY9NqAMKJb3DPjENsi6wQrqr3rPw+fPzLJaciGuj
dveVwvyv0/W/LRbwJwv73knpApVlhwNDK1JiYWOIWYGlQq3LyTiQ2bPpphwCy1TXPsAlNziYB7hp
EkKQTN+D3HYiOj7B2vlyUJ5ruGJxVtK2FXuYSgaj/bzbaAve9i7W8yfHS4zIT5d+FyAxe+IOw92F
7EyEoCYpcEbQv2jNPhUpEvpMHEFzP9lZ/EEnMHnKlnbelBXA8IF0NwheOMi6+mzlbfKFsiM4LWn6
qyxUsYXZPUfCGGFn5ErbmiOZTJmulS9DusjD5CEZn835muX2GOGUYgeSmqyFbd+f1FCTJqi3QYS7
8c12e/x0K4G6Nz22R06lX9JpOMuADbY3kouqXG/Z4XDgXQvpBc6HZPL0681taZcHvViuYE/LXTur
8gKIPNmatWft3Dobj7VuPwg9+bBV4N9ae2m++F0YEPF1qp3GOOVDbx86JBmur+2YIviPmglA1Vri
Iy7iETkummvaGW8qnvEzBSjcrLr59NdMibLqtZ0yRmC9WXJi7sMOJJ7Go1vo6N6thU6TJAEbsY2D
A8opzkvhuv1hLHtuRp3TAM8EcuZ5O0WhiajEa5Enl2Z9K7qiPQXewY7soS5v9JFDGFpibxYjpui2
bw+sVqGx8oyhusntMNP8bBmBaWpU+2KlA5SxNwNsBQFcGeWThab7mDpoQYmS4VTAMHUKluojmFGu
ENXTbDqYrtzbu193fZLXkjLSzwUgnHU77KoBya5u7g1ZZQQ/60yawKNCIEyOPvfIrSQpa1dV9Hyb
iXp/8AMA/J5T0Szg9OkQgeaWdXAdsi3KUWuuAmyDnghCHRNeq9PTfkDAcxnrvDwm4wyIfCTQM7ea
B8+wAJpSgiet99gn3GiTluFAuwIFQNgd8fFFQMiB3THIuLW9Ts5dAQvTZi9/I494OfvI4IClwTPU
UXHFmsCeXRsg2BVSJVIpzuOQare+jSNfTaAziyQgQ43RkDvvGm4Gtx5Xkmom84gs2T4tqCY3v2FO
q2o6CkaeVbVMpQCKBnsdrOM0RxbqSRZUcZlpACFSe/NmbEsqq74bY1pFSqmtE6+KgemJtQ0iA+Oe
PejF4aAT8+3EJOmonjYYRBCwTsuiPWnfYZqN5zLrv/FWlCsO7OZoqg6tfMSK19Fs3yTrkKvrm3MP
MvHMTeoVERphD2wmtgClxqMY05thkKzqFzzjaLxVZNU+efUXg4ti1gRwGEwn65nohePEdefdje1J
CY5RS+3pQsjSzZ2y9Ah9Hukn853d0nbylDjvmpNEaOEJbywq9rRdzDQEBRIbCCyPaTtGy8lb5+m6
kY4kIeguvO35h9+R+VeDCcEmY+0WzsJjMjeP8cCGwsFNG9CPz2w66pk5U3Fhl2FnBSbfT60XQ2VX
l5CBKE+n774z4vrt7NBA4OQNmHe90nUP5HkQFKhB1kBCNBNiYyBlpB++lb1wI+nXR6QB3slwq+LQ
LPOvliEWmH4FRA88ITFVxi5QNKlEXNGKLG6o/bZlHndYh0gVBgbxOqP4PXcCbG3iqgyhpvZdGQNU
SERKX2U7PsZad2TflaLg8LVbVTbk8WH+mnpABmBDd5T9+bkCNcCGGaIQUOIetxEw1kQo6+RnI5ZF
cqfbtIPr5cWPHq7jyOwyLcTRfIxx74WkNl9MrA/cNGhH9BKXWUZizGkEo9yvKiGXzc1WMg7aLbWc
9oHV4O5F6LFIJb/FhNYUqhmZJcFObUYdq73DHs3ULHiyZYF4vlPXfH1we5oT+BTM7aSq1zijmlv/
s0FimxaFrZ9TOqQOQpJTGmCsbAbh739r9hOJ750yJ1Lwl2h5GNNGm7vuSC+3RYW/CWZPvPhIutgk
omoMPOO96kV1NqolxMKPJttPlhNF1KmQCbikOiV6AE8E7bPMTcI4IwMlEx2DDGChw9JUZx1nwR3T
YmrOV1vjKNQpd+McHZXqjG4DbpGdfZCcCv4O1/V8tirjMWjBYlfa+LXxe5tgH7e46JmfnNPSeZ7t
Rb+Y6i0YgEH06Hw2XaNbZ6lZn45AM0kaiEe8raYdam1BjMnEK5oLuK/ZKlbqy3UVhTWTrxhetnGf
XkuAtlnOr6Ziu5wxZqqKBc7Kc9NmycG2aYCZMHOa0n1eTaexItxIQH5KMba2ZfWysDAkvf1RkIhV
x3VygJpxs1dVw5LhkyGOgRjmJf/OmANGJP1PDkjJYYj7T7FOLN0M84LzOK9heOEQl++OGOTBm2ea
UDEwrHGwbxX2bYrw8i0vWMmahjbNislnr4I+pqImZk8ZKD26Dw4bpSIQsPr5TqVwAf/o1Ddqqquj
0KgLk7p/p48XhGwXalSjUBFsJttZ21uP8diAIvKnc1ph7WdQBwyrdHa5h+ms6+LvtWpliMvTXt3X
dQ7KCKneso/TMYOTdYNJDELL1FmBVhn6uMKqusCCIjBUeRhYi9yx5ei3uRo9PLeVOtS1f7jTh8jU
2gjOmG2H/Ax+a20cTXrKac7Owac6wNyTOrl5kCNwLp18oQfYMjtNl/GV1/usQ8iuCEo5qtLYYynX
8ZUupFsU9rsH+Rn9CzrjauJGPNt1cCmsNhrdnBI7S+HEVOqrhZ4hyjVVwRvROJJ+2z6mtv0oB3M1
fNEVSPOacE5enMWZGfpKyh2MqBZ/j5yjcgGIwRISSOQB8fDjPrgVC7rogZNFK4iD6nwN33G1LZ01
Rgak4CmuKW7E8m6g4T0vgl66Oc3vNgOXiMB44JyI1R4FRzze0+xpX9sSRdjg8Nbrlr9vLK86kotU
HG3S8KSGM85+udNMmrw96QygTos+JrfYooRQaJy3eqbME+hhcwA+YSJSiJAbRNIc3YtXnSv5NDJo
cKinhmmpwji3k4OrjS56F5/7H6wvzKbU0U7x5gfypYzfUZmjBHYoQ4ZKgR2awY40dRbWpuiikaFD
UdPND0qIv8JZ1B44Fci95pL4nCdONb6uMPZtonfH1rfHAw1zHxYO1QP2igdXs0ywJADk/HT8yM3U
uCV4AHdTqYWmqf8RW5hHiTEDAAzVY4eolhSn3Ce8GI/eMSGX9dHpHua1ihAieb4biLCVfTNGmUd3
o1jCUXM1bEqaOVB59Clbxro4Z0jq4WQQhegIsmd8WqZlJYBGi/jBbmprZ1X9eLl7XMsml1GrEbVm
T8GnXKdVq8cFcIgYdrq5zhWGASRLbZ9JyTlYBjhsu+8ulHshyxpwEQvlcKGuDWrXUxWIqz/jKvKZ
44ap9UEN/qM03OESe+k32yiqaErEd6G85jQk6IydFcnRZe8xpVxZauPR7PPbjCCFeGxJNNToxCGz
YfCwrPDkPQXNGQkRZIxuWTZVPUjuCHinUPjSjAuQBGY9+a9wPPx94MH/cuFo0yRw1YHUpPqsTfaL
WcxZaIlC7uS05HvRi/bYt8wyOne7dCzshfAYExb9N8vFeW4wFR6toArTwSAXMCb5HXY8samTT1kW
K3RzUHqaiZQ8gXR2W9XTKrlfCLEQ40/bHU3IgZO9sSvAKnZBkGDQlDRWITUznH12Ww99cO4fHTzV
T46thVxqV2ULcqot55uUMPlxXpynCZ7xnYojKQ9oF58qjICHPMnRIklyuGUXkAfaFojFizm081XY
4VH/Mor4Mjpdd608YqvHImP4CyZmm/RLv7nf5XtsmTt4bkjk0Od1+a2z6Yd0NUPsoLLbyIjt/DFj
TycH8VqCNmES2pQP+YV+Qv7gDoAha5HnaMEBPsc+9mwcj2U0LDZgJAFDRKLsdlgldWaXPc2sfDGL
J6NZbeFc5BRnHhsku0B/10c62VOMzRCY+eQN9l0VH60mc8k7SG7VlHaR0IkA0ZkNOr38Zk6GS2Vg
TI8igdgU4FDOYnzlJCmQ6V2k+pYMayYHI3I5kRQ/INAz6G+n/RL4MQKhR95IJPIuTEhisoMtQQn8
H1ULCd/0j8ucm5iO9Z57IC+meqNL5zB/sYOtvbITzebGbJxKMF7KqLEG0kYHQr4C9WJwjz7CxH9I
LKT/CxIfog5N1vlAQz9M7upaoXaEbuB9Tw4orQ55nfj0uAe1G9MJ2hcqRCugoIX0yM4nSM+YfhFc
Wb6MRD2/lHDZN71Ku+8aJwDt632Set6j3zQt6GsQ3fhNYWL7QbOBQZdsJlNqR5NxyECnm9Qkua8x
9ZxGw/tlWS4yKgyfkMwOWACAVzMhv7vgnVY92oUHulhVyWEkdiekov7pJ+6XnlL3GwbMDW/N1llQ
izgamYKZ1tH0SlwWQA0O5LxQ32dMqXcidT5E6fRHqTUQMFEOwDdon+2810gIdh6qrgVEIxbj1qAS
iSlOLzbwUKrX+SlQbnUORJXup9ShvHdBDqC+sQ5xQUBcUweg9Pw/FBT6E1fgJiByNhQq+GV3I7wc
A6pmNdUYs3ENRkVjYMXou5PFgSW2y5oOlmQAkkPuNdmKXRd0ZJa9oLGUdIyQiVybpNQuyvS9qBk1
RM8NlIw0IOiFlF9uOrpJnCZng+bkC3qos9546kTaGgnGgnDHfCqA+2A5Hn1J6NXQX3ysMSygqVux
X4ENxQiT7LypvrAFCku7+OH2CHDUDu3KFLnB0O/AYoeekVO4K9M+0XU4KNBuO1NpRmT7iKRp+9S7
AqL9XDDULqyexl3A7aptrPGk5hRU7mwjbtGJCVrQ+I2282LJ4SQZXnMvFa+VhXQpNYkJy2pUFK2W
bI2OmDm4ukzwdVI/4SNZ26LAdRGUurch9RPl7KOYg0s8af1j25TQLQk0n+jUEVcGnssrh182C4g3
9tXbMD75iwqY+vrIdEdmr12r3opeXoM711oBtPOnmnB0Ky8v9qxfAoOEB5N+yR4GBKe+PnsXm170
sqQN1ijQS6kYPusZgQT87Yszj4poMy9g61P0W5LIQHkUCRHMNtSmeXHcNV055i0syt2SZdZRmuS7
pW5wdZ2R0kpid548agdXoTeSoESwU+Z4czLXOWhdWV+fF+xEAAIb5xSPCRgWaZ5Ia7FDOQYvlfaj
ZRd5drAnFDEwyc5QAzPL6cYFnW+ECS6k9vCtdoUiCNAnEWRQ6XNb0XETn4gsq4emWATZJ2Fm5841
UcNPMZXPebB8VDpRkcPSNme7zlhkM6R6iDcHRzGdJrFwy3hPnNCHyx1dnYASJ+wJHXzL3fdEiA9m
yfKtg5Cs6uGxnoZ458w4p6zMhJk8IQfEwnUUxjfhdC3wm/y1s9R0LswqfzJ7UDLTs+WB8nMNXLRq
/KF7YJCGkhR5rpDx0Aob7QNRCwdVVe85uHHOMZF9J63aw0I4yduwwLlP9Cev0BgPLj+4sAnmnP0f
WkpkIyKz80C9dVl+aNL4KmnSn10ifew4f5Wj9uD9SBtlX0Am/uoAzcNY880bLOv3uaVi64y4esHd
sSt72aPyo2At6voc5IMVOmAeNm0c/yCqowl70iK2PdMKro/FDmeJSFIYOjFZHtFdbjyfcaPhakLq
Q3+HeItRzV/g0bGE1kOU1WMS5gipXZouhJoFT65tPIxt+p6XgXosnTiALDPjrl3f36wcdrL0vk+V
SVE0fI3nKT3zpFguupwC3VS0TUfjCIm92UpYXztjthzGIvQ6qO8xNqcJqBq4LMVlciRZLjbELvRX
80OZ6J+N1AWm7BFNjCJ414u9mxIwbI0+S455H4CcnLUTasyJRrp0doZPTqXWSCwVo7WcZ4/qNUaL
cDDhFTErVzQMHesyMDSJLGN4KQCmzB4aGexx0wbDc0+lZjGUKYIvLuFCYVF5kGmH0TlUaNnBPT7T
mglT0zR3dYpAxPeJgobuRF4hMoalqMGK9klNBnicbuemWJPLR/c4sBhs7ZFpsm4x46tALfnQS26z
3dzkiG+oZl7ZCR+RFJ5RPEVa8lDhF+cp6mrfNNqK2mRYNg51VMBuBQ3nPOHY+1n7mXO18oZe8d4j
7jWJ2XPdGQBu6sBdNsb1vlxtNJ3kBdhZrzpqoR24EXG0hj2bDgb5DqmPXk8vj4Kq3dc2hjaXbtSA
Jx42AveEpBLuDiLVeJ0+c1+fSG+R7tkEFga7Kbvpwrb2ieoLSMMGVqaWxBBUjb27oTwFeAm6KgVL
gzfRVD+rBT/YYCTwJIRzCIpVlVcbW5NkjIcg084B+5HvzGno7vQJdydN6yPmS/WOBSHZURGnAMwC
ckxyxkyJPgLlLIpXv9X/aFwYeMwqt1O2sjobNz7ylk174evjJoZOc4Kouu+qUlwIgbJFNV2buEZa
DgGGbjZOpEAd7ueTOS87t8Pjwt6GJrabAXu2+Ul/yMAaoq1jhGMfJkxUhzqefjbsbGjOMy7rh3Tf
F5O/96Z8PAY1B0TpM70QbKoeVcVu0nE8VLl+KVA6bVtPhmRts3Su10mSaq91tmTAm4qAfR1JAYh4
4hbEMIDVwPDJJqoUZC+hqc9ipgLUAvwkFqzUPVP/IILpVJCJHrRPo5yYj1vds09zET2y2x54F8gg
yPRHIL95qBlZE7akaW2t3i+fjOwh093uamOPtTzcC85MSE1AtPAyYFpIg/7mg3uNZFUGmx4rbegF
2vviMZnAH1mfBl+/gb6po469Jb2ID9+rl0uysp0gin53x3o+l9ZAUAYdLJUgB16FMrssc0knqoM0
zJfE3TYymA5UsHpU+tWLXDrOsRdQBNoZ5ZN2nuz5j0X0+QH5jHcqKGfbevbOfSC0q+FtW6UmxIw0
XQvk04Q3BV8sU3sFomuieDW6i2D8ezHpXFJ2s13InDaJGu6eW/zItVF0YYPVbHUcZEfkdZiQhP7S
zNjHOQiv41RSKq99SAOSxiGB+I6caiuyothAZWLGWhMWxImPEWRZy92cKV1a+zfV6dSS7Oe2polT
srGWazKkiLKm6mgFLUuv1+T71GzlLXcEe3rSojFoXwiHTPhlUuqtokD4xlj1ZATVT4d2zh6QQLsl
ei05dSTbdP7s3uqYXhub9RnhQf6OdWh6ZFRF9jlMhbMEVt0OXvHsr+u1PkqEdPl6oGK5b7WJjrA5
cEN0zYPIgugucdVyf2HN8bkF6uWXFnjpfuzp4PWJ/S1x4E+amc1548xXIEkXCzfzrrcYwuE6frVV
mjDqRNBq5ivMrnHfJsFeretpyTLMflKGFc0aU53A/J5ILFK4It47TbavNArCQY9I9epuomgwkWnT
H7HOWICNHyf4hRu83Ja6fEYvuwbfI7IDxkTaYYLVN0FIMgi8Zl5JNmE9N6GWcBM1VsauSXLsKcPs
r8V06IZipl5DBXrNid6gHK9CI56/uHIi/0OkBDM0LtQuL2MSx+VvZgEX9TK27Ek48QyNpS8JyteV
uHh0lBaZ064eW1R/VonkQoIoXEx64s6y1aBW7msPgiYFn0N3SPvpzfDeg4DToOqRrmjS2oicBDDd
oyWlmdVWoOGkHNs6dqJuJf2iXcJyBpQW431aSLVn25eflEfHsEFaEHpOesO+CEg2Sa+ahkJx9NZk
dQkbTrMHB7OFdcVOu+5DOVB3d1vXEeAwGsNTKSoYmivxBs3Hz8Fw8EA0aNIyg8wDLTGoe5Cgouh5
7B1ZIrwLHUYKOzilM6Nn+dGPcudLwOOlYdE3SVxkenZSHabBeMDfzsyprh+WwTQZxRnvwCFsekL5
/h4wJe64HHjpogCPgUp2w7AC7VtV+TuVriBx680NFqzGHV4HyreT3mvGbugTjNpT/RbTxgnHOVq8
NbwlZZsr+wC2goPqpprXZorywxgj58YfnTeJlHOnl059mJAZbGvro2ln+6CRUuFaFXUyUmt60l1Y
qeRXlyoGhEznd0jsIjEeIbQdJuEt+8EtTfDLmHLuOK+UFXs/G+pJM3vQYOwTM59hFuZa4tgif0xf
7pwzfWYtyeTq9tSBMKBSvw7L5IbdhI9Cmyg6SrlM2zo3FjZcUrzIxsEiSfYe+/g+jzxMJWnnUZJB
hBysAgkxfDFkWL5+1uCipwW5Ew0tAS8tkkhPSG1Qgjam4w715f6QyNg8cMS7rbnAaxlK810W+su4
zOd7aVs66QfQKONManv74FibuDex9DeieR4Bd9JhMJ2tb8+/sqkbnpGi1Oe13Nsw1lyjtOYxgoi0
VeUUPFfw66qKhD8MumtiDhPkzn9GjcSuPNgbHU0Bzfxhzwve8HWs3JO49Pu0zAmNYyvLNHZoRb73
Bozbdc72En5Ue65Srv4OFQVbTkGogV3nIEBpaowZ9zW3uaUTm91c1M3JjevvpQ+Acaza4122jFFD
TsX8anhPM/oIXMVNcagWThjTJ39J+OO1ZhBw8pwsol5Nz5PyV/Ks+qIm2G26P37Aty0ir2wi5PS4
cnmFhzsyIV+OmpY013S0EHlM2uP9aAhvUw1US4Hp7OaAIeDMDn1F3xstAR6TuYjIgvGrD2VwybC4
7hqQazu35aaLJBF9it6zYagp91aAHh2gt3Gpm61bTeDQWTePYO4+lrmikwmFhqhwJ5vf89a5xUXf
Pd4fmCJUuN2QkU+9/1y25XCegt57zDhCj4ZYjUTEqs2rNP3e/QoG5G+lGqtQWVooeS1vMt1BrM+p
i/FW5uQ52JTppS+8sHP1p448LSzUDERoe3/WyMHpdkPZLZM0eSiGBrzlOvF2V6pcbiPYKulq7KRP
/mDTGAiuxlDvmPsURvMad96KuerGqM1puNxd+m1RWfvSFJ8uZMVH5BdbunvtCzetjRfb32fdqC9D
B2R4DJxTMWp7d3Ve9o7+Urk0jw1/PSppQV5IRUGVqJyOj4Mf1qG3T+Cm9z3IirByupNJM+Hhzq7Q
phkFYz1AZ7bV052H52VY64Ht/LRgtm9w6GJ540zltjZeuqC0UcG1X/q4zR6IgYfDMSK/8Vg4QaMX
7sGA03BI2bPsxVB112Ge22uRM8itKhLVqaKwnMXtEtkjQmSnkfZNYKdHAQX/rCJu8Mqc6pf0B4LW
2HMvtVZeFk2fIonBF/VUeoF0co1ZetZ/qAT1AQPfHd34wV0uijvzbpy6ZOt4KO9sQOeJC2Ne+Ba8
F9Mhm89kuFs0L+bC2mdn3RsofqTjKedj3I7gDAoCAreVJKayT9fps8YotUutMiyxVvHdLL1SzEz8
RVgH6+uuU3muKM001y0f0jKYIjgr77OlhlMq2CQzbGw074qm1TuaGB1uGUkVRdcVZ/bCL+SMsS/m
LM6TpaOR3OGhyArwS54TzdL+5eGBCWmB+5uCrht1wFfT/+YVMVcodeteIkkFEUKDxdOd4tKmP9Is
8K5WJjHvlE5wWIKA6+5OHA/yP+6iyDnIKd7yHujioP8BqJbNwCzyXTaicFpMD1ZHhRtRTPr+nrLe
JCNimyI9+yOSbbt3frgDw0fd0gxmeE77KDxvAqb87Iydc7BLu99k4T3MTFS13E2de+qdlQW1aPGh
5h7PSiKwifiKRtwAU29wzO6rQQ7D/d1NVUZm1OpRDSAFZysm2ZX0wMwBcQoakOW8+B7j2NbcMjtC
g6Sb2sXJTyiMAgKnqo3C8gqaM35JkvSzaalZ77ln9+CCyvqqL8hAvLp8qycbzVOVK85H+qS6rvxI
IeS8s+sZGzeEzg6gNDX7aGlBHcZsBba5tH9Yet8+5YX/jRkjaYekr7Ipjnn3MRab7Zg/TMW1ykBW
opg66BNj82KtnFtXezXmuV45lbAmxsF6yOc1fommGZIee830ViTg7kxuOt9YvuNQo4VzIvZ035Uj
yDY7mI9Jij7tjmegYc5tXzxi4amPCBIBrZnMKBL5dXTycwMBlxyGFNJAJd6L/lYI8mxsPF7EZ5Mb
mTCjW7CINvRPw7a1x209DweEBnQySTAu+X80g5DlJYcDOCLa5uY1xlHhOGRAVqsMxoUmrtDF79D/
Tb95I25nEF+qMIOOaoQ5FifGtitlvKevlb1wpJpjjKZpwz67wTqaOU+lNqlrB5XlRTVMLrJiErQv
ktqj5qggcv/5oSIqHJ0DUE5ghhFcNjtU+IAAGq1ERff+2CfJiCiOhyZjcRHofzkd4Dj0I+akbv2o
6BSO42BBAhLM6AzyxCeRsyYCANXKaJ4SBaGBlD93W66CtCVneapg2t8/uz8UVtyf6lWo9ufXOnNB
nPDn51pbsDSkDCARzhZnQ3FE7h81cmUiypjRnW10T1UlQwRu8sPl4tv1szDPdZ01z5rv/xSp6X8Z
wCQ2BpwVqjMCeEzlM2+YE4zEIIAbhI3rhwysmE8me6lWdJTM5Aubf+eMPencVVp6swaHSXQxVmel
+7+0pQZSWHgkLSnkkKFI7Zp4XtSWeDK2fUOAirnM7sleHzRLuiehOLFslEa7+zfuX+uduLe39w/v
P8gECMnI/fOYQBG8x0v3NFQGN24a5leTWfKh0ixaV9lkXu9fY8Rm/OOj9Wtj2QF9xrG4X2bNnn//
4J8/U9swfFpDh9zzn0/w+1nWTztBPoBRkZb456/ev3t/KGZl7IMBOOq//O6fTxCj5USfx9zy/hf/
p58z0cu1MWEcv39rffHosRxU/b27HBnf/P5fRq36R/T4v/+Y/lfyWT/+tg11f/8PPv9Ryxn9Rtr/
y6d/v30M/WfzH+vv/N+f+eff+Pvu5X+//uVX3f7l+nJ4/def/Kdf5Mn/8cd3H/3HP33CZJR+45P6
bOfnTwI/+/sf4WWuP/n/+82/fN6f5XWWn3/768dPPNm7rOvb7Ef/1398a4XjYP437dV89u//9W/8
4wduHxW/Cy1VVB9t8T/+2udH1//tr5bxbwD6SCLwDNojFo9//cv4uX7HXL/jmz7dIhuXo7W6G4Fz
9unf/urxLd83EAiSvmj4HkwG+pnrd1z/3xzHQ3/ouYEOsIdMuv98df90oP48cH+hCf5YZ6In6dD6
b34ck0w1uJE4AEDUOu4Kf/gvNqggt2KhExL725HsOCmJNJphHMzyNILQQhzlLdFcVx7MqfznwP4Z
sO/HoGOOnCq2smvwcGsnCBJwUNzziIXpynCo6EnfcUlOzNrb99O2RIcTylQRHqi+i8X/lvQjpGya
ZE1eczP7f3FzPOO/p/PZdJDcICDRIgDD8S/YXcz7lWvasbdvEdQe7QFdKRljBdv9gskdsVmYlPG+
BIeU4KCoNRMGiYHVHiE7/KH12AsNVAE1upm95c6/mnVo5UN2xUEjZ+wUyEnQtO4J76C9N5nx1gDW
1SG1Pdz9+UNC0jwKX+nV/UYfqTzzMa6vAoIRkgxY7+TvhjbZWoP/tvj5vmwHwfxfTdcPJ12z0ong
sJqzm766658yPOvsGBWhF1OVbnPdoOelXu7ZXSoBwOGTpLXxi/jprnmadRwJSSnZvAbntlmDlaGB
bRpTT8kUpk3Tke0TjS1aOKwMANexsXUtw0PqWqIanF/3dmFaoQoxF6IctBG/n4ipJxMPpThPSGk0
r5HAzDr8RRq0N9qeoFz6Mfedwpz4r6YHlmztekzAQziRAvj2dAaWewiCLYudJH4tgUKxaS3gaDW4
E8JM9G+exnvfAdd2M16aktjW54Wbt9GzrGfkPe4d9GNZgPq2ceC3WAjlnWkg7rtaroVBJq2aI22Z
0CPENPjNetYQdr0wUBjIFi1+3eNJgNP2Z02iFuQSx7KhVRvQfw/CpjgQDrpV12VfW6Q5cAftA1Q6
VUWjhdaA+HBoPe1ABU+9LI9DJiNDn9UaE/J0vwImG8/fphjMhym3xUW4yLqZvN7fqzsy6f6Wi/Vt
5d0+pBmNx66Zvk8tzbekAwY494a5Y1W9WCKfIkvpX5DUxAez5l9lEAA3jVj00fjurGo2E2t9uAwi
3dp9Xd/wsG0T13+hWZqfkRu7bGz6ZJ+QtIPJ6GtNa+5CWAz+Yky2VOkYF9h10Bv3aFhLwytAiaPa
4JRqqanW7Z316MEj8tN8vrV4Rjd9TzpcbsPzCcr32uMGASSJiKAcf77MtEflyK+GMo6iiIPQ1gKY
TN6c77HaHFp24ASz/PSNJt1NQwriOcf4hMcJUgnPyniqB1bunhXTtKHO6XOO9acnjQtdjjn0Zw7h
ykKFm2GU+3qZ0oOWMktsmdHQqiXWiGYV0pTWfUFaah1bpyevsXFPpIJ/JwukODgl/URsKeoyYZ3J
mwRIDUqPvVIMHWHM/sjX2YgLWu5ktRlFs/IvQcV+ggCQP+B5eqFER0w0tjGdlOmcdB3glrE2d+/v
WU4Hmajvt9z20NwBR9u7BO6QE0CKcYwOAnXlGt4K2Rn3HAMkEpImtPlqtMpDDaZ/vzTvpU23x8M4
xwa/oeGvE0SjC/8B0hbKnuLaMiSLWmM/2CQouz0qVRZtY9fCwRlAxO074TxrA5euiN+Ea97aOT/F
PRJuMMAkc7SjuZ87M9gG0qLNDrub3jWZf+v9rfZrE3mClNs81z4HG0lKqyNGpFXL5K1IMQlzyfoY
8qWZpDsDGm5BsRgN2GTYcQ9kDfb5aSD2y1fpD05eGkGyydCXFfJ3r/fe6ZwGKBt6z8sM0K+kxvB/
CDvT5qiRtIv+IkVISq1fa1FtrrLBBgxfFCyN9jUlpVK//j2qnnin20zAdEQHDNC4XKXMZ7n3XPzp
hvnUwmDv3GerJAWjJfg0msfk75wGmg2QzaJ+xQ220iBIuJcTdqM4nL9YzFJ3bRE/SAHWd/DlQjbF
AZhc8R4fcuKmNqgl+T4GIHVJDrMqvk0eu6cpzR/qEU8CJDpnGyZ5eVn4mFsSnKiVlVBzhpahs1Ec
Aw2l3RpN+gxnuKBwKB8JKqyvRsUrI+wpJmJrunVJ8+yROQj86q/Ry/MLM4APgcuF53nUrzbKl01r
M0rNA6IaB0YY2v92by39EkJ/lRnvpEF4451G//+wK6/mYLsP1hOZX/2cMJb7z0zyApsGR1RFZb+/
E2sG0UaL9r0dyWdI4SQPlzF4+urOMdMZ/ZjlACNnHqG9N5NNoEuEu7rJP+eVNezjQBwQUS0R4BnW
LY48yEbEBCO42GKq3jsyuIvsoHyoBB8sFmExiOduTUZjeDhaf91H1nXYPiBO8IjE2quYSffs+tMm
XEMm46B8n0lrY9Z+eXXa6uN9DGsU5RD5JZFgjhl8QQ7f76uKMViTm7A8U6YzoZvCe++/3jW5tluF
rPyAbtB7EdnRJT9VDwZk0ljlwiVhAU5IeDvMDgnyyQalwca3veGQd4hCgY6ZT1Y6vOjYs45xoFCU
ZvVxHFx1qxosqffg5zAOESXQAa5pGPc5gtONchML7ynt0cJNNZi3e6tuJNVXOq8RQJD1AKzA3McT
c3O7r3egD8urMe1qDYfuDvGA1J5vmI9Xx0KAWcwrzBJz1TL915zg4xigZhqQbLXDF9vLWhTkOav8
xM62FrCV7YBlhJP0lorsZ5HAj7k/Rfc7upimdAsZ7u+/xx6mDSsnd1/B9NqMECjZxP0dQXjnyZWk
XWyKQD/JKUS/61EJ4D35PPssre8XquoRoIBNGsjhglkKf8Rm/4Fim27M0mC8HU54vqj0IIHu7Ew0
WAc3zpYNCLRLOjGXYXn8V5Zb+jAGoH50ijOn7yoCcBfAOiPybjBFjBN1/EOkhLXzKdy6JqoZRS4f
SCq4dE2WvdyfgnahcOnM6YfJppkVT4bipDtxYj22660zSDSsSUMSXlCR3KBmOHOxUSFQ5m/HSiz6
ZX7IO8iaZgNlKc7MnGgs/WgH9UG0TRgZFuvVPEjHnSHE/GE8ytKaGFCGr6aLkZL1+YaVK9sVcqWO
JBJy1JjP67Dngon9NuNBPnY9kFaGli1LEBSR7C0Sgw++MQdXFJmfqaU5GFfax/256tcInYkt2qkj
I/DElbsv4yW+5JJZo15C65Sm4qeR4dKhSx6IqzVw5tD7pyEqCtIdr+uxbOO37kxAiW3jkWK2LCfJ
Sk0JBXJkLq/IUqh13KcAyp6NFOmE65pUS517Bzj8LYMtBNeoor77np3u44SqC0MctvM1OVWaQpyq
gKRpbv6NOzbfdFM2W+GRSsKyehfD8bqLtTuDmBZjgi5frJf/VHCyzSAwj7EHxiYJvJNtzP3mXgoz
NK1XCpNcC1Xlib1n4DZjkw9rwUgjtFn/2YUFrSm3llOjuU3ZvHjvhKOfUlGnB1YE9kYVq/WQvS9R
Hd27aVXJJ9zRjB5T+TdzqJ1bDZB3oNMPyzlifVXtcpucU+kYLxh+wHIt1pcQ2vGSdw8mIJxbUcyM
7cEUccMZM7u7Uo4DwmXQUXzRPwb/Fb4ubtdahnvVrZMVBlt5Ij/MGvwkLt3s0EnOLKaBvHsTdQVJ
zMbM2NTi2d1mk2vuqZxxJNjZo0dO4H6AT4P3uJCbxSrRjMVEsFH/5VEfLF96ZWFwQlwHMVlHrA93
NULu2HKf8x7Y3oBO0Kms7dSkgLldgpcb26UQRU//jz72P53iPzvDO1rnDSBEBEBHYS0JM6CT+ndn
ODd2NmJ0cvaLUeKrbST+wPW8qL2CvYBCNlSNLHw4PoaLXDdBfSuf0hj72qhXImU9mn8gETq/UIaF
BTSL04BZOA3rW9x95bkVd1XIKMzytoEx6BNGFHvDXpMOoU3m1yB5hcyzCa2sesR+efONRh4lDLqi
cslcRQDMlUhz4bg0WP6kjmVa1hEwHAGEG6lGh3gRQtdCmDRanPWszCyjvXkKxuI8NtgTF32jYCXk
rEfqS4yYf/bmj4WSr0BENX6W6SkWqr/6Y4ALHZRKH5dX7Yy3OpTykAT4yZtB/AxLm++crjEZpa3/
B4LVL++cD9TEdlGGijVe0H9LGdN+qX1gE8Y+6xx5Uzk2Uhg0Knm2pWvgFuex8UO6jDpP+q0r0CKp
rDU3dmk4EUisP0FK3kYDrF+OMPFuMWgQjme/iajAYdJqB9/T3/Hs7Vw7e68f/6o5eDY6mL+zuNu5
bkj0jKQVRHD5OGBLVyVUnBwBi7Ew8OTM7/YDu+HI7In9TeWlWseLHRdSHYe7kA3W3lH147D07FRS
6kciGxCOMjP/03Nxh6r888Hg9YSoL9ahTuiTNvQmQsSuUu1XQZZFPTLxKG7WLw8I2HZ57OjdHuus
/7YC19EUsJ2fQpgxfEGMCNZWWTY2NTIjg430EVgSY3bQ7rqnraZlI2y2tqJH5JJhMdy6CTGsVlDX
EfHKHVVYkO2xtxVn+XEqp3nnK75nqngK5JdeY/qzVWzvRBOQ91EOV9/EHInR+FOS4Onwwn1RJe2Z
qJYn35Z40mMPBKJFlLWH1vlQWv3OJL3oMAFTUpI8E7gpXjT6H1UAlmwoeKIteWPBnBw6ew2+cJpj
4Ib9Ttnso5JCTextDx62xRfgc2lxzibfvfLobZPG7fdIVVGcNBWP5sc8Nh5MAvceJifGEGj26Tkc
6LjD3iQ2j4UdOhUC0FkodBaqiHB5rzArjJbtn5Ctmrt5cCDek3aFC56Ra6P2ic6Qu6Gjg6Vacykr
h2Ynbcz2SEDYe5LB4r1l8Lx2KYhDDcHbM4lZz66LdKbjrOG0pyHx2J4h9b7DEEaDsTxidPjEMrG9
cEuQbKRDDM3tmmEP7CIoShd3FY12rPdoSyCXPRRYOoCDUsFDKGcck9pbG6xhXaL15td+okv0H4yR
wNictIUldi+tpZatJtZya1ty2vMhnrhbL0msYOuuApLK0/Z2qRjOxZm1Y2HdnSBS+3UDfg3DIlOZ
arxwTxyNJryiKcOu64OeqfK5jO5TmKAMy0s+GZ9RAOe49ihHExvibKsDzPlQqH5/ZwRvSdW+x2zS
dgmiCRzO6rdxnBDyw1k2iLpUaTSPxHW4LKZztFlRSRNC5eieyEvbOa4RPMCccE59c2a5/xByoGMn
BZjgSCxVhQN3z/g0pK5ztv2MVxvzQcgkN6ERdhag5J7BwtzsyfF1r1bh/iSe7xZq4RFS73ygRP8e
kvW8y1kz76fGcxgvrrYSsUJC1l1azziAZIIYuWouQPUZ1sdUOFRYlfNkuYSPL9JGuRaWR8eiMivN
CuGAibC4hZxiIqbdxPR9+AwKGtegYpY3SeRDISsKOnq5RoxXShHCQajq3sE6A+2UVb5Z9J9S9tA1
TejBjBvw8mwJG7KcdgXIOQqHnxROO0car6mFIxjfxclvOgjYZhI+hfEPGgUU0p1/YuR5NIaKBCNY
gcffv4twsLja/33CMY42fdsM1ovff4uVGlMzTEMU/jA546essP0zyOQWUpbdMckcxwfUffLvrWSd
EzZXsrHExjGfnLqfNrKnv524gvjEIno3pDkTT6u+ayuX77yBntyUUREW+bWRk3G2ABQuzBJyVC1f
leopjxAm17i4N4U5J/sJfhJNuiaLBwoLEnATs2yVVTzhvZXtupDrrGfPf8ROo2914mwa9HzQlBhz
zMl36tTikmfei8gbMkgHbzpgzvnkKtwmoqFMRse0cylBTy19+F6q6nu3Ph1OQ+5l16DvE4E0dpgb
l00jEefSK/WsURl+uk0R7Fujb6KxiXrkp5lTcVT2zFmTK1/weMNWVrCTkcHGWxWu4/qpcp2nyjKJ
a/VHfEJZcOprdPCjpMCfC0IM5di+NzI8OHMPs7Y1QJya+acq8+frkIBAX+CelMw2TZNQj/s5OHTu
X5hM8gsxhLGR/ex9TpNkEWCmsRAe+koZW+czcsJwKB4CS7KCDpfPU9cz3AWde/R085r1bRtlTeXs
UzTShxhlHXTAZKQFwHYBjZWgE7/1th63atLb6miBCkw9WOvhgBmPu5g95ZZPcMEkr6YspTlLt1aH
6g9dEUEGHAisOrW7yUyeHKspcf/QYhdo0h4GKfZ57O4S/swZNfUzEWgbtKHzNdft8S66sEPxcnci
AjZ5hPoriaUKPgmkhwvkkKcWNvItpNdBhZJmTPM7r3+9j1ntULfXzoahaw4KQcfavRXwi2vXcAjA
TaejhadwRhG37zsshHMY55ffP1C/LFk4FpkzULuaZANa4dv8P85JywqzFpO+BE/Syyl+qMpMPijr
PLYWmVQZWdtAfNzIr1YaX0hGxIjqDBNk9Rgvwt/0xoN01uGpy0sH/Wpl0SzEpQrMk2REfVdx9AVD
HTGcOuwkOIiAz2cjRBzLQ8OPXR7xhs2svmKL/4eX9+tx4VksynxPBDZK4bfcQ+HauTO1uo6C0Uyu
TNM+jLXvXkyG1TGcj02MlIIZh+RYFRUvqldfsrL9wOQYG3SymEef6EZGj5M8/T3X4K25edSCdCDk
WNtMrvNl3St7fHISCwtLhQ2a6QHiH38uzyI9Y9oBhvsya8aowcShqnCL7BCBfeELIBwCsMDvX/Sv
Ra1neY4tBNYecwXa/bs7orF0LZ0OTYTPmS9vQKni605sdAntxsd4YAuCq37/d1LE/3Iwh7i+QYAD
bsSkGL5J1RM6V37ejtw81praaoBVcTuIrujWd36aVdvRTdQOuBHYY3pG9Nxq9YKZE3CicsQ+1WB/
bqo5YsXFc9qTXGRgHNmTv8Aupx1fqoAkck1+HjntHPGjMdpba9RfHdnKd2Vc/XC0s9qwENVRGvc0
RUeORxfBR8aHL3AvRp+N14LyLyvgWg9wRwiLIFBk3HjBjE3FgEbs4CzHLJ/qvWdxBjF28HZWRYvF
Xm3iSPQbZkTDl9hA4DqgAGDpblPeo148ovxnZgnyxJfmZyxIIRN1pAq9vxsKySpg4f9QSu+BLH+c
vADOzOJ9yyvmbvjkE8o1UPxqCrD14YidTClXrP5mFMrfNXPyya5DQTCrdcKKWu7M2HQvDatYguac
D/YQtruyQf7bDYD+bJuZSmFNN8SfD8u8JmySFHVE3sRMXTc3qAnIfNzhooMG9qOyFnya9YfC6T8v
SIgOqiDCOQPcMsfhda7LW7s2Ceg8SKNdGKLmM3YCt5c0SS2Dw02N/t/3FB5x316RspSzxKp3O5NM
ELMzKDMkG4Os71wEggA6vVRFmjy7TRfOXtQUaJhL1MmonIgAKa35UXlu81gnWbkbEzeEvnyuOmoO
ZQMxkMPZdKGQp/RoO5OdNRoC3q4p7f0jBqmPttfUP8nK88+6yVoSV2IZJcGwnMwZnApg3k3atdXe
ZQDYjg25lWGQHkggsrEKkzBRSRKwoWWwBAXovU8K1B/QFBs3vhZT2rJbZSGTi9QCGZogInNk8DC1
dPq2fpYOttypIk2sEAhXi4A9zvw6MVbl/K5soEPuDotHwkCYmHMIvop3fQwAZhjm3oG16KncOfcp
243V7w39bn7xhpiPsEXsX9ZP7jGxyjECd4S60SovtcPOyXZaH2sW+b2OAUqFFnBv++U3r/C6q45d
912dZT+JkPIxtQcCaIT7FVk+q8O+fQy5qQ5eiZRfzzYKdPyqTcKk2xFZtmkVb2TKoHOjgC8guO5p
1+Lq6i1UvIlTfV0UQOwlbpzDMuAVTXkgHaNhZqpIiSa98T1QnauEAi6Kvo0anz8mipJcO1nT/+Yh
wYm1/8PPEIjJNr+yF47AaDTIafOeOTQvpJiz06QlAcjrKqkTWNE94ynHdbhFu8T6dIRLMizV1lqI
kYLrucXY5+ycIfnpdtTKyr2OiRc/of/7uUyfLTKkd7Ziw1LWZgnzB2GYnswLy4WXatQNDW/51TaX
vWGk9cFjHhcBOFebHoIUDDL8XHFwdOCep16LjXihX1CCfHfqge5oh+hfCTkl1YmsxXHY2YbXPELA
1uumlQDykBjv54lHZEf6r4lD1fR4/5urPyXOuZGYyKYpmLdpijA+1wPDxx6rwv1jlvl8A5WdEQjj
KKRdMcmqFDVXwAvPYeYj1A6ncuuTnkaFA74IJaVhG6932IFmtxFZFtSYEj73Dnv2Eye4ZgAhobLl
xkSODfQRFfNfz5oyoXZdVW6t3ZwbvkKQAkADpgL2QeWk5xizOUYXJLLM2OVl9GdxViaoHCSKF3K8
GEuHCjNm6hyqiS1cw8KRnUt48FKqOL+GKJXODN5x0OE4yzE/8xM95V+ID27wmwUEA2RrmlsR0hWF
73Pfn/f0vThUJ2b/93u2/omPfz47Kt+34XS16ifdOP0tNWhrtB3iZWdrjGpYk7oQfoeeiguYuKZY
9uF7ZoA5EmNgcqm5c+L2A4YiLLZaZheAX0pU5aWjH12Uw4a75Vw2UyTPLOoQuOMuJtKuNVjAF9W5
l4SmkUYIbRXVEmJiydRhJGkV9dbe0h3gTHgVnGwxGZisqHbIt1F/467K6dYaUXqIGVguwzMC3dh6
h9TEbGiZzbtMAIpcAuay5C4xgAoJ72LY/6HIQk5PBks7RKDBdjFDwnZ7FAK57V4IhENaywNiFskO
g81wK51bTi+51ZWvtlXInK2uWKCpihXpIikx0eZhQFrad4Esi0Nq9fYfpqK/jvvo1RwkPC7KL8C6
4Zt5FA1BqYVjtVFbcVV5RHPhvCSJMLMkZ4U9EpipOJJyGDFkr7AS68Aeeikrf90ePEAyu9+XKeKX
KYBvsjix1jGtMC3TWzVH/9AUFX2WtTEgh6gnYzeiv/sinPGJhN3VtzgwDnMgUTDgIxe1HgKsI162
07Lf+SjQRT6YmAjgh3gtp2XZZRxLZgiECPOoIEN0RxfK2HRdn1QlG1VY+1fZ451LnPgzopEr+nWD
HUtJmJRJmowDBYH82+kP3/Vf+NE+guWQct7FeOfbCIz+/SIp1rErVym+55b2psz8HyYJeEdN8jUn
Fnl9bVTa6E7ZHpb7kSUWsNiD486nJRBR35r+XrUFWQY1e1VY5Mig8tUxOqaRM9TDMWVtvqlNsMe9
wbSNU//3b9Kd7/2vHp9wDVeEluvQ6VNPvpnK1hwadWaoMQJ44sInCC1uGVtwT/Ig2IoPch/yrZNt
sSrb3QuNqjWNwxF7eUNdQJlptZfsmwba/cf5w1vhFt9QugQEW7RNXNNvE4fAlWlBEAem+3CGtkEU
Jw9UuE2V+bHxdRGptM82jtJqIwoEaeQDfjKK2cM1MnDnzu13LEPhnuG/3t2DMCV2J5HGW78y1WcQ
OK/lMt58ZOYf7qZn5WAFHkl8Q2DJTCqWj12FCzazpgQfBYPOuxGBPNfPsKSXS+/AYm6LcY+kkkjW
cvpoq9Y8prYVNVUgrwEupVDb6WnMNObmId+FEl5z4eBP6WfjRvBnhecz/54lXHuxSceHSRfPENOF
U9YyIBxXefvIylMl7YRjxcWSA8wmwaFwIHRs3gXBYXa8nwa063oOuFLBygS1kUQ2Jf2WKt/a37vr
UT2zG7OZwZJSTZJpdE+mmYX3alPVbUWZ1CQrEkzl9LBHjaErSfEzjQhIh7FDsBXAbbVeOcqXKDC+
47WdAaQQ7AnvEF/0VGBdXPJyPxAXQQnTggEih75EzJs4QbCXLrS2IZyhKFTWe3PgrbII5sanb0+b
ZZ6gjXYZwrvM3dz3uZ6Nisb0hgzlEUamAqEObyhbp4yXLcUGbThtVazggscR3HOxcwlQ2+WgrXBI
NMkWjBINvIpBYFXcPNUK8Z6KH4gfnIfZ+eSCGXufN8G3lteMtSMt3/eevnV1oW4lnMRyKMNL5Vbe
YZiLL0uZVCzkv2D3Rtm4ELnW4SnOK/tS5MmE0xXc3RD01kmuwu9azIBMods8tI6en0qEfNBw0ADF
JA+8H2vcsLGdHLFHAXXEsbtCLKnHWviP8uhXXI9mLNhctzRB/nPB/ibySBYcwbqc9AJ87fePvxBv
MxbWZ0wI17VM2/XQn66//o9DOkmVLcCQxlBOUc3VsOL2TtNPx7sqEl/FO78qSfWWkwUohRQSQ/hX
ia6uBe68ZA36EDgw+7FictGN5nrvMNijhCEiJHsQRh9vtdAHspqxVkG3aBlKH+a2jKa2PZA+9f0u
BQywrm+zJmG7ngBdX81CamlPYeZ4T0bsfWdftsC8A0dnDvRpkwEuxCQ7LfI69B1jU35qxsZFnQG4
T2fgiHxB2xEbFuyzOKBPECSyxsZwdqr8cz824p3ZMMPMyLcj87bdTKyP4WKRP1vB74EqwN2JpuNK
xPhz5oCz00VzSDppkO+dlsyTSWHiErqQ73Kqy+pWWsN4MjXas8IekBmsuXsxpUE4AvZEpA8RYfmu
WoRH84CSqSfaY8kQrLiN+lym4HuzOH9GPLQdC/cpjo0R1jBMF+WXQBnRIK6pzXe55v3RN8ca+WfP
iLXEjT0sCCsrwD9dTm5ezHzbGubjnYs1FEGzscgN3FDl/L1F0c2yXjYGk3BkSsIr4C+CnJw85tYr
SouY4QHsoTzm8SqeAhQ8JJdEC7nNEuhASdz5W9UDeyeICDJKXL0bauy795WC7+LhWbxWXvLQfSim
gEAjm1ZprhjTVw3YaYtt4zjCe1jSn6CGl7+Be6nSUT/ymaOhIfRoIQV6XgCISkx5zgpdqDPcx1Mg
9KPumSPldHObmUALjHwYEQvO/n0P/5XjCiWJW46ovEmdd5wx3pmpC1J0PTCFMOS1yBZwOEaG3TBz
HpZkeKjrfodjb4l6VfI+Emh3/90cUPZpzviMJFwFTdafFnrw6C5vyuew3wxBFZEZevU9X16XBLET
rnCSqK5zjHCsUPMlmGKMIkTk7T8sLRwZCNsbGCTqYGUWsqbORLamTJC2cXH6RnOIGGNGuyQrMkgR
YDUrRpHptwuEFiynRgWg6krvUszeKDynalelBYiSBIL3XXVRrqo+K/jolbW/a9PklTlkfA6q9GMy
A1fV001PHps3HgaoYZBARwHcLgfK3eNu2YxYq/OhuiiqnNP9e5CAc2RFBCPImjHBdtkXsEfTQ8Ao
QkqhHqc2/zYNbXAeBW4a1/2r7ykX7i53OE1ZtJjXsraeRmE727tA3B+SExOX+qbaK8ZRGpKcxrKK
CXDQ88SUCjHO1fQVhrQa7kU5XpTEY4Ke6jL5CEZFlT6CN5r+yuOEaQXXsq6GrxyhyPJCh2aKwfl1
4kmyW2LUFclilaPOKr7UdZge2zlZ4wUz2u4eb01vph/FuvOcPVYxgxL7+7w6Ef6AYHJIzk5MWAeb
XHDNaGEYC31VRMigMvDhZgY1huSA2aQKiVx0EjZtxPiUjEAm+wzGwj1I2xwBwKUNEFzseuTVnEXb
WpGeB5rSPsdnzvG4F6lsroC6iV65jKLck5QlucXA84+y+iFaV4FK4jeHzY/GLMKT1423nD7iWOMq
27fLoy2BRt41VrgH0z2Cz4OBqGQj2Q1tkrF1jsC0nivIXMLHc1WBDxR9TKBqWfxBcOD+WvCTvCSI
jcaOYPK/N6EeJND7SJyYI6qBVqpKQRGNKcZ1wkZ1nt76+hWv7bblsbDG/j1WIhzsnqS2CEBLBgiv
5xAj9sAZYACXQb9HFKuhz/OIzGPBcbVRBpysUoArlzUw5DwlQDh1QQHk40fGOUgDwuwz09e84k3p
nOJ54QhwLOvqNRZ7R+imuAdOXZJ+CPGb+315JQcN7EJy7iZ7Y7X6rELnEykhxDCZF59kbVKiOFY5
OjZBABTt97fv/2gecF2gH0DORpUrrDctW1sWiSwXt4gYlkwXk+edXPCskkz3KvgDOSOBwZiTB3xT
4G5ZZi+ADAlUw8lXupShLLj2Fg3WHC5EWrs1Ny9GOjoIDz0H38HFJ+8rz56N+KOyg//Yff7l9vmn
NMh+q8PxWTwG9wKdGTj/vOl9elSGdp+VZZT5gLgCZMw05N1V9HO/mzTaJZ+EtoPjda+DX7tXz/rc
wT/2/GJrU/gcQvQ2Z6khvoAyBkllkECSGRFg2U++pJHHrgfmskI4s8oZLWUsu85QfiQd6+n3b8T/
aFVFEFIEBQ4xZ/zgzRsROkRCERQMcmdsmVV7KacymcrDd5Cc2O4Q10SQu3COo3I+jEkuTsUEkCzk
TO4EBPCSWXzYdefeGr/3DFBQVzd624JJLlqcoO6k4yO6UXCt8qVcQP+QOIthz3TQi5F5tJlUd5yz
QCCmVT9Tm7nd71+gtT56/27zeIF+aAs3NHnP3kZpJQO9Y1COxHj4xEWWoPm3Q0DMEiUCREmZv2Ap
M/f39ThUCzBHZnXxoHinJV+dFDBggE1Vf/iq7LeuIz5AISmBSJRQC3i++ab5DOLZKua84QNkJmKX
5WRm+dZkkX4FAJq6rO8NdQ71jCg3drdz/pIVctmbOD0bcA5BWpGaZ8w3hB1sffp8Ojtp+pdQuxzk
wp+60V8PN75WwlhD13OwYt3HL/8olA2wA6hXKj4ijcrPTWo+M3OYDiI83AW8juFgRGUm2M3IRLqp
lQcmx/oP6ybSvsUv76THpMGzGdEwdUDf9e+CXfhMcaitGJH0S3jKcv3S6Sq4EPX9GW0u57PYVePX
QfvFKXftV4WGiDivgVgtW9+0i6y5itWmMw3z1JeAZBr7g0WK87nBo3ZunfiTuVjtowJ1s88ko3NT
kXk36JEVdzhYG2QaG2vmaJ/ZC9VONu76fsUGZDYQlyQuwbP8yK3kmXnAfKqM9ljktj76NryITO7I
ngCgMtrfFNe0yumAkix/ZEB2EgyKEBWTmdCkx76xb1XgUJPeQr4Vu2U0M9Y0bFLQl1nR4gV7QCj+
0yIQW1mwR3I+BUYFmZWbzWa8ZVsP1fitWfGus0GJCmGh1rcmp2VQA20i4TVoYkkvIo2EySF6+OZF
tcZ8hYPQHFs3+avom+EEcU1uXDlKCDuEDttzyXiGupsI5q9h32GkaT8QmvEtT3yUzan3YqK02o+J
QmFrO7vSxiVdqfCUKiKFjBrMSIJfVBfOnl08FMk5+Aj4RG7hgIGAKvCHZWBgBQ8CgHiQY/Tler8y
hJY8HLaQXgHTogzSHaoDZSnmTQvfgAYXVpjVVwkOgjH9xxKUUmRPyZ6Ub3+Xr65Hr7Veh6JVGxJw
P4+YxrfEpbwnuyLZ8S9eoyvO8zwZh0QnrFyQ23+siw+BCbg/LNHWoBkb383JyH3pEN3RWZDSgunW
WK+BHOpPLZscYqQq7uv1p4MW7wccXNf0R5gFnKeLtRlZ0nhV+DwTQa6UQpMYjp9yOZAPVdi4dUbS
cH1zxuphXukjklM7EMUk8shbgHLNtU2OV58MSGV8b8OVzEEdbMc8DffhItktm4F9qLlHgDXaka6Z
ApA9hiQBzU1voVwm/azb2DXUPR5uliUgivMFEXZf7YaV8BoY6t04yA8EgHfbjl3IDgkD3JgUWVZb
TMkFEsdWM1avMlmeu9T5ASxv3AIvoPzuGmhfI/iJdGsX419tOZzmhqT12bzWTfzTxH4EoWHODwM6
IGnZL2Wcz3hk6mKPCpMtRllAONo0s0nvhHJihCfSqmo/qoVJXDO4R9PRL8Ms+kvLsehQNHkOg0G+
NTVzDxMqZqM+9mlo7OY4P+pUMF4C0e1AfvW2U+dr6J4kWIwBCxQgqePGmYyckI3kXR+ERiRsklJm
sE2Po8ArMLABK4NAQkmUzXu+jix8bnToQXGf9G4iZTbyAwTMTOHtZOkfNaNwche4wZJ1Oohciu3F
M9wNAfklAsmHUd1pgEUQWm60Kfh6Z/gyIqESM0kMi8e6OOSkYq5HO+Ye2lI9Ok4774oYBOliWOM2
lgYuPNG+4A6/xa7OT/A20R+ZncZOFW5lU49XOMbdg8NSBYFoeArm8Svr2PIpmHXkOlxeeTYltMzk
mzXxWEdwRKeD61jf6nRU11DxghYihaLCmcoXYrcyU2NYiiStLmtMaVx88LCLLefHzHqXAlAOx0nc
BqNs3pV5Xz+6iBzt2d3XNAiPZQMUxOoX4xrfSYpDuEvm0d0FLLJxy9rLlkiJr1Ivw9XtZhk5BsVw
keoPA9K6vQBssZufsS6h0Jxj/ZAxenuY8xRN0X9/fv/RtEAnL1Cx/P0LyjDHzQB7kJpkwAuWIUa3
FnmyBKv2vgdkU2MdGnDgWHZcwqdq1MOK6fVW6o8xeslxComfADx4wu2zGZHKVHMxoQDw0TIk1ovO
w5/tGGQbznhiIBy8+djSqtI/xYXZHG2nXGPf2SlaYfeNeR9JqKulLSNSWeJJQlfQoHlFnKFCeKlt
ZM9tRSRa8L2TDG29jPF+3JJgmqQz7KXY4AyI4+2Ad3M7KJ3zVCLoQ3uf0yg0e1g/NYrHvn8KbUjL
cdyjhkyYpDZZ+dQ0Xbgh5kLeFmt57LFXbpKZWKra4K62A3N6MIAXlj0VdcYZaHo0DxzvB7H0Dy6X
YFSJjtRbng+jZKjhjDoaVWqxShiOoYWciNjfx8woTNaD7BLlqt2FgCwfY9/qiY2SV83vOharMh6d
j2Dkj5mHc39ZNQgjUNcDE9APlixDjsiEw7fOv5dO8GBarRF5o/sq2/XNGpGVhRM+4rHpSaZdSQcz
IdjsuQkw68yhAytSdA+2GX83WYBzouJBwXAD8B/FfgvQh8ErCebrf6xtOEOKkWI7cl3gYmqozsZs
4X7g/Jw0rBWj/m4JD1Hc4hF9lDA4cmcsZANyjkTocxN+adtCRM7CSNYsQZ90ZLmdR6P9EceVT2Ba
OJx0GYa3BXIewUJXRk7Vu04wiG3B0KI5Exbl3Fx+GTD+BZ3Oj+4Y8NaIXrznUOtRclvlMfUX952o
eYtC7ylz23cOMr/LGNvGEVwGYgir7B47M3PP5MXc7j9DUNQ9YqpAnknvvemTAlKTIXc8/D4ss24h
h8l3vtQD+epJyRzX1o/MDsX1/i/maeJqIH/bYgWv9sP60/sveI7EI3X/oXZaCmgsnPff/N8/e/+R
6FR9Yqj19D//aFqS3xWo+v+YOo/luJF2iT4RIuAKZtsGaE8nkiI3CJKS4D1QBeDp/4Oeu7ibGc1I
QVLdjarPZJ6EmTkK65ostvd/X/T+tVxp3lpnkLDg+b7/71vy9MOsQw3at/FfLMpqT8EA2HNcvvCt
51CjlfxN3Baa8iqZiFKU3nYylf0sKnLL0GeXj6Y0h2BcdMIf40UL0ea6XLP9a47y4axj+y34v3gF
3lXqepx3JYGTs76Jqob7nGmdnHGn+EbSPSQ8BoOtJ6cWnjzvflF+sB0l4tgrvLNJbAKpIi4klcDA
uv4y6wSb+IMSJ4ix57bQ/YdG6eYvWfX6xik77XT/zwbn/k4rkyS8/2frYN0quyRlCQa9VbcSkKKW
4V2crvxrzrb6FaeO+czupE6e59wrfqn1H42T/0OgKS/3/9VbQGNz8LqBK2JCi91r6aB3nAb5z0oy
DFfCYKcYM68ZWAu0LNyapN55KZnl1IdsHsfhsW8Vrg6WelbdGU9app2LmtGeqrjAmDuXj9k1W5g1
en46haaWe09JbLtByyQHe2BGwd31h6WovsHhYbbLGhnWkuJMdiH7nH3cmp/K6KCYjjw2pMnCFByC
wpXg9BrGsTHIlVIGRjmSueZ8ebVCo+/Gby5GtNKZHhy0FlvXJlIPiU3Ioyc+aj/a0mUeLOQhkHoH
9Yp3YDuShbLC/5KwwCy3jIhVjZpYJpBWcNIVpX9E0fve+vqjrYnyaphkNQAosMvn0UpoBbtwWoi2
A8iLD3mX9QkyouVER/nuEGliIJTeGLV2rGt/q3p1y7W9kbloVGacTd2CNsGC7RfPj1kHxFPoT63t
vLZ+/djFzwvJrr1AxrIUGT9oWjMS7x+8uHgyzdPI49zP7r/ZqpHA998jBXK56oZqn7OkdzCJAOSH
6F8oi0SDR53QO73BKdctx2R5NiqwzFpzdKPdEE8B2m1GYPPIWxGp3ZLIJ21AeFhU13HgTVzMi/ZM
8sgj8hPmViUSUJZbF2umNdCvaZk0KBMbmJzOV4utLJb6S81En7ihZd540gnbrAosz8AOKB9bhuh+
sXzGQwRXulQN3YL4ENazM1UHJzVZB9cOj5xBYwXea8I54g4BUSFooqT/wyBoyQTeQPPVScf3MWX+
J2ws4yVZYmMB6tN+NOR0kvhnbQ7MtTmJmGWn6XDQFHPwNVGv9h88rX/s6o3To/T3nxUmybG6NJr7
hJjx0TW1Y8dcS3Ro6nrxoEv/iHqzJuR2iikbh4eqpYhqnqrZ+/LVugjpH6mJrI2MKOXboJi1R8XR
b+shsg/SHNzlsiTwQtLmVVFz4Q3en6vC/qtNzomH/LRK9JQ/PuiZH6DNhS/wxjLsnJa/awrnOTde
JHt+BtQ+547BVaP0o5ejK+s18dnakHdsCRSAnmoyWq4X53EuWHAkZHm6rf7GSEnfD2tS6fp61ZJP
3xrSDATY/tPUXJTjV1XCJ0SrBD6W0wdX2x5yONXpgK+fMlcN7CcQ5H7Nun8sjXQvqABVGgHoPMzx
diJDoaSyyTgTCS8+NS7Da0xwhFji76Ec9s1HhUJRuMSlRzCrhrx6n2Jm8J9qco6MaTVneV788ru3
p7cpFkdzcIFPQeWcbeBSPuPc8iMesUyKZX0zdz6Ze0nmBunsAO6xwSKR6AhZs5zRGSr9WmfTk+4S
/auSW9pYAY5aRGzIg7Po6qlPg73GFtl9sUkJdQT7fvBk9h21FkvoGukkv+s2YkMa6E409gPHOY63
BKnMSL5Gn7A+5+AqhHFNky3XybXQ0yeXj4vr+Cg+vYcu9n/LieS4lPa1qh8PWP0E4JTJkpextY+G
oR1qM7u43pXu6SiQtqE1QrY/M7V3SBwzzD+N9ikKzqzG4GzsmP2YJgI942cwje/Wy+mdEA0vqHmX
4lkIVKPIa6+mlGffKT5wtxVs/eKT7oC7c/RfzeAHjoHWrScRRBkmMnNt+lhGMzTMNThPCQDJAFpJ
Xv8uneLYODy0bXdaR9RxYl1hOqKW7IKU9c7GFW+uqY5kxzJ5Tpdfo1d/r2D9eqLxWt/64WMW84kI
FdSh9Vn82HYexI26GVxM1UJRnBhbbNoXEgqOJAPWwBF82IvgOZYNyJjfc7vA2yH9rvJvCO8fRZMF
fFoZEZhZaE7peQT0iqf5FJPSoZabw0YCjGHOG5GcqkFc9LY6SDfmktgkKh3Z8Uy/BL6lGabIrLyf
ZEnerTi7LUh0q+kfpqobE2Rs5O8Q9MdzFcd/zSjCHpurjWPEod9ONyGD1YlXoRaFpdPtBkYbsiVM
qWxBUU97T0Ph1pb75dZI1iwOmzrNXC4sVjbw3DAK5EPKstA7G1J90bKUgQ9XYEC6SIJe9mjX2klZ
4xG5Alvw8qrn0W8DMa1H+C1CtbfZdulx/P6XU1gsLwXSwLi8xSZUm1rrfsue9FT3l2Z1T/oEsqe1
4FmK73UlwEj1Vg98YldQzCC6j7qInjKHEkKHj2H1erXxgZcvptZjne0/U4LsmiGi2cd+baZNqHHb
Nf6ESMw8VvauWqwvOxJ/HNUB9ejd55qBizHZ01Ef0t8m3gto00W1rQYGV7Z4xHb+AbIKZyejMzRs
z7NtEEZ2oQn2QKtw11hRebAWPk2SoUg6gMOt85vtiEe/6ElEUedUVg820cPLqkIza1TMfS6/s7Bt
lrCjsqWuaj41L//9ZCNW2wqM68eo0aBv6jbWZi4uzyu+8klnO57cnN5866rq3xKljwS2ME5aGD+N
lvNqd+l5qEZj06L42Ljp3qvSW6oTlyfpE4GY7rtpMg61H4NIzWALF15ImxLt/MG8mQT2TZHImTXm
f6ukf9XdYCmthEkNBVVNV6mnVgoTaQkdR//Sm3hfFSaSZHObFslJUIzHRClHOWsetq3Un8PHujoT
GolMsEJNsi49ApJn2e4NA6WAksj4YRhDVsibQANc0U9wB9I+GAHDVMA6clhAWYogCAVgEeR82Ywv
hCNkb3UJgF6UV2YerBvHHEptCV24mbd9Muzg+kKvUfseKl0u3H0Zd2Hfl+T9DoFRVKHH+Uymw4jF
L+qbHSwM9orGDj1WSLBHQCoaKEZr38uSd+qULWaoJx6ulihM3O+K3in1uqNTxMFUK0J6dUjuzNTT
V773Je/5oTMZ6Nq8n6eYfIoJGTV/bzwxsXLCyLDCgaGLy0CrZ0U+eUXQpC40mZo4g3rfDKENb7Ml
OsCqke/W09Es3AMmtZ1kjFFmhIvy3Q3LDhLweUk6A76K+bV26AV6vP5XxSx35vqIJh/hg8IfKqHg
MdwZ9LPNDV5bqNNyGl6wB4psTyAfu5prMSZUg5VchKUYTV4wLcYRqMIx0TUIwNOeNi8oSOscTbVT
tn7MPd5AstBjvoInQqNMj2TkBKmZHhusAohdDojWsWMNOzvD6546SN/zTVLlhAO7x5lBVMfUwG0f
fJ6DqSWWyIVi7ufBbNvcXFowMwLue5ehsIumztljmToUWhF0JrzB2gtr0z5AGN9n5bYRBC4b2t52
nEvGiMXNbizcgCoCnsJ/oM3uQVvJi5nJv0tAXzOSexEwnt4niJVtNCICAWccE4PFgyN7dR0b/cXr
ymD9/drVdti2yBWp0IzKI5bC/VzMu0YrrnnkHmngwhq+1iSWXzGBCck+MyyspdaBIcqIWK0lJZSf
x02AS6dM8GY2/qMd5g2JTkt/yIFsDgj1YoRcNOgn6RbB3JMGBFvIMg9D1ga1rOkY+jOqcUQY9rlu
0kM8QCuvrJ+a3srgwwsKMxyFQI4OluKgzct+mKPABSmca4TwxMmtZ1a7FPmR3OCD51ts3o4lwBVd
/ABN2+VNGwgNti+KD/ZWR57fndIPvdad0oonjVfHmyjrwMFaf+BZ7Ruk9BVVZw2PNk+mjSnq974m
yC1jYvA5YSKreN+Qke7LBcU4zmS/1HZmLXhP/S6UA3xyrQ3MYVkRruxGgfSyIDWHZ/aCA6yX5h2G
vdzC1PhAby4Oo4nZzZmSq+aTLQCN7T8PQWwjoVQ6A3CG/hSyYaHJfofDhALU6T8kI6OLNDQvHMY/
UePgfWP/im7XAE7MwCMdgTTl5VffYUldjFVaTCBLPygHe4zKAjfRv1mzdZAa8pS1PPqFPXjllQ68
HUZr2E1W+6v3uUaNVR6quUvEQ+n/KfIVn+uGtq3E+V1LXYzroqbYiWp8JF3+UvM5anRmh8LD8iAb
55h08jp6iX3ilHEaPdvdjVAgI/amzbsBctWCy2E/TQayEEeBm2vtDhvV+uI9joR0ALCe9l0KcmZs
j3fle4l54f5zoRbIdkZbnVruYFiaAZEhdTj2vNIEJ5+LaUrDsUqeo6HgvHLc99L3Cn6qfN0ZveIb
Smh+7bfYLh4JMdN3fjL+9pr2Iivk3hh+zo7faduJTRmPbf31nxe3SL4GGvTd/DppSYTYvz90qEpo
oRu0jI39cX8V87XVMB2EAmwUQGOhlru7F9hQJZsiM62db+YCipm2S2cyM+vBJqwQpPVAqTi0kYdo
lQQ+qV7IQiReYbCtYzIZAfAqr6UUN9Zap1YtCd7r2wTNLg21JX6aWs4YkmMzCurVr3Z/f3PwZccK
h1XI6mWP6tjeRtkyMKOL3YAf0dKX/pbLCZZ8FoMoAExjmVD87cJbi7b/3jIno3yLU8vFjRD1oTBO
UOi8i1vxB0uJh7wYccTpGisagqMuommAsLUlNVVWgwnriLDRP5K5TUNncsMceszetnk43IxkjVEn
abnzA7/C2lK1ThbQvd4dxsWYfnhkuOpGh9mUxg9wGwnrReVfTfsBqu01yhoQq4qdR23z2yuDzEbt
tE8Gur4qx3PG/OOhbYt/pZi2AOdHAgrx6cyL3v9hwBtvOjW+wsVL2WuB3u9iPcTbDh/G65qT7uqf
Jj7q/ajnoIbW71CV3Bjwnl4aIP3HNOmbTeqQYIhY47wg6jyQhfMee5k8xPBXdzrUB5+gvm1b8QkG
CfQnT1Ee6OYYBw0Pyw4t26EBnhg0049daTUhJXj8U++tJ76NggSPT2pZDARqwzuhuBHKo6KdC+3J
SiFF9fRFxQS7JeswwmGwIj6yQ5jdreF2uZlxxBX7+0PVd7YC/cNWjt3mFES+8YJajg2BlWXkIvjf
rRoekNj/Bc9Z8cy1/r5O6Cg7W3zY9vCsscLak5Q8cSCrz9o1/jWdwE+Fj3QrSQLfGkY+7/VxggiF
JhhoA6FrrnpFU2vSiWEMxY5S7b0FI1yF659IPP9tXGsgR9vzrrf4YBmykLBFjiaH2FfSG/YJ9/7j
gl17q/vuTSx6vRNj8UdzbRoxkikNvAO4AgjBy82rVHjVOg1ryRL/HsYIqXj8MLb4KZd5GFmExr84
Xb61gopJyYrKxaO/ERrpM9p/kCM/5qPhskc+ln20vT+zPXTADS0cXdrqubm75PH/8nwvuP3GhuNq
RLQOFpI1dAYocrS0Y17ywfJLFjQ9wnpUoQRCCkhGnYZjhObUqGP/IowJFZFJnF9stnvgKHow9CQ3
DLwCp1gaP5VbMyMQlBZxqh3ZL4tDZTHfWOWOsxtGWBNvCClwIjXzr2ImrIrgOnxj6Dy6JQPyXZSB
gJtzjNqfDEMteZ9FBH+69cNa1149K/N4hSiGokr9MxS4Y4nQnMYMSf8a3L70LDRc1y/2GT5MvNGs
f6oBb3uhfRpz8VFljUGofd7+cmd2Kb07Psq53Q5wKf/DHuj1+BD3zV+4dg/49JGaNxlgIiLqsGxa
4F0wXlkzhxdeyDCdk/o2Du4LeimvxIsd6WQ9pXH/c/+djvFyTCbOyauMbrOYCxEfKDGt/Pc06SS7
ZQKa10zBXlOHmxG2zvsj7q9YPxy8RRhh19g4Y+atudZh7SPSTjz1SOXhBdDYAzkT4nH3akhiuMDq
Z2fdvN2NKa4Yhm1SOmpD2k8Zkvj1hx9CnFtUZoeWoCqvdOE3yjcSqeLDsFp/65l5WSrA9gGMixn4
4Ryh0IAAF+YRNjB//jaxDQdpnn1hxrw2PRN7Pat2Lbz8UKwKgm5d0wy+v4/wkZ/ymtylptQOOgcS
1iTktVMPitkzoChbTVituH8eGTb2ZP2xQiR3uVHNqaDRcGmHLjXxRERbuQdJ6Bv+BG77nEdDSeiR
SfWIujf/jwExrG7XxHqQ3tiEqqTVZ5xLC2O/973/zqXM9Eqm4LKLQ2TrM2vWNL21XXluqjk+uwXy
kswyT+ztjy1Ut8W0/llg0ZzIZO/afolOePvOQDKsvJxb1kSk6aRUNOhIAsb+JGwNrAvVwlg4pcwE
hkd2VYQjCF5KcSTrLYjwn0LPaH7fozeKJcL9qWu//UTSYWrVbdVG3UVSqZrPmTB8/Hu9ROdqtSfl
qD1YATfICi/flBMRnEKWr7XlII1pMd/VGKnyqnqMDHvjVXZ7KjuZofjFrJhnuEuhscXhf2ZXJ9ff
IlYY4d2sxzQt3d4/YAbyQDWvJ7eTHi3m2LC8h2uqBj4KZMM1QDqwBCXEJqMxLI+C1LByjaOLVXJN
qNbD0nBJyq56PH6tJp6SlO7czvLQHyv4m7m/gq5Uhv04sx9TpB0N8F2/sTeqKOXJ6sfkWEeIdgty
GerSKkDGoFWqMnWJLZ42QBqr1HaeHzpgFFts4AZ7YNM/Rcxar1T1j7xvsD7Eii8Zyw4WXpq9kjVt
7t216WcPgt8n95PogHLCwtEfkQEJoGOvqYSWu6CzbgbUqXUyhpqM4wO30VFfvYsrvhxF8qNOcj2n
Lp7nwWVDxomlDaABJo+cdIde3IRRwtE27P0RrXqxJpVYs/lzP7vmxGgPnjU/L5MS4TRU2q6NfFy3
7pxsjMU2w3xmy7iyTvXpWxaASQrSrRxkUandHIFad6eOEQo1W4rKN7SySIbKBtcBg0DwK8zM6QpW
lR9y0BlRDGSatU2FICG3We9lL1osyn/RwBodnX4LMoms47jqKXe74ujE/Rl4rX0pEm59Rz1FCtuE
amwc2R56kIwV8n9e9dZ6K/MvApyhWg02l0ts2FgGdc5KtMcVIgFRcNyUWLHvNYvmpAcdqcvR6WMK
cTfdUOQgsIBxAWaAOZ47V0ebcW0pJH8SHTTRxkRED75mvitB8UVaAod8TMYnGysB7WMZ9gshcSun
c5fUED1y5ZkbZ1qcQ507n0B+VWgj394Ca523d0+3uR7YEJnRWnt9aK4EmjIDFyHy31YKB0EfsDs3
dDBVi6BgYRujr8sdDtwndCRgP4XEQOxxtam+NKiSKEHYyhMRU6wymPVDbgf372Q1lPB3XG+K3QKT
db/JWlJcyXkB/JqoZzsbtW3iHRNWSMFS628pc70bhmpEmiXeCuqy7X8QgHiY47BzyncKD8bsuDkR
5q4JkT4mUxzJJQgPDi6/mQaUD5YbAOD86iIgFDKQhBhe7l9Z0dmeiDa9X7FE9hGpYWTQV9CU3tmB
Yh5MZjGYka0yzznk8HHBFgFHYvW5WM2MVKBFclAawULDvA5f00OB72RnFOlrDCB2jzSScDOvPdxP
VeepXTr/Sg7aYYKXvEu0Dpq3Mz6nPpeRVi7/8rI5tz64iiYpkSDxp/YWOp43pj0ibEEE0oeQx5aM
HUbDxZpvErjCDgwzTtGVASGcLto17XvU9a8iqZLDoGAvAIWAVtXAz/XlxCesdzkOHP5ySTTI/UBI
7QR33UKmcsoYazmLWx69hLxlznDFgCx9WMaEYRvXtVWnOzH4XaAsmqJoQSl3N/1WzKhBYfdWgMsh
x0tcJRtuBRKEp+52/xOTQ/dpyAo2BvaYGL7VkYvlGhXEc+HOeekj88UtGGzjQsMAcYpr9mGJzl2m
lB6OeGcaEwEHAuk/wyyaU9aR+NN23gMR1jW1hLgmlS9PBCL+rkZKVzPyQd/a/KWzjqGSOev4Zs3F
2w2acVBdrV3y8aMoiJqUZf46mYV58IA5NGPTHvM4D+5gjcIzDr5so4vrVzCV+kFjnRCDE4390TjP
nLH43MOm985pA59mU/y7exEAMLBFQXfGBKFrGLwvY4AcCBaT5RbXCQfmtMb1lOjlzNi/+joC2Rjy
5li/Vs6Qb6OKv/u9/tUYT3Qx06A7EaJJ7WIbuNMMtZLk09Vtm78QoMYdq9NkUlOnyJeKCBe2lFWA
UUCFwL+wYsTzYAdZmX22c+0FVmolm57Jbqhm4yFlV46vbw0zoU7adxS62z7Dj1SSLPBUtPiwisJ4
539/dtS1jFFZgdXSkk+A+PfuROubNeLcEykQNpEtWNxzZcxq3lcJ90E5Cn9fuHW0Lb3EChZSOyHx
GN2JJBx5nBp7uDall504/0OP9/AUZdq/OXdcmgszEKV36NfSqc2L29DU3cHLGZxViWq27FoWkUZ7
zeYYAY/RHuqFJAtQQC05byuyC7iTmZYKx9Q6PIRJgyCEkVbl4qrImWBciAg7UGqZxL/ch8Z/W6uo
zmlVQ5ptODtnv6hfDE0wzXcmyv5q5VDBgb9Fdh56Q+o/tRm0Q8fwr0ul/xUKsrGH0GATN/W8Gdxk
RFWK9Masvb9px6Frz42zuRcYuckLWy12tVUjEAuJuvRGS7Xpcdfv+mhRjFAGOngkWkyq8HO2jOyn
PGOvTBjqSXPRIKLaIKny2uIWfptTzuvK5ezV0mej1MowBnqz9VcOu+sBh7vfOguXHTExS8vQwlgn
vF4AEqx5cAb/GQkij6gOHoBEyGgrU15obVV3dabvnwg139ZN8eODLA47A3m5UTpsnZLpqlTrhF7L
Cg0rxS1BfhobjmTbjBOSl+0i9F8V4PMzqZ3l/j8CGrFS/6jUzNPcILmnde+BymAIx31tS+PEhuXZ
0stn1+C5C8tUeKx7DOIQhpnrPzn660nRIRLpJ3O3cgxD4tnZvib2uL8f3kZKyJ0Y6XaiZf2cVKV1
0bUC1wfcbU7FaXdvVe7vRE8esNl086VOuDPj2fY2JcnV20rxA4ni74xJ6IINr0IlXqIfg/wcumih
N5HZnzQRwY80igSkasowhiy0omxU6M54BwHSiX1RLN4pcncm2UxinZFVWnY0Y7siZZPdTeHmwGRF
q4GaHOtzus4I9BblRsPEAGVyu6RViEY3oeTNM1jkjTfveEG2+tBDitPxbkHjZkZUP5sxiPISwM5+
SFiMssfrd5EJ0R/5MEUWepCzmoEmSot2gdhzkHySu6hTQO2XDz9DvmdVwM/x/H8KmJhBhuWRICiG
k5lblSB4sz5IS+On6AQBcOtgxZI/jmZ5XOzNhXnbHDRF804QenTqTUXCQySOwNuBqgs/uTEH/ptU
cfFA1M/ecOP6quJeDxeyKlwl/i6DiYjUpC9NbbM8McmqaChZkJfEXOM2lNMZyT16tNzyAlRjFhAx
bUQWCOGzSSVLW4ZUm/sUiw0eF4bkvebjDLKkYYOq2+ubZFXTiWYhmMqWNijnHzrSrYNgmM+iauvq
JuwohHe7nl6P8HR8gOUFHOI/4y6ekEZEF9UdVCucEyK8XVJl/gP6oP1oGzGakOjCSRehlziiYldb
DgyUw1Ynt3fvic1WcZ/NZZi61kQyMFBmMUMgLHgbW81H2wmVXJ/bwyjUEmr5se0FzaDB8GNUWPjm
Xju4GbKSchBv6ZSWqI0yWiAcChH4vspzz3nhz1sLf/LGGPM3ZoPqoQYdw6tRf5DSO57u6BR+Rdyq
R/MztHG7i2x/Onh0XRKQJohfY95mkk8j9JVkK8GN7mPFlNKEt7O245tmdBAg8GABkSGaIn03Ftc6
kSEPtMeHRbJ0gM5qAxJfllkIJEUyhMooLm62AkIx+3cTFCSZfFewdWy3KBnX+8/2PO58n36VgCe1
w3N5mdk/3ySwkK0hs7+LhZYSUFRzmxMcL3U3i5M3VD9svFvQZN5zZZU6tkrkB82QZjfBOqX2C0gI
NPSj2ZnvMgeLxxFv0xUmDbNMu7sOHA1jDAuUSoe4A8DypwUguLvyKXTb/D2IfDozKxWT0WzgwUC4
dP0/bsIWiDV0REDp2s3amQGvRZ7MMnaZ7vBhzwaT+19RxdRI9E2UINwKPUHoQ/XgTqyXopXzt5Q2
KxqvOA3pMZvj5sEg5FtmHsE60MFdQBqDmOJTRbzDTrZEpMqklKHremeRasWpWbutPEYWZAuAKVgz
o01vTX+mRryMFsDJllhFCiztONs8HLExNYFDgqWHB+ik2Zy9RN3zZjtNiWOy5WUCw6KzZ91rKKz2
0qPodVyosfCaGFAr5tv8gkDX/LUrYnYvJpyAvIcqmRxNZG0nwx4h8ZsRs5bhu6T/Pfi1BBSF/nI3
NOo767PPeg2isJX9p/CK6ChjBGG5qr89bXpzdFmdvUk3Ti4OSirMiQyTnGBtu9KdA8noiFAV8EXG
ejrqJK48S8zJ1Wt9f5txNnRuW70I54fkIedi7p2VSDPI4WYtZIi4JfOszkG6ZXXioLwS6yyB846v
XVy3Wx4nKR68qJUnT3qkzJuSTBfQW7KHSq5hhQyQjqJ90uvppmbCTqOSl6hj3LtzHFj501gxovNd
5s7u0J1VNABY0mokSO1SPyKl0C8mwnpKTC0oBRYWNOjlZVbGjTuvPFQNP0s9gYbS8roO9GUtDSlu
me707U4C0p2HeD7gNnBPU9oALPAiZr1ARkMvy6+ZnvdnFxV3kursUHsmqGs7FFuI4esFcjk/J2DY
rrNoqxHaIlkn1ocHQ+AmKxsM3GnJnrKLmSgsf63R2hnIbzdai6GRoviQEVV+imL/qUZWfmo7+Ny9
avEU4MQ7JLP/pgbxICCqnUeDyqnxAGPi2NxZfqFfV8t7v0YuFARxw5Iq5aMth3DEAnxmicOYdrE+
o3x87zKojG0BD26coheHxpNQuefWtlm5W/lwZI3zpLDHnPuewWHDwkhPWiSCti33aTVT7VekA4p4
fEjUEBoZkqUqM5/rtv7RFMsSb2aJ7iaDOCfidO83otZ+6GPGPm1CLS/94VKw4rnR2/Cha9yI1caC
Gr0rmM6lo4GcYnhO/Lg7NID7p3U0MNNqArd9iDMRFl30GxBYz6EdMZSAmzutz5dW4EhWgoa5lvx1
0G7dWgByn0pDG1dyVBwzNSMj0bxjrntbM2a8pntxs6sq/BYlgoOBrAoywTzH22GqcT1kQn5ZIu22
RB0DYxWUI1EVB1jAKBRs3mU9g68vrQQppA8bbrBY7HmtTVpjwcVba3/KFnLlPOf7Vc+it0wULP0N
O6V/KJo2BCmaQp2IHz12EXBSDd7z3jupXmcqa9XRJ27l8lpp8of20tr7qXnU/PVz1ToD51YyHyCm
cNDXfIisiDCSqu0/p6xATFmToOPyth2LTP8Rs248Uu0RVEG6HlswyQ4RCg2aAS8xESEPJ0wqO2Ep
+2g7448lZyj8ZHDC4KCWaXMfBF9MsrkrhL5bChc1smKUzcsHMXes38de3uKBIRdGjeoIbnVyDrSm
xbVj3NLq7nDOHDKuxym3SUPmpi2a+UCs0l9VGvuYA/8p0pYXB0+Ep1dPpJpy/CrzvKA4D22efbci
eo9yrwtGNv1Yrk5s1RiFr7dJ1IDTdiV4qKR2pm1mMFNlRTPvY0k8XuSj/U9878boj53f4P11wEWE
rm5UgYy+7KI5ThrLsDmJkNJCHtjh9oJVaqjbHPGdrUIGVq6JQ8bjbZq1TWVjoRgsJhHi0akx3mzu
SFmkSPladpK6hA0MVNbayCrfeapKTOBFhBCwXDFHqLxI1YzX4Wa2X50aexEb1bPVPzN0FueqZpeq
t9bVeeEe3/UORIcEx2lP+sLGEyXERpKSPTc1yAp080PfjNnO1W+dyHMmwnzADOAMKWkYzy6aQqiN
KHJkBqM5Rf2v1bjn0bNuo8J90ykagxGfTSGhtmMUojVnc7bBOwQSA/myYQOzliM6tRhFEMd6w/YN
+BL4gASPE5x9lmiAYftkHYo6uLg9A+6WV+Jpzr2ebaBgLBDZ5kZaqGM19HkbXozimfEXKBa8Dzj+
I4AHCHwz9qZ1O+7BEcDIDbyRXnkpyOtu0EHMBCMFho9Sa4ntg7EgewQDglpIsPBabIAOpU5TJlkS
7ibJANBaB9CqRTGFfH8zc69tm5GTYWZyhOcz3+pWgYY04771YgDi930oldWedqMiSdtyzoMFWKw3
e2jm9j9COZzdyPgz7FsJ3MP+bjzPC0VavaAiIhJ63b+XuUNShigRq7B+TKECjJMHuWxlu+VZMR+F
bh2l08JvLZaMAU4SGGsQRaoAfI4pnWteu2pNn+UtM1ySnx08JjyyvmJ90fZv+J5Og4WaEmHi04z/
DThcnIW6vuZcU+fumgmZD7rg2iB0KVlXu7DFLCQaMef0AqREzTmGH3w5nYfMlTXE1q6VOKDOQL6W
JD2IuAp+pPOvKnxiSOyCLbvebsb8CwZ6ZFbetkvnlA33+AH9+B+BELz0mv1LZQxHC2YqLPlcJHds
f/JVgtGois6tLG6laeWhowP/ZOWn4b17Ty3uadvXxm0HQaUcJfRuYbCbN3QK4flYdYMicoHqvR1Q
uEds14mdWN1P0EwVMPfd3SCMlBg7fyGulsAuTHOfMAEaT72wyOYFvDXENdKQGYSI7aVvCbRucNX5
g4x1oo9cLEsrMZwnjw2j5gWijZ4z+p9DkquzCdmfCXX6uzsbNTs2rumV6KCPewM22tFzUjQBhMwd
5yR+liM2LMROLsLsYjrQMlxIqgHn3/aXym1/4Z5fQlwYj9W6t1jJZx4Eo6BS+byJXQf3XGcwcYup
sYxcuWH6P6rOa7duJNq2X0SAVcyvO3FnJVvBL4TdLbOYizl8/R3cfYFzzovgFmy3LJFVK8w5ZqRO
SSyPABSj1MveVHVNyFy+uiUseV0m4H87brMKYYaKaB1Skn2CpaQ4bNN3ulxrO4rpmgQBUB/a9Lxa
cPhWxY9p9K50Q+Ua2IYVccDeNlX0o0NMjZIB4nvx+yPeBeShiAQPGUE+Wua3RT1VtABomip3v6Rt
u++8lNWQQgs3iYtvp0e/aIOjh8sO+7M6GcrZk0M7HOKW8b2XJSweGuZFhA7W6DS2fZn8qvB/ntmA
8Ow5bC7lUMxXyrittaoT+Ckm4fuUEf0cE5M4GK510kVThWOjbxVSP071BlR7aplQMzzCgdlmMo8u
L3E7UAXOK00cs3U4uD2lOINplHvd3qgQAHaa3MgRmkynYpLW1hpuGQ18ITll42NlotLkA0bkpfZj
9ywD/8Un4Cslt2nbMsZB31J/tLVpXQyuiGFS9bkEyLM15XspWdgOZvXHrkRwphIOrbFqzsCH3L0Q
CjpQDSURk2K+h6K+dhOmeRvTFzXKBQS4bSA4Hwk2a+w7nIUhdEdwCiLlh9fP7Z2YMVTpPVSu2Ffw
LHjaHwWWRYfz2AmKItAhvORrnMzOKUKeO1VwTvJsKv4Gsf3DBkCEMIx9KDMSs2puBR3FLbB+Mdab
z/48EyLvMY56VMBz0OMO5BYZUlrdAAH+wYCKvs3n1rqQqMCqHSlDZAaInzCdt+goNoanf6cktlhw
ITU+bG3a7kY2mXeGkBASTjVcaioVfJgU98Wq8Gjzld5NE1YbwMyKOP0ZKNExuDFa3Dzid2wuyEYy
ZR0f++mkGMjuGcviRJN3mKJSbhwPE7qOmmAjV9Awspdhy5Ka3YFnvmqTrybxPd5Vh11yPgqmMWQV
Tj59BQPaozfWx1xEn+nshnBTt/lU+ve5WMKKdfBZI04YB689cRnXDFvB4uQvD5naxOp+1WX8yt2R
PI/Ee5clWUaoueJi+j2Dk9jXsZEALfUFZxVBVouVIFNIX80yY3/ZltQ13r0pcOIrFGRhzkRjO0gw
aUuAfbw1+/epZ4Camd61bJEymZ1mjY6Usyq9U9+ogbuVQYCeiQpVUp5sy0JcluVc+xnSQChNFZoR
7W+6puebga+WCGuobUEV0aG7CB7LhvwsCgAaRVIAWKjRYjc0VAOzSPVkLhBVM2KL+jqpT2kpYF22
NpbedGPX9vTsuARTlEiQTRY/0EyZu8kGs7IbN8+az3bzHM6foKFoS+O4PVYdLgEVKDK3gMJTuH2p
opahYUTxqSWYGG2+zTHgd5giTWcAbiy/ZbLUaLf1cGhSIP1jKy0isclFSSpx6gNsHI5HnZrn3ZMz
Dgl+DN/aAu/8rueyoVMsv0vyX2FjE4+nla32fj78Exjuh6dwsCZsi9DAi7e2Yh+iFROivv+ZjbU4
KqP9JqEm2PlVumyHCIYL+VNQ9832nLl+eV6qeLgRIvaYk6aRfJ0iD1EqtIKh8n565bNVCshnbXYs
hHFCMLEcXdWfInONdCN6E+Iu2aSxP72W+ZKEbpUyujbVkxuU+6LDnZxafeizwnuMVjqSXx4xALGg
MJqZg7lWG1YZ7oMKja9OsaBPNkXI+lMspxr1TulcF8BMYKW+uhL3V792J65CLZ+rKL1qQklJHnm1
mhmXDfrDaPTWoxRtkGn1X2a1WhmtWD7hBoWMVpscSON4eExDXKuP9jVj/EdSRkJ7QVTOwHBp4MHy
uqfHPPOBK04FyVt5bhzgSl2GNNcH5f8wJx8EHZkBMqYImPK03GSdeTaTqgTNLHJyN1ysz8mFof/b
iC6rcLP4zICdLSxd1xxxRyDMvKTVP4/pcsk+2iWdiAOJrVDANhTGbzgMqT6kHoHnpRuBiMRnlBjz
sNeXylBPS7aoEPb2+gVl1zTNmu1SV7yS+PQ2QN8QRa+Kl5RBRKNKvevy5KWa7AQ9G7XeYtB5UA8h
yJYZKNxkr4sh3Son+qiqHjHyKuBO++BOCM6s425HuYbAvkQtbXkviyaYyi+6J4nNgMLWe0orO902
bgTZJyBTt1jFrpbU+1I/oTTzLhKg6mEyMXKRA8o62sFLbf+WNorqBZ0OaZ+gFGhaEPR5rI7YzRu7
2U/aLdL4A8CVbREYz1BV8t2jb41Tvr/1DHtnxN/n2pSpTlDtUx+azTCzzxy0RFZikSNjUYM7Arcu
vKMjKewxXkn2XuToHieLiYC9GCkRhYwaPW2hPrMJX0/Gdicth9latMr9l7LZpihWw5Sh28s8EkNt
J5VHTg6SwscqjY5u5+UmTgwr+qBIE0epbH62cK37ium0KswL/w9Y7atVrUvRiHYzM48qswmRDSpm
0CPkgBTjhFcuTMpRwTTKrwgBATihLFE/p2b+1elgxLvTZqhImZrluBYwp9uobAVYCy+P963lBag9
QSh3fC8Tq5rOZZVDmZYvWeIN5AFPF3sVe6o+QJwG2Cg1eXkNROG0yhHrEOvew5Z8ihWwMM46ZuWM
x0ZMHDyggEbWeSEn9zMM7L1VVNdSU+u0bj5TD1JNAeVZkf5TRkjZNAATO3sGWXnxBDvt8T6N49br
4BLGWV6dUAZtIDBz40Q8R/Bybk3HFk6X5PxWnekftHvz3YtfE1eJcOYv0Hx6vJG22Bc1K8KF72OB
UA13o3Hq6KoUKcpXUSXq+JBrEel3CcYEFWSe+lusp3+WhXQ7M1b+ayuv9bz++WHGaJaO9hMqbFAY
ZnEyK8fd5F0j3qa5Ofiqlic5eWKD5VO9MW1MtsC6UM2PBZYrLMWEUJI77PUwKAFWWCN+IdaGuGif
XHml0XqW8QSgqZP6MJgiR2bovLgGc0FmuexxFPnTnjAQR9dYAnsVat/Th74ARtyDEU0J/+HecqGm
QxDaFqtFpRBqj0v1wMDNx7drfHh1BoXAwSK7vt2+tO0D49YBFn8Z87Xls9ohKTyiJrf51hSIv0nF
Tpu4R98/jrh6UPDPgf7jYnjLBoYevcv3xgiL3i6gd6g7yUY4Vq0vJ8o8MmcLd+9b3RtrsZ1tZMk9
HiNjk2L5XYx7xgZaBL23n2s1b0nPwt3mK66C6M0aO25QUZbbNua2jdaHZwpyhgLDz1bCv58arqh+
jp6BkB3siR4Zp2IyTA6gA+/JVrJ+tnq+1BxoRmvk09Vcdz9KpD9T5X815bdXWfa1L+0A0QguL184
9bE0hzeW0RdPYD+NHIocQp9MHDm/Fycq9+7k9FcXXLOh41VfaE7bKALPTr+MO2ptyxLR/EMF9JmW
KKhtCEDM9mj3MNOipTL3enCxW6ALFT6bHDYUOR5gUGFuCmpJ2vs8EVSbInoGvAssNGuJ12ODL1By
sw2zm0if0qZJ8NcYpzxP+dEivIhGgPFTYl5Z4fyNWBRsH0rzBspE6HbiN4/X5dFBFqskdooXPDnU
GbfGiX9lY3rHFGWEkQZF0PXle5Pb9ZUBBqvvr8xBMMnEq96VvlG+lRY/pNjKeMn5kWQr10W5d/RB
NZ2onYGu/osY3L86ayDByk9j8sP2uet+BWOHSNTgfqVDT46yI/udtHoSyvz0h+0vNWF3M3vGdL6m
sfM7snDXzVkKIKh7Rbhs7imR2Ri2wMyIXvdZp1lH0O+cwinkUDPpQ2TjTyIBmwU/m7lS5H8XCH8e
lzbxoCa7aeuE9+FhPyjsDHjZYlMV11hj1ot2Ovc+dA6D7ex2TuSbrMnacA3G6or4uh2qjppSxTwX
pHuf3Qk+XdB+BZiBpQXJshUXCSL/FdPp1iq9hLQv88kVXKrY0OD+r7JaVEI5JVX29FDC26yFkwqh
mjXzk/dd5yffZSb/Zrx1sbAgGGFfFI84bNbkiNxtky3yLOzSiHP7Hj3X4z4PYlj3fp7sDYX8nPS4
hQa/AlQnriYg6Lvwu3+qvnm3OXzQvqu/oMadLY7Ln3i66Ad43sg4AI9iNIsZ4rT61+DzwCwFuk+I
ksGkFtRPlFie12POG5a//w1+fcZbDkQMsh8594kH5t6C7Zm3BCo0lmQuU7sx73twJjR6a9n1W5ab
PxxNxF7DMBC/MAkSnfNdzhgkuja+TFISBmpXeAxS1uOELHuEVxnQjUYshLxJiOPW64cQoWzT1Ga0
Xdgh7bK+ffmveMkrG7tU9OVnBpklSwfcN7rEqv7FMDfeyWHP+K+5xBmhm7pdwsHmGS0IQxhxZG7I
cmT6V7P7knJnpGIExIjijO3c2bbG/sy8+VGn8Hv/1UHxLNrxDwTnlNMYx1HPXuIhPwfxsUb5WMwN
qu6NtTti68R8tWWCDdljCR0zHrXXEezKR5/jZVVkM2mbfc0kLpDsC+jPnWXNeZX156xQxChi9x41
plZIybySlB7oQBtvjRVP9BwjHDzkrJUevpfIyFOIg82OarbYlCy0DqB90QKYYjxYgiPl8VdxQN49
R+BjaFkHlM55sCy1Q5bs71iR4WSfEozoEIcMqT/HGQlWHsFrCaCf0FC9S23eO1NfVJMy1FzPGwa8
29lzyLxdXUHmXLDmAKg8F30H5sZ9jWb9u2kdcsBEhw9spuIFQLdvveruN853hrp2M/g0xthdduMQ
OMeSYuXc6QFjbUCsFW5twulM3IxFjpxdB9fFLngvglw/YS0douTCXuFQ1jI6Wh4Bp2JgTOdM9VdP
Mw6SnLdfdsne822PSDPjzNP6c4DmidYrzbjGgaUNxkxxnh1T5SWHsnDFaYlLNL1W/RojuZ1m1G7M
aGC1jr8sC5Q38fBPg2G+9Z2PLmOdO8AyErsMNOwFed/VcrIhtEckxvmk/zzUSJlAcAoZnBAJvtmS
bFNpQ4Z9YPYfUldadBI4kQz9p8UvSK0k1NIYkZxhUM7sJTmkGWKghP7pbYASNpgFiYiZO4ePCptI
wmLTIWjCpQm4qcV4eOvXD4sF0rTRBHDKaexPAHe2ahWy2gaxR0nDPU9k5ouiQQMO4z11zGNdHvew
b2mIZmoeZz3LU1ghB9ehrGqEpDxts4Vpo0zvzM87vjy0LEUUID4N/lRtB4XbLsz9Mq2Zx9orMcKg
4EDwYbj/GFBpP0ieC8IgiJ80s4B9IbKfi+8hN0ttBH9teZvgHw3zcLJy9NClgI+ALg6Scf2vjzLk
UKp/YLTUZ+xRYmg0KUDDoZuJx8s9gdapI9LNdeddPWNH8x3iNnyBGlIJEuUMV309bGAtNd8CMsFs
DREGnf+qOXVDARV3G6sk4hvtRYfeI0LepeFFbahAZ3Yhsge2mavFjasY8cC8JSRThNgNtmxx4GNK
HiJUxJLxjGSUAcGtakknEXo7+3QF5Ex9FIOPPB9ykEw/k5kB0eSYZMJ206FRkNXzZQctTCIwIMQF
QA3mJEgnFV2wDzJkDau2TP+XWjp9qofsY3ZTbJkL7CmrYbKR1PSF1lTfmz5TsOJA1hB1dzeYn+EE
pA5IAxalDp3zOJmE+02EQS4uf2m+EATgetw+WefAEqrTbTKPf/vSvOtG43Xg6kAHkGpeVJhQ3H9v
/J3DxZDiysGL8nzp0TWuvYDVpt9pNzbUTxEUa8aQmDy5zkYh/k6xJr1jFSPTqv1LLzuMS331/lPx
PlxrNVIc6qkeSs3khiNx8/+JvQw/x++HtDFkncVMqEdB2a0BX8gvWGfOyzvFDbvptrk0BBlp4mjZ
a3OIDfjvgyX/N/PrT2d2ne2YumGwBu1YgEUO5ppWXWYy39Wx9/H4Eub1yNFu/KMfAL61+F46/S4b
M7gsLcMgw8Vc5aDg2npK/RLsSq/uwH5hstCysNX920iseuyz/g5pUsHoxcmldPA0A/9M9Z0FqLpY
atA4lOy/AwBJ1LIwTK3s1Cz6T2dwhi+G04QYeyuavBEbbQbzhq/xbaKdJkvqhk4tusetirdptLAj
q57nOr+rJAlQogKcmkx2ISZj0COaq00Kz4HTCXt4kuwHUimOa9Q99GEY7FFCN+BYTBzRoCHZtO2t
1h1BSj4j9KZmUuWCgmTvN3By1Pa9tkdMsoEFO7MlhXrAtPmOCBHBbVOrbW3ZDS/JtTaYbavsjxXl
cMWMT/aKFKxZwdx3CdKt03jYaBlIyaGkOoLu19bLK/ZWzpGSuUIbl89pH7Ooz8jJGVGt+BI8IfIZ
Xqs9QYIAvjP7T1BzGqwEpBSKMuIO6D2Z55I/RFHpBvmNoVp1IzaBziEB9JIpXOurT5oBNq3uK4wn
irT1ZTW9FmoEE9S6n4ZD3j+7YMemALNxvMrThEw3jWmgDOIpThKaH8dmQbFYXM1B4zJRcQ74aJM9
L+TNgATFwAHHCRVeMk3v1tAz0WG0fpzxFIJx8/G0phg81MyAhxjLExFc6EBSVYYAhlHQLHJfTDVS
Mn42JHGkJIr1xi2QP6UicdTBEVrGN69gcYRe/vRQVwYN0XC664vt4xGFdiXO+dje3br4jsVaBLPV
NFlI36KnqsBOOvcBSMsSERwz3Po2GxyOlCZnRCSM1qPyiqYf0Zanj8yvAST78Xdl9t8U7/mh9+lB
G1qobVNiy5/b4aJonYMevEhkCw0twwfqEp/JjOD8c4rXTrPc6lo8J7B194nVN5A8anWPps96QBjJ
7AqhPx6R2p3RtTdEOnviyXQwQ0tzegbHM3JMCrDZ5Du1+G7sku8Pw0/30E5MffHGgjmOJvwo2bce
Y3WNe2aFXp18xitFf8hR59kxgD3wPufO8ClV8bKFcQWLLhI4Y5gDXkqyFLiiYU8SnDXsLMfh+egn
eViNLagg5qsUndiTpcprhlqTuj74waONqKNlGcH+9dMrZBmi76P5BKJ+VSDZ2kEqDo4BJzsSOLui
/a4ftih2G8qhdFTtQOUAquWG6o+V6IL3NuhPTj39UB4/F/J4m61a5vF57suRWUHNyKlbMe12ABI3
aoHMagNoLOPZM2jbM74qiJv45C6COazeLNlfq+jCLml2WJSj3dAwY2KJMG0mr8wQh7r6WgRUnQnI
2UNkt+m9bK+QI7KwD4QbkiQzPC9YkzvsF+csWqJLA8QfGdhElmvg4MS8yBU1UIOc+zHn7YGU+u2j
8hlZJO1ryHgbFIXJ8aFst0icOhFBScNKyvcOxQUJdf6LJ5M4FG6ByCOr3C1bBfLEZkgqBNcxTyn3
Y+VmlxlDE7hCJuWxlT5VsVEeXpgSTUwP2EdUnJ1G12Oy4QR/PCgcOg5BWfHeVx6xCBSBO6QjKVNE
gJbzUF7NpHsSAdSastFfmMvWlF3f32CpW45k394eS6RoBBfE1eHqtIZFxgoAzD3eGdKVBw2+amn9
d13YFuml3XufWvg5eXDDEenQ/hG/wy403/C2tOeENLRudPKLg842wuQR4Hh+xtQU5uuhniQIJhQB
H9FcVPzkZPvS2+AMmKYPqsO7bL7VJlPknD/kmuTsJo4kO3CWV4bnaMtJnZ2GNZJjJozlscHLlNgU
y1Jelukz6/zlKBvyb1dzRSpq6zo9kjsupmUjZ1iQJRMWMoqTcIK/XYGyvbXxbgrT/O7cJgO7VUpA
vhWh37AxBF03dDd4b1bGRLTz2Dnr+pctxrfOIYTO14t3G5RfX+YVTFlLQxD97b74nf4aHQd3otJ/
pzkoL4iccR9g1PN4/14NY8JIU1OuYEzIEOow4IIJAbaC1rolgKMYMOoYfXN1TWM7QO07mKP8oIgk
a9aiPUHtRvxhlqqfM8DYGpxWHMGRWhYW3NpXvEkuCWxGQMboSi+bU+L32sK+1JPEmjPI+JRUSlza
lIzE7D4hyQ8r7BaQ01k39AqKAi0yNt95YHTLPO885AjsU41+LzBzNAfl66TS9jrWAAH1OKWAg8XO
kN0cZg3DmOm17Ukl6l2FqGDlOY8M8MGZwUAqZ3czul0dThWlf1qxB67XuLD+M25m4+Za6jcDUevG
9+RfIyKUFE+gtW/M9BypaL5F1r+miWNoUsgaTb+/LlUwhcT1FQcTc/gjV91FMWV5ZbkxHcxDtUPe
cRMwCa3Yp5O28Oz5Jahpjk3tVOcIJTodPsPQCdN+OhPWsNS9OkJASg8RrTBZFCWz1nmwwYpH9pNh
xlnYrA4emo/l2NUTD2KSMg23+gtCatJaEn8hvNjAuWoBH2dwDOwmBbqYS1pi26EjTBnWcNgzDRES
le6Qjxji4LVBMSmqC6uBF9noljpfz5vWZMD0UEu6qf/tpA7w1sb8tHgmz0jc8Pp6HjVhzppWeSRs
1OvxA9QkGq3lUmgArAGaj9VLOt4KVZ0TNfOmDz3zMsH8ymtHIp18ctI99CJoaiwVyiFG9CoDcdBe
e55atMCPPy66lkQ4wMuMTr3pJbWX34gdorMmxGiTBRR1mn3fU9uoPep7XiLtDYdsXsep3Ik3RIzv
DVCdbWRUak/cWvE61NB/JPN2ZhRHG63BU/5uRov9LHQRPOeIGAwHhSpCVRUf27kk0qRzkr07EgHY
JEx7SIx6mkxNgpPPBLGP3XrXZNVFoLGlICHmEPCHeyY27bcojf5bFi67ymKCfF6us2XJWDTyb47v
irsm8xJXaKIPjvZQrwoQ/Cb2Ky80mXWcG7z/cuhxn+UO5wq+ERvl791t7L+tgC2lrSNCF3EpKsW0
S/sXMGU+c4u8+cdhF8hjPjhnI7B/BCVTT9yjnHvmiB/NIQMGmpYdoMP0SuOWW+SY4WPYJSgiLkVK
VMFoun9oEGErgaPcxoFUu6jviivOnYGJSIQlJKgY4a0fqgh+hLPQUhVZzLNVA6toF+YewmdUCLk9
uHlfWel9t4bXbFHlVmQyoUmMsV+KaggQdRnXWLpspnLfJHlXXiwT762Z0kRY+e+SeNcjjoytqQ0Z
OoTgsa0CUVv3GW8kWFG7WadlfwaxPBdoA1IsblEc2QgNvQsGFjQGgiuRZdk9H3yMlvHCnWjQjKYi
5TlNhw9FVlPYwx+zA4zF2IDdLEAx41s/SbNg/xKNyFk6vBNoLW6xcP44s/e2GDXaEWZnB1YeAjiV
2EWJXvZZpN7RHKB7ISciAx2Ai4XqEs6DL5rdHKMbQQdLulEynxfeeBzFz3iQp5/JcACIQs03SwTW
Jkw+u9DVMcrG4qkYeTcwyKI/ia4movCnya+3Td13N0rI4LLSzpZy60vPuNOfx1e7svZGgvDbydm3
tDHuDz9NIMdLwY4oGuUR9wCaFjxvhut8+HOTnmHb/AGC8StfeAE7UuYOadz8Mg0CgLK1U/ZJT981
9mfKU4Aev9uaVWtf5i7fm6V/lJmvzjMa5aa1Rg6/5OTiKyBY8JjpX9PIpZKN7tk0ZBbiinOfh7b/
6pln7AO8X/s0C77wBRc3ZGnckYwVo6K8aAug1PrGr7Txaind62Ia4dygIkMKefEp+52WmPHlISFx
gvmUyFE+O+kRBafvIKNoeriW0b/jhOTe8+MvONLZZZq8p3G0MEVa/ctjumMVjkdetmw/WnKujmLs
MXYBo/uv6nEgjIe5+YW/cZO6rrrYUQ+ok3+aDYtZ5SNGIyKaOk6WcCYr40BJHp1ErC4aPWpZByjr
F4JC8uLl8f9oBJqCgA19qUWJYeg2ERyxfURvJbBMdkGky2th77mS883Yzha0qD+P8EK6rW8p+UY7
pf1nqRROboCkVHA9pFCZ/4GH1fDV5fExVz5XQIS40ykYdTWta57Z2bIqSn/1aCOOcQ4IolpuiYmv
hxSccz5ZFybmT1OcFKGQGEUwy1Go52mMqS+ejo12/oHsaIeAd77IdEtWn81k9a8mCU4wG0f1xkAy
v7z6a6eYJngkH0FNoyPXintxzvADmt1/3UXWzAvzdTbUNqDzvbW8Q6QXe4+xJHvU2EdRyruQk9yw
J6ELgTxR5/sISS9mV5woqFa/ahU3hzwjodCpcHpgP2dgJM/IwgZMuegahoYoKKuiurUrVJdWEnR4
Fdtl43MZsOM7YQQsTstQdEhASInW691NQ2Un/lmQeuBYghke7iPHsjlPYDye8YLp/TgHYb+KwwXt
j4tS74A+9kdF3XNapZwPmw4r8//Kg1oRPi9j2lTok2guq3U6QNwmShmnJW+5uFQ5E/q47afjIKx4
7zXZvkV4f6kXj1hWeA/rDEFdsuyPyPrgidqSCxp3Uh9hsCjh2GZ40s+P9Eq9MBbVtVefZW1vsIXC
deOgiBh7rx6ztHkp44s2ZehPafKMxlfvzIQcMxrnI2JrCVbMYKzixWwxyZxHiUte3blr622LnJq8
IfJrO0Ztl8ftFsVs5W1mhaFrG9fGQPvWZocGPf1lWguE3gW2N2n3l2tSuI1xxDqsBzyaRAP3t3B+
PJrzuvm23Q5em89UjUbzQ9e8A4NlXkTGNk9aMwWZof9InBWOtZquPx2ieqH7bivrbyYa/8Wuk28r
oB+2LP/mTQxjyeKbQ7snfffRMKB+8rCPkkg3kcMVIar7YefDBgMIZgaSAKcuhWedMnMLCNSKLMtg
qRn8RH9QPPPPJbmRgk5OjKX6FoBxPWi9U6kkbbSZD92QHCiRo7OUY5hTUN8t2KcKRaNoKeestC+3
KBCXdfpNR53BhA0Nus66KgUz8n7ViFD5ixl+N2NlkHu241DCtMQ0ZHAPhenUlEHll6eNf0zsyZtS
YQqvF4DpiceeKMbXDNOfbpcsClIDDmoyMdpM3LBJMl+YxUp8dfQqE97lfEEbOmtsMbK6shwor6N8
Syzth0iFWJNmRrmNamDLwm0Oi5g6OkWWalWEHdKZmGXNElYPeQ3Psi/qQxy8m2Ie3xzoo7Vj0MSg
w6vwnVPAK+afkcvbgdyEMN81ZbukgSajLjoTbEveNpjvTSmceJs1OLb6eq75C4jJyxfrrZ/pDHkP
/AMD/5/5ms+G8p7kDgtfRfNl0J9T5KfM7MF+74rFmW8xEFnWWfC5cjIcUSwmJAjqgrm1W5zJRn8b
wZDwgrkD7UyOJLT2aGfhIaMiOD/uKI1ezGqhdBCAKH4gdsT4GiA2aJM3U0sC1eZs/in1+JHZ7H7o
WGnXF9r8FGF25zDmdY02eQbr+9ITkHtR1TPYoexaSEZvycT8IvGSow8cpc2as85ldefsre6dD3QD
3xdJLSUAm9ZB9Jp33oXpiYu20cku9ooBzjU+DQr8Bb344gWhjIEMV6LrNlYSA+MeQVIVBGx6RuPc
ZFV/10Gjth0VBSsms3y3TPPYT2LELbJEp0jqfzNL+M+Ob+zYKP4d4M4ebJpLKuz1H26Gtb3UP62e
27Qw49+laT8hkx9P0Hbt3VhieGrZvl8VyKidhnCG7dnX21/xkotbU8CXdLOjzenauR6hE6NTH1gJ
EsqCe281T17RIMCcXY3DFidAOA/de4wb/YiUFgazkt0Zq1F31h4YDZXa43GS8230mI30akGJhX34
LcqRYrkFKvFC4AFJTfSMWdZn21mpv07rBWeJ8OInf+hCJQxozB0vLMBIZlHci23cxi/24P1WdfaC
NaA8IQn/HdVgf4LubV7H3i77mp2nwaL55ri8eCwLdp1yzGMGDeolXcAITjoFCyhyhJs0gvtlaTCW
WMZzZ6bOflzTHlixO8c6nn7NjiLTk4MMWzkSKpwO/U24dMe9Tl6jNm13NcvSsFYuisdMvXv4RHad
WQ5wPZvkPFsBEyg99nfQbVzmgjpzKhfqfQwBr2z3Nh7fnxsJttZV2bgdCFs6L2MdMiM5IlLqX0uk
iZgGuEj9AVZ6EltEsBjZjAHHkE9m4VQnlrv/UpWjynl8TggNlFVDA1zKq2r78li5y9vCdOpWEEk/
Q4/z9sL05M1PU9L0goWGkEe9di0TIpOTA/Yfk2NmYkXAk1BccaL/RdK28G/IXAQZFVoQq7pXEf/w
qeIlUojmFW4tqmPf+mSQNWbmq8AnvCPIjovi3g6FeU+soAhTSQVhjslXTHdGjEy+LVLDXatm+/L4
QHLwGMJzeGYPEZzN//shZy9a6cY9ugShXdxZfldMSOFAWe196PjiVIUTJXvEhxAtddaxc9Hr/aan
io16o4x669XfylOfzeB5IfvB6G5k4tIVfvUzEKDIpgBZcyMFwXYY7je1NJs3j6aPzNFsSzyls00+
jVmQKtNXLg20+hk1nEpmppNn064D3HrTSPMpUI77Uj6nHqk6MTNyVgfIiwNiJMAKnqSrSQR1K+du
rDY5Cv6XosWSLkyL+JxIQvkvGfkLhFQG3p+wt4GESvHR64lvetLpnZPl/R5/w3i1pirUAQgKncoo
1GinC1rrC24ilDOaUmjgJLsT+/2PKWB/StUF5n+fM92yvAc8HYRZRQdMN4dYmumR9blpcyFFjBDS
duqPAcDZMTGqc9B18kDEKtkiOoaMu35IUANdXUieG09yI1X9cy9LuUfEyso3FvPH5HPp4aK2bkgn
5o8BByz7hnfpVfAaXA+m2/q7HNLaQ4/NMEBf/jOJkTeLbBgvCO+opCSNW2Tgkpl+SFaWh6Erp1v7
Z7LM6XOylvjCyA1Ahifcz85lp5JjRLkGlmn/tB18HazOjrY2dBgwsz1iG5uQ0PksRT3Xb9H2ePiF
UHahM6B8f0DdHh+KGtFgZsWXBwrq8SmfTd61Ka+BU2jAPQvqL/g5bx3welTbMy8HtjbsBLNFXBSL
+HT/+D3/8yGv2UZlKbPvx7HtRaZJwuvjozkVgpiU9TSHJvL/PzhiUbSpKP8Ciwraicc4tLJefsQS
eTdIsPxuc2Z+WGukOp/GOr+jyytuyQoKQGpLFDVRfJvHf+IDy56EV+dPXAId+mT4eetv+5/PU9y4
ZM79r9/O/o11mtNgoWbYENfMHx6/CmaFkLnPlXGei0vEUvK/z4Mdni4QxnVi/OlRey38PL5tItcU
A+qxLrJ3l/jxndK+BUw5jUKD9ZD0+/SjzcdPtrbJhtlpdwtq3d3i9XZ//Mpc98C1N1E4rcb6YqJ2
duL4tVhRcZ1M0FnxluxtRly3eGSKbefro+tgFwDNRL8YB3yOqLpzzhO78o5yVgQmB9Ljl0vqwuPf
FLg4j/PAkMSzKnFk25ExKiY8mbnyxXSxoMl2PrWGnuAMu/n/Y+7cltpWljD8KlTuraWZkeZQtUJV
CCaJSQghrOONyzs2PltYkm3ZT7IfZd3nxfYnyRAsA6GW9oVvSMCiJTUz3T1//939Wcart5YEz5eV
nHQgXC8gaCTU4VD/D4ZjaIEhpq2pJn4LraA/Zj/7uMwBqeJ/xZcCnyp/FgH0OfCt0zDOfLpVpfCC
5vdf1CR1H/P2XdpRh0hm9SOHKHJVhnRL21wORnN7aYbz9gfIpTej/Lvi57PpfPNBNNrn0FY+ifWQ
clmskG82rrlYMAqByl4IJLEmDz2FZ+qP41VrTFk7U7NA+Waby9nt4mYwF+E5/Gj/J+NUxf48UqND
5TunnBHSr86fBYWg50GwmZ4VJUCN2V8BZug0pcnkhMFep5g6y4ag9QXmloalS9qokQGgi13Oo8/G
XDbqN4tq2qIrw/MjOFU+QzSiIVY0+9B9/YoSSyeBuEQosLvCgk/x+YMBktl6sIqZmG4YWp5zVwab
yYlKKEIpWE+C8wFoLLSN0Den4YmfN1JNpw0WkVzeYNfhSCSpa4Kr05BjJX5LJ/jI9vpS6/e3zBdo
rVcbhv+lg0WzKDmZZTSI3YyYA0IN57sxEBRhNgk6iJDWLX6btaPG6cbRgmuRCsa5AA6uaezUCBsj
AvVg8ZNBn0LmL7f78tQh+iGznVxorJaVSZ9zS4eAZew2Z4GS10lekJ8EhgPlCM4AIaV/3ng/nzgo
1Bvnt/Ss8WdAfMgALqYQkJdOoYxDEWmvaW9IgVbUEu3oPUzo2aWDhk9l4EUc668+h7CW3awg70dR
l+5SjHLaTNokYNN31GsNzrHz1xnBf5OCMXlCzQpdxPsMipjabEAub3S1VDNGPQZMA19tYI5MhhOA
IiKLEzL0/1kH8ZfpeES6esx8FBpi0fUpg5GxUiTRZyta7FK0aTLQGvCHxXh0swZZP/MzXHIjIpk5
yplMUCYUByDA1ixqMkUo+xBm2bvItpkvb5jznSyWJ8s5HPD5koQ59VvkoaGnN2cKAoFYrZKWjURL
0lw8oKYEUmlzOQ3888WcpqhBzEBXxj1Q051QjiPmDfA+iAkZ9SQEsa2wvWJAWZ4CWfcF0xKx1xRU
RudqtCJOZ/ZHBtAO0EdzlPH0rRXpaTxVqtWg5j0RvmOgOjZQKeYOtkMaZ/twJRbw7aQl1sMLh3Ca
4AEYNfhzBhkmE8OMTAOrNKYn9zwmAgxo6ni6JHQuay0nTO2EVE6Swp5ABW3iWfqgMcgv2LZtegLx
JzefNxP1162modrzG1LumQunZQBkogJmFxulqpNUk1tfa38tzhLb/zuA3d6UDXhxNMYbUKL5bjgP
WqE1HTFa0rIrb9wx8ye3rNZBVw8ZhmQogytaV9Jgh44rtN3PGaJLQZihVwnptfFNYmTGFOCUWrfM
XWSjE3IufxRv8cvOFObk+Fe+/0aKikzDIK18e3zRWaa9+a/579xfs/sbx38MGZTT6w47z151+vXN
9dFNFB99+np2Xb1yRzyPsH3E007a2fmmOUsZc/Fl0YvXV70Ez//8p+XLQHrIBV3SADm9jvZEvOii
4pWfFHTUK57ren3be/0K1u4M8sNVr0+h0KvtR7mZFgaz/cuepOJtnpMw6fDSiy6itfYY6a1pTQRJ
GWPtMIWTCDJt+bEIPOsczXgkplAp7TNnmPs9UOZTOth7qEf09Pw1Oy/Q6eaDX4dJGg+/pQ9V4IzU
uKiXqaEi5YcaQucpdKCJtH3twCXZXQ/VIDxpAvygdqGvLeOqD00JimgdL/WStfCkErTwgjCQUmkl
beEUd1UQCPTiBIkXZ1kVh6cEvLUsH6u0R/d7dH9DPK0E5QFTOsHf2ZGKJTzbXQm+F2ga2LIItBa2
3H6Hth10uUv/vRLYDi5veRJaaW1oYI1VlWAUUKRRoZSO/OsBWoUAhlLtteB7LABh6O4haL8uqmoQ
nmDekUYLDlqSOkQ1SB0ITHptuwAvIKfRYBpDk1vbB5YB0wnXCOeQHxZYD+4AzSMVI6a2GnxPWkN2
BhvIF1nxEQ67Yal1dNwKcAVveoAGktCx7qbANoS+wyoQfBjSiZXVYD1SW/hR43xfOR/C3QGqQYXi
hYHTk34ijxhoQAMBRunA4BMqEYPv5d5IBfTQMD4RyiGaSM74tdVgPZaCCpUUfoDNdQh8YBuM56w2
0ARpM0l7FOHKGOWgHKZQ4E81TWRoPUwMO0IRiHFAq0QNhsUgwQqs9fGlrIYDNJEyEM6vq4bcCDor
Q4oHJcqoOEzt4R4UbeZ8Ku8t5uEAVwNnHFNXDdr3FAGicFgGKTTltTubQnsBe0VZji4B7S+L6OrQ
zhNwJgIsWt24QTnYkGG+7i396ndNpPa0jwEiwiLMDHGpB7gaBLmX2qvBeTLEQELCIWqWJn/PByZS
EGsD3GCEmH/oCLoP0FMQ9+i6nkJLD7ZraPlbEyvvrQbjGRptYIJ0yMnClQf6g/ITkoinXKL//mCl
A08GwMpKhXjLvRhSSCwkh+zAgGoEh+gkKGeuHUcDOUljSWiS+AldNYAEcqLBLroxWCClDlAJAa68
LuCk2fUiDHyIfkC6+dnkgUmQISaBqMpK/vG3uM6L9sILLroHJ98yhqNbYJfDHtUk9wDoTy+4g+32
BVSgyZ0LcyizFP0D2jzeCa8LWPHBh3cwY3Gf7a9vX3D/1jv3unurux++H/biTvyN+r8CVd0+5kVn
CgL6ey9Jb6JJdxdUJCjMjwg/nub1q51nfeAafya88abf7cV3snLYlnxfGXPWFX8dR9OkIrn0WLUl
9ya9aSceV4SX58e6wr9+/yduXMff/5l1e5NOv3KPEsSrfY+oPzuK+kdnTOLqdma93Ztsw5u6N7mK
+h2I/ZW1s42k6wr//t/HFuYW7a4r/DPVmxWVgHERetQWzEDPfY2UKFRd2Rf8KZ9cN1v3/P+4xyMv
UPq9usI/sfB7+aq8Yt92O5M7dZdGYRtl1b3J+3zB77/C9mBTW3qvu28XttmHurLpQT7bF751t3WF
Q3ge9+JFZa9ugcG6wt8skvQxOx+UEEtt8Tx5MlhUTP0W4n5e+GMO8z6Bt+9GKznQpy7AkeeCv016
nfj4fwAAAP//</cx:binary>
              </cx:geoCache>
            </cx:geography>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Destinasjon!$AY$5:$AY$24</cx:f>
        <cx:nf>Destinasjon!$AY$4</cx:nf>
        <cx:lvl ptCount="20" name="Fylke">
          <cx:pt idx="0">Østfold</cx:pt>
          <cx:pt idx="1">Akershus</cx:pt>
          <cx:pt idx="2">Oslo</cx:pt>
          <cx:pt idx="3">Hedmark</cx:pt>
          <cx:pt idx="4">Oppland</cx:pt>
          <cx:pt idx="5">Buskerud</cx:pt>
          <cx:pt idx="6">Vestfold</cx:pt>
          <cx:pt idx="7">Telemark</cx:pt>
          <cx:pt idx="8">Aust-Agder</cx:pt>
          <cx:pt idx="9">Vest-Agder</cx:pt>
          <cx:pt idx="10">Rogaland</cx:pt>
          <cx:pt idx="11">Hordaland</cx:pt>
          <cx:pt idx="12">Sogn og Fjordane</cx:pt>
          <cx:pt idx="13">Møre og Romsdal</cx:pt>
          <cx:pt idx="14">Trøndelag</cx:pt>
          <cx:pt idx="15">Sør-Trøndelag</cx:pt>
          <cx:pt idx="16">Nord-Trøndelag</cx:pt>
          <cx:pt idx="17">Nordland</cx:pt>
          <cx:pt idx="18">Troms</cx:pt>
          <cx:pt idx="19">Finnmark</cx:pt>
        </cx:lvl>
      </cx:strDim>
      <cx:numDim type="colorVal">
        <cx:f>Destinasjon!$BC$5:$BC$24</cx:f>
        <cx:nf>Destinasjon!$BC$4</cx:nf>
        <cx:lvl ptCount="20" formatCode="_ * # ##0.00_ ;_ * \-# ##0.00_ ;_ * &quot;-&quot;??_ ;_ @_ " name="Passasjerer per innbygger">
          <cx:pt idx="0">0.38540796307955533</cx:pt>
          <cx:pt idx="1">0.38540796307955533</cx:pt>
          <cx:pt idx="2">0.38540796307955533</cx:pt>
          <cx:pt idx="3">0.38540796307955533</cx:pt>
          <cx:pt idx="4">0.38540796307955533</cx:pt>
          <cx:pt idx="5">0.38540796307955533</cx:pt>
          <cx:pt idx="6">0.38540796307955533</cx:pt>
          <cx:pt idx="7">0.38540796307955533</cx:pt>
          <cx:pt idx="8">0.38540796307955533</cx:pt>
          <cx:pt idx="9">0.38540796307955533</cx:pt>
          <cx:pt idx="10">0.44762142560014823</cx:pt>
          <cx:pt idx="11">0.44762142560014823</cx:pt>
          <cx:pt idx="12">0.44762142560014823</cx:pt>
          <cx:pt idx="13">0.44762142560014823</cx:pt>
          <cx:pt idx="14">0.23082415948323531</cx:pt>
          <cx:pt idx="15">0.23082415948323531</cx:pt>
          <cx:pt idx="16">0.23082415948323531</cx:pt>
          <cx:pt idx="17">0.56699747027806668</cx:pt>
          <cx:pt idx="18">0.56699747027806668</cx:pt>
          <cx:pt idx="19">0.56699747027806668</cx:pt>
        </cx:lvl>
      </cx:numDim>
    </cx:data>
  </cx:chartData>
  <cx:chart>
    <cx:plotArea>
      <cx:plotAreaRegion>
        <cx:series layoutId="regionMap" uniqueId="{118EED62-8BE4-42CB-A346-CA67951EF7F1}">
          <cx:tx>
            <cx:txData>
              <cx:f>Destinasjon!$BC$4</cx:f>
              <cx:v>Passasjerer per innbygger</cx:v>
            </cx:txData>
          </cx:tx>
          <cx:spPr>
            <a:ln>
              <a:noFill/>
            </a:ln>
          </cx:spPr>
          <cx:dataId val="0"/>
          <cx:layoutPr>
            <cx:geography cultureLanguage="nb-NO" cultureRegion="NO" attribution="Leveres av Bing">
              <cx:geoCache provider="{E9337A44-BEBE-4D9F-B70C-5C5E7DAFC167}">
                <cx:binary>1HzXktw40u6rTOj6UANvNnb+iCVZ3rSVmxuG1Ooh6AB69yTnUf77fbGTVS2NpJLGxc5GHN2gWUSB
hcKHzPzyS1T/82H8x0P++Lb+YSxy2/zjYfzpmWnb8h8//tg8mMfibfO8SB5q17hf2ucPrvjR/fJL
8vD44/v67ZDY+EeCMPvxwbyt28fx2f/8E54WP7q9e3jbJs7edI/1dPvYdHnb/E7fN7t+ePu+SGyY
NG2dPLT4p2f//r9N+4vL3z/74dG2STvdT+XjT8++eNezH368fNZXn/tDDlNru/cwluvnVCIiuBZI
aMoQefZD7mz8oRvj50QyipXQHAnFPn7w8W0Bg//MdM6Tefv+ff3YNPB9zn8/H/nF5D/veHCdbU9L
F8Mq/vTs6Or48dkPSeOCp47AneZ/vDp/4R+/XPT/+efFDViCizuf4XK5Xn/U9RUs94857JI6+7g6
fwssHGnFJZZSUsYQ/QIW9ZxTDphJjRDVSCD58aOfgPkzE/o2MJ9GXgDzqeM7AuZf2WPdmK75uDr/
OTACPUdIY6mwwIJgjPAXwIC9YCa4oJxoLRQ9dT+Z6hMwf2ZC3wbm08gLYD51fEfArB/f/70GI/Bz
xhkhVFCiMOGXqDAMrk1jgqlWSusvUfkTs/k2KL8OvMDk1/vfESRXTe4+Lst/bicQV7TkHHFFFLgx
dmkn6LmkigsJhkI005d28keT+TYcT6MusHi6+T0BUZb5W/s3xviTbWDMlOQSIjyXF8EEGAAniFKB
OcaAhr6I8ld/PJ/fgOPjwEtEPt7/jkD5V9e03r/i94/132gj6jmYBuWUYMSYxhqi+GfcSz7XSkiM
kMQQUCTW6uNHf4glf2pK34bm869zgc7nXd8RQH7XQLDv/k6zQc+JklRriBvQkAtqrJ9jpARlGgyL
IiYRxJzPQ/2fmdC3wfk08gKaTx3fETAvH/8bOQtChMPqCyaZuAAGo+dYc0IZ0UoicaZonwPzZyb0
bWA+jbwA5lPHdwbMf8GlMaYgaaFUCibYiWl94dKwJgwYmkLACACai1BzWsc/ntJvg/Nx7Dfg+dj1
HQF06+K3fy8TAFaGIa0kHIN1AEgXrEw8h/BPlVBIMIAIqPKXLu3PTOjb4HwaeQHNp47vCJi1q9//
zchAXklBX8EaPBrBQl5wAfGcAUWgSkvCJIVc5iKv/FMz+jY0nw29wOaznu8InDsX2x9c/MMyPaFk
QTN6cv7/eU4DPJpqSiC2gHEori/ijngukCYS5AFIejhQhgvr+SsT+zZUXz/hArGv3/AdAXf49//W
jyfkbl3RgH39jcCR51worgAW0GS+Ak4+lwQBYEhwSEk1SG2f04W/Mq1vw/b1Ey5g+/oN3xFs9/W/
/9e+f8zfxh/X7bcs7b+owN7B3vH+/Ey+VIt/Tx8XFCIm1xjUbzBrsO0vCQ1wTeCfEC8VEwKrCxn2
L8zq2zvnqwdcbJyv+r+jfQOC/vv/DmTsOWGaYko5ZNVf5W2YAMsBMZBJSQS7IKB/YVLfRuyrB1wg
9lX/d4bY38tHhQDXK5VkIBVCQL0sc2D2XIJYS4jEjFD6Daz+aDq/DdLTyG+g89TxHcFyX0O8/CPf
+xc8nn5OOGhSnGKQaIk80ZjPUjgMwq4QiHLFiNKg8F4w0T+czbch+TDsAo8Pd78jMJaJtX9zZQMW
HHOGOIFCIJVfVjYIBzRAQ1QE/iB1wTj/zGS+DcenkReIfOr4/xiUb0/t8zTgi3f8xZL5yWkJIaBq
DmSfI6m/hAScFvgsTUCBwhpU9UsDgQhwKmT/9my+jciHYV9M/L9cFf9tvvYrYwrftm8X56MInxXN
f7/3/PXggMTF0N9ZkA9dm/c/PQNl6TO0To/40PkkiX+xtr++//Ft0/70jOLnQNMgydYYn440CAgn
A+hNPz2DKEM41KAQJHcUw2kOOANhXd2an55JqOfCANBMAG1geqfaSOO6UxcHfR6co4TgBaIWWKD6
9ezHtcun2Nlf1+HD6x9sV1y7xLYNfBF4+w/l0/tOEz2fr4APQlATO81EagH9D29v4YDJ6e3/R3aU
FpErSVjo/mcx5zUNyQqIjE/Lpr+qLatvxrpOr+ZY+TJrC1/KuFgqkzR7Uym7GcV8hWpLX4hJUF9V
VbfDvSBPL+d8bBa2nIptOUz1TVNl2TKbxjycGb+mFRuvtbBHRuaY+pGIwsQItZyde02yhm3nggZd
kuC9wX3rs7qdr1UTJ/5gq25zHq1QogNb5OlL2hVBzyzzs6iB9yZJs8talG5UX7JVUtT3oD5pfyIN
Wrc98xK/KEy+QDhtblSEt2niJj9O6LhMGDJ3qJMB0WXqdxU1d4kqpoBnWRRiFlHfpHPxUHvdKurL
7lVO35ZzXRxUjdO9Q+MYivRdMhl3tCnuFkSJKuCkcMdOz7djHVPjF2w/lBzdscLbKzwvy2iOD+fG
6+ItTQeY3rRkVnQvBq0WLVZz7+fWtUvBnDy0epKHmXO2Gwt/0mP5hpkmqFplj3Vs4kVsyvVo0z4g
JxyYHOVGYdsHrR6vajfURx3pbofc/IudvTbA0kVhdcI57UhA+zpbRGVt7uLKHlSeyKDsO3uw2M2r
vLs9id/ruUyHRd14c9imuggJId515QxapkNF9t0oyaaLldk4r42DzwzrWxsWQ158sWFPxSkEeQ8o
uqAloi83LJqRHvvJ8LD0LD90lXFB1JpmlxbCvcqV3hpGfKxY+eYJaCNytIzIPB54oqqQZQzvzs3c
GLLDGSGLGk3TWk/1y66W6T4vknTPhGUvRupPcPgqseng942tfELiZpnixBwiFYmgNTnrghnks53u
PeX3Yz76bZmpaIejXK2aqm6u+ocyb/C+9wTdSFPfYDPr64YM1QJWx/q47qvN+aXL23ETmybz49h1
oSvqaDPPQxH5SZzq7XmDRGiawVKK6o0sZm9f5pVbd1rV6zKqaRf0rg6zOW6unOtxiOk8hFo3POzk
oBb4ZKUJ8Y0q3UJlJWyqOrOZf8be6ZaseVfXfkGcoT4pabqUMKPrqTFh1zK0b06NN1dxWPY5Wo2Y
HrNsjF+OtSdXWVbKlUtq89IJfIx7vYSDaUEGmysLnVLb3tE99uYY+2VnWcCmRofxJAJPp/xoYFYx
7ehamzi7t0RfxVmTLEo2jdfN2VrL1sY7XE/RfcRNUBXpLdibXyVlsjARro5d7fSaJsWin0a+iRi6
+/1tB4L05bbD4MaJ5HBejWgEjOjLbWedsp501gu7jD2c3aJQbRqK2dhlXCK+HjD3fDF16XWKsyty
WuwJ19SnbYF637XWPjkzKiu1hk/Zt6f1PPu3LHFsVWia+9wi+mLWV1ZhdH/2ozwPWutLvbSy4jc9
HLC7bVWfrJycSBcAEaCBTmR9Q/OEL1LNX2GHxwPVXbWq0mJn8ypZJ6wpg7Jy7a1oExYWozJ7V5PY
L6Z0PshY+G3hwVLbZAgmVU3LziAA3ptvm0jrAE36pm8IfZEXNVc+OdmWLIkA0KvcRzqmL9rMJAeb
HyY5zkHlsXY/xxG+jWZxTDn1Y6PyB+MNd/NYDsHT1B2vh2CY2CLnbMbh2ZGNTVUG8fhLnBr9ch5l
GTzB78VDHMR9V2+ngZut55ll2SRBn6riuhFFHUodlwuITi8/eM+8Yeva9dGuPDUybeWy4SVZs5Kg
RZqkVxgn6Cbu7DUpMvqqzsujBEfJNjNP4s3ZhKY873c0nW+TMRlvaW3WsjXmcG6qYlg/mebpWedH
eIlnF4Woq3VW22OvyvcgDepFRGd59HqKxCodR7xCbC5XcS/RAdmp81uB77NM5gul6jlU3LORj6T1
R458b8pkWAwYwvHJkXfGE6HFxbbNZgh6PB+573S8q8gwLqe6z0McEXPlTb3b4eRlNdb8DvwPXQxM
gg8x06wCbTXaR9OM9rniIVgn2Z69Wd5lxCddwRdtXbmDYFUy+vM0NAs3DkkYp8XKZJF4j+fhHRoI
BJu+e23IlPocTeS6TLVYZklUrjI9gVvJeHxfDMnQ+rCHenC+qvKpIc2VTPZRpuZjnXDru4FN6zmz
9pqJXi9yXb3kpbzKmY4Ptk7HTeINN092NLDGT9Kh3sdDahbRKOWSznUUiGSQK17Sefvk68+bKB7T
ZNUVEXAKVA3vc0vVcvJ44deyp69onGareVq4HEJiUpZd60sB8dPzxLBmuKqXxM7DmqbWLgxY2wLG
DwcQ6ybfZZIHVOarduLWhM1Uv+pLWfn4ZAF0wi87Oakj4S19weFVhssO5sqjemFxawM5zHh3bhDU
MndxPbnV73spdnJCX5A5jCSc/lNQAVVQUdPAKD8nc4x0k6nZGIWiwG3YUeeWckLp8uxJPJt8eHle
VEnAbebZ2sVdsvfGQS7zsXobKVk2/vneCKvT+GNLk72Zs2TfFMW07Rrkl7osS7+Pu2rX1nPkz15e
hu3ppZiHNMjbygtj8a6yeXLAUQ9RSS6QjKefu3HeFVlNr6bKbMuxbm9Vn7/oy6zdU0llWDeDDkid
I7uMJm19TxZkOZVR5SfK5Cska3eM5g4vfn/ZgHR/vW6aS/DrFApdUEA+9X9GgpURo+W6l2GaNOOC
elQekspDCzm2JjCCV4e4XnZqAB4gOHkjbMbXRdZER1GrsEmSfl8SEoHVdzlYLE3DqlawsSLXCn9o
BhV6Y8s3fVmFqE9s7RMdPcqeQcROPYvu4BBVBruQ4bvYJXJVThAKZ+SuEHH6umDFPhOWXA9mDL3B
WL+q5c8jkOeNS9ryajJx5VvcNGEfZYXfjl1zxVrJtzEt+RPyODY75M3R9Rn40yvWaH1N5s1o+uya
e2WzE6W4TXtNr88NLuX71PZumUo2xD6e0JuzbVEzXAPfUIfR9WLVnTjNCD4yPH/984qcG6P6qyIB
Lqq6KglSlM0/d+K15X25w6Lq/PMK49Mye07E26FWu4FWryug/TeizOuVK3K+1nHT3s3Zz5kz17DY
6PbcFHwegygt+Kp3FYQYiAOoq5OrXE83J1VvN6oOIvHUVNqHAMFXZe4iiG3sXVeW6bJPW+Q7R7XP
CjRtM8uBUnB3p1Ve3lHWW7/Webw738NNnmzB6c/+ubeLC+MnNk8Dz6UvbVfVx9mC69uiMvX8TuWQ
pSQV1oGHvTdxXJ9cHGQ9KGvbsKIwOMQGd8uuKIElqnpBsrq6OjtAMZdb2FzHc1LTV0l3RZ0+Ij33
99I2YaZtsxm6iAbxXHnX7sSLnmgFSiH9qmSRhAPlyXXXU7vWs7saSlIHXT/f1KftYIasv7Jaj9dJ
IYZFObl2oaSXhcZQc60T86HJIBOqqjnZ86mofZ5m4zobi+amcpBpUAoh4sRqTJR1IQirbn12K7OC
nyh43mFIC30LCVXqy9bta6TIi6bjZBnrngPpo93OG2MVVALFy8ZB4Pbwy3P+1UplAzdAAG9dKnYC
ln7X/3p1vtfK3luaBL966mzodqyZDRGJhB+Tobma0rbbeNMI+MyY3eb8YaiMvUdRnW9dnz7kRkfr
Wad+VYDVluKdijzj93USXxnhGhoOTdpveVwXy7kZ0pBrWiyBo7aAZdcv2wK7MB6SLCyjzK1qJszd
RF+VtveH6qWbe3k4Q5eq+C5NjfTP0RIFKGfYxxF/L8tWbhAV7wZrxgN4M7XkfdFtCw5M/4m769y8
Lcu48FOS2evO1vFCouGxm4kLCKR0XdLZ+yZHC2VKepPk7jrtkum1jKp+WSg5h3XX98faZsMxiqet
FgPbCsHh1uk+Yzlf2q5Nd60Y+LqdLVCusfEH3pDrdhyLjYy9Oix50/hASIr7oSqnDap5GjhvsJsn
XtWUZgLq0dQ3U9/Fyx4X4yJvOL8vdR7mEXDIrq116PG4uTFEd6GU/U0faaCnsi+AoOhkmWYo3WZY
pT6iXnN7vrLKkC2xYMpNZYBYtqLtA6TSqfHn2SOruoasdEbzuACPKKegLvL4hYq9m9I90FNCF+vu
Q0NKMm+7tvLnU25/niukc5hMw8kH1DeRqZI9ks0yE9nVyMri/enCQcq7NsUATD0FhQby4ahbjK4t
wrHt2h3i7gaSqejGsjFZYTvQYHAquqm19W7asm8gFQzrBJF9lAzzTuVVtYy93oVgQmUwFckEXrMm
+8wTm3SWaB97DWxVwdK1Svmtd2Jks+yNn6mm8hkq5u2gB7E5TS0qchdkTW2uPjWGQxYkvLJenu/1
GV6Zwu3pSJu1ENG4gBRuep3HovABivSqxpW4I2Lc9JUsj5MYo6AT3XiwbwaK5qDPk2w7xbza6rrC
K5Lh6Jqrd2nyBnh3Erhq7l4+XQnsJ1NW3DM+R4upStulrttm09p5Ds6s+dx0cl6VxPkkb+zmnLcK
SpvgiTGXuQeJ8Cmz5HNOIW2i4ppzWCXqzJ02c72a6WQC29ty085KgsQBqORCZtdS9LNPTMGOzOVb
NifxciA5ucrA4UI2nRofifImHXp2i2F7TbgA0/Eg4anLII/mCIKcjnbnKzdFKHjKPIZhgKgtPXss
EkhBwT/tGmUTv5F8OrrOzGE1skC6PrtzqSeXcN7ZhCzBEMejZsTgSWvnz6XtfD5p+aKiXbzvgDoG
8SD6RdOVeunqutzUzRSHJuHD0o4VMIHT7i/ocNfKgWUH5MV021q8auea3YwUHqfiOtkkad1vmRvu
K+B8V8RCUvK0jrrzukVqJryyZc8WRafwdYldvtKDMusJlTcxm+s9r/hBRvE9O23fc1PAnp3ipt+T
062+B+WM0Lhf1npYmHQYbp8EJ96N8BiSygM5BeqhAi1nTsYukGK8khXrTKBbYBgFxkfbuXesGgbu
C1QKv+BTbsIsF1nwpCbUUoowgrw1WhYM6W17UvVwrMplXjaDXz4lMzHfe168Ak+qdnxuyYuyq34x
b4GUe2s2OYP9LsYRBF/WLpIS3w0Zc1vRUhdw1IOLiattouCHbUDd3cFNNQ9cpuu1tKYPi1LXwGCj
dIfHzNdxMfn98M6baXw4N3B6/T6vU7YpTQrp9kmwY3gGhKFCsu+ynxOdxG+SdpAQFgtIGUAtWKc6
szc0qV97uIXUujBiV8xxAbEsQeHvU1RMQPG9oPZYcIokKP+MYSFOOu5nFNUzDsJk35lF0dTTtujG
9jYftdsYQa67rnysmC0gXS+LdUF55puqn0FlLepdg1G2UbKvdygGcqlKcUgoKQLDm576o0vUcT41
O4QT+XTJihktnhgLT/nL0STRinBwK9UpgzJ2XJPSvUFFPBzbMa6uoyipfFeR6eeC3MzTPAVZit26
SoG/kIGyFS3KMuxS4q0ob0AxOyV9oqtImM5TEeiOeL6dx2p51ihclNHNLHnpV8I9uJqyDasVvhoz
u9JRSfxzhhh5Zb5ORss2PC35TcK7XzJhynDMKiW2E43YakiUXwveXkN6O94Mw041PNqlbX57jg0N
mYtj5txWqgoHMezfYzqA5nveBv3URUs9NyzUDucvnrbGZA6mKj0fjszZxdmvJWgOGQbW8qRtNXE/
+WNUlW+oOg49joOUt9HybLrnRmHVLCKU3sYiI8shl902RXW+HtO29fO01r7rSkiUJvj2Li5BXelM
chc3a3taXQOcmw8Erwstcj9Lud3GuXZLM1dXdanH171djIku3ziS2JeebePbKHtRgxPyml3UyPzq
rAo0Zeb839+fHMqvF9uTQB0DKgkcSwE/Uzuptp9tT+blMq8anoG4kmxHL6vnhcwqt01keNZiGwiV
O0gE3s1IjbsJZPADb8xrmzF9JJB4ybS6Oq/ouRnoELC+UHtV6nilxg77DA/m6tyYUhrIIEGfBMF/
9vu5KnaQ9xa7ci6F88+XLiLZajpRhy4egebAz7f6ICJtv5hA8zgno6UZdGhk1G01ALWoHYuWXmdd
0NU7EMLQgp/E9uYktnek6PeGVBBeZnbUdZIAd58kuENV735/IdlX9ZjTj8UEKC8aDv5IJC/qMS2L
K45ily+mNrr1etDUKqSzgz5dJU33mOMYlL3TrXMn1zUF2Z0Z/5O8cL5qdAX8gUcQhVrQYG0UQQBq
VdiZ6IhPoefc8AIyAZTkQYcU0EVbeAdaJ3TVYBqUmLuDx8tlE0U55FK2ZqBPasiZBo9vVAeueGqx
97KLYr6omrxZUCY2QOXQTT6NKhRQHLjJSstCUD+KW9tBvWCQbX87GNGHePbwH2xCSr9aPMJOp1jh
mDFoIJKrizy+wRN8cGvUwhTNSpycOMegDnLk0jB29XjwWA+zNCDnTwrkb9bfVFYNYNV9HCBboIC3
cbLom6i9cVmRLDL5eu44UKCO2dXI3LwEcjHBrjieU6Ee3MF1mdgjEalYxTqFygPs+iOY32NVpdkm
qzqgBV3/oRZxRgBNcR6yKkc+aNjAuwljyzKboNhW89sESojhk5hF05Es+Uk2I9EMnhZHq27SKiSs
KlYRj9i2luu+luUa7LkNo7F8aBvBtk+SqQBpnFUtMGhq5n6d8XlP82INFax6g9seUtVUgKQFadeV
bVlxw27AVJ98/lAM7nVZFqU/nVIj1nigNOO4EAGJKWzKWPzSDFXxgCAZ8CITyloFU+LoizLF+RJO
E5iwyNvM99K+ucmSgqztSBZNEYv9qNUeWRXtvdIe0jpN7qQds0WehuZUMpuAQS3MkHL/kzhuUXEj
q2QO8QS1Duft5lPJq7RFFxRMLT+l2L0uQD3FEz8UrI8XfT5MoFF6i84DY4kbAYSsLc0h1ghKWgVe
uEqjhRNAUhzIkUuMG76QRTscchDlJ/Ajeu1Ub7ejFJC2ziMKUUHI9bmhMfcLpdTx0y1DUuyrnmbr
tjX06W0qHfslq1IUpJCKhXnTP4LjHw+qYnhpRjv6GernI0OjL5UxS1aW0+uutbva0eie87lZe1x3
8Igp9JI5ucPJRIKky7sNk4uzImP4NG8MzrTfQg30vm0dBMPDmV+fdQI4TYM/sCfIlLPQQ/FxqATz
21NapsAvhnU90cWYQxVJj4T5pJnZKU1ni6rO9DZKAX0PDyviZfFSpNSFig6geE1RHtRDBgJ2Iq/H
MhfrCtl0XQ2ggUcueZTFOB7QBPLRPEYLbFu6jU76c9Kn/bKRBdDsUf5iY66OdGxgE5wYeuREs+5Z
uk9ykexm9rNBxl5HEymup3Z6q6JJhYMx3eqs7p8bOtXZGmqQ15gPN2gA4bhrI5gyiP4rm+Qg9xSj
V/tp0bgVmFP8zkvHF5BjJO+AKftQFZ/eKDkcPOsBC3Cz8M+fdv7cc0MQfNnZxasnXjz01tuAPrGh
U8eOZVIWxzkT7BjlpfO9fqjeiNw0IYqr3o97L95KErMrJwxkdy+qVjQH0aN0Ao452x0FStRC0eS1
JN0jh9HB6YzhphujrfPyiYPD9XSQdXZalE21jclY7hsdxRvjnaiJ8FY8IfmL0zfqI9nfRTp+i+Is
eVen/cEz5bCFlX03GCWWZTxke09Pud9zrVcFbuw1mkm3rHIwJT7gpWNjeigKOu9tbkgIRmu2k3Cg
X7c0F1srWXyghYKjAecSteVtszynrhKKf9u2wwAcM69ArFR+nBXMn8rifhQFH8KRm+XEc7PACNgr
/OOJaO0Sl/hR3XebQoPKuMZDuZBWQlWjaUsUmoHOwQRJVgA/S4gCRuMS4m9fTruSv0vAYKDiWC5R
TKpFOrrivi7UsKdztLSlHV6muh8XaL4t7FQFn5KY85Xs9SZlLN1Cmfk1hjMJC5ZStU+JuB2Lerrr
bSd8r6ibNRT/7R/Ed/h/CZdMCY7ocCpAa8ZEEHI69fE5U3KtcW4E5WTxoTAo45/7c7EChHEfqnLV
sqJl71M2YOmnqUY71A/7isex32VxFrLB67adsMkVyboAtbkPyWa+iGKRr6lC5atxhFMawzx229nr
luNJcDo358Kgh3m9ylvtq0RDUSaeioe2SLaiVOJVOiTpwg3pCmTKedGjvL2FpaU3T+Eo9rzkFZ9n
uhTaJWsgze4NJCEFiuI3dNYZTPMkbQMjgH3afiD5qG9XfaX0PquyFyJvIqjWQAo+TlW0g1DnFrTK
NxSZoFXxjg4ZhBuRbrve8p04HTEpUuN2Ecp9z0jILuEHkdWiy2YRwLEVeTw3M4UcfChdFxCQV0Bq
n1O6Glu1mG0HxU309rxvG9PHh1zGL7wuuvLyotm5oTP3WdpcR9788xMWMxzheRGPxcJBUM1bLzBA
oB6poi9wnqKjKiU4B2SN781t/wJ+pJmsZBalvh3aIQv0OAEMXfvwFDCh8lMHIx753ZSW874fKcgK
qvh5VGkcqErrJY5avGcT7gNWYBRy2LhQGYBa0pjeT/+PsDNblhPXmvCr/C9ABAIhxC3UPOzZU98o
7HabQQxiRnr6PxF9zvEQYd8QVdsdbW9KSGtlfrmqE/NDMNOvfqCdk+la7xA5cHIWV7jIay7Ol2Zh
uyp3qodAB8sOcs5nH23SM5XGPLIwNAB4GDmNhE1ZQhpqsKRneCjCOSxN+G6effavWUpKT79CiLwX
YZoWcTaSs4OgSdzXo3ceZrLs02DkO3gkj9Zw1Wv3hi1k33Ii4snz6pPt1jvPHWF0KBqnZf5I6NDs
qUfLI0ycpxxaBGrJXuzVPOvLJry0US92TmfIDc3LV69YqrcybZp9igUWN9VgHvCP/Fi2pLyyYC6v
9i8Q+VSfwoo3MVsWeVUl0JvWbYBd9MtbSdPbwFT2WUoKbIL3/pXnxfu2Sv2H0o8+2Ltr3+FD+Khg
u18j45k4dIw8j9hBEwhz6uIUFdTkIu/imkarCJb/FTZwLTLuvGezIw7aW7JDG4zOe7BINNFp+76v
tNmrsOQ6Qdd4rUWKenF0b1bqyGv8GN4wP6LfFucW8wt2qCvdT9g+PvY8D58lOpk+8IYbGef+Tp+q
DtpzYwJyiKwpDLvn6+abj6P5VFfT9CWc45Hl+Zeeo9oZaAthiBXLfpNZVMf0bUFe8qkhHWogBe3J
vuW0KZJJ5/Wxy6sLjBD2VS7Zh5BA4/NDxfbaHZZksZ4xX8Kbhrr14Erux05f94etTJMsQT+SZHC0
rk2ftldn/M8r+7OwUGkykRGWh19B/me5yvYeE/2hhQPysv1JUIfVyVYElcm80yYa0YGA7ZBTzeLG
2xEVZ3kU3v/XivWDyf/dOYvcuUo+JrYW9TrxPOTk2ImAX5xGxoGtfWvVyVsVZvJmX3UtZDVHujzp
EfTde6Ppj36Yqg8C9zcufB++Ea5Jbc/esJb37UYMQfCilgA9LQ7+mPhuMo8MbaX/VypKcR2z7uIH
KhRXPc5tYtZnWOYO30E3do9e5nrvwIREu2XO3CP3nOHJG0t48ui02jiCFnQS1bJVNFS1DNYLr//m
WJJBNVV7K0ZZvAvFZX3cDl+jM2yas59e57F+gbKy3NtqvPfCo5cIo0oeQqlT7Ig6qVppEmAE7tnT
dfkvnhRoLMg2B0w35CnonHWv9+fhL1tbM674LqVBGlshv5mXj7aU/EOnu4JaP5jVOAYp7GpsFQFk
rTUT8f1BKBc9NvmkaxR+rHHjKWqfg9Sf46iN/A8yGs9Locl+aTOYW6uZk2t8Ot5cXGvT9Td6n1X6
YZ4CPABGfAyDoj2gwBjO6ztO5jrJ0gkQg1uiO2mHErVdyYKYY19ourEByzWiKVSjEqgfxupCvXyI
XbG8ZmOYfTG6fPEzHMgOHT86Ex8uc2MopCEmbmmUdtCMmuff349fJRREy8N1TkbI1xzJz80reIXe
q9t02qO0g3o9smg7n1NF9mOYt58ckrl76rrOhbISynshpz10I5wmSzYfSNiWj8A6y0cQRuUjdkCc
RtUsAPjhrf0ZUem4t/p76xi6swcjV2hs2rq7Vv43ic045n0m71mQ6V2x5GQH8W/ap6Qd4m7tlMUQ
oJWzTNacT2MyGK/cTVFUHLpmKQ/bQ1z1lUpmH8J31aONyJ203kMcDvaVk57GjjRJpps0yVejq1VN
tXUyv7+ddvn8uLwYWUOTLmAt1Fk/L6+yDCQvBJ/xzK5Ge8ez6TxI3NlxjCLIFOwLELrgykdNzsMI
jKqbGbzfBrYAVMlzVkPVdwM6AwzMc9jT+p9AAaILcw6KMggSBk11H8kiW2L4muNpVux11qhFSlYM
b2yeExmGMaIM+zKcp2uYVzvrl5MypWij6nSMxSCgK4XoL9pWuKBP8uCiRgPlv1j4kbmGgsxalPdY
6epY48G/lV4Q/kE1AdT/y4PIUDi5EEwIRfxixfm/fxBZQBrmUNd6FSCxCgd/bTV+Tkue74nD6KO9
uGEZPPqR95HM0B1y91M2kQaWtgzZyRX5Ky+b/mz69ZHl1fBcRGMee+6S+HVWfyo41YeAhtm5Z+G+
6dX4nJHhFRJh/kXWOY3Hkp42C1VQhjSAAr1TD/VLTeckCiZzsixlB6znypzmGWqTSoQf9s9eGXHA
SRHdpa4h97Yg2YPnmOeZ9aCnWg5odz3BqFxgeWkXIdCsj+GuXuhU6CfqqWA3VbBK7aXPAnpxMu8v
EbT6XPVqSZzWHeIaFMzRhzZoYaDI+CRe9FzvOif6e3a7+cGbO/XUqaKNU/Z126HzBSiMP40vHZqb
Blz0IUWPfWlQhLVFXyRjeV54F936ICU7oxzTPwBQlYllLW3pkEp3FTbbZNB1d9ZDjkWwmvgzJDxh
XKC7/9XxZIUbbbuyJhzC2zKmzX1bm3k/fxgGqXbIoY6HgofyHSI2MRdoEoSTR3ev9qorc2t55VGR
7jFeqUKDH8B8s9xxV0q53cJ0aOJ8cNiN5Mo/uSZz48XxQJxUfvvaTq48sY61J5Vxear92ttlfNax
8ZzgKDyRxvOI875SAgxohHMb8webHEDLMct99d0JX/cikYp4D/hdg6QcPXOwDrJbxcBiixfsNWXc
gR27RBB0j046kEM9Qw7FWfMxA3DAOwCNHCUDlCIcxPZtS9XX3+8vlgn6aX/xgwDzCcHhUzw7Pwm1
utV60hM8s9AdQRKG43BjYf1pAc5/sHxx2WHbm7Jqiu3bLFRusvhlumsUXxs8xdit1zNEsRXqNSFq
b5KOzkPd+SAmQ7945DIdk4YMRxqo5gl7qUpYBOum0bV7Wla/dIbnAQ0qw2mmslhV+dmv6iToUIsO
kyiPJjfvItmxu/X0+w6dPkCfUgAwnGIrPPhDu5wcsa9d/I/t8p6cZt453NP7NKT9U6TM3db3c8iu
baDH6xR5HdCA6r3IJX2YoxI6B7BVINYMwB/hN7k4/AO55BPaKa/gkJpafW26kiW9cdWn1pnceHBU
lujJPA2eL/60pa2jpX6qLZCFwaSJFYLD3Lyft7RBN22Jgw2YHzIL12YF7K1rJHWd3d0+N3vQui5c
ZQ1MK/JFu4N2Wyc15LV2U9LTCqBHjoV7YwK1fMb6Wh66HDyRzGl4YyMw0cykx64OCtQcdcLCEf1C
Tt/KqnKvNu/gRIE5wr9lMT6RfCehgO7KUICbzrN2b30i3hh+9VyjwL30HyRvLgCib1ZcLvXw2qbi
AQ2if/Bh/CZZO9InW8WPczTejAiuYWBie6z0BKrp2ILKoKtk7GtWHlO5dIgDrAAuxBKAUHDeITZN
YJjhdIusrA5e2Jqzwm+d2DKzR0jB+jVueMMPikdFeIm9tH0OWdC/2Eu3wC4rxYeW+fKI9jB47WjW
XJz+xiukKEaTsXc4GeZrH3pIS6RVjk0AKmEYiSnW7uLcnCF08LC40Q7DWnxvHwpPHUfWvjgCDcw4
lPItB0UZe+ApP7NSnit3uCxyOLmhoW9507XQlovlZUYjvLOvau4dfv98c8SpflxCPngcj2EaCUwt
hirix1MxxL7RVQ504q2d7/NWQENExkCQZ6Vp8T6XfnAGnlPss9zpngfuoD6NIMRSns3Hxe/Ihnib
ym3wr4Qran/GJHQBe++DEtsWh/cAiavpoIyAtFddK69N4UdfPLfjwCbJdEBH4OwAJI2nyikASsxV
dXOkWB1cskNtg21gqPpHtrjHGsjBDd0+jpJRX2cuv784ZkafPKrw7KD+O4Md02Q3ZR/BIGHBbJpe
Tv9mVfVPtyYXhvXigHCEdikfNVx3dwWRi07GWwXIPeMfKznOr4iIxGk3XPHr51cC8f+oi27P89xZ
UyXiOdTAFWHxDvhM+/EOXPtqTWCwpworpiKnrhvOAyA5UC5+99QbfTCS5LuJGlSeTdgkTmmGZ7eu
+XEYepn8/tP+Fe/31wgUIvVoSlB+rymt72ugKGXCDJSB5tCdjss8llQF4x4pkNdJl911LIW8b3Yz
GaNHoP/fKkf4t6ILprc6goouVDbFLbC/GFzMQ20gXLnTmIdx76nhPrj1DkuK7cMcKRpffa5I5nzM
iL4Tz4Hsg+X+TiOqvG9G768//G6/KI4+hoPyddLe2kt6NgL2nTcbAlrJZBsGW6BiDk2AfBBUQY3U
DOJKIMj+MfkLskX0W0Cr9wvwsqxQx6BXoDELf74FHLyhfyaQol5QQULR6v0Ta+X8WLBwuQzMfNEl
d2+oFZALAkIUo3yr/7Cpr1MNfnggAcBGeCbhqkQB8Gb+U/CHeijJifKyg0fH5thHbiMS7DwMu57R
MJD7HeanyGuuqxLqehVMd9z7dsqOkWL+ISJFebH+G7p+BjLPj94i30nmVqoXsrTRWyHCj0y54m7/
rM70g5D6WLrkHOVm+KtHN5rotqmuSzjKWA2eTCyBN4bOKQXnv29Mh8J51dXnBZaqmEKkuETZPxZO
3yei5+5+oxOalrJXmMo3rqfsIqkcz5skkjGRPUitsPX1o3O0wJp2vSGWafHMa3e8bg/epkrQaQK/
b+Aw0qzw7mEo6TkiTpUEKrgKkk/nuijm4yxc8FrsMhv1lcw0uvq8uaWrrRLkD754GtIsP3mNewXU
5R4CQGmfEA8LViEefte76tUCN8hcTE86AMpaQLSwHAEhWX1UtAGg6qbffr9ow5+BAhwloQucPVxD
NxxjiH58IGWwqKGZneKwRQrCUrqPUAjruFhQYPVT2sDo/M9FDN7Oa8RnRWZxCyYavhFIzV2384pd
RYrwIwWqFJPRL45hPWgV1+67ZfKni+uAjJgpaGD78UwFJFPHi+qT4rWGq8uLUx2WWcyU1g8z7ulF
dx1akCy6S0OWk+HOg31O7Hnfkn4HnpucvYy2PFHeEu5Ehcc7zWV49hRPMkeeKOz9x0lOM9D23hzn
uoRx63Xm4CwMnHY+epeu3EXrm2LkUYJym+7gTNzTUkY3i43NQiEGJkq2C2ck1oYqvG0ifcMJPbgu
6XCce397eqlBsfI86TxBEUXqK/nw+8/JDhv56bFEqYUzErtnyDl67h8/KO5PA1wWpg7boiyQAzhk
7t++cptj1CLfQ0b2HJV+kdjUVLpAyg4JihDgXz1OUsXp2e9C96B8Apu5Qx7P7k68RZBTmhYqWo7S
ywalWg7WY/t7WmdG9iscOZZtl8eRI8B8ATiwhrkNm2i4041bJ0MTqQe39/RdDc5JGARBxip2c6yl
dsnbg821/a/rsq+U6E99GEa4gOwsDVonaNkLjmeOglGV5RwjicK2x9vlTfdQe5+5FtXBmdUCyKSf
3uRoUoDMEBanLjKHqiTebosWoEW7Nyan10rlaINeNvchdXDE1Dwcn2DZNrEOID9FlSnXh214WUJ8
lm6JfOm4rIWG9eVAODUnW7R77a6FO3RHfbvcR9OdbBXXwGx+2vDiwKBVs3RmhvaJ5l0inX6Bmejy
I4ZLwTlHI4jqbXbzmDUgl6xwbW9GHlR3Ahi06sbwWThY8aj7P7SkOjIixR39l6AFXIZW7WkDPkvM
vXNcao0meZ6xjaie/LOVF+xTBmH6zucKa2Sm3r8yalfIDmTYKqAOXZ5YRrpbrXftiO3Xg/a0nGFl
fit11yIr+w1qDtIn2nNPIIjSO9xzPwlCR33KdN+j0jXkFIhCJ2ntb1WY4yhvb0iwAKvUeZJFWFg7
u6jsxfIGtj6bQzXtieHQrtcpIRcFJNHl+WEYA/infffQIChgPRASNU3czhG066rYLWkRPljeWJHS
TWDQ8UN+bk/AS3EPTAD0GUTwZx3VQzLnS5V0xVydU0uvt87nrF3Anq9oAyDXZYc+cf30G2e/gI5M
Uui/e53LY4qk8g06jnckph9jT+9+/zzbQuf7thbjaTBgFCOrKGZtIJj+U1vLqw6xNYQY9pPCoJtT
OwI2bJfsdaLvEOcNd05bs0sPYQ2p21G9m8smS8CRhh9qt36MNCQS1ZJrsV7GYiDgsF8qzzjHNi/8
dz5qzqSotkxVAYTqihIWoF3IdJSktwW4/NXlE8IHUwbxFrimfxxXbRrhduyiXZj/e1COqdeDtwH0
7SgEmeIyhXKyuKRENx6B0i+1d7I1Vb+wR7+G9q5U1Mc91+xB5wZ0UiHaQzO44gr3GQ+a/RNRwUlJ
I9QVNDfvhwkwLa+RJjp1xgcg4vT/VKsHbiNz9pXfDACSy5DBCxu//P6TIL84xetH4WPOPqZWUk7t
QNHva1I/n3njelTs5cy9OGqm7EFMQfbA10vop491zbyz/XnmF/lDidB8EqbIKwB7lWAZyuasDZFX
PxDyZDPpoHi+ZZDATmm6zLvMrdud3Ww7HeHIYBKne13KFDte6u61JM9iaauYVZr/ZbvHnv61eSOI
PgCQrwhSYw3cD0hfwcGt5m/T4FZXjp38wU+hl0ey3LkS0fFs6vh7L0v6pVYfRqKrXRrMEfpS52pl
P4NMDA90+MCyYN9Dt95Jx+dnVHbOcQuc4liOG/5x6sYUuWIhgFKr5kJRJmVTeYqGcSKnmrGd8Xni
Tl+nYNa3CJl4fyynB3uObIJWNXyqjYp2le39VcD+sX+oZjkfLIJiL8VSV2fboY+VlrcpcPt9xIZV
/JIgCdeAfC0rQJjOAlDYA/mbgW7YwqGsYgeei2avBSDzmhJ2EL2Rux7tDaYhrAJYOENdQBsT7ckg
+ktKqEmyvmoRHfBwqviyQJULEMRUsGJ6xcbYSLQdFVrjez/pPSLp0WOmhzRuQYCdmqKZ96SZD33v
zolVa0ghusO260Z8OkWKFMes1eK1ngA49+NynLq5fOIM+SvsOupTid3pZulLJ0olPG0NN3f1QJ3U
IR+38qI3HozLRS/7iqftow7D+VK0vYfMKuJ93gKYxOaceh2+ABkqz9RZ6DPLJIn9vHf+Lpsl6boy
jdFkNfjnkOCayW4+wPf5uuWnXISe/hDv82w2+4c9DbNFMbHXhxnAQ2xfP+1p41QKBNEHfcjEtLOW
fOXTOhGNyc515n8E4M7OojTIvZdAY528SGrl/BuXE2hFScCrc6CmAn5HvtwnHw8aDAX22fsmKrnD
8Fn6zTTk3rlN/pfBEo3NJK9BExVnpHmD15SA1c+mkMKLrMRDUflNLAE0HO1bp29B+7LZPfCVj6JD
Ol+2tQpjZzlpazWqJsC674IIMnpVIGpfljsbmRhxVJ236Eqf8eVoEME9NOPoxVUPwk+kKXkJ1DDi
8KvdK/FDevWzYj+0Q3adLBzLJUPWzN9lYOFhyZzHPu+fiN9jObvTkfVw1tSaJ6Hz/IWUcnhyow4G
nUE6cHVw3CWA9Bu4b8xU0xv0nSIhkMhhtrDxrR1BAxZuPT5kTY4Mj0SCEok26Bjj0Q4kcCYkemWL
stU+bZNEbO9/pYdbB1sozpEMu8wqSIABSi90nR2iOiTjK0XrU7UgpeYZzZ9CPHaqog3KduzUUBCy
u32FTKo6DFmocRCB+toejGEENLJKGl3Z9TGi4aAxF2grIZGvCL4VMTf0WwTzC9S1C0a2HZu9wVGH
St4BANp5T8AC9oWHgSZZVLO7yD/3JlNvNVr8MVxmrCaMgikn/ZdQxZDo2stj24JOKfqosWsiPL4m
wG2ckdlcO8VcwfbfPns2QS3J55IfpiUKY/vHbgQkfPu3B6xQt1GMT8RBa4IxMwjlFPUT4oK3IicV
LA7V/Ft79NLnJ+QDcOv6DGXH4N9GU0BW9xGqtXeHzAXdYZpLG8OvQ7qhbHDa2wEDtGhg5YmhPs+G
zeAFBxoDFSi+FqiD0VXuy3GKEfoSco9DooinMKWnYtLhZStqywUUN6SJ4p+Uqi+eUnXM7mkVIcxR
pcq7WbB+geUteEVuNp/uEdrtplZPW1wd+vd0Luf87ITimKfj3YpQONKd+9jBTuqDq0UZy1zTm1Ly
XgwT0Is18x7k3TkY3CPVGZ7awp+ewLoMx2Iamyu20n8vkNcyFRueru4fEipYxX0yrqMF2r6gUHj6
k7AMRu9nzy6SMtdQ5+cKMfNrkM3OrmXLy7bt0cV7NA0tL3IVeausobff1wS/BJUxn4fwADFlNFv4
FoufZSqCbq8RpECzFMzh2aYhN+xqMbSJe9WR/RaRLHSwK6jAbBS7rWnnFhENTsNQcfWczLmixnIr
pGXtT/rGuNdUnl3Ug68uzdIdCJPDSCPcEvDvduKMdEb8N4tuCuwuiL5mg9bxVqxxty3OUPhO/cJn
4IHzLB8a5dYx2FF1dMci2Ec0a+MZVu2HufO7W8aC8W516yXrYlKRFOFAOn4RoKJrgrzN4hvUAXU7
/yki/7OsCzNgGzK3YuKAxX/SFQKP1BIApklMN7o7qAHhxV6C/76ybymYrjoemkocxEKfxCTmNZi0
PAGBNnEO0PyAOTQYR+KWb5uj0vAoNj1DIqdwStyoXJ0NSuKeqPlq6Q176cw9nyHobA9xJmr3ZarK
MqEQvPbbDxvPV6epxQiVpafhocM5jC0/yRcR8rgn9F2dXqoVZlq5kqzEGBbThh98UVZ/6gV+uVdr
/e/D24pCBPQC+pPiFkZDG+CY4skaW4TdfYnI17rLSidppylMWrdP9+Cae8w1AoqwVHSNnzinrVZA
W74TU54++Wz5x5qtkxeoC+V9tEcfAC1NjK8VqeubG9TN4zDrc4RkQTK5NDimyqGvlRweZwiv52xF
971J7f/tekfIzt2o0tu2RyntbhNqbLfqDTLCXJGQ4NMrPll/AqOMmhuh9MOE2HjigwJCS75gXa+X
vmv4UdfLV8xr6vaZN1zJ2A4A+euh2Atk8xKMijAPpVnMQ+77Rxs4M3n70vGBJ1ujCJdyvNuHPkgR
I2Ej5uj84cn/OdqAmW4uFLEA7QbmIP6ybgveLiPjmIi1Rc77KE3+52jZV/ZSa/wnhTPq2Bvmm808
2ALfXnzR0zgUfbfXkLNvM5PNLnLQts08vZsFwEPgZNFxAOdtrT0Ux/6/86h8M7zYvrydm12FdXmP
CCA/ARFj0H4a11EuThn6PEtoy4nJ9yAVgVeoObgSLp8JpJZPOIB5HJQRjhSThUkDTeV5ZN6AOQoI
Sa7vNCPV9t1r22jJp63O+7/vZpz5P4NGuHWErDOjPAxj9qOfl3E6+WY152hiCq/ZZcEI/Zshd8bS
6lhCNnyamimehrw9MmgiGOv1H902ovNBDNHwbMlDnCvuF4m0y8VZaUm3LesbEU1/F5VHH2RfPWAA
0SUvC//G9IR1NkXswakP+Xq682i4IceEjmYR5g/mxS/kEH5B6PoRGgkOQhUOxo8SnGydAHGQHvYy
8LFNPQOm4+IwP6dhph7Bc9WHvvbV4xwocD1F924uXAF1tJozxBUjjKiS4BuXSO241YJqL3AReIfQ
lKfTZV6jAirolp30aXGIMN1mv86nO7kYmvIxD90TMHWzLzDb49iXASY9hTlFoBkXojBiDJN7EPjx
gQhWg94qLrOUJXZ6+gr0E3iZQGQPO94m4Wz7RzYQuJUMtmfq+uBEqbuvy/mVyAz/mYu8py3k/vCU
/TwIJEJyiODbOzCSG08Z6Msf7ySfyBKVdcuSeR7+RshSvFKMyjiLACiPxkiQ13Twh9cqBMrnsi6Z
J2+B5yuyBA6if6Fa8CPloFHxrY79c9iRDs1P1e0XLzx3TVW9dE1ODixo2C7IDUfR03YnsY5vokgY
bMnBsnQheWJ4hCJB/4H07GjLfN5m1SnCOIdELgsS4U7NLyCG61ODiHLCS2ouYFrZeZ2otDYqGPkE
92ZpG0ijNeaKBVahi+AAVoUAyDj4XyX4w6ff38D1/nzfaa33D+24i6Tq+u2OPw9n81qUFhULWWKI
X+2MQIJW15j101Y6SKro79//bb8ML7R/HQx+9MIoijz/p7wXxs14deNhJ9nG7Ixl83eO0AHy8jQ4
CJ+ax1k/1tphb2GUPyOmke5E0ZVHzChzDvCLWoEqsc8RCp1QTcum+odHyORb0i3s+ZuZe72989Lx
HHBMAtGZvzyZNdGPAVr9vmzD8Q+Pc7gq5j/eRCwW5GswBciHA2KjwN/5dQZuoukrXyQVBkNebObB
QcEBOxHpB0x/cHcYQhNscjovdxjJFz2V04ShbiimdhDQxRqomY5oRaBVr28b0s6nqmQwMkgTPTps
0UdDMXXNvkWgcYhb1To4FzA4EIOnMI7AWevxhXrf8rHtr04JAimEG5q0M8AhUB7R1jl4RmFwoo9E
zEb7NkcbgJsd/9otHUSNlr0LgLxBLp/D58wBLELTDP7cf3ECmX7ejvEIJU3QlKBbBtg0dhua2/wD
gTl3wjghYlzpHu1QIaf5O5PGPXaB0x7sMKUN3OA1YQmRIKP6dRrRuF6QTGiv9q19pfs/rHhCft0z
YKyumAm+JSMKNxnvu48LaFHkyrEQqND0fDUz7TBuIgT+MJRJVaj3k4PJWQP1LyG4csxyWSdkFbMb
Jui+mwebUkQFmSd+GzkxBgI8dwxtzK6I7qElF4P8L9+m3zkGUN3Qj8VsFC8KwwZP25AtdOhHAZf5
Zj/NuqRLUqeZhJow9acFA3bAdObuGGsCX9swkIaezpzYLQONXug/I39mjLFEisRDBBJWqvWzfPBt
SVUCWy9988aWsHr016Kzn5e3PJQYA+p3SK6583xsfbnEtj+3HoOL6W97cLrVAaZkgZUzQv4aF/cm
sQMdIz8Xl5yKt22SgSOnN0xBbLBWU3mahxDN8FTWyQaT1vMC4WP9Zy4DWKJx0v4xX9/SBQMDtqXT
seFrvc7PMx1EDNvSl+tbSfxHDHZg56xk/Tuc4jvLPPUkHdAYAoa2iBtSfjtWu44XBxPXFyUhi6XU
PVvR2S7UyQ+andUnSDgibodBKhgIQZD9JCXi11Nwz0z93kYRR9H4B+tEbD0o8hf+ecKggkhQhC57
VPxHIrIveVh+GI0eLtaJLfwPv98aw19qd4pBYAC9sQeHOMt+HgWWNj2PJsNnfH6I4mOS13HqzfSO
QM17CVI3QVhH7nwP40zsEJ6iM/N5ChErRxgHmnT1BnpPPDtMxKEhyewQjIAdSHQXHd1NRA6XqhuG
i31lL7QT5DiNRZXwuifnFD7b3V4Ui/59lTOUX5gFRd7S4liU2bkoQ3ULhoae0ylCD75U7ROpxvHM
woyecLgiOhjl/KRb7iY9SrttuOXgZndnqFIMqezkYfAg7Kc0ex+seV9LMTkyXqetphOyHChWsGrq
BT1Tj6F9oRFHEuWfpUIne+Rd1x63cmNaiBcvxhT7IM2XBA+we3ADCERlX0R77TVOMvIe8DjXzmMz
6mck4aJLLqT6Q6X/S4gZ3+wW4WADCQ7VBt/A91OHOlZ0wQQwirKp8CmaowhnaPbNzel4UCrk+1wW
6bXBRpF0Roo4qsX06C8aOKeWDmYLdgNmUS36IwJU1d6JGn6yb/HNBIcM5eM+GGZx9UPvntH8YHdr
O/wEGhissf+U7GmTNW+mKPND4Jc3U0c8wYS2CXKtPnhdOzxlBcOETtZjDEXqYiUhCv2HG8HXX/SH
czAgCHO7+MoofHfU+sVqPxZjsmZ0oEQNySYlgXnHhto68iayYtpmUbUUtE4WDBMe3ax9or0WcZ3O
+8GU9aWC9pyzFBlkcwQsGdFN0A9oOJ+ajmDyJC+RXBZpkeQtR57O+OM9gMwUGwz+ycBvvofaWyWp
pOl7DIGsksIDWprVvTxYT4zWwX5xQT3PuXiaeYj5XMqNjh5msQ2lyo/BhCE4U0miEyZuwfEcRX7o
C7VPNea8yMFzH1n1PKF+/n/Czmu7bWyLsl90xkAOrwRzVKAkWy8Ykmwj54P49T0BV7fvrepx6wUm
QUoWSRA4e++15noiTXjv06249hk2YaGBtfKfEJiVl8YJP5vA5TAdNHMbotCVvZvdxzI3vVwCPZ7X
5nQ1Rq+0OppRM++SFc15SsHOOUV16URbn31ffOYwdzCkIxZdVMSiz9pTH2SwZhD2JnHOqHUGoNRY
muDnWsWtEWtb9d+jKnCujEecf2kv/AN14JIHpqIZ0BRqWsz6f/t8Q+mPyL4jGp5FnHvI+gASTRbi
naVYdUVj7nA9foVm3HrjZFRHJHaAB7Q03+VduInrolx3qaMeUbe3R4RXtZ0APbTtF1ZqFV4YF9JL
2ouXAW3TKUkc+zsfy7qItQgEVzuuoTls+6AY3+2wk5sB68+hQQ2DonluhZcqus3Esg8JLeZNMQ7t
elkYauBlPI02HT1mJihtWv8YdAMjXI8qsfLvKDjkWRsFpsX5LgWh9i9NLOfv4hjeOQfJhT7HQZtz
iud/fzOsMnNlyDndcxQZPZeZX3taE+Y32rriFNvqJ/4lsQUbkKC6drZiKqaTEY3Rfujsb7UuS1qY
dnFCmMZ1TB+0fdXk7tVGWA0YrHlwAVBzJRxPy2jcDCQOYOdmVU52KysdOl8qfES1IaQPJFR7OYjs
kmhJx0w/gtFZJQ/h2EvWQybuUppdfeGL90IPv4w6CPYMaHGNObMn3E5/BXTsj6kNVFpXo2sy9Npd
S/3KEw52VlmUj5afPNNFbjdcPsPDZFr9RYPxmxed8dH3+TuDKnmzsxL5dJb1fHEii28GHN5TVxaW
5/DNo7eY66t5ZnAqFPdzpIqFHZuIDUs6B4KbH1zLoQjxxXNLwxu3ofxtvbbsQDlU/sNodPVx6txu
TWd7E8z1vJ5Vz//7im3+o8NjkgVlUD/hiUJv+nfCj964NjjegvdNm+zVb4LkaKTROu6NDaoEZa1Z
lfE2TtKkvDLaTRU23ckU0nxOihEYrxo99HpoPvNFn9Y2FQHu4Nz14rSOtvVsVgw7vG1SH3E7zVZG
gJbfHWccbsuDTXBsQxG/xsYUeCKcaOcI9A1JqONiEUlBTeGlofItzX4uncxWQhEsmlbZqFoXr8gl
n+V4ESSHvIVMa4TjzolFeeoLvV3FNhguwx3sb2amnljI8lTdvqFCjlikXAudvhwMP/0976odzon2
Z2FP93LCsv+/3+V/dNBnR5BpkaJON4l+2t9POmKklNdRofzVRwO7W13sFjqgPzVc3T5MmaOenTcR
ylWo4sgEMHx1Kyjfxymqo2OIYmCVpmK4YTPDQKea+kZXmUH3k0ufouHdhv1IS9I0mG/ILL0Kp5kw
cSBH9IdLYsVIa+ksX0LdPcwiHJTglvLi1vDLYjr8LNQKrvKOAHMJax6m1PRqc2m6+sV4RY8dfuZQ
8jj5j/TTpmmtN6aLcy1AhxyE6tkM3hpoBQ+tE8f/YlHT5kbSf1+R8avTOFdApaJIsOZF53+UOgrN
71G06JeTigJicWjXTZ2jJ6cfXrgOLPg+sLfjYI+HqEngEWQ1h7LSqjtzZNiUWciO1Q5Y9pA3vET9
NCQjpcCosPbIkuyxbaCtdSxo3PmtzQpd+ze92j+qNf58og6YyOI5pGvwN7OTm8WYOSPY5IvWxrT7
HjmYUly70oa6n+b+q+zNFO4Xxc6kDP2mUmi8BEMznutMsbk2RBg3paN7fJOrvSMqROBNpV5UN+82
jr7/38er9o91PH+vYwO7h4uGpezvf28dQ9maBjRDWc64LJLoWViF94Mmrsudoc+sWz1K+HI57QtZ
jRulcdB/RgkXILfAJZ/pu8L1E86doX9cNo6ip8cQI/tSKplRhq+9G62NiHJrm45RDKrJV/+lr6H9
46rFS3EZwbPIRGtNRtZ/Hz2ur5c28JjGSxP90WY1tKrmsbLeaR9mEtycqDz6foexufRLSjelfwlU
RnFxEGdfdE6BZWWfE1iNdduicYkTVz3Ekh7rot0Rlgqz1/83YfjcP/1H/5hpG2lrzpwZb//TH6dl
o9UnNBO837V7h8oYYHLA5dHvV2rTpitNm6K30Ir3GZkVXDJC5HNzcd+l7kuse47JVTpLKiQyToR7
swqiVdhbYr+07GM3HbzfqQFUwd9VJ9gvnYFMup+lmcePhkGt00xNeR9aZpt+kSSHxox/KoMv9wkm
2m3fFl85jeGbnydfeoEFjmgBjs0wfjTr7jpFSvhpZ0aI3i45go242wxs1qoRRM9y3aCI39KUCB+1
ohXeEGrlG9r7AHcMY1+znoMOQPlwGRdZ6GVNYJ8KMz01VuY+GBU9JdyPqOK6j4TxxQu03f6hs5V7
awePaleUL6VRaas4zOUx9W3ETHa56qPM/J0tYjrMKFnQ5htINC+L7wWEU+I5NUh9gCoL6A5qpXGj
1wGXnpGLVSTlmYu+82SkwVsyZuUzuLyHoGrxn0YFnpaZUlv0uBdpr3ophemGNU9+z0xVnKqSRZEP
5dZrCz9DAcHyTxiYM1ybg8ry62arVqFzzDUNEYzbOqtxpLm6bumbKQOUCSOToNNlaj4PtgixRABd
zmeeUMAb9+DUgbopRVjtnISxnt7Z2rp1A/OOy8lcRZFbvPuW8zxpVvNLL24AftSxtj9VXpmX4rOc
R2bVHjtLQ2OXOtZdiCij5jwwMkf7muYPiz86NzCWIoCA9KEhfy3KsITFAO54XyW4M2OpbiqR6YSp
2MptQGGGaz1cVTb8vjLKhrM5MXMfjK9q4sBfhQaYxZlIRZO1Oxd03feTbOEgNHjpGRFYpX1Vsetj
aFSaozpLJpa7vMmnVKRgJea3fNnVS39tSxEdXbuqnvOouS/4Zxsf8bpscmD8jV15sWqPK2MY1T2t
Ms4Ds8K1jp1+FabOT3ceUi9z6WVDnf0BD/bUa7SzloCEJOULVNgQbnI1udiR5FXbswi4aICOzn+K
VRr0nxg34bdCcPNnk4jwzgi7WfsOTOPfbkRY+M7ZVdBS/aZ21z5g7EVAkMcO7R2jHzdG2lgMsWHB
5ohwNqXs4yd7dE9x0pdvkbC0Daktzi2cjJsIoU3EM0PXUdPV6He9vw2ayPy9fBOl7kW5rd+MApvd
MnkzZd3tDKOMYVOZ4hO1NevwxWIda/XrhAb8cVHzus5Ad9TP/XOSTpHHdwh0d2HdlmyGIdMfXOmf
UKQjzKjc8DkUOFD1ttBw0kTPPh3IN3XoQWlaSMgMlviWUge3xVeLcYGrrV2Me7WKBfbRsNpGqpk9
GHkT77koYGHtYSg2Y5PcGG3D6Z2MZwE26dWq2tuSiFNlOgLjcdKRj8jhAaO9dTVtunpyqsBkxkG3
8tuyeM2UEjRoUn2PqzZcF5VoAFqDGQ7R8/2VapEmY7gDGRGf42HCPo2YgmnJD5HE+rMPwA0NRoiz
fzxMjtl+mbr4Qb1jfyOBIfBokYgTmKSMTmksdumArY9Yo+QpKavgNLryvpTIf4QQKdMUgOAtNMmu
ZU75Ha5/vfrdcqBfjQSCJujSWZUTyRzLrQR5k2lTU3RRPW5tjcMi6+LB35pJhQkq6LurVpjhCkXN
RjARfa/1WN3Q8xlAmFYolWUvXn0e7BvbPeaTixVRrVTUMLpyrvzq+TeKJabndcB/expnlvGYYv6K
OksiyRLRSTrZ9yJO2mPVJvqq12X7grDgS69dphKRH/yF6gDeDo74Qm+sP49Oyzo9DBDNIkcKymab
B3l/FwbHJBEbYqXTy10bdRL8AC5Q7WXmTHjzUzjnczehjQPVawwT8PbUhNtlvMUh0G4SBR7TMiRM
+OoYvVpu9Dp77w3hewpioQv92fY2SJozpZ0d7amx70oZ/RpGB8jm0JabhcGaW3G/7WjYeBhG9Tc0
F/lq7u6ffRZkCdNx5A/xVgbiRf2Nz8DC+dXBTDglecXJtTRJsRo0B0tacI1p8u5FTwwCzqd6E9Uk
1Tix/tNIEngkOSeuoFAgwc0sdcZkwX6hETDtLLl0ixfLceh80iy5pHoaHwVBJppuxo8ZZooSef/p
N1sPE/AXSlqIm/Pv6fmITlBkcBi4MrgqwRStXd85WI1m/XCG7m2INb45LM4nVJiPEeYFKjrGdy1j
s6NI++AY9Nnbby4CyGDkNTQgF+FuitQVVq1mBKjjkuxrop+v+C5+OsN9Vmefsy6KcwbcKG+m/kJR
Ja+15j51dO+W/z6ipSsqDSGmnPNoYCtel5NPoo8BlBPDW04xfaj+yhGrYilCtsOIgI8dMbXqAXN7
9ZXWuMfuL1NMsFlnGoSIUFxLhmSeU47hmcZpQWsMUMx8as1p0fjGre9hYZMvsq0wyYaOnnhpcc8t
6ZwcJ/CyqTwrhTZs+yH6YlrCWE6brirEs70PmMLGVHdQtXClxrW9MZBkr0tnFmXXTE+Yc9Cohi3W
/GoTFPiTqL/3abVK3NhAT6ngZnDkSA9n+jkp/MWTAfPGpEsjFQ0FagJ0tkGWqRBZkyYh0VBDfq5c
WoKNaqubMZtXoT3V3KiDj9PQ19AfVemoVGq4HgBSrYOuILgIx2dkXqA778q2j2lvMFYLmxBMXh8E
u0q1euCJxSnGOiAjVNemIQ6+ZXu64b9OXdWvIEu7K/GjTpAHMugIt0PUraBwfKRZccv77KdoIbvU
H4EVPOQRyv922LskE4jSuME4q0T1YQHuVMr+Z2nnrJeTB9UOTq69w8F6aMlyc/3+1Frh3XBGc9NP
8nNKaHNlEwstTab3LJ88P1dTrKVlt8orOJlqhsoDzAHnt2Pq8kj1ZMEFcq0d6PWzCChCfXxUihkO
jG1WeUsWTDHYXA7666CScWPXxFLUqbEarB8+w3tPuj4MoJll7kwz/a5I8UM0UC7ScTvaFFU5EBij
MY90s4K1PTBUdwydRpQBaCDLlecw87LWCDYaiKAd7LAfQ6MdgD7iupzM7ilNp0eVYr60wjOTuO8i
r+CSB7vYSujo4TcKOWimRE6cfduHkPw2MSivQ1fcBtDpxAkc3M5dp7KkDCwq8IbtOUrGuy6TQ6Co
Ryuxv496hQSC1+/7jF/HuXRk4UYryf1JhI3HuYqZRMu1KdZJ9qpzfpVM3w1FzJ+mQDXeJGA6ecf8
SYP/5NUharmqMvZdn78NvMxRuGdbqX5MRCm4mH1XEMAUxvnha6UW1dYwkv0EH8rTxyZATmrzsRBj
oKRt70m7JExjfLQc7S3W5bWKA+duhoSGIuhfjxIQl0s7ZIXKHK9J98hsb4Nege6Qtm9kcVCKfN3P
/nQLu3qtTwEjWmoJh6lAmWKfyIzkXD7oRvls+8DRWy4nU+jejaKrVwcafSNonWuMLuqSSSpPPU1r
sD1A+cFc7qRmhCgTytlYoH44RIhJo6/Woea3KzoagQdYmNNt7/7qWguseMvR16uPXa79IKfuLW2P
rvmk4SbGKMsyuiROgZEgzgSE24BpBbYHuE7NnN1SXvou01Ydk0lgg2SNaEqZbNSoLvdNIM+hEOOu
EMp7t7j8XAQKILs4m0GcLK9MMfkqla/EID62efylqabmdWpTruLxlAhiRTgpoJgJi2FVsWYZ2u6l
bILUMzXrM44VohyUEwrOCriqfgQl02eACifm8XHLG5qVGWDN8mYbLZ//iLAOF+kDsNmnwNW+k32W
rKbYvPhq4HMoEDzY4Gv122uTAuzHyx1tlcT2cotJRO8PJ9/WwJi4g7J1w2jcqP3EULfrX0hpUsCI
RD+jUCCytlZq6R8wfBwkE3wwSInE0VG+WvEI5N4k8SRILIQCKuZkeD/leO4HJVzVZqXRSojPIbqd
+VioGe3Z4TUbNznG/7KGyqdVyaddxW9dmW1Vh6wcFejEJi3ihyQdw31rlXc9iQC8D88qL3cztjPX
KxKkBhA4JRSdFxwS3miKfV3Fv8zQ/QZ+DzUk/WyMAWsX8+Y6NYBYWZBTCzzFANl+SbxsXgA3Dh9I
5e7cuHzm32mXTEU4S67vEwEhqclkE8myN4XASqEmnTMzrSCfbSumPuuUFQurCPwufjYdJk16Psgn
ovuKo1OooHl0H4284w7bIH1WmFmHWh0eJc9VzHTkhG47GJnGc4eijc4lNBp9rK6m6WxKvQPzryNK
qcLypZiKTZHlPUY08FWu+aUZibYxI4ICMY2Jo/pV1YAtpWnHB181ba+ljF/pPnguo6LdpNfmXSgu
y3EKqH3hp+tcHBWL/D3MUPBggAcUfp9xAEf6ZdKjN2vE8ssKNN93VtTu2kod1ohUw2N9T8z0Dkc8
f7HEeI9DziwA1iNvYEGkS7PbceE/mGry1bj9eEnH/qdr8SWVhIZ4kcoTO2ZTBq1TDpXc2vSmtR6x
DR2BqSMZl93k0XhtwdDAe6FU8eIYGoQTUizYFrYR3vVi5WgRVls1wuaa+1xz9MrT3GTk/y9x0PFi
MkYEa/AQyMRdHKMwejciBvxtVL8QG2ZkaaQo61q0O3xU8/jDXhV+ZxxHPpWVEhd7BKg2aH/VcyFE
zFU7MjNFYv3qUnRYbQm12zf2GG7ABwMAJHpR2WFQSU/A0NaumjT7zIKT7AMic5qkvCBhJiFA+QwV
OrFpUXi0in6ZZvA1ucIbjfbeV8rZFBkhc8PFlOHLmNqMwIenrNHudO85+RnhDgohuDwte4IbkqLb
xrHYG/qB6mz04j7VPjQk2Y4Wi5fe4iQMe/qoOX5+bDTyNyyLycqUm+/RKLNNSJN+qyXBYzMYwRve
fnohTIJcC0W/VVTvGX/M1jf1TybEm5o/H8OOUa4yZECWNtJOC8/Mvj5DSbRZMjy3PoLVrhzKdT52
fOGGb5SNxbnKQ955LPKY3a6sKuz1mJEWgiZtlRmq8LAytGs9KamE82/9lDtPXdfFx1o1Yloi4YCg
WYuv2rxJwNCuJ4VvBWdH9+KWTnjsqhCvEfcmuo5dHPWHNoztvcJhG1B+A7ZkNWLlqrb3+w7cNu+p
a3MCot7ZYI/JDyKK0hOZZWMGotWxm0vuW0Tdcaonm0tZY8IluqxUP7vIqdatne7UngQ42SL7bEPr
XZrpp3T7k6uUuBFDe4uuTquKrylOAoh8fbIy3Dm5SsxIPIxnQ6Lsx6Df91kerYEz7Q03J2XFpBZS
MzPaIoVuLnXY3M2Z4AwwItrludC2+nx3msoNCU5e6JfmC6WfejFkSF2mx9ZLK8fqUjt4TZZHa7MJ
LmaAP9myNPMlIUuVak/Xj4FjDSDHavPD0vxj4HfVq0CvvMdvEe0Csji/1bXw6A6bHzSDOa1BLz+7
kxI+Dqx7VvX8QG4Gv/I0G5+MBBBVZOTJZtk/tQ/0AwcIBwBhLPRo9GWHnw6hFqfeF5IemWV4ZoqQ
M0Wre9KJTOWC6LvDOrYKZ20gKh7QLL3AW20erKp5BbfZvcmozA+Ji5MvnMruzXBqIiC4uhyK+dGs
qZ7rXtgP+JCMe9OgDpx3T0S8nDWba9byQwSytAg8WNuPmDRI+enDx27K6musiDVcjvARwFv4uOyf
4g+hTbRA/98e6Io3R7bJ2dX8hM6Ao3IaKDMyndBBrEI9mB6XjSXTX3hhBvj3zV+7NK262VM4nX8/
Yd4fIZh1ptS+/tklkGxGsjgJKEOsgtvvJOXoHvGxxV6bUnmwFLvmzx9J1SSfgOpeReCq5J+ahbkY
Gm506Rwnv43xTJjn5PWZ28E5NbL2VZHAq9NOGhBd/OlVZY62PEEMbeLJrNxoeiIuWaUoyAaYonWd
0jyEnZg8oQX2e+GaO0IS291YZApVABT4tp/MywR/6Q3RAIDq7A1aAcbIxmDY4abKm90M7Y4mjwt/
VRmg0aqMi02ffIBJlluqGEn9iKrCzDMHcn0i725j6Q+Bku5aX+kvHOEknOrjKXRd5Z2zoU6/r7aO
zM3Uu+YiN5n3awUdhike0lPeq9ndleLGr24o0hkfZ36TeUMZTd+nuL43RRDRhHa3MYOyYBVNI1/y
IPkIxs5YGaUjmbQXyUZqNXBXp+9I5OvwMrLK72fkkS7o28ScI2ljZPICykdshU2smmOmwTZu4x73
FpY0+JD1IaHhejbykuM6m6ofTWytJk0XvzRpXytFG89SQcDq93RaZOrX9G7g+6WqdJ/N2mrXaoW1
tTQMdWe7JEhGtaAtqbQlam+nP/SFaZ/TcBi2hepEj6YYtFVr1dptCN32GuhttUKTkn8bUtQ9RTea
u0KWxbdWrZ5NrXmv23Zf2q16nxRVrNJqTI5GM7+nMiehsLaz7fJolDlbA+sC7Ql8u6HbtWunC91n
LvGDFzBceTUVzFsTqVH7Zpxcz4e0srNauuZtVW5HhvRvVHeVLT/rprLnU6h+ilhLPuBGxUw4PwBP
lmhh1XyhXjPXeTA9aCiZdp3aOS9dUj/wuPqZiL5biSqqH2ua1EcaOsMmr035nquIBedn0AyzvQR1
yKUXlkHo0DRtk1c/kNnjOFoNmTpYqAwaXdDaKf3IZEm0IHgsEGA/CBTsl2wCzNKo4qFJpM8gsng1
Bku/ye0YZ3VITRmX+8mo71qfueO1NYN0WwLExuTliF1mcqoCPHQGTStYKjgqr4S7vhIS6dXPeZeC
EdguT6ZvywM5nKdx1AkkJBz2LOaNIU1xWjaSg65Z5Y4zry2zbi1GGe6Rz7/0M+kqt/O/NmJmXuEs
dbEaqEly1DGXL09ZiFh/nrfsa2V2It4je61Rc5PsNBHv4X80YCdQ52JE1kaDbneEKC4vmA25SnWA
Iaf9kHr+1OVK9elMxQ/hmPV1JFhlnfjjujZKwUqCNgdHbXfudxR80Ibn21FhdVzH5ptlnAZM64OR
CMsczO2yU9d1+srITbvYRrzUKxZ80BJU6HKzRiFwDo13swICH7ZIqwq7erDTvnpw5Ex90upf1bxr
ck28nWWiP42OFp6WZyzPJT8g2QG+CD1YtKLcFJKyFOTrtYuls+JA0tYFLsdtqxraseSKeh2KJl+X
ah2+o9veayxWfuqF9UbXtH+lrcLsAz3IOVUgmRqdhoyJ4Llvwp1uy1MBSF7zMpXfppbj3IrM+oKy
1l7r+kA1adItzECefMv51QkXpK+BfFOMV65LWB2wvESSd90McXAvA6Zky1NIfDqndqS/EV7tbJgL
MtTOOuU2lnXjzb8IN6r/iiHkpDS28dIhITskkKy3Mrbzj/LsmLr8SM0w2vrkrByanm5uF+YXIqHk
x5DnuqdPDvHKAjaW2dC/i8lxYGzCu0KI4ejZhhw2CWS2zdgUvMHzpqURnCCDvYFi0Z+iyh72wYev
RB0JwBw0eSOKO73p4i51UtJc83m5MzRwUUiRfXdKtTqMaMYhdcUR4KECNchyc9mgYohOUB5W5mAx
mwnU9LJspOP/dWu5i3tiZ+RuckxLC4EUPgCuazpzjBjRxao38u6FIsL1iqBCp5QnuUegkc4aQ8Di
Zgn9na9NsQpGR7+JudYBTvrIVGFY0bYjjZbmyVFRC0rYXqYPdrWhUOULIhmnIodMm0PQNOrDsulj
36TAHWKU1YlGUEgahee8om/WEbhhmO7HlJnKcdkwOaXjM290cwAYs+yUtjNsTRk8/3nKcmt53vIT
0EX+75OX+397eLm7bFr6iJtSIyqtq6bigfK5ugQy2haNXzz4/RC71LEQc6oAwmA271weqVzEfarZ
npd7y/7l5+EpjCtLi0Jsg/y6mKDTB6ulaZVG9cuy688PpDEI3EqSTbPsE/rwnJUom7gK8oYr9cNU
0HjOQn2jENxwgFwDBjroXrKI5n83dD/axK6+Ga2BKKjcdrrrvpSSKI+SlQ/u8fEaVIq+hjc+kgGs
/6i7BtyhM2KMTmZOvFmhtTQ++6lOObP72ilNUv956Bt9W/Rz3vXsuUmNjkt6A8+QUsaVUf1cVVr1
TPXR0i4bGHnMd6PJf3LBoWzLegbX+Hn3bCGICn2GoPC31HViwI6oW3EmQvhHH2gnzS/iL5ch6Co3
cakTFVrsG+i8oBCjeo9jJn4qJ0LReurnF7hP3yPMDfZQ+98M0jp20vfbXVRM2fchyoGzJOmHxF68
Ic0jQOapULdlWvjiF/1VYSr9YWtgAsiQoNgj2udB5FPFnzl94BlTn5NGe5L1yHpVkrAtk3c1rqz3
yFcLkimhp5cF5g0xiu5uDmG2VXSEHUug2lSZ/rEGZzSzepR1nXLx7BQYKUo6/cANX56We4lCJq5J
292anRbLLvTQ07YpqlvV0TGgW1Y89qOVP5KAqm6dvta9cEYw5W52UCLa0JEOgFYW4TwMnG/SZ4P3
a1Qgl1znRzvmwVdrl99qZtz3lJppP6q2vYMUlL7ALXpZnuDMcQlRXxTPI9+TAxyoYDeWQn11Mvcy
DFrwFddWs6Jt5DwGGmkpXT3m2yAsWP/odJDm/8RKKg5vc+s0tAvq1LQexkaDX6kjfxC9XzzCnE+9
Jo2TF7sCNw1b4LRsQk2H3SDT7/kwEKg2zMVMTY8PlksqQMsjyNvY1YwD0wh8aKLxheta8uymDfBj
TIpqPhLlqN3xU/bz9zPn6z+2Bz2cT/sJl6VmqMTLGPYcDXEQ/WhR243ahEDSQVoQqtouK7vspS+g
R7m0yBIC1OhHUTfq7hfpc1ymGgiZjWGdYNL4LBkySN+T/B5a4cRpMlS2kas33xNVHCeMInfplOml
sCaO3Xk/FemzixoByEt5y/Lgr82ABHIVpaO7BbNAPKQULQR+Od6WDWpenOLA8zdcYw8NYvSnGBTL
U1U8NKwD4JCm711luo+9rROVltm/Ek26j8uGAXm/xQ0er//sI/HxCM/0jqOUCVBhMea3hvbgE/NO
MiwFnoZSwU5ye+sy6RfakD2E0uWIKsWdxsSuVgwSJnSj8qhKx71Zt9/qRgmvYUrYLVxo1gF6llw6
SdXfhV9cMhraqWNzXW6p862oB4RiOoO6DgbxFNhyuLoyHq4+I4vrcjfq2pp2RfGWgspb4VHrbyYz
gVuTkVRtkXmyHrsu5fPg7rJvqMUv1bXwc9LSMnN8JAvM0h4a84Ki9NiYlf+Y6bV1YLJqeByGRFEJ
p70UhJfCpKrdGX9aHoKJXOERAAqQFa75wu7js9K2zLDIdqBVHZL9VVKnCi3WWelN8WOZF+a6N+SX
mwTZtR6Hn2kcRy80x6iBcomWdao+VYKXPEBxZd2q19I3n1lpO/z2YvLp9ZsGZqKAgOmQkKY19Ijc
U3zDWKdDizkmFXs4pvmlLfv/3NTV9N4BmK9UFYecMCqbfARHWzVjgMkn1U0U1cvNcfKdM+nEZavw
AAFIz+QrmSf++FOTCT6tzhyelKQnlU9xfqE9zjNQ6Lhe266ednloFLTxiBWWNPhkVTAUoglEmisb
oZfkDLUsFAyG7evlgWWfpBDlXZ4fXp4oAwWSxHLf11P83LQeHhHhDPsyyLWLRnQnc0h94LgftMuy
zwJi99eteV+fNu6qyQx9A2LI4Pwy7/zznIJaTqlV5fjnF/z+LfPTCMIYjmrGMObPjy6PLptkJKHe
7aAa/+1n//wCBrf9yh+iliwd/qr/3/O03vVqH+TC75+an6bAREAcLxFR5sX4+7WgyepXgLQHz6wa
d2s0lXGRyEJ3rG5uZiD6Y8a4ZMquotdPto/YKqD03au6b23yoe2JfDPkodZo5jPGQhA4WclxCBoy
/JoCADKo6GmaIwYKzjW+sGG3JvUrRZUdFvQ3J0lKa/WIUfGzdcVbZ0RIGeLU7Gi+xf62brvuahMu
amD/Pk6+6qtAILAYamYW7fgyjBTR5rjJ/J8dnMubQpzc47IxIDfJqq3OVmUy3AnXoxZ0Twzg8nOo
ua+1o7RPri37i+5K4HT9lznE7wIM0b40LfUhqYmTNACnqZlunezW6HcDBkWASGfOddG3ti2do5YZ
8doZk2pjuFM0u7rWZLohpRjMY9MU9Yazne6pWpPeZiR+XYKmKmRn8/91j3VdVR5JEhqr8Na6Znl7
9wmmb1vVeE2njs+pluqbHb/E5JshpkSchGmq1JPpQGGPR2QkXFGlRWoo41pOQbFFveXZA/IpTNzN
ysalrxnEc2WI4TN97J4wlZPAmtInSTRH3G1cIbu0NZq1W5UBUsnCOKKrsaiVebSsCyC0Vf4tmu/V
CfEoqRtslsfayEGeB7WHPsJQpKtGn35qug69b7mrLduEM+9x2fzHfUidnOznRzpsocc/dy07tkmA
nh/xjSFb64QseB0mhScybMKn0uAFFVHzQOJC+JRO6XCmvP392PIsfKuTQ1a5j97t9ybw/w9bZ7bc
qLZt2y8igrp4lVBdWHJtvxC2MxdMaiY1X38beJ+7dpw4L6QlO10IMRlzjN5b11s/aCPAuv//ueUj
LFr9OZf9fz3vtYDDnOWgBA3jW10ygvif7ySGMKMys2BY6EwKgzKs7mGH8kT0uUYmk1qc8jeDbKrN
8s7rqkrc+54EjWx4QKMUfEX122SYHXUI7fPJcCzfGhhuk51TbOiBMMKEto0JtnwUdEUP4xD/NRwC
DghAvgfEXtzjIYTYYqfbgCJrFdbjeGe0N9K3bKMdKMFklfXjrnbLHK4z1ySkbDJPjM69ZaNwL2VJ
MmArs1NV5A8TYLGzIyRAi3hASmvgqXOKokn95Ul1VP/zaTuNsfUqUWRhagngDvNf/j0s3waYdUz6
wrOKkp+MKnLwuOPtRr0VO7eMpg8EB+xHHXoZNkhzGUYuOg+ej2OGvkoAc9owBQpEyMHnGMH8FGov
GbGAO8gu3MOwMjR6mqzCiumv3o/dSi1TYF8dgwkvr6ajw5BvXbS3Vs/1zajRyS5CbXwbaMZhweoN
hlD5CLRjR5ia86o7iJlHrIEk4/JVsPntHRQCWGTzQwG3D+9v1584i99aotdbL1DqV2Wg+dgAUWry
4VJ/D4Y6vAOXCU9WD0I7czT7vbENYBpoT87wh82XGVwCWa/Z0zEpd4hzvX3gxcOqQPQdMcty631f
OChMkm4GWWFHzRuNAcR8yKpwA24pPAVS+c9Tbq8RcJWfPSsr1VU/Qfitpv6pQfVxaMGgIf3yvJzZ
vxFjsGBvjUCDr/n3kFaJ3CQzpLC0Ku3oBCpRCN5yVCHwsb7PTy8bzuVgaZSYSYAV2jNCCVutJ1M7
afW3UIczJgSGBFOP5RsTruVp4lupGcjREnN4jLAVe0vMBnqq+SESzeRhSZCxmJYyhqhv/+v5PDNh
Kv73lycoTmiXymMep9MJXe50Wj7yxqhhB5SidRqzU0DSye/zfWwMJ/C3pVC+aUdiUTbCv0T7fsOO
R22TJa92R4BFVLrGJo7jgBtHvNfdNn6r0/49riGWuuXUXFgHG4I+eeGXj1S7GOgrD7QUFuDT0ODI
C0MGc4ZybHQBaaglTg4wEf7UnoXfpD6ixwd4qhIuk9jQ47moiNAtc+biSE1PWqZi6Vs+nGL7Crw8
Y7nYj5QetDYL4MG4zHFxsJJ3ZXdSbRYxlvpDrcx8Q9tOH3TZcxGx2yG5/isQWrtJvfp56DHwYblg
uk9b/JjZ2ZaCTjuIKBzOnVoO5+Wj5TDMD3+fK3rSswOifGBz0BQqmtg7s7f/z8FIG++cQlFklJpu
q646pxnMktmHYgcODs4KXhqa+UNRDf/E86Pl+TwjEkDD4RXE3FpHwskyz7iozuRt2hbDaVEVwZ7K
l3TCjMmAmsj+SIQYyOphZej5dMvL9p+F7TeYvMiGnDxS7MfnaszcE+yRD0pBE/Ale/0vTDHJIbb0
914M6dmyGmiO+sjbyesOGer6SlXUg0zFLimQHNNCPxaa7R5LM3gj7QWeiWtoG1G7zJ57u8Bj0zKA
9xrIs/hTNKTsqzn9OTcZVkqZo/MQUHAVQrsOkfMn1sKnSKrDIVPo9MX6uHf0VRGL2o8jTaytVv/u
u/ipj12iFAT+51o5GDU8NLNUz7wv9rLQr5nLvS27QlCaJT28FTtVIskhIns72dh4NMJRJ2N6qDRl
jtYZrkoWQ4ELPH092rqGZO+7oA7EQ3dv8rQ7gZ0uYtjQPS5dktEjX08oEHL3MCay9ofiuS/J+prs
GlO3Ff5NZNEc4phMG4LV61UTwi6FR7dqiZ1YxW7+5cnKH1Hhj1xPcehkqyiyn9VwcDZt2O9a0Bp+
qpMLm/XeIeq5ayuEf65DCuIxoffcM0RxB/c1tYp6rWbZDZQ8OVmitteGiIVfUx1BXyWflESa8xSD
r/PcmFti4J2ISKHFp0FQokfxUBVkpXsiv9SxYa304pW81H6rQ1zNcpqvcSZy3y4hTSYlo3cJhFzY
4Zrwv8cCnbLPgb/RMo7D0OFyHkN7A7vAes2TF1ede+CouC8g5dr7ELbEZZubxCCnwsXcD/7i3a2b
/K1k6killiWM9nkIuOixQRt/if7gMtcPaJPI0jQPGBueBkzlkHs3ovLat7jGfsPYc51liCIzRx2Y
F6sXy8vDQ4lV2CCL3J5oGAy5Tqksw2YfRo69imtKV6jfbcww3ZtqgGiqqzNYQOGa0poZc1KwPAeH
ZNbC6IYlsE57k2iyHKkrtqDHVLRnNab738nMbyq29a7S39umfjHColpXyUCqSMIsgIkXWlZGEScw
auuRZNRM1Omxisw/Tpi0qLyAsIBYUNjTNTsogHrS/qUFfhgATYeDesmL4B+VIc2qYPy/a+xhU2t0
dcjjWBPhnWwEUS3I+RJtjVgazzPCd0KbKpwBPT2LHtV3WSDDV83xuRkMeaJ9tTKx+tgUs5j4y9yP
QetTBPevMvIUYArxHpSKco0NOm/Wak4UrBw8VjUOsNblhiyUGhVqp8TIi8O7dD1layAfJHiJO1Jr
dLhDG8ZhrltvkDUUj/wewnsqRs9el1U3+p1gP+S4aMLieq+Hk3wYbXJDSCgeGDMctM6Dn2FGT7TJ
mP2a2yJCCgOo4TQqTCFJp0lXsdl8ttR3xhBf7cm2TorHSoVo75znFpDpHl1KiSIwsCDBK7TOgloJ
fArBZ7a/18AaoeL1bXtu1Wo8BsJb10XODhyW1xnrChE4sXcACvU1KDNyYpgTshA5xoKdPlHRpHMH
bb5NVafbWab2nTNcuXg9f9BEYuo2gZHxTGUrVGRc3rZm0LOKqlo5wWu4TizGD4IxYJCuvJZuaqOk
xT2NZf7AFHCNgXaTM4h4SAu8OZqclAuEylVeNh4tlNby3YYKTzb6RHx8/MW4sLlY1VBvTWWmakTj
S2PT1TGyePKHJ4O3xSzYHM8iK6bzEEcAUP99vHzUTYniJ7Rdfz/RK+iXGyOuiMFqNF8KlQzrqT5o
htjVUk7wOHBfN7W20hDeXgOWirNLYK1Nq+uotDYWKc/cabRwDhliAXS3q2xIIFEqjEP1UHse0SmX
rStWrPEQTEyaDzD0stQ5BInKeJ57/WbkZrTSvAprFINVopm2hfDmAY2NWAnjQu1s3a73jiZw+8VR
kEv3p6rxDtrCjVZBmYAQiwY/LQOFNSAIMLKPiDD6uT+WVEytJCTZgBxUmcc5aHcpb56eGn4wQzQU
cNYkj6e3ApETcoq6vk7a9CCFtFYhQD1CKBXzrLukwykhbV4ZHWrBGqjanvhged8Zk8TGo3GpG9V7
p3J9MKdCmN4yKUPHvTOjZg/0sbykHU5bUi8xaiHLqjOu5KqCpBo4mnwI4voy8lX7ZNZ2ZKkAOgwP
pWTdn+iDI02viZHCm6XVqccSGbL4ooxMTYLcgXvBurPea7SDaGvaAjQYMp+WCcJvr2aYum4jK/YI
ldpUZwtTwVlXgx9MU+gkjJC9WmQ+R1Y67BgloQDlbspcz2YxYQ1JkG8r1EETIqAmOyqDdsXEr+86
9OiZkv9o2Ki3sN0ALYfoQOmTI/SFw4dJ9Vh4nyWjxi0dCl6yVEdny3bp2CrlnyDIHPYkXsN0y/Ou
k5X/bbX+MtLYv9OtR8SJuGnVEtHoZ8GQfjaN9ehWY7y3WpdTY0jjkUVNrvNAS/cRaSp3g31b6Nk3
YZV3M5KQzwNdgQ6AjAdADP12lWC/sSYtfH5ky756aAbhIBnhKpAhCVWdUqMLjxzUSxX2a8eBs92E
bIfSaFfp40NbpMZlOUjZGRdFluW61bxsg3XoP5+wGbUxE5i/cDTLbeBQ5S5f/O//XT4yKhqpsUHw
1v/1XyMYEAjX8wKTpWWAtUEy/vtNl+/ldPq1sgGyLv/5v34kV79+FK7t11X4V+R5v6Fg2ISE1X4B
lUhWOgKN98aDeFuTUDAbO931oPfmIwZHsdEiM7vpnd5s20mlvxICEgSvOcuy6hck8cNJVVcEAOHn
GZ23Xjgu611GT2dUV0HOrA+fxBU9EMWHFsmHiMugMdXoWJkZ1ug0zT6yHMK2hQbxpFcxDSzwlXW6
1axoehrVlO5M01vHqlRPuOC8h7JX9WeGtCpCWakcl4el7Xk+DshotzysbIU0O4mrDe3AsFdnwWeI
efRsy+wv8/n+mS68/mhluyJ6HBM3fYagkT6XdvKPWyvdeXmqNtRmg9M13TpWeK+IhcjsOqPF1/0D
o/nQkti4TqswXZXNH2J6GKmVs69A5CReN73qK21zq6veOeIfXhswTe4KAIiUDKENsMZ0ZVd1dosv
ZMTkvuuJYacriXuPQlAwVa7MIb5YpCIAt+BSvsMeG0ISl92u6CjOOrnrQ8b9lf7Za7Jgn85l0zfm
NS2bbeoQXKOCf1mFWbmDFQu25+DW9peLXXBlO+GrE1BTEhmNnDFgPI1WsiqzHZee9YEZeR1Jd2/o
UfuQhk3/MgOJWochJvr+aJc6035qE8I2i173qxLzgOwp/QOK3rfKU2+mMidS6MjQi0tuZo9Mih6y
Vu6GqWLf3O3jtvJjHEpFMh0bLXqz6+BT06iAtEI5FAV40Lq/gn8gGQYN85jUK4k3BCj3FlfvLZbQ
fS31TkjPS+UVNxk+TjRPa2Ky1lNKcKMjAGUW9YMbpnddP7ZczgDP/wHTd+D0fbcUyJk05KrwWEtq
m51hvc/pAKW9gbnhhm13q5bKMZWQpKZHLZ8gvpQHJ/DxDAPRH3CfjQzHkwClVNTdUY5QD9CqbziJ
k35WHlG8otjDe5Jkk72q+/RsjGwN1IvIoCgVbrmPdfurAmBLMN9T0ZfgoB1MF25nkz2Zb+GKXAHE
3So6kl46fYYNvJifrC/ZLVgflvFoD/neFjoi98LmktPYWGlrc0BH5DQknNhylXXejzpdkKsfqlR/
QWr81goABphbtkWGeK5NP0LLvGndcGS8/WqyYM6bE0Q+ZyHmuV21Jd9zU2GrdZX6BnvUrmFwe499
swrb/Fwqzt12vJujKwd6KXOCHv1JC4a1d+jKsaCPPDCFs5sHfB7uUN5zsuK8fngSJi0KdcSbF1DK
V9jZlVvP0m+qO/rSeCOdCedCeuxF+dJTcwUy2JyApv0lfufIRX6E17YhXu9BjZlSRYTA4nxiUC2y
94LCGXHVU5dWlFwdO31X41bTqwc3oRVQK9ZnZTJaMMlWRCsGar7i9sK4cpY+R7TLnEp9dXJGxs3c
DJxfL7pA9SrlsloVqvkHwzOwhK88y9G95IjebFYfBssbJWeDMDQo8ilz+4YwjFTUX6PqHTJNbCwq
QBBEPmkohD4PNmotKpuYNTGx62OJ1TZj3x6mALo8ymFPv/WkO1pAGog0gnKc4D4Jg6P72Q/2gSGA
Yk+Pk5d91+bwCmTtgApunZBtM4zmBcPipmQEHraMvqxpPpm+Z7U75LtbMdpMJkzmPtIHhrbPRhzM
vUouz3BXHbrrfUTLxMDG3T5zEyFxOyAL5pMJ7bSuVXatQtcgjkx7t4u/sQBuEhOiV81nndJCsELj
FcsTy/nkF5G9kW36wGUOp5OFK2WcJuBw5vElVcXd4e3i2ERut+6DDL33biBnTrB9zYvbvlVXliEP
g9Gd28o8aJqyL/T47LgXdk8Hq2+KtZOgBRqbr9zOjJOm/ymVTwul4L7UWBtlp/m6rkA++Wl07bty
E/ZOeCundItC9NGyakIkR0yXXXfy7PSDaQUiSyNEuB9dBlt9ps7egqDcARiP2SGj+BfK8DG1eLt0
tEY0jd8RHsHt6/Jv5OiH0uairSTaS4fZuIEgmgz6WWiICXTlWK+OjlIjjHLeBdNz6xbfKMM0PCpk
AXDqm4/RGo8SS1jhFSfrBxvRNiz7q8aNCedXlkY4KbguB6VBeXQu8oGRguKbTUG4SdK/j9WEJrTY
GTCC8NHcrBIEODs9JCfxDoIcoEX0A9l0DMNt1k9XOzAFVrKEExEd88Y6qxVuBCfkJgH2QAAi7IZn
y+PfkGll7/5EU/RmhPF18ui8Dv/kVEpg9teNfENW0Z7yMPyrB8E2GRLSA7SQWKnhasEnhzySDzba
CN5vDa2NrgIUhZTGZPvqKhpG/mwzXcsOVbiNSgJ58DkHgdgDlMIV2GChDt2T1vVfbFkQmmgN3LCg
8JsovpmFcuwNMsjdYj/fbdQkeNeUxnczrDGO+jqaOI4cOnd2SpYD95YdNOFrqCfY4BT53tWkMzjP
yLXu6qB528p4SDrr22h453XAEmBUr8oowfchP4o0uMc2JQQijo1Rg033EP1POjomM6s/AcFcSxRx
+PrTjY5HWuFuBzR3RePgkJPiPRlfZmD9sXuJnbJ2HgsaLtqA8g421LueDiOcOGiKeUPjyrRug9l/
IAagW0jrLNLrx9HU3q38zCbYXWHpDnGfZHtj4t3U0RQRDLudIrmatnVDGLEp8v6EcA37egNChU6v
XtAYhPXyHe9gK+wklS11VfmpuMn7HfAXcbSKxrYL+aHTqaZfm9y4XDf9SvB30iu7Yk99lXn+zxSI
m0usxYpNBpWAYb+YEptz3mqrqjblyoHnkIurUJkaduwTZeFt5DBoe/g8/ujFzs5K3R3blMD3Gv2q
5zPvzUroNSZ/86h+UR3Q/kZEp4aCCifNVRWGwEkx7Wxb/VLLEL6wvkFtuBbYZSyK8ZBpRZCsbEX3
Q+rP5sOCkGWhUDR6GikJ0mgIC2NXbTQt3XZ9t8aQYBCcAxRwq4zqph6iXS3qbRszbMUYlTjhJhbJ
FumwmW4Tvm3MN5pAJxsy8qM63bR6sk1kfEiswM9MWuLjuo5Q82sMw4karhm7J5bDxAPQcp2hAm+Q
suQ7utXJBIbH5AZblz7qv03Uaz4W3p1h1tsqbfatY2zqLuNMERmo79C6brUi2EXOd87eSaCBtpFF
D0V/0HP13BjTNhIv/OxzAuSdgc9WVUbwsOGdlfE4wrgcQbWGvb0LNGMHhYUVU9/W/bgdXMS2wtmW
cbElMnpTEl+sczurXd8oxk1SDAcSk/Ypzt2ONkYWa/eWn64Z5jZCH4CTzU9n97pU9rWFfKd+zunl
jtw+ArTpNIUPYdIx5qe505BZyB28MJxNn7DhHcSeWcJGLUwEo2ITlteOKUjQx4dGhaY/aYdgbjTg
HQhxb7DN26bk6yE3QG+hogHnBDJuDPkOxPxqhCnndr8VujiUAHV6u0Qi1u00p/HNeNwqwl7nsESi
nOQp3uAjjShJ18CpHohM3g0VkW+OusHetB3RXljslcHm+nXt0BQG61/am0EOe/AZW6kjqCjcXaGb
RDG7GyCapTXNWY4bk5DomBaLE19FVm8mQCmFbqMydvZKC8Y51vkXYzJJLzkSKdrTGJqnjamyAUuJ
CwsFtbrYdHWP3kN9ciGyzp8vHMV/VAQ4znyNNeeQKhie09EvlfSSBM6BDRyQZDDX1vQctv5s5daM
k9oY+9mEO6umOn/+fZwo3jNU3JvI/aLW3CVlcTCBmiQNwvzJ2ofksrNBP3ZOShChAPm0zg193xAp
U3QFO4b6FJrZOenMU1GKfYhzhcS2n4K9lcabN1LHXWtZOzsdfGrGOdV6JC2sdjeJovoijK41vVro
DgclVvcuGTaVcsg6x1etnyQZ/aSstpZiHRMSHQfhHrh+/V7d14o8zpmCCa+OO1DWuavE+DPMmpa0
3eZUnUVv+wlGXYDEb3VRn3E3h9XnQA5TznkzVG2TTcoGCTqOKYXoSYtz6sndbNigRz5ZECJBeCq4
ahE/LAdclHulSBl0dehm5yTmGMzgoWTXRW5yFO6YcX0y9zDhTZTqBlKMc7HNgpACZqiXBkmei9QJ
JFaAmDh2LtIaH/u6+2BohMNmZicuOYDLQWrWdoFwNMoUnVOcInWWlO99v5ctXf4Utf+SKdQwqTlN
FjqPtkwdYrfICotwVOEPyGmtapXCXncETo5FbSUCqR2lQRTCkJ/07AvdHqaygsykbgySo5VO35gL
x0+a9cqDG3mFr6lAEMhnx29CD+CQRQobnab/LoBixOEAWt67Rg6b3ng+jDp/FV4TrK8eKXiksFWs
9556VgEMnM0ufKv60nixaGsjVHZ9TQ9jMidb9bzEPiyZQctDEynjXCj+NLVCCASB1++pNj5b5iQZ
W6VqvrWbC6NQgj+XVyEvJadgIDWJgvFPxoDjHA52wnvIE+ieWNYwNGRnU0TqkZwuj9tFS0cmi3YU
m8MWTOXoL1gaAhyiPQvUxqjM4Zbn5HSAdKAAL0S+ZvUhZU6DXrAk+ThwSmjtzwnMCJa45ZAxMv+x
C3abBv+6dlL/l+pTR2qCVjVIdmzBH0qF/Q1uhHaHGdFkqWCIH9Cy//1eqU6QT+ZVa7b4GA+aIaB2
4IDjGB12xzCepToFZANeloxLhSjF/znkfTtiKU6H5C3t2cQXTbaYs5OnMIMhM7b7JoSnbRpdOt/s
aobVwL58JWjddapEFCtzgFHfQG/OVe76v7/Q2FGKR80x0Ma/UVZa1xjjZedibZp7NtGhMQEuz/Hs
S4zj8tFyaKoGC45dD/AgALqt+o6IdDWVB92T7cPvCzNI96/lvLgtubejqcRUMhzMO7v67qKn4R4a
SXBaDsNYBafcEV+DIG+p0Wb6kZg/q19VmnlXy0Z8shwak2WC2ctxeVTNAqYyt68mntP9EpyzkGNK
dJ0wt8OvJtUrw7//ki+iUfuoPKfgfi2iizapCsOwxGTvxE+Syw/991f6fey2agIndAi3y2eW34mg
lztYN0E/gzHPrRupOsKydqG/NuMVQ+3fznXkfuyNeVKqopYHAYhC0lOVjY0c8brgw6oqfZRD1B2W
R3Zo/kRV1ePoawYMg0bly5mJ1Znmi+TF2QsxeufOrv5k+pjvlkfLwdKIAfeXD7GUV75ayHXrjlgD
4tJ4g4xJDP2g71wr7O6mfu/loF89i1ErMKLujEqfDYVeVjgtQ7LIaOMvz/O7H9QAq+BA21ob4/Eh
6iQSVPTty+u7vNK8N9nF6ggRcTdg47V1uR0Dsrvxu5soiOZDb4bMKJrYQumFDAbXcND4UaUb5ATj
WlgOVY9VQUdd6mcxwa2aZrAGBBW98GxqYt8G8ALzSlqUM7V4LJLwOcmjZ6WJtkQJ6fuOXvgO+S3+
y3Jm+syLj0wQXzkdfThVVbhQlYHUK743Cp3uEHgdgx9v2NNiEC8yYw020T79xgQl1iSx7tAeanlx
bkxF460J+YvICP54EaCld+NvMZ/pSRNkULPGXjFs78pCyx7zCdFA2YUK7gZyl42AzEO3JZps7uXq
Q2xemN4YF1Md/swOfPpm/XPUYES1KdX3bQ9HQOoOjeVyeVe+2GmgbxkQ0cKHZzfWRr8rlTZoSORl
wcBH5R6L6DWITBfhe/wI6fPYatN4FPBPudnmGfr52DsGXfIg2LATkYDh15gPfRWyzY4rfVpZJE76
pN9iOZ0rG0/NYRUUuL6HiR9iJBE2dSG035zWPjOZ9iMmqo3opM9gGzdfI8uJhp3mtWzenHKNpM45
/RKybD0lBli27DlkTl9N7YPnurUbTLzjgJhYwH6bI6zasbP3jcjePATK6szDM3TGsJ0Zp69G5F7p
MEl7Ehds0tUl501+qbFdnZIGaUpdqMWFnovhmzRUV5lXnqsIXB6hYOpu1tGdy3abiEantYLk1Im4
VE1DNvSI9CHa4DfwsFekGacc+d/RrhR33uNXP7XfGugfnIUB5CYI/l1p/lON4FNIsY0f4iYEPSUn
5yFtB/70jJdtp+Zmfirr0ntp3Rn5T465wxYpNMjq0x1D3TcIIP3eAxblWQCRZZcaaE1td6dqWrPO
B7yqcUOUDd6NGy9XTO8NZbCS3ASEwymsHzyzvoeq1R6RbMFZTkz0cvPDnFv0RadF5lABqeVt7Afn
MP/GIK2jUUaI0eAf6JVJX9KIn7jdoLarG6Vg5lQ7O9cv9MI5tAmSNjHf8Q3FoOFNbYYi2sXrnjbh
MYHK04O6OEGz9A22R3Nni3dJ6n65TvF3rL16t5yPNk2LfQcvi9ZmHB1ALLb7uOYU6Mhb6gBl8nIW
I00yhJmbU2P8rfUNdfz87cIYGKJRRt2Fd2OzkmZRHnUVtweCh/T8e7IIscmPEIHJ8Qr67dAnxzBx
g4O1JNYSFN9tRqAQK3uYZ9dThdwZk+9p+aj2GsaCDBx1vetXaq0o6komWXUsGuO4lCvLoZzHdGEm
3sx2fmd7AnZ41zwVSMxw7uc0QCvXvossMFZW1jb7HOFXwFwGxl8+HhyVKeJSrpiphxuTkUZKMbhe
mJ5ap5mMVMedkzox2rIietIqO8EwCaSydOy/MS5FLG3gtCwmiHON0NuBezT7EEzY+BiU2ts4yPhB
LUlbd0fy+kLDs+jhjmSah91+AV65haN9qvRBryQUVUTDOtEWpvR5kFVybFsddZVDMimWXhSMrg77
JwrEY2NSVzKjQL+Nu25K9oQ/In7NbsthiVaeJQvze9TTxU+qaWgJjK7dYf0cr1VK3uWyCP8uqCqR
EmstRS+yrKcDsD5F75HV9XL8fT/3lpftAFzj+dZ7siXmOgU44V+lwTGl1Kpx8eYDAsT87HRKd+sJ
T90tS8Mvh620EZahNjFuYyb4cwq4IZVemLfluSwb9UMCGL50q9uCPQDI28EympdBpbS6i2bv1Vom
V01a5HcJLEtEvtmPnukAKRBWfpTxYD8GAeIA1rgbmSk0mtwq3Wtppl9DrFP4aT3jLRzbiOn2e8XF
8dQBksi8RG7TFKm/xbxn08bAORK6rP6EjG+njcnHYBbtYQnuSphL70kGGb1vNGHhk5r34m7HBfJD
su0gjYWrNgMOvQqVSL8ACrRPY4/GZKY0OD0tSsQDpAHEindZnvOADF6GODX2RWQ9L+VbBOyXzTiF
NaCCfcwyQqbkeF1OmxQpWnSbtiDb+kIes6QOrrZhOFfsejMrNXL198xVjf1SwoQgetQgJnWVFtWD
Slm5NWOJONvs+mhjQSnHAs6Aostplf/nSUmHRycbJAEAsqxc1vyMVCxuQRg77pqh1I9kiBC+FCHN
YiSIdCUtyARaKu859WYIXO3k2M/LErQcWmF766FiACZGMsbWEBMOja07R6lo0UNSS5pxDo0UJ5NI
R/BsPkvrB0dPs+mmWZ0xB/VC9FMvXZKsLUGNDTE2WRkTUG9rNkYdlh+zfAYIdoac8djq2LJWFXQ8
brRVcNQEo7ehJBTYU9QnFSz5SRexeXMa7W8kGCHse3POu2SLcUNDjEN/uCx8NkobcIxuUO+sRn8k
Cy/YmSOC+iXiGE5Te2CrYbt+n8Uq88PCPNAXui/Fh7CwUnVWN22iyjqG+OI+k0IBiu70+T2j4bGd
RmI01SmwqO0MphLz8tX0vdyGaIPw/FUtsiX4PNOIkMf1Qnj7SVr5GQUQracqfW0HnMNVWTg33UJr
pg9ezn2ytYGdwGNxAx8mbQSzxfoWY1RcG0YLB2yiDwiBxXVZHswy+llOXiRp/TaRGW4pRL2bkrzL
pGDwaVMMN2lzYir/CsyGHURY3SxdMW86yUYTIJWZZTrSkrfSJXZ8/oVzPdVOFcAQEIH04ew+p8vV
vS6UPSfWTqPep3i4hDzlavBszK82cN81uVNXW4TazZ7K75Dd5tlWvXRrRCh3eXNAzJnva8uhaEi9
bOpY/IbkJsK4E9bU7sxl41h1W73Qbk6Mk/b3/AwSgXRmyzuxJerW0iJYr3OsQyQA4ukN2tHcIe62
4y5CVZ6+Fi2Oob6aJvKpu1dpB/EzOGW+XCXZpMdGkJP8h5tEuYfRTzT/qqS6Z8coLk84INSrOaWK
r0VacEFlCRaSzAjCN6ynwSlwVmnhpejqmHGH5b6GSX9HwTI9RrHlZyHRKiwabaE+LZtgcsldujyZ
urZKNIqojcZPW9VSGnMiPwGPXxOdkPiO2aevoUkqePFKdat9GBioMKkwKVPk3rMTi16+K8+DLV9U
wyuuE+DFPY6wN6PK3gzh+e1MjFQQYK7ieIJ+HTJTr9EA/DYH3Erj7mnUdzGvbcsChxuDVAO6CWsC
Q7VLmHv6fugHmt6KnvoZpTBIz2xL+ua+1rgKnKSJfDTkR255Vo9RpPuc0CHsdY1kHPCuKP2CAuMR
j/JWRkcD620Kg+Dqxg2tMsu5DV7jcIsLsPAXgfqdRSbujz47101jPjXPXToQgppV+c0p43XSQKrR
n4Y2LED/VcWlIz3z9z/WmQPXdV4WMzsC6KBzKqpoUq9B5SAgdDs0epAf/FBXPhS1g1oSvkeqxgnX
8OVk4HgIahTBwS4D7RC5ds5fGwVwvThoOVO5fEzDErSAg2o/SJ6y3LIeUc/Yj3WRgXUawEbk8/0L
ResxcImgh7HzU1RCvLhe4t7K2NwjihYvsdbPVR0lGjdBZnuR9Qqecx6WWx/Lo9wtDWigbk3kAZ+0
NFKwqpJem2fmuF8QHYUVDqZ/V1oVIzxGZWJMpsr1PTl9t6C9UuNvGrWPRYvqaCh/zJl/Td0BQ4dh
yrmboNewdcUahpl7X46AjenT0cenao5GbGRLoPDEOMiDol4Rz4q0sI19hsXtNrQi5dHjal3qnSaU
n97oGY81YIzN/+PqvJbbRtot+kSoQmqEW+YoUsGSrRuUIzLQyOHpz0LTc1z137BI2eORRKLxhb3X
9tmxbdXLzCwauKds+QA6+fvYzz9I8btXeTVduS7E2zj7P5Ipra9dKqPtBHl679Qebx5OivOEWvhg
t2SgBH1onUQ/vSEpydla0xnhfV0wQjEL8DC7NPHYbJ2wwC4z9+W+7r/UYyYv4AvO8GTqfbqMgybx
kyOBe0+G4ykPtewpXgKfRq1/qsmiEUQwHLh7s/QTDN9FHL0Ficif08z6KgYZoOR1w6OuudOHF7F3
8tg6B+ZUr8Uyjgzs1rwwIwO3qvUHO7HM1RxMqOHExH9Edp5JkopxQKcf7Yehz8jQbn7zDXvPGCjz
fRWl5TYWSF7VAR66pv6DDa0Ll9qBDs1UGCmwDro7M/PqyOHMkHHK08uMTWhvJS1q5UYuOQlmuTOZ
vx1yUyuZTzcNahFUswCB4xOHYQUoIo9PlEIjI4NbIpKc7gxbaodix6lj6wO9MW7UpVDsvRiEfoMO
mLXL71L2h6xp+/uc5gCNO/YptFXuutay6mgOCZudzHrqouhszdTY6nNhOGCJVYI1kNttPQsyTxln
I3SOXsLod+Ik5r7Ug2Jv8svDvweeBkJ1vM5N8acpp/Is56I+zEtgqllM73ZrZc8FmJidAZ0H/I59
HkPiPAoGwHZocnsIwEl2QY66xbKfLemm6KGg28WW/Z3Cor4QvdZc1DPNSYjmrXVz7UZ8bJIMY6O/
2MoR3eKH1m/8t7NB1xcFoG8jOc9PdnuxtQ8oe1tvluZVFcKO22PBY0JrLk2btbSj3pgmkICZB+lu
MX9pTMqzx9FhC36pIfQ5difhh8cUgVAmk11arv9WA0unqQ4d/l7myRX7xpZ0mYEKpx0QugQOb0kj
tP0wwoWohznZyBgQ0JhoxLRmVuOdsPB0mV99AG21TvC57lYL3FyBv4cFEp4bZo2qffQI+cDl6SEh
ehoAqW97PQ/WhWhA05TdsDXaqFsP9DXNbjDJ+1JdhVW65W7uRIKSckjOWlcktNtsFpmMohTm2B1T
0o65Rn53k/9TkeCtBshYrlNIzi5Z7MF76dlw8XU32dfY0GJQ31vdN0jjnsbojNDk7wNJJzFblfBH
UZC/akJ7uxf4VfAi9CnsSOqDOGeGXbAw2ogKla2qjWlimDdIUPiw6A/pgIvRNxqYaEnPHa7NXuLI
AR0MYl/db8e8/oVUvyckzEAj3djBvgshvIu6Q1tdwy5IiC9e5wEF3WbQyoiDtfTWZmHVtww0CIuM
pyz1/AsCVO5zpkySZuuVKBcI8GioYDiw66bsD2E3XlpNXFghUHZb/UtYuW81onH4eN6lVwGRtMcC
OadzsKufqe0CyfRLPKGcmgZyeJL+xpxeVncEHILeHEF6PEfDyJ6u7p+p/T7UzMDBd3uwh/7VQww0
8O7eLekNL6mp7WeyP94p4pcEroGe1e9AkC4PGGXJWzUcLLeetbezxHgTTKdO9lK+1UV5cGy/3FYz
5g3DjF+J/amOVYsLFZtS+7gG+PRwtuuWs1b/opXaRNlM5u/HuMAcy69Z3FNHj8UI2HcmpYpjE1yt
M7wXVXSXLHZPZpnCgqTM2waJziZDxngL5/Kcudn33l0Al1W+bDK74BiLBmiWWb8kbRvfwxrz09KC
yoyhX8uEYaUNNWxaDztwpWlsUR0a8UAL4xPzBuPZaHW+Juur72BjhjW3VoVeX3rt0YHyX4+1eMXb
i2IztlZjVyzBbs0PvyA/oMZ+0fT6sE4AV7BAlcO1sTzGQ64tDtA6WTeQastuJPgEYvkjovIxDFYk
flh+0Gz+zrjVrqZ5tk5TPFpPYWLd7TZuTqmReNvKpjOA8YY4dyl356q7MCq2vlSB5jwl2TOK426V
t5l2z2bmNbWGENeQWHkKSXKR2Y3ak5OGG88RX1qV30hi76uRm+kmcvv4a+rSZAMM9E5ei9N3AgEa
ubJcP4ZJUY4WXHgMq8xaI/Sn9CE2Z0l49H322VHfLS4OXBnzYPxkuZq/GZpWXrtQePuwKoYjMfHb
Np0z+DNRcQeKg1QkxjXdGrimbe6rAao9zyg/zSKPXx7/T4R4W7304aDC9z1HsCZu1N/plwWVaJbF
VVXKRpqBixwJZeyzTTwiXtB0rJyquymLut1qlu6xvWGW6cYaajzaso162XT2Le3SX04OqNNzNefa
zk37jJTyj3+sNlrfllTYWftuKvI3hCLsDfYHYGlQCMsTUNAETsyXNrW0q1Fa/ow8grVQGzmQ5+gY
wx/uslZQl0OYVxn8hWUwZ5UFNovUd78Uuf6JHdb5hf4FSpTw3typETtkkxMxSoyy1UMNBhumpDus
HsmeHRjcj7kgcHIGWfGSZ+OxC6nORDB8VZ9OI0rZMhXeuFdndto2NaXtJB8v4Y4yp5TgscuRH0hi
2OG382YlwdbuMKmn3vDBv5mcEuYlu4Dz8hTFyXeyKdo1YRfGLlp6c6Jb/RuFf7sSvij38Dbn5sm2
Y3pq0hH8IrrW9KS3yoqZoDnjr0Sa4ow0NHpNfTkQpwPDVtNe4i6qf8IOe9H6of458WRI4nrdxABO
ChlC+QjxmWtOu/OdmanFOK8s0VpfWNyil3N0vqa1I+CmYWN09GVIstS4QrR0fjO++7U3zMbZsJlP
qGf8CkltiYsfFacAExAUIf92xkNaSCxYEID0SoybSeRY/mtyMaJQof2i+yS0klULSPk6RYlVpDhk
lxGcmr4lI6qcVWPPI7aXvMdMTlwKsZ7OQQPzep5avQBzLxg+T0zOS81+Jf4239bYURG5ahUDr+FF
5ZpKUZFGiaj8kEwSiyWZdsEqda2zHYz5YcIuAEmd3axD+64uTSnrYtGq+PjoRH+BGQWPjFvwcJGQ
wQ3HOTeWiXVNN0ja/e/TpRYlc0MRJ70YVGQZcDjZGR9zWONrfGDxJpaya1dxMv4eHE4e1T1TK3or
eqtq36VGsdOx+Gwi/xWglvUzfkOwJH55mKViUgyEmTh7LxX2qwPf42zKFm700hFDIS53qMh9PG6Y
ubFrIFVVOzhwTEcjkb+xftZvum6s2SV5z+oVt5sZaANwPPVybhjrAbDSt4jgeuDbDH+AETXPWEfE
QTiMpR/x3ZBXHYgwnQWQyiEs5L97m3rGjh07gDoQRx3y1zKZUp0TFWV76Qb5+JL6eoqIat12PXkM
juae/z04qUQh31QflNURPzCv1B92+ncxf1OFi16E4NF9LcEpZAcn1aHij47PNUpQ1aqCxMMjS52+
MaEwX4qADLW0T4tXWfYM4/kg2EfC/vq1Wnn9e4jTZpNFgP+FTr0GhXfV6Wb8VVYgDxodUzqRmfZt
bEyBfyH+idfPOFBrg4qyrH3Qen2w0zAY0pks7zXQ5gi2R2RuI0e/peAcP/TBa44AFDfItSd00x60
q3as70k0trc+vv/7ivryPGCVKkdujEz2+40Vs0erDVoONiKImi1hH5yh03e29O2DjzZrk4oWRISL
IMDCx7OB8wPlsUwgynWDkd+MZ3apDd8L5Xa9PKvdKr85r2lhu9cCSeAAVGNTYDxG8YLymCGZfY00
4DaJ48yfpUN9HIomOFka6Vzq1qAUEuTNpNwSsrxifuO21cGg8z74sVs/45AudmMeJhs+aohYkrDd
z5nHXKQLqRuiAKzS8rGuy8jeOJFj7ZgSitfG5jNT2eEP/4u6VGyiSIwdJ3mITr2PnrQiL589Idel
gIiu7pitx4a3dMHLETOCL3NIrtrgt8+GVlbv2QLwYA42NkwCbGGJVymY5gHpAfLl6IJFfDlK1oe9
dzHT3APGSCbPv5exhB5LXICxhr1EqI66xFuyao5qml/xU59gSD2BMqsvTTLKCyL/eUj2hH3yXREP
w/Bk4E2Posxgnto1N9W4uf7Yf3dLnVK+9Z9Gq8MZvhw23XL4dA5q2L6RrM8CB+Rq5eBVFaXLClMk
L3i4IIgSnapeOVUAzjM8q6OqUf/E8pAxAsTLBmdS/QFZs0AQ2D7+Hi2OJ2YL7aYti4R/FpjtpsAU
yandEyngBRjeRYF9zGvfPbNbMu2xbdWl9QITmEFQMqMHr4N0OzZAYp25u6SCoU/msp2bmVpRWrCw
NHra/KbpkqeS3SXuTrzBsIEouwBNRDczyGn5ogYKNrrPf2PwLJ6/le23yuY3qDJP9Ul+olIaz1ki
2mvQBYzhUqRkDAfI1qr1JTS+fQ8jRklh/5SMZf6mmzpCiBhSOd0e3H9h3OJYT14qlCJ+Pj13yZQd
CH9i/R2bqNpou66l2yQnI3SqrR825s02+49oSHC85L28dnn66rjWjAbwJVkWOcwRq1txQxzt8yMz
A0DhfX5oppYyqYR7fZnJfDURc4mWzCeSZPndCqv67uJ4ryPTYTpLnvmYII+3zAanuSy/LOPE0g3H
N9aD/XpqjB8oRNCLqINqRCI0Ilr3gLpVpMNU3Sv1FazG2T4mffCbOMP40WEGhOkAsUOVH3JzUYqv
kDzlhbBjX+e2B/yWsk7QJg8TGdvQwkG+4LVJvLfnKuRbsV//FlzszfJmQXQsf43bbbsrarbnIDjH
6+PALww3fR6TWR5NIhNXQVZmR3thGKiZtcRkTXxgGq/V18zlR55m1p6DIbydmuBrOYaySJuooSuD
gT5HbN06+j6pu0cYnWo8qfVzbFOS4FQdcdyA3v/FCBlKgGOB2OGCdq/M/EdWahDyO4ZdATpRFVA8
z4QsV3ncbu2la5qbyDyrZ1nWzWyriMus2K5cesYWsdUeWmLTSRMQsXHokUYXmbwFy35GzVj4mx5b
+IRQKmigAbtyM33KS/mqPncmYPZVGA7dKluiv2gsD1wJAx0Wr4KoI9pDAkFVIpAw8Mp9Gs/vuluX
T7rV4O4ppURMnmbgyFIWGgZriwQM7CpQehYXO6Z6Ji38woHl70kOcXCXSvvgFTpVYy+eysqdX9Ak
bKU5XSEbx2s4KfKjxt+/C+wcsXyQA05wi4lAPuQa6iF2DAO63Wxt/n0twons2tNGbSnSo+5yxOoz
PHkj0JMzHON808waE46gTghiI7dR/YF66QcMSaiJlILPh1zMOYCHoxcnHJ2wh5YHj1XS45l66Vj5
NxAK/v7f14PISdfJrGX7qcXEjmOZ/HQH4EPLbcgGKHWG+0wXQDrBlQxUuZ5E+kkAZfukrqzllSAw
7+xaJKkvMqhpUWI50ufE1wDYamOUwoVHAIYdKjxAg3xrJ1FEmyBCsDzjTol7dPkOi7ILaxqCg5eg
pYaImbUBihAvzHIG9ubwhUtKHkKWqEgv+T/uB2z2OyU8JC3VhGzsGtW2Kuz6eTROTRDba/VPBSnb
57BJESC64c0diRjh/YynrHvHFCDPXuEdVPfheq920kvi98jbbQPrLNwsvDttF12QPNsrKe0emlCQ
4F8jsExaCA+auoNRk6a/+gSEMoAbAQMWxvOyBolDLCrAO4Zjx1j9LA38rxFs89UkquEALbNgAslD
UfrGqWecnnvjizpGANG8JGieY3idV68K2PyFVgq5IS7DnavrBQGlXkyEkImaVdK9tEzV2rc49WPy
aClawwmMQuIb6zGo5DfNxwcj+VxMKFKv0ur3YSQ9MM7X0Kz9N5ULZaf6n25JGm9JSjkGdY9Y2y7a
Q+LY6V6YsffSuoOdXmebUnYcpbyatibBXBju5yjDD6jPN/Uh1lr/hmQoXY3DNYjS6atXFOYxmTGB
DqGrf+O7eke/86uOPRzufohAkc/Gv4cscQb8FzbRahGD5C6evk5x9lu9lU5VMlfN7Oagx4Fz04Se
wfyrvBPob7FmcDCd2cHgRtyAoCifi7JeOEQGXsqhIwqNuobIjuoHsdnF9354Yzpo/MAkT/OcOikz
omR+EnkEhJZ27IlsleCgri3dwjrgNSRhqZdiqdwhiz1PgQlEhkSUlW0M0W3MSeBc9aTInDNu2ZVW
u/sIlvgKQhZ3zEz+Wp40ICbunCbxyu3S6tCQk7smW2iJDyZ6r4zjY6OH2m/vp2cn6F0G7ffyNYHy
ZuXYIn5Fy3xIuUc824A0l8zYJdaAlIag5gJUb2VnEdOQ2PYfKrwCXMvvEEzQqrgHEbPxdRaPlCSg
DTalE/0c3Vx8C4qCexyIAMgZ/f4RH9aI/FY5Bu7llt+0Jzv2R166i6sUHoyFo8qInud54JMJzhhD
lDZczWCRIIUDLEE2NSd0fDFQj5GBTR6hpNdKcUoGtztJv8K9BFjGN/kmK5EQVFtV74HZIlLAS8ou
JL02XHc3IYOAtbj1m3OhO8Sli8VrWQNmpuFiCY+4nOzkSCflPWGm0zdCS4uXHhdjt+gN1M1VzTUk
BKOtAX6It1+rj7M9PGtk/nSPbgaiU5Ul+mdgWtqt0aybZqT+1vRqdnJ0Zlk59d9lPhUm85C2+D7k
Ysn80UX5wvlgPqpwF2jExXAEGXLBr1Am7yHOlFNkMSOkBGufkSEWy8U/fycjqVjlNqu3OA7+RJiY
X4Nx2VE43JKVjIe+QgmkZ3xwV10bseA1ZJ9NqP0YeVsfpedP28GBVacSjqmX8YBw97FFuSZZwnkL
mHrfH+2S3SfT3WPPHCKBmuwVfFJnP4esZr3IsrZkgnEIlQGCoxLGYkteO0JUVkiaYfqEza8Tn9aq
4gxbDV4/ffRtKPeQVvHGt6O5VrchElUTdvn/PaiblIuMTI+aq1YxotW6aNgZGuywlemF/vlxhMMY
ih/CYHjC+OYmMPppFV6nMSYrLiRZRo0rAIghGrewkizDC7U1Qwz66adS7B8qYycvj74GBNiIwLKw
AUz3ThxHaBbsX/3UtaechNOVDxhPso4hb8SOxY6kbdp4cJ53uENYTVmUPT0+ziAM4v2comwqEk+8
1wNaO1ePpoNqenJO/VXZYdMuSNEoSaN9x4GRrqOYxONUIycHCS4JQeRiGUvFUbXA3BzU3kvmLR0p
FKdNUSXGOvGa7kjb4Kx8T4eYXfhYOsPnR5vAt0S+HhP/O/qW8B59VydrUqfyxEAFASIKk/swR8Em
g6RFbM/snpCvcfBpKAWcHj9arRRdVQ7ceSbXdaX7jOxdRzQv+Ei9W0DihoVmql9iQlmDzqTbSnYE
HoARGEqJ9YUUhHtEtws/wiXZJB8W/JQLOg6JFxMn9XZgdLb3JSElDyl4X/VbTS/bXT03+kuy/Ljs
tfMafTJ70NS9mNWm8nCeYs84i7ZKL0RJHwG2BgdhWD/bOaqw5I14u5kA9Bc9okd78aL0LmOjJmwi
whRLUo4lS++STF12DeJWpwdP5WdMYkbmFWSRRsOn+jEXI/+NBJ1d2lbT+vHesg6x5YzMOuoZBS/z
3Xai9/YkaRVB7H31Wzv/mujFwbXJi6qCTt88fkMP9bftZ+DHPA2jot0h89OYRY1Kl2MW9Votk8xl
o6Se/c9Lv+U7J7D0E0AkqB9PJNgqTKvYqh1eFpGf5NpMq/4ppLUlJJesyWPYD9V1pG0kz8+sgHd4
Gh8D3lMtjsTNdIh1Xgp+JyWOrPcnrC5FILc50I2NMHBfu8uDTLqPpqqwh1uEW+NXKE4sadaMEfEJ
4ON4lGj/c0MeJaCKbdfq9c41sm7fF7E4Pn4jj7vE2FBLLL9HaoXnTtTZGS/6VdPG9C2c4hdg19PH
MMifOdtgP+pfy2UlUQ3B4s4lbMbGgqfkQWDV3Xsw41+GVENa8CIZCu0gxEiaffsf9wdb7HRfEcdW
JF39qBbnxaE1WA7CIeuuJMU68hP4PZhwBj/r1nIWNlrjF9UAJ351cAXsDNgTtxTM/c1uhb8uSpeu
AdapGSTJhfw9YpFjWRJHA7ChsbGoqLLPsEisBXgPMEp5YzQTQ7L06h9mWpVgUDs2c7bfbMo5nSnG
OpePl+ahrKiPw5zl+17g4HI9MMSZicx4WUCZDgJTx6J6TUpLw/UGRAc0MeFgpf0CJbl9mjpmAw21
W0FEXJLmGIX1FMju4qN5jOpl6G2F3lO/Edp3mURDZoT8rskgfwlsXVyGhU0+sM/9OzuLa5ZAnZxB
oFQxEbicXWul0bbzwN1zLlnHceRtm91CvGLr8Dd5Zg27teaNZDiPIv+ZkI1dgy5ty0Z/snCUg5QL
mZhpddVu1FwSdsE24K7EshrR90oNJvv56qEOSK9MGVFNVT46/SGjfV+Unyzi1kzKt0XP/deo5EtZ
Wea1crJvxNrIb+zRUPQ4qP+aBv1omlG8ul77Qvurf/rzFa37ItsCfKvuo07SNS8ccmk2/CwDfLth
0cmPfGy4qo3CP6SFEZwfJxeCxa9xOt8djdKLcQdYKVM7tx1MaeAHKNPGfD9SaDonayA7hD5V2Xj6
HjPOOJn5uk85wXeNxYbdLnWTyFQ8Ayxu/7had/VFOz2TOEqo3xR9iYbJOKFvT6+Ftvg+jBrU5jJi
r3rHpr8Yv9nFiP/cLxnD5eiWVzNEc/RpAmS2kzbbAUvU2lkuas0Zp/3MdAXTNC/TJr8ARsaFDp7m
MmKYX9vsKlkss410QG3e9QCCAJHd/JtL59Et99Svbj0Ti+p6MG4qgjK7Of7JjhKAyP9/CVTTeYCv
icqtzskHCQbmVxWRqeRuHR/9RwRJKOnZAmculGW1U0hmNAhs2gqb0brsfQRxLIAbCCQFmD2Mf1Kr
vUsTxX98Dvi3OSBTrQZHXKJ2fyvT7ETJEJ7U1Z8MCzWkJ1LAqN23Bm3x6XGBIOpBaU/bBQbwNJeZ
+6YGIjApCGaLX4eIs9Ig2YVIu4bpudBh4I/xsJ9bO75rrh7cHlvr0U7EQVkkZmo+IIa2TRCPzl6y
0MOdo9XJYzzgLTOC/xkU0IY8P+aVkeV6R2QIN3segmf1wN939xUhUGCGB+xpaq/W87lfKUsf1068
ygHfnPz8j1okNz235xp7eNXzeRmK9gQEnu3SONTbajk+09h4jfQyPXhJUsAdbSbwpNNRlRs2ngQ4
uygxg4SYnMLnHChoszOqKPByQ/24JauRvnrgk1aRH01RqMoNQcoZFyWbtsdke9SGex9C7cKSLIbF
iKCjUsehP26V7W7d0/qxful+EA79rpP4PNtpf8nGvCF/dNhDVlw9pD9OwZ24x6M/SUIwoRi8s6XD
67TsDvGqWQDJSjY7y8YnnN121eh4vnCBfS0ip78OFbJbrSR12G40ShDA2gAHxmlENh5HW315z9RD
k1JrMkuHjLN83gPNiu/AaSMmYWytAESxdgqsZJUtnafRa/KiBUeOKPeEEdQ9qWfqwTfGvy8NX4NJ
vvyp+posCfR1ZeNvijrKsLzDsD49ZlVuD9rX1gtSspYLCxkZ5u4CTzPxnM4pkdF5ljZ+j4F9Z9Ii
2LEm19g3hpdAzkZh9dgBiTxDWu8aUHYS/Sfew0eToGVZ9VRk7UWdbZm7QQxHcopJMmrRUv71AfTB
OEW3/HjaJjQVLayZTR9pB9EBEvr3AJ2GBl3HmmLlfcXtxcWfSCcyWt4nPH6Og9CIPxGYdMemzYj2
DYSxgaszlvvCPQrzzTf76QenYxIm3AmYyNFyGaTE+Xq6K902ubokk2woXqcf1rBxmvF7yK31oBQV
/9Zas4s0JPaR+wct4Gbd57pGq9V/NERqzOjWXhrKztc6ygmYTfzDo/50yBnCNN+HV6WJtcrmtQy5
p6eLJy8HwPBoMAg6wnWwiGj90NW2VQd3YzC759oc8MfpdDR+iSI2YFi4mnsr2Utg9mol29u8I11K
atdcJoxmmVlvZ9MMz7GNeUs9G5eXE+PUQ+RbB/V1vP8BcZ3c/Mkot4w9SqmBIQj0F1mazUWV8GXO
DNspms2jtk3KuSJUB2M8/4WLB8//zxK8jLeN/Kjl/VZ6eYqUk3maGq8VNguHZMbex7tD7Q6dFQwJ
GuekdD4fV0fmYyclJ0FdXOoyS2yLDOcsZlXCr/xAkc5wm0nOukgH60KFfM1jp2ZLOjKJI8dPXJ3k
q4GEA/M22uEQHqwHIPpfD2aCgswC0R/jqf6NuWHaKZMtVgfADkvx0Ftlslb7dxkL/xaT58Ey20zX
uhSvEOZjHLVoTVVsSQtt50LO/BMzri4EeAN2G3GqdtBpm7dpjzzIJAcc0x49CNMicuTANamZneNl
P7BbyaPNHmRPvFO0frRQjUtwoRWMqzEbpq+cyR++x0Yz02ay4DJSbPQ+dzazG/FTG4s66nEfQD/9
qozG6raDN5Sim4LEsUjeVRtGtW8MJtETrlEPrNVhoTu1UT/L2HzHSJ4em7kyj8OIYS0Mm+KmRjII
xSqq9+lqgZP7tGxUVlrhRa89W8RdUoseBMKi7chHjK5u07/lPmB436YL7JvqHgqiKnlvmmvgRSTk
pBUMpdQttyiCmrXQ+pIIc8CcBMIi0MNyAlWv88bpa0I+5/LOrDieWRV2HsGZTUS4p9Efm6yfPkMz
+uknfn6xivQxNv43GRZtz1DNCSqiWPFs0XDPsL/fEIYdqrGPrjCskP2zwV3XYyE/gHgCrsT1sx9d
SL04olB16TY+EPhMXjOTpp4m3O9L7xhqlbyn9ggfu8CT79ftjNoHv9Xf9pdBwE7TjX4/CzRwVB9s
Br16VeRJ+1bk5sZIDHnC55Hfy4z2/FHDTfnMm8hqs7D8au9MttwETfq9JPAWDqCW323H4l2LWwpF
TyNfuKEad0ELvAh4EhQkjCrUhWQnZbUZrYKYNAwQb23eEJDOYgaMByOMsBp+VRY4CDULlLrztUro
glAIzMUO3eBag15waQxkvKHZ9TvhoPRQL8vWsBFDJas2prRXS9k5K93nJY9e9eHofDBLmsaTus/P
KRxnlqboFujcDYIiskUn20b5uOHUhTiGdITwiH7XVh0kh0qQSN2EycVe9Hy53XQHY2altzHCjRLV
DZXo8AuU1qWZRoQBy5w9NiVRQMWn5mvloVpOHRiD7lUJgaPlONI6GIj4O7+rr/sXeEM1jFt0gw6W
gcX1Ty+QrQtPnKwcZZL6hZIk1uBRrg82cpy/FfYUvpohaOwow89ZRZN2neIWIVJLWujVdUcXLlND
5wBvfytJVruo/blap1fl1K5deg0wmx5CNQ/oNFLG/mhKGwOiyASYLgMk1/Ktq/WgOklTt/nQC/fN
ieLmouddxHKjxGjuj+2udJzxpZx0Sa5YKL+Nwvr77PG10Y52kWkKQLvzdC4oqtzEx2GGYISN0icX
fbgBeumehxHxTKiHXx+F3VgWzZL9Nm4ibhUXshD6bRyxf2iWtYRHRss+4bBbj5A/mbZ5MzMVP7fW
amLh9eFMUROFqPCCD3Kisi89mnzXzr2vuFYAsAgwyEPdWFdB6t/KqPLwdZFDQ5OT3+H5RDfWJPp7
iG8YLaSJxHGs3rw0waMugcIwYDy3Pms6QNmroCTcy19sUX1UByfev73GkP6qMYQAjNGCaJGIFv//
Qcbe35ch+pwdkgdzozNXJkSNSKTehYGnbihGF4xbBobF2sd+tq1SSFn4zWf34IZoJZVhxgPEySHg
gtutnRf8snWuv6q9RRJiukc9sukMyLBLZuK1KTtX3zDjXsLIbYxeVhe9zmborx6m+MZEQzlODNcS
C0Bt7r0i/B2YusYUVLmPrXGo3e4KtXx0E2uvZaSuZUW/rAJg+O0rPELraRGaDZXvP7gdZV2/Yrgn
bE1WNNkLc4DeI33JR8RGSBz8eQDLyWhLPTSLeXgyHewCixuXeW2FG7cNt4/REDXsCaw5hfCYCBwr
FjJb9dITzXR4t2KUmkqujiRtVdmgOh69hBsN9d6jbeVdGspz1RWffuVc1S247/0fiMfFsaUtwtqZ
7vi9oiscowG1ATFHqjBS9ZB65ubc14fR61dW065a85vHZP/TZ5S1nbROHDs9J88lBi1I4kq946Jh
1uMDYZvxOSLYhXgyDR/qhqs+yG7k5lsyZOJVSogkO03T/i49mtJkfh4s80y3kb/JaXYvws1/OnUb
XdmJR9vKEzAjrbYHAJ2tWR2FhET2HErlgrIJCKOtUUgJFsnLdV7I5oemeYyslle1V6GIz5Ju14Hy
xM4f0Lgs7nHOsm0pxVEpH9iXxO8Ww6p1qMHtbjx0lXQQ55mEmMdkKOMVdlsTlt/hAQthAuiQ3UGa
j1eTxLKMXVPH857a7reaEaqHUoTXhMQ1NIUyP5Z6LM9JP9cgMvrvqmj0Has5y0H8DLgI148SlPOX
JTXOlDWBzM4T4/8tyYiLjzQswVZwgaln/x5M7OIkI2Ft0orJurfQw9ZkAnq7eBEGNwYLexy4I8Ou
/8pKMbfmF2umCx7/DEExPWtwYw6xp5O61BQfet/DDqU/vlgCAMycG+W5jd0vQ92bpywnuj0w6W6Q
/n7DdESXqRu/ooiJeNywprAIIju6RMe/4Kg6agudE/s2KRxVzAgOCMMqTGfekGXbEuqMYJVrx3FB
rLEt0F/6qSzvnm+v1aucSdMlMEx5UOeOUzAGtyuASviSn/iF7+dKmkc1hBqt+i8tQL3sTo/PhoHG
TdlFKwIWNu3EBGqcuJS3vd9lm9ATGEfjqCKDWZPfCHewNz53xmOfE0kc+ph3HvcZ1PDv/3p9In7K
ahXb1a8eqdm+tjCk5Wb4u1qcreohSkb9pBaQWO2RJkHQTGrty5j10a4zgcG2YtwORuM964iCmYrI
7K9wudS1leY7/jdpx4x6Yhl8G1z9aJQNOLwmvtTQ4r904/fH9k5HhFDOTvunAT6u+4ytNSm1K5E8
yJWNybk18bsq5CCNRweXTKZVNTg+jv30UNsIVitGVzAsYLnl+VpN7jg9GVAtodr06P7A2dzpJAkW
eQhKIeEulnfZVh/QUC6re7F0GYqkMo9wA2cb7EGbojUM7RRJgrraKm9rG/63OB0knN7B2I5jPe4H
tGfXMMj9K1HTbCrBPbmVWWG4qcNzhhCEphw9Smjmw1G5NTg0yTixGDxYlCD+kH+tB2l9cSt51ELT
+Yhd9xIGlviFnflSNB25TKa76cOk3oz5B9TpjY2P7Kov31PkglgRqcfSaXmZ6v2iedqopaTftkj5
sFdePG1u4U5k05H5u6ic8kttseFrhu5ukkiGb8zxHkOZNkV1FBtM1ZCtQtH5bz+tpuNqScVMeBtF
+pFYLglK3AAjoPly/+ghHJNPWky6+qEyTQv122LLpuVZKZMr8RYmySv8ZvMIYfzfxQRjC/xzaXHv
bb/e/h9X57XcthJt2y9CFXJ4ZU6iJEoO8gvKtrYbOeevv6MbPse3zsNmkbS9bZFA9+q15hwzcsja
XC/5slyOKEfh+EhJWuxYxd1tmEvPATGLsv3LHsyPW2JaGptnCIKgdIiDu2d61Z08qSjOr8Ly4CtL
YbGbauygMUaZUKpDHLLlSS2Z6Whno2/ugZFScjYm+tuhZn6zWBBYowDIHQlL9cBxGLrBBKDYNhv3
ZjTdxaD9dFJy5X/q5bTW6cv4dswmaSWCzzr0d+tHo40jImsvIVM+GvtrUHXGYS2D3BlMClOp7FQ6
MiBpmgtcdEGnvVHKtNv/b5ZLcjZpfDRZ0BWLqzkZ9rN6qJ0ZxbcBs129HPB25a5b3WZFIqHKI08j
8b6FS4XduUM8eirsl0o37eO/hoR6VmGR2xgzmjLV6VUzA50TUD3x9yk55sTZZr9WfJqrJ9t/vy9L
YV2EXn5W10qU8k9vDSJgGjA6bYjs27bS9L3W3F0XU2O2bPLQ7miO63TivqlnaTc0eAoJMBqlIXzW
DZSOnmW9qAdrANWaFWHofI+NTOy0zM2YHlbfUAODurGNJLoNcRfdxtT+k4HEMnZ9pjdXHV/DNqDe
eiXD0npXYw+/Rp/DUnKt/aw8lE5hXpNORjTQj6NVYn5zoqj7kqYxR5YpNt/TdnrvpQaRNtSwT8XI
MYYQ+mjra8D4ylbUV7+OAn+bpz4Ech/hrVGJh/SD3xn/5e9J8Sha0OuFGQ7fRwul6Ax5a32m3qNT
O2xG+d76TE93owG+GLZrQnrsbZ2iImolapMOGYfoJOQYYg4E38fhUzM49obcMjLMNdHf2sl/byH9
nDszMiCN/4/TVj1zCGqlrEQtaJK+JKJ+eGsJR31x4np95VpFveWkNM/IXNjrEH+k4ElV57BpsY3P
JhIcdQSqO+4bRijhTl2n9lxSdsrfcyuNqdAyZOraPUhqcJgdCiGE4//pnVd8bVFVc0bqZ6ah839G
UcPdkhbyPoTJ0S1U9vWA8RGeR0IraKl2Vbp8WwL07AjkqoceIY+IEmJKPbodTF1RSjMVFodmQt3m
WYL5mVwivNb60anLg10fXNwCqXgTd6LFiUDV1pBCYLUMBJUEMBEIltQ+3lp2cSlA90PmXcr8hPEO
Ky1bsA0g52zZueutWBQsX7BRLPN7NzoVs3NJ54ZEyW+cKWdYkk6mP1mX9WMRPZMCKuD5kNewCY2u
Ng+LsGt/kzi2c2+q3/iBYiYxbfxSyWdtQLCEm28cYZgHNcKZgcRspA7uZhmhtesSBBd/6mZA/ujU
xKfKgy16R8JolFTKWGBdJ95wzHLyY9sYJP8/qlyjTR5+C5yG5G0y9RDnQeYMN3OSXgtkqzSOe/5V
7fKLuSsdpSaavqdEI0RTcl5XgJXMYOIgp6iFemZg8z7EPQBMpnxf2MLmXVl12n2YDOeYev6ebVLy
tlDKqoc8wS/SwnE/2833tuTEZ8tmly9c8oPVEZE6h5NJVBHCXc4/JIevIZJwm81+vjP/d9IQpVG5
XdLIO1a1iTG2dmzI3fXE5Kb/ElnGh5Z404s7up+sYRt+eXrjWMhwLiIUpiW6RWhietPFYl8Ip3hU
9C2ugze8qmFsLfOk1LO0PjIbwBmF3XzwdUR+kXZVs+p4dqJtQlrR2s0gh/VUJqMDDwUY01i0FBzj
Ak89raGGMTOW6izT6rsn9SogWxBttFQxYfq0tmNQFLDBPMpXeeIrOp/wCjEfmMu+jLNXfcS2cMlO
IjjJsVknleZZGANMJGLm0jwlvUQNW3wvCG6m5d+AwZQ/XN0mm0eAnq5tE9w6/c2zkHBMV2++mS42
6pWymGg/VOeupacP1krbqkLbnJ3kpezpN4z9veij9rMy27vOgO274SPQ9ZOtmlRWelqdaqZ67LP0
g6fEmHahVOsnXmxvjMJ6qi1Ba8a2kwoQrdk+W7l/mnyHI59IPlflCRgumANJe1nl9kH9uyd98z41
51jTots/1hpYnPHGLRQcg2V6o85tieYjVL10SoZLrYHPzhSC4hRSzWx45I3z1r/3U/M2x0F9oFk0
7R2TiFuNtvnOR0L5WXV6embCO56MJPtWisV9xCQN7c0+Q/pF/RByu1Hatmbof9Bzhbs7xP4HPl7k
Xw3l6Zy8tem4HI0OuK7JcBvIjH8uFxQHRqJfGeaDmu+n7qE6wQkcMOZP25j5ztPigxKIPYpfzeVL
qDJqQ8+Q8Hhv+lpEkG8kEqU3qoF5LhxQDA4C91m3vA18yS+R4e4JbVjeopC3KikCEgvmc8BADdtt
E98E6/np/zwbJ1IExkqSxrpIZ9yIp6rHjH5NIsKKM5dGW6sP3k2W6G3t9n+Y9h5pJZICh9XwYE8e
nkpQft90E+lNjQfi9xj4ByuJtR9ekcwQcbiag5l+cl9yqJp7wCyu4dqXESvTBqVT/dw7urOtx5L0
dTVWXnQbI6JU6nQGHaAoTJ2TahlEk/deod7bDmbTnxfHHZ88QHJj5/+yCvp63He2CMJdCjP7GjVw
aCsNB14dorDX868kLXxvR+/uD9NvdX7oS/Kt82KWckKKXkQWksHdMFzl9rtnMzzy/122epeLi7SK
eusbJGN0SVi9tc3QbhMN/bqGXF0N/vBH5OfR++VgqyWyxLQvoqYL7JmFA/zTtcDNgKJQw8ucXZ6B
yxUD+cOn4FolKVCyHDTb3XDUIphTVVDpOzGO9YdNzcJQ4ovuZ81VLZlolBJi1fxhH/0MPHTcqomf
glDZVxFiWHxGzEps7Ykw+DDdzjQHDkPS1TsLAf/DsK0O3XppfCnmHqk40mP4cZUwSQ9PJvvZbmha
F4OTbtIxw3RA/xmDBk2sJnvjknDOeIPbl3lHwkwAvAGcdYbbn3lpcAQWvnIbhYCrwJ36vZlTC5N2
jDWJbRWZ3fB1tBbrxe8taBplin2HP7NWvaTMkVLIj6Ze9n49XJCcXTU7DjHCux9q+VRtC0umJNX1
cQHyjQEPClZYc06wbLM6dEQObmzbPadzRRCFEdADlO0/VdA6HqfDnmaSmpflhvE5BaVz6EP/rhTE
cTl/x+jhvUYx3lwJVxjmjvNHNK/zeXdqEdnk3Zc+FbK/HRvrZz80xt8iNB7gG4t8+lbe1HUBSP25
8r1i52HLfje15hGJ4b80cSREklqMYqgD85D/phXcTz+WfAQJ/Ccfw0Pn9h5reXlvIhKC6PBsgjYF
x9AbNSR4uaj2gfs2muWro+owCAvEKEVy1Yf9EhfhnelsjKfAwigTe+kxs7WT/7Z4qQaYfWo/p3rE
0tIZzGzL1EpBRmlfnKF/jzMzPPtdDwzMSWBmqzrDTjlTc9ZA905dgyrYeFIPRt+GdIEzwkNTsXxW
/P+e7Mwbz1EvPud+dkiw4/htiTn/DfrcaXLiDmImKAaODGCkAgGynxenxjL/Q8zU3/+9r15i7v1S
aCkwESmdUg92unydS1tb3wrdztpWHflUYiwyEq2L7GCLji75qDnxERgAqn86npFXAnGn4FAjtugn
sfeXPPbpZanKj6reudmpQ6MUMqMov1skgB1lv210nQ6UuS25cjwbwUGcKT4xW2M+IxADjUzTDbha
Y8gURf/LzFMum9IQJ3Oev6/nXrVpl7ZV7oSYv5WmV/8i41EVPUZlEx+xzDDQ5aG+jYBruC1AL7JD
zAOXX7ea9P8d3pLECw9tWzzVy1Rd3cK7YlA/Dz0QSEOjSQQvgCnaoBG9OLLMY7mjx9HUWbkLquiB
ur950mXj3UazZaQ0TgZfWCwzJvkAhfvZpdMHewd2mQC2rrrpdCdengxyXaAwo4GTRQ1R7dcUTR5f
vdS+B4Cb0uBPy/hNTnW6RwD5BEV6dLL8RJMhM8m7VscvetRM2NpapAO6Nt8GUjs3quIYBrS3oOLo
UPVUvfjD8jPjtnJLt9s4FKah79yA9hO4nGSrz5pzTLx8viHF2rlwE+4oSL5y0kQsK2RQJodfhFPY
Ok6Q2uqt7lIW963zYdfjKJd5IiU8nfa5cjDqo9ndSx0Te2eQHs7C9oZAnLFYldOllFgFH+vzhuP9
d9SiGPGH55nsJ+LIwMiCw/P3BOhMb+UQrIM1jArnhIDOM97zeAfVzpWKlhK6CErZxdYwXM9MRJxA
3Adah2erbthbR8844SsXp1XuS9Pq1M/k6qktKl44BRpAWU8ZLF2YqWn26Ivl1epNjH4Zpr6kMJ9N
uuNXRsX4UhwSxVLD/dXGZoyDjp1LDeLGUDevnZ1dx8ber4qmsaKDM8TOdC+Mxt2FLurYingOVeDF
jb+t3an7GmbZxYwq7xiM1bxTBTrnz+1oYUHn+vr0jempKKzlk7Zv+asV1p+OwdtVTTGQdFiXanLL
jUY02KaNx99BLxk3ZvVa065/UoLDEGwzcopuekkMktzVAGAqABMZCCZ3tgVbNerKU8jFp8wvPsaP
C2wC6B2WO4LnTqyDkM8KnXtYScYzNLbbPvCC0+Rk8Wvh0smShyaU3e+KldQwviicIruCl3M2ehrb
BDs52Tlu7OqUVR6xPw1RqmuDhjJjWxo2ATilnh/UnjsnKLbx8NgQAoTOgpS4O73Fe+rHCAdEDiyT
8OoX9p4If7Y+XJQfC5UjOrMYirzte0c4xtGvIdEXVO9je5zDgcXfM/v/WBOevapELBYVxT7XIHH+
WwSQniJ7WZZwV2Lm2fskY5xiC1I8loT5x0zvzXbwHKHNMPcpV+tTETTVxhloeXOdJmd9sLpNiLjt
ZGIvYqYkMbgj4vKa4pnaPOJUAWBIyedKV7TXVQg7o5nvO8LHaB7Zj5YjCCfE7scysyZs9RDpeQPh
/8jVyplGi2h8oNy5ZTIAMCI37ubWGROMiawu+coKYVW5Hun2mIleSquNfs3d4G+wknWXoFyeVme6
yH8AusBPS6bRX2l2k5rPeUMW4eTNFzMlBM5SgiltnOo3LbFM1HhN/7KidVXvwkBU3uBlPlpD3tPU
N7I37NyvZWGQvdSYb73dUQxJ68QIZDmRPBvOKzp3bsnPol7KB/WsB1O1jzU0dlFhpK9aYfkbfoLk
M+9+mW0dXdk8EFRIHPuchenNa/oG+4ZUdBGP89VBL7yPLV2sH69ViO366dZBON1FeK8HxhNJWY2A
wxGqGMOEWrFMvhSRDi4D4o0hBjQlchyhiJNoDik+BVlE0rDfRIyf42ryVi0ks+DyMhTdd/VdGkYt
w6ARPm487v+TYHfG88CZavEXd9wlCL653HBCsy9u1/ds9IgNUpRnF4iGAsRnZ9qs4WGoquh9zKx8
M4fJf2Tkxe9Dr9N91hHu72sR/ViPf0T4hnv+Xye7TA38R8yIBzHi6FGnK829YW0BsTkSy+MN3Onb
RK+PVUfaXuuY4ZU2TPEOdJVo9RALYhEnt6gnw8zEusswpZ6vxDA8o6damEKBw/7rqu6JaF2qwLrQ
rsBjbNPe97v0r444NdJjK2ebAqfaziH+a6vaZWvPDDoXABDGyCYewl4T+aZrko6gQR60JA9viPhO
rtSaqbeWZPkEimAgzUqf1XbGtDV5Ua8ySLLr2A2Vz7jONSshGDzLCAxl9KhLpqFFNpfcBlgHnZ5u
atKG+kONk3RX/GdFWnxqwtK9Z7kwMXzxg+bu8BZ4iM3N4aufWsFdaWNZEoLnbBi/VRVuW0y+wWbV
s9E9cm6tdgvDalkF1X9b8sHSX0vUEvQol+x3VxlHRl/ZkzaF/W0YnMdEusp/NpScsBveucORSdTD
B+Si4riMELqitDhqzcSmwLe7MUczfZ0rdyZLyz2p7VU9jHGCoqbC9ZmWP+fOaDaqjEBwhOpS6akT
rjIlStUz7PDk7frjtunQ3im5A98h81NKv00UG1DEZJNTPagv0TDoAVa6UZMXh596iA2AM4qjkPVo
4hRQVz2YU4AdPSk/RjuFuSqlNR4iinuEAcpDNLvT9ByrUxLD/dfi+DAVdIeUYRdKHTkn6iju6Um9
o0cXp/NlnbTRIiYuBpl1CRFoFYJEXYZ3GNA8pyqJ3pZYcvXgEW8FxZx24FB1f4Qk/SRRopHQNs+H
QJJ+yqX7HVk7p3RanB2I9x2AxnuPvRDkmh/t/ZqOUN6B84CZyD+0Cbxb7JA911UFR3mRxr+WdvlS
H0XaZj/Lvv3NEKL6uYTVvQ/+U9qSsYuzq53HEjQYGLfEE5xntAAT8SrwqeZiZ+FRuQotd560L0qi
oB6UpIXAU8StHtF3JXjdXTIL/5VmPVZjcr6xhLG3o4p+I6pyYaeYud3L4FpOWUzKtX4jW8X+Wmfi
9+iKZyv2u5tOG/scL9Onkpur81pEXNrGRMtwVqKR1ipdTDX9sGtg1Sv9EoKF8JgAVdrEnkh+CYJm
kfRKiA2csTpDGuH0u9QlydLSltuYpNaLGPQFI07+G6Wicy1F/qRcHUv+UA3klLGeHn5jcZ2PbWfr
N8NjV6ysvFj7mEZIUk3q0BNX/YEAzQzyAelSnQpQVKy9LaSfnar2rbTSj+WRdv78ZpoeOLTYe/T5
cOqrQDyM2ggvYx/l0JDKeG8Fc8PFRQRIPnKKE/P4E7E/mBmt/jml4pqMNWgFObEvZ8cgDpIKXxVN
Bd3aDSr6DvEUcVGrrsys/Ieay9g2xhsIQQxnnWpjoPa+iX7J8IJLRU6Ls6JIbftW0Sk5+kmNU0UN
UoTeXc1uoMcLJoOMqCw+FWPtbmkZGcSVTc5lWsgjw+wAbCBn2apnhPco6GQQ0Jy8LgzZcHq33rmV
QRt1gLl9o54KGTSTDzadnJx4oo2eJ7/YWOj1EFvUhKQKsTRoX2275+g+0ltUL2OfT9gjStGVtTgV
A9rxm/oBETp9ZuGc7AfUXqv1zpZ0ubUjSnb1sBsdYq48fX4OQ1v+RFESEoYMdEzVFpkBnHqu0fZB
IfNz4ya0FgSkGVkHNLzpXtWjHVGpIeiiTUB7/aQux3Ki2bL+LYvXGHufvFzZoU60NHw1FiTQruv+
zsmQeI20pZXWjWBH0l6wH9p04XO30PvV1fOclVhl7OUUI/46tYFegvUj8EqYKM6CARehevDRxa7P
/r3nyV9NR0wZFSSp3b9fAF91Iqfx2k1ziVfAfYxKOxBn1AHypVqPgWJaBNG6LI5Y5+9A+0ofPzlL
feNbPwer0B4G3KhNYegMG538BbIUCNCcWkVzHWrVCf9xKTN/ikRHiBHXXxZ5fkWspEv8KEJ9+dLg
sND4SUM3t57pKBO6Az10K3rSFMyl+k05Ph5E3qZfUcqlQBFToAOlqTHYAik+H8aTOzf1Zyo1LgY6
mg36zQOkOOd7YcJPVE0dr8+bw5IhUqlmG0UtlcUp6rrlS4ab9vfQdbRSwgBrK0anJDLaxzLEDJVB
o19MlPHbyGSsHpCBgCHLRRFJcfVUTxfVKQRObd7K3P2q2plh236WoefJNCqmZ9UQvpQ+W9nQcLKw
p8Y753NOiBH9u8gXQB4WZ3qBDFlf2jjNNpoFhZ5WzGua8/GCvzkbnblhqDZ8ODrI7HBuBpSzAO7U
CkLBaN1CtEKvPTzFTdN3PgdpxqBqaepKRlVZGj3+zXiqkS1n1NLpINx0enIiFD+Dma6CJpmg8qxD
IbW7qUe2HEzHpfe+1L7WH1fbHx73pwEB7/NoV9esasI39QBe54H0OLqrVxosAXCTgJC6INHeanAr
f1WdbpL0G6PzvNcK67uWBdVHjsfm771Ygg1tieuq2abEiPaRS0cjL0nuOw0DyMQHxWUAzNtlePt+
TDXIxo5Q67z3Dv8Ht9B0CDFX8RhYhR8JeK93kyDg1tbnv6tSTsrrPz2DekYnoC6Dm+MQs6InkOtF
HzdvrQFjr5kR5TS1Wb8lAVbkKtDedd/2HzksSamHq2syHG1MNGtbGMFnexioTncEkEmibGcclzg5
La0Z/BAaWESO28WmMpsR4Kd0dDZxvByaGk0CcYXYq/Xaw8itG6e8KHpOTGHBQLuIjkEfTHefBiXq
75g6S3rFlkJGbZGDldljt2xi7sWN1bTZsYgQ3ObUxgiEpN2I1t2I1iKaN6Chq2ekLNSUwI0V8Hjy
mAL3LY4vlKZlsZ1/21UzP7JwehBc87YK2XrSgKt6fABwICJtZERNIvPDpdH1qnX0rtbefGp3pEyH
TnfVRfHV1Hw6K45XbPMRvZuXC3sfcV58hY0sIJFphLD6XU6GFn/fLfKan87cFEf1Sg90Ojh5RgdW
vR4ITtz10DK39Ojmm/plG1u5I2Xx881bPOcYM9tM8vxUxfZpWM5ERIKXNgLTPyxhk+5U2dy32i4q
nANob7ha5ix2EXjZcxoQ9TRbz97A2IMTb1Zfezxv6nSspt3/HtR7I3QE0NzNQ71fyklBWy3axWw5
d2U9I5baH9J9azMJ2ES9i60/gHa6vs6T8ffUpn/CgrS2tSLiX/nuer15iUq3uRR1Hd1I9uA801c2
DnEr3rVW/5Xlznxz3PRHg/9sk2ObuylBvmWhrE/+hzjoRHSx3AWArbTEmo7/WZoLCd0MMXZRaEHY
pUh8X4vToeIqXUL3qLs5wG9c2RcrtNp7hjlkB5QoIp5J78lYFM5uQdZ6jfuM4N2ULNS18SG0hgO7
mbobtvLffTB8zHWW7h0rDADWdndBlNebt8T+cdTJGCAE+CIMw/1GkMc5sXPraQTH8s/Iomtwpaf8
Mcosj4WRHv9Vd0aO+FBUTREmWFl9DFOONHoGGihS00COoXRFgjC6Kba2dlYR0uV739gytZUp+E+f
g/iYbaJfcmQM8q7xetJWbAHf1fXqT2hwlD+2tphbBSxaf08H0hAzWbUfa5DYDBSsb5YX4bMQ3qHz
Les5q29QHzYw3BOKY5LVus1gVf1tfarDpNwYZ+Fz4loVAKabh3yvctKr4wZX89Zw0LwL7RgQsTQQ
PUsLDoFPJ0eFpATQ9E5tGrvrS1dmpsCyxfGNVXfv5clH1qGNPFqQeE4KGomglZ66ynFxauvN12bt
NkFreMB/+NUo44NMNcfOcPamYbuKUMlJWIj3RYTHmAH1E4Fu1SHROQ8xWqVK6aZoq0xmpiXwDKmn
SaXtesK97vMAehy8ORBTJS4Of6wNq6YhSgTmz3M4DQB0bFE+kLaVd3qGZ/VqkW8lgqtNhOW1dIb/
IvbgzqblJ092lVdlm9qYTP45LtPKiiyUfIgcKFv4NQg1UQ+hj3WcGCtn/+89etIp6RR4QwbfKXc9
ArFTS49gv57DasFUcXSQatYG6Kky/aEcfWOdudvWA99dIBR6KvIFRwOS4i8F4o/EjV4m43ndRdGJ
HFMzne7L1DN1r/PsniYA5/mYLsbc+YdiWfKLg9rvbJH4rHy0yCLIZwQwD+1Ers1zosVHArKZlNqB
/xxYCDCjQHBhSj9rkcEfCZzQvtiLwzKttzQBpN41Etqyc1IC4LgyPu2QLBJ1FSH9uWZ96+7LcCKH
VnqGjVJmcLtZj9s5RfZbmMHFNDig2U3Qktma6nuJR6U1ZqBLks/Kxb4leWXsswpqBr1p8wXxL1hC
YI2bmdnsR1zkL7k3HdV9VcaziRJZquv0kJMCMg+2S7gwiTa+W26uv8aC3hOX8mKkPwik9HbR7IKh
tz6VoBoR16GvMeFVlrDgo0nCwmSPL4mH5UQBuYMAo26i3bIW5/N6j/Jl9BtV6YfEUF/dmSzsespJ
zqYXOzhx/CuZOlSg6YFcimcBBOS4yvObDFNZMd4nvwmeGOSXd0C1d8Cf5YtGw3v/75k2dgjobQhW
q6wlMJnTBn1NCHhl6cfJJVtUibpqEx3vukBlmcygdyPn5vcenMvAci8zp6YXB10aExnnkQRl90JL
uHsJAYWcM9a6jUexpxQdHvCuE3obb1+U3bQWezQ0wQgvQUzMi05Er+N8go9jxxn78KW3ynctqR0O
9Pl8KvXlO2CD+lAj1CJBtxB7P2RJ0QwgFAq/F7Y5wrgAckqVFweR4Ygns+8eLMk3McbaK8bm/BhV
+ny3DGjDWAh+edheNwicuVhxauCXZDkbsDDP0Ytep59sVAgVnNl5B7k+bmn+ZjC0Ned93Fg/3bL4
oobyju53R9bK8NjVLSslfPFTzhTpsHZ4kKEzu8mCE7zN6cOI7bfWraqUXFX0KXVMYxD9e1os5CkZ
k7aHcjhdgVbD9Vna51z8oBnTHNVEITDf8ItBRzM5d6j2rkdiTGcPTNWawXpqqFfIceX2vJrIAeq/
RxvhiT+Fn+fPJUY/dzQIOMTghWfaHuPVJOJziwaNOOR94Dx1oBFeKxvaJAzgr+tyEgsSTqSNQl3U
Y41ogKFVfap9AgpRrFr88Wi8EluSb1OZYTByvCJLeX5UlsasRE4gDSbjl47PkDAZTuMMIbJj4LYp
fpigu8Zjjbxh8GilLzCauACS4wjtER0oscqRDLTnYBVp5EH3zYuItQ9fKm4KBmMHbxHVKU1yTtbj
MlzVEaz+VYEh2wZyJWbdcd60FNmK0dgBuSc1Wc6LybzS7ZutmWGYaculx+yb4Tn2u7F9YtTcQikq
aB1YZ/VCvc1p0DjUA5A/T/Y91MjeMDTkt9iE1VuxVb9OCwanifSIcxdCiXCda1HAnnQrlLOjVAD+
ezABlW0YveVH25ZyHqgVZ9Wyy8GCHdp6tLaCUIkN0jDyy8IqfKYs629Rlx8Yixtkk5rOzglJDNVl
AyyV+RMdOFWEq6AEhoWQUxKxDqva2DYQQc3+D92Nx9O6W5Pbgzk3fHYiHdIh5+Sd+tuJyUFroO4q
1SLSHFRvCmNQmAT71N1swAIt38u+HgWfL4nNyhf61xjRJGJruItNuS+AuAZEjHLGwKE1WLr7P1ga
GwwEDhgTM7vzXpQss+riorUlycIIG4lNmres0tmrPfkPuhXau6wtKUk3lWTYECda0U/lZ9eGqXpW
z+oF4ZE9HrvUaFZvjzL4dJA7YGvX31fsK0V5QtFfzd/NFE0ZLY8DiEHjRUC42PAn598RRsy1T8+X
Uk/RW7X02oEkzA3W8EWzuH+Z6bwJMVBOTzfMD9NrJ4wQa/XCNV/K0GzikNRHFvhk3ikYBzNpMh3h
osD5HMRxkl5QD0/LmVWBcmkO843kTVx0ivcha7X7Wm1MtBcnfBZDR9CnEuOpBwM+/QEeFm6YVncv
vWaAApjd6KNuKsQAdfBXZJ63UfOcZ/q8Ay3n7WkVn9EMw+jrgR8AB8g4umgEnsi3vCDumTfIYZw2
WcNLmXNzoMCNzyCHoI/QZq8ikpPpYz2pznvkAD9YL69Yc2cJKi52y6S7pLBCMaBVBWYhoLX9RKqz
DPCiyG8urjv8WXthhmYHh+wGrUbfgDyF8xr2yX9O0ZibrvPtOy5I+26FFbFtE7GIyuTo2dmv1OgS
dJ9jyNF//GVABn4URKSIDVacGYks/eOiJovBiBcYNyWCe6PHj6RcbJY2/DUEM0KDf2UFf/lT4cD2
AgRqq7q3BKNSjSGtPSom3Oy6Ae25oqQXy4oNPjhGaDYURzUrp94CaqnuGI26af0/pDLuaagZ2vh4
lDm7mP6LoYFfVOodxb+F8fglkt17nRyUlZ2SN0gDJ5+QtWaY32vLk4TE1CcVTp0TpEZ3XixUUWqq
P9O2vycL5dsIAbgs/Wc1P3EbJKexmyCEkDOV2BseBYevq9H55rEObHPD2/EuoVxPDwkZv9s8MN6t
2gmfOqvP3wlXBDwejI8BXhpuE2b4Ssa1cMwiNWh5aZOO4rLNp1Ooz8ldpPZDLYemj6uCLgm4G1nj
9JpOZil5u7uQA/oTqYE999wrtZ93iCrXuGY4dK50CTCrqE8Pj9LJlDFKAYcGFggDCmplXn2trjZI
BhsZbcekvxx/Ti2B8NwuL6pF3AIGxpUJgKbW9unklFgNmvoSGwN1NfEMBCQNoAL91npMIhuRfg1P
XoTTN7RNTNVjjoFlVZkG5fRMVIAmDO/FDBFO9IS6X+KkhBY+ZHfdg9/TmNbCDHoqd5r2R0P4RQyc
82tdMTooSfJbTw9dX4kb583TLGxxHh0GYSpFg1TxYVVwpVKlwidsr/HLofa7Z7b/pWm8J2TP/avw
F/1LHXwN6SOd1++fqO/wuLZ1hzE7qXXXANR5JRo52jWe5+7U2qsCvodqvKpGkItvdTOMH6WZRYcg
dtvLogs4JOD6thpN/wfkI1AoeeHt1MtgIp2dkXnNZ5kAsJbfpTo2wiWZjzlF0VO2rfDPfqAXjs8V
Gpy9E1r5m74sYHQCkwAPx9+pQQNG4DMKauzGVQG3CTL81pXO7Gaxp7NinBmLDsgnbd77yYWqMTHE
i/3m21Ib1tNMFYQU9O6gAzlCUp426qV60GzgewliCDOb57MH7uoY1f58AMMLQqOe801ZGcmny3FQ
zN34oZN+xBTjuZiJkZ5koTrIB89NpotZDd9iWcAuRRTeBvwbzv8appR/yvZiZpWIGuOqyF4ZXvxU
7T5j6SS4PbjRJHRPhT56p5gx4aEoyf1uZpwlsbc8PKtinwFLohxGbuU9xwZn3CXgGKx667o9Ed2p
9r0upcfpznA/u5pdAsrHRnzQZw3cjRvpscxfgfWHsvJbPoErqyFnH8wYQT6hoMJ27XtJP+PQ0rGW
SuZqGzfaraQ//tn35dsUBUDGqhj6v03ETW7CoYrxHMRhUd27SNDSsnz3Fphm+ICA+SA5Kv9tLOW3
eLfO8gmNwZFZfgRI519R7ll3M3bnTSVz3xbdGbZgcn4kYq53akrva9jnO0s8upYLLzOWn5gKq90U
+QS1Tpm5W7dk04jDvZpMpgMJFX2MrkvOKYPZmp6hx24akni2tXTUkQ+enzv1UkzfrIgu8SzXpwwA
MhbYXjsKOxkxjzVnZf1N8flu6jxY7tpS7clA/shLXKKkBf1YUD7HXfzQ++EZYI2JzI/Cw2VsK0Oo
xFPeMm0kcbs9qGCFwUpJJRc5sKkAeD+zEuMa9Ul18uzyOrjCPNs1PlhJ/aozIE+kspgXZ142rmtb
f9KkeVUaWTghcC0LLzgXngvKKzP1Z4zZ5MxhI01Za08q6qVoAJ53UaEfkBcbG4tA1I2htAMkt1fH
0hNkIlY12/287Jt2cA9jbO1UnVzbNKhBljuol+iUgcP9EkDb2LhaXjPd6alMBBIsgFVwxYQzk5WX
0vp3eN+hi+k2RvM6tpB0WieBoAM+e0fWVXe2qNSTNEUbktMMLh1a7YGWvwaWRmqX5TP61SNSGj2y
7kyprZ6Ggdh3+XIOw5QAMIodWg9Nc26Sstw5sYtA3n9v4owuooEmTya3ar2PbqIKIwYmXvTLJdCj
CoEB9x0dc+UWdv4fZ2e6HDeSbOlXKavfg75YAghg7Hab3dwzmUlxE1XSH5i2wr7veJJ5n3mx+SJZ
fZtM8ZJj/aNUokgpsUR4uB8/fg5WQsuC2X81CWoJv7jDBxTufIDApYEJ26eUZHqn++BHEMGCT05I
Jqk0OoMG3dF8wjNrdJApRTc23iXCZp4HxUht2RedwTlFzVxG7V6t/iJO6PpMlnGdajVmdQGD8XEw
eBuUlNvNpJU/BkNc+z3OR+hpMArko3y5MCTeMLlkKCHrR1KvDpW2+r5uWnf11Gt8ElxkwiqFzj3m
ByRspo2Q5Z02iIgrmmOw57BdJhN+Hw4XvBIMhqz7apzZhbBGPExlV0/HjTTy8qNb+8fcpl/kpDOq
FEqwlWHzcCHmRPscZsUmnoV8QFxo3PsjJLhOsAYM18RmN1YwZHxfd9LaM7+1bRS/1xU+UpaFFa4q
nfoAAAd/KEg9p5DZ3UMQZH+c5YbGnJ+oZY4XqqKFVJMNGjASyAhDR71GQaQn6XhSQ05lm2xyzxtv
YKRB3xs++rZQvbau+sDISfYlQf7i3KINRTxtzkqGOg0xxMyg5TteCRRvRkyXGGW39Bz+faWLw6jb
YsYLxctRJzv3p5uq7g9ZKlQBM9aHoi/jTV7NYPtFBoUXnrQD3QsN6iI9UmV9PSsuwRsVCyeqyUVz
a8BOcvgWxtl2nmP3VCMUc9UXLKFJH7o7UaF5hBqgv2si/Cr7NPAX511mh4G1bO2oXOiF84m5QOcH
qdxe0+avdOphW2BQvq8ry13nSkBaS5KVXc+n0tYxC3JHcx9CUl5WMvvZi978CPmEcZWajmgfYCPn
1CnJoyKoZzkhnoH8L09Mxr6jkMI74kPTjqenpicc0W7tj96qyfzwkEdTt4RMsTlHzyw1v8k5vC6G
xn5AUy3ftgg2r85fxt2ArC3yQ4vWpf/ixS7PQ8mSnFuezG8GiJsLijk7irfmSAOxqAOBGEzYXgEo
4g6Eo+ttYGVX+aBBJVFfRWVbcMO4VCJdZ5m6shdUMi6uP1w7hYT45dn3kxXot+extESj2o3iOfuu
Qf3uEfTA+f10tqRFbnc+0TtnrJyt4aZd8/H8u2YU8004E7uEnLqFlrfaMnK+x9YcbB1nKnHJUj37
Kcfh/ZzI0lM/W1e1SPjsEG/D/A22/dpMGtyUhQmQ0shhHSSt3HlGPN9DkL2zwmG8HsyUGZVMHCTN
8VOpuwaJkerljUzc755smulvRMWC1QrjDde8lTmiKO+zVLYhOM4Qh5hJqYULfbIEYsMAVrMZRFB9
lrzBGC7ou+QKLgGT3qZ9lLr3IWCw5SaI54oOm4Vmt426yHmVxnhdrKnlP1b4CRzSFI4wPsTNSerW
A3uStkk7fMPhz7grQ7j+0GUd7JKRAUDfMeIdjLWuf0TioFufuQvolwQbq82HVVSU7sknf0YBqY+v
JP5acUMj/HwulJp/sGdEX4OBIWqJ4dgyT60bCz30Pzp5pYcDuhOIqRz8qPqWKZXEAbal3R/oy/Wo
8F27cqDOtUyT1T1rKwlMu3miLNZ1w8HYx/ukQRlb/SbQC9om03BDHifIoAUOip28Tkb0ttvKuy6Y
Klxp4UiyXdLiu2LSjgYDBcGiOasWaW4FZDmPqyLFs+c8hYT6WIvwjXtEkFTZHjOrdOYIVjU9hjP+
pxlZdhCOHi6kps8fjSbFFFI76d0H1+mLQwXKcV1MUO8RyVjGZj58PP8OxhkUmRFBosQwouNQj7dP
PBkt1rNjnoUM2Ohu/EHT8m3QWj3xNU8+qD6PPisln0k61SZlCGjZaxmsynJV2/nw3S1CjD98pYXe
jGw4d7yNZ4aXfCtwlsB0yTaqJv8ecYD1U6vSh3He96ekMrrPhFJtSxsnRfvXvSbKwuoe8nKH8gZt
yyDYn1PYRgco8jnrt9HkXSH7a9IxpE1l5QCDJI4aaW3NhMCA2ft5DnVE3JT8xXzSDEMV+743W8V/
Nm7MhARe+cHpKGbCU/H6lrIdgb+yw8m0k9E9wGGyFgVDVV1b3mPjbf2pgX3xX46FWkqDWUvEjYbL
+MJ0Rfm5DGW6dtEu3p9Bfg4flExsFHBkSyoq7OrWwWJ4lZ07M4SAkZI3uPGd4HFU6mCoJNfLGnnY
AVmZfePgQaRVprEooVCdJcwmZSFmCaeBO2Cumqn2V2WfQ2/v5N1TxlIgLKfhE5JART657ucu5p/s
6ylCpxJUcu4QZuBAjRZRRnUlmRy8n8gjSenmryBDNjNFOHoo0PXoezJaNFo2HSo18q9ygoPeTF/t
0mF6DneLMzQwtLL5kDYUPH0jUJ1XmbAbF/k1GsUrFMHAou3IvNLkXELIhI0d48DIXpzvW0fUH3Ja
YiuMcOd11YOgFeVn24a7lJmGWEVtm97YzQODmsh6VM3ENBhNCc+sP2q03bY1TjiJ20MB7/OjnHT/
EOKCtjCFW7MyEBk/D2zkbto8fRnPdzGeJjdP0hV54K07P4ZY1BjrTonfq7AQ9gVJ7OR+jia3gVRr
DCutzwL43vUVyIR2SvOuvSskTDqnD47Mn+jbfp5+AKnoKSMDqiv0NDShEr6kzbPDmFj+h6GuD661
pNeUJQsInk3Xml+rqHrslAJW1Q9XjW3I+8ovYSs7u2EqacarNn1qpFuficJlY/XVMXHr8oqOqbvB
3kBft6jxQE8Ym6PfDe2yV+OoBrrQyHWtjCmPPxmO8ejRfvrejR4UDuQD89Q+RgrFCdQv7oRjo5ab
qyKEQ1u6jfhQh3zqnARfUCVytk/RjmH7dlsNKBcAQ6RKhTG+IwHIukbfZfATmCkH3JVZZH0UGD0s
YIwfe6W+J0uAxvPKk9anWea3vptWKJ8rHINhSxD1rETBQE2IBbVuHyKpXSfGR2AMeXMWmhh0RlSa
jHxo1OpmC5oIne7cJtczVK/7fIlHS7JNFCcl/imZFN+MPSPBTx/hRFhqjXMOhKochftcdLvEr/84
C4z1AMKosebjuhysCpJmjyiZU0J9Uxp1VRTq6CpZO/iB9a2GNu1aK5sJDhCiu096VUUKTb1Krxit
73ZBjSCJJ+pP0NGh1DF4j+RmB9JQDRxaQiS7xvYegy77eR47M0wLZwa3sAGgPCD+ABJpaN5VPtbK
UoOhTqeqQ1QUHpxr46bhl0l+Sg33k6k5387syjpzNxXsvwoy3L6iEwLUbHsfznECtmy7gqGW0VnJ
gY/hjBBL8wdL4EQdVzSnVfE4Q8540lVMnaAEb0MvqtWYvoA/ch6FHQZlOZdBKKrb9itafTj/4Xb/
JHcE64SWAyOsmTXShVQlqPrF0MKlw1589IVcpKegMeRXqXGCdkkNDZCZ9oXJRKq1SAMCl26iB1uF
1vRH3RqfZq4u1xhEMzZM0cynJyha2m5wxxLJ/tI4p1/uKpkc8U2HbkoxowZSzUYuAywOT2Zd0cm1
uqMeGduKSZ8WaqIZ0eZqvGVItjhOfxj2aC1+/+0//vGf38f/HfwsUO+bgiL/Le8Q8ovytvn775b9
+2/l0x/vf/z9d2jarmvanrSFZHLHEIbF979/vYvygJ82/leqVZMRknmvPIKmwnSZsGS8wxTT7nyW
6+n8A69dsccx5mDnPj5ukTZvOzjxkK7GfiGFn19HdvztqbKIGmaYXewuVlWBH/yAaAe5rufhSHG+
4RGVwSFjsAUzbmt15kpmkqm53n30Ath9E87rMID/KddBOKtvfER5ptU7N66/cuPS8Th1TNvwXMN8
eeOIe1mW7Cn+Yqf+eb5VOzbvs8Kdj1XKeE9tM3AgS3+4susHIcGfknTjWBg4Fg7vu0/0+apXf1aX
dbYxwzG9zQK8C+Ih2DBbhkNaFO5Qpew+eEbkHCTtNhKoRD720XgrfEr6MtiagN0hOgBBvX379oT7
y+15GMBBQsbwS5f65e1FM9Ye1ZC15DQYkwRhOt5WQfDx3JJxbVTS500Yh/O2LI3kky6YvsHX5tbJ
07v63Ds1syvR0zTG2oDZbzO6yqwqXVZm/flfKoFej/uhZ9Wrs/FNGokHYHtCCsT98xwsAHZ0sEhF
LL1O/hKfxT4ZDRDlsYOR6HiqtOT+PDqF9EFftPGntgvWsi3nT17tn6oUc4+yRlfXV7llqQwFhxJ7
KE3AoXv7iTny1yeG5rXgUZkW9l2u8XJBkLnZhIS5ZwBZSQuEZYe4FxyIxVSL/u78izYa2qKGZLo7
f4m2wHyTm4/DvD+r/8JHie6VygknQ4uR/YhZcYMlbaOH1+dfBq8WTJvp2UpYWnUsRjrybiY9nH2E
g5Ct+sX2+gU6zzkyTbV/+4TYQwidn+b1OKGyZZ1U3cZoWm/dmGJAlChMF0nE3FVRxdGCNlT9JdGr
E+JKV3khmmtY5OUno7iW+pw9OvMNXizDTZer+1OKinM1kLAZXXGVl5gDjiq8muCnK63GJfw8SdIE
Ibq7c40og+KZMBSwCambj1PSNMysJCPayM3OaIv92y/l/NBfhidehYV+muV6TPE7apk/C08Beovw
KpRCwWxj/Z7Ifuf3hrlrsY1tuulhHEIPHWqqveyRcoxOBsXg7SzNnVs6+k2YoO+coj7G4w4fhT4H
e6G59A68otnqtTOsO8ZIl62k3+xJiSdrOAx3FT45kd+7N+evyKqyfa+jnG+Fj7TDLOZjC3E6/w6Y
TF+OSceQSuhWx4HqucUgC1DD3JxlKRoDEncSTu5qHCDhOIuYrtrqjPX3UZ1deYx0JmVY3OWcZEU5
mjcNcma2Gw3rwbLMk4Xq1j4wilVfM0pFTVbRSB/2Z6x0bJnWKHvj6sxykZPrLGev/erNZnMn2y89
3c7ViFfIdYCIAkhljqXLCAkFNYN57yZInEDi/dCV+uP5n7OttF1MnEKB5xV7+KTVjY6/5uP5jf7H
ixOnOZ9A34tyYuQ6bC++/Mf2Z3H9NfvZ/Kf6W//9Uy//zj+uv/btz+rNH1nd/9fDb38W9W+n+83D
5U+++Le5gr+ucPW1/friizXqo9gHdD+hpf5surT95+mpfvL/95u//Tz/Kw9T+fPvv3/9kUUMbjRt
HX1vf//rW+q09aTpGDon7H+f0Ooz/voB9UT+/vv//T9N+2eR/nj1r/382rQcysbfPA4tdXR7umE5
kpNr+Hn+jv43m2Pc0A0HlF46FiEOj642/Pvvtvc3fC09y7N03Ua/Ufd+/w3tuvO33L+50qVZLgyK
PYMf+/2fj+CvBOLp/b2eUPxy7khhSfq0rqE7lkoqXm7Y3IdllPgd+SE6xZpEWlLQzJ5Uixs+rQb7
hkz12RN6JYcxVGR+EST4TNexDJcyG/Kuo476Z0GixBiygtdso5sVbLwAxb4y3JT99ZA4KwesRKby
Os4/uej9TXP7TiJh/JJBSSF4dB6/CCE9cfHpMgLsxBxQQsBAbNxhZtZsDh66CHoDjNLVjH2M8Nqk
sw+rR0uay0r7VhrBcqrilafH712OStguHoYAQTNtU3ccS7cvLsdO3apxtUxCQaUbgVs6Is607GGH
M1bae99nhEVg6zoNG52OoiaYoje19duvxHzllby4iovDNE9C2k8JTrA9udLgGwvDgd4C2UlDMhYn
i2aiydedEhT+h/wDicjaA5YoR0ojF2clFx1RdLgYgF1K83sH6htN39++xHNm+9aDukgART+7E7P+
MPDTZmFYzUI2OCEwuG1CWfKm/tQKKiCGxWJVu3nAGf6PNrp65yrUp1xcBew1z2XhsnKFdbFfUOl2
jMFgSCOK8mVTIG1I/kiLYmvc1bnDiIK2LqIUJ0OPgQdIpW32zu6xXnlVJMAejizMJAjzMlPMSr11
0aGx6az4SAZqh6pyNl2I76m9CBXj3fbXKKMimMDcbpEfYyabM5uxCJeLHvx1igKm6vLPuXkbmOkR
jipSQjb0p/xLEkF3xArRD1zI1WJZW8HKraEuEQj6yNljo3R8+4Garz1QVBuIA7oUCGAS6J4HA19v
wWZkgMPBkK1DqtXZbU+eJrZmCVOd5ms3WFsDFywTGnrIajQh/8PQ4Qy8sSdnP1ZL6eS7qgmuLNM/
PwzN4KEIsXv7Sl8LW/azKzUvdqrWV3BAKx48c/gLT3yvkcwoO2dZKVOcK3UtRu2v8R26R5D8ncTK
UOvqct2ZqjKwPUK+bYqXj8nRkqZjbNRe6lhixnqKSgiaU9V1EN+jkA4R86b3PqpnU/XEb185Y5XM
tzA0Qxx3amfz9sNwXntttm05rhSqbDlf77MY3pUjCl6domBpLKVSbrjnhYl2PoMaB5kxJDihoHoX
I/EeI15q+d88NLAhIWxMdDbhAbQxgR5iipzEclCm3WO2boDk6hIpH6tZSZRWJwEJsAPwQZ2rdjcl
G0v9K+lg71CB2c+92JYu1L7boo22VWqsegwQgBBEf9/aCZsQZeNUktm1yJPg1BQMGAqIrdqk56FH
glsm+LiRRjH/nvo/kudbywbiY8Z6RmRXDBKx+HxZOt3p7Ud43qiXr5SyxZC8Tc75y2Ows5mWpS8m
lraH3U7kOFt1wwXK5AG4ljeLXejYXJi5vwbJuEKz6L0rUHvr8gocT9gOcnC2Z+oXiwo/MmdCRo+R
dwCudlPO9U6lAZNr77VWWWAg0BVAGcU3BdbQCa+leFGO3WOVD4+F5z1kSXosZ3s7heXN0Jq37zwg
taEuL0+aJmeiQYoCpfzlmq90x46j0hXLQPYnx8rW6tmMiBq0RIfeulVLe7ZhVQyLtz/ZeS3G0oMX
rGx6jfbl6nYBdLxsULutiTZ+fAB23NnyW2m5+97z1+iiI1wBacjeqiCAJdoSA11ch3C8seDmB9f1
MCwG5b2OwVReaDelbD/E9rCpO9gNzXBCqmSr5+O+pTMno7qCD5Ez9tLK/Vhqx4Ap9srrTnWGB0vY
ncwpg4NDe8Rx9m6W3jtCwOdc2HFxI+v46DIZPLfJF0PCF6CRbMUYqDPJ49XVlirvkMTjVZHZe8tG
nw9DKyWSHNIK1+gB5uyBqZL/TriSQqW2HpCNNFXx/iw8tL47YB7OAzS5Jg9+ZE5nbLbuYMjscE7f
qbepUj2qsrWK5mC064aIgNgRj9J+KKf3UpzX8gf7+SVdrKapLqoKZRHe6UArKJN7J5U7eJrLEpXT
iRju+RqcNmtb4BUbJXdmma7VE3t7ab2Sb9uubuhScjEsLxVXnz2YoJnrNjVyGydCWos5VDpXQxI1
heuHnPiEwU39Xsbw6kcaBltcIMouLxdzQSkhg145R5jOzsVLSPjdST18cNwDg45rKd6NLK9+JkCd
SQmD05t7capbWRuHRUlsy+ghmjqm367YOYW1q3ix4YdigN7iW7ftJHYj2ySYcFma/UNXkQPMsBC8
aF1PAPzGu1f2Svpvu4KHbwN9S4vq6cUL6KfSGnrPFkuDea6RjUTzmGsIYVxyeDpscJnfqyVZYZua
BhKdfdyurfQ4majrZvPj2+vh1azCJfNnr0iYiJcxGM3xebAgLy7rAXxVN5bT2gBcG/WJHtlaofaD
5+8sfOrnShz+nQ8ntjpMo3mmNC4OAGEWOixmsll0wleYCe2Htt26jMd3lBhDWGFQU6413OZyrVqn
lfFOFvELhKeSh2cfr97Vs82QR3U9QYSA/FiZS6D2dQ2YDCNuaeANmXXGO6nzex+ncqxnH4cESFAa
au+Z6SF0fpTNVT2SwMBw54h+59aM1w4v13U8MGtTl7/g1YyHG5hskSBV+JKKWqx05ijrttkWublM
8BVNeNcW91nIePf2a33tPj3D0E1XUttbrtqcz+4TKr5hA7jZSzv8mk3pytEsJT56VFehBITf/rTX
MnhgWKKai8gkYeYiLxa1MWhZhneSeosjKZ2NW5VrYWwVYVmDj3YwQBZcSIJstrWzdul3a8MyruRs
4ptZPFop1gxNtYaNDAhv4xVrHvIueeehvBb/ORctdpjjsvXNi6eiXOjqidQR0WT4BDovwgn2UKd3
TW9tnLJae0O1RjVwZ5X1tkFsjpkFPFfeuw7zlQDkCAcGqyPYc8A7L99O47dOBlxrLy1wZazJbcwl
CcaU+4eQ08+JslVhVzT03H2d+A8yFleRHezpLkHWTx/bcHYXWoBXrI4CiNH+9MgobGdPIP6grtal
n5yh+P/2S34tTDlC4VBM0Fu6JRWM8WxNTVKvPRcr8GXvyr3ZMc3RV5zcXDccv7aN6GEnqwadgine
ifS9U9N8JVPl44nZruD1cYy//HgKcrNKbLZuOYpTicL42N9XeKc5/ZcWaZaG41sNsp73Gq+t71hG
KowF2apzKsY5FOxLqmHws6jI1aa/1nBAsfOfTqrtZooIoBXwHw8K8FjU20q+F3xMdYkX2eyLW7g4
eCDPmMA6KthRKWopZUxpblTQg2TEBOTHCu8dx2V0HYK0Y/3QkKOCl7JgCBpF+6M+JDud+6YaPkyD
sRyMYKM2iV02OOJgTY5knNlzZrQ/337zQp0Bb133xb6ZpWZ5M7OMqHS1ZN/mxnXTFSxADI1KqACb
pmyutYyCJYxv89mG41xDHNN2NBIPSt7YQInWZ5Suy6u1w0xTPEOSc60VQpMrDBC38Or3IDoYXC31
2t7XXob7ATflz5vUs6FLwh/R/LU1EcQac5NMHBORAZ8t3kUoGNj9l5g/CgTqLmwdHvA7xcC5tP7l
AbiG0HWLWgnI8OXawygELy7ZsmEzc5NNggENSuwEkQtE3iHyJpiznf/I9jbSXwia0AxibBB8WOQ9
Y2ClDldkhJFdrnVmxaeELJyXqm5C9M0W2so7dZ16I29c8GVANlvaBp0JppvTTMGVDheNY2qZjLEY
B93XEH3dvr1GXjlwkOESrkUaQ+dHXCztwY8CyMKQDDwjQ+bF36nVCs9+Xc7VGh77O2/knJb8eoP/
+ryLJan3yMdlLiFURQN0nlc0NtYhcykwGhkTTlfVbB7tCJsDAmrEUEGmJas8RBnRb967FpWw/3ot
wPfqTEHbTX3/WWD0zca0bVlz7329FshcYzzpozsYSnQUY3I5tP4wJB1kjZ0ghAOaNm8//FdDMwrZ
BEfTYJVeQvgmmFo3VDz9GNpTaSIzEjLlcY3SiuMuxciwsu+tkWzaQPt658WrDsUvd//8sy/ePGS0
LNddgoMr9Y36bKyQgYRaIuvXBqRK7VqcahDhzlb6BLx8VCkQRFIGU09TcsV0sNU9YgLBNDNnXFOv
nQQWJOqSUujLkligtkgUXOn1SUE2dlxvdUe5YrNxQLliCysRvjYL/JDsdPfOo33trLZNDwyAZMp0
LnMG2bsikw07SSXnM4R6KzGWbU4vMiTUWKRTBDdLM1e51Je2b1xxNK1iFmAg7Wumut5JYF87QmyL
Xo3hCdqb1sVaSyMPLA1/imWiof6D8YjWe1ggjCjJNP/ORwkKAxq5NEwuG7kIOZcx49bcObK98STB
otAWw6Szrex3wtWrdwXGA6tD0tKyLuJr7DRWluQqvvr5BqItWnLo91T9Cs3Md+7q1eX6r4+67P0w
0eqJCGbM0upcqm5nZzZ7B4EpEX0wfPlezvTq6iHfxLSB4uqXTpMJEdlrBImxMJw98psAbM5GoRyQ
j9dk7mCkYqtg9rLPjgrf0WbgdyhVmsn/AZTeWc2voFpknar1pmouS78Im7UYu0nLJzZrjnF6JnZu
vGemRKGwep0e3bhbVVO4voYO9M6jeO25Ox4tE05PhTSqHONZkER33eZ8Z8ot6a0jqqdArkBVOCal
aAPXubZ9505fC8oAmwLAXJrgG+rNPPu8qaiLsMwtupooQQOp76GOo31Ao4PPnZCPDRp3l3rxskgB
eaZu1dC7efsaXnv5zy9Brfpnl1AYBpzfGkvNCpXbICxuh9zca4XzXoh6pc6kfSuBEMiKTWDSl5+j
80rrmMNhqVA2hZJHnIswgtcxurIZZhKpw+3pH5l9eWczvVbiOhLon9YxK9g4c9We3WLv9eR3gvWk
egCMRuy1ydx6Yg1MSVAcH2P/3hswnk3eA3FeixjPP/ji2caQ5OgUzfYyzJDeyPpVW1pr0ftbOb0X
Mf6Hm+QE4NHyGPWL6hYEGskL1u8ydR0kNNId0x4B9zzHqGexkjL5Aw+ZRR9m72zX1/aMNDlAXPas
YV52GqemsAdoVLxMvb7vvPQ4Iv41GGLr5sCpdOnfXq/nEuoykQHzhpNFW8dzLutSREqcyknYM8x8
nXge62mAWdkcSTmWuT8+Jjzn0vEeYjoqlovWf7NPPGwY3XaFW/pi6mlSg+rOeo0QpbbS/PyoZd0p
DZs/PBe0N7Q3Cu6rLMBHWhmtox20Xj70pdjl7nSArR0jMzHYlJcj9oKfdEYRHY8uDi2kqnU4eLJ1
QuNLtTtVdw9W1b3jJO88BhUDf3kKFqHKFZbqt10sLcT1JOqMPudeZV9vZOQdjEgNx1CYuPnNO4/8
tYAsXRWNqauh/l3sXZFGtPRpfi0zdJU2jTlfG0mXA0rrK1miI2KYIWqdtVyLlqmY0uXV29DsAzEu
0Q9ZjXbzZ81ud5LvOLT9YB70i9EjhtL1Hx0r/JOcK1xgy/DZ7PI13gcoMQ63FbeVIH4IeqCdZsbv
pDFCAE35U8e6HQrn3pzoAoWKuASHejEGySOv7OhWWry0GnH/9iP4dXsxUedBPyFO64o5dnEmhUw+
AhPT46kolaT9VJ73Sb6U2MEOo3XOppQ3eoZ09NufLazLd60+GzDeBacWtHnU95/FL87/1g+I4Us7
MDeqKhdVsCl0CnINEWR7EXn6piChI13dKtRA5bZJjSHPBFpJ1WEj4xmENA4Ca2XVbEpA0pzLdGVz
51XVnYL1FZDUl8ZS1af1pKPyhZEncAn89nOtOsGqVdULOdAS+wW4x9Uj1LmFqpqYUGCcBeVSbBv4
+Lfv/peFDn9A5zQm4XJs4svFkTzTbsvGFrodDcArNb/azH/AKDiRSh4iDdl1u34HbTbPXJYXm0tx
FuA6gYPgM+gI++UDr3oTQldKCybtrZWCb3Q0/lTVEPoo9YNqCAhBSPasznhwkO4qxjNqOpLRSF0H
GVAVD+zFQ+6Jkw3KlIMR213GmDDuNfV3xvdVwaHwEJtaPQbtmdCpxtyTiQhrFXxVn1MbvI0YMsFg
bZBI2PSusVR/XvoZCZi/LgsdRXik0tflfm7UVK1YtVTNsgS5nIxzyZG73rrNstU0xLsSfLcJjBNU
vccATLcFzAgmzH/w0sgwQQDLC0dnMYzLqIcLmn41wfJV3cDU08KMfs5hvVbEAVWvkjBsbEwxaAmu
W4baGlYMgg/LwQTsoKAMogwXEzwjI7FSq62mvgYLXCu8vGWYrsXezsJj0oU3ETA2pdPB7iiVCsa8
K5sRMEqoxkJdF75sgZPcZC+C3lrgqIdEXh2EK7S+FdxfxtYqCsyl8lVFEBixDT7btXH/y1YDDSr1
n1r56uee6nyTswHgxmnW6UO7C4xmVaix26RaWtg5egbKbBn6pZgrDPIDOm5XCQbvHqKycyIUVIef
RLZTVZaU7UJCPzaAy01epmmhagIshubHztSRzywFMSFYVqG7VMB27GDKGE3k2GgLfFWYMoOp+8j6
c+KN9+70CcYoI+3Au1W2E4l5pbr6ClzKc/ugnh3DEUB+2U7tQNWAUzvPgD8TDA36U+xEECWXnoQA
Vww9sQh5LhLQUMHDVfYlTNQyMJYpij8u1Bu1iYWW3CoU0Ur9dYfbXFz4vCo2Prm/0QJTBDx3+L92
CmzJ5SA0ATypLQqJBZ1dr9WCTcpsaQoWsGOeEsNfq1dRZdZR4a8GzB/b+VgCD6IGhoiKsdRLdlJt
A/2iUqV/qZp2ob5UaNmAFcfU4HteMTPWMGfo7c6FtWUsEXzEQArAuTAYH+UmANzaMVt2iDr5s3lw
o0+42a3xRlrk5Z+OdgIBZiwNM1iW8tvx6JecTsUG6ZIw2rQoifgvY4PEVi1BH5L0I6BAKuAogdHW
iN7Uprh9+6OMc/v5l0AEpOcq2ETAn3/5YbbZGV6TReRWFpimYRzztIYHyIZyeGssgAYHNKfh7aFs
gDHgGXUU6PqWxiN6HAti10bWn7Xwm6KB2QwlaX6685tqKz5jrb2zvZRponar4lJjOkyYE5FccxkT
03KFHBrKyOM+ZbnNMxgna6RD6LVLklvVdaNTtVe94Zk5x4QtlyXGxolQ8rDu8jq4GRyWUtqhgH/n
BicV8VS8NDlRGJNcSbPZOh6xklvBiI+rmx76P8mUDypqKHi1s+eNYeIeMZkrprh24VRv09E6+QFK
ZDOroLpu/GaDFsxGbY4mSFfwxredZStHiisD7ENXKzPQ2eDmVZkgxj4iluVaVxaTCX2PI7pWbTvN
OuW1vkGvh6C7aRs2u2Zs5hGiFJtbfWuKg01bew8+rRfHuMMt44rxs7VecdlKI4pwryB91MF4NvlS
LVP1FvzKPNYZviV/4JlO2sh1uopIn+wQjYPwxk/TR4oE8mchWqatvnl7Af2Smqu16grPcGzDYyz3
oiYIZ/RBLSOhnKWVlI7pWgbpWhUEsciRRnyven4tSTJsjxJPh7NKtXeB+9QZPuW9RpJkFfYuGRPs
gtoDD+rQ68T9oVw1oj2gejYNn9++0TOidLlRqHtchX9BILAuNopEmDCgkw/Z0EPUOnK2xWAh8s00
IJNFoixuaPydWrnwUYIqsu9B6Owxsbhh3hrunnPdGLCukKtTzKqOfV3l2ZJmwq7FYATkTrXZFWkl
D/qT3bZ/lF23Ulw1pzgwNrlTmf/b9/Nrr5I3d+6+ke9xQ5fp5lC4+jQnUI/rDBReUoK0zrUzZMfE
dx5GKbY1V6wKLatlFAcOcEQQLckDsYuC8omTRfitwBbZGPBWm55uUNRL/ALfWWLGrwy7i0u9gMWi
EYORaQRarXXvgWnjBbOvSseMWfmtpbgpHC6++DNrgqWvyU3uB1f5D9eMNknQI14OQ4hqC3PyrTox
1JOFS4VeE4LdCvoQEPCKY9LSl7G0QwdOMaF2VFTRt9ReO7bPAWXmlA/wSpEVvHY157qGvhHRdvJT
dzOAHiENeKIj/KhqU7UwMxMToppDE+nzsYF5OCKRaI8nxeHGgXA/oSzoO/sSN8fau/Y5jlUdGOpi
a9TpY2DZCy/kHhiJCUqY34w4e17KFP1CAonpAbMiKWxW1oQ0kxAykb3Taus6MOtPwXRth/h16425
nwvtOkJwGGI/6B5j0pQ2jkPp6Mpr6X40lDpGEV7BjqVPHVwVwj/U5fyoALB2ak5I/ipqjDvhCuqg
wACFMA2nR4eEBz4qI70LxReJq/zYjvKhANBDSB54Z3EmDSIDrQosCvpt/ogX+CcGzm5StW0Y+dMK
cTs4/hpp8G+jnh5zdOrUDlDWQxgFrbXY2eeR2DZNxoRvCyQ4Nic/sq87Jz+Wevoly+0dP3jDAPRO
vRi1J8/0Sz+7sXwT4xOT+C125eQftCr+ZrXMwHI6CL3AoOirekchSxj1tVUGCXgMmM5inWhU75aF
RAG63Up/Av28Y5i+B1Sd2xC/hBKm26g56KIy1fDyzGWMqvDwoSBoeh2M8eCqTCEAxfNjpdGpwiYr
RMRDrQAruXWd/GMgcWRKY2gait0m94lvUzF1i4nL81JnU0gMlRp3X0UM/c/ZsQTKc8zkSPi8bU3r
WgELA6pp2sw0sbnCYP2+T4ARRvQJjc9q1cP7W6qNgYbtSWT/j7rzyJIb27rzVP4J4C140w2Edxlp
mMzKDhaTZMJ7j5Gpr4npO1FPUhXrqUpqqkGuMmQGAri495x9tsno36wdXJyN9HUzF7pwQ3QqJq1s
D15lH1ouNhyV+5gewTFkMf2xVrT9vhmqt3/YqP4CDcjbD08JrSdQjPvrlo/LRehqKbSghYebHXIL
C415zq4tIuMWJ+OsKt+ruTxnSfE+xNlNMaNdP+Zb1ytuXe8S0DM8NfFkgssMT6neHQNCC0hxCP+h
bPuPZ5MDiUfmBBb6zF8BE9ecFt0FUhdW7hu+hjfIrruObVQgQBtFtcn6LrAi/fs7ZP2nBvaPHyyH
9B+6d5vJW5uEfHCHs3oQu4BzMGalcsZpY34UJ6GaUsOWF0lly2ncgzzQyer4ZR2EauZUTLGTGJ3n
MXO8tUvoMbuBjsLdeqqNgiyNHjG3CzOAmhqqK9RqOeFip7sIFdXmT+cNO7HHukGvXpvpGYX6qidR
Aj8OglpGTO9jQiiUo91bu8wxfEU/yaahQLuLVZ0GNz0vnrG3OyjJHEkVhtBCX0fgSuTuP2HS//FM
cTXgDvgnPDHnl3sWgx9NRVtzlA3KscDy0O7dbeA6WyG46pD8JzPbdFXJMJ89kD2/LV/1bNxijnGV
OqfiKJIbavbfZ0R+csdLR9k0bEjZQPtoh9IXyo+xttiW7gMalYWA4UTFXA5hqcPgQfXIVuwcCjym
kvwsBa8drA9WHWcQnuoHdbL28v4WyXARXYIUB17A7tx7L1XbXaQKEfxPmNxdHp/qLL/p9G5K6OIf
4icD9FkSgxq/TC9BuqzVQPun/uHPvYoDEUCYKMCDpkviwF8GKbQpoZd7NKDulF4gwKq7sUxe3cS5
mfxHK+xZDtUpiJZtXtUwemD29o/oGPeDgTtF3Oyn0vz596+DVAP/e3e9X5Ko1UwdRZmnIib789vg
WqE7FHZhs/rJP0HVpHoYyTjhBpiUfx/X4TBs6mr6BxTpl+Hz75+LdIOtkj0KbdsvbRuOkIiGIbIz
kqxJvbQ22ojdDG+9Qx0nBFNyICbN2agLGuza+Id67j88CMdTHShuVKhIw38pxOcG5abak8ohx2EJ
lVmrSG6Eli0anL+/wX/ebv79ReGhe7w6Asn/8kVTRU0SzO5cf8kTLHWD8kvY6QeOuo0aRN+01nge
ZyX7h01OVGC/Pljzvs64AFsmvtYvn4ufqr7MLib1U0xUU5R+y/ISM878p9L3l7b5hjn4rYj1ndZP
VHvxUanMB3V5qkmMsnMseqrxZ0UqRxKmN3JzTh6hNYQE9qZKdgf+1Hb0YrqztRmX7gM3DmzsFjf1
9S57yfHhDAqNiBWsq1dGaOw7JbvNI6iH9zZCiB2pf2lFz/oUf9SFczVoB6LInVYk2uE0zG5hoxjL
KCLdekdUzyEyXVzXrD3ZW3kc7aQAlVryvlJoKUSc1MX9WkoyfP/2iWpehTrcYHkXIVIaFDaH1sSX
0TtI6xGFBNIU/jh8HYoB10H3K7q1VB9fhcUrPYpI0gwrPI3mvCtx52NKNWHdJcUzAbcvShl94ii1
KydO2ADJB58RBkTGN+y/mETWOjLtyVupEMtkj8Y2+tJmxjpA22VmeAeqVjQJ3aMgn3VVTs6rXY9X
NJa0tuM3G5K1pX3kTN+kV8r78laZBN9kPU41Ndmh9saMhgvRg885BbvEECgh1fGcY5K6FvFT1PAV
dDa2moZJ5j+cCXqsHBNAEpm0JM50yXWcQ0QVgXxFzj5Kij2er6fQQOZi9GsZmkzIOUpKw3nW90VT
3qRuX3KGOJm1rwwSPgqUbMRjd+VyBrs9dF4QbfSs9AloJw0PasVWgYTRJ8PPwQu/eiW1F7K2Kpwu
cpg6BasKTtPoDpeKW1la1s7RPPJPiCXUNhV5E8YhtvTXcswJoM7O9wEO68Wk7RL1nAnJfqZfCLvk
XerfpcAPpsBLtdY3ZPdtFBtyOEX3gprJZbDpIpZ5LXTFl+YG+3NU31vFzm4l9WSGYH+kJii1/Dxz
8Cyjc4g5fqUJla6gj8kdwzavdrdNSweIIkj+KL31LqcvyS0UQItDPB4DetwXrbC8NR0CFwqHgr7W
Rr4xKyC53U/Lnsit4CpZbHTtfiJBNBOtFE2kfAtHGW7OxHidQROsfgLNudHqM1qtvDcRLXZasiMI
+sdEz4IpFhk7izU8kShAbFh9qWxM06b5N6XAMr0IdwmmASBzA+q+BsZHt/hW198iMpuUSX0lhOxh
QmnSmAVhYR42HVVM4mp9rub+TDrhi9GlGIdpRzt1fpuNelqTJUECJL3ljFCl0XrcHBLvp2kPPmce
3kb9QNipQYB4U/CjuuzdVBXZfRQ/qFo0qhMrH4AQ9BJmf7dHA2Qqw1uZTKsFOoW8RfdZYFOcRwaj
OYKrqvaOk/syh/NO0ad18721ICJM+WaG6WEGFGLZD+IMpyleJQocEAb1NbV53KDD4qV3VYKxgQqm
2dkGTGOlAlAIl68rxTfIwwihWWD6dYzihxlUWFTME6W81Fcx5g5ShEhZr8OodeP2mc32Clnr/g4R
h+MTTHASQYBK1m2WPggevxjhtmHuOJnmVQXiEg2AqCekY8ABaYuZ3kneYIZIR2m1Y8gyYW9fB6xZ
ZVvDOdCXLgLvJtRU5r5VsDN1rEMymaj2eC1ZmvL2j8kusRC71RjaxPpamlxpaeQtiRm5YmIOv5fd
z6F34Zc2oP2LqdYIB9GLQ9mVzz0bk5vCXe23uVU/a537It+djLattcTvTkX8Tiv8B/vq8PKiVPT7
FvaHUd2kubL75FMuhDL+pUvLZ6ce+PL6yQK0sUJvG8TOSvXG30TZJy+9tE42965n7ycn4s1ELldP
7k4tn5xQ302De+1Auwk65ubRX0pxltPzSbUtIjb8xvaFHvrIwLfzzItHW2s60MFmjBPRHYh8ScNS
T164yU3fIU48jvqwjnP90Z2njaOTsg6maNq89zFoEXueIkFJTJZly79zOnTtteBlTtkPMiCqEU/V
cJzeXfZ0Akd/lFr1vVI+Lat6m7P2rWs+CFLeVGiucLZ58YL2LUeRpFbfBW2R4rhg+q/q1be5W37O
+O7ONYlWatYjRnOqi1LOj7DOvyZGd62T0H2xovxbUyCRngnZxqoCKXvU5t8AKR5lUmjCU0gIWm9x
4IBeQI62vc7sgcAfVtXKYaBruBl5FJm3rnK6iupmmNWzQ4jUijTb8xJ5L2Y5NKsDxoUkkJjYncf1
hUvOVkaWQRyutVPIebBjwIeoY65CMnm0b2RBrTtzrNdg6/2q0twQxqYarJzR+xxQsnods7R81B6H
Qv+hlsvXrGcO+KTHsbLSBROqZAiGHXFOhp0NNVcxfQd/ybbFXKu6jEOurwajmTaaWpMWoFbpRosx
IWnD7hwpCqewor4PxAAwgFiaVeaCpBfJOa6utZFSrlSvS9Y84tL7HfxV9wetZcAxn1LFUlZ5UBG7
HRHYXluJTwTPF9ZuBrptfySJuq4C9UTdBr3YNo4lRra4YqdLcDUSUtScnGFKbVcPKJ3Ys+bR9atO
v0HFfwo9/bcoTNPVkliXQMO5dFai57idGTj11zabAgLT53irpg4LltFIEVcnAuWrfeh4LwxMU8pa
RqVhMQ/ZqtfG5lh34XNd2upRX0iCnPAJg+TFt8zUVyXk6RWFshxNl6RXrSK2aozWEP78mQwEGzOl
k+q2+Sp1MZuyo2Y81RHmfgWD6ldyGy9KBFIeWqrjB8xQnmJr9J5a9q7Grgcsou2vrYqBwZK5GOCh
VjwpqJ18Te+KI0e2CyNUfXExOjzamQu8mofXvi7fcBAvNiFABD6iMcgbJggkKZOgGoTBSSUxyy3T
2zji4Un10+X2RitUjFMo6r0U5vq7QqPj4u9rjtW+YtRpGf2OidqtbJvTYoKjNuoF25wNSTMXsii2
Tn+N5uq0rApX28yAq4QWbdLa/tKN7pdu7nm1+f/kX+Y71sJ4rszG2JRiSWRNRGF36fi1UBXPT/UK
eKQdj1VPBV7Hzbl1o9QnlzU5Z02Etm3wyIlBHloC5h8nKwqOZmWVu94h02ZR2g+DwVzECWMt1dto
mjsctzZ9Gx9jO/ysaCdqBJ9e2rwNy++bw1TkWPcRBLPpEnvr1mgbe2PH1IFWF9O2sCsfBhfU0DAe
pQ7wcvugg7rROV1HxX3pq+Ao6s9xKs64k71iRHhzuvIMxjRqzbq2ekad9kpOC/hAd1W+aDzddHk1
emNPxNKmAH8vCqqTkO6X4k6YMaU3XkTjPItOAByT5K0TxjJT5rwkhK/ez8Ex+YyaYZMt41EKNpIK
KJee9WD+CgUR9VupvpVqdhDVsdTcMwecyK4t1d4m1E2Y7vtYrMvBJCWVEBfluGwjh342/oj7/muZ
FIOvt5F+uv+mdBYRnKwpErqabcQcxp4+yVTxC94tJIOrCJK01mG+09Z7rULNsPKaeC8GhtYAxhW0
x17L8YTXeH3Dbcx3h9UNW542tm8I0gypo+d1qjH50ud1bjQ+LjxrDBH2SZKuCX3a9rC9pwUDwNq3
iCgomk0x3RJ93EogwzC/VmkIOAWfg21rGUI/0lIQjEdzSFdi6Mf8yPdyuKG9H5IOmWO/O40hqKDu
Lxk+ZIayMjDAjLtp3d3VwHxa890j16YABBoJA/Tqxh9HDAosicMivqdS9lreMpVN1i5JanmurLrg
+9QkazKz12X4PY2phY2nuD2GWI1AadCaaEvtOVnrEP7DMkabweg3LJ6tpu4IK10l+bgt8PtCQ8SY
OlnHAZfWjxvTw/CRvl8+P8aXI+KGlIxgzLBbeXO0ky87jPpOR+Ad9Tupxgy9XekYaiRERtpGe3QS
ZW91hNTAX8+DcVN68zqjIM9H3c+rH0uHtIDHg3PfvqydNVh3dcJXjw5F3QOHP9mOzBnDg8wbhTGh
VPk6Y5Qts8uuzp4ZOL0runZbSqOAWb3s1R7AwPDw8OCLLtgbGNNlGGIkOal+CXHfdN3BvJl2EpAp
VZ/xRD6neC15AY7wTOTqQ5Z2+yArsZ+KGdz2NnHExWS2WzPFUKIbEwKmcqKj9Un7MWfGT+7NwsFi
fOm7Kjym2cwcA34+I3pcPzNB/TgQSfkJg30R2MiurLeoJmWOTNTgsPTfnCJun/oo+FSyoVh3S3NS
qIPI3il3emN9ifBhv471KPnGzFNLLW03BvDczviEVHIxjcTdLCkJZllD3VwM8W96UomJnXvVDeNb
ikNq0VDug/hLRDNtcUFLh+vfBT7VNubV7kpGBuBkIgqPnC20hfWYoRvXko+mGndtEx9nrU2wNKd0
08gyJhgrGfJ3L6xJiLAtPK+tq/RdMupCBR7m7r5V+wv+g6j/WcT0dE1FqZe620yBvNwT1mbl6yEG
B7TWbZOdpDsTYFQU7TTOc0yPgupChghS3IVVdZNNxKSwG2ngnTo83YvTDGMIkwYWKrRifZcP6lIg
VVhYsz5cmAXsmEreJ0QxVgxdnN9q0lJzmrOm+b0/LtWHZcEkGDBXca0t1vunTixYouJsjcmqjhws
0IJjAhy8cCUQ+lC6AwBjdi1/RysYEqXOQfDIenzW2PX65bvrPspEcqblkEJf+MOCIisK2aSGsTfN
jzmHTVR1a5KpVg5hTQraj1hzXzTaCGf4EKuUxqX0x/Us0eiqebGsFI4kUKhNrG0v0zhQXrKO3+3G
ug7gBZEabqqGdCKHsVJnPso4TipluZEi5A8dPG7x4265QxUegSmPwh7AfAImOQDQMkVyvWbTsBiN
/YwbBya5e0y6sZlztufcsDczDX+MEccytz5GOpgavSu1gRVr/gxzZadUzovA2kOPkSypErHxmODl
zfh8L+V4Dh/DAXKI1OJZ3DMEqqEeXBuWB+OkbsGTh7WXlmd09JBtEFMnGO0DRfCGakj+Cw46WafY
B9K8YPoERmzpzT7VdiPNixgniC2NqnsANyZuce5BkCAqKy6Uoxf0wmzpiXjygpRTEF4HGVsSFe0Z
JUJ2az9EtO6xKfbAAFXaKnPys5Gbuxk/fpNeWmw/gmMIpiKi7hQMJc+6g8DygpXMQfQ47t1dGgzH
tv8Ywwnwf/RVWg2VJCGJ7dMYxpg90D3kfIM55kDwQeH5cqY7LdxBznNZNbKKpV3MvexdbpM4GzCD
RGbubSbujltaOy9LztICAti+syGtHV61DO4hhkYKGwnmNtipamLewr0Wqm/M5bKdk53h4icoI3Lh
G8vtuM8ZuHUyt5L/LmR2eWIDzZnNQT8xN1ricqdO0Squ2zdFwzJX4ybwd5Qa2KldRa7HuP17DdfG
M9INlOOruKo4wxcdBGbUngrwPIV6NKbpkgddks4ZeoRsMfYsPKSnDDMEmJOv36Zv5MestIGyhfmB
1B9FbBBvBW+oKldSrmSsSYunSJ4LvJLsVpdJyXdL1hb0DztQXkgXv8liimmNxzpdRXyOw20TxEZg
BRndTOpnXgVsNbRFjbXLTQYL6I06S39UvJhkqLJ/SypxpUV7IYVSD7E4hJ8lN6gACFVwiArj4Bhw
MghdYei/mc0bWNjOToxHadplJYmBkuBmYh9jY5NgUGOKQT37jVkZj3KXZW80g8G3+dWG7EGx9kj4
53aMzJUsSMGRHODEXqnWeAowBzB3acw8hUUvCNbIBiCjWSpnX3cZAxVw+Jlyy/hHxqTqzEiGn1lG
2VkcT+TdEUMUSFk7W4x22Mtk9pYX2OCGBSnt5buM56l0H0cAqViJPwhw2jq4mtUtwg/ev8ni7yfa
o1SRof09DNVdnBS3BmvLFhdyZAbbMiDkgKXg4EFWn53IL/hMdJw/8iz+TN3wI2cTks1rjvsLma1J
AQJHmBWci61J3rjcmbHfz/OWwMTrMnZQjTJfBkHLUWb/ofFUGRw6rOEG7FNlf5ph1AjvQvYqg/Oi
AzHhYELlh8eKm2EQEp76DsQIpoKshZZtVta33OGRqtRgx6+iGMCUsZRh+nJKymkwMXSXwjanh5dK
Xp6KsFGE0W4lvw/CxRNFhpVl609Nd98qZ0YW8iWNurvvOv/zFRN+Rcl6k5suG4FgEDI+llm62Kkw
+74GeesHwUO1JGc2+Z1sRDYcIcEdNeZbuERfhefm9pjaoMpLE49JIWcU30pbpksyp++F9yHG/vOR
MA/w37cwyXYmwE/QaAc9fsFk+rHLCJWDEFBDYGCHu9YO/HqEdXpa7ZbRZxACq3dNiKCYDIDnXc16
OcXA6g4ZdktirMRro3bTTZSYj7NCCAAgSMNxJxtVTHKsrPEGkzN3wfBmedFol7oZBgGfo/De2HV+
zmcs5HkQPdciD3LWq2PRvrWBvY/G7JzAvNR+S8YXfZ5X4zBtx3k7Zy/Y7uzuXZHwVFLrWsCxmDAC
SSC9pmpxCUdOwqTdLIwThiD6YYzm8ROiZxWc5sykAlV88o03S1e+z2H1llvWtYVHZuj5uU+gvctu
K3i/YEAqiBqOrEfBmwums5Z6nw4IZmdxqEhdMOFKTio8JFLyr9m8I1j1ZEhthEmRQU1IOGBkLCBU
HPw69/1Qbqa8eq7zK2EwK/GskoUkj0/6ObFgE/RMSqi5J0eDikJe1UDR9yN6iVphEcOKCRVeRdB5
Eczcl0XjYPXUr5K04pyQyWz6ObXVc5rn79i95prz4tTlmYjsx/sUNC62Aa6wsUnBlFXPSJ5u8vbP
UPuWr7qbA7pw3bhkyRxVlqepj/vBXD1Gi7qHC7Wv0qPZlG8aCF0FeiZGQnVokVM+vFos0dnzjsRk
sWXxmjPQUXlBdVZ3XvNH1Q02JcXSMVrhb6DxkarHMnmlE+YN2A0lEnFX9Ze7ACmnEGAyKJwPQYdD
aBQT70/nfMhpIvsQgJKbq36oeEfRx7l9+CPG2yCk5RfzKUV7jcrQJ89z7Z3vJ5IKQMfeKBcvsL+M
kaQGk8O/xtcjJndeQpxl65bLs4FAxXBSJi13wB4aNoT/kzg3WRD86Y9iSEHiZ4Xv8BYX/gu2+hup
51pOlZEDc8b4TWueyV08oGFzOmZ/1qfUfwYht13wMHNaRB4/w6zeYridiomuRQyAgc6SQV/jkE7g
CFopQzuLelU0DTnMyrAD/ymIKhreyZTaxjFIcc7QoGZu19+Q1a2FOKlAPi802mAYkUKW73rjpJXK
g5CR+bIHA8cI1wUsylq/poAp1Cvl3F6hd1BbGEAa2xLthTXDq4UbaqEMFsGDx6IV3rlwRzmyD8Tt
+cZwhXC0nwIcOvoM0pv6rIWEnUMmEjsFaeIGGLKxSreaWBtPhRQHbdtG+gwKpkBkgOtwTOE/2azy
UaX8h57saHcGc9hzYGUY/evaIbGeIXLulCw8tPg46JNz/18L+GWvwZVV2l3RZmvhYatGLFFAB6Hl
Mgpbg60k6U9hvoo9wECkcNw2hFrCmOdExJJ/b2qY2gA617B1yVA/cILu28q+oMR5TImYyUuxrtN9
MSARpbh8KmDFTsM82Kqz/RhbR9H8h3m2F2ce0WmolXXUwhFdBxE1/LuwWLsYdm9rEBMI4xw3GVMx
yWvJ90JnFdX54KypctctjZRwZkX4PxWTj7ZBFB4x3bUIngkUhyAOIRybH+Fizz0mIJBgExjeTWNe
KBxXugELEy17bGnk0eGRk8C3mMwTSRhUed160CoQzWULhAOp/LqQa0UkN/1CRkDhPjZfO4VzyTiH
1XQadb69E627/mJyQoxQSRG37GYT9AehOgZovksZn9hcCh1pFqdEI28ZgJt691RZCCb45URkUCre
XcDBqIg31dgZE7sgjq44NsrMci1mEFhZXm2EDXp/tJX0Qa0MZJ/oFdBfLKa+Fi49QX4PoLMlUWdi
bhHmBTEBzMmqtW2+5b2xbbzpWVW7ne5he0ErycKG3jbjbL3W0T/MQ3ioTPjPJGuMxbu8MeJREuCN
Enk4rXTZnbE8IveQJyClVKeFh4Ag1IXZtILdCne5/nRm4yG2lRch59tDvgtL9g+62Ai62VxfWiLv
+xSsfGnXMvWuEFdZFiwe+IhCEpKprUVX0dP3CStB+oEw4AN09gb6tMmz9j3aN5mkSEEijAWB0wCE
yUMmPoiyTn6G/CyvHv3I7ldG4K5VauHs48561N2rsCZdrb+MunY/fRY2eRnGVpX94vDfLajpwvu0
aeQLRs8Zc9+ZXLbIS09K/s0cw5P4m83w6iwaTUlpH4DsF3QjTr3VvYXwDYcRlv6IR/kWWwEA0y7k
/CQwpkatPPJZHQWM7EdQM+GcwuGrxf2SWQ+WX9K4wA05yEYc5tVtopMThehs2kB4hGH1a60gblRK
94xRN19HDkzpz0PHfZFNVPAGq/W2LmCaw4zNGKgU2asETQhMdVcmPxY12MhES/pfYW3OHNkO6khp
O2WarxrJfT+WUuFuRDbmK6dG+S11FR+Vt9qq1WkmdF4dcX2DNBCqNMr8vFh9mCemmygQZZgoaoQS
9MWkfYBK6EvJgznwSoiuUjXIX5MTSB5EQ8tK4PNpmfg7U+uPyW3kJLmfrsKL48YPSbVWlJ9Si0mT
a3HxUqpIvRGX7rUJog8V3aGYDTpwHEeTh9GBRxPgMCUW2CM6SAo9sYC1nPiQP0tbLFCzzlBfhmfS
pYqgW5hYhnKLA2UrWACFHfnXT3EZfQh/yq453MRWAcqeUFNlsCgFiWoy946vI+lbsjwKu0bqQ1Zd
SR3AWDSp1dcYepdTv5Pz7Ms3kCJLTltMdF5GygYtt3c56ZP4CKMiYVHozhX3eyKh6WjAqMlP30lt
3nFDnPljaRd+xJeM0jps7P1C0dRMkCf0XUGlLaaFMv0nzQH4mE6CtslgAlkRqiykOw1WhFfqfqn+
SAiMnJfhsrTFs9xVBjKrcJlAe7JbbhH1xa4j0LxZ/CB0dwBokMP+TiHkfsiYUtchIQO6wCc7TNTE
hdk8zcsd1ZAVLJaAHZa0gj9Imcz8/5YexDFbusxJK56l41ecmXKFJgxmgHgZShEmNzy1eQ8J15bj
SlrcO/oBTzqdILXpxu7uhC0DZsCXe+FChyrNv7RTopy9o0pN8Vw2cB2ggDYmhIhlnq+Lcc2s6aRH
+Xs3QUMkJyBKmmPQ5g/qMZncs7FgFtuSuU7Njusow4tkN2PfMxjAnIS7TeDEsEl2XjhuBjI4NS/e
TQVQPXG4QRnirBxBA2Qy7DV7EUU2536o91BaWPIwzpp53UpEnDVvbeB6I1eFS/gj8NTHSGtgci/7
BC51G5XPg0c93lFFsgMvDbsw31dVmrexdF7y0t6p7IjSpXui36dIl3oS3E0xZdzMhAPczlMWn03q
LLdQRsxilCmogWBNshplDbNpHmr2i8BhLfGS39+xmjckNm7waO3kXeAA8Q2WCXBDSFZqtz7RZpsk
VY5aYu9CdiWz6y5pB+1BJRgVUIOA4+c775eSX5aDYBHSrcvPEiBJ/ozC5F+bIRVQmeI5uZftRKpS
KSWlr2UofRULX5FIC2Yj1Xk0ORyv5bkHdDBYgWP+YbII4bbBAsi2FcmH8sLLfm7DR8r7/jjn0ccy
FM+2u0uS6EWA934pbkEKK5XOb6EqcRXwOiyI0uBRVmHJlxUis8yfpC9B4X2ouXUzG5WU0oKhCfrp
9wYBjCOUf+9pCNlA2HrBG1dyocJelacjwokYuaRsNBaBennufglTbxVbl6adeT1BFwLtJXP4vijG
5ZVNKzi2nfUFMTTDe2c6Tz2Qe1bM09kdw3BXazbDyrA8JW0D4juNa8tUDoHt+CSavi5DzSBv4COU
H02qxyvCmKLt35P8tL8QCmHbYQtpGzi+aNBkhQX4B1JxpMXqPNCY+rZXsvk3Yb1qMuYPNmfNtQtu
4i9OxJEvI7iGt0U6BjnrpIGR8dtsoO39h2v6TwxAse108feBPH836PrDNVWlkyeRBjqUDepL3JBr
CPY210+toW/EPcTAMKxSL6HSv94/+d/JCvChJG3ol7CHX/71/ybW4WucxtXPH/G3XyMd/pQW8f9h
+AOsdgjS/+fwh8t//2/Nz/8qw/96KvP2x7fslxCI3//67yEQ3r+Q98HyMBBaSzSKCI9+D4Gw/mWI
uEpVofrj6s7v/ysEwjb+ZWGniF8K1FYUwSYiAXAoCYGwCZWwHFaDqppgJZis/r+EQPzVXk9zEbJB
TYRCjBv0r2qDyPTGZpxjHJcGMqzaKXwMUszDCsjGxIvhk2nRpDehrqxGtWSsS8mgLPNDkgWE2iPq
Qc1aPLa8Or5TuO4qcOhLMIguN8vS05Cn37Ds2tPpBqtFZ8ioYCxNhOayyXZpqaMOTDN1FTbu/g9P
49/L909hWX9+c0jckLxejXRtld9dHHf//DbnVetWBOosyGyaZUv+5Sqi8GWSEm26sN8nfVZtCjfq
9wUErDR5JZ1mgY7orAM1Z8xs5d8yzqBQJm5T9Wp3XgmeTmB7bmSMRgJnNbQZUdtt+kmA95tZNMMq
C3QTje+8sfN42WKdkq66RMv/YU/4qy5PI4EA4rm4UuHu+KtatoERvGR2snBkK4wG9Bzu+xh/CdI5
RVSZEeOnDfR95gwDJ8coOqo2Xg4na4jH1yDv7VWmmul6GooHN05esU0BlTM1kkhT9Ti8Q4U4A3pa
c6StJ50g5iD3XqLAjvdd5zyrUTRsENCXdqv5tuZEq/t3/ftn91e7Tr4hPGsTqwCS1fVfvQKivIMZ
U9WLn+TNFzdTf2ZCvstKApq1zmzXzYf63TJoIfhVtlxaNvX6RmkQn/39lcDo/xMF+76MDN3mSkzT
U+V6/ryM8AJvdW9UuZQIxvKUueu8Bsu2iGHb9WSV6N5MgpbtMXFe6vzUzyO+eyYBnLEN7GjwRGYY
T24xX/Wy+9KXSrxn8p7CJsjbtY4Jt1oRLBW0VGI9g/SVs7SHsBUVXdSc0WX6tDvZIYv0H7MTYURQ
5tWmoxP0h2jSNyq9BEJAx9ftlGnV7MynQW+gPHjqE9G6ZVhQATv11cxK4enRnI+q8Rrq1Xerz3bg
69DKQ+vojd6LmwaZ7xAEsgWnMxi5ZTi/pOcWgRz3GZ24R5AmyHavhQzjMPNaW1bzBBdQpOqJuyLT
ViVgDgboRMbugdTwvo2Ua7M2wEp5fAY59MZXwlnrvVqFzDF1wpfaLvZN1V38yhWueIBJbYK0clMN
TO7UFMJeSyToOkXQs84HWiHvZ9/wEqp2sLMDVDq9afEHB5N/asDRczM+eGGWbE2gU0ymnKc47J4M
lYM57msYCeNkr/PdYB2d0ln2em0+kF9rMIAlRGDoeyKmQf1PtXbOQqjw/UiTSOe30xCaIPsRRnTW
IXDG+bHuvW1Udo9lMdOApfGOntrza/fDUomJK2dzWw2DS/aARiqrOvwYII8Rjan8jPTEwQdUP7UK
NAyFsW/rDd+of94CQ/2hpWWxolbDq2Fu3HXQJKo/l9ZTPPYSl07OrssMqrOMFPoRRrBemZJzPLLx
5uX4qWhQjeuaGixMJpUlyXNztORnZ5fxVlGNMy5sPKAK9q9bwEuMi4PbB8XK1T5CI/4kw2Xj2KXG
4Fr5WdOm0VYeFyddtnWffnNnd9yCmMIrsVN1teRVRc9zqkFuV5VZv5dF0IPGzuoqckJvxdbv0+Xt
S520ziaqcaGIanc99CYNBoPeoU5/68bsW1ssq6rrgl3ZELaslOn31IO8GLrTTnHnL+YMh1DR51MX
NINPYKzhJ0EBTXkOVBqzQ1jH6C+NaDW44w+PFNpdX0YoNeWWtEu60/D08W2de6lDEjHI2lsZA/uf
NuObVS7sK5MBjxGTT3Cn+02LmXxmZvaO8TH3yuQNK0eJ62J6QQzet9DV33T6POZE+o67Fa2aAI50
MnIXEGrCZ3kvLLrfHEoufJTZx0PgeSTtHPU/v2XlGj/JaBN244AXCU/J0bheiKs/NTcCzfNH3pbr
7BrbfDYy2PuZH0Vez7BFEs8mqBrj22ibdGxdzimks4jcsv3AGco+L/N6xnDJ9xSV2Q2Wtun0XjvJ
RjWHx9QZIefPy5FIPTTdFa9fkjKKYh6wsoLpuzO9hLSixHVY58DlW7tMFyFH74mzpN3Wy6cqa6Pd
4Cl71eR1sTVC/0xiI/5hyxVRy+/l6L9TLg1dJy/LhuLBEWDdj78/lLzTpE91Mi9gjQZXNtjqK/Qb
Tu9ovsC5Res8pqu5QrktyRmFkj/HC3tHDQ2lqqaVO2QPRTLDhV2aN81LPrUl+GqsanN4G+iLaTgQ
tWVnEfv9w3VLe/DLdRuEeeBeQWWEU6O0F3+47jKftNBLEqiJDIgGC+Ug7JiCplPJos+0yei83rBO
eBRhlCiZE9N9GRnkLXF8i53NzEaxKgEGCX6NIB/F4P3NWwkztyjiDwvEA0uw46w3OMuCFrHTvggP
/u+/xN2b/y9fwnWoSTEQ58z7RXEUp67XT+Ru+KnGB80oXwql+MQp+yG1wYAD9VXE8iiF9yGmElH9
EifVTfpmy/xga+F5CTRij695iyY7Isg1nd2XBQ0JDASy01GoJoX6Krclgg8vux+F2Jqw44esZ80h
mTy7xPEq+kJQb/Ai8uyqcTfZ1D4PQDfyo4UgIYNyu8eoyijzD1BY4s5vdUCwqa48DRochLRccyD/
D87Oa0duJEvDT0SA3twymT7Ll8rdEFJJRRP0Lsh4+v2Ys8B2qwctYC+mIKmnpCwyzDn/+c0GSuKI
dnx5WWNVxBI/z+1+cfS7IKuf0PntOivYC0N8kP36EVu/xvZZH5LP2qJcWuz5Ap377Iny4urI+KgP
hxGYQtVveBhAIcqp+HglpX+b2GDzenmfp4F/lYBiI/a8xnEIF7LVTLBvwoU2mVxojot6CBgQYu2f
jLqt1UPp97dnWfhYYjjJwOV3y1Lk5x7Gg4vPVGMTVM4z4G885D9WTAxDr3uM/EBGsCNZaZu2q/ad
/5QNkOVEhnRhaZ5sJnirQL7OpxtdNRYeRMBRKJ3XXAQ9QG2gzIfcqu+lnUVdF1z6sr+b2V8UjN6C
L0/nfaywA8tbhumfnIavesJ//ni0RWR+Grbz+w5ra8/tdYMfb50JroBJw4nWN8i/kR6JYdqzKHz3
sJgDJJoBi1mYVqgq+mDm9j8tqYw8fBEXMe2CxXte23ifZVDgHFU04nFFD/99Nzn/5X3YFq4dFrYT
nAy/CzNbTn0XrWgAI+62MMrvqtZfjArkDp+AETpd3Oc/WnogMTuQ0BkirNlXsyk+0sTZ5wwIcia7
LjrZRpP7pAV1cw+MO29LwyXp9kJr/lRq6Zc0SKhVDPoXzCLKbREE37Wg/Chc46EbYcBQ09XkGbc2
g9TMj5LKVLB9zIdVMa/dsCK+6Uv6Mpr2jZEtL7olX6bqqJf9VrMYE3EGXEFbqNKrNEqrm34D0bX+
Q1tjrA3Zb2/XZvH6hgsKY1hXeOYv56cxKEf4KYP4dXYx4viU5eAbBgxJyDJJAPqsBUherMNK3LNS
ZO+AXiV+HDPD+ZUejZGrm/0x4eC/fCwfG1fX9fETpY/87Vi3ZFGLqsGYGH1YFllOk4QMu0VkzzwH
X0w38NJPeQGqaoP5M25L4EfVCmoMHbHRdxJ6cm9uc+IuwLPJftDshsn2YDVh01RGZHOpR4KhEmdv
ezKT+dafDcLbqcGJQM3wkfqTcPafru4W5zsqVlx3UZVy2/79pkKaAv1KY3i6dPQWU9dW0HJ9bJmB
LkINMyJKez074Oh5Im+OYzyTYd7N6S6NRDdWt0iJfcaVTPxGvwCZqvRNL8vPYPKpaPwyRBD9MVcQ
9L1C7Ytu3KDgvbiMK0TRi53XupSnwXEp6eRqf35YPP+jqo2tdLVwTMb2XJsHz0u9O1j6XDVkasf5
2EeD1m4ImuISGWqY2dr4/O+79Z999fpYXL5wvJBn4f529/ntjHRRg99sIaA9zcpBm2YGBzz5y9DM
p7MdpNux6uu94YJ4k8+Q7jqvpf1ACeEIDe2rmWqRkXR3Q1xRrMf9zaw4bWlxrY2ajHmj6VmHu8d8
JJVp2ayuyLuibiFdl9XP2sE/vo1LIOX5M3Ulszpzjf9N6j+Imf/ZXZO8qWO7CJQJfsQ1//fXnxRq
aea4geA+mf1hxOxwWSBDgsjTan45C0itTtKtmOvbS7OpK+eVI+z47w/7N+04fTUfwgDSDFwTZ0fg
jL9/CA+lkR7rJEsG6OI2szQuVu/gU5MEX/RuByNlDIF3eIbeaGOyueeWnvf/8Rm4SEwd31PTs343
OPKRTzLNUuRWQu+cMk/skFpGhSnPaLQ05hpuaC+5jAbf+ml0MywF0fzpZZj/OPUsSi3XwvFgfSS/
24BqdFFBz/PZDBXPQTfaeVMt7bvRkv5RZW+NhxizXBsRXMvIF4gT/PWw+hTFx78/jP9yufKvgHOQ
Mriaov1+/HLDZ9pCGDNqcTssvQFh59xzWSQkEytb+2lbNEGBWxa0RJ7cmS2ugb0ki3nwKJ2MVN2k
Q7ZjAK9HzoCH1zJ26abTWEmdg1aeMCOm6fqPZPGbc+L7J2Xo8x9KcPvvCP5/FtXqaMnzDAzHMdf7
+C9XSKEP9tTaKQmkGkLMpErfprZ5wklIbTTHmSM/K7xI9RO0GcW0N8/u4pE5bpDbKfwjfCD1iZBL
pc3LDkXR/TTVXI+9F+bOOGwVDx+3KrmpbVwb+4LjgY4aucKI93yc9XeFYeAvZEzLRqgarQuUpWgs
NR1JLho5EmbXcFUEBEJ+9qrGBWvKjkB1v4rFtsMc6hxO60WZ2dt4zMm/QKrKpCSoQ93E7fLf3zb0
9P+y7qhLVgtQ03Zxmvn7owpsuSxkz67GgX2LnFe0kOgg6cUMYf3E2PR986h3S8LgZgizLE3vcuVu
UENkB1e9K12V54ZZXl6xa8oceYxux/DpJieJeqHUpqABylqQnd6UyS00jcXW8kdmrWHWxeVpJixi
rDLCrWLvxh+a+dCrJg6HpvjkoZPFXgbY35lDvJN2/9AnlX4I4E01ibhzPSyXPXueD2ZN6fpizjU0
KYntRwn04GnD12gaoLq9RFsHrOZptklmAKDdqubqRk1FzVA8qHzYSG2mufd5h6IS+N1l/CUZGYOa
PSxnW2dDouLeTVmbbZiq+RdyJ/RN5pW3Rc29Porsm6U7v8a6KkMDoHhjNtVr53FPtWTSbvIaVGgU
zdFT1ln29kkTKNAnbzG3q2JwE4weS0tgYjfJ5nbu9KizvFcbzSdB7mAQttWJXYohMKAngE0z9ubN
mOfP/gCYoTfZlzWDVxn9Ny3RERDhabjP8I4J5wIEvlcZ35G1MHbA9SY0G8ng1Zim1j+GZHVjyU0R
6UsdiZaE8bF8sBr1BDUZZEDXfrlhanfGdkr4XqP/YQM/UCK/5IPnryqhAMBevjZGkYX2TAYQt0lA
+C91djp+tmma/qE2DP6JCVgGt4VPHe1SIV5rx79s7E4rlO2XHfN0VKFVjklj1aIiNhOw08ZE7WJX
SzgM40G3JkayXbU320NaR6kV3+RjkCPsZ2CWI2IKSz/zN5WYDIDJ8TbG9Bk3gzimIiP4PQn0NCTF
dYd2nKh5kXIvuN7Fmbz21GKBBkcOBKcKziVhNq4vxU5ZrjrMNpw53063oqc1r2SNuh+MxcWGKmpX
AjO+CBCPeLEKllo/pRsL1+dtGnd6SEkQYwDqPmoORQPWjDqc5myHoXOIWB9cNR4/0hX8G+aOiOrB
3zLawJ0jr968Xvs2CIwQwTf3CMJycwuaGYTMs5Gg+B9624M+EJqcz+3Jcuqd6yMzdif2HqQmB7uy
mTFMkBAa1WYCQpaO3Fw6+raKOR6ntn0vLQMkpaGcjV0wFfq7AS0S9Dh4X0tUZ7gvoDAHJeuddF8Q
gVHGPq6V/Gx/OK/M/3K0mzqeEcB1ugM+9FsZnrrmEGRxom/MoF32hRKkLwf9WcsClv4kkJxovRXm
KOKiiD4/o4KAmGkBIRFAJNkLXXw0yvIrSd7wO6vD2m6+JwsVvacVaHl4/xRNmNAh9migpye9oEh1
eOxAPaHjiRYdldnfjG9CgNtZlf9clOw1082/ru+y9tOv6/xr4p+LDOk/14hC7Z5oFDRMbJGB3r8k
Fh1QBN8gOf+0Wp7V9YGZLnMcr0aJP5Vv3uA8gAgiMLdBdvuBlYNra4EchW1H3ZkhKOegSGM+UPkL
0+QArZz33R5QvxvjOEEV6PH9l5ilrTAvanGFgRgTBgw2etQ9TXq51hMZny3yWcZxv8KPOg7BegwP
ajayuwJUBSs6ewxlYKKncJsiMtTwMw5Fon9KComzneU3sxu8zbY0uRprhHycsH7JueUxCAlbep7R
Y8a2/lzz0Ffb1MoX+OgcqmPiZJscvpBbf+SSbsgl8nHAaaBbj81aYSbVz4+i7pEWJ4A9HvxMUTFj
UKP1MXfYaCiDUVCt5u2yQuiTxL1Zm88iYB94afKoJylmfKUcNl5ZRX9YimsR8fc+FSceiGYuH9Vg
rrhWdH85i8rSZaBZTXBwBbOYeHycMhRSKKagCEOEFeJ8bf0SbSLDPe1RoKMA38A+TiHJJvZxGtMu
9DO0/v/+wa78hN8/mKub7A+kV2SU/26ypzDRjQVycuFOpyyZs+3kU0VXkDwHp3XDzFbTCibisWi+
zQvvJtARUtbZ/RK7EkODV1MDm8fU3w8L6QMA4/vRidWPXZfPhV6eM94WPil6txHWHF1HM6gFv2tG
m2+0EvSvaGexa/HmyS0IG9BGiDXtvrUth6Ei4Q0lUbJn2JZvr8ON3kyAzDvcJnz7O9VnG9rdcWpr
tdc8/h494QUWdnIDjAh11FTTfjQMgkETANLCLfE0arwomY2vzrEXmDzBaTKMZDu7C0Zu9UvqEKXb
0IFt24IzKu7MY5oVzHDsdZUVot+Y+DVsasjwf1gj1j8c/CyGhti22gGmTe4/DKNG3Y/zASbtBg/h
hs5m+HBiaqJ+Wc6O3d2bSXaPHSGipW7T4xF+vXuuG2jugm4XyOZ0LRNabP9Nsvc25jK/JkNWhgGl
zzpcnpk7S2NIUVP7TOfrjvlTuqTQmKyTZyfNucw3TZbIk0sJ8O/rbA2F+OcWcIhtp3m0qLX/EY3k
OK5b5KOD33hMUh1DrYc6cOILSIZ8HKdsucy2/tzgfYmUG7MBM3meHBJVWUbFOU2N18DVvDp06/JO
ZitmbwVyh4Sq2uA/njNZ4lk1rpleWAtvo4v2ua7FO7i4fmljuzk1lonQse1f4mCAGZzc2W7xEE+q
P1S5Dapm1z42ZDtqPu+L4KxXzxP52yKaLAIoTJkZLhnjx9I94Z7wPcfdaiP0hpkc9A3yF8pu13tk
VkoO1Aw572Xw2m/SdPzT9YtGTTs7CVM74aG6XUuKESIADuHg5RalhjZ1t/Sbw0metEYrD6LRfnIy
IUT2+VnjViXM3ppfQWIM27TAK2Sw3TC4W+zkvoTAbnUnXAiqv3zptPZ/f7vympPcTW97MT5Ltjij
fJAKH06qO2WfPhf+ybfmIOrNUccEaEQ+GU2J3lQ0EVlDjImnIhqo6RZd3t6mUHwCjkzCmahryK+j
uSfp8aHMc7LiluQk9S670438fSixUEIQwPgvhtOKgzrMbodievER0bEUTh3BAZWF+kjKbjMyv8Rl
y2cgnb1BHZhuhzGbH/W6fkrxGxWm6Z0TF3mliRUIFIugxebVuK2WvLvt23jBMTaeD0KrGMCO7ceo
4hpXcCONkAtQg7mLf3f9Mgmck+iT4HEEToSOQL6IYPmkdNJvzWaQL72x7BUWNNFc1Bw+OdGbIfQO
nXxZnZK+IpEnG4pmQ8Rkc5ZieCHjxPKRy4/Nmaxg/oyEXkj6+adWrTL6dkp+TG6zJ/VLvVpVNu6x
UMoO4O7ji5k2Z8MNNLTHo/+YMC1BJ1b/HGzjs/L6ne4UuJ4uZvJIRkDN2M6sNzqD2G0hB/lN2HBw
K/sJK6z07BXzdK8J51kPSh3/0tEAgmMbGZNnHYM5J8yjCnb2KHP87J38nMT+gARg/eX1D//vy//9
WVsLPCqlImQiPhd9decywtbjhNM0m36kSffcmMuj6QQirObqbrTINAAQCctCR3Bg3c9i+hF0031c
Nw+tGtBml1vZ4vjSF3eG8u7XM79rvJOvG1sPR3tm6ZFuN8QAGTeyqd4ETz1sLTxr1CMN11sVqGOR
mzclWi8WwbHRfgE3XuAqPCc4xqmmfpHBXIIw/lqW/C6t+tUBPwEwlB2nQ2KZrHtG+v/5cv0tqxIp
4vUPc/1L9UhIsPR7F5UxvmMZdAlGJsVZCmupJw724OJR4RjDcDZnMZzzWNRc6DXekQgP43g077QB
DXqakKc3NmVwX9oTVACDZ7P+Lq9qiVFSC4qnmtc8dZY7oaoq8uxhU/t58crds2eknF4YC4TmbG1L
MTWRNYjkHa+fJZxLrqsqAfJf/H6XooPdDJamQ/A07h1qsMgf3RzKRkYsg7EerUyazMzNwjLlaIGv
MNBONt+H3Jw3pYUBaVUNyaVf5g69Xx/ljaO/0F/ARDC1J3NMiC5Z5uYgSm5wo1Axva+Yv+OPcGyH
lICfb5pUwUM/scqa/oFVnT/6xnQZDfPV7BG+MzrSA/1eoa7Az/k7LIDz9SnpXPK3jf2Yuo55h1nu
uF3gQqEJ99SlAr0aUQ3zS6Fnn6NAx3D93WiP+uX6q+sXIy/++luzklDzvWbaXv8DPKDg3Kqbiurp
VjkpdYWZi2NfqBzfar08Lrlen+uAeXaFcI0jUfceejvpD84yL8AGQ8lUEt/6opQc6p54qUjTejBc
7+ClNaG6ZvCutYaJ+r5/7idSCYGHh+cklt1OxeO9qfXuFuiKHMeWLJZabc3JGG9xFRlvr7/CRIBi
edkGhQedVhCp0laMJQBSH9JCHA1fjKdB76LAEYSmDnG/bUbEbCBVqAoy5xw7hLzgDOpTExO4AHf3
x2j49V4uDrGoYwabpWm+QfCf7nTOgj0GjVVk+1W7EwZsmkn9IvVOhE5dFUff8+dLQWWMx0wv0QxQ
XWeORpABQ093XGgcU33Zao570M1+voNGO98JM3mPJz3bo/Uqzj3dSKTPi9gofWYcaNoX3SSoQlRt
u/UcAEpV0mkPY24+eUajR6XXPtYjzi62iocnKbFdsfsKjrhFUx4kg98g4wyc0EpRbwkcwu8Ca5Z3
pUTKa6XMohwRq0gL8BNYira4zQbSawDluvKc2BqKUf4smfppXzg2wThpW94ksSpv+gHXbzsfMGho
xVMlmU/MaKaLISNGJ4gR6CMErZyKm3CG4V3UoFD466JdLyFvLU556+r5tLU1kpacecm39LQ+gzEf
KtnQNRvHqs2L2ef1NrDRy04Yjhvop9ussnFdsfb+KHgMNCJB16ecgGUbDqBHx1Fx2RC1h11Mh11Q
ATGbOSTwEQ44cFUSZwqvvI9Aa+9mDVUqZKE5Sow0jOtC7WTfvk+2wzhmbccCpGSJJjcms5aoFrfg
sRmT70V1NKtpsmlqDsUlGIsj9FNBXpC18jAx2PCaheiaOZTtmO1bSXVijnSxqhkRqnjj6cqWU2Xb
hloMbDYVHx6qB27jaTug7Ib8cVvqzqvBjoI5SqfqA1kqmFBwQ694hqFnr0AJCROPFCwBw/hledOL
pI0w7+wQMWIYU9J/WMl0RzEMDKF7J8e29CjHkZJk+Wp1B2jW/Cv0PWAj1zaBIYx1NAd4lJApIB9k
VWh7yWFImm8QlWAOrQToYqKTaeoRVxHzy7dv5oADcC2JCy3/ag2K+ibOt1lgvyrDwudMBxUI9Pk1
Rei2uTaZWA3cATdg8rl28XnJcAFc+c7q+MXQfVbyuZbGUXU89C6x6qjUfGqcLj5NkibH33sGAyuD
MT7rtA5YAcAQU+xiLNEDFWd196TBdt0K23z2gvgwM0Kqx5/QO662lIpzKD2aNiwDrRw+Rzdpca2s
G7x+6G90IIYo86d5g68iDKsqXFp/6yj+HZkygegmnTJm8G4U2jLgmP6H5DmFIvedJy9PEV+k3cs0
eHfBYk3nqsyjXBAeU9dd1GRQrIykoe2I2Y9KRKnv37hInkO3n5zINe+WgZY6t0ZEFnWNDyeulwCG
5rYmroMVbx8RC19AU0biZftmS7QuMwBLqfux9ZnXrrjX4gJW8dP0RfUhCw3Ig/4ktFuQihUfqGGw
z2m+9b3AotskQZW/ctUseC+FNLQ90RsXp5uyg+59L3FWO/PjynhBTmePP5KBOSIdh1iBM0kNR+VX
58G3wSFRu6GjSNRSA9jwHI0+tY9xjvx1bKef5LPAgyYQaorBV1WUteWAGqMLacfFbtWbQ8zQQuF0
7T5uXisE7Ect4AWvAgomuyfYiTIqFnVHBkQStut2MLt875UYo12ZuC1JbUQDusgqU/3opKxREm9g
mqXGYVbTR2MB08L+2dseMFyrrYkJtHK960a9m+L+CIcJ6pw4pyQ1nIISRKbp+P7Ynb2QdHZUWfzf
9Xo8GCtHL29ksW9Wd93B3Aa9dyNtMocxrUqtJNirYkl39Xg3xhhiahOGcuskK7YgPVbVVzeKL2Gv
Aocy1H3U6aSrsExs4952WOTFCuB73YzwK/AiS7YXPXHkzseWKpu9J7rCOKxlFXCujJFSyUJEmhts
DGwsa7v6NgZLf4si6F1JQMME7iBtfIojjnMzmHzYRtkZxXT1o2GOcEgrfupZ+zLNpj6IGiVy3moL
ClNmXRoQUqQXvK0OMjn69lU5Bc3ZWYF9fyw+Uztrsc3ksfQ4zaP/m6lf045BxMuVRVviTQcK12NU
6EHGtezxJVnsAP2IfTKnFientnpbKuCDZrgPin7c4+5bhv5iUbUBw+19TZDqy/mwYzZ3e8XtOUxh
d2cIfLJK/6W91UY3RIU1sQ0kRiuV/kDmFXPeFchH6Ah0VyYouiqoQS3Cb59MvE1uVozaXesj9qQf
zQkmrEtbI4CX28YD3h91tj6n5+NAuUfM+mwxXebHSgzrfGWqS3uNsE/qdzYAmE0FXOl6PDbW+AVc
xT6W6adVeC4ac30OqfXsXSJlQImUEcFu8rIDPp7rtrjYVvOHsTL6+pGtikMmkzG8zuZ8TPA6JvQp
rY0IstW3kbRA1emPyPR/WHmpdoRolODZDiNKhOP9it4ViRN5qcMxm/PfMPXKNjJ9Soz5xwiMuHZf
EkEpH1kuUOLSgB2T6OWO4vhjHDG+yEGgUtb3xhnL7ScSFhwlEkqysiDia0XQ/QDlY4PRTQCCMlqr
+LogUynUmM+hK4ZVYWPf5hufdTrCKOZIHlrcWNIGQt0IBFUmnK5yqSXWb8nGcnRx9kme7krO9i+Y
u2YbB6Ftc06VNdFjS4ml7rSyFvAiqH0XqZn3mHhqI9s5xGxmzXIPbqoYnhheWwj5N76ink+J1sII
LXAv1SD3s9X+NKuMU7HUj+pOZFSUNR6LvTavTNVCQYYoUFomXggvA43BSuzHv4XBTUvD2KFxL0eY
BOpnbuOen+osL1LXMTMb5w/Ejxme59AtUsl6Wepd6nAdZhUPpynyF1X63dlb72eyJhi/eelDqeN8
VwXzTzdh1Wbw/SJNUNGySn1N34x+Z24Rgyx73NVOEi3f2SXX2o/5QLOdfS7Ocl8FTFjFXFFl+06K
PZxh7peC0wm0J30p9C7Hi5VpeoB6eNM5vPUM80izHAxm/Ggk7T4+6SXvdMzHrV4bQSSH6g4GLD4A
mjxWcbDrR52epyHArEyrs4U2WTnMuGyvP/e1CRJepgqWBYxwhS68GbfdEPQRw45l08jVmcCCK1wJ
NtKEEyr1H3mmVQrlouRCLwyr2LkS+zrN9rCby0BAgiwJtp31Kkkl4ci37xyuqcswuTMO9wLFnBaT
yGe/ajB/tyvNPpetu7XwwdsMybMgXwFSXHuw+5zNWDGRXN11p6H7TkjHO55/9db1MRmlaVD4HA/g
LnSedQrUGWiJicC/ERvbnUBHqRgmla7v8KT03scuoH4ozXXSVvKu2vkBzDsNZwtuTCVooenZd1Py
3jS2g8M6+6wsRbzpxVRtA1l7bAHqBorO40IfvJJp8rojtCtOf1ld2+96DYAJoAHbjtcJb6/zbMSf
nSD4lKANFDEaPv4SWlCWzvax8lEDeql0IpGt1ocpnp546bRFcMlT/DRaebQmUkmps+6X9OQl0MeX
gB/ZkOJoBh3xGC4QWwsuKzLka+RNDr35hH90fPLHRu3Ivn102vJZSE6uhiInmnEkVilDcXwnlw15
qE+wJrZB5lO4iorbz/7ekjiP4JLqI66rOpQK6BSRKXz6YtgOZK4x2SILr8VxiYSP5dTmqoHD06jI
MwAlTUUNsJLqpdQz1lAezYqhrJEyuE/2sRa8wKsEPbebB8djZM+FCreH8s2mYKlm8tic2L/IXdZZ
xlPZPlitwfAEgGrrafUv/N+cIxPgLw8X3kcpAbyLqDLKHK6rf+wD77MudEwhyDuSVoX7HjFyRD+a
a7Xwg6ZBYT2R05AweNgKU592orbN3eiA6TS5dqyKdriJmTBt6wzFT+vOwa1Bcp+DoZVnLtkBpgPI
iMlRRlYXdwCErr2YtAasSrjnfCgeg8Juzr3/rcUkVvUyPpf6QtXlYSZ0hcuL2Xyp2/U78vaJpu/n
RKS01e3gS3Qope2FEpezDIJftV1GzjG+y9lWVsqlLNSNzYA+jBcoZ7mfpVT041us6ikkzJmEdJ3L
HORsi4m1uYvzvZlxOGgLRWkF1VBpKizWyc7ov0xGMB5LWGdE2yw1QT0N/g8+bPrabzfjmFOcAwCX
BseE0PFGWm/q0S8/2rUMsgW36OJTluU6E0o4F3OS7jO9/G7S/EYDjy30QYsoegnCM5yx3psyf7OR
A58bOSy3sAPBm4w9htMH5QwSzx//eeB/KeEIM8AgVhjm45K39m4cD0wu6G3e1aAups6IAY+ui1QS
PHHArmQdVMrYWvjB8V67zvu9+iczejZ7VwJib7nFZrS3zXx0HOI8r1uYkR4Ov/wj19lLWlsMUiby
A6GLRSLmwhUQKOoYloI9UBgb1hSWelJsOpmsfocl/qL9DkcEdCnW6k1jJR/uxFXXDOt0N8Fmtuv3
MoubSCF424MOZJt65jjLpPZmtd5wauOaZrQSxY7W7x4DjCyq2ubBLQh6kZs8CHQMTHCC6hUFWmrX
uzZm5AJoDfpsJdt1jrs33nGCGxNY5nHW0C3hQ9mvpuH1QDngmOkXU0/j2Te05yJl2Gq0XheVDqYw
aC0ctCc7N4cPFSTmsWaehLEG/ZiZvis0Oxsmmvh9qOpXDs0tBHvYdFUcTuPznAB+5kuF0crYiMjp
6Zat3j/5nUOQdf0rL/3PxLbrAxVsuynGaX89TWRfimg/0X9uU1sA4kDZICVgY+Cptwi2nKVwOLjS
C+jZecvwDKBTu4AMnDRBQsCwP3xHGQxHcKLsUfkaNorpCbyP3rZEWGhY5tVoBQEWMF5Yq6a6QSe5
DpRtmAxRTPs7O7wfd2KKaiwUZevQd8QigJKr3ekuWhQ48zqui+a+dzD9SpDtwddkrJt52W5pGMiA
pVpew5pbO0hzIT+QDutXaTM60GavDPOB4lEH/wmV7z3Hefyc1uKLuMePcYbNaVKVXBEDKyWtRxkD
K5iZTYvbw5wYr8lEXuQ0e/KMKu1AjLB1EEWAG/Bos+VxokmlmEOej36214lub2Gfk895dmbzIrwH
S8CkxdYvuocTULnARWwyzbi4VwgmnvZ1WzjHUjVGJCxswuLiV5MszY0beA30IZtGUMcPE3nfctG0
XFA6s3KDprVuXMG/l9kwmd6spskueYtTxZXh6UwcVkZCdKM+A0BNCYTHJFU//WydzfXNdBTo5LHn
oYTMqZymHCPheHH2zCKaY9vazglREMu+5AKJG1C1uTgHc3Mq1kmIPydPDODlwakzLjDwWsvr32WF
CCX3kyRyhV1tkfzhrdxBDzNwEIyxm7gNlqy/VWbO6B5Tzq0zfTeWRh0FbBaOA/8gB6Q/mmMuW4AJ
mlZSPTgjA3CpgpmP0FgM1/mz2ZQv2qBji6hdylnzTnkLVrhIgdsVnMoZMbvOlMuNcTuklmFioeun
vk8u6T5vRoVdqoKiZuNGM2EdcajKFXJJT+Dqj1o1ncQiZ07k1Dn1dn+uMvUgk/incGEyehNJY4rA
7x0eRNltMn7DgC8++6vQaIZOsSsJKwutvAsOQU2mTlZ057me+tXwFtubZrgpDL3a5dlgQ7W2gmgO
ABPIH9IPmt79akxTuwzLPVmTw0XhJLqbA+xrMpHnDI/9X7C47nuDKqTjFqAnEcBMl9SLi9va7xDk
uPj+DBNrMFd+5NavGHlgEwhJLcgW3lZ5N+UOfC2FGbfCHnfrGe6PdFAantgDZo/1AfyHQQib2AgA
KUYdgtxMvx9worszyKUDyhQOs/X9SvcoEogfmo9ipFjY1hDXDo7ZEqSzNvMZkI9PZpWvhVPNLXgF
61znxi8w6qeQvZFqneAnQDJpY1a42ldQoNy7albPjIoiqQNQBTzUDUgpUKPfPEAvwAQa1WQ46eYp
zed0q4hmZvhi3UNXz7HhQYDCxq32Vn0yY2pkpRffy3VyrzWEDAQeC6yy8K2Irfv/LKV+Ro3VYxIB
cxiyemPl0KV6SjeSV0bL2QMUD9vO12+xDceWXQcsFcZA1QcsaeC/AfaFV0HsMCxOY4Slvru2X0WC
fsvGTTnpuC01Q+1X7VGoa017sNL83ZNzHGpOTHcWwKXwPPaEdLRdisfKbCmCZVBHLG6MrTEYblQN
+UkKoACI3Du3UdOh6YMkhK7gwabfJExDaYGbreGW1cENsHXRBOsQCEJsdCxO9ypduVdQ8XeTubx2
03e9mQgXWMAblC55gmb/MWsEEOCgyIgILR8skTHsfflUZM3lysJLKcE3DonlsUub6WXU1kI8l2tC
nFhcAwRXfzSoOMOxL15RLH4iHCAVUfHwPZvZ24CJnSxh1WvQLoqZ/n0q6nGDFT77MFPONjN/OSkZ
AnkOadSzJoxls/E1D2aQffU5+dUUDR6w4FJJiK1tfWbONWw0GVxsvh//MY559n7Uq9VKLEi+Ss+7
qxb5Yc9CYBs3fmUmP5nmBTurj+NDLPtjTQhC9B+2S11+GRWBAAUkR2X8EhqLcBnxSBlyqkFpSBzQ
rCw4OHZ5IwDhLljU4L4FYcECOZVezvSp487KmaYn5f8Qdh7LjSPZGn4iRAAJvyVFK1LebxAlqQRv
EkjYp79fsu9iprtjatPTpqpGNMg857f9Bv0oXA/dWjvZFb+ceLyuNeTVRflvZfrX4TD/IjWba9UN
74Zw1OLP6yiYvM1UmTRH6IKnOg/XdjaCgHoeFmSLHCUmu+zdrIx9LKd9omUvuc0u6lSo96I6FOsq
MLcXeB1O+iMLyDUIWoOISWHe9fqnNYFp7RD5bpFyV7vOdWviLiYr7Jkumnd0EQFVEVzCsY1obCkt
cJeivu8kpmMJIpbgDxmwGGLkJVDnIvgU9p3yBaG30cQP0nFbF7N7G0RUdduk/4Mk69R2zDcKPcTC
F6Dxgd4mo2OM8k/kLye3RWjtGwEISQ6+tYEPTaMrjwb5LU0i8+42sR2ojTH4RvT/vDhMuFNVPLWj
LzeXF26ZRNR1E1SxS2vjJk/EuVpm8hLNnIduLni1vWaDDzIU86r12G4mL2bNZuS8/I6uQ6IFEQOW
xoSnXEmUkX1rBjLZTj3PPJ79R7qWSCPIaJLwGEkwaoUxZG36A7X6IsTwHdgsnwE2nw28ycKgvc0n
jLNWmDxkJt9fD4HpqBVe1kTSimVBdulZhxGe7BqwIif+0SaFcRh/NLgV5ww5HXvwKtef8qzeMzv6
hMp8igQPweXhQhv9YBpOtJ5hdWma3tsdcJEIyPwTQQ1gVX8oo/64PJUXHsK1+i+3LR+shtfizvl9
M5n0RuYLgf2O3V3ZBSniYcf746OgOLWy5LHsBSl2zpKf6zq7YTaJSUz+vRiAAG1LaUBKdHIQc0E3
GiTzEsRzbktZAq+djFU0bCa845KSTxXGJ0Qnq5R40GQBg778mtEFsRZ0fE19uq1IAEY2xHXTLnqt
X9HttrUn3tMC0mGTzv0bNu8ZVe7wKwkJ6BBBcfQHOumtrjMhhVCFdIyZA6G0hs2/saX7FaCGoOKe
b81ltehIHFjXHonpmg4Q6RCsGIsxFqPE3qLI0Zz28DynTriu3bBde9loUwilPi9cUd1R/DUG1W+v
iD66EQXzrMNq4prQbVXWq6KQFZl/03c2W3q+56MzBPitxwU8S03IVBb6ica6Id3jfNGK1a4drNiA
UXWj1eYtzFuM7sAHvZ9el0PGN58WByei4SML3vGkzzvLvx2KwOKll/fjEL4gfCGkir2UuzakMjzt
ruPJ4+KwALDKFjVmqMjCaKyY2iGkfa23EAjsmkhwmfXD0YEYa1lIgxwLrr6SZdV+EddaXjntPfoO
wR2bvvupxT6VBR8iJXh51vGudkkMJei7pGEA4VnU/HUmuCoGKexfWsWnFpYEiMjOR4uqAztqZR7r
eF5oFDI3bdi0hKekamOWzgN7jX8dNNFP0Zn+avaIKOLVWpsE67jn+SCkEUJv7NBd1hsrK3Gmwxiv
TO1EG6OJyMCufpIaSR3cSq7chQLQRW7QqNy3Ni8fAvxUFYgtL1e/S/ea/BKEEF1ZeYIqBWmnoBnG
M8MNtS7wBtPvbigsxLjRq0ojn5ypoN7YRmsdhcUovGD594fh2YaUPOnyrszP1bEP1FPEurB1xnq+
MtweEVWO5lSN8WMc1PKUJA2VRx+KdI1T6b+TF9nAqtx5rMxHK4mvWmNMd9bIPTCQaqiACrqA5P4+
soig1FnXS3FoVLiysTCeGdtyFMEV0odKhCVSM/sdKOsj79OfULT5ChzNQkADs8it/dnqJdkc498j
odPkXgUznxcp9LTHsCVI86138U35fRn9lXjTYA8QxNauO99TSJZURKta7NCQStY+wiayVhLQ3dp9
qyvmgMvzVRgTvJoGnMiqB7dBEqQS73sg8HOjhQPIg2gd4axlxSvLVWP0y8a9nxDQZsa2tBD4GyMg
eFxoh8FfCuOqz30CAf1g15rTHRoma0P2LPlZ0gIlH8RXNniY/yN3MxE5fXTB4xiQl7Z+INarORUF
OkOWYZB0a7pCM2weY3N6Do1qK7I+2YC5L9eieunSxDvGqeFuHJuv5QhicC47GD8/Gk4lbVGbvHYN
mHyNpVuXQtI9aZXdnkP02hkR4mTNvRXOFNiXSKoQ7J1i7v7N5A8+VHTGQKXNMUP0IMaAdBDtL+hb
Bd3teSfyWfKrZxbtDh3ALXIrrh7c3SW8Qs8OG07rMMSmTfnTk93GYK+s7R3cq7L5IxlQBTuo+jbU
aHCu0sFiB86hIwu39jHZYs4h/vW9zfzxEAyPRN7Mu8vtVLqfjPPzX5+cF0TLPoQjMkY5H82Kc88N
m3wrCmY4G4jFoGTjOg+cjcDGsyd4ad0NGAX8dDkb3Rzt6RA9WB4DY52aSBb8Ui9hor0urPn1AsZ4
fEIppuELAVCNMw7mUb6ONkSR503vXse663t8/9u8g0KJgAYmPL9XXWDn67qE1HU6jCH+dOfjZlIJ
jlWbOIxju6QhJDbH6zjQ55OFSF9wUjQB2U9cZEiZlPd2WUvcGrtJyQUTL4QSEGRuXnGQ7SIU5wdz
4JDgCp1/JDLptTuP/BHYSladIPqAfFHf7Tcwu2wsOhwqJRyqmNntoqDf5kwN/Ie4JFGq99gixCL9
jef/ItlgyAAtLoIB+jaOArUNcy43OMcWwXYVmB89zfV1qsbXPHYQtMwBGbped1/2CJv4hZmpN2x4
8BqJTuARp4ogjO3IZryZoB7Jzcj39qwArOwR50dNnmGVyb/ALClMqriinEcgj4IjQoHbGuHi3s1K
sXNV+GLqgptSmySjOofLHsY1t3t71HRZn6bWya/oCfIXyOCCKqsN7nikxT6L/iSpAQW6drlyDcWW
FgwA6JbWc8wE4DtV8zaW/g0FMeUh+MCwXkH1WfNhyqdgBUx/MISyKG4n2+PiFnB0nlXZNg9Fl7mr
y1iOPnOhVi05+HBde4LD+M7x2eT5vpcw9mPc34bEwW0H8sWuTK7Atd0wD+fZPu0Sa9d04pfnzV+V
WR1yA1KfprVfS1LzcFFHRxhmvR5N71clsh9cGMkWXTE9rxzsvR/+giifN6DXPLdF9DaYzG6T/mjZ
GUjE0r8Ky9VTMYi1nFMFDcspe2Ew8+n1UlK+ZEiZF0UIWIh/q9coQZGa47rKpr3OQDUWcmaWxbwF
sjulC7+95C6mbvGXs4zdOVL9S1NPPWqVgf5oAut900hZx5G++WT8oAai0zYAICBGiGQgS/J/5VSU
ZRbWbRQnMww+G7qZazFGY48EED+LGK0my90mhb3A7zhoW68H5wZUgD8K0lr13Sl3wysURHilFgb7
RoBm6PELrHqVLsm0v6y/Qx8+zvM4s9I0BOP08jSPKBIiMgiyYtQ46X6JW6LIWIkAFGb+qXjObOMn
aggGCEkN2tXt9FEEy91s5L8vAnsBGafwhpPqmv+KFfdAwZaNp0CRW2PYhwQ/WjQA0Qpa4SDMJWut
fmBr2yWbDF5nFYRXyNJc+ixwlIRWBR2fMT6JCctFpbeotP3smmba0ufxUGp7kciF/MqD7EvZ3avk
OuEPuiZy87zknU8Wk/Pa9XhnEr3Jion7OF0QOSRdgNU7mPdV0H+EQ7acO7PfLmm2MuJ5PyjnKh0U
ooGAOfZChBXMlutlsRv8PMkGuqReBVNbbTH3YBUmH3GfZ5QKeM1n6omvtiFO1WWhinSJ4sW115pc
OT66DGNE65AGeAnqdDi1dXRaEKWy7cBr9Dhg12MkYEPPbLLGzmEQ5Idt2NhB6vOKWVh2dDV6tYPa
aVNrMg/ged5Lww5XEsLrdz8ECRi/umP9JaOAOCsUeATOTq7DcRrBkPsN1yslNUjyVkMBDTq1EW2i
DqNvxXwceHFOXvKtZfqCbBcm4twXj9InRbVDuLmSLaaHhqDvEIXFjsxkT1YnnphNV9oKnUiIoc1X
6bUIQSbnl0ilZ58EsFNOhESHAMAyCeFwWkSL7hymIMTW3SXhL9T3mhzj4yRrElJVwLWS8ypp7To6
lcUaKOLjRcvUekquUrOwV1GDOKh0UXNmGPKvUpF/sg2htMIo6gXyqHOt6IovDinFQDOpLue0GTfG
nNxnfmXuqlqiZNSyJrNMj4MyKKIeEVQvNg0hIUOWi+5BZWDgF+jbDKfkuiLU52KJq0P/M1tyKsjy
ugUpz+7FFBn7CfrUaQl2l/zbge80ygXE6MMrB3ty4xhBws32WDTcKjYZwK1LWucg8TeDYZ3dIryh
DYTyM1Osk5ihWbrqIVSIekXOSuJm6bNacDgnxrRxgWR3fDGgjJgVpd8w6EGsKGW6p3oUz2munCO9
dWc2/Z/G6a2zj09NWka2oddr57SJR5J3QtgMpYgYBdhWYcz2s9EdCwMZlkYlAlxlK7TJR3quGsmh
GbvVZ57nmyIn/TXP6Gmzf8l6GGjIwI2XGcwZQ2JSWQfP7QhKASTC44hYmcFG1S6Kz5omZMsB8lEB
AsBSNZ+dWz0a/pOb5LivRLDsEfTHKxzIaC20SoX+MkpqEIj5w6ILBd4MTBKbthq2VofYoyeMjaYf
Qus4pqsS0U8QiMPipsvKQFOFetpZVilKv5uo2l7gGQzQ8GvpqTbC+OiEdFkie0k3+fR2UTLxXYPr
cMsjbyc9w3oyiPQ3IuBK7WqQV5mihh0YJu3eSynoqq2tSKDEctFboAqE16X0rNKNcBhlMZxLK7rr
qh4swM9ZujqY7rw5Tsr5ZrpzcSKx4encEDJFbr0lRB0Skg822vNtU3l7L9KgjuI7ejE9xoH7pBWF
Zci9AFhI51c/rdI6RV3b0c+SbppQ45zxMKzTVs8NAiqRdwbYh1h04ZFgT0X0Pq1DXGjF2Fzl4Ygr
XkOiU05FZz+zK0xIm1vkw5cQxpBC9lXT1y2zvSQUBpGzN52iAd0Qq16+5uKywCf5vMxGPi+jiR2/
qLeZL3UZF7oPf1reMIXwPRMujVyINnke+N0ZQtxdPy47N0Ifk3QAjaD+9sGaBG72MSInrgRgx6pM
ITPjoWeWD6NDTWDcU3abDfOugZlY64SQPfHB9RGtsjZ0QezTJXslQfJ3Y89YVMWwswSyoXxvD4uX
UgXSbLBXyWOVYhO0LevamaLx6NQm60yGPK8XnMAN7RIiSY8uHuQtGImV9A26SsHsHkD6Z1N3Fo56
m8Kcg3LofycRPekWx7sfGk/ScNidquIGpSobvA66JCrhPCfBa6AldFU9cYXi6K9w9qwQHquVUPRK
IbtnBNaQ6KxuoliZa9UcL1o2k5eIMM61r2SNs7BN6MstykmLl9CJGYG1g65zrhrsLISPk8+FqtqT
9BG7fKRGapsrb/FpjADUY31pUTvaKtyArs46C5LawbdGW84qFdirVNmY6TrGZ4T5Me1dSI5SoX5T
X/QR5wE+tR7kuWn87Krq5DMzhDaHg0mguIQucIBWAh22x4b0Kx1mdVUvCY3xcmMjx7zKkpHdeBDX
0V6STnTMfJjnJZ2JpRJvbsvC7YTDV5HW44lC4YAjwQls+l8xMCs383ZNTgZn0HAMtakI1qMQvzt4
ue3oInXKxuikquQuR0KL7yc7kxf4O5LWsulRca6sPpo2IHHtppzQEMtGdzokM8i02ZQbLFp8XyVl
n1mCtz/KSFMg4+y5kCnlQ/6vyB27K7+L2eWUT110aLwaBTp+BeM6sHcSnpA/dLT+zBUdxlUePyW0
oa3CDoVgpCkmHbWXZfEVOSPeyQAaZGw7CsCWRZpYwjFkVoxaYISXB1y76VMH+Rsrkz4GUklPcg9v
7KuZYMfu2XUgfrtIZFtVUQipv81TXd2qnlFetAgKvbzE2g3LMxT6ydK3/Mx1f1kNI+5n/j1Xutan
KNAW3wAo95b8tpPYr6JquG3wnG3N1qH+t5DOWjK6sSjIw2LV52x0z6g2AeNrVEoyGz6NIVYbA4NU
5TD4tF4CxQmWn+ivgudBKMdS/gb682CMELXqbO6IJL01GV76akFRkXjDKU24JMmoOtakY+isX7TB
jAwO5lmv40QwiIAf7VtGKuQUeUGrBwoidLEZuCuyP/WdL909YebZ/jLnB6Hfr3N/VQprd8k7LLLs
OSBqB/k/JEfMK5LKp4FUQ7P+qBXEfUdU28yOUU4+6JAictMr6ZhpgttU6yVzNikGak5VDYo5Xnos
B9b1OIt/zZO1YVYmftuyX0KbUFJTHcuqc9ZA18+hYvRvG/bIB4nIC9lqiDHJrNk/ZvNgHiwHAKws
arWx6Reg1jE6ctFtBjEUO0781zgzO8Q8MFRZFFD0p5iJHU6MmoEd5Y9z1dU2llntyVYG/973gMHM
X0oxSsTl8hoO8VfrVnd54j2XIWOD0u9uGSjIZgghh5jCAx5RSLPi3s0XJLOsg7YgaHFovHtcU3fI
+1CBSJADnROEne7FCClbbIl7B03lUfUN1oYLnRDq6FYUutR6d9GvWvkIaxDsbJyZ6bEOxjX1zbZP
e3qWccemDs+aEU9aC/U9dsBHc8YsVi24BEdiBdZIJdkXSnvfjMBPHmBioFcCqoNphxFcP6B7nC0U
tZV26a3qHDtTSfQFwBFqjd7sX422unESiUW9UO+lz1wxcCezeZ6tSN5fcvuyIXqKY+STw1LBvw3z
k3qrsTuB0tk1KuoRCkK7dl0tkgeN4ovhoPN0QvtgG9ezg5YsySi0kdl471doMYMaCgzlig2H0UoI
De485K0vXq0eVQ9mgdaJjxB5UaqpqFzUwAI689kblvl6is1TJmDa6nAgaax8z8gA3DcmVYgARnEV
PLQRkFdMpCDZZ1Ar8TwQPmmqrW3Hz2PTEo+MautI+0tF6Q1axdYTpxgRx1/LRmuIgYaaygHmIw/L
svqjrep07fKTaNB+8twtNv+JnK0a+blJE9osKGeg3XflUEKcEqC6YkLCsz0rIi7i+gZ/zE+rS9/0
yEYl7gjgYj22cfnioOxGiWi+znVobpLYu7sQBY5DX2rCYz27077t1DNZ0P+fG1LbMbxtQFPiwBdz
gSFA4w2lGxcutMUMNxlTSMYePtpxsukWc6dM26bAb9hR+hGvfRAnhicUL0R9rQUD5L4ba5ybgHcm
ljiOUWp7dVJETILWGlPxAf3uT1J3qB5MtMu+rlk39SbnRu9Zl58nkOZjl8nneiZTMPO+Gw+qBxFo
sqvs4S7TEq8iUkxMQQ9oDY28cztyPQvoFby6wcq0x0dnUEciOR4vLHri84Z6rfmN3jZmA+ZRaGdx
I2uZrDrFAUhB4z53q4+LkUZ3OfQy+SHXjyTzEtdqRrUF8cvyqpO6kV6yTdEoo+V1KGlguNHk2lB5
ZcoQiFkGwXgwfJFCzikWAe+yNsEQQ2GNeXDFvkv5c/6TMrKWKeDmhfMac3JI8MM/jj4NEvhCn6Yo
eWDUPjrSfF2q9L0L7pXPk6YaWs47J70DTHCue5sVCjQo2YRxkl4hA3YOWZo9FYHNe90DuuOZvPei
0bkP9F+aPLjn/IoY8EqG8ovd9YJvjdrzmsJ4FSEyngygk93ffjIT2jZd60qO4tpK4UZ70Wx9v6uO
BEl9+W4Azh9VeBRsI9wPZb4lJjs81SXuYan/0vp4VsvSeXTnmH+yh5gq5inbEtp3ikJg5ahcMjaJ
kqc4zqsjCbuQnKRKv2eylxgderxLbbTpG5uGVv2XyOtiYj7of0zL4HgxIsZ52+nIaG/Vc0gxTrEr
BcZC36KFkCVWebjvO+1hyLOrwYzbXdozGfSd+ynKjjTOyGKGj9PXKOzeeqNND96XfeeJoroduU8h
QP07F63WmYn/TOU5LCah33+w1lv/kkHnmJbvmiHYtetZf8+gs1ikEuzapAFGkrGvH67QB/qEhFdw
sxrzbTLV0DPVWDslK0Aq+TXESX+ImwELMMDFnYNA3J17a5+RO0tWAuq2wanbfWM43jYmDBjJKJGO
Rce3zmvTq2HIcV0n+MgRQBEYzFEbtgzs2LKptgOB70pirFHr6jRDrnFiOfmYBjqhHYRvA64EOgH6
NTVB10vR3vded4MKgTRNBxrM4jQIffEDSQD4NeBD4Dc3JTO+yuXdJbdGTCa1l2iOre7n8jQJjiLC
ahRYX3WQpoXpXBBjQypRq0sGuqgnvVLAfV9QqIuF5pJT72eesy6nlkmHX8bFmeuKesKzucCW0pP3
NcKDAKfkTTCUz9XoboImXnansbLCY1TVt5mP1GTUcwmcor2RBlvmpDAz90t+SjqAx2ivln7cXjIl
Lj6UptpNbOqIRWmEKsJkN7eVv6Ub0fpO2ZAPVb2wgFjXVSQ27QIn6WckNcygXCvThDULDOSmdp4w
69IS2CMmUCWGyooN3XCgMkNJLvOAeN0Nh3A1YdvrsiY9Nox04K5XIIn+2uhM3hCOVWrQxdXste4t
9ro8IBu6rn83i/XBDn39pwyIfyRAOIjyBMmYns2Lu6TJ/UcIyoipgLEmdKhAzvz9YMRUpbPP5lm7
ErhGad4b6POM0ytTRv3Gmyr66zSGk1TFDqe8fQyNCLTWCzE2+bc2jhI+sT6iFNqGW0dVh4bFvUbO
d7WgOIQKEQh6GdmwSC17aP1zKZz0PKuAVvWRtLnFgo3r30iXc65AffGEtu0f0lztf0YQOZYwBRl5
gS/w0fwtMg2LpD8ZBlGB84Ra3BwQBZgymNbKB48FS/hNoTKdWRaPHdgekG4zU7ib4oHw6dULQ/ea
iNl1odhMmrRIbi8zqo1VMvD77rpe8rcsXPy/uOEL7WXQSzz0bX7TmPuKA2Olc3bG3v9Q7viOdhQe
OcmrK6RLl6OhQEsuHXP6Q/bSvyQDOoLQLd80CQi2Tf9v0UuBE9sSkbVP6+rO08kYtu3eJIZ6nJf+
Ce0O9GWIn9x2jma0rzP7O4l0OpJ/GEJgSXO5C0K0i5VAqm3Hn5iRP4UVjSsFz4pu4qceuCLjunn7
319RT6eY/nccDj92KEyTUcVHI/S3hElV5q4/xwFUiENqCqL4gvGveUA0+ZCl4OI2+zuXNXGt9Fl4
qlg7cXYLdvnuof7qZPUYxunJIXgFu8drZQ7oXufxFYCboitSD8d2Z5PQxFKYQMndku22bXDpUjYX
dIeuY2AJzF+2uU6WLlwVVF+JMCa21K5u3CI5Jmn6xN9TCFFvEc0faz7mVVfLncl8LUNuQkPib29n
zmtPwu43JlxwM0zLuZyIIcyCJ/K5nsLIRm5G1RlI8Bkr8SvLXpAvLymd9GEev/Uw1nYPNK0LnwWZ
CS40dTxxPvheNVDo0nz+73cd1cW/vO2C+BvHNIUd/COkmUSFrEoaUsdSCyuXadASPJI23bj3uoy6
sZo3hQT2WrViR5zHWx1NL4ZtvM4cxYll3/M5vaZ+d0uYEdNaGe0kiiWWm+zgG82jPbnvRUQQZs1y
lDUWPAq6HpU9I5y8lVV5iGirCOP2Hg8RQV58+JSzbaKovoms/hYHN9Kb+ZboFy1oR9eCsLkgAqNr
HpVHuo7f2Wf/V55Gz4HrvydOeGyS4oh3+dvR/ie3vvMBIRKr/MJ6sSq8KV81o0m7eeztRgsBx8T4
gdf3prVZ5DkHxqNtNTvL7bVIh18ozeGWzr0feZ3FgAqV/Z6NlHjZzg22rF1fursgY4VKUDHL4dFm
VMk7bu2ivBOzDhKXMFU6UGueP62eW871kp/M05XlajOVAwdx+JE4+O36Ml6F7rBpG3VALtCe64TN
bwxdii3ck/Sr5cY0sW3K8aZy1Ec2YwQN5v6ctGTaUOc3xTylCj9en12rT92v6HrlIzESb21Tn1qF
FFSIFeEAJ2/AAeOd00jYB9Q+Q32vq+ehRb+xsn6wT/MzZL+FHJ+Iz8Qe5gtxqgbv0bLA5XC4b4XX
BTeAyyoAPqOTsC+ce+DGNzNuHuvEfQom9KpjUm66pPjRGfBO3tyi0/up0vJTjOEhooJet3ESnqDW
QBopV42/Ctz3i6CeJvUqzO8ujvukyD51Mx2bCgIxXEK8ytZPPs3GuQGuv7s2fes+TjMqCZPvdgqf
coBwBAqmX99hROOYFfdGZuyHtoae7h5knn7qqDcrTa6hjF98Ki011OFN5SavaLS2Boxy0zFLk98T
MRMDnlxdbRlX/hNfEbEqmrM9/Ljd5LIYkVEwBMUdsOpOlcnRiuh9L0i+KcW+ZujUGey694BFUqn0
IRv8AznimGXmF9fZBO5wbuP0V2Q5t7MtDn5HkCHvou4+nKkTJYTuBvxOZ/atY7N9rCp331DpVkJO
JzRFp7SBT5RwG8rZ9z2+IaCmVSXqR6MMn/T/Ela1JT3lVEMBtEmwHoBmuuJTBNFTkVcnSyKzH2z5
NhF+DM6PlCR+UgZsrI/Jb+EjbMzgoGikWUUOS23p1690sedbAGH6tIPAx06GOYNrMqKyicLk2EQy
1itSYYaYNS9CYL11vHK/OP68t4iS2gLaeuve4OgejOSjlcNDOpGLtyADAm8hJlBCwYgewjpqH+xu
eWFa/eqMBwXpsM6mYjsU6YOSwB0wes7KJE+iptku8QggtZGpdU70kJDy34OJxtjQEiJJ8gmsLR+b
F3Dsx6SzDebg4G5Mgu4KA//L0sXG9TQ/5bJ+DAKd07iYw8pphjuBvhXH16+Q7mKkPuTW01kyje7b
kBjYqLxbmQp6enoNwO2kTS7DnC13SVk8efYXBv030u/ffCpvIn/Z+tF4R5jwzVTM18htboCer4mQ
0TDsD5XLEBbGrxplT8SuvzIHoNdmwQji/Bjx8sW4+SQqvkj8Yra49yDO7uyJ+AmnY9KkQfr6JGf+
zrPbp0wx9g55fgyq/BzY6ZHkiTsTrB7G9wYXz5BHXyHhLC4ZMSJZeJWSsIQ8/s7AXL2YOdezhpdZ
GUQCjV9yIPUoCcYrkgMSssyyz3S0PgWUYxZxBZpnEgo3hZCPgUUAPW60YrtUyXH2ko0cSGTuk/6e
PJS9slNECHyIvesf6BC/dqjs0l0S80y//QzfqlPriZblc3RQubY7CQAIvQ2tGnKz80l/J+NGLul3
nrb42cdH+70a5SMZ71uncY4qa3miks9cFSfdWtoV3bd03dOcdcQhTk+Dan7sriO5rRe36GC+G1xL
qWTO6Nduw9dnmNBBMPHjus4AuYXyDoHOEzMwxmjdJU3reG2j68yCKFJ2g0/LC4+OFr5qv4rZJN/d
AEIVbeGCsOkPkLAO2QN29VJIPpIm91+ChOafBCG1jkekwaEoacSqyhPp+veXQ1Na5H3AcIw0mao5
+wwFItO8infdsFznXm9S22te28GOue8w0DI6DN4NUndAcp5Xa0z2duY+eLTLAnh/kCB5Y7urpuCy
ovux9yqoMLoeqKzFKnQijmehMap76GbEG5Pv2OAB3ntCyFMX4W6FdYN1Iie2DCYCk9rPWLhUxFIq
gXvgdfC996gzZySoHVTVfBicHkOkiQ0/ru2TYlQK7GLP7b0OZuI7iYL5nuJi35JJFNnWlrLGgT8M
396Y+thRWARnaGG7OBktLRBlB1on088gwlogxz9NyP+yGZDhjriSGj/f+0dyfDe2cVssPrvYSJiy
vgn0jWFKRhhKLSl8SN38cxbBUyeDrb7CctpvESfdxEbx/2EwCKEOsWAma+nk0bWlaSnuqQjRArgb
wHh4G+2y7tG9eX9IK7T+dWQDdwBH9injvoAS/7HMWVkSuJbHyJa326hluazzI3pW6D4UY3inhrO+
LfQQUCrcFhZMhBPRpN1a92PRn62yehwaZ09Z29b8w6L5L6GWjhDEXOPz0cP830s5pe/LnuAagmkM
uq/0SEM0/LKqqePrjejJMR4gx7Ytqvu8ss/VFHyg9SKCtnk2TfUVipNM1XMy3gNqtWa8TuuBnOfS
WCE53QSVsa6m9GDZ8tE3odJKnaVgddkD8NLGcniOcxMWzKBoSNX9ve1NRxTAt9sw9b7LZn6r1Cnm
aqza8Qjc/Bone+ArLuvs6GU4SOhPW4992h3oXjwjMT0LBnwblhyY7ZNep0/PgNKL4KPKhCp1KZ/d
cXqNYuYtuuaS6cjz+koY93m05adMRrAprqrqTzn4l8/375uSTQ4Zu13oWPQCMNL/x+ffCtS6+BqC
dRh1bxWRRKtMmi9L1jwadnkGoLni3n2chHuA+L1pGu8pZ7tz5TlbsrNN8XQf1Zw0EAIkU32Y9Id0
QXWnVothv4sy+Q4bdq/YtLhI1Em3k3ihuLcUaHfglFfSiPdSubv/vYhY/ww4d1jVCcP1bOqYqIH8
7xeVeFFM4qcK1mXGgRrzJa7j8GBEyQdX16FUNLZzLLbSZgpAPj+j68cuPjfOH3+Qf4ZXO6SAuiHH
HelGZqD/+3+8vUHkttQIRj6NvJr4amVy25XG+pJqkIToBXUsKMxTievJyNDr0j5R2ISk+h5hZ8FC
CDpBjKQ7cMwDQx1EZ76VbYauT8bp/gWTaHfOf/oxSq/9WV2TXxGcjASDPPcf2UIe5eBcP1Yg0j0A
tVwJpwdiwmLtOgau3zpBwaATV3KduDi26Hb0eT3pxjImh7XroDNJk8HCm+7cqsIlb4oAghQ+q9Wu
XVEKTi1I9DQL953uecNjDehhLkc2M0QKGmlfyCN2wIO2IU00WEqeMdulwIH1HdfLBAdo1NvJJTN2
idC7ZjIxVotLqpv2Hg/EA5HqYtM0qgOZh1kQTGPvL0xtnfftWk0P3jCcmvJ3PiflzlbsAwjEj5WF
xQUV/orouIDdrAdU513A1+ahsgePiAGhslniuK+onz+45lPuFvapb/zbi3xMmD+Mv9DnMVE95AWM
iUm4QXw23y7iYFioW9ibn8qe7pSFn7q2v8xHpWv9wPSSHbfCSrhxdwuHfRVgMoFjZcNzfO2OWcad
IOJm1UlqUAI/SqmLL8EHI5tZ08oI0glh0gf+KFobJd0Rh66CkakTJHBYmlDa1NWfSjnMf7RdsnT4
9CsBbyEU5zH8769qk4vGCrvCx2SIqQN0YdXGpndVHEoD0enSoDVLAvJjYlAKPwH/7a2cQF2XFCPS
dRbtRA5bCqWIda1X/IBkCIfowKew2Mo2fxndONs7nvfhmwlxlBpTvsh+jOGlj8YHB7j2wlRdhDTe
wBfTyDMuTJAPC5z5Yk9R9dfMdothC26prf6PuvPasRvJ1vSrNOqeNTRBNzjdwNmW3C6tMqW8IVJS
it57Pv18sVU9I1OQ+lwO0FK1oEwlNxmMWOtfv5Fs0QEVXITuVpHmbnMLD1ftnBORa85+sB9snVGw
EadM1ivECigj4dyPW63VdC/ExCQTDKGuzszuwsB8vi91DR6q/TJjYypjNhn2CsxTMakLNkLdKxEj
smkCUzFQJQL5gcBssgtTZpuyBEXozE46LTGTrQEP1Lio6EqHsdhQgCywtgKsrjrpUix9Rxl96TbS
ELSoSA0a/f1VrZZhiIIxwOhdjVMQl0MrcVuMQ0BAGbk+jmn74kq/h7nUXywJskvRQWjh69X0v1kU
143yx9OBokY3yRWTqI40A/5m+1ImK9Bag8xKIjrfN3Z+C0wNvFqT9Q6wZJnxTT/FvC/KORLNHQFs
frMIylaxY6PBmchYi9l5aFT3ELZwWYt128S7bCEJy+jucre9Uwluysh5I4VlMyLtU0sXiN0+RcI+
9XF4aOPyXUx3noUKmkIHtxDnlE3ovtJmb17dY+jwOvuY24pf4WKa9cbOMa1j3JpoXKZ7UxLu9fKO
+kzUm47Q1nquPyiL88CODbCvr1U78uPWWzoIOZlzzuD0WpLp28tpVSt9ZXwizTaO2u+Vhvg0Z7p0
wHHsleQsRHvdNXZdC828rp7tUfUQFWIJAKEhzG9ZA78LBf+7J2KophCGTVqLA/Xk+yeSovZRIjmv
aupkC//xYyojzgLu6Qq3ln5+EXmIjjfNaTBpUhi8Ujco0TsVr7gVQ03mtZB54btsAzP90iX4NCcm
rZEkH+WTc1tzKArnobCY13aFSxx7v3GWyqel60rHp4PYBaF2Z5NHj5fLHmnUk0MZFTzGT4sT+RAp
8CYBn3HuRGfh/UQUag89GaFWEJ0Lt78p2tiDH7SxNPcxFuHHailWsoqcADGWKHgdAeTgQXjxJMDV
xL4MhBeH4k6m9s2m6ctuR3Y6Mi1QKchQM9xHl+AZDWXwDB1WMXfDhKaAvKWbdkBssAwQdkTan0Vf
PcT2vo7Km1/XG6hOues/vCcGpzykR8sxCFT5Ye9kYGxUYYEYlWGy9kiaiYYBPjzmghoaL8MKUdhK
tcMZ7XIF39zEKipTMZesWHyt0y2HKf8AkZ1wW215HaP+sYvhOvaRgoWiCnUxZIvd2E58b+Ku9DU5
tF4gzLldhIhUG8kJwDcooBORdAqK2Qxa0mhoH0gls8i5Ic8TuoWRYsSJJTXSt/TL1ZekSwhPwNFh
ZfcTCEl8RI/HNmMQ/JWRlpBLlqY2RPp2DKuVmY13eQK9v25JCIsyfMK09iUJ1dusxvKplhZ4IIVY
VU7tQ/TmKuoxNZNpjeNjj4mb82VMrQS/ofZUqwygcUpgB7VfcQ5PNv2EkHrB7HjKs+ZTKTlWTnMi
J+qWFJaZBpPeI8bWdBsXYXZTEfi3smqDegYWJZ4ULNqwTuyt1gjqlVFpNmJIiEI0+1wqKS2/hfC2
w0zyORTZcKiNZaXPUblvx956h4EBbjMmG1ZtMDlTM1GTyEnEb5vNeMF04rGIoycr6dQdwhjKWXrv
senNQ94pSJCrwcM+l80eK2YshOBIRN14dOdZh2GHYUnauRtTwYYs6SApVhYHHwCzmDkDYjnk7Tky
6g6yZKbqAMx9Y6yqgIB0qVouoHwj+LXXaiI1swEgizoecBCAuIJkIYFOjIPaF1SkWLFX767Cknj+
NAsY2taAbMPsH8IcRXKXKY/AALhBTerNPLrrCqPpjQX/lekPPj2ThC/w+UPgSkDMbLAjXIluphQV
hgYmpNqUPzpJsJnD6t5V4i+IjYb1YMXuCYNUsTK14XnJ7qJmzLZXefTVtsQdWfcaIcv1CD+kTl70
scOqSbJWDIO/K1hW3GRAUQDtqyi7zQOmxdR/m6De6LpVbusW4CiHfYOpORwjUzCVtdppj/PvbZ7X
awtDwa6uH+aW4mPRuH3X0I3aHtJtEDEWyzDbyIv5lIzDg1HT4lbELG4qORQKa1grHKpaRgkTpu0+
ZGiHbQD1LUIzBy91yE+tFYBA4lqgyT100ZF6IcnHWvdTWYK3IfTH5aysEDsrL4WqI3N0mmbDXHTf
97Oxj5Jnq+OtUVr3mTm30etPgQXTto6ox3M3eAt0ywtt2HBIBAvaKMQCA/6hVdkwgsCmNMDtT3NR
lsLNBNdIjoHR+o3UlV27h5lTSZV5iE2I/ZLzYIALcYYyv1ZM9TxW+OY2cbYP6uhcBbtyq1Wa+Jpf
EYVD5cHCRQAi9V4dy6/NMQrRi5sJj068jw4tAg6ML1hnCnaca7IqX9C3Po5jCx8uIUCkm9cyJG8d
fgjxJkJBRe5RgDg8KwqvsdLn2R3u8YsmmJThsPqMqd+mC2GOAdrjU9McIzkpqqXtYZ1SQZpOm67j
PtngS3oi6OVOWBXIJysYMwziIVWxH6JKwKa0N9co+x7exqbMR9+1oXroth8sYOk6zhJk6s07yO2f
hGN9TBLl7crH6bPJ10z1czTgi2GKfSvln6XMT6pj5/2i9z2RBJDmr1NV4moxu88mr1+wGx+rFXyh
GklVdG6keU6yELkSo4TYhLZ4yZrrOdO80/Fe22BhzD+ZEKfoUClRon3Bg4XNxYju3El6Ikih+zWs
OM75cR22SjtnzD6NFdyMonTI7EESoSvUr4UKWQxLFswwo2c9SozNdd6k9WjLzShpfH36RBsCP7Bp
n66ufsPIZCzPoCSAiUaQ6jYWYjeDY2pdqzqeakp7g4PK5IXifD0K/9en6X+Hb+Xt1zOv/dd/8edP
ZTU3cRh1P/zxX88x4aNvn+PX/5Lf9n+/7Ptv+tfldeje6l9+yebhvx//8aVs/nF+2D3++JXf/dtc
wl+XuHntXr/7w7bo4m6+69+a+f6t7bPueh18GPmV/+lf/uPt+q88ztXbP/94/ZzHxSaGJBN/6v74
669kfjWzfMnd+aZ4kD/jry+4vOZ873+nb00b9e3fftvba9v98w9N+5OODtjLtpmlOo4F12B8u/6N
+qdhyNxEbEs0OBgS9yjKpov++Yel/kn5wf8EQlYwM5WraEvUR//8w3T/FJJVZJNFopt//Pvjf/cs
/9+z/UfR57dlXHQtV/JT9odtWACFQgXQ4PrcH9qB3kBLW7dYxopgeYDB4cPLwIWx2aqGsu3wZoKi
sV0CF69DqknkwJErYCYJVN78/6z+DfaqyWL3u7JLXo8rAF5laqzjyrLsm/YkpMI3SwmsNAgfXBen
+BqqTXNfmc29aTXk5d7h3rtNmChBSTo7HMuUEBiv3zG8QSW7ccAN+EAI+Ez/m8f617379l7RHP3N
xemaq7ImeMeFfIzfXlypd4j8oEuAZEOBM0tmifU8bxNL461FvAmpWUnPGaSd1bQzn4sWbvPQ4Elx
VA34Usy5YUPH3DRdq8kUb6ghgSvDvV5LPia6RmWviOWE0mRda4jpeBSWQNSVpR4wOQQnWfBp5I0U
GO/Ad810Chpt5xBnqwMrjBH3CvdKZ+j2Fg5e8muE7vjy+6ZJIpn3+FXhf9Agvuq82gGlnEJfMfBH
6jpERS6W/8qN7Sg7bXouNSLYAfSSSPEwMl/LBgMP04/pXG+R1nrpwtlA5rbRBF7UW749leeqfzcW
yo1ZUhwn+vCwsKAWSz9TTa6FZu8jV90FLlwaLfCqAKcFWz/jx/0053tnKXCn4dYsxrMxGxt5T8iw
hDyuc4znGwehIOXyim11DcuG0uss76buItaCQ54YI8lgEulQbuRVq6G2m9jqZ2jqpmJspPQ0mZot
ueceLlGt+i62MZBDjTSFN8vsJe6zbWoHeetxIvETRX1uaT/0lBRXlmCVR7tGUzyoT/etMT2YPUFg
oXmYe+jtib4bHW4IjRS88L2CMUtcfB5RjowW0k7lpe3xqOGzKMZnjBdtDbM0jnAmBn6gBB6Q1fXR
1mjPFUYxSGoxSCd6ih41wEAIR+XrzYq44DrWjqOh7wYKYBXoZm7f56UK24h7GmUeAhem1amnTcZh
5obKSwc43/c6THQ78/IJu48EkG8ZdnIpBLV+GhkEyJUSomOVd61jxuiGxiaYFU8FgVHnYI9+JwPv
tevrE7QG46TZTLP0l2YS5yx+V6EsHFoT3ricxDZb9ry1QmzKBM2CxWqR7Oi2xgG31UMK9aINmcdF
2SVDGpbUmJXjJEm8E0oqsckHHpQi2yuGVwTkyD1pSlSy4CYv51VPl+reqHJP3mmX6Dv5UdvF9S0o
EmROIUuGZ8edcfDktKXTLt9T5O3eDPXdFHBAc5tiQ5oKaKfI0o4ROoogeYkZ30+mSZR4wsDzTEbP
U26HsN2NQ3LNigi8nImf/BS2Ks7zyLNhdO5QYAn9xmH4Gxcs1AgBQ28/1iWQo7Lgn4NBdMs0TheH
oOJ9b/DXzz7Jpyv/NfnZcGDDWZG9dV7VfehnA64+eFE7SHHk0+uXbi8EbxdLP63MC5wREIBlekB0
RhsW+rqbepzq24Zf5HH6CHo8uQF0unEo0n5lHRSYtJrgjYrhIyJHM4Cm5QNf3D35G6tgMpE7UlGy
c5Qz20DKGuAlw/Zs2+tiU7jaTi5zuZYNNd9gLH+TILxbjZx1lyIqHlNkTyebMyTIyiP2Azbdo6W9
syDVmMADfdGofmlZ+U0uf0OGiVKIvKJURMCLCSaHJLDuKzSBZgcOF9SDuRWZUxzytDnGYjySZuhC
go3di8bDrJAbp/OA+wkTytIifwMGORYO1YacFfsCUI0GenZGfwiwH6MvLs54hWGLojItrJO28NTO
j53gSzTWMjXSqHcxxQHDFMJ4hxmGfF88hkYR7QrDxDaowfRpQTC1tblox0mqC7Das6428y6q5mwj
UvDFHPWt1AqKC16IOxuROxi5u6G9g7c0XIFwJbw4hhZe0DT9Zqr208APjJfiwpJ0Ro0i8odjCTmQ
AruzttYK78NksD/2Od15tgmBdDG0WY/0Y78+C39mEcqfyYgJdNs1tZ9SpwX3ezblM4c0cczZ3mXm
VJFrz2Vr4KGk7+QpjQ7SU7Fq1cgAsmbe/04yDet9Neqb6FK7w5aZxRaEY1Hco9wEFKM8h8ulaH8T
h2z/ND764XLlLfymrGBCLtAic7lIWE7GfGlUDUS52xedcZTlBdLk9VK2e404gqrLvQIKtFJ6qksR
hEdTI+zr6WpbzKbZpmOOS4tIFEXdyXfOahjyig+CfZugD7nrafDb5b6O89FabqQLT6UvajI66avY
JBIjvFNy9g8wnrTjta9PKGqhdZAlZYIrjGhj69Sbhw/E52JMzSsIOUvex+RLWTC3FKi/0Fc71o4Y
Hk8eHRp7dx+1XJe2Zux+L/87w0uQmy0uyCvTgrRL9SDPb3vRNwIHaGkYIvelXy8OTWJjPxRxjnCp
Whk6AGtei85v7nY5m42WDa0FNnySlUUBIcq09kWw08uXsjFXo7tS6eAAGTLeoF//9L97G8i8JjNa
4OXJCPz7Rz3kZRC2kporn6db516ftRz99wpHqYlhv6Xd//oH6n9TFjqQpgkQNlxDkInx/U8s9LpQ
zQSWf6FPD7O7PDQmu+5CETjvypyUTQoKszfO8qSu6PViW98lAZbRELhmrdmLTiHuzF3HRrMl9kp2
zL+bWv5EaYCgodMuXG8KWp4fLpFsuCJzdOSKchcXzEBULKxl3SrrRBNwvKiMjc2KWQquoW2Z0unH
sIMbV2PZwULFCv83z+nnka68JocyH1zesrl73982rc8Z/LRIj2W5l7MO7HDYYz+A05XAPlZaehEw
lGWbes43OdeHQmQlV/SvH58mB7bfr1Z5HZbczmiDwOG/v47KbPuIWCNmuRk2NZaLdAUGcUphTDFW
mu1+whdBh/I+U44klC8xL3VWtwwem989p59QZ+6JwWFsmBq6JLDJ768Fp/4an1iANQ7azt339ntZ
jlk9jAVuSMrQ3cIbNiXlONR+dx/+bo1cab5Q4nlnnR/WSFR3JX4vV9FXtoE/u7EGyjc26MwgzgLG
LqkueowEsaGIp8ZV43bfOVKxmW0CbNMKfCh//Wicn99lwTOBefz1ktwfpv6BMU4VnTAu8KJ8gp7e
MV+POmpLtmsDqpk17PKSgV5i+cxWvant9xmIOKTDbaJru/jUWukqWSiM+9Rr9GBLW4fpHXBLRRvA
a0Zva1e7gfOxGwPaklcUZWunVHfyg0KlXeWi21OX7fDf4pZTXbOLyo3FHLXTJsj0I8SedWO+XI87
SORmSUk6NOx16i7H10sfsEIZDOIUFS9gRgD9aUO45CpqaJMWdiRZ+tJSk67pyz1BNxKvsgX+Chj3
Mhah6xko0HH7pCgnF5ITdeZkNek/y0I7jYrzSJmy7+KncarfMiv6yBP0FxD9rCYcrL2X351qOrWg
isOdF1EW/Poh/c1uLwxSTjS4RpAzDPuHdROjpSpyBym4rP71yDgjgsY7NPTlGtKk31XIu611ezk7
w193i+D7d++N9XdvMW8vLEmgFAu474cT3mp16eyOOE4olcOBZ52XGHK1a+7FzLuamim+cRF9uIup
64XN/N0yi3Ifzs6+XyCE5sPVmzvETr9v7wv3tbNyhXMZv3C7+ICYiJENyeJ40JBvYox4H0U6JHdR
SmIVkXi5O4WHIjDeTVgCkAxjvgWl+OwQbbWpospijAAdHPV2u9NtpPRtRIvsZiU6+aH3jFyBr6DR
VKYzsYJlebKn+mRaSYCn/iBuo6E4zal+bopcIFCP5rMSZww8GO5jdGe6Bz1dvLlEjRDo2m0rSEdZ
QuVWYZwMbKMyUUKEsMaTy5vZ0myicotkFUO4wwpyM5dvspBxeEKW/FVR61P7y01HyZUtOPXaLHHt
ZTdo8ubahAcRxPiJd5HVVGAt2Q7skNQSBrCxrDWqkL6TwC8x8IrFGvlqOkgGDQn/VWlFbFYGqWs4
e3UOASUlQ2bXVg5X6aLA5cuEiVToFJcjuy7hJqZ9L3tBju4WSMrk5qO1W1V45spTnWB43swAU5om
ct+loL+9dcEykEOrWwntpZRXmD3Ioy/KHV9QrWEnFtZPEZUY1JuVNfIFzUm2nswtr59K9mAR1k+k
yuxkZyt/kf7LNpxtsn1iOmszY+Oxqq2q4cDeVasYIyKyslKoCCTlYBzGAyfUGnGxQ38g1slAN9qE
NmlBTMV1tdaP198qI8PAxSoghDCXjjB32RJA4IWR5YeLOJDijlCEW8cBaMUdzhy07Oxek844gEew
yPoaF09N6fdjC+hBAMg8+tUAsIACS3Qtk9LUU2fGfhS37sATZH+ToIXrNvu+E0eVOECjo8RMUm9A
6aDAyIwxPZ7VF704dnaG/wInX2xsujz/unWyFpIq8iG2jY44QEveIyunu0djdlME1a4YmYG8FOUH
B6uUpDcOg2P72D8+ELeNc5NxDHSQkYhCGyRoKa3DnJdv0fjm4hFdabCAY0qUWjuGPEl5+R2u3Fpz
3+iuJ6uCiHne4NC8s4RlUSxL6plxqIudft94bcKynaEyqVu59tvUYsZCwQwshNzVLRlMudqRVKet
RGbkKpCttty25McOZ50RIY+cnVPefYOjnw5xbeBKndKeSwCrzJJVyRYv3yF5Y2RHI89E2aYPYezL
p5OwgGflWf6z/265JT4jVyOeM+l4wpQGvdz9CCoht0qYk+s2x20MgDCj1IkcoD2EsWP+acCkMV6c
G4nJyZMIyedZZJZvFdAZUKOoZU8GD8nbOidP4ZC5mLKAGvw80eaC0WUaT55WA//1nXEfzfU9Q+1o
pY/lfV9bl8Qwzih3mLoO/mAaZ7hv58hUTwiCDnYnLhXxdpO6Djtx6N8NmXWgtzgO2OEowdefCUJx
Kd3krrTxKZXsSG5rDgs5R+yjxPexJTbRQMTJYpwcTAzwpdrF4D3yy6ZIubFIktRH6L+zukvoyrRE
xcCy26Mj9Qtb8VKuz00AffFVoT4O5sSTSGJphZBSdJJTgYOqdr/oJ6UFrFRBdPoCq0DjOACJytfa
DuDjTi+l9N1OtKNeBTe80ZtS/VDRq1Zg3LLVa7sWIwyGlWw7mBSvSQ7AbYdCiOsbbMeXOBIU951u
jg9Ba/uylarMWyaBnaszLY/uCh4QN/yQdMoXx30c5gPS8ZVDi9W1iMtq+HeyqJLwWm2ttBoDgQlm
+YAIw2YnL3Y1O6dsHDPKGpQVTO951RnLsnXnDIfw49vMVeZFBgbLitenbDNGsA0guMcUPBoKtaRJ
P5Q0XNFkPcqiUVksf9a0U2jcy2ZLFh15w2dStR02fbuFl/+KxwHwIXEgaiffSNiqhKgg/39HXSWf
Q4Ryo+LTuQ4Dy9AjHggAdSX3uJZDAa24l3QOScPmhfgFL4tCf+7yTck2JH/ijFmSvCiTDM8QFnz9
inMABTdopsMSoi0bLEz9nEo7yy9Xkm4vF2UPalvfaugDLGQSsgcoTP1k1PEHWQRJgBTPOObX7GfC
ICpC8ZpwjVD6HDTEApic1g/V6ODAIIaVgeHrHhfK4FDQvB6E0cHGzAZ3nzbRQZgB1s/gcGu1jptT
2Uevc9COh0Qn0VJFziqtpJ6JhBpXRZMSKtIY265IRtRwOVeKkVOWbWPlOcgZCMrQFyXeJmQ6JRFi
ww7+kT6cBrLbtaVDE2wRdpRt9TbZ9pGNeKDBRuCzY2+NoPK1CnE3NklIBbd2F61YwX4kWIeNzOzu
92Yx45HZkYvL7vBhrqRFb3MMqMkxyvBsC384ckZLaluDrxiGaGUE3R2+cQcV1NEt+z3d6aowGq9P
etz8+o09PhQ4nCVWj/GD9r6fBujUlzBvj2i2cB5Y5cqwJ2SGsNsBozcGofwwCy8plvW6lqI8I7jo
XPrSlj6UeQ9sIjb5x7TGgxuDdjndyp+VVyRdRM7WKTGniLguymAHHhwW2nszt4Hy7bXuuQvPK0dm
FteeabSQUnBNC4q9moy4STYeSk0PP+oNoScUSqDkxBt0Edq35wV5kML9d5p6HbGP1nxmFj8sPn5m
068n7W2pat/msORlvhjzcLK4Zc6Ax4AGnlhwcxUubU63Qh82DVi5Tc5pAQIbNe96wkpCQ98PZfKE
24SKyqKCLyaselNHRF6IjgpRcTjeu3wqtjraKZQT4cWaXc/BTO9QRsajsDpnr+sdpgg1AwtlCd2j
AoS6ccYeJLZ3no1cGy40usdaOO49hC73HjgFImXAyKha6nPTNtET7nVkNxXqeMwcnPI1pwVUjZaY
WC2EV1QzoHEbKzPsZyzV90lYqqDY03iaBx1znfTUwbvZ96UT3M1Roslc6gdGUrQ+Y5UnB005VDlW
E3CvMLdQzfe2a+GoCce5ddjHWhyhsE9ek0Zz1O3SH+PwnYO3h7do9RFP6mNg6w0NDPePwKF5q41Q
V9RhfIdzA8VeF7/FkbLXGva/irSIcPI75KvrMEshweTVkxaZww7a6Y6cLvVxBu+8KAjxcVAcikvl
Ah9BOMu90VXfTz2bmLrGxwMesbYznGYvEbcWG0C5Nyvka0B/12AYp7jotPVMD/+WhB1tojlW+4gN
n4jxaXi2ndQnVjViSyox9Y+28B4lVpeZy8pWis1kfe6pNFVkvQEaXgUq/ecKQ2r5WsQ8njj/7LjT
upbGh9Z9BYNJnimtTWyp2R8Kg+oREzVSevL4sZlnPE0gRRS6hseHG1+iGWpqi5ta0b3lggXQlAy6
BpB+4s7uhVr62IJu5xAFMTBFg1CL3E52CIRHoIM5jGMFgi758uuy+iRfOYaooEqkHnQwgopiJb/N
duW6ppVMLjZ+bfh9XX+FSb5FAAmRkLqT1jHH2r6ZDgMKTTdxfJVPLUcNrij2o4MplpK0tV/dKKVt
3o7Ok9Uq+k1nBfZtI3+bJvMjljvVwS1CnBGwGtk0pin8hlcASsU0PseCJGEGPanvVsJgAIYDZ3BK
Q1wOslvR6EcCzItPGHYOyQMjldCz0NwzLSn1QxvOAUS3vjwgWNj2tF73w6Bm92Fpx16G8r6cZ2IT
zWV6xXKFvVYlNNM8qPaMfZ3SvO8HOyTvfT5bpdJjbg35ceaQ2opqqV6KsMYGfebMHshsVdsAX0zD
bghe4srHJKtvy67DXy8aup3NP9rmLgoRRVmHI0zImeB2T9Oi93pHyt5SPZASfTsF1J8o0sdOv4Ok
DrHLEhd3EndLphyyeifUhcrVRZU3P+GLfRtk0RfN7pldWsh4c+INg08ElHxeNDJFRX0jyvJ9D41o
DvTPRGJQhWLqQ24dwFAfEf5IkAysIFhdH1UFApTSvYcneUc2TqKVDwbd5QoCymfTCa2VE0T4tZBr
Ek33YjK8TkXubDvCU7TiFJrZKRd4pGo8FsN4pbqD0iju4py9P5aUd+VRT4dzm2Zf4nF+slsH/58S
Dp6HVnOLadJlEvreYntQgsOCUCpTjTtXLW4zbTrXZr41a/Ttq0RBKV+ad/OYv7R6dWuk07kf7eeu
57hL2/eir/eLmn5wDPRrll69N+vw2CD8zG10c5q7noz8XuDFMWZIA5OWO1wjzcc7PjznY7vOHGZ7
XdP094OJEWpWa6kP1SyBuN4WGD9xXqiIwDzStNiLW/y7REbCUWok8aXDgPWS1UTcZ0ClGPo466xP
wsceMS6WX9HRlfHwXdJFx+sfY3U6EsO1HKtqqPaLkSPqq0r7ludr3TJURI3XE550/RNZMGbTOqtG
hNpmcfCBJcsQ0w+zOmlxmd7ouOTrvab6BClSShAdvJ0brCcti3wBTOMx38JTBbM6GGsa06pVOVv2
oWe/2mHKyiTSfBlY9A/X36aZoiZ3jNSHB8r2F5EoGGcpmqoJ5igjPthamymfjDNGie9Ts3/XYMGw
NvS42vWBq3tpDgTLdYt3clMadYVGp6jPVZWmR0yuKcuSynjIB4SxTKmQgarFxQ477Ql9Bja5xVNR
HaFouTe6gmqkjdr6Ls+G20ody3VZF2+cUPXh+luptYTOQHiOW1u9pOwBpt/VRM46Yjky5RrPgWgd
CAcqJXMaTsfGmuyDwZltsrA2izaTYxHmzgrzSvtjjtDamgLfIE+RB0W8cdSHEfmuAWlV8xxemgX+
M7zSDjE55UbxMdOwxSwqm/qYn4wjc/eILqamKbMq35jL+6rhIB1aINKscBKAOdgCqkLHnJO3sK1V
GUODT/nYJ1sGQfoZ6+41LtKKz+wdOLlN6TQqC1gG/1FoWK7fxJ/bRfNDKpRYIcFlzvPgOLtMzkvt
MTCm9KATQNcFunuqFlNBuYJTI9rsWzO3GFXLUKdhwJ0/YRG0DiN5biFVvrEbQQYCHYrfS08unx6S
G4rzsK1Cy1S8jnEr7mRe56Z3EnsMRbW1U/MQTuajWHD8xftqRLytBYR17xxQ8aZo9opC3wR24wgM
AosQw239yCu1q7F/GbKjIC62KTPPrQD6uvKpLAxiLWhLgnY1UEJN86pIlq3s3rs484os3yyC+Qc6
G7XSab5XCb23je7WadaRwIkAqFM2IYUtM9WYW02YdxJh3vXXoUAbgHUwli7oNPTJ9gXIVmxmnoRj
5IeT460Mioq8C/IkL62PglF7pp5tTmUJs7J4PcsGUWnTlYJpfuLKrGre9R6RoPgsW/+cq5RC92v/
nMpRIYz7IPb7PN5N6YcpNo5lkt5JYNjObP8raAKYkpHrNWk7yd6wx9zLOscn3XETWglpOSd8rzcz
HjKyFZbNv/zztWOXdIkZywQHWAo1sivgPqIvVywSxJzbCSpkXUEmmGAyuPASLNtXMcGvIGlKI1E5
SicnrLTpHGftaEfiLLE7+WVZqJ0qvOoTmED4UZ6XQXvgjaausn2XX3EI+YIpR4CUX+d7OghUC/zh
jgjGTtP8ZRUuqXedhzThbR/qZ8kokYjCMgLW0KKXDm+Mk2+T+FFtTF92d4zQ7/QWihIgWejCuGDc
JFoQq9fRYDbGgCnWAMMV4cPt9KyqeHKhFXUWhuABixOwzRyae562NfkSMpfzhZ5pCI4ba9lHmoyu
Sqx3nUSy1NQjOuP1PNsbN9cPJTF4rWocGRB6uk7z2wBEIjBJK9nCUKLnGzkaHBjXqqBiKQiVRjZ5
ZJNzwsVwizc2FyPH03DYT6W2PLi9OLcKHrnAQFOZe5D4NpH10aEEHS1YUzVRLeIE3rWF9mANB0Ty
dzmW3LJ5livdaL7ihWbS7N0ZQIRA2FFH/c7bMOdk/Y3uTjbe2P0ek0I/Wo3iKe58DN53wCZTqh8k
GaUb7jNbwJvm81gkypLPLcGwKeXcpXGWL4m833L1N5xbMdJjlXGWkxbYFtzIaZ4jG0eeeReHvmyg
GORyNuWeCW+IZmAHl5dbyFtqkGFf5FuVHVDtxGlWQKbrGc8mG5WdfupawJoy2CIjW1eCfWKMfHeh
BOCoDm6m1PKzWRz1RDu1MgRyMT+5HeU/ZToZv8capknPjEDORuU0xx0ZJvFwRxgnMzPImhXoAEnI
/aLuWvILKaf5YEbGPJK9LOH7JuBdSaOR87gai16XSo1ZzyAoxOFqydFD3TZb3anv5YeWuITC0YGc
505+WHMiNL7rtkGLFiq/a/UA8mxwox7Vpr6dG5ScXH/VkVLQQ1LonjLIYjH315yZy4BcEHMmL2Ev
/10g6f3iYhOeqbtm+MjzIw062EpsBre2bQE01RvcBdYDIVJQh9iwGmUrd2O5idXU6Ka+rGYbPNki
ARYQroTII+HjDoafRL3kjqyggHYYbhngbDaDB3n/JcYun1cTo2yAtGnl0Mj4OulMkU+CKcJtRLYX
ORFbZ/6UKSTCmtFdDxChw9JqIULIn6II5yZ1oYHb9X0+2+ibd8z2PDtp96IOfTnaIbR0W+ICcDJT
x18AdHAD3M4m+ACFl5zT2rb9eD0RYBINprpj0HmUAGmg6oiyjVcLibyWcD7MGKl/kAXInMIA+/U4
6vspJq5WqHZAmV1hMolirvvDVNnRNWzSkcBLLhNTgsofc9Zm51wGws1//aO+n07+/KPkpXxDc8CW
c3ExRXeQG9ZSu7hT3eHkLEjewHBwn/cDo/KvP/J/RMb+D2jW/xlf+/8/MjZTnV+TsR/fsrf8tUm/
J2P/9W1fydjun45rIUxAA8+80NYkr/orGdv+EwcK14VIJZh/m9j/fEvGliRpF82kpTNiNBjc/5uM
7fyJnpIBqK3rqNIwNvgfEbI19/tlRWI3gS4GjuD8g4LPK35YwYJw+iWhW5MyFjJ/SxyCSfkD/1oj
GXut0vyjnSVfCEmrEBlVO/zF9xrmiWtpWkJACz5bNUJfaIMNlMjeRhI4Zx9nFdHgGGFqKpAB1jVD
MrfvDoNlpNvWCZ5TJ7yRGcVYvBsyqAFjSOUSJJODVBsIxXXQsqQY6lrEGzDlQjflaA+GOWMy7Axf
cOd8mFAvEsdTEruG9CMwcaTJ6vctWZVrJ4k/BrgWRePngunJqipRvlLiPoVBctuJRgXGpdsagfLU
kYG4cM9xMdR7TQ5JHfVtWYiHUJi2r7MRb3OBnlcRGGEWDVrrefyAo8z/Ye9MluNGti37RbiFzh3A
NHpGBIO9SGkCU0iio+/7r6/lfPnuzZSyUvbMalJmNUimRLEJIADH8XP2XntT9iBZiVEhisird1nE
kNYu2e0DW7Q4YjgiNIIGmvBuSFFZofrr6+pSWs2bPySEqAtxUQmzwEzC4zIf49nBG+ODc2mF+9B3
9aPR3LGZf8dshnP9OicTZ6WhO8xxw9rCi+VGV99gXFUwfWtraIIqupbEMa0BAEOBU7xfOtUWzPvA
bCBVq8roPPIi/Gem0ReS04q9TDngxh9IAkuucoL+w/yrMGeQMzDJ0Co+1HVGiAGOuGx5TntGtKyl
mzEGpttb0TWpgCMMeuQGywLUKHasEK+8ctx9BDHKsXXwQtjfpyHGTBpHAjBd6z3jgj1MmOvqLGHC
4uVn1c7YvL91EQ3/fA5uvNT7Hk9GczDTEMBaQu4tyaIeVkjNZHEr54EY2+fFcx5cQKBVIXZJQT0k
3KcOqLslH4eGVlfWDt8zZfyYhE9knXhQHj5XYo5PoygOBaWWlLziYQbYUyxPg82lPLXRdVRvTmLc
s1W/MNt9gCT39uEkne2biD0k6Oe3lFEATMD8x1C7D2aS7Y1iPC59jfuHCL4smM+jwLHW5udY6fe4
Cp9Diz53X3QQLxbIFZW1leO4Tp/MyNjgAQDjwyvPveYtle3FXiB8FgsJbNnV6QpYOKJ7G+PWweCl
JekAnimpnmcPkdvAO24TpO0k9orjeZdSBTsreaMkeRJeAxkT4Qz8uGc6S9y0EkbJGNbtxtOj7PhT
+Dwt1rLOwSRw6RufgS+14WPeso2htnzT93MsMNKZHZv4POOuDsb5XTYdPyGyTsxBop259Cm4juBS
yGL/4bwkseUFE+rejbKK4WbIPazTMDw4RMnMb2rtg595X5IGTr/vZW9OGL3g9AR5jVeLi3r0aeLo
L6yd4Sn2YzC+c4Hj3YSGRGPiokZ8fG46v7UtScfklNlB8t6NwdGC2aTDqVSE4cyf+PJyhiGofzHX
9QStONzPC4axqQY0hnv7YSDdphrUOTNbYFBYzA+y1Rhzf9miqGACqy+all8eqJa+K/jkRXA8+sS4
tXPOa8lch27EOp/Zh+jxvhGi1zHKYzJH0A2k/QACN4bB7V18JPuCFBBmWJIeB/S8Hp9b8Lws/nNq
cbiOqO4h8lEw0zyfxZZCuEU4YT9k+t4pywqAp0NagNw44XIMx5u+qSv2fv4NoUXv8pEwDWvVmaXD
xhNkFWG87IYBDsz+58bzv8YfpZNXkqrehs803+8FOS+JyK9prVYgY7/ZufZUzunnHJfHqk6IlpjK
iRuB1U6kZPAO0JFlADzAJA8b5gDTOkSiyqMvrC+hKY/oCmDZzeaOC6qD1wj17yOXJ036YK1qMo+Z
fn2S4/Akc+vQwwjkghR7aisfDLvYIwR5V+leTe7Jsbs3kbJCT0l2hWh3EFjkjfqQ6hghyGnYNkH0
q0Htk5CDqn0ad4iPmPFwxRAtuxs1d1k4VH5wm1aybQ8D8tVybC/69m5d4x6M6EumqCjtkVt3NPNg
P40+56DcdNVdGLbHmEgQGX+fPW4aS/poBYbrPMw3H7ifbDBGfts+YVGiv6XT85LgVE0YbPU7byV9
SwtIDwV0Eq0Fv84CKbRKXKY3Hkp9yXBgI8Z15PH9iYVMJumglJjGqYw/54n9Rofmeci5fFF5rQPL
/AE/Yi2cEeshkysfL9fWT60nozGr1QRjHQT9Zk5JbBhK3JY6OoRH4htAOE4Pa2CUYISsWTwrNjBg
JvYJEoJ1vsTXPqjfokqxIIvsPRXx9WO5XOL+rRLefsy7TWFE78JxdgyibsmWSAt5C2XvPZu6z/Te
dE6a239m1/zGLGWYYF74XvvWhM53g1tk6hi+s30kx0SE31L0svWQnxHBc4E1xATqp0/ei4e+1M8W
Op+dBIFQLMQVJLhZ6M5l8D5NzWZXNgp4kJP3Xc61U9NT7Al7mHSisgAeCj3s7CTJpwSQ9CqeeS/J
+LvhAkdMyUlWqfE8Wpw/KNFM8oZ2Y5fp1Wp5VIs5YnujXhfAwKt6YrnN6/7aFNbzMHZfPC4FPq8M
5PoqA0jQgXehM6osrp6YTJ0i+pGJ16lK3/USRluTp125nGFZnEwzvYKLxuWrON0JgKPVSGIm0OYO
m3KO7IcTgzeZTTSXgAyNZ9pR2pvA4des2Dg4lgNUUuJJ8SeU82uNQ9fnMiOlPFQ0prs3OsKf6EaO
bJ4rcxNOlU4j8D4t5FndTnlx4/s4zKXFXRV31l1qB9+7sNU7SgFmyh2HldkmyW0vwkscFrhaO9jx
SFyK0gOmyEx1n6vUXLt9HL7i5tJ8iFdD1Q+9Z0RQ4eYSCPYYn8ln3URgXck+k+1aCbB7c0WulJqr
ZjMHBIuFtQrBz9jOnQuM+0yUfLshArz82scN71TOjwtRiKUjJECj7nd1bp/mzjI3pF03m1TZ0U1m
Jxhp3RBnkVUU1dEziKtbRdUTydD3ddx7p1450a3h9w4aA/paaHIW5T7XY9Wu8tLCsT3WyX2VwHWz
IPJKZWWnhg4GxNiC8XNlHEsCefcIRVN8Aj8WVxRHipnhNgnEQrqpcSMHSkQpGY4gtMOaV+ZrZ4RI
AkQOCQuy98Uup7c89hZmo6I/ffzVOtgEt74RtSu35WjNmzksvw1V+tkiffDWz+vhluDp+jbqYW9U
XVI+NSXIsozRGZv/8t6Pm+qBKEHzJg0pkuYrEZJYccsFO0ns1XeVQVwB9fDUbZfJkghoJH8fTZ7T
S1lf2sQjd6rSKbOXzqd7E4GOolWmSG5T0wvX4Jc5AdnUcYEhS3TKvXTLxwkzyq6RxhvJ6/UlmVAo
2FU2H6qqyZ8shc+9DAu1EWY/o4wptB5geWz8bNzO9iKe5yQmXdM4+vF8noRlHdoCTg9d2wzhFcVB
S52yJgm7xKXTVue5UtuhjG4qxI8HR7CPt9r7VJBIZSSMpWazbu9x+C3roUXykCOuPIVQfFdp1OWf
+oJnuI2ubR1EMv80FHQoo6kE2UQfO5/z/s60OMddrQ6jSR+7awrnRrVTvBNk5W4ICxd3oa6WJlj2
Df28tbv0zlYUyQ9XR6AGZoaea4pAy6/+688fnwZt5h8/PnR5A5vDpyvSFmndEyzXlrRceRMKdBs+
GUOHsqiH48cHmm3DMcd7tiqgT2xWeMZpeyYsGHnha02UuQMGTLkXefXx44OTT8s2VUonTrjmufaD
fi8hN2hlIrUkbKx9iVsf12V5she7Y2oYzLdkiJfNdOtR5N5+fOLjwzST9zuYwCAz3od1U3nezlVe
dg96Mr9fLC9iNoZmMovJtAwKthctKVSG110UWg+GXAgbU1C/ozPrzreDQIXqbFzV3Om37DWr248/
YZj440/LiFGqgbDM1oQvmSlHqVQy7+wHHUB6AH0Ps0SAQTDSk6mc7Ohyu95UmXhoVHWq+3xaF5kF
zCGoq7tWfwgXTx561/5BmpVxZFd5SH2nODLKovnmqx8eBJ6XjC7RKhvp0XYkNO6zCfq2V30P7MGm
NsTIL/XD3nkOSie5s0cFltZhU1fHFQT8GVVmM6bxTV0lE1eFfWuyrMH30LV24kbsedqbPA3kpqqq
ZD3F4S6qBY4CK3spGxD7icqfitqp9k4d1ttQNkco+2xQeRVMEhqizE3v0BkMEUVQPjDjSoAFSFC/
pfnDIpJ1P9qNf3JDVUOMWC5q6InwG2pxpAQL+F1oyB1/4wbfLMgNnnVqiRE6L03bk7E0ezumQBbj
b9LJC63VqrFUmvkt1ZpelZ6qSmE1q9DP1rbF0RZ2fwtovb+t42fSt+tdR1rxhjDJGTk1gt829fOD
nUV04ozy3jNmdWJ3H51tR7zB+c9emJGF64WCEtDNMbPrB2einM4EddBs36vGQ81QLt7GmSOxLjpL
QqCKvppFEOBFlPNa9m3A+h0cp76zXoBmA91anHDT+iSCCte3n4aZBPEeLsNhbsPuZkgmRqy0EYcx
ew3Al1SisD5nMC5112MjalJ8JkN2zzQB9JN3Nccy45FAs0DO3EYTGTzHyTWWmzJsQsjpar4Oxn3N
anAp7ag7TgWPupoZ3smybcXFXl+RFZ1oUcD2Iob8qOCQpFgDN8yHCaoZvXtq7PHIpmLCgYn8R7Da
ySCMNmYvMtBn7ADHcNwHTTy8UOqEj6AwRTVhSQPaCjB1XDWwNIirtkt2Bzyv6gD7L3dAjgfprVnE
tp4yNpBxE7zYTcaEPK3ltm3LJxgaKSohj+GDKp9nab1ZSdLf5q5H+F4lhqOk3i9Cg7SXNng2VYGJ
1EQ7a8K7uMs8ugAa4pkHSU+PR8Wn0ucOMYhyjkIGwS5d/6BF7256KSNfysadU87RXcJccbuA8iEE
2rP2cvSbW3Jjxc7HCYnSmb8GkhT6SafXW97cn7zGPEboDu8knXL4aS5eUMqbszTt5fzhZWekZhWs
sW6ihTZhMSNOKYpjkM9cmlAZ2RFV+6aQy002orXggXjJlrxHYR+qXduG2a7Qf80rUGBiGRtkb7F5
IRb1BJV2Pv7nQ5BDzxlLN96h88MpySx2ABKgic/5Y+3V/HbyLzeetC7SHw5ShvXnxK4ZEJolyigh
sH3kyUMdzcmDyR5oQy+v2idlL14QE1XERCF8mR37PhbRXtSxtw0L3H6qCJhWaNjP5BMjLqv03rJD
4zFsCGfyui90VaDHDHh9RSXleQqRj5Mn1++Dp5Bqr+ZBBS8ByRnYf8S91MdYV2mYhQOaWmGs66Iy
bm1VswFEbvMtcMGJ1w3dafWCSNjadjnNpsUOx6eezd06tYL6QOLNtE0D1DnAnuKHIrhjeBc/EvYs
U99/SYfHZZrX4Mgx6/fuiEQ7SM4+faqmc8a9jHtieZSN0npqSHcRkNTWcTa1x5xrCoT7wE3lzyuT
DQbvkMGWmtJ/71AEfZq6yiHZUm3begJwrhZoUPpDqsC7LzaQI2N8TkM1XMfKOFeaQJO45rFiBrmt
XfDXsZnJDYZMIvam8dbrmad6elsGl/ZsKuHsk6QDpY+QrxvJYHDtF3tCzu/Xjr36yBkjiOGM/tEn
9Mbjmd9M/j6PBLfzkAa/c69oR9Vf3F90Wz3TsiSkANdicvDXJn4lVGZHKZrqIWD59KH801skS9Kl
w1AxHVm5yFVMzk9zdacExOB0jLxw2TDvvSwdsEDWCXJl42sB4+Y3liz7FzuYfnGByYppS8TWwU8T
BsOf6O5CEic5wjmiJqQ4GvelU9+1i/uQlPF9WiIRrRqo0EnRvul5WFwzfqzZlXnSuVCdBWAR6IHQ
VV7WbfB5rLBY53Z9tiUdo3+eh7h/dyoD7YG0HVriP6cd5XEiJZ0VtpXVxJ2lOHOsc+///Et+tRt9
nBN8RpidsRx94G//NHWJohjusVRo5b3kODoPA+tdIMO7esI3O3AjxUb5lvvi4vjVWzapfSqNx39+
DR92yZ8vGuylEpCWZUvvw7f2p9cwN+PslXpXQTo4COyluzqN97Vq6Ct0JLuv4RcCqaDtnEUt6snk
prUVNGOGrqX9UEj9PQPNUzdSLxFgaE7nxSfma9Ms0+2iAKob6jrRWl2FzdGQAzpAwrvYp8fwo9U1
CF7NhCszGgzCU/k5ea6+p24S73u0nUMNi2lw0THmEdKUBKrpPx89N8XfvNEBsj1bwL81bfmTLQ9N
jOs2CePOVPebdas/URyXYz0URvaOGumZOOsHd/IuOjgjMul+yJpGABHa96yLwzc3qL/MJC3EWrMl
zAzc8HBKNKi/y9Ac8i+tpAeBt+VhRj7mP+aD/cUXsBY0fizHa7Vidxbh9XqN7eqrgZJDf+NSsF1M
NT1R989zE3mcUrQcXdqXtMYEwRohdRtV9CIuVgiVok+1LW4BIQiII/SwUgg/gc2eqVfiMqRub45O
/0YcBiNOczj3Hap8Wp3Q3Dv8gc2b03XipAzrWfbLW2o1JKlBI6hISsbn9NDk+bkT4VfdNJp8+lm+
TN/byrt05KqwuWZ08EHimqbsjDrnUNP21HzjThqIZggqCwhFBVpq44AigghhJf2o3Oy2AomqI8g4
cUbOa6rbiKXhfxZN/1TF8SZlAGm5VLG6LT/qzqqMhmevynf/fCk4f7d6BhJ0kB/gKvZ+vhnLyi36
YKACLWPgNSSLrtBYkWNJdmtkRTtiUYA4KZzrUh51j30w4gfuX4j+Wf/2ESVJqrnXhXe9a52bqEVp
w5iEGNAyJKZW38nlKC7e7L/SB1iGR8fvXvXEJGdco0/ux5GDXr4SAKx1cACX7ebAMGftoSL4/8NX
zdD6g2b1WxIWlYjkAfW//hs39QsJ667Nyr8OXv/4lj8oWOa/ApcGKGsGpCnwVTxq/03BAqnEUISH
sJ7P2zzn/kPBwh4ODsr+93T134NXJrn8EFjynh6TopL6nwxef33WUpEIhxkvzxVW9A+X/5/W9CD3
fYMmvuRusletHNYKYqIPGXkh1T0AphNDVVxqKr8iXNF3WjMjW80LVcHjuGBdCS7z/Nh2r4SdoGxV
K7sefyNtcP6OYsHIWnBaA8vjv7/WKiwXUzy2pKRQ4q11VndndBuf8YVJVsp8rXX4REz2BB3bWBXb
3ug35OZhLYpWjXnlixqyltz028iQQavHY3/Cz0NjiHTcCviNjs10C0jHYH8UQkAnfw2my8RM1zS+
KmK0/3R1/A1Q69fV4+OU/+d49HPmT6e858FQwFiX66B/nUa5tuYLqig2heRmOuBA41fQ+nvTBw7M
PKfB7NqXjH1Fvyorenes315OCqH/GIl2RwTlZsBFBU6UoWyCiijB+dpvSmmtpoBeCawbVm2ifnvs
enTVSD3CRuVGQELNq68eOV2/OcBfaxV9gBAFAt+iLMIV8tcDtJa5stycawoh2doURHQBfrT1cj4V
azd/LBi+lLmOiEIFGOMOH9LfXDO/LNA/vYKfLhlbIBDuBl5BEd5G7XRcGKWNIYVFMMBtN35zwM4v
JeBPv+6nd1QiJa3HmHfURseeE+nSxtT0RFFQRDMyKDE02y78tJS2Cdx0/VYadAsXOl6L9Sq8qxvB
Ja0lwrZtH4ynOOuPbohUiZw+SOwrj/uxnHq00hEn7hSWr7x3PSYn1yQhi2Hj+Du6h6tf8l9qPQ5J
4tkDdqMxFT/DTGKrNSeaDVydvOgsGWgADPqC1ccScUzVIDbSx1yepBuLyVHr5euOpUE2OK6JbYr4
vKiydRQyIc0BS+aPqvrANzlc5sM561+L8jVi4zGRkERERK64aGOfkOzDxN3LoGY1Qxrj+eaajzAB
bODgff3KUJRawP7NOwg+8J8P96ctR1EgLyboSUeWDhDNXyURTIlzYXlZrAta8s1EUpiGCAdqY1if
WvFaBccUJh6U0xWuxf0SYzeUqzgd1pEjdvpogqXZAce7Cdms/PMSIv725VKL6ieB1nb99HJDJzbD
vubl6oVDQWvLFR0E0NYRd5i+AAt5zV0ymsnxsmrC2yoSx0a5mXrih/FcjT5BCCVXYKe7n0T1DK8u
e24nBjZO7lTET8RJvkUgSJwsqJKaIfWCqFMQ3zheQ3KQjfIS81bry3kRpGZzjDnrp7RZU4FYl2Ki
nOeqFYqZG4Gr7hV1+QozF2uQW5JgxCVFZBo3zKqikxMi4Meu8Jvz9GsoDFexp6dxFGr6YaofLX9a
avGXD5kaXIng4NpSpkEsBbUnNy0dK/JaV7j+1rXVgp92GaqSU4O5Sa+UC13zBZ2C7unn+tBYsf75
LbT+Dp/z55em15Q/vTTDLNopCXhpfp9vK+t+aTE+gGHiNh8Yh/T7Iv/WO/1vFsZfVFb6hEgP3CT0
CpwtP/3WMhSeMCwWRgjkRI8xG8fl1GHE1Z25oiRPr9v884FCPvqbewsPBDtvahbT+ZlRgSiILujs
szoiiTiqwXkmGYMn94DoH+nD7egH2w4/QBt/1228G+VgFKi1ZUAB0l08QFHgUIybCOFmROzDbV+a
CbJYhq8IdwttQrC0HWHUxgSGFjhINby4m43l6M7lI87T6kZh4AL0h7mh0DYH3WPLtfGhxQHRaysE
OIZmYzhQTXx1KfKIEXmTRYR6YaFwtZkCfjdWaPswaJuFow0XprZeAAXf2zjv7bJYARpdJ+azPxob
MXypKpJ08RmkPa+FRDTwnqFJtJZ+5dwydUiKMc8M2UHdYvA0xF9cmbB4CobIy3ay0HTb/i4xXOa/
IxTlYYv1Ft0L/96+xoSAeuZGVmW7brUrBD0ZsvvO/mJgFjFTYPc8WZta7jxiSKwFTqQ2zqSRvqG3
kbaVeAUePCtojnD625U7R+sQ5re+m8dm2quWUFEhCCJObyNy31aGyZe2RUirSEb1qTRMAs4TGNvl
WH6ydS5R0KJ+Sg35LY8GXCYiJC2hCZzXVmLs9dvgSVVzwNyses4H2ex9Ld13NA9PajLeTNikJuUV
+kOn6XkuGD3BporWlHtoSNjJ8e0K7B8ki61RO0i8fWiI1x51J1PFTY1FEEGfdgXq4q/CoNyaLFUN
AKjFXhlgCPK6PIgg21Y03YLI2LLA+xZpULazRoNNkxFIQr/KyLxyHcUFRjVYvfqe2Kgeg4WLsAF6
yUmCVEs0/o/L5HmwAQLGGg24yGxX0XDyv5DW8OG91NXWxN1Wa6QJinur98gEB1XBE2Vm7VXW1eMG
tAO56+YG33Kzs7pyT4jNVrGPhYjTIob0WnTVuIgGmxKA3rdaWMXzVxtjnl6Y8omVG/slZzt/skPA
iiymFAgGY3u/f037VzOirMSgZVevecuzerxYrOQmC2DD0MOfz4u816svpbx+WLFYpigeIAissumi
62tCPNcggCaQ3roIV+wFZkqqmU6g5ZGO7YargjAig5AA3KZZ0m8SUuD1tkE/mEhl2g1gJ2KWHKtf
2flXcUEISl10ig3uvEic4wb3HCRqguNuOu6mdqSL1uE5nDvKfcpFdKCe+aofM0BwIa2UK+30DJrX
hVHxTJxUwbs+uY+WWWGmmE4BtXAx9QzTeUB17mow3okL2vWQNho70eXFBlP8qvPo/pa8UtZ7dBFU
VvgLVgk7hDLCtmNTbznXmuCHiY1DwCVhTE8TeStR2R8nVR2yPmNun24SDkd3HrTjII3rmwkeOz32
tbcAymUQFHHN9ZhfGOPzCnwGd+2Sb/Ueq+XxCxFMkyF284KqibZFNFM7U9zrc135Gc4QXi0UeJez
hV50E3BSp4ymTEpetlQ/lJFiputvlX/wzQY6jMWE63U0cTKnAlbo/HG963fYzFnuqUmWBrez7ex5
QK4/imNd4antSGSL9hYM7nA3qnZXF/UhTNUu4rmIP+oYcvVhGd0TV+G2y66Ghf4mFqah0bx15h6e
26sNSpTR9HYoqp3PNKcgx0IpUKrfwx4f6CgO0XMB1kDfgbpcHiqBU2je9s24Lkx+xMbBCO3AWXYn
Uk9tD7wonjgNkZrJwPCSzQhcKFXJhmb1imnzWl/nLe6YoXgdvUev2BLKRxmDt4D5z0jF02a4Swuu
Savce7B6otRdM3RcD0u6LXm76Y2h4gN7HyBwarShbNLWskCbzHxtN3PxnU3agBYwwS+1Ja3V5jQL
l9rHw/L/ttD9/z0JO80K3S7+P3dRDj++/6pg/+O7/mik2P/yATw6dNhpmdB2+7eCPfiXYL9Jt0Q6
dFrowVMu/3cjxf6XpP0SSE35psxwKU7+W8FOIwUOtKAWQgsBcPx/1Eix/lrlYIswLdNi+CsdWzBa
+XmiYiHhaivRJZtlhlq2FAETJQs6HCwSv2jPi5juCSyGFjtwy3lmcJi9B7cwsE7SJ9bRhWsJHm+V
kRk2xPPvqk1463+pwj5sG6hUQLEHgsYSxfBf682sINe+8IZgTaofyk9BNaBSTDcV82/P2kwVauHJ
pGUCmw33U3KOmDB7Mv1Gle970SWfGfKn+6oh8QFI59Wrk9eB1qrldxHRKmEGvCW5T7M5OvQ84Z00
HlfV9GTR8CbNoZArnD2Ab5FzGqaDTjdKPnGTH0j/eRdR8KbIS2HmBUmNBJCAtGeElTOPt+GHAvBF
CnDw3gmMjaohECK16mBPGs0T/1/26cJ+IkvH5wVMcYawwlzkCGtjHM5Q9s4ICVEczCxWGaFZzLQs
2Po8n/LlBnEKnNLssUr9EmQNz6bQwQ/dATUgr/oJr+4+gjt27PhasiQx1ysoJ0k+n4eIPxCkiiN5
ri9s1FhhGT1GDnN2ev4vJYtimRf6UTkb7Nu/2S4R84JZJH38xDha3+qmqhmTeslNaIFS6D2bTJvQ
n9dubaKPb8QzBReQXnQ+h1JjM42jKTNz33hxvke9sy7DEVNzETu3ixO/yjlhnK/G4jAwBd33NdZg
zAfRsdFxcM9FbRcv0pifk8g1t7UkiGHSITqdGID2tVDY0m8tkmow7uCo5EjEVN8l69jiC4dcbNyo
arhUCrkdhdzMM6XgYuGk9+iy0OKR/RrRwJ7QvmmdJOi2fLLh10hPfexsPo9Fm3lNaMUnMy7CdVg4
NTVPOvP7K57FHEzuwojuYE6sZADvoayDrZFEd4z7362QQpYQCLahqFh93ioE2B2Fdzi4x5l3BZNI
eZhiA+0I9qwAZPamL4MMpXXXrtoha7YTYXhrMMUHZbEpzqu4ZDRlQotPM6xa8Saw0vaQyyw/wF5c
kdxR3YaJfWss5jUyl1OelUDCpfkuhPq2BGgJ3Z75gnkWRn7ykulWdNHLTOCcX0xas/7sZnGxxxmx
9+OEFoidP8peZTekOd56I/gHpy9JGxkz+6sdGScEDsbLCMhgU6b50fbD4sjgLAa6OJD5U4gvscY1
wOtKdnaqHtrJVa+MiM/jXLX4+aHmyLL+kvNidqFwrrkzothP7M1CvcrQM7xIe27XSXT2+/kaYf3L
0umpD91wN1RTtSGxhhtuejOmpDzXBXNFI3gOEiu+VF7hbea8YHxqQTl3kcgVdtxD4wdU3hVv41L4
sCiG5NhYJD2axMytWSGTi60/pFE1bhaTu6IKzeA2qPzoONTR+eNvyyy3QxKjHI8S72By2aqG8XIe
0xKTRB4CxR9w43FOA48FKEn7bcfFfWPEcXYaoYBQeZ8Q9t7i9HC2kOG2RSpMKG0TsrnKug6xX296
Dy7EyPys62dS/iL5pRPZtaPBFphVvs0iDy/12q7Lb0uCMSWwxpRRW40y1ui+LAE5gVNqHmY1Hsa8
iIFR9Ac3KCgNhSg2Vi7iXW227S0DnGdRVfPbnBGVUhQG6QD6rwsGw6BoaYFV4kV0o3XrdpHCSpjI
l76bgdr4uH0//rURrboVqs+1mFO8pP3k7WXrOEfly4motkZ8xV56VOFQf0KB2BxgesRo0y3nrWmM
dTdJ8ZX0Spa1NI/PwAiihykSzarR/1AI9Y7xfH5EKecfY7dItx+fX/p7r0mnL2CDc0hTNl6SaPoB
ELGDZ2N0pwFwBzJKo1tn0u4wftp2tUrCYNokskTu1bpopmX1UvRLey/r9lOunOG1i6viJg3I4YmW
iraS31SbnqfLTan/FYP3UzMa3n1Xd+5z24LP1J9GQjecbQ84zsc35bHTQ2NnE4UQJzqpYIwehiVv
LtC/QN5k0UPIHufh4/NL8hWyAIrJf38mRingd316DmxqVwpoZqptlXdgmCzGx45aHj4+yC57HxwS
amXR/vEp267vvCVazv/1BfrzdNrIjUP28J9PAQqc4q48QYNB9Gj3n8uadEOEAOXBXrLuRpoQVDp7
pqcb+AnsH6xbsxiXTYX86ES7i6cJ6YIKyeONE0tnRdrRl3Dgdmd8iJ9fK4rpYEBLzeZHGu0+KRKm
vAnDeD+OyrmEhHgbTKVuJVfBhBBC3pV2+ImUcZgodJSyOOam88yUGaqVrnufBTluOPagGZoVD5GD
dGtEcA1fm4yxxTaU9nhB91b1xg1uYLVukrFZdaHJNqP6PlQZ76FVfwr74XH0impTJoFCoKt5NN7E
4NPGfR8PqONmsPo1gk3PHpHjcDFCx/eRK3aNxn62NyHQ48yRBK7BSRKxesAAA4egcrNVIr1kV7qf
hMNWG31JuZoneiGKonBDFqB/Y3n1vfLnhB6Z4W7w1of0vcW1YweEQpZoWoSPtxUMcCdn3J5a43D4
OGp34b72gggtEimW3GnEL8jwGTUq+ZP1PrOo9T++8ONXDQHnqPChWQKGPCM6IyRmcqaNhQCrYc+M
AqH0Goii5HO7Zv8ld/CApFYE3xphFUCcCq38dFdO00ygrPlN6G9u024fLG5ykyRBtC5T/8mGwYO3
3z54McrHvuPxikuEp5DJ/WzGPBV0HJizQMYEm0zAlywJq17IP+rkubUcyEkmg3BryHxiHmMu7tHz
bxciWXeTqEhWNX3/Ip3pFPtAx1B0jYchIJh+Km6NXiKC7432AOetgpRI/8kfog3GouTeHhobL1Tb
raeijdYkobm+ARejbOhyERwwAn7omeOTGYnfOQiLU0KhdnStZh0Ctds7IdTDUtA+EPrx6w5Bt5sH
c9dW8bUd0ImJwlBrO+8uUYFWlRbBvOfiZtRhNZsPF0EKhXVy2510EsQ/hdiSQmodg4YXbwRcK06s
dtVs3LVOTUEp7HEX0brZNbQgmnIHFBQUASNd6izKacPjCKOhGlei5dE+4aAmXUQ3iGj30pIDZw08
qStkuVsimdH1aQBYTHNFgJ8RIXrTH7qgjI9mJAgPyYx1a5CYCmJYVA1No6hytzynopVXluX9dKx+
API8VkZ0WqYEtor/Cgok2Zs9bbo2Uec+Cm9kL75bBughayrnnc2bvFWoxE8fH5x+TE7NQA4y5eVe
NgI9WVHo0EC8/VM9cQmm/WOfxcTQtf70qW7yftUAXl3IZbtn1ekOrVtPex5bwYsfJA+p1V47gsdO
VtoHd8Kz5Z2PAtpKYNu6pF33SXifLMbX0n7Cq9JegrohD0mPGTvTPdT2wlYAkex+VJz8FFHVVGEZ
McmJgaOECmzAE7eq6uGxo19UOxoKYWWKGA+oYfQjH9hQpye37hG2Tsm6Luvs2akr+Cc+U6Ep9s4k
8TzmZTLsXNfYpEuVPZpeTZ/NJqmn8mB8xvCAAMEB/ESCFuJ5HbL/zd15LMmNZFH2i9DmgEPOMrRK
rZjcwJJJEtohHerr5yCq2qzJ6q7azGoWlVYUmYxAAO7+3rv33Ns6uR/8nGTMoIC8V/uH0MgSipul
e0F/jaiOxUEkL1mSrp1urh+9wixvctP82blR+eLWNCDzuXfWfV+ctemW9+i4WMOQrCZLm5We6n1g
CXlQ4RyRN8eXJhx4rOIPadIxMtOxZh4bNJcwtHtUj8v/jnE7QEi2Z1iKy6+zSc7bIDT6//g9l2Pp
WmmZspwohwNxiC9n+TKZ+Tc0RqTURcA3iYz/sAa6e2nmgPqbunE/C2w1vvc5LMrbFrMYjmQ6bpX0
NUhSV975wn2ogSTsg5jx00yuOya+tZvneic6aRxN1d44aaRPjT+bL3PNKAbK4zLEt5HMWkuwjqvV
Qcru0cwkpweCWyHKhtYGgwMRnKL8CLOwfyCc2yA7NugXqrT5nhUZkSS84Z1d6kUwRCyfJqNwO0ZN
fZcsGtvrlwoLMs28iGFDZfYX5JM4zDqxLa0m27PpwfAo1UcypjGVS6uOg8uOxBbDq/taxSDethG8
qLkjlIIIE6H7u7EoAJ2Xxtcs+NCBc2W3U1r2M+2fzMRAaD4vc3BsmpsSzX6WxNwLxoOb9x8APr8R
ypjcKq8MYWiwtNqVf5cG/lPljPWNclPcAcK6E2MNO1h74W5GWreWZpccjNyj/UhoptWiiuJgXp18
u/kRiyXMKdZ3poznJxft5BQ5+gIV07ufAwIUu3heuVHRvgkjMFbaDsKXsKX9H/nV3rGT+JDP077B
5H1y3IbWGQ/5Jk1EeU507bD3A2ptcMB/G3G6NFK0P6QGQ2yGxBE7TKsELeULbA/umuv/Gi1GM0LC
9M5quuqmw4mH5pMAl3yc1+j02qfUK/KDF5XzOkD++dTmHSsUC0TLf1VqF/e14TzXZnnSiqlBPob+
RSVwvOOawIK0n5f8UMu/RFPpbSJbOfdRNdr32YBOcfRY3vt55ijO54JZbztaY0O8dtqfrFYmkDva
7y5pkyi8h3g7RTxP11+K1KPhN7GGrwE3gmktfD5pSYypYHyCIVnueBqIE3VAZtpG9iD6zMPt1SXb
jpnobRoYkpwNoPgyyE9WZRc71ffBhnPfJSWUeuP2AEEqsGfsmySUNku/14tWXe3vBY5DsjxdFOfs
WUG7aPV7SFuRAZyJbGS4lxA10a1tivpJwgFS3UfVpu9IyzdiENDMNDY6akYGTxDkAg5fRKAjdF/c
PNr8CGv1HWHE63jAMLavm+ZI65oCvHdeHUgm7ILKAF8XZ6ug7tRHyvCh5DH49LnI2WJ8jLC8epNh
nxoOrVuB7QVBmDXvbCJdVk0Yz7fV8uX6B3Wk64u3CPtl5O6k4X2jzZRDUvn3l7E08kurv0+Zrh7C
2Ro4NEJ3RlaaPHlTMd9XOdNuG8BtXhiH2tHxri75tyG5O3dDkHkwJl8z1phXnFEObVeiP/1QfkrX
Cy4xsnogSHS7c4Rpj0PkvUgVfQ/BsoZ2pbd9pPQXRQmLlbEAvJoUMGn6YMGS29Vt7CU1xgNA8XVC
9sT19yDL3Xh+l+8r01jV2cQh1StXHP7BKxY+PQ8gZpSCxfBWTwqVv0nKTctaRIqZPpV2iUU7J3zS
KpE82713Y+S9+IHrEs5p7kY0foNViit6YY0tsoWJKY77ktCE9oRRfVGtGqEEWd2Rt0Pnae5+hKE5
f2sr41MPfbMxPbx4lUrEvR/FuHNGKHI0UZaBg2+Nu3UjMvNCPYiHFro9mPIcl7qlfsZmq+80J6KH
wjI3PbY6us/pT8H0zK7Cn2Kw2lMckvw9k7mQBBy8tRF+1W1DGK6WyaZ3opvYN1omRhIO5LjSk/dD
ZStXW59VTcZs7dklXZm7OMVzDENQcAfiDgcEMLuhDTbd69aW1b9HYTY8xt1MKwxqH9rVdDsUtlrc
NVszl8EzGCoYDaFYBhfds+1G02F0RuvoVs4zpg30osajaMZN7xkeUdfWobTcL1TCwO/TeE079G62
uDuqmL0vof13z23FWMx1abtBix8K5PB1SEUD/CMjE2aBXw/Uv+Ub6b3ptiBJGImaeY8ZIwfJafM2
Mp9OUD8Vn25uv1vDHK0zBumWibffS1/HlL+SF7DYqoyfbL8nZn1heHnPXru4VNnqWkHynbjLkO07
cXxrRMazcQ+/uEYN61/aUD5e/53KXtC9tGywX5mPTKZOlZl+6/JT65ifSS8f4crL8ItS8j0ee065
LfPLRFTf04VW4TZm85ClDDpEFj2bU32nLL+4TereeNWRt0loPXymU0eYou2dxVhG+4r44Ds3qsy7
tvP9s3Kof6zh3ZRzdSa5pX4M83Y+aJEClFT4H66/Z1YzHjpG1gdXAYODcuej1dP2fccIFD0DVmNd
GaghhlDsy8U5SQ9R37JQXAr/OYpT67ZGD3TPkWE7BwiQyPceb1QzMH7t6dLlOZHcTET6jzAU32k2
DY+R4ZTntCS3cfQSjPcLEdToYYNyJY313BZoaZyTWvihqmNg2S9M0Xqhi8aSKnleiKN6YY86Agpp
AY5UVnBJx6XllS+sUmehlnbgS7uFYzoBNJ0XsqkFjJQ2x2cP8jRyYJ+qhYKagUM1FFxUvRBSu4WV
mnKCMAboqb4ow7NWhnlyE6BwtdTRoW7ip/ep5f4ZpDi3dnovzNvgwg5CT76iUzcsyFYE5dPGcEcW
lgXoWqMRBwwP5BWQQrL30SefhtH5Vi8oWDKWvXtnwcP2/mu44GLLuxDtwTEmTPcpBWwb2069Mth6
aOYNtxL4bQPxf2Hh+kBx04jNUJtlhpIeoBfgXHch6AIWYPwaEFTs23F2o/r02Jlp/xYtLN/Mgeqb
YOHfp1374kv5slSfTPLd/JBnfGPVwBAOF5rwuHCFg4UwXGOPp6bp/9BG/7+eYP3/imqymCYxffrf
c67bsvmef6jvvymG//i2Pwdd/r/wexLqwqJnLYFiqJb+VAyb/5KebS86Yo7eQngMef496Ar+JS2A
TL5loeS9yoL/PehybXJ4l8A6uAyubS8Up3+Lmf+Uq/4RfPw/snN/HSQxXBP8IClNhm0e8zjrt0FS
o6JGWjykm55oQfaq5tts6Mxe6QARrtN3X9sWMGRFGF82uK9sPkzzLdb40jAZnzuK4hN15BwK7xFf
8p0DeK+i//PwH1f1v6hs3UUC958CRoeGPOo4+pYmhw8Gfb/Ou8aQ/c81QM1axUjcKeqJ5qgMQjXC
lth77dt48M15CSt18GmXOyOS3r7ggAZlMHnsUxZjAViJ+Ixh3woU+vUROQxDjQqDC0aQgKaJtc2Y
JdMlhjphe/mHNRskyHjVZ1e6/Tqjs4kDOwTvbeykl31B3Yzg01Vfqzqh3eIax9aN4T00nnlJCYLX
BXVN4sWkt6cLwB1wdtQdUxUTiS4eXOL8SNSLbxKhR07bebtp55HeYefdRo5LQXIyjZqejKqak8MC
isON5PdmJD3crtR9GeyrkaLdaBOaGOhivAm6Uofz7u+vvBS/jkKXOwRvxGLhIh7OWeahv176qcsq
EfUlwMh53jBsG/ehSJ/Qes24w+txLUXxkTpKEXUMrM75jtypuzhFVSEKCJ6BerHEm8ADvAyDV5cF
+0JEu1wWAUo1qPHGdC/BEmz1BAZzgFFgxqNzjot3lQVLO2ss14ivv9Dyngl8ae7hjd8mCfImHfnE
CrsQPok413v/1FYgbOincFprzG5DSCPzKkgezVC/egX8gjIXr2FtdriQxtu8r6l3pFZ72t56P4ru
kAdVcyy00RyNUXwp3fphoXjAxQKYutxh3UxCeiIgklnmdMbwa14IB8Gx1WDWvj4atpqfQX2fAgMl
eOR89SaOLKoh+nWyKQ/oDCBH6v2lgYAdPIqC4zDho8otclxpgmkJN7QEnAMQmq0+f4mBUW6MOD/T
KgIA6tmf86Tpj/ouScmc6/uZ1grUsK9BUnzDZZevWutsUHSvKoFBq3GsbpvU3YvfySXQCE2MrDXe
ybI/0S/eR44Kdpw8evqNRAfpmsGLPXykhfkt8iHG2DWS70EXiF6d+QBxAWutr41N09PNTBwwDTjY
exooaxoWas8M5bkvI73K3LnbthDT1mn5op06PwXavB2Htl4x1JZY2VGxjSCPTnm+69pkxOiDU8o1
oBBT2LErhnjEOxRflltnJ1cg2WnSRwfOM+kPQArVpG8zncQ7PPtyawlgJzib1vBnbqusj3ZRyXrg
JNZRUqquQkH6h9UhHVPNpgbjvC6V/60uQYiUPqLMsmhf7M57wgCWIR7LaYl0xKzO1mdQAtYEcBqu
u8DT9DcBdpdjwnOYtf0a7enbVE1PtVTbIeLpzFqstyEo1xgj+w4ehbqdooSmqhGgb7FuK12+WTm3
XGKjQZtr0KZNve2GVJ9EhZNeCBIIbOuBgc257EcaKrEo9laYnPyC5aK0H2Of51+hiL+QUfsapR7B
SblS25ExsvCBenEq3JoZFFkZsqjNEmhTh8c2BIeN+xvBQgMOOKqst9CM5xtnAKaWMPbaXGlKANpZ
hrAUrzKZKl7hgFCsiYDIyTbfTuaGQyasIVI8opKTStfkwabJMYA5jUUze6j+YB3VChr33FdcAe8l
NXS+sxgzFTzQsLvw/y2Aj5UWACfbeGgY3v5oYzfam8YE8xVkTpXZ32JtGBu/qHDjWitRl+qUZm++
ZDwa99PMHIJ4g4nmUeROzGQ1UOXeqzYhVWrcP9YmP7bsmTcYfnSkJQTUyKLoxYu1amDheJbxXBkj
7KSmAd7jLouvP3Vb3WbjetLUiAPRMLJ48FwSMxrXZZlqSUAJ+oxnQaX3VFI3eVhF5I5oC7fyhm1i
PPfw0FMRIeQCbyODLt/pAQWIkxKcWnb0C7R8VGbjcDo+zbGsTzqkzDcojODRUJDUPqHaPjX7JA+O
mYp/WMr/Ela5rOSWWLIIoYoKfEq/ruQ+hIEYXJ9J0iEPyxgZAL24jDP6W/wAD1nJmbtWXLoitF/j
KojwN4QIXrrqkwnK8z9sLO5fNxbAlZx6UHMj26Hp8evLabQ3RzSLaIrN9kubzWJrJd2GEMF50+Jz
vz7otVlB7EH11w4VyrNxOriWnLYNk1yVkiXRsgps86hE3ZqkT6XV3mZ++gNn/J0z+dNhaJCWVIyq
/njLuY38N13SiPgBW8gpL6Wy0ZLoZa30YqrERt8HM2udnowlU88+iATubGkXycbTBellnEK2V0ey
FyiaYCoeb+hRPNvD+K79vkDStux1FQWwyAjyqtmiG26wTajNO0smJAfNE9lwy2MgajM8Te7UwMgj
1yACEF9VvdpzF4K58YaFSUhqr/uJiQStSyc/Rl/rLUHTVGbt1G7sLocQkL3bauQHWfTck5L4Mgkq
JtsbUX9naQGvufLntUdfe53Ys9pPnPUM10CRk/rTtu7LmyTkt71p4vQR2xU9+0ysQuxL0Uh4l9tn
e3gI4MyT9Nls6ILMbv2KAb9dGx38rzBHC4K/5NLAUVmTZO2cWSLw2h/6ihb0HCZEu/SFxQDoBlJu
sDYiarwYfsqc2NuJSt4uLViXEhJ1ZkMnTvvwuUixQIuuiaGQp+UmD435oCKPezYfv+MxxoWgp+wk
pfuZT7fkEhNgsrw3yytOdq+f3bHqznVt/qhpUHEM+QxyzaZu/ahVON6Wi6LFF1+KqMm2ntcSN9bc
2HPvb3o1z8cKpm88f5aFG+8hUw3bUjA9nWkOos/xtvOsO0JGNImmWdTvJgUbVJukSQWknq5GOdPS
g2KQVAZ93oV0F7hQTgyWxIlgrZXTutElte+UAjdN+DCI+zn/3lQEOcG9hkDlJCF9dDo2VZTx8dPh
CKNXGRjp3okVYdNF96Gs3N+3aIRI+Yzgx00yWF/vCmClzXPunktJbEBCXe0z8Dk5OV3QgssDbRX3
3wBCPJZQR0WKgpppHmuWRqGuIKMSOekRzRHQk50+nBru1pg7+9Tv1bHurDuatwAuTS/b1/bbkEz7
FCQrHyDQSRqjWPgmRzA8YrDo1grNLbLP0tFPsy/zdbhRWUSU/Yih2fU+hjy1TzNrcRyY81467Xs2
18mG3RdIM5znTV87TEXzyViPRetyiCMkrGCK0cTxslwestpfa21a+5m8iWUVvekc9zLMfBz0Vlm0
aJ5waOSYQMuG4Ezn7AbTfPC9+eDmsPy7vIVAB3F/rQZarvRDH12iFTziNvcqG6FxZV9n9yHmtOAW
nMIaBdWtie33FNUgt0PCfAl9ueu15kXqiTYOlqbaquZdC48ks5EnA1Gh681QjFftfY0AOBBUn2tu
EpP7oka76gcMm2wDzc3QJ8sBZXBO80x6UaLvJJOtvUipDrBl39HQD091Vd/MUEy417AWRgZjlUiP
uwau2P3Qu0/+OJ/guWntSJoKtEVQuDrbxB67U5NN462KILVVHSNSKVZul00wsbMLwIyMacpUYzkM
8V0rBXUvHGtajS0WN+0cpi637yaLrrrTJs+gTVbVYH8SQtWuzRylVjCN8dnJCAW0llOHWyFMzPsO
lH+p9E06TvtBIWZ2KxjarnsYmfJJOl53idn8bENWWjhQ9tEcwkc/1Nm9F+Afe5880o8a059uVIKy
JmocPqVld1Kx/VlqeTaqXhxDqoagifMHhkDzxONZZxkaraxYhb79k4ekJKaAgyrdo2e6j/Gu0Wzt
o0F0bk1kNLv+o6V4oltW8HWr8j/s1p/j//nv9bW71M+/FK6moMi3bPOKasbk++sm16IiygHbhCgu
kuyY2CXhL6xmNa6qHlPGA3CDxtgkwrN3roWGLsnTy3XzARC07TIZgycDlA6rx2kC5IQhYL00uMlM
9VopCpwxHrMVNGEwdxkn9sSZmeMNrODIJutDg5aSc+Y5teMbL+OsNw8ctDE79OvBaL51LRmdjJsG
jPyWLw5xY79mAXf8tU6bh3ETlAx/ykxw1UPj1W304YoO6KMq20no+/SBF7zxEzqjFHXllOEywY8r
4XoJ3Z18gwYBYqWInvdbuizR2XQeXDH8w2X2Fwvob5fZsXEwUq1ic3SvR5//8F/VpH/1YxAGG6sV
zt68w2MM0nQEDxLqFlwpK+LltUK+BIYC/MkqCLoQb2dWHZOi2QwLbC0jnrNtfevSo/8cC5ILBnNk
YuQPzU6ZmlGDNuVWuxDHnJpYwK65MduJGAu3XdiaTAsm0ewAJNC4lB5wlQAdPJTa7ZA24WkU67hB
pVjJ8Q5/GsmdCq0PcXan3k7zV67qhBwjh0LavBf9WOyCLE964quou0RA/DwavpVVmid8etajbZAu
Fwvnh0hphJjOlzR4ch1Gs0M6PIqBZCCVlMZKMfh0s6UKANlPcIFtCOdEpAXE54Igw2QuztezTC9c
kNecBzakB9pQveC9auaLANxukRAC3XSLB+C19+HotbvYy4D3jdC3//5E6CzPwm8foiscE6uqZXIo
dH9zGovZ63MNrnmjAlAhacWeHbdq2wcm2Qm4Wi/a6HahoEqVMBmQaYoD5HpmQz1PeYCEedWwLq4N
K0g2BjLX0THBUVduQkwU9m/ziutak7LqtFh5g/GeeUiw72sfeDR1vrLaPeXRNppgyoL5s1YfHFxm
NNRs9VgLex/+z1hA/Y8Lzu0uF8ge5MmcsWBCI+22VQodabSWUlaUPEQJn4kXbBMVfHY1oX20pnQc
7IKip4ylR7GTyZ94h/+93vzFX+/QFvQ54NPR4wryRPy64IBYdBoiZSme6tI7Uv6+FQn1XWeW7sad
OmOdR4G/dW1x38vwKZA0y3LwcQQSt9Eepue+j1ifHCwiwKbos2fZ6xQFpJ5YoKM4Y5I7Q4Lzrvfd
ftX0A3GxFW8MFfb3DsXHsW9B22b20KyzCqxaivihj8bytlbIluEpHMfSp86dJrDlD1CsmiMCVPng
tPSLvDzPDrkf6W3hIFb0cx5fp7JfzUR2u6XHup1Nut4zpqekw+weBJsuzfNbx5jfpJmApiuha6UJ
muMF+UXgc37uB8pxRsqLqQc87rWNpOLhPVjis+L+R2pMyXNgLqTPujmGAXG77oiaXiZfC68CzNs6
8XYEZ3aYEhAh2uvs7fWCqmmBrlrRJ5wuzMQCE/9Ysa0yiAn2kd29YJl1EMqVTfToVojSkEpwgE1i
Yh8R9a9LBMqbDj55r3e5C/zIIiqJ8BrjqTIlr0RAV3R5IEsC7ApFq3JcTppVG6uDYTWrrCbrdQxx
OgHUU0cAi6tmiJmjD8mm61+NYsj3NKi4HzMYpXZDWVGzykdZedMn7BF2Y8lNiW4Ko2Vs79oC7U8a
8pZgrE83lOTKLKubElrUIOntGRioQCJVT1fWLFLVaA2GlTYxBwh6wbJdQ1p9qWN83jYsybU1zcFa
VhJTZFJ7gLR6apaYhbIVPDYDZ6+DsyCJ0+5n7GGfW2DVeOR3PWEHq2apx2gpO2fZs276FlIKnZ1M
/owkEPMAVj/mNDj7LLT1n3wZFklGaqF4XIIr3bZBgx8PYFmQrq/9mDobwSsxjg2mrz6rRkLIXqIq
Rw2umZkSyreyIadhU1wbGYe2kmgREueRVca0glCyLAWiJKwEMdFtDNWl7ZXAKW7s/ygpc/rL0YzG
oU7ce7sA9z1puYpzXIABF1b7HmZT2mw4KatDS2MR9eCD73K35qmgjJQt5sYBw6HrWO8jUYCgDvjb
9vTGDfPFRvCA1oODaeibhzh2Azhxd2l6zgPgooraUSGD3I4G6TbwP9mREJGZOnquS97G9RMzw26+
yRyXiO8A6VUUNu8wmQhK55sROJqXgTztQVb6wtK3rBdN2YKhseYj2y0rZo8LRiGbWXdNT327Cifh
ky2e8iFb8YufN9y/pdxn9lQdY+JXGFuGJ7RZO1hPt6E7JLtrCZSi64YKh1IpzvWhS/WzzvlsFE/h
rvBVf5GEobEJHLO6kK92U6Kg5NHwLDx6Jp9aJYw9NQE15jDgXSvyM1Fs2cl2HnFmWLyBy7XZU6bO
AgunSTz18zHtOcNoNROx5oIc6gcQRr1Qe9u25puq9LdXQLffnKZOBKe68NkwneZkgqxvxtk9GE1l
rBjJdIeiTNA2wrrIjHpptnP0uW7AAVJvpuOoKnz20KmdL5FKvpvReGPBPtvMiC43yWiV22uV6cwk
LCF9vrYsHZRBYWK+5HYFz1DjM9H1uwNZGDKm+XYt27ThfzWY4uzsWOw69mqEpBSrcSyOU0l+q92e
G7scCTjggHfNvmjwAu31+GZ2zde0Q+P+R9PTo2vrhM6tzTq8LiNcoD0Rvl2Eld+aqjtItxxMp25e
7lfm/lTeUY02N4DahD+Qk1NlgeXvzIub9JeuSPGyVvc0hJPbYfB/XPsO1shRY2gt/A6LB9SnjZCM
xPguL7ga0p9KUMOGhXhT5JohZKVGMX1ikBNH6G3c+A6u1YSiySrmmzF25V5Nwefsef7eGpbIAr9l
CBNyMyYTTbupVme+/SUKbBITl83I6SiMRlTKG5GNH+kYlHu8+Tw9JWlZfaU2WUcR5oIq0RVXA33J
q4WpdTcM9IfL5mozKMt9Wb5brCOlFRDahDLIHFhnamBVp+vnHVk0nOK5e6tzEgZTG+1l9dYSVEQz
noafiz1+VVRoeGLBWTN0eji2jHE8lU6AeMkna5dBE5PmpawRIdiN8UcbmP5+GHtWyDK4rYvZXuHE
cY51yWjO9vdTyLyCDN7bqJTiUBX0moay/TKZw2noXCLKDQyUqYFIMsLoPjTGpZ9UeBqi4eswmMbZ
wEBltNLbhYHz1TJwqnSGjbjdGk7KfpwNgJheyjpT1vikINbXq+hxcKiMbNOPNynV6Coo2MG8sEAx
oTY1LFRXoMChI+1v8GcFOITQkwZLb9EwGO/UJRZ7uyPerlhU4UCQOF6R+Yq8dZ/qxDroqkFVfUU7
xuabP0URTaG5WsVdUuyclIhlbRaXwB6Y0cS9S4IU1tuFHJYZDAkCV3rEjzCSqYEjrAZWhbokTU0h
WRZFZR91GG150FlHyTxHYIJnpkkvDvcjbFHntW4xKQXoZJtlrJPV9U+Sj0vSJwEIMUAhtcS8JO03
046SJyxyK4gDWdT077MN7Hf05pWUAglVVOzbVIc7gHhyZzmBxv1cPNWm+cKSNLJGtm+xpaa7QGUH
K8vsg2ITW9p/JbhgevL0E12jeumg5KXeJaiyTaJzUutYhzZKkgzeJ1iRvAdLLi6NiU9gZkK57ZyJ
hspBLcktkXnuSj3tHYJ+66XZGQz01yy5PBTVsof12t10ilOqP+OT8om2mVODaJsUAAodnYasBzjq
cpnpUFIK55v0SgnrrN44Zim31wpFyQRJF3HuK4vWwLULhpaUJaQPjo7RMEpJBP10GW29aB4oJ+3L
dTxM7X5PE4NobJgBGwnSWYRfwbmVG3jtaNVXCeJ/gzx2Muv2kbr3UyayRQbX04m7fYFoDyxKwaZI
bLkd5OM2bC7KWQj7GQnwiUk8KnImBE49u40VREuIdN4Bmshu5irDLD/iQzCJIrNdilicaLan1BET
hIPFm06qMyDsYnoFEQIxPwi2+HuQWsMBa0dVZLdlUm7+vsyRy8D0tzLHd3zPlPDCBLLE31oCUpL8
O/cFbb6JcctY5VAcUhZ8LQ5Jj3O76eEFLYMZB6jGoWrsL6N6rFtwpI4NWaAdXlJOoFCyuL97j55i
UFjQbIH+YeXDLjaZCeF2RXO87mvdkC9+A9a4qEbOnDXtB+hB9hIQf7lTvhTj6J86q38idKTZm4Wk
gRWK279/z85Sdfz2ngPpM7cXvr2UJb8hnCI3k8hdEoN8F/sxpzC/mI7V7KQYl4ji6d1r5D2tLJIB
ujdj8JmAesne6EzmWLgg6HNexdKEJxGl12Qk+lxXHU2zeN2O3bO5hBOOSXeeohk1UaZP6KTMM8NG
tqhZXyQMxJZS5tSP3kEX/jejTzRsLlqkUzseMlsQVWAInEXXEW9qZ+uykf4teMx9HOdvJlG+l3rp
VF3XOEAQrDqNxsgIvGgJ1CniwUOtl3+KmvLPLEJkwCVBrCb9fFmK/kTQxCVRdcf6ilMzRn96+vtL
fL2Ev15iKj/uKQ9JCFy13y3BU1J6hC1A7jZkdxOF1bR1MBHyWhy5FhyUKYD6OxSiQtIbn0BCMlSo
gg7PhAeJ3UhSPomGkcpVi3C9NOjMHjpfJCybJYqLJfvj718zWpXfbwtesxvgeRGOw272m/qEpC3V
hyIONrR8qc5x93s13ceBQ982MBvqAVsL6lNYAYzm44I5v7aiD2vUu5HkhhsmgGtmwbue7N21kwag
8O2IVHnPlzsPP8YmN0Im5KZfnFOMJkXAJtGUglhYA3mnSu0Fne9vdILPJw897BvpP7xF87+8RfpS
Fk0p35YW4Wq/1uOTG5S9sSyrqAVJw6ZWjiwSTBHjrDGdBhxBhjev9fQ5ep8VM2bUitt/uMp/7auY
pD0tgXA2lxh0z68vQcuSa+ECK7keq8SU2kfCL7JNUA0ORoUsX3e64HQL0J40qTjamknkk/PYuee+
wJPYY+BgRe4P18SegLnVymTMsiJZ2trNY4waFGveIfUwYHfpU8zuygajYYPMsd5b8aLzj8PiDN5q
ZnzMAzLmTASGVLlrnflfrEiLLfC5f2gK/gXK5AC2tSTNQLiMDu/9t0tfFdOAjqryNmARyZhzSChR
PxWUTwbEtOSg/36mUodHPfDk233+7e+v+194Vcu/L23LdWxp2sJ3fxtwhr7XU6IU3mZOlFy3kWIe
rMQW5ZRgfEH5y8mGDYi5QRsj3AFchFQBOn5XBefrBrvI1o10lDfG0JJA6UjCWv38H9puV2zWbwsH
u7FY0FpMh63f57CjjydFzYtwdWHSFq3H4kx+bJOydoVs+o0xo4cdQvPSj6hEWLefk7yPjxrHjz0/
GKGhz0lmkK032Eefk9Emolm/qqeq3gIHuBsFCHESz0hCUuhR/v4iy78ow7jICOIQKHm+B/zytyXE
Hkcqola4m5S25xHGmrdpYdARvxttO5XBD9BxvvMDq6a0N0IKIAadaJODJ6YCJoECW7srnD1aLvzV
CeEdezJnl4ae0x91TE8G6SjpAk3mnXi3+zJr6Sk2Afk0QF6NbAqf8hYWYZKrGwkcFpDwgrMsPXAz
3rg1FN104Zf06A1gCX//3s3rUeG3j07i8YJZS46y+5e2dxhF1lClKE+iwn+TAxHWiucAfm044LSY
xdlR3ZGRWX/MO44ZrqqNTaCgGlRDg6bBZeKGdhnwkLDHgz1lO2x+9dHHdcUILDs1/dO1Nd5YOZY/
tgsYwrsk5smWTek+idG6czY6aNu17Y7exq+Y39fAtBijCesexNZ0sU3CcKmQ6FqX66htiODIg4dG
6eFk4BhfcfZztr08pi2BM3aMtk4LujHKgoN4rX6xHaFtS85VGqHhK8b7HD0aWWfefGoHuF4JZ75d
X0/Ha+lZu4wAst47UHQ9CLPKwc/jqnKZsVh5xutGe5Z4MJCCxsAEsA6BCpkqOuOiTDetwx8gbCeT
Lpr2EL6srdWyWvlW9tYscMZr4y/D5LOVeKx7c8YmQMnUaBtafjua2xFfOKdUunJ5RUvDCRG6mAaC
sZzwc7dEo993z+TSpWvTDbZWtBQeIyGGNUSvYsSxKDxaAH5XBoQljqRStX75YVt8FKmVfUQa9E0o
4SSrik6zDnR9TOrnvMVmXPlP/QLjMOULY9udSvC0pz6KnSg/jH3LlA823CptRYxEIQZCOZZUiYiA
9iQy5uvKEAJNPQVj0MtvqZN4G1uW45Zi1TjqNheEDiansSnUIa/El6ChNRss/dl09NSOSuJ+CP4v
YeexIzeSRdEvIsBgMGi26V05ValkNoSkluhd0PPr5zBnI6WEKjTQi+npViaTDD5z77n0o6XkHOWK
DH33HpgdYu7fxYLNvNzmbvcEL9NFT/Lbjocts9K5w3rcSdKPQ5Z+FP21ajA+yfqpHjuWhT8gGH7N
yvY+q8gCMrvm1De82rvma8uGHsfTavCKu8TAnWSFejMm/Orz3N73sMeAu9wHRvBa2PML332HgXQ7
IOZGrPbDG5OP6MVOcRKTAFCf+CPOxFA8ken5TVXt/fLPvdb/bFjRzuiN3TDFR+bnw5Pvpx9l39w7
cXgn0uI5bfmjByN8LLyQQSEj6KFnJ2avA/jRcvCRbODbneoPSaemFSD6H2RX3YFN22ZB/swGZoqi
s5ENSMdsBvChHd4ZQcf02oUnlVXPPeYvTunnrDC+itp9dYroEAXBri3cV+Irfzgtvks/PoT5eJ6p
kNvB2FuNuzGsaVNGzUaOkhQUHguuBaBz1WP9KTDRmEn00SAXZSR6GR6tDhEv4WvoSNpJk4/oNojO
Ni5qCB9z0ZyqGVWC6V8Gy9jlc7CPivBx4iAcLLGF8nc2Wh4006GJZ5Ly0zdI1FEMvDL9HHg9OY3x
j+v/ZkeHSU9PKu7vbct4DTFeoYrATRFFB3uYz9jHCW4W1dF3vc9jzmWws/yXjn+8fcz+o2ETyqY8
tTlh2ajc1k9ji5YqSGm/p5QNoGfX/p0Zfwqq3ji2bjUBp4nxtpQ6PtpaUCg3ajVXtr9ullkp1tJi
R3LYF06QZdUCAgWd6s72ykOfmvgi68/X5ZENP8QJJDh322SEZv03Lgt08mrJPbee6XnaDYN4dnpa
ReweMR7lNaK8pLH2g3j3abNugZbULkvhZJsKSBOg65vahY2LlbLS9kgyWTJdS/uHFWNp85Cqrmwa
TIzMA864g8p7di9mjjC7xKze2dNBNvHOsNKXGGTCDKoDxSOLD79XW7CB59YhDfHtH4gpyt9HA1WW
4K9rvXW7ZWfwQZSH7qOtX9UtVjC2slGwjkLfeQqiwn+sLu40/gz9Jr0vGpj/Uzl/ctGs7kr6tVWF
wZu2R6gDP0ixmA+pxZh3M+BBKeMg1bxzk8xbSw2fIDd/GKadH5uwD06FB+Z3TqzonJurkc3mUfmM
MvgsDPDTr50TQB0JXZzGDO7ZvhHHwfVDrRWNwHRMKMKBZePILliTdUPAakgpupkYJbVjd8V5yLMP
5PWFaODQFQ51Z7NbZwBm6w+OhbQtlcPTYJQ1vT1WsTrFKFa69WfRMV5pl80GAL9z5+l2H5SVc44w
otgRs0naK8aI3l3p9odGO4gAOUsXg+YHNl3sjMZzE7fjEdA5FncRbrI6B4eUB8ZO5ea5DZxij9EB
f1UH/0BnIZIaw6SnwTsOb8LeMPz8GL5GZthwoBW8t8uO/sIA4+NpYAB2S4Rw5Ic/eyBGd1XxEkDh
2rgAczY1OAVshwrQJUGSPrby1ZB+z0zjg0iQR+VQ386WHT12Zh2uYxZ7wIkMwddj5hSWVX6fxQyW
jA8jW6O1bgmOYpPWr1iT26RAl6D/7H44FtZwV8/N9+vIu2uJvFL86KUJeYFyRq2gMjnEAEKD8Vji
ohci8LaNd37nPV8nK15hjkQE/xeyJLYF9aEOrXFZmE6MwdSrX9qgGvwQZeoIgEZAzlhVy7jPJx8j
Vb27fAp/W6ItXFkcLscZYdQicmN8la+XNyly0Amm6rozGVWbE8m2JrNVL8mXIzphtLNi4nHfu93R
mbOcELkKCW/Hy0D5M2bdxdpsl0/XBTiqqfgh6hDH8pKDhEdty5ZzIyOW47HhEPAXH5HA+yCOPKDe
Q9nt+zm6A9REVqr3XMQGwfAJhUw+q723iJi0YnYyQl9k4N7N4bNd9sQIlcHG70BdlCFXeuBfZrP6
YEbxeDfF/Q4T5wtxa+NpsNOLS3bOA5Ros+G+D5t5ghVoQfibIHDZQV1hLEEhN3xRoX3gbAtZoTti
kxWhYLZDGkypjZimymS8yqGP2LzYX4dbKsrcjaVdqC9Gc2eX4TprsbnORfMk4Sau8qJqyVlBDxkG
TGjc9MS4maepQrOJrdNhElntsLuSxEs0x2a8C4KB0gsu2YKqVcfY0wf2YRgcUQhkXr0M013+syAt
tg7DCbymKRAYxX6ij1JJlq7/+PZRdwN+w40hLNfyaOZNZdqIpW7O5bCjymdVH22vk+MhoFtvQh6F
2uVqNNmMBhP7BMBKcv/SyUT5gOKgJ8FFhv6XMc0rqn7xZBkKEqcs78MJ31g79o+DRifvhv6d50xL
rioe7oJYEZE+h0gXIwJIT3VCgEjEf/5oxXBK2jQC0jqRmuXO4sWFU4bkx3tFEniAKmSg0UB6MvUc
n29fAnU7USFWHsEwTTXaYUsgHf6zDrTTyhiymTQrJCrw2bpuvNgo1HZDCCeBAz7JITsVuTykFo3n
FKRPTtV2D6VbIbtAz133SGEkyAzAfUZ30Fb1WpfjfLCQ5yPK1ad+Md7kGsOJbY6YoPtSP+M+/9Rr
3ACRDbd1zI+5SVDznABziWPL2oKReMI7g+wh0/81JBycbN9gc28xq0yk+i+h6997o3ffyYhHjUDu
tRWSuiv6EamQF7za5UzgiEJnNNDxiPmzE0A8CfhX3nlb/jWWWK4fU2ehTGRNnn/bMXtEQHG2+MNG
jQDz5pH7AzaJYTrb3CM8mZzfRW+GObYKwBx41s++nf0DwqrXOHWffASb695gMZQuCggNaXnjJ+57
re3yI/7e2V4/JKRvgZLFc11xU+zbgn334DqgHpxwfJAKQWxWdRbzPRYWRjSz8wMglrfgABb3jK0x
LyuYUGp+uEo4377nxG2BsXwcXyjFGw8JvWnezOwNg6EXSxuMo8uJIBWrAtOJBNJLwiLVjCys91ls
qU/l2p/blNYUBzbjrmM1olYiExVyQ4Q4ZGZx4WjAWB70p9RM3/ttb8s2PqcQpDQwY2cs4ImbaUiV
o9D2u2TaXL1KgYsljuHOo4sJ5LHXFUFaMW83byFkG8CkxvidQf/15rn53QT8Tv54QkiEu9gnf2/S
xtQi7xlp8Ka1GHU20nolso/4jiQtt43yVkaMfUcr5kCqH4gULkC3L5Vj0+CU6qfhJEY972u3639O
Rgssuyiy/UCm1Gryi189KVXRApDpShBvWYxdHPbLf3JsOJRbz9n6+I7ZPnqHHBrQ2lrWjfOEi6VI
aHLevif+UlpxrS2Jq5Ohk2PaUt2MVecEwK+LSG+Dd754YB+KLQSwHJWAXmsq1cXunuCGLEtKRHZt
BCqwSLULcQqabG/GdH6Ooy6AERmuyVMU5y4NHbi1REcHObkey2aXDi0AyDTPCilW4J1YfWU0sS0y
vA5hcReIrZGPH926DU7EyjPrRkEhZuPw9pe1//EAWHQCEvArtFbm9X/+rl5XVZo/sN9ki7fLIprz
cn0Usll+5bXbbAvDfp27cok3gYtamkDIjZlCAf0R/OpMkuZLcM3KKti5pVpgfuS5XVeMwFf4uasd
Rwr0nR7adtfNJxh54jj0QId6oeoNbjSwEYpQwDSL+jUjMZgebM7vtH8fZ0hYAl5+Y5Y9zF/8r0Mk
58c6NVCQjfa8hq12V8a5vVKy+jaM41czhX0mbRpftK6nviDEfTQbMFWjH+/evmzX5+3mcbCUKU0G
8Kz6zGub9dvMomnFqCQr7k1XNdYH9H4sIsPohVQz1lR1bS85zDGyNon+xw/9cxRpvN+VuTAYjXdG
pX+JZJcbFn0UyXaOIo3vto8tU6PNdWP1m5Iuaq1oL8d2+hqbbbKjSzIPuZo+cfin9yqnO2lRzq4j
cxwuDh/fkw0cwP6XSyLj0hbAcyKPO/1BkdyuxqcY3aQtEWwS3HDPALC7z2Szu1p0rnWsTp3Huh+Q
VNRdDW7JPw2LbPZqB7tazxCWwwuPukNYw7R02S6YNhwoxt3ZFlUe6PLpaDb22cLGyzStwthr9RNG
SmIqCiWatULIg9XQgBAYvRBGeZyIYAVZY0qaqonHskTJhlLKQnHvj87Jb6vdnFQLPuipdBN/Pytm
dywk17Ecxl0jbQZKQYHKYmokshEUeEKlT70LOwgQGE4pwsRtFCNrhaAq98XnYp5K6q1+SVtKP3r9
9M7Zen3Gbm8mvLg+p7ujqO9unsEyA3GkC5Nw2JBsEtes4OHQWUylQS3kejgeRfCwjKelERxjglwZ
9UwnpKsjz+oMAdDGluMbfbvptkHaWR9A3wWnckqe+B4tQnMmpdJC6D9vyKYx7uGzhap1L0wboJZD
WwEKpxGxQyFYjQ6plqphUR5DFyNTYezuSLAnYBnpVW1wRBQ1dImusPEEk2xfevlr2vVEsrQjJszA
cohfLr7SVzIgCOeQsKcxPuvWhErqYaJ4+zlcYrluywlG5MwNHVcpl5nzn8eXJdoqgnfEdTrVNa2X
yQt01XXZcFKhuEtiNI9xVWcH3XkXy4D7HMXBL0L4Pk6Ls30oiEuWDfQgJq1NMQTrLPIwBQ+ILb35
IGK6WLI2MCqWaFKVQSoBiF5Ib0iVPQsycFgW5mbO0i9jBEtOBhxGGErZyFbf2dp+Iu3aXmdN9wGw
hrsClVtuXUZZLBXkvg5p92KdznsQFuVahgg9bKm/IeWwT50wgMqm+SUbzM+mFXqnzmq/DtborNq8
iy5D3CzK2fbDXLGN7hq/uPc1mTu90+dblLqLV8NSu1IaFvsCF4HREpSF1jPZkhlwlxezu2TwgV4h
s2dQFM9D75EYPWCBr9PxyVgiLhCPr+MSoXZdsMFnKTAdwyB8Tl30MFb/TQKw23btwAIrY6vb2bRg
akY46Yd3NayxoGW5RbuNUXDaGmZfbrFFNkxLdnjLpnMwCXvb2laDOfy93exSDd0+UDxNVHQSKtpf
B6KQQaFdtHGboOatpEomK1dpSYAV5VSbOTn37McLHwMVawYFWRhCUhc1D5PEl/T2LXq9BW8+jOOb
izMTlz1ywptyIkYW2oQwJsnubTwm0c1BTLG/qQIXHRtgNY7del24ZL77ONFpsDKrSWEqBvtcv/SN
aW69xIEGRxLlui/RT8f29Ej/3ofHCFsI651iWsZP8iTfKdavk/ebjw6MnXEgxTGMxuvk/re3XMcW
lvyq2N50QTE/1QlPyRDRSri8yBDayIuVzHc4k3n9c6cfq/IqJpTi0HbDURdTsx0gK62daUICidB3
sMOdMQSgJEJO7h5i4pq5D8rzagCTpUoiYoEHYo/JIU/N3TcZhC8VlMdNPTZyBzMyBHWpswMF1083
DrK1mxnFRTRi3/FCOM4kEr9zNl8pCLeXgAkxDlsuAO3KTeFtelZQCdNDUz3lzrGdCRzvlpmQ6txv
RFpH6672H6RXFI+OCBjc1zNLLlmMeA99f98YYbHXfvHFFqjU4PK0eO+ZMfgzSsZWGea2B0cpGW95
BnJctOp7zEz5yRiq937LfzReTNV8QoV8tCRsFf88KcHep//HPUBAr8+afM5NXYM0d6hU1pBAg7XX
QE0DZYAQB09ZUMl7ApgUy0LnFCk83kozKp9hh49epE6t3X2PcgJ90naBPw3mPvWn+lTH5+v8eAhz
mGKZCbjcx2AQGeDR5nIDOdf45CYoeGfqizoHYV7rT+88cf94KVCqSJvHjlECSOQ/v+oAqK91qgKH
N0X1WeQ0LOD0lxkkrrXKpC/PxkOi6/iSYQNtx9lAtd/9GhIYvyHETiMrnQNR4yW++KpEjY9qOCmS
41SV/qWMTE496s9OFxbXRHzF0k1dv2jO5quxXlTVOXv3B7yWlDd3Ik+hT6UuyVn0r3fqbw+jlyDg
T1O+FVDJBJ+G0e105H/0x6k+x1P6BDIBITmTR7zR9c7LIZWryPsYgOjcN2J6vOp45w5NfiSoQwn7
MxI32l3nIYjH38uH/jtuj3AYhwULhBFipVzvpqpxw4iGO/CsDarP+o6ADnG/FBhFh5IWdQaL/bmx
LwWDVln2z01QYNM16l2ineYiHFJYFGrjYVwKmHHWnBYW4SKtJ05yL7NyXpGpNB4hsDgEyKO0h4PV
hn10Ktu5O/e871ZdZJTr0iUMV/ciWclG82pfynWv7e4AjEzvnPT/Oi6JveCwQKclJK+fP++7zjCZ
6jBs3UhuowdDDthse9R7bTg2O5lTgKF+JjljPT4MSEVPcMiv+3YnmIqNbEiGyg0cfmHJm5zFWLuW
6YTrr8t7Qh9wRVSN7bF/CCUxMs5909vNKUTZ4bPBvMP2dR3meYKJStORNTv7k7mdm+rDsCyeWorZ
zrXzzXtfemn8b29LJpeewy5Jyr9uSyupysLC8LNM+D/62mrvm/L1OsQUIRBPPQ3nIr6YnVvez7ax
q2uU1aVPOI9BhWhHglQBuTgTXXwB3VQiRTWgxhn1gQxnbBQtRug4nfy9G0WPZFJjKsh4DbAQf4ic
yDnB8I83zeRvlgzCJkX7kSg0H7hQ1SFv1QH1QPzeV15+x9uv7DEz4vYm5Jv91J+/s4HkYpIBQ/Jr
p4zc29+eR9u0UfksUwqtX9nedR/kZzR2RFPNrAw7bold9ixa864BYHF0ERm2zB5IrOJ0inPhXUaU
oIbtzNt5kY+2OVODxBlmVhwoDkYyrVFLUshh9BPQ9Rmn3I9I8N4Zfly5UH9+N9IK0QvxqgMqgYLv
z++W6ZKZBMa7DYpLpN5EVVu8wk9JyXh85v0AvOiDU7PYznmDX/cQA/HvOYEd4JmJUmtZjtj8fKuK
GeXeIskV9iOxfWnw3an1tylzvrcKTfnbR779913oEXfOS9rDZ2gr/2asaIlOG0HPx+59c4G6jPOF
eZ5qOvdRpBCceDY3YxB8avFQn/MUo1XcP6QTgQmJFzK3pcon+qT9BvU8+FI2UX6XB/oJpLhGHMfu
jT7St5kex6yoS1EJUvmSF9OhecWyVyBHZFnDIftSGOxOc6EtaPzckPCpsPwYzOcYIzSYA6cdOR9i
pWipNlYbXTgxaCv79hso3lVQ5dbRS5kr0Yu0740Q/5LNgR1DL2cjsGDh7cvr/Pi3F0g9dajRmoQm
cNF81WMdbkZTOutGoB4yjb7eXkOvSbX/6iKxo2Qb6mWPyZZTBj8LOX5WsH/O3imyANbUZnqaFveH
I3Gh1zSNMu0PeZKggwAbhYmn+BZNLv60qkWI66WHysWjz6zr3pWRsa1LlqGgbPXWcfgbYYEBju5X
t3WWhI50RnZGNphvobOtaZngoxMWuHAKdE8nvtstrLIwxhniN+N9H3GzsXu7c0s4vBkPWYVFT5Rz
ukI9Fpxc0T1gzfnU98N+Su9su0XvVDdA+KvmFWgT1jXu79ToXwc5/iRyGIW92X2skFDsZz/FhRHb
v1yfPiIpQexUxmfTX3QDCv9ZS+OTG9aaH7Z9BldxstDwolhHRFNA2zkWyQydqVLHqMX/zuz+bLi4
+wrzhy7i8N4NlqAH6D99lXzv7JRIdV/ikx8EQaswoStyaEbPGfbanks4A2a/I4Zxg1SWySmHiBVX
DGf4MGghN5628ACbQHRmJ6zfKyH/HkJzA/kU/QiRgcvdzoADrcOo6DpmwLbBiQ5ec3QOYZzFW9Rl
Yp3Vvfg/AWVRmJAmD+qaxfByjoBen/djAOdhDKGXTjWExGlId7ZNqr2G43+aim4VgxK6XI1OV3xL
p7KdDEqPfhE9EvgS5KXG1zBTC42dL/z2EaL+PtU9RmhgZihals3ETYHcJgjAzAmVo0B6AaDL3oai
Ke5UHn8Kxyz4UtcD71x/vo+qkulAjOd7TGEOGR7dZeuaAILjJz0/yqZyWZbKL/1I2/x/f/PQU0tG
6cCM7dksWNDqiQaUX9Xc4VkirazmgEls82mcw2yr/FytszkgZHHZbtN47A0v+QHjOjjNXmtjajEq
KPnEouiQ/qpwqxed8MlkU/5Q2bAPlsAeANPeRkQwP035Db16esqT7HsHX/OA911t0vo9pfq/7g/P
RavuuRKNyW2F2rg94bIjCRqt6+u12zKtiFsGogPwNEvke1kkn2dTM4iAebcdJzoAR4lunaVOdm7T
g57zBwur1DrRHkTpuH5y3BlADScTGr/3fnB/eZXdvOqYtQFJpFngnXfb2vljIZiKlhOUaDgIhG1S
bjr+T1/Z5aFi6AsVhHOn4IxrrTrbmbhwBoN6BaMhWLfqjvWh3s+0EBTSIISKwPxCf4hcYXQZ5cwg
UCPJ2kjlGfTRAJOWZT+S6HfoMw610VQpQ7mnTEX4nOk8KFQ425aDIJnhq2SGZlunn3mOoOGVtCqi
ZQRv1BuaZXRbqIbPboUwu/YgHkwzgmNuNcJ/TWTfDYEMG8SVu1ChPS4CsHgk5wFx9I+24XXrauYt
Zdk0b85QMjkk/pT89p1ehq7kHARHX3boY+u8WwvZGiRFFD+ZOxGOwY7T0MDaSWSxSHSYT04b6VU9
B8mms4O9H4PkmiiSkeaVzj6to6PZieKUtYSbW0iy23wUH2Zd75GTHXEllI8mW7Oyz6NDU+R4g8rZ
26VMSlZ5AJLLnR6anreGIpQyD6P5/PYz/xfFYyFxQuh0GJ/7i23n5pnP2gDP8DgBagzufRY/D3n9
akR18ODodjWweFyywJ6bJTsxIDtaOPrDdfadVBkocdMhPGWEj4cefO9awz6GomwxZt3FDSv1NsQp
WJsZwu8gA+cKMqNbsleThCCKDJ8ShFy0c3jiurgkTq2TF3OeskMyYLDXoNXgwIqHbOr1RWa4GpZ9
qKyCS55AU2wG+1dmlfPBLcIdD7+9GzORHuGHVIdEyPoMEuwQJlAq44kwqB7MMrR7M8Mc0un4qzDF
a7VAP81sMQe47YOD34ZYc5IxR1yiq9z6+Pa1/kttd73WtlpqSsUc7NYwAcZbCKzqIwoVwh7ycR8v
asrrZGlkJ47winfcwlAJJ4njuPielTrfIZMmxXSM5AHN1deu5yOXVsUqfxwPZbXYWhYpbavT8oi+
CyG+Ex81jgfib/MXKSEypJmzjbws2LuNcwz7+CWrwJlYFueMUSKvGZpH14rHrS6HdxYzf8nXlq+M
PYqtPH/hW7y5vbiQJY7sgDmkmtJvOJKy5X6IcfR7Hq7Y+ovVxvXBH/WKh2S+g/aCnmjU7qFaMhQk
Lgwyw/ptL15NlAW7YGjZMDdUS0kr8u0wm5/RdhPFNdmAmhZvzRwReAcEJ3tc7HGVS5Y4ReE5d6hJ
kx6LHAZI2JKE0xfk2XhhaWyVV/wYLHMx4s4Ov40VHFz4GWue8i14g89iGAde7XGzDjP/vvNQNItw
NlZVw5A8jVH/KwR3BPmMd9pE/tWAEWclBwhygDw0s7lC3OWtpjS37qVkZh5l7+ww5T/eO2B4iXNk
lOxZNN5/9ixDo4oIzOwIy6kUxxDi3L7RAj2mJgLQhR8tqLRVGrKvbKxNAuEdGidirSxowL4uZrGW
dUu95J/NQu3aihY1SiC8WVLlK2W6w3EYEDhi31cFaQpeOX4jUR4wSPc9C+NqSwP/pckH+1Sq9vL2
Y/OPsQ+9taPorc3FZnQ7VNAeiiamM92m6mvjFIy5sXdVAIotD9duyCx+LlG8DHnzAxvbYcAQsm2i
6dKgm7EBGoBDpfmYmlOaRxq/P9g2PzM+hjh4QOjM79zx9t+jN5QnyoXyQhvJb3IzAilsw6qsaWwR
HY9PMuhoeskC3/ZNecHJBMICrTwEu4C5TMuWmMXyzhkN3ht0wZOTfFkkZ6tWzA+ym/MlRQJtnYDv
gSIYtX+t2NCwcEZ9hNLCZwmdxECm3AEdXwf1s3HHc1HMgGLjEK6kjcAxZMfoqfBLXmfPc466ton4
PMmIIT/pS+pL1j8RiovV2Eu2WUb8KPOkgpU2mCu6oFPhh3qnlzVPiVGbTpC30du/8D80KCwpfBfJ
AawbpK7LNf2tL9OxKke/Ju0pSckpIdYE3U2Rn0SpnwK3/RgR8QSGjTIkG6IPLNAxUjdNDAWkR41G
xkkeV3RSBuUJg8thU+TlIxiLU4ak++1P+pctxed3tSQsJsiOJiCam/PMb8sh7b203dCD1bvlHPdU
S8pg4yKO7aG1tjWhg5g3X0yYdEgfQc+ZY7xzkJqmkXrIB+eX0Ut5XGShWKnJU+nlHaLxdjfZ1k+J
HGlOwpfOsDQqJAh2qcBbl9bLnMxCLomRwtGfQ2VE2MociBnkEIrAwvHWo6mMSt6SKurJ/4IxhnWa
1/fyHq61L4+jO/Q7ls6vptD53lHdf29fm38sCrg2lJOWjfQKG8PN0LkeTWu2SLnfjB02sESpPVRO
gshHskA0VLOQwn1b0TGuazt9avVYQoT3PwSl+SsBsbY3Zk+tWcSkQD+6jyYUt50appeKrnKJimaU
WGDlIF5ipVP+WVgRNjJoMp7e+R7LpOTPqpjnlrWGheDR8Zhx/Xk3IrYBsBwiPK+HetqHxifP5dGz
s9RYh5JPMGZxve7sL6FZVVs1tB+moYyh44SkihMRtAoaN19BBU13kB9mIn+38MHI7CZQjyW9/dWI
3E9M9obN2KS/OBOIsaUUXuNGd3gK3/4y4h+nJ7cqpR2yHPWPUR2oyrQOALygNInqw5B5nxIqJEAg
dLFWYRn7qLeLrfQmxTAPYkfDDEumJtKkIih5JcKoxIGBAOCnWWmGHlm2GRSz5ToXEiheOO86wBTU
xtAJxwnTpfmf0iaQU4YFyEkJwMkKcu183163TQVcQmDUQE0KB8wsyTwrxQ9sBc6+NpuT2xHjodFr
Yv26kGyE0CgevOMIdT6G4EqG5s8WeMGHK/M6ROe9KsCWhDOgmWuXcu21CCUnq4XIhWYA5HWFAbO2
I2gwLuAgF/B5kRs3AK9SlXvbyv1itIusLbWOBif7OuwnWgrEdsXwAyZTvfa87pS0tb+JYzLeJMzL
rsPKUKfHXnZbN83kQdrpL029nNumu0bPUR8QVW4GZAdbK1lYPSPDN2jUCW6yRSTmeNAH8XOvw46d
lxvggJgrB5EuCO4VC+d5xcRz4n085IcOro9lGNl93M9fpp7PbzuYQyRGls2Qwm9Jllw2PaVA1wRc
BIwesLCd5hMhdFxth2+bN2hI+y58nsn+o2Gm9cxcZLJTkOCcRS23Qb8CCq3M5g11xOe3b8G/9VWo
OmjSsKooz/rLxpj0OQSHhd0gZl5j2NDX2uz6VTNGUIoD85uYkocaPyjk1/TX23/0P29+Jn08P+xg
6MtvHmUTmTymNzw7CK6mfeX6L1kR/6JPjRHH0txAI70fiQv01PzYsntcAfX5PnTJB+qlcENdIY+Y
Gzf8YPpgYnRoa1Ctpi/TTajemR38o4YDmkAt6tsMX1De3RQOKUREt62Ib4wsJzwhc330K9LhdKsr
RASTt5J5Y+4nIT/FkhWrD0ZkJyZNsQo3J0OhsUxVGCvgb65qveun5Cc75pxFHN5kK9VgwZECS977
FcPec8P8debHYUqR3UXkju+rHCiNNRJbPRe7t38I8Y8zFXk3I3X8wh6zpZsvV1cNTw7P6KYIKcmK
gu80CvMFTtVRjPjivZQnBF0WMqOlwXHEz9GZh/ugXVZlhfdCDDAPepNbe8HeOOn8d15e/5AOM88T
NhJ5jyfEu95Jv5UgWJiDJKyQswEurbe9YrhojPlrlit9X/pUTVcSCHgHJnkbSC2kk+jveRoMhNB0
GzJkFul0+6ib8bubdc5Jv3MF1b+uoLLsJaeAkRAvpj/fSnQ0rjMX/FkgHI4tS7ImzuHVON3VqXXn
Fr156NCgrtJfqpXmkVORVBiJvLQvvJ9zrUh6Hu3gFBgghzpCVNccna2dett4IqqM/LmvYS7VeUYE
5a2Yj0CBJw/oEjiHyW/dx46qECpchQKycZ6jpafrImCRrC270yLFKFSjn0LHH6DcDPuCXTKDK9ff
2KXHHraEx4ZeYu9K2jXkSd4uT5xD7Iq769hHFMRj+mzIcuu1Tkss7As+xlr4pXEUf51nP76L+6Lc
QMVO33lH/v/a3bzx0TWww2MExj1wu6htM5foUmBJbJ8I3BnRwVmtZnKx0GOGNPnOCQbad0ANlAaG
v2tloth07Y0JrqLLKP0EyeOCkgirLHu4ax4EQ5B6z4hQ8YYryOSzks8WELvQRL0/DWOzcojluITG
xbFb3oQtaE+XMxDvuUuMRpD3DAxrYy/ZZSw14CcYvdXJkx67hb6L9tPMLhiEbrSjTiIYDhGuyCRJ
8VH2fIVKDzpexKn4kq5JEICuvUNjJoe5ST+qLocgYs3j2iBiAd4y4WMEeAO4w0uGUDd4bAqGUI5z
IdFcFeGnwAzZyBAo8H+gWFTmF0Ta/fn6N5spL+Q5sMvpuORhy/kci40LWudCX7q5kijJgUDDWElA
Zir+EeeKoEHS6V0/bw4dSK9d5WTfSS2x1yAnNd5cqGg+ehGfAIN1inyIUK0m+L90SFbNGaQYcRpa
fakqor6mIU/2boimOrQdduzDst9aUhiz/OICESbEiLaW7cZUkEoCD2s9VjnI/ATLSAU4X1oZ2R2G
ceD/FKGlxIkYQ18uAXFbOXVHm2bDLqvLg9360y7OnH3genj+JyB42mDl1kDvv8NAPgbMBIXuHjs7
x2GVFZ9zgsoJMIZd0xdFvW2Syt6CJUg2hoEPr52HnS2K7GJgVg0Enl+xzDBC76GnsD1ZnDakNwwP
kHizLRlplCh1y1nu9sgu5mbb1KZEc0fqHx1ChuHd/xkGGV6QCZGpnvRpDIS1sdtqZl7i3uPWmNfK
L+Smzwhicbtsyw8+vrBdOKsgLC6BjXrWBvLNl4BgIbsk3DOTPMdlGR9oHbpD4nFbIf4wL0XjrtsY
LXRX9Ku60/pTKnNYkK551Di3jtCVMYnF4JEUsSdog/O1JJodJrv9Kip5IWgm3kqs94XTGYSPMiXX
C5chwz3Vull9xwzr6GjEuSS52awTdPYUdMlXvgTktZK6aeSmPopcU83A1NkaMjTBKtZbt4zlsWg0
kK3iIcymcFsI0LmkqqSrNCBf9HpNfeSBxzKwcQcvASw6uZd51bwI9L6PV7BgVmXg8EQyP6WOAWJ9
8QkhRcfylR21IDjO1fbDdXZSkWi3MWpMmpWrGQPDNpo949AligQUiTHRYvdjtgyKuC0YY1BRXnwG
disngC5o+CBUVEleXjwU4SW24DrmDX4byw/u48p9tUr9EUDeOm178dIGNlrednpIavYBSTZFpHuh
LMxsUOXZGDZb13Du7TCv4PG8M9u4dj635yQ2DEXPYlmOfVtOCUPyQwORZU0ZReSk1YTSFPjNbXEZ
cQcdjaTEXUTscZs1O2vuzwloAlaDdb1jUAioAJrFGn/wd8fqoKWp4oM3cMxLLdgMg9tHNiru/0fY
mTXHqWRd+xcRwTzc1jxrtiTfEPaRDSRDJiTzr38fyvF1x3f6RPcN4ZLKkqoKyNx7r/UskM3jQ4Ig
0Kx+W1VHC3+qwy2YxgLCChqOekZJCv0XKL6jvjmGApvnzAflbY0gGiCwmtOmaR00dQYTUmUl/Zag
t3Rd5VwLEbYGGtRIUrSuV+BSOc+aetoCb0cdZUL85pZY7j3RbkAkR6hlEM8Y7Q8rZIRvF3iDC8iJ
Jy9gEgna5qeVERJYCvNi5gExPO3ysvKUgPSAXPq+oT3euHeHO3ts6I50nr2HtKyhuPf9vEy4ULqq
V0Z87sp3MvtMfxigXMB9nQ1Ps3L87ocO0Wu3Ag3iIKG52qX1ZiCB3iaT3T25Q3MiwWGconhXyeSx
q/R3ZCNbs9cG47RArSwVEu8ROw5IE+/bf9/W/cPEENG2ZTNCoGD2qZf//01Jz7RVDCZ71vq3KRzy
z828v6iqGGDnBd+CNGCIbbCZzT1mYDjiUZfVEn4luxLDan+3cW0Tod5vlP4aYHdf4ja40pzjfpbx
5JAI20IDNuO+1By9gTi6jpqvyBkqaWIX13T0IgjOtLDncThPdQfSOFmwajN32AJB7la5zq1NfYLr
YIFY5GqtRM3SkZL8fTAMnMWKKTwAIx9FVVgQDhADUjAX6y5VV4ZKI/MKaBaMA7KAgUcqkLf89/cQ
NcR/9hsQJSCLQq8Xuv8hOBl7lctM656z1sj22k2vSLPF3gnoHfr9mwEwLhY0mYbA1UctyeArr74r
5a41QaSF09Lek1/9QKE5p+LC5BCKvx+RuBA09opkGQQoRZyu48XvjNnlzRSD3lsfKk3EXgyKaCko
GDbim9RGsFW2mQWXNCGYk5v3UKdcYDlfNulxtwNxycVsfiq74H4FgvtUhv4BXcs6LHn2LMtfvE8D
2KRJ7UFavKgGTUSYB6SXxLfEVZQ3oaQiLpk1FBZ0XZYpMrEBuiD4M/a0K/x172OHIYW5XgnLR1bl
UqHaOaECiRHdA1mXqB7YkTTilZkfywmghOxpnVVK7xvPjw+GTi899knoMUaMzM7f9sMkyOOkCg9T
FnSblCbm78g+E8iCs94RCMAjxmT4oYPHdvA+22QGAyTS723qLMqUuCE1FdtPZkenKq7+Ej58hlTe
AjyyOxFFX4FHL2GoIY5JuZ5a+d0NOpaSgdcnzRNdn2qH1fkqHf4Sd4iZWjfO7f570bEVKyedd97E
3GEuQZoN0dUQ/Cyc3SlZawdpAx20jH0NgRpBeeOCCEV1LBNj29nhIjbBnOxoFgFEHZ+FGT7W0hME
YGAzH7tYkXaALgWJNzZaXuWqD4pdAoU0z/Jfnon3oRbvamYmRarRRIu4vcjR7KAQ7nUM418U8kCf
sd2ohU7CbmXM3JcAy8omwgmQSoS/xKSEKIjwrS6/2EZ5NrLF3NhzM7PuhYe6wZ7h5fyFbUa4QT2s
ibCqd5B4MZbxrVSxlplzs52JWbsSWL8uKdgPToXPvMdCtIpIoNYup7xUDPdty1o3GYuhF/Oe2T09
piwqPqnuLoPhvlV29kvTO/Iyx1t3U7SzJEWJyZuHxg6Cdr9lzjHb9htBum+0CDgflL4pC0dmPvEr
JvHWSe+zDsvHnBArR8OEIsbrbCvgq6L8KBXcKyAFBL2C+a2n9FdEXB3W/nNZZ6wsMvjUcfIrcaPP
NBVvlWds/JI+D3FI7M+akdkEZ22/KHMNKW6hapx1W4meFCDe1AAnmjml8aoNkv54f9E0Ldh6hlhR
EGLYaEKJAVI0HMs3aiuGTs1CCCVReqLOxh4myNIiQC6ZwD8GWCU1FAHPHI1VkhiPcRa9iXhb0CKo
B96SbrBxio0Q54LoZ66aQ4PTxbSGtdDRI5nDLp/rj9xj/1R36a8q5L/IZFg15Ugag+7IVG330SL2
bGtPbHsmgquSxJ1V3TfBdnlv/sct0/uHO2aAm4DGzp2X87e2jpdQUmKZ6zdD1b4h0Q42zHtv9RzS
Ra1STZIznKeWZSEqIn3O2nRfdDbWxYW+fS/mrcVr38noDT6R2mi00ftBEEmeLg3H7gWelZlWKX3q
DlkOLvHSw936319E+E8vYnEBB7wd2J7+DidjZJDDyiihNNmOOBign2xBZy5JHHwCHWZWXAlyrZTa
x4VzpXR1QXAFv5sl0qKAWLPOwBTnul17A0yjrjTjY5hMEwMJBuhxa7FJtcYbCOyj6Oxog0CHQHKK
Gxef46EFXlB6JAz0vvhwoshmc24Fa1EpY+1CzGNQ6+80WbqM6C25keFEhWV82nUCZnT6UJ7MT2ps
f7F3LTboIQrYKCHLezlS3ZNaxV6JkUzc0wEFJEwgYkgFTbJatTdi1gBttusBFSja+9gAASKx0a79
hzih22IEc7op6FmBRS1q95zHpnPJA5vLA81GnoXlLmgTm1sTzUvHBM8dZe9ViM9oIqh43zdmfc4J
jggZ8K3KoHgd8/kXaiUCZGqT9VA6myZyf0kgzA82EUT/q5uw7Hn+tknGFYmixgpDFynm32axk1kw
b2f/twEseJqZyKzBFZGINHU/ugi5AuKFdqXoUZNzFx1y6dbAKvWuZaO2qQTjvrueT9UuxpYFdsUG
6MZF+tUtOXxOHJ6RcjvrSNX/y+zi/kOLyUHyyrkYLGbKvxskJrdj0u373WZkiobEivu/0RBV6QeJ
2LGSTOsp8MEjREyhymLMtpab6x0lSLkrkL/mDdigEa9EhYUWNCQ0DLh4QXpbQv+IHsE2OyFUd2mP
07ZcSOvGYzN3zxo1AlTTbEd6BOZtIA+wah+DGlPQsIz6bZdbG5yMmbN9PBFQaaybAYawu/C4er0L
VflTetSec93Uj4NA8848FP50g3GdDZFDrsb/aNb+08YXJSADQGbSFrCGv3XjTLduR7sxuTOQoLRy
s7bYVuFxwJiw1ktDXQTma6X6Anspn/REZztn0XAiTCZESNJijbMvx/4VC9Ap2m3Pba+A187TOers
daAvYdfx32znEGS82fXCLJgl2iTKKG/tuG22LxL1S3YpbZkip8oBQKvCiRLJU4+D7nLCApkvTT/n
zHG3EUoPQPbzwUzzS2SdFWkurVEe9LKLg/V8W+p4a3Iz3JGkfVcXGyXJZvSj/zHK/6fxKbPxO3+J
Qf5/mBUxtopWhiihKBfJTGWN78PYPXuZeITTznsHGm7jsv5W+XfPRUgtEaBCbqGf0NkjrU/CyfCZ
5QCir/FiahZhwLRIyPcpZ8qIVevQpRVewt7NN6hkDjSuUAq4bOuawm9XjXQI2rITve9YKvEGrpKW
9ETpqBtmlpNBaBg8UDJTZ7YwQ//VDozpQCEmGzPuAde4zHQbW74mTvj7vy8HSwTy328c9P89H3cp
U9TQ/w/TTjtTijg5b7wUAoViNRjHKHNOaBujW5t1KIEsIh7Sx3mKvymj1LsIANQpMfroFMccIFey
cKPIw9hzLQm1uXW199GnbXrEoMPIyAn10R20xhAsHjoIB7cYwBEQ1fICEtg79WZ7jNIUJR4ZZp8T
ua/r5i93cIKLvRzu/wogO5gNd+uqEMODCIZ6506gfVp/hkWES/UsJ+2fEza5a5JhKe2w2F7MQvI5
Akrvd5bqfuuqvSW6zw9tKY9Vp8Shjms6CXcOgJBWiNqeQxoGf81e7+0geTHqLeEplhqwOoA7vKzL
4f4NxIIV5YlFYG9eVJf7AVB/QjuiPMxGqk/3gxWYy1W0PP7zTywA9t4cosMYG+059+32HJVwVdel
nBpcaMlrUKv2WrWWvib6OaFkuQy0acg4L0+ckxYWhPg17ot8b5uuPBahvzML7KcjSKN1FlDLjrYI
rk0WiGPuYSWvE0rluPfgRhpFtzZiW13LoS/PA7NAnQY1Omecgn2TERbvSndtqAa5tpbO4p8Nn8jm
vT9wlOk829MwALTOd3EirAt3xG+IcORruByiLFw16cR8YHlkTIG1QvDxPVSkQ2NASM8UyNlZ9xIX
yv2f94O1fDGO2VKPfn8eEqu43g+F8tkfGnljHVtvPP15eP9OXU7BvnBY9EscgMykRuMd0giG8qqT
B6PKq7XfJ+axLAkkTEptf8LPf4vTpnumX7aWwnCfSiydJArH6cHrU/cUeQThUA5bjynxBEGZGpdh
6KwYxlVADywhSiVZvhsUqfVIKg6rpEsoiIhyO0aCkQiKt53Zt+Qn9ObrXHokkv7rUHm1daqrBA1B
aKTWKcltpBAxQPV/PeX+dX/55v1r//Tw/o1/P8XxRn5eZDDID6F+o+2N5WPfx8PNTe1VX88STLxS
j/d/lV5nrrMxrXbl/WnLdw1fi2vBahUPI3u6+/PsxVnpTQX0+eV5f55cggmwDPN6f8a/f3ARpTgU
bFke/vzqyfqZJi74EZG8xCILLrNsAIylAOpLbzjS5KXRHDbWKhk6terH/qvLg/rD7RCtFgy06Ea8
qDY519rxN65dtJcUaQEU8gpVGH3pptcO9fz0o9OtcXRiLFo4+J9rgr/JfIN/WnZj/JL5g0VW55hv
2BDFLwOJsY94khY7/MqJmACSXkOIRpdUzbFmsX+hSvuJ0FTuRkX0zizM/gV1xUuZgq8b+8Jfs1Q8
2k1nXCYVf5nIgexYir/GuuduhIJ4PQIX23MphUdfWYLzchKv2gcW0MaV/V503W0x6MSW8r/5oYk7
qm/YPVhT8cP6cNlzfKdlYO5MMREHKAciTp0pexdpsDOnUv1ghz0igZqHc+SK+Xno3J9FXKhVLLX1
Qt7awRV99JQpcOkO6PGwLr5nBkOgyGORVSL+XYu5f/UDZhWzgzrZmIz+VZBBTbILxWsZASSes9bD
DeJxt1FUd4BAitP94VjQSzB1sOrNon2+f8kCcbc3co33tvip9SifhsmvnkyYCftxoPnejiLFP1IS
zh3hcoyyhUAQt+Y5Q9/x5wDaJN1Y4CjO0nRRV09V8hdqu+vgSe+b4RoMrqRk3BgG+UvhpjgKl2fo
OAaBaMq3dhH5gGsoD9Ncz69aRR/3J/hF9WVOrveSjQDeTAf0BwYC8Y0+z+OfJ5Qz85tknwQ+Oozc
qV5MdnH70PLEiWU9eaC5Q4u2WHConCO5NFwSmN1O7sn2fbIAo5//fC0jS+1cjSOSsPs/Q+mbq6Yn
XVnG0qKKM9UhdvDa1xk/yhgea8th+1hr6+Qu/XOjA5fXSrG1zTo965KPPkjZYqnMVR/ZFH9Yuev+
7ohjIOP0IENY35b7q04j/x2c3M6NVLnTuSTcxcImO8noL3sut3hqfnWqKW+2bcfPmEyBohbtJw6y
eOunNLwycgQ/pUBkTJPnHWUIix2X1+b+9SkZXhSYPBXV6qFZDmWVqIfCi2mdzj6yIkeNB/ILBdJN
JgH3A95WQCsiW+otZsQYzJ7vh5aXawTIakY3e+prL3qyGtwZjd3Tns2ip9xuoydlM8i0HTpg94f3
gxd0T3mWvjpZCu6N9vZmBOtyiOP6Q4mUPL6wcHaKWn/b03Uz7LFk+M3V7SjjtfINpLDuuBVChauC
RfHo2tZjO5NRs+mKOr3lcfoqR5BAHR9rpSlw/t8h6UN9K5knrbxwhPI7FMxKxHhLcFOQt8Th/lAa
Kar8oX5vTf+TRJF+iXDtH7x27B/AwDobh5zhzb+/Efb8xDAkBrMZzT252foWZhnnkjOIBxt+oPbq
+IlrJzox4IvZ0svqgFHGPrNx7o+QqOXJQzJ7gjgXH3romguCwtknhRteddmCOza76UFqMpyVkzVP
fYp/qXPt6iWMSkZlc96tUOSUNwv/T5Al8p0AgRe8S8SLZuGn2yYkTrUnWETWjewWAqATqKowpybi
HHtr3LkGW9m01JIQ9ilOH8YoqNYmrfGNqYYrEWq0PfGXdAB5hura1PP3oq4xfNXOc+YG5WuL1vsU
NXONqSJUPzKDs8+19JNok1MNKjEit2wQZ03OFpGCsv/M5g7agZUvfxROp/uh+te//vY1u87sYiW6
Jdm1rqkw+B9szolRLWlgOo3R2acowNojqm5Jh50sqJ4GIcnDQAhbCxLwbNgSJ0U3gdrkHkyAsT8Z
yB3hYZWrXjn96d8HlDDZvs2Ca0oZhnsmbaCflzlTTA5shvMz2+L8nEdFFfz5Tj4JE02rjQLJd7OX
yBiLSzVQdHkpEwnR4U1sR3I9R09nL6NKSY+CdUNqJMkNwpvEdmJKdblPPrHswc6xCayWc2SeNMRM
pA1QNvvYM05dE+ekvxlg1CX2niHjF6HYXucN0GmHZKcoPucC3wtR0PZT7DLR8uOeAcWATtvWxM81
3LPPJNbtA3GaRE6CXdHtiXSLdk4fBzujrMKrq/J6jzab1v7yMBGTdYjy/K+C2eZTGhv2FrmYw32A
/kbmNNnBKc3+ajjfM9xQGdqANdHjL2XyaxZucmCjDDid4cRVFDE+AJ8RZFIzFEjNN9LF7FPnsF2d
JDU6axAIl3aoNqGgrG+qJDt42vg+T/BbHfdjJgzi6M4Ov6Cv44tqc1Krate8WeYzlrB9jgp2TTsj
OcSNZTCp6eYj98/ixeZaN/SjRwzljq2+vwFxhZ+kRjRfGyR7xYF11ND87pPx+2FYcnHq+tpO0CgG
6Yv3aU5dZvOYFGflAFybwH66Uzo8oLV7Zm/annQtblHlJx+fKmiNZ9obfzXL6/aN8cNVAlc8k81V
V3ds3GyyZ+ahapYmCM3DhB0GAxL/GE1oBmZ8zVFtvuc2vEOixA367rvA20dk3WIaRnYxjs2DSsLp
kWE7IT6dCl66mtD5YSxJyusWLUQFS5SUJbt1Lsx+4sdWzOpap6zkjt8ezJj4TVEzW0HNWO2jOj7y
5+T7Ub/DQGDXgZI887hkvYFmYE96axYr8Lyh80QBtyA/xzf4PjGpd88fAnbdKw3Oj1LPX2AUgD9O
UrMX1o9t3jDvsjcoBZN4Lq9G56kjZmLCnOryej9MtHqp7sZ6N8LkXHml/tWwJhwUdQZYzHSntdE9
SVaVp07GzlK8fLMr9Y3Jw3gibPDLSpo3exLeLTTbn3Vnuoe2kR9hZplbRHbGOnTQ2+BJBnfV5CrH
r0GuRXIzR6HhcBQaZ2r1U4/6c5qi9DGpOXW03dywhnZ7C2s2LvLK3Ik4PbqgujGzQqYXprWBC8Yc
iibWCuDCN7YIUGbtN8PT8TYabHMjrGbTNljO7sK5aOS8zsZMn5B17EsbiTcGJKJ9DWItpzJ8uNMG
mfYzrqZq4BpKdgGOlKBIdoMf6q1KjO+BmzuHmeyooUrHK7Z3zFDNBKo9LavzHDhHZTPTF+ZhzvNr
6TfdHi8iRP0qQwKl+bAXBcfdXIGjhvTXyCFEiU6XNnNwpY73lYXmcyo8ZkFh9sMOAOciW2Bt2vUk
DWxd45pqcaE6QDduY4JE0XcBYF7oNwVQGeBeRJ/WmIn/abJs2/JZbIKqo/qC4SznmMEa7Vv0p5+D
nF0S0mHrBLYNJNmfg+3dgWlF0zejphVSz8hRUt8bd0qzN5Vh/xxl1adwxHsmWzK4UiQUReKi/SyC
hsVKbfOaWWqgEBBPsXt0/BKPSRNM16jMtkGpnrEmHaKUvX0Mb4T2MJqqXiNhXRrw+ZDHK8Wpi1ls
cWpXVyCLXPSTcZE1RQUiz1WzWJvClp4YckTCRAG2bzHdvOUlimMtTLC+DE4N6zmBvgCS4sWdEu9c
uPKH2VQIvP2azBrDPNkOdngr6w6ZJhEvjIvPPFR7Vemta85rwQjtnGju+SmFwn5pq1k0n7BiKZuR
dfigBWofD5nzFoj9Bpoi7qLF3sh4U6762Jo2saySNdgyelyG22ybUu1UpexLnQbJbva6I6BYokjt
uj/OSuTrZKiKa6ipNE1yIZidodfyJ2vtm2l7m7W+uR3+yL53CcMIwt++nqqd1YavSjfzxkhyZ93E
MeqLoSKqii3/2j22HTdns0DFTlJ3wdxOclXRrd/qCKfqEGyIXVzNi2Eux0O+t0KSu7gTsY9C8LzG
+0JOaP5q2fgX67i0PtiKrebWjE5t/J2oUPtR6AGBdOXtRmBIUfHoZt5z0uo1VkJqvozSsJwRHo8O
N7oho+LCZbyKJEUaEogl8tukDvTHs0rn4OYVwMWaBR6ItKz4xuJKaq8ZQLCLHtqqLaj3cIrNPa1f
Nhoby7PCtdcSLTjXzlNlGPSHMWeg+vbIG7MzGrHaeQ0qopYzx2nW0gbTmUol8Z+QVC4rgI9h50E9
MoOdQ55nZRTN1mMypgeEb2Wy9ZPnFqfAOgQGtQaVOF3Lkt9iBCn8PSQIvJIh3/utoKbIzXKX1tTH
DRX2CqBTc9QtCgcALXhrHKSSwnzvPVu/MzD6FNPArb0iHRDV7IzvLwi3zZNT47QkQ9FhqieulXJB
cKY1uFadk2/XKyBGNmee8sTeUMHrPaNOiLA+JwCm3JkQZFIlNn48/xYSOHVa/cxJEN/EkNLDiem6
cFGENj5ZGw7Qgoq+16qzpx1ZKp++A8aI2wU9W+80sB4fLJNxKgPQdTMmlJBOwuJ0/1v5uHoRl9vG
OSYtsxY3KlkmSNom4J0tX+V9MvH4cl1jerL0mx9IYHHSw8bf4Imqe2NbyXHE6ITuLuj1RzFGqC6X
v7OZNF0bGAlzPoHo7bfSFeMJrSmbIdWc/bR+uUMQIDs0NSmy8GDuY6qMe1A2pPqqd1M3kTZL3BNN
cSqxWTyQHuYdabr9MuJqzV2JRWjBFtxx2nfu/0AHbitlt81mDdw+ml9nZTmrP2mECaheQq8yprmx
IJiWvSaN3V3l1t+DiSaz7JMXb+G/KHNPz266DoiX1qVLehfuafLAJ9r05Gm77QtNNLwHSpytVEbH
wGC3JGS2rXxGlm5G+6aV+CJ88gDXllu8e8XMvGus7I1vGo8dwuCT3z8R6LgmQQPSMT7AFWItmuDE
3W7M6Dq4bnUaO9pLGa+vJyZNj0H/J5/WNQTLm+XvbCf5yUeO4onzRyYVNrKp2KEFng/jgDxBT48g
jxh3E/SwN9z+dKcUeJj9Pc4YNzFBFmcAKL0Pb0BqY+ORJnydHV5qptcRQtKe0nKt5TQeIFoTJJpP
m0Ex93IzKFOE45C9U+0nikYY6OEZ3vCD05Q4u+ZdhEZnbVusg55Qj07IjJ2NHbHRS1h5BDtsYw35
OyIktqmR2qKAfqjSPFgPMSiZwBnWw6DYk6Yo40sJYnXhnCuVyR0juaMM/Iu1cA8HPzCWHvOL9iKM
4CUrj2jQLyTzDItGl80mz9u3+4fSFGRe4NXNJ0Dl9zDOgex1glBTdGTs94XoYX4h7btLiUOl0Q9k
zMX8nORsFTCIx8SuRvbNqu+NVePUAYpGcBFlGdpb1DK/5hzSoiFIMK9hIOLdFWc8nmI/OB6j6dz9
OdQ+MgFdPvg962kykVQWjg93AmtfhMaazeTssOhYC1lUBt4jhv/s0BLOuBoCjeZxaH9XxpVxno1e
lyG0Lk/AG9WBSvM8Y/XaBtRyKIC5R9a1tXfG7oCjlz6DxeTGR3y10p77c+rEl+6dzypr3p0sqTbV
VH1zqqB+8Gg5VtOMIqYLyKbnurnP7LRyfllkZSiHmNiGGLAHXJBruzKdfTw133Q5XknXyAkPRwbR
mySKuhPbw4T9wTkqvD1mIZqOO8emK+wyZ3xKh5Fyi2Tm3WikFPj1LTUw+zqF+w667ANDnLMhG27m
lp/mp2HB4ZjBDzorzamO2dsvcUVYRJyPvi3rc1fDxmnD4VrIt3DxrN//jjDBHY6dHbkWcIys/Km8
Z91gDLgHtSINKVGQAG2J+NE709318y6Z63BntLZ76uMfykheMLF+iQzpqkVQ0ja02+cuZYqa1V+U
vot6PB9vd0A0u+GbYSCNxPvKXxZizBSc/3Trkp0Vguj2ZwzPKGHtHVrAly6xgKJJH1Opl78PBm8W
GBauJOm8dsMPinZrhQih3aYdo/bEar/FalgyNtJ6b5AW2kJ7mZMmP+Fv4GqBytW04DVFjY/PIwJs
5hrpfGWwSwY/4yONBvaBfxVhIQ138AqlczFaPgN2nROpzchdE0vqw9CGByMHfONYLH1oA6cNuxU4
IWhf2z5WL/GotqNNHrBZe4+eAggB0sy6NXl7kKZzalOaHeBlyJESDnrPiaHoPEkstaI8k/wIM8yQ
r8z4D/3gQYmt0IHieQXaqvBhZ4VhrVoXrX7aU7slBnotXlcF6mG4uLIUlzxtD50Yn5pOTkjKPEx6
k3ODEOefK5vPUvvtl2P4P4PZiTadOR7vXECIsCSAt/D1CRzeZb2NL9yd1mPbqkuaxsm6Z1wG4NAh
Q4C3S0mr4Rauun0hnKcYzzreuSLYWpMqt+VgqkdhI8D3F6WrRQqP0Rc0JEY0yfcU1YKrhUQ2ZKG+
S9sP77xt9+wyRK+fGggtRTG+NvPwHvkHUTAkxB/+6hUkPSdzbK/jLj4XS8pD2JgwK7yFMWMk7bqx
Ge5Hgtm1PUzDoe4j+1BmTYeOzqzWdRN6h1Bjq4stq9pEThFfchYsU/UwcoMnknMYOCHVIocKTYJC
+ZSyQKxNmYFzUKVxKmeFJLZQ53jZ4Ssz8Q6Fdb5fSG0hvme5bE5ducROdPtKoFyM4DQvhpJ5d3d+
GHT/KR+oAzp9Zg74GE8T8qSqNw5MllYVsKZ9NRvMArPxt6Hj6HBHOg3JilZIfFTuND66o58fCoX0
ZREL33+3hEnDq0BmNuCVt9ru7LUCFLvVGmvBCc36TbkW5tyXIo2SyRzgduIVoHNsHYPS+mvIUY+O
FubQcDQX5cEKUGG6dW1CNx344NtwzMQaai47NTJbViJGiKzm6JbLeqZdGh+IMNlphEWcLyw43gzH
pgkMFk4+8DBjncpM6AYpRmufAI7eiS++IoQ9XXaDaZZDjJMY1+qZ8MWcMePcopcw3PY3U9iPtole
J5cFj7biF729q162y0S627vEGLYdaWerQjdfavTjk2b2O9UNN14TWm7N6Gg9WGhjpvmrTjjnymXr
IWoiEyo+vhVs/pDkC354lkPF6n3+KHjja5V38WacgTDn09aCOfvgtOiSRt87x9QpWCaQdTMN36b9
xJrBh2mQsOXSeuA+s5ohH61U0Nfs4r/N9Ek8k65LHKh1tuz5GBTPO9nnb1zfG7+GtwAEQa8wX+JZ
d6z60a2+wBOBnqKLnbdle14uZzpZ8Cz7Do1RatrHJDA39/v4nYCb6hwBYkqrGwg4Eld1rM2q2+o2
QgyQWc2RYrs7a8/m1OD0czEvpQyRdpZ2jJWOh2EfBEebHIBLEVGMDdFUscYh3G1tn122894uJGks
dsWumEn5lSOp76OBJZixi1ox1ke3jO2NWUiBrDD4Nqe5B8fAU5uiGXYeaBzyeTDnhUWAcnou/sok
ZcuYD3TaB38Tt151li0B0+T2pZAlnEdvVpwDC5/UafR24C1cK9S0q0YAkx+pHrGq4OEF/RudpPD2
aZG8B1bibPyqKrF/uZzJWboxQkNvZRMfayeteCMDvUPTVa/GlD0NQasM8kJL7UZRjgDbJrW193ZA
j5Q4oPRhiv9gn5jofouz1MWM4lFkRO2dDSSpmsfHus+TPTcZc63DAehR1I5nc9I1XZqJngS45ja7
5VVyQFgjN2a7jHIC49IV8UfkZkwvgyn8s0WDqfQ8l2V7Mvueu0s0bBvPvDFZYaOS4LVeaueTVDic
mHoa3NXlN+qLT7KcdrDMcbYFrrPBwg5TZy5NSGxEGawAhhDGGOEHAA0nUwBlmIQtUjpWd9KvD778
lPbVOsAEcTRVtgvQ1DFCVrt79cuM9d0ufgMKCW8Z5l2NTSvX3Q+WyOisBuvGzY1arKa7vqjSWkZx
q3CcKVl9dbRplZ8hCFtrk6n5Du0xC6NXfPqxdY4L1sUkgO/iN+HLANcaGCLpnWYApqlDTWEKa4Uc
TZzdZLw5GQNiK5FbPyuTqx0PH7pPK96RoFtBDVTXPHjLBjVdp4L1Tkbc4dyeLjZNSsajccKsJ+qO
nNtvcUz2eWIK9SNOFMw82ae3JCGIC3Ge2OFfJq9qpjPuCawUNmSV4zI4CfB63Vhn6KfL4ac0IzpA
OHUOZSr/upu4GDbFN/o9KEcUs1cYCYH90n+A7BBPtrQOqWF/1Gyoj7R8XEYixJ76ooyRlHPBKkiY
WyspszV9HvJ5zOQniol9Mxkso5L+0n3NJAg6hjOu3zqL5s6gYGIUBx/dxUuRxpwduWMewjg5DEFg
3trWzHelJ4AqRwB7Z1zA2dg9R4k2T2aJuNXxwDJHEHjAeKKG41wlVXLsae2E5buvyosm2/66Kdiy
XjId/vZKGyl5lP0I2lkfoZI9WV2MwCmtArZyM9uKRLzXSTtysbEdu+PeCqN7tSDGnxznimU7PHl+
SFREaryasBQxi6ecxUtPxHcku9M5uiAEg0aFc30w2Urr3D2bYTGdnCX5waHF15Mgc+rrpTAgj3AX
Y8/dD1P/NmXNT+yrFnfdqDuXwnic6GFtywZTZz2ZHxZR3gtOFG37UvH6Em++oMfN9Wxdkjomxq8j
FONefN1DDliYU7RuHtT52o7WSBaBromj1zq7cayMfdKrjr6XQyu+pGlAG5MM5cGsV3EkXrRIJ5wd
tMIc3Y/siw0WXETQKd3DAVLApfo/ms5jSVJk26JfhBlaTIPQKmVlVvYEK4njaEc48PVvEXXfpAfX
6nZXZgTO8X32Xtu1nUMXqa2ggWMbasXVcNUZvLlxoBBPB5bLIE1yyohUabHxw0erxnYAbIyyz96w
XHshc27Lvla/cDk124U0EPVDtt4Rx+JFTwUrg27zIm3VbtScXpwAt9TcmfdGE+dDxLUNpHaB7r8D
0AAB3uDY1RQB0E6QZWyY2r7/QuKjOi43X8jBUhgXNs0J6zD8dZxqBAAvMiVuUJd5RkGizb20EvbO
j+q/bvrWGXK1foJywhdxgmprxGSUAWrpv7koKkwH3nS32GkmzqebTeHLCpSh/KNmdY14EqQX7i4C
HyFR9dz1KQ7iMYElOFrnbCZq75rmsutX9DPI+P/qPiXfSz4EMMkUnXpqmjggrXlfhVIcImt69tze
OWfVj9mT5r6nRH3T99o8Y+7q48XmxF9EB8NhmWZWVMuCuWEdJtmYbz1PdKjVLIakNXPbkwXv4MAy
wAokzXbU8nUYB+qK3dA7VU8D522hPPYe6xe2FMWAZCQHziPKz8PmP1fO9IvC7I6ZV7Kd6Fwktj5b
brVbfj3kVOJubR9W985Jxqu7gnFySWsk8/cGLaM6jIG+e7lvHmvuhtAn5gsNlRLUSvSXhYu/pzLx
VzMuyS23ouRmllxmhr6d95E9Z9eKOFGxlGdRh8Nlbpb+YHVcedIcf3QPeOINpFV9SldpKekEeZSX
hsbrU+CQ1WipKKzWKtvK4HUUcEXe8Oa1qRukUMo0UtIHpbc3HPQuq+fDAgu2XNsR92Mb+gTDnO5t
cceTU5vJZfavuHiKC/zXzdo9ccXLwE2s9i9RFe5M7lCIN8CRTa/+C3huPsg1qNv6Jn0ryeWxhTCC
nEu9k2LOk+o+WB9Orv6yu4OfMuwxy2IJXQkN0rOwOuAMJF1R1P94T6Nv/ZXTpDkEsEmEXvkHC8wv
Zuvvrg7Ko9Hn/znoijuJAM6zFKHjWA2XvaXCDacZQBrNWGFXDK1RdZVJcnGpHLk8SNA5IvVzWP55
jPxhT1dG7UEOn/mVFTh6do/60IFjhR9Q/O2dERnKKp5kSuXi0GanwIt+0xVK8g/M7vHhmxb+CqkX
2EqGEI9/RC3cnPngJkgD41weKP5uuFrMPap44vXXZsZVHYTFG0hOF5QJ0ztaFnH/kjx9xSVx45FZ
O2Q0OV1l+gpCgWrUcTbgX1K/vXYqi5j3Bo5WMVGsiGk7KhMWjmIgLRUxHvf2Z9u44uz6A9gRMzkT
Ad3bI+lni7QWT5aTw3vjkKJgihsA02E2ZjfGTmPXMc4HYx2e263oO+8SwvNBuK6vJH/2A4ufs8/7
oPwauDydEr/DP5OWt8UiPDX1zY2twcGserUnK3xJ+/RgefS28Qt6wwZmnie7ooYg6tt4HsLsmmCb
lha/mtRo6/M4oHeJj7Sf1aV2MoRbqpYPPCW8MxmDfDy2HSDFQ70437K09LfIYPTPVagmMtgRS23i
bk6vVkke3u0hrT0ObRMq8aFgdHEXC3Yu5tXAmXZwoWgOpf5j4651hezPKLNJijKuIuMcBL6xwbG+
bIcqeSk1qGLHragSEs4bf6Y41jxJpA0WYyvMdtzXAvdhZljhSquyY7sU1XUYx99Z0ZHqIQQURz0w
UFt7B5vNIj8vJxMizioopSs5ZnS3xZC6J6AmOEFX+i5ZSh7ecgFCqZ6GDCphL+jFQ/OGZ44DJAeW
1mYr3GWhI7YsVAfyMiLLVrKXNYnPk6MD7d4DsxuIop3TsdrPJsntEdUgU324C2xSEJ0dAIwSG7/z
ilPIuzFMxp70VUq8v4t2wRTY+LKCePWB44Dz0x2pObK2DfGXhSaP2JK+c35tSEW/KACOg3ZwNCn5
rTeVdRFw6GJ7TqB/GBnXep5Jt/D4Lal+PITurkWYtTNXP/HJl1t8gQB54KiGePm3I18QvIhdvy0K
IjaBm6bnufPudQtYmJn0z9DX3+cSCjYLuE5odQJL+CfAXLxBla/4L/7NG6f40BAk4z4p4RpG6uAC
3WR16NI9CtXJ5/TwshAMlgcM8F+ZR9nCcWXCsRA+7hnGrylLuJRX4WfWSoxUrXl5yOZECKfD5ItV
uKx+V1rBthd7VGQA1/1/mauSvSWDOU4qXZ+DbLE2Rn/3dNN+ISbC+cqvUs/iBLr8FeYf1UrZcHCz
CquuUcKPo1A8nlAN4iSnzrNou2dr0vsR1FXsaI4ybePfTROEWzxdw2xdR7JG02D96SsAAMkiz24h
vxmdjWZmTxz/ASr2mDboHbW6hIudHRceyvV3ksOkjgPFY16VzVNahvfCB4oflACVxLq87vIbYDF5
KVqVbnjVHyxlvigrpQllKEPE7L1cYelO6RG3EeVLnSPgz/0mvabRYF1kEO046FmCp+1xWvpPxQ/8
NETjzl5v/AL0RPp3pH0SshNkzgbip/NcTA5PZQ4QgJZjhMjJkCd7+MMXD4jrMH2KcjH2Ksw+otL3
47axaC0TFX/QeSPhSPeAZcGAZzYdXTO5yvE0asu7+DOrVcgPo8zufaXpsePvbREaGte6NDp4dp3R
/jFxJXaNUJcIrn0zB5fM1t2TKljYsTnSDJpo54nVS4q1Cop0x+zYtcVu6jibXNjmpq2bs2dFn5k7
8vUgM42q1IBxAlmehrLampnz266i9pia06fb+mJDzuUX1mmmF13jTiWPMXm9vgavGViKu5qa3547
PQ+JLXae5Q93PZoHXsvLZQA1QBifzZRRzc7zYta33kDeyL15iCtKgzPYsbQYdBu7l78aboNb7XbA
z4di2oh1bWULfSWlHidsaQ9zMt9NM2J7U7g5xWJLf/TUZ5nr9NQTn7hV47MlEaICsBqbqBh/Bu20
0wDGoGKjeCDuUXqB/JMkZBgwVf83BBwjWaSfZi87kP2kR2fdQKW0RjObcLFRDstSpN7R4CKEXLx2
k61ohLQlbSWrQx2y1BmDX+Cr6k0RdCk7nZDXWPhuMBZy6tspz8fyF2PqBiEIgb9uiKzQ/bNRK5co
1RjwZe64TzSaZUGCjFX9rNdOLFyOJqUrkrlh5b8JYo9xSWhFBDxpNjyJo3L5hJzoMKLU2a62rsgy
EIav6HGXltjswfdsuQ9G63u44nf65gCwg2+ZT7mwLMl9cUI+pTWfQGI7VGaI5Nmo061smOOdEYDP
VOwWArsbHIAsOaTJbgbcP+sgs2tweIz1rUaR29SEw/8VGKP720cvvJeROE2ZMSC6rWLosLDqpLLB
C5OGsqzgsx26+WgXPIZWcAAcmhxzUYM3WGP6CDbLnnd7co4KlHcr5KOij9uhvFSf3QyIehu629Tk
H8Kff+HDDQ+hwY/0jx89skYOwUc7ahhYK/rvxPPeULh/zG7wgUHjaVgCtXNWvCokPfKYfCAAlLiH
0kAZEZ9dsTZ8UfalqQ5l1UOZvJfXHrLyoQxzeomn8NIWVkV0PEFq/bcZxWwg7Iuj8RKsVy/iWPW+
y/zmjLMkVisypwj5VoMIPOA/mA+OEX5l4E52U1nQEt65hzEnvZXiqtuykMVraKMnihmbjhYbvlVX
lYPwXbLy1K8XayWPwzQYZy7gaPqUSW2YqXqkIkRdgHH8X1QJtmle7xuor7FBvSozhfihfPZn9uBx
tnQ2+4Lpm5WpLxYFUKzH+Td27b89RpEttSjqxGjVBDK4ACOxEUPt2zwZxtawNSFrb8jVTUTtdydz
2S9E+B4cdn281RE/kuWKBHsrut7beD5li/Zr7rPB5l1TbIGMPrUjK3UC0P0eufDBCwmaN7vO+Ohy
9+xKxY3Ua4CfOzLZE2XAp9DwWM92wyTSLh9M5+PGxh8QW0v0XC/Ve+7ZPUIpUxPIGLhTLKSBGVyT
jvuN2+X9AQ7GuFmS7K1zl63j2+1LPxevR3scT5HVmjBYWDYCWrHwk/71udjeSxoFhyYsT61tJDG4
CPbV9MRDxDuokCGpYq3wkksoJM5kfvcNHvccK652o28YZkX6xe3dRP8/GWp1/PZP5P6po0koPhrp
tlb3nJpr3/pGER/NLnQsxb3NhYM/UwjjQneEPvqDAJTboTrCo+YJyPjbsbxBBgumLR97x/sJjbPL
VhMZ0zVCtToFQ/NfTp5hm9uVgcVVJ1cByIGE9Tntuvn0WNU6xOXj3G2KIxaOD9k2b6YJzMBZf/X0
szOaozny5c45c8OXLujVRZbe3dehPJp+lRDVbFjFe14NDYvAnW1Dof239yuwSe7aLABXxosmwsNP
NTsaRlXmt9zJzJMxDMhXzbBZLEfsXcdlQoL+enaMZjpor5J4mpFyszCISXseiIsKtD7KwLgbpTs2
0Dfls0ywK5K97Bfcs9KQloQ5P5l1SuaokjmO9ZS9WOQkW65yeo+RFCVBlKwrNQbaycu4x+o0AfFd
+vFgqI/HjtGguPYErofmYabuck05gaJmyDe6vxkOt5ar5oXgcv1PYQoHztdunBlQG3ElbEJXWxFk
Z8bzNDS+XJPVcp2Z9fZBaCzpOVrMbpfxb7uqKMORB75oX9rXKpmCC6PlyXWQUSsn5OsOiUcqrCX2
Db1ZHJuO9C846Oza8OtHZAYMUHdQnie0OafOfz7Iijj23vCSz/AS0j0iFKCZyVtQd2Z/vwyufzJl
+Mejvyp++IVSbBwza+uClwtGMHZvKdYE/jMBj6yPwtdGOjw73rmxVXGRoTylvLgOolm+XNrdtxZv
x61XET8zCrAGjNnyNLHnTxY3uQh8LBs8ydN+VOw7hjA1cSZMr9YCv8jwaMgd6bQctHIvWRreKIIP
LlYIuGuUIqQc9DdP1n9GUz5RaiWulq6OlWzni9XTEF80Hl8+d+RiXnYhI+dYXIQr/u246rpEYzIx
W9vs+B/mK2X+DRqXPnkicSyFOaKn1bp8uYaOFZ2dKM2BBdBxRokM/aYc2Ee5NijiVheFE15k5Pxi
H+nvg3A2wRKL744wza1ed14PkyTF6LFhITq1gnUB2Im16+7IOsF/8qbXqkr+d2/HveXu6xo20eIo
btxrFC7HynytMHl51CFyLBfvgaG5jjjoqh5212s2v9k6sLdI1uOfmnXXLvXGDbVxX6xBw9uaMBiV
nZ9Nq/gxL8iDkcU2JmzfcV6ae8rZcYOHWXW05uql5m4dI+yKuCjDF2V4/5pSaMxTR5bPTDdFELCk
cb07Qj63N+vUipTTT5BzoOtRbv2CaSNRGEc89EY4Y/UH8zz8o0EvPypZLBc6tLgv2DlBX4LAp3aQ
50EmARSS+aVUXbMLWyhCZv1Lm152Nv33Rv306/egLqZLb8/blCDncXTcHw9nebPk+ybk+S4exdq4
EvfNPL0zBDIzrm/frhovBL+tQzH7z0XS1BfPxh3/OFHaGntWl031PWNB2uM6ilxg0ahb56IAXhXK
n9ov+ztj7fujYNEa+OzTAVCLF0IvyejQSnn2OwUF6aGujQlV6lDr8wth9ANdk5hECTmch1l/UByh
uM4CFMzbNMA4xzfVpXpmG6136sIIf8iOqyf2X9vO0/Oy8gexEH2xG+c0b5FZHnuRZbpzJ8kAlbVJ
TIpCxMIihva461QaNUV2DYTQUBzcnoX8LDkezSgtWSfIciv1GMTMkd6F1uxhq3ssiTLLzcMURLdA
B8utoxJp5xkTG8nCeML1MB8tzkjcIBwcqgqG2+MfbKaeDNthoB4lolv/ZvXsY2oGN38smQAy0OHo
76V7SUbOBBWoo1xYgEaNXjdv9OR5I29pnMifw5LggqR/CP8BYKnGN3l9mKyTQhL+YFvnnLixf4R+
wHkZTK9ABOQ1wYggcf4dsVH6m1ygF+jw7rgjvk8Tgho3h+1ou/QU4OPf9zM1MsLG2GArqDdMnK+D
dJgnFrpa6A5ZqK2lQgck+AI89p+4xl2Vr+IpoKN507Vr4e36OY3gY9Ra+a7nhgLuMt8G5EmxCl1Q
NbFxC/lWONV+6d4mM+DdTkFIXhTP3I5gPWUDCBnclmwy/wRO6SAfiR89u9CYUkzJt4G1XZMCoaP7
hl9NucSdg/khL9VbUK35tNx0dxZh2bjzW4ctK+vzqQWR7g94P9Mq7hbsNVYzyWu/cKVQ2vf2SKkO
E1/65JLCXPciXOZldZsAJLS0xnNx9P4bKJGLiYHTBUF7hsnr02FJ64+jt4kW/bMgSxJn1Yzmzgb9
NPrTvNFcx6iIKBzY7F4BusvjBTzdHsuF2UE6ccrAQvnA07fgKHB4FcV1Splnkmb6ueFK2g79rSDm
tRm8KtpjHTL98U/vVNjPOXA2LYQXek3104AQCb+e13ZBrzvomwa3n/JuFccqK4L8CV8Fg0EraEul
dyCFhxhPC/5/sSBINT6SPMmOH8AFmmPWvi22EyB6Mb45ynUx5WIQdEPysFz79tJXX+NgwoRi0rS9
OjhHOo0nW7wOBjeoMuSapqZTM7Zd7LoZJ6JjwN0Ivqgn72/ZBGnE66IF68arXQHj0rmzGWdMNvBp
XhCFvDNoRaaMUN6JE5FQmOZTUQe3tq0Fc1QFGw6L0mmJyKMQtdU83LQa1pCFthSwQcGI+KWYiWwP
aqlfcqMxL2NgeJQANtiIfO9zkSgEvPmXYMhuvCnkDWMfPxsDVNjU7sWX71GgPzpqbXnX4rxJ2ZQk
XDG0SX2L0ZXz9nHytIVI46SEAv1w8ITJ8Dtbd6QwTc3YrhFLJUasphFi55gUgOBk9k7ULoPVxefi
H4sheR1MFoZt+8Krj7ftomk0pf44IIiULtYXuQZxzJK03UVpPcd8DB7L4gxXSCaKzVwk6tAMqLy+
XVU3PBDi0GFKQiKeCTEl7bHr7OzJY9FvF2v8kdQ8KqPacMpQcaGCmxEqnDxrL260VvhaEeZwAvSG
x7vZx9KMJ6t9mgfln9sru4F5k1q9/lbrhZPEEofFRN9xwEevXyN7k2l2IlXqfKctVb+ObKJtVf9c
iD7uczFH1EGv46IK2F6yWJJ+wevDSO1zuK4KptL601BsfbLYsG+zXrOf8eYLbBg63sLwhOTJrgcZ
Q45crlv8fZskG5046Ed42WPisA2Xn9wdj0jeIakuyknHZcA79W0iPn8YovlbUM8BFNT6uAyWGeuC
BROvYdhQQb7sH6rSY4FAfap1MnoHTzApByu7i3SMgFTKnfaTG57c8cRTgQm1hsAZgjqLm/CH2yEn
jkZ6Mb3vTkqgp8M1RwyehWqQsVlmLEj3w8TghAftVBiUTlS6/SJDlD6xM4n5nnpXDyrhtvVtJ/aN
glJtz+5QhBcD5UF8D7HfMm5lm9wcvzm9Hb7Mub3vIxZNdQszdyyS35NiN9YOdvtUjcFHstqz+xQy
TGJQCOZEDsS0WjDHUAaH6S9PvU+nir5XNcEDL+DobhMS3mx1acsMMYy5jL4Joe+4qsdoz/XDZstW
v+o859hKMoiJc45dDmLfkSsY21Z1sScqxLyKq6cex/cKLDNvub2O6CnGxotHanktPaO5lqX1+b/O
n9I/c4M9P76HD5HKHv1vYeBa99ZT1EH17FiwVX/OJVtuo7rj26z2FARB18IeuLOZ3Ve4V4n/YBe1
9NXnejo9Zo0wQfKqIolDBkPzssIh6OojNhUuMLeI9xMyMRW+wYfZG9/KtoL/ikvF64/LxGnZjglX
ARn4O1jCVdzPdKCkKvu0ouVtpYg84QkEOwJFifrlajNgzwzXUAO5Fde33RdJncwa2LEnjs0R2HYe
Hl3FaRqNvPWkH3I8q3nfRtCMMhvhvaf/+NEK7EJsHYq/BOoHjlISKmrECkEkgxY/vMFds/hxkCFR
Giuf/fENdqaWf3vIglFM9daaPbqxgzo5eKzTWK6wtlDqmgbeoS95KOY+B/4XGSyswmPgu8Vx4Ctf
ZY17W/jpKDaD3uJ6fGSO3R0Ny+GSwpoVZk5LidhYkbFKmvcZNyOPefJtWbrhFsopJmSp9+2E2gwe
8uCw5hC+hKoG/HonqucaFDeLj/pe85LmdV+tTRM0va1HAlDJiOB4+DsffArasLPzWmEuzyyGUC8s
cY6V3dUoXC65IwhahRlhwAwN8t/Y5H6q74b8Jrq3GrZPXCfk2YgtjwjOmKKzqjfPbT4HuHCNv5w9
RDUm0juPxq+6IUpVrKDUxXzHfNpca3t8nUY1HsvvrcU49viHaB3yatq/hvxizjPcNI3B7tRzEG3y
zLumpTFf+6aMnn0iWat6xL+1YqsNeoUq6rk65fhCnoF39nw9JPG/AshJKTNCwGK4+xXGfw/F4hCS
otqWGf42RdhV2/hYrZBpDyrmssvoZt1y760OLR8sS9DgMGvpntoQZPjsEsTRHMt5psgi+Ppctah/
jNOnbMboFCqumR60+J1uwOuJqwQMGKcWDTCaoCzOA2w9A/o2VMbC2eVN+MHLOiP0w7eXtPTZ8oHu
lehpcDHfHTxM+8LOzA3xaZZA0UanWPSQ5HnREGPfNRZ3f3bhy4uwmb8qlgJxYDjzsZbm5XHJDSQ3
ZzEvPzRFQUc4Uc/zOCxs/hi9FwqG91r5BOFNc7wriZBuT62+BB4rztd+DqbvjoKKsgTfbEiRcfTL
6p32eUpH0BUsI+ZZBITwTf8W2vehnJEhvflVajTcRwRPLdYzRrjqkil6QglompQi58s5QpXfwKPB
0zk2lFCPZGbXxzgxqWLtBIsbgpDDKletUrZ2C7zv9BmWAZLJI82nc6acLp/ZfDX/ADQTT5kviCgm
wISNYDxTr+zthI2RrLHsj0yv+//V1oqz298OBsCcKIvInD7yLyMhKhkZ+X2GBIZWEpAV9LgqJJ1X
3yLzQzFgXP1oaKhIQ9OyJdUOic9vYQxwx0Hw3TZQe4JZWQim1o7fQsAbd/ltQVPcZG2Q7WsYgrEq
iagmsy4uqW0fJ0kpj4Vgb8uWUWBZU0HRybfjAXPW3jZCXoHr6i71KgtQY04tEGW9AFNHRDk6K+yO
KlK2xz/ZqeCvYqh/JL78hk1VECx/4ZXUsfnSL8mb7djuQWAQKRYUnwD44YPSTj6eHuauv3o9mHSh
TWjZa+/HqKTg+XPHPSz686PrrC3dn3XLYlg78y+ED3KzOTkQLgdQLocds1J+BXaNGtXMvBP77zX/
y4FiaWsvWutnt3pR0GUnrpo87nmBIzdycaSxc02RQLi4Rej9zOII3qng5jhVqAZpYuy9rB7ORsWX
aP2AMNrCCwxJQ4CpJ+wVtd2mG81vgmlkw8y+SmeB2E3FSU7UI8B+4ExJJrIXqbgYC+rpIytTmGVx
4XJM1e1o/pyEeqL/KzzjlPtwm+i/tuGqu+gb8cF0t6Typ6DE6+B6Khxjtv3vjNJyH46sfh3/Jwiu
6kZmuD/MFQTaPmijW+6yJkgHUtCEUYfp6q0lgclkn1waQfdtVTyxWs7ih7G0VHzJbb/8A3os2OJy
a9uzh+S+x8v4LoY2ImeCebxlR3pK2ukYNUkRmyZbt0eSZzJSDNRNJnlprbHSMgMTyU57MNtyZxIG
NL3mMEw2vaZZib/XgWMZ7CM15s9qci5T10Egbnp4MygFyfQnm+vlRj7sy5LfTIgKF2Ni2ZChLcJ/
oCLAiYACfbYjY+kjbOWRl9lE66oVhuy1SlMK2D7YjY9XvxtAxSTVX1pcuPKH3fCE2Yu/xHWJ2uWl
UMmrwwaUbz09lWPmpRvtdcO5nQ5C5+kO4q1zSjqcTqXXoZ4A3N2RXS0OM2tvTGf5tYD1kc6Gteu6
irIf0IFWxBgBVHc5Phx25sy5iqZeb7i8nolUeICIZc9/MSBfa/8eLcbsaD1O5/XoHBecHIWDbxpc
0i6D6Sk0x2roQ0kSBVvceetWCP5VnmfMgyEmtck60QM63f28U+zw1l0Yo7MJnHSv5b7mdXAI697Y
zL77URYWNLdp3Tpnyx8nfPFXNvkip7deDTSX2EKQ8GtdgNeUf7ShxtUzcAsNLOs+9AVXbHwhhNbm
rYAVX3dRcGQw+6o1PjpZcD4b54yobHIcZpFdFrMTuxm9nfhoiGib4LMP6lxvzNTS+4FaQwzE5kcq
eZVqYNzUrUmaGIfUIUIZzZvcZRQmU4al2mEtzYkXpMnvwoj0kZzwfpm9ex8sy961ae9aeDg3YpFV
nFvDjznD/hCZ04e1eF8mKbCYCYN+HFOmZNHZ8pKK3g0EpHYeJvUZVOo1XyUvI2yvkxvq8+NU1n7e
YuunmNUTxQ9vkngDkx+5wWNAYemFeGOxXwtRbO5TN2kvP6DUJGdvYRVrFjvDtbHU00UMjqo9GoqC
wGpildvI5jhocBXTktDfXDYa2cT65LEooCJNH6M9fTrgY6vk2ErdfaqCPbM/qQPc5Gvp6OylmIse
u4pqKJTiDdnWFKDYHUCMVuuvorcp3ExpFB67KS6ybolhwtmHzpne1BD9KgYeTXxqI6M1GVG+GQbs
IU4xtlJ1+vX4wfsauH7Rlu9RGfHoklXEq19/ZdOIM5Ii2phjiHzl+JHqKaHxoXkBce3ytbcoU/gC
JncLcyX+XaJB6XWrLvpseyYF9G1PJNuR2qDHwMmzl9liUz1L9ucsbhM7ymCAN1880ccIs+TGN0gh
BGkEfFvm7OtaHhJhWFnstIohKUrK2GDPx0iU3u00+OWJRgAiawSVUlvXhckXmsnTbKTH0uZL2tJ1
Qu1F/e2hSZvDsSPgcUo9sfcsV5FJeXPmpoqnxoXgVgQ3Qt3hoQDEv/fKksDZ4TFDpjWiYounamub
If2ZoofMjL5OWTt/RafKwjhHIchhJ5L4zNVHM760Q9YfLaYittcUkkR1lO9Dw/vhzFZ6LcMSg0o+
n+jz5HaSdjdXmRVgVmu8TuWXZfm/CpPgeRY04SmpPnx8PGtzDJZ+gDuYh/qPiuq2fQlimYFmvigm
NkzI1oXLArb7GoAkX9Jgq2CLxcWAgtbxlJQJQaO28QAW4vjziB4SgMG0kWYQUqK1fZvocFNDVF1W
eVUmBS9c+f2RiTF5TreLGVBI7WIy8055nhe7YWKiKfh4N/wf9L6uVLKtQCdvHq/fdOz7uFYWghSl
MlfHxdFqewsGXQzCAMLJPUjZ815ee9ZV///5UWd0TgSnIYPM59T7SY2Rf0bAfoe7aO0HL/vhtlgr
dBQypPQdblDyBz+SzDmEKV6iqcZGp0TyUiSpc3WDyoLHUZY7a2ibS8D+4yVt/eYYWn1PrMC4zZrb
EG1eqJQRAVqdQ0EKhbkZ1wFCSvTrwps+MGfRbLkJVutbMMFBKTLnC4b5HyAZ5WFC+QDgxUU8Hcdj
bvrnUYblM+aHGFrOrupm/FA5+SfTWXYI8jB1Fv9LzDX7BC9KD0m4oA6CmAzMnbbS7GlgzdK6wdVw
0xcU1q5Qw12uKwjSQN52hjCFdEEKN7QdGp2qKhbN5KCEPD8iTcJKxkdNq9FrB+8/CJeWsagrtNoA
nmKkWr8bUozOhr0+zZ1NQurZPGe5HZzllDwXc9ddW8v93a+cVUdpCkz96ug2VEZGS4TrxC6XG8P8
9fEFZtLBmrLyLhoFmM1V6XIYS1DSFlkA3ZUuLxLi7by1+iur+Wqn2KCQ4hbhtWx78bvCjC7hs5yn
CWAxVtV+5yp9Sbyb5Yn8U5r1e7/2WutSPbkDr7ymP7QyJGAZ2OZPz+EjLjDkHiMcr42leRPMy9Py
ZXxThTAvFfuNkuF+nbWQvblyx8zB6z6KWDQrnbMZuYcyS63vPQFwLrd5t26za25Ny/cSLTPA33FR
Fv6uPmU2SuaEV3VGCl7qJMDE1l86i3miCtjEJuqSj6qKwxRY8mLCvTdfjQDHtEhXczkfZIy9cwLX
WXuHdbtv2s2CvTkUux4NdWMA2bkijwl8RXBFRotEcR1wJQ6CNxXm6VsOfXpgIC+qVl2MfnizXZnu
RqPaUbfibRYVERcbkmQn03zfWgz8i1E9+9ZAapak24YKBG+lVn6jkFudlD0dvZw4BycMYA53m7g4
DoVXnB997AatMbC85KkFi7PrFg4rR7tPwYDHdvBc5uiKLbbVuX86KJKiXu9muf/GzRbq5X1262W/
+B5XKL1WgjZFwpjcx7OA6trn7ntWTSjpPvJfTlNg5aqXMXnm97EcuyW4DD7WmC708FEQwXrMxZgQ
4ioIOXLo12T4sestGBdA0aTnj2OX/vD1jBswoydiSZvLyG2wtVRynrCXu/rFpig+A9/e465TyaFf
s6pgBOwDpycQC7SezgVwo4d9yEmT8RkePKRGghVrGrcIIwWHSgGaVIzXqIPMl9jheL2XZvg6V121
fWDAg8EstqbPT2x6xH3lXFIXvOqEWT091fJlNpG37Qnmkl/lX1CW5NaKWqh7ZdRDYYP1DQqN/vJ8
gvJEmlD4aXCqJc2WAyTSGim3acnSUNaAldiXLJJdlcVDxJ9YHt8mBP9aEfM28A1E/QgaIjJxWAeS
aQTLB78xDWsCgECN4zVELJYxkNPu0jlgctOwPVbuxOIi7MIdqiSiAi6kJ9wWxd5J2VLDMgrPeR+c
Sg9PeqfYxgnMzJ3KnbMcmt+OywMcae8nu6foJLwGlA+91LaHK0AUfbodM40WmiXJlUEsvRL051Kd
OiT+aKgqTmNbk/8w7HMjubU/VESIRlB83VYfbd6rG3Msfs0KJvukUILsAL/2o61nLCgbtnzsbGlI
nMSfZ2BQSCrGVBVbsYTZrgvTL11a7t7GPmx4pC11J7Itnn8qYzzx4rMbLDpy6OUSkNiYsUPhnmPV
WlVP0YLBNbExUWWwHVlTpSRzieY4lEuznenLGNFtzQJCE0lwve/Yv/8fY+e1HLtyZulXOXGuBxqY
TJiOliKmvGFV0bsbBDcNPJDw5unnQ231qKXu6JgLMUS3ycMCEpnrX+tbCyPTobTGFkY8+05Rc7Uo
pvjJz8zH65ak2EZ+NgDv4smcJ+LkkqbCBsBtq2eoAVmgdmoymGZig8BGqb1mDa4XIcV7X+p4Anoa
J0VnthvSdEzAExMWUdzmm1DOEpYP8CXL+z3PP38vGclF9WXqAnedxtomDcuL0dh7Okds4EJEZq41
36QmDwoda0t4lAuzh79WUeIG0GHLkPowIHDvLaveyooV1+3SXWhyq/kgTRiMLTvd3cZpKo9xjdDa
6e0pnIp2h0sRZIHR7VvDi5cVvSobZ9BxT5fVHooNY0rT3RVdvg/4Cx1+oyRcz1xlbsFWtJjY3Rve
t44YBDG3TtatBYboaiArUgEbRzITbXDtVSQnQG22SKn9O5LHdw+x6zoKabBYFJX7q4jrcTHgXXcC
7fZK+U84CFJnhSnceC0kmxDavNjqlExUrxdV3mWXGBPbyuLUuAOG+2ZDOCgpYGPYgw+3BpMGfKhf
R/QGrmZQC6Q3I2J6lRRICqb+6FSd2LayvtNoDaRDD+Tk0BAPE6WEo2+QK9GCb/LrQIMdMqZzSins
EUCFZ+yM2nwakM6PiduceCp5N1GHRSFNT7g+QLe15KjCxCbpMygqDWwTRd/DoxQSLdv4GvJyT877
1DjaKgbyS8CKEDT1aaQE6wcbLsIlr0jPg9R4EFMJzdRpynZhsk5jiHSpPMo0+9hqaNC6H6QbrS2P
6FnWodZGifeWkfk0NDyykgNrg3Mi0P+kbIiABosgPrbpBHkjPwqgbiucLHLtD/qXYZE3a92nqTdp
DqxFdBPAYlnGEvsfkXDz8Kz5/bwqAUC06de0B8IH9XTSw4tXCLMlNzykOzk29wVzhq0TABW+Rm3c
3L2/Oph9vOZ4SUSKrorJpRXkJ51I3EjPUOjNrAz6YyTJuiWeF8+gRBArOTZHwvbUjZI0WJfzzCRN
PfM4JtFL2iT5fkjYyzG2KHwfNd4lJ2NqTNc5H7rrWiY3XdUqQszdjrJD/yBqH4dzgk8uM2u5sxsG
R2MvLaxFfXrbfw5UF+VzQYI2UZzbjc9enT2kZjGugwG80TBq26jud1UxyY1uG/lCxWyr8iArF44f
T6sK486i9oY3xjbJLhNA3AvGYoMrX1hdGIEGOim+0dyPGoWlBVNt5iIu/PnunnEmDVYzJQLFY6Ox
3yIVxGSDdf2lsOR3WoCkLxLz3giRp12BE8LLS3BfGXUgnvksqCgm38Q+LhmHcxgPe0Ltc9DUWpcu
iXOGIjzXYwZxWIfFQljM7Q1J/yxzN7ZTtEGsWot8rw/XGQAKLSJ0mjHJDYoTrderBB/JJeIexKmB
DVQfqGPw69s0npDtEwS1q6VFoIBLXJpHvTc2SS93Fcfug0qiaDlNPDdyDkJR4Jh7ybowzZW2qUlj
Rz24nI1Y85EmZvoNPmPgW1xtuLfCpWkU7d7THBp7Fgw4rEPbkenO3HJVCFxcbUfbgJy4rKxg+BZg
MjdBq9DC906f+vt2APtk0BeLOHEQvly0RkJAkqYKRO/SY0UlpUGEnHfHClh85tG1M/vspyg8hlbW
bibvBFS+5f7m3NZjMwyDYThg7UPTJU6h6LEAdAKCPig+GlORXs4NArtFfiQ9BDaNHOGlzEoKxk0J
4Z0molXlZWCuQvHOFbX2J9ZH2CIn/DwWQj/WmSGAIC7ZzYZp/1NNWDkZDb1knu7TvdnVy7GaG/rY
ruBoA1s3ACvzKF1ly+K8RaZrIeElzVJBm1nnTl6BRQe0XABMYZCsXjJrlEceQQ7QnnOsohrjLX6X
pofM03XcZ3bOVItJdEOfbFBfHCM9WpzEDx2pagrCMoMPjlmLKarsDtqoryJ95NbnmU28GBZ8pod7
yNicRsKL2Ydw1ebpd2WOB0I03Y6FbRsR7dvGXffATdLvKRbZKQ4PN2p2+ORM85d5GWuU/DKyc6rK
vUnMmTRY3rUqv1jzIJ55s/NbT8gNREivR0v243cl+WMZdXg/pUC2CPoMKEtA6k1k4kKrJcQy8xvt
5s2++kQQOZ3avcs0g5lYML5EVY3ZlZiTG2CJdggoEpbCIMjEx6XUyLs4AXd4z3B0HSZMbOeQRDEE
z4VNpHXAIRqIxMG8/5Q7bHGrMP7oUi8/uEXOAoASATmAbN3grHIUk3NoqLtu4PlJ8hf0ZGntKlQ7
nuV6PBsPy+bMJJYyc088U5sCkKtlQtHF2jsEuWbdW2yxjAxcojMNGCcL88mwscFfkeulQsF3oRwe
HKa96DMZmeOA9JISHvvZxt36nka31twT48rPDFPrYrA1ZzN0sCWwc+wEAyRKFULI6HPZWiZZTRSu
viEi8zDDVkbW6d85hHaIvxL0nkXTvk4MVrcdL9XCifXPICA7Z88GK9TfG10ptagZsbW9DrcCzDJp
1qZaeq33UrgWEreTRyiuxMIy5reMicJgK0OTwFek87yfjXHM0LAvBcRNrfEw9IqkbyJ288MYxWLa
j10MszHDyU3ykdf/EniUPlJPC8sjBx83zvi3mkDyIqBDbof3K78UEJs9PZ/ODQ88DK8khCJsXGYE
ZNm8xPP9K6N9N0bxOcCxz576zANNR4KXryTiU3pvGGqCvOa3pvjCz+MBiQZ/nedLgcZAP/K1YVfT
hjew4t4WZRQXtd3Y5GKwgkfuR5JyztPMqVuJjASHa8fwT+abJkjbA+ZfeUL9BxTP2DtOa87uffNO
+P47IHkOwsRJ903qf2htNFzgTO/dgd9Db6j+LFPJIDlFoXWzwF0hATW0SeTxNmqqg6dby97rKTL0
8+lunhkYDuXlbAfyZUymcdGKlBKqEIOlnp2x4EoG7BOKKH7JSNnbyuLeFVbWbZyuou96no9dZ0CJ
M30bHYddO0fEtHkq+GQrGR5MJBDxPv5qJ74pEumwZgtOI690zFttKN8KzTB2tDsxHIhuACEQqzhO
hp6tVclxpAp4kBgcfHZT0MVY9XK25BZiJ36L09C5R357sPEYhPGJNWu/1HQsysyefGKp1zegs5oq
YXZE8SryL1i4DMZGKAElwgw5OnYuQMDKvTMinGC00KnI3RtOv4+ETjK3TvFdEeNcd6EDWokrjOA5
yyuNHTthP6LjOKur/tH17PSAhIrOYmDntu+RhxBMTXvJ1A5sBm1b/kpvuacpjSgtMEojeBZv2Ou1
sBdaMZJ/Da1flbbTOxtDlSDSRVjzdD36iR6ZNscUwTmsWLtR0C0aGbrLoWSyWRWceLNUcGtj4mbO
TVqULsnGhnUZF4wv6QnusAes6nh4bsaE+5Q8/cqY8zVscvVlbrOhrkYOifon68oebOujaPJ7amVh
/SSU3DIivlca4kM3qDO0Mm/FCLLtbZMOcmwkVkhdPXvPhIvnpgeV6LWxfqgG8wi3heAtEVwXu0Rs
o4mKTfziRYQ/dao3l47NAXEoLX1bJogZOFHYSlb7SEp+lqH0dTzfJbM24Vn9LQiI/jgAx4ktL95l
zEBpymmes27uN/TSdpPOo0LogCy71DdtnUF+D2n46ph0102NWT1KTXx0jSKtkBfTVjYcD0s8yuvQ
MDmfkozl1djrknLf0mvwD4BThS6DFa5yoXbQnUAjG+OqkRRXHqAt2PhhidR3dP/m+oUpv7c1IrmN
BwoiBsXYtq3Zz1xnn3k2X5LtxFmkob47CJ7Ztyac5uCmYYifNmOkvZVWacOMItOMtx6Y9dQ9Jg7z
uQr3T+BZ/MB4cEHiuxn7Fg2BcrqoWms2hqHInZhcJVnKGBhFnNmE6Dj8BMLY5nQfx6nerYgD6gxg
OvDNgUg38QR4fs7CqNZJtlF7m7c4lpRbZCSwgN2lCQIS/lECB4RkrtKwnfbE1bPPOjSrQ413zE/s
53p+glVB9eIqIKKhaKjVRWgHT7Uj78ajWrDf6UnugaWEuBwCUlsIgWOGvcRc1WsMDnNXoUebcSre
fbtiT54oDIl+f6PqJl9kJUe3uX81yC06TIbw3IylRsJ1SLYTkIqlkna3L8xn0ii7MjGTs8IOeKcl
01fiUkLotH69Zd6w6A07Opmj9+QTICW1NgGfzoILMcL7Megl/jasxrYhL6nuZ9usDbq7EAKdlxS4
UDyDFBWAO2JGNp65WDtmbdIu/TQ6MGqOnsMsRVCCVnTV6QqqLqn8Mx5sNh9bqL3LFsNUowfaTnSo
+B4NLtuiMwEIKHDpzE0HRUkxZvBTosv+XGBYBTWeV3zQd95a34q3+lDhzvI7e9dxGISNxqTC99Rj
LakBxaj2Y5E4XEUULv9GVCQqAl0FYWDet/H801HCXSSGMTOoltT9O72zbgeGHmu8RvEykRPEsgKQ
hu8jeFps+c2xJPIA9U/Z8EFDf/iaMpchEqygZVkLhbXaeXES9QM4e9hqRdRsCn/A7p7A74PwM0ES
80aRrfOIHFkBhm/ujcZX+1xoOvYvYTgLwFEVAIbOBYJowBGW4QXb+GwwAuI2B3yMVL5ObYXfpvJI
IzTdUqvBI9jRvoL6sfBm2l9NQXbGy7MVrXNhw1LtecJi5DZ66rVD9lSFArqWWdYmsssH6VBxLe1J
W8v5Fc1IE/SMXtoKxnVqP4MZ0hjSj9GBXDf2jGw0d8oB8cUiCPjbN079nPI1sig/Uu93V4dqVUmL
NiivYoyBiljMW1RAbe+YemLYET0g3dCG3ZGjSrDjzOdw/JyYxLKBHyjEl2lrFCmrpv2uSSscpOWQ
2iJDNWTDXRh19srCg7OsffaURZxudTJMCxkHWMvgVdSq4+8l2IqjI/0gLoEWH/BWWFSIDob/Gk38
SzanY3yw5tofmfMa0IquY0eOQ3esEgu8Fu9SYwWzDRKVKBQ8hAKenj6BkHCoHmwzTDbkEFp2pfm+
76av2sGxAc5X7Kxs2DUNrKk4c9iizpvVoM6zReKyt0kCXKNAFxncDS+eyw1vccxaar3psk310K9b
tv+AHy56JaZjjf0yDHn8URAYRpKJns/SHtXOStnEBaqi/CEtsJtynqUxpnO7EfzcSjzUlp7fFDEZ
jmJAV0zBiJg2DmWMhtmy4rLAoJmsvIykoSydr4z7gQgwj/8kZzw3blCya3KlxW2qxT9aa1FGFm2p
WVgonniLzrN/MajTUGBuA446m2tbHBGJjCO9VZEbiR9DdphL2+4QNS324CXmNVgMRFCgu24UGzzM
lGdbe2/ABhw7d3hKS1Y+5RRPg0m6V4iJXWpJ6DjiiDDifBTUgC0iNW1pXGtn7VtyTOoBAQhcMr4N
pgOUpdkxng1cX+c83EbLsmd421ENsWDq72wzpTaeuHe8hNSmxxigLE3YJg0GO3MxYldcRKA/1hj5
UoYialgl2RQQm1iRQF4ZgPVPg1/suoCaDC1/qxSmWzM31lYs7Q39EIfCAMk0dIzAhi5+jaFELbQ5
ScAvDgPjcyrRPIbWeW7LVKOl57sYs3ppOZwJgoZ6Ar1Kb0IKp6w5/FRMTsweE4V/SAdBtHG6ISr+
nmi8il03mxM01+Z2BpXotjg+m2dlUh/jSVQuXg4kH3xJgcLPZuUTbFHk0Fgl+ClaDuNWo4klmT1k
gzjIecLoa6oA2SdtAqsLSMUkP0EA+USzpooYL1M0wo9Vs6kHnuPgG+A8VB/1XOTT9bzoPv1Iu6b6
NaZcdVFvHd0q4tXLpbEfei6T2SLGjgbvIUIQpu7OWQZz/8GkMyPqo51tgaeZN2nMsPETwVVw5Szd
+BZQJTDfbsCH0p4t2IhGN/cJWsTmBI94yA/3ns8HTM7pdC8lwEEbBR6YqIRLFwAPoZeW0pR1Ij/B
7EnCCdldo5XRNs7wXejFpPihSP3CAT5SqYsW2GRgyd52PXzAGGiklWIpygsMSqrJv6YEa7U1birH
paTIsHlsVcWKrmtqUIPktYh6KveQCYhETLtWUMkzxd07+f4bVExMIuBSgzlGQ9qbFV+vF9Qb//QE
4IDDe+dA8ihrbVZAt3hkdMtviNdlqwLjlrqMvZ/p9yxfs6OaRYv0I3lEnmCQTs2CbZ9TvXANExJy
feoN7OJsx8UhsbNbV8/uu57W5RKDEbTWdyc2k5Vv87WSylWcs0B+W1AcLRMVncE8Y2FBt4AD1xTV
dIPnAd+lbyxLj6wnjANAUmz5oNtkTLqIUWVWba6RkNK9GTObzbAcnBzqdzPo8PDS56Q3Ng+unoAI
IxB8q9aPWUKRsQ2nrO4bf2mDWK8KCK4cKUvg7cSCDAaOCzXijipjG2AZP8KuzU8rKuEbVB0tukWR
bpL0Usbpm2fTSBwTGwqj2FwwwEGE1hTp8ubElgxeghlfMsPsvqvZOmb63oddGQCl2Q0sh6g9AJP8
8Qsu+eu8muEKHU8TxSZtthbJHGqoK2qF5/ZrM5UHNB42UZYiuDIVpDxYSwnKpKukI4sSgSNQHbzW
rJffzP5h2DZsNLKeR1IV2QQKnEbfWJ696Yd3RCtuM6W5C2FAyzU8mitsQKda7uN95fhQco3ANX93
OAzQxQCJQNM4TUW6tYNXfDOF84uU8+yDobPsk4E1kv6t9FNELyTPbqZaAFPxHgeZvHsxo9iGd7hK
WeWQTNivLa5Pgg4PIMnkW1XmIZRaikK8rqV6MYS1Vzbo9nGDmsxNbSrFFS5BHIosvbVIR20qHwws
+9QIo24mSe15tIvZKj2jAriLQfcneJ1YRmkEIhEDZXI5MENxJv6NPA9vk5p7VU+4Ft2wQzvgZU5q
nlKULu10QR+mxbMOCZbLMwO/w3DtZIMe46To8HoynOdu8/uUDu70nhxjzwC2V0v891BLWBBzAzi0
k/z0qj1YbE7WqmvlMi2DJ6Pk8QExwGg4CFh+u50OzVSBOStsTMq09AKZ4twRsUAFGXglUmnAO0mC
RblHVhyWV1JG7WLEPsxpe2MkxbvqeTWRflk+6C8XwPRXfgQKlLHKEV3UJo/OIuDYfbTtyduw/V9W
M7LBIwChWm9txoA+Wh5GcuBX54XG7DpYL3ZOoKnkZWUPq9f8dQU++iCmxVrTc32Z+kuHoPvC10sH
CZuNPMbxVWXSeVvLkN0Fra24h2nnkMAz5GpQICwUgOc1psqnNiY75ToeglFXfedNk2y40grYw+vr
y38N3F2/ZcSOvwgq/dTEzc7XWaoYLzIuDn7MiV+D7hNeg7l1YW7vqb3+NdPnaKdIX2uRi20uqwNK
W7TgFvywfP22brWVFMQ0B7ZA9NRbLQgbxq1lK3d95ohL6NPDVA1AiFxJJTmHUw0O4W4muzkDABVl
zPU9AJunyYtOoKUv+pDbRA3Aqsx/45HzKmetbO+30wEPhtz4eOQCzaxuo5IXkmWgYjrWHoyaGzT0
cAFEvvbo0uJwgu/509jDQ6wH36kWPoGmgAZoNBR8qNvcEic2Xg/96G8IJnG1jb8E49NF6nlHnxEm
M2VC3ZfOGW8drb2tTQtjvvowm+iY24z7bPvX1PVfFAsTmrGg/jFCK7n61vwhn4Q0jmPcnyfxWeqK
FV/du+qzclAWGDZDeRwfhTMeXDPQD0monr0mA+iBwpmu+OsG5rjr6bHp/OAY425l6X3FJHYWVbw3
vEXotHe5Fd2VM405s4yfaEyeI1tfgVnqs32MpRCnZ/1BRzpHBhNLsesqsGjxNoPbvSCw+gzQB1tS
RrWEZfxqGxaEgTjOUqb62u/rGRTEcEgjCVKKhHOCgd4Xe6yzAPLfevgnY3YXl8az5oFgmys+wZes
0zB6hiBKkEEX57Q09jmm19BhBxVz9HLqFxXoeIVCYok9uln/WKYD6ufCTtgQememJneDqbbdYD/6
a1MGz21j3eUlZhkxyLOpEeWk++wcPxMXfsAJP/uOeMyiU8YS3omY2xTYdeWJdwstZtUgLBNy2rqZ
yzg6uYH38Qrn4SZuxdaL3b1s7XlYsatC9cZk9KBV7cVq6Tx9TEb3UUBlTHQTS4IFtX0zifCRRqAA
jbDSF03EoqG5AFmxx5wtMEthc4/8oS2t1qbmkb1JjXdHgp9A63jTuJywfk0nvJos1kUNztafI1rB
8JWyyi1UUe9D80QKHywJBs4Sjd0Nvyqv2E+J9o1f5xErM+bv7s4O74XnEy0a6HkSePfhVf7kHiXf
Hs/8uko11jb8SV7wzs3KQmfGr4COlzMia9J9HuxV8FXWiOstyRSn5ADp8p/VOgyLJ+ucEg0OS/Dk
sD7of7rECjtyHhPfofOP39hILiItxJoH68rI/HxdaEmyG2OdJys3x++BqZTDQorylRR8B+0SKD0z
MsNCn5yclJ0QePh5zmrRrrSrVfTSVTq4SJBZmiASOeHJdMGw8IhhLBTmIabVQoMAZdsG7+IetFig
9IaX2szmZt+qOzg55s4gxN0BRrHIQNK1Lm47zeiWnIYE59Dpi3T3t8scZW6fikAD8hCjhbZZq5ea
zCEFvvXsms62VMQGCyo5WuDI68zWFIxgvLzzepy3eLDR8LJTiEUpSsHI4MNiM0850DWw4Hsptg5N
f6+UVZ879nmBjvplTPwwY26B6Ck5XthBjc8rgtnuMtwd9GrE8sZjEFwYYdCcYQ1pQY34OayA9i62
eEBjI63SgT5FNhsLVW6v+RGDISuJRGY2/FTQ7Bi9CzZqNCqRFEyCz2gC1nKl+yQtpDYrrvDoarPJ
w0ObAOAjTPXiVub9HI6LLDI5NpZgE0EJbxEGflu3dxqlCpQ5cah5wQaM+Ic2u9RtCNQvsVm+0gQG
ZbmHAKnH5QJICuoDwMs5mKE42ItbZJmDl43MtlMNOkNhfOQyb35jjJBdXjrKY8jA4E4wtmbQOgdq
hR+KEdTuyDFoA02XiNNN2ADyZIzL/dcyR7h+vU0kZ2vOHoPcBPqDNJmRGg8ehM9h22TcaPYdOz9u
Qiw0R5nZDxh4tcACKTSybKjEo9RYYjKr8q1Lm5JrYtwiqbWctBeM9T+DU546v6O5wTBhnMxgHAz3
5wC1L6boYjmOL06Q8MjGILC4GoOLFjpl0Aa0x7CFCNAwHPyOq27GYMejDZXvoRqBWiSCuo8Jk74J
hAaI5LqkTGX+t6/XoNI51fo0kVKPru/Biz7QedDvDaTueWxTnqP5TQA4pyk3raP8E+Pcgr4yyWB/
djg1WeduWmq0GX5a1OrRZtGocd+B0cZwPBQHD4YoexumkNyVtr+1tGed5tYisYw7KV5yqtiOnj/8
6p0ohtpDryOa9gq27METnKIDv76qhsU2CS0PP6DVPiRthiKZFHjeHbkWJSf/zidDaYtkDUUGPcm6
R0Qwlp1jFzdjkVZoiBkgfCYAZ92pinOQ6b/0vGj2MKD7TdNE1HYkTbHGExGevKHrj5pD70mtYdKL
heSk3jLR73KSxwWyRnSyi0Luori0LnjKW/iMS4ouaYVAHhyG7zliK6vul2UMdFW6NH77iQ/nWPWE
kfFwGw3hna7S0MHyyarA9eB+V4OxwwZobuNAhEfXjM3tjGYywsrAYQF8RWgghOoAcR73xFuXWNoJ
p7p26mIaKf/nlnZp/teOdunahKoND5e74ep8/vPjPsqD+q9/Gv9rEHMyPgrlqkmCFj1Kq0+qjvq9
J4OjZowjgdSHVqvh9hnVzmJYsK8ZS4Zo3bux0JoVGmtOa1bz2gSOe+uD1wti815N+EpRQRZZQUF4
kLSc65P8EySBdIboUlruvjOYd0RR9UvOla9pyiqcVe7egzZJK9BylqTXTj2LlvKTeAxc36YwVxJm
TcgTaOXBsxE9XZPXsG3BsUwzsXlcda5K6N3GtZENpNuuO4peRN4YN1f97/rn+9+fw78F38VtAeCu
yOu//TvvfxZqZMcaNv/y7t9eIniY31/Rx7/P3/b/vuyfv+lvZ0Ym3+X/+CWrh//z+MdPUf1xetg8
/utX/tO/za/w919x9dF8/NM7a7AFzXjXflfj/Td6bnP9PfiPmb/y//eTf7Cb5195HNX3X//8+EKh
XUV1U0WfzZ9//9T+669/eo5pC0P+pwtu/hl//4LzR8b3XpRKP/Kv//a7vj/qhkvM+Ithmbbnedy1
FvQl8ecf/ff8GecvltBdPiH4uBTA6P/8I4feGf71T9v8i+Xqks85+GakZ7l//lEX7fVTOv+ebXoe
1idWMggZf/7HX+CfXs5/vLx/5G12WyDdzRe8YfJT1O/Xff5v5BdzLBv/Hh4qbhPD+dcbhIO7o5qK
jBaRvGNbyghRZD/nmezUOPc8lHPOCBssROXh+iYv8+9S74tllgy3SYc5w9KQ1zt6vy4VuGbDzZ+x
5uSZbTwrz8/POmRa0+P547PmPdTzqbBRTXI0q6E8KQaJK8byhszlUzLHn32ZWsR2ECxrHa5eKtsn
Y8hfWY6sU2eIeiWScp1WGDyigpU5SpFeqW7LXSthaBkmy153xofrm1i+pwk+8q4sM7g8No56wwXX
JpqWI0DKxILSimFc2RGV4SWI8pgybxIFMJuAGOxhkNyY/JCL7KobIWZLOFOSmy7NCD8XPYHfJF9q
gWfftm1EBDlOb67vFapwbkeLpbRQndoOrKbHUB+O1EfCdyVlcZybIn6/21i4okQXPGIA4FA8e39Q
g/E6i+hc+7QrFA3+A4eEx9oLEGJ0K7bx3KSIgMFA2g3ix/NQe5heTXtu47PaeydN6XLT7dswjM1z
7j5WQXujcWo5K6wXD2Xv69tOsTXUzU5irQdeOk2tuMVJy5g7tzy6TuN8h30Z+2sblvdJ3pT35LeI
K1F8jVmfj5nWpI6m2b8V0mXlchnCB8rA8OTrF+z5wbYVzpHaN0kCwOg/u4CQQ9lpz8IO8zMa0UUS
SXtMY7lzKqO6S1p2P7GuvsbJwWTkPGtGiGKeG5feYhXtu50bIieNhrznaiyJ9kAxgS2mCYGpa960
xnzUdOy3RJkXWtmea/z4bu7dWJzB3Cl5DgZ3XFlplW2CJP7AVJ2scNRp1LVmGEzhHA60dDIx1r5Q
RDFLJAL7STnbMQeTpxOT3KG8twxJSD+GPwYkA4frYDPBe6oYbcMmKwi2KzwGHEcqlL1lVMfPRRTF
mFUt9r/+NMeP8WeDFMBUQliuz9/0umWcpOvMQSa66PynqmCsP5ZFzn4qWVg8OxddIt9sajwsjPTL
noAi6iisfaqTNoXpZUtrGh4MP79x7HCtReIVSwuzua7bjvg9F3EXP5deSVZI8u0zo7slCzjZ1bki
0bIs9NFe5NlLGBuvZtY/2wZI0Nq17isYyfjBFK6BZTQ4jwbG1r2YinGXZ/2jsOxsbTpkriQ66mPs
ulTuhcWxRMR3m4HjWkD9thB9f09y6a2qACj27RHQ0YQJAr9bHG1yijn8Kj5GWZKjPoRYd4vKJNxZ
3iWZVh+KJCSoMgDogK38gxd17+vYkNOxuUsZZ15EV/5oqI1bfHA9JRT4GTvVGjcbivkGNm+NfkuL
AG8aFpSkArlw/VhoMdjv+o4aWaV9ar4x/TKn5hsFVFHLZTb7os6Hjatr6jXGX2Vn9lPkd+P7ZCzB
RkWM2Vwq+ap01i+KZBuAHf+WnXOyCo8dBRMx5n8NVg9c74cGfdDEKX2sxjxdDirrX7pcgdvOXAqi
ral/qWNsZng3l17FztXT0y3IT0hYQp0rjDIr8oXdCsdkeb5+TOtmj2wEKTDUuKGLUbEnDvL2VROM
hjgx302D99lb4kmpRt67ToN/dXaix9Ho0QhlfBYl2eGmn8AlebX1PKjnntUP6E0uLyUX6CFqixDP
urcLZONeShD9LnCQWx+g/0Pp+PoGdCxyftKqu6b9Yo9E3bs0/vMboTm/bCuwNy7COYtPCR/PGs+l
H06sabyReUMDRAY9/fqJ2qakVWsKuI4dnTHYmX6oKLopdDWhedcvg+3kHxNgFAxDhsZGLDPITHjy
uRzsbQ2p4DBGdNcVDIeQTEW2EV4KS6FusRRr1oK5j3mOZBPhyYQGmTV6cheiGg3s8dZYGJjtDIiZ
VuttmrmRfurMdMXI2obP7WA+xUTGYh0MJSPAPlxf363JtZixB+ZvqLsDR/tqE5kdnhSN1SQ3f40O
IXIQjrhG1CBuQ5HL2zljtiIhxJo0IpQzN0b0ijmyDQoredtkch1hm6W1+LGMRXbbmPal438NOQ1g
76J+cIOCcxV9LTvp1PUDA+5pGSXtuJn5z6hd6qSsqN0EDYwKY2zMG6tpMOJd/28jkYwDkxO6aMWB
KWn9PSKe11kX/xp6Kl5jnv1bVKCCfBVeVWFX3arksjooBGVvpjwWSbU1MdwTvCi1J13jvMzDvH5p
sFggaFNTVLTObTRF3c0om1+h30wPfkHwu2phVl1LJn43TcwwkEjbBPYoTtpIDKjTC38luAKWyq4H
LPlMTyx4qce8rqczLSn4nazcX+gEOxBCzfvrG4wNDH47ES1zjxwflLAZuKBXFgaihuSkMvRxE4W2
d/r9wcnpvFNKceVuIJ8UX7/89zdNWeKfeDAeZBjn0FH5lusXM51ldyH9aOdjjAPQDtVtmOPD8/Hb
nM8+tkF2cUoM2Ak4KHXDFIx4GoSSvIUIkLdvbmaSwq+NFFP0Jm3T8vCPNxFs8pQR9fxBf1L/8X/n
92vNZrAdsXUC6fE4+l+asfFiiYhmBM7NZGDJdnja+Q7cZcvx7O0Id2Rr9TGmaK24gc/AIU3CN/R4
2o8WaHRNAmcAW+eDQnUQd2EZ0i8cQMRDwWG0uPF1WMZlH5brpGdZgYXoLxGFV4loqfJgMk8CyeMI
1eXxEcUvPtL/Gh2p68TrdX3/+pl/fPr6/2AtH8zazfciSZsD3fCwUbja08F3b6wenqmRcYAPs+62
cBznOHIULCP/SB4xeASnZm5iBEhmmfmP55bBfW4C14jNatON1UOEw+1HNQ2ouqZ/HPQOg6qe30cp
gx7idlhsICJtgIvkb5OHnj4Fwa/KpfSkrINPJ4N6kTsTMwXA8QrKJyM7EiLpL30CxQK0yALf6oU7
fUr6pSrx5E92bEM7avqE6RlJMkkLG8j8/lmxNl9sfJRVNHGI9pHHkFCj9f/l7ry24sjStH1F0Su8
Oc2MNJBkghBC5iSWQKXw3sfVz/Nl9XShhB9m5vBfq5uipILYuWObz7zGtveqV7i3nj27t2S+3RV9
e7jZOBltQ/SfvqWYwxuQW3eRebblokKxOLBrUdfmhMO2WhEMTcEuu3GdTdPaP6Gb5p+qRtNv3Sz8
5rK2EMYcwElCUEMrEtUKEIyJVaORRTP0emmqX4HbZz7YJEwOqnHc2g4uzksArtIEoX9aoNQ440Q9
fZiuQ11REU+gUEFNAbn60Yo/I7E2Hex82QN39T7ROEi2tA6TXVtpa9YVkC8NM/u0BPhTOB46yUmy
oVGp7INGH47IXkZQn1dBE4zXQWJTsUnpx0RV8Qsigf6YIHMLDl+JvnJB2ys6Yv1XVQmgGaCQ8lW1
MONr1I2BHsLGVZRqDSJM26m0gmhyFxhsyBf7P9/982d0yeg0Ws3PudCRSLPiX3Nh1Sfo7s1paWZa
QZ61YDnXRsfzFzoJ+SERmZUCZQJ7CAEejO54e/4yhm6MAEj6qw6KGEdjJAK1Rh8PmpWdLG2KpeAF
MDsnAAgqJfIJJbsHx8BBztGSn8g4ZjsFXhExFVW1JoJmrYduclowFxKEV349Apk8/9E/f37+jkYw
tlbLiLW40p/0Qfv3F0W3n5ehRnBAewz1FEukerFOJtZPp07rf1QJuDYrDAIoREBUI6AcbVFpP+uh
T0H4psm9DmFhF6D8cBx63f37i4ZQX03YczMQFK1YEjBvXLcHkcYZkziIX+ohd0ljrNEEqe/VevoL
u3SpTfHn+kRr3A5yvFXqxfR7eBII060WrP6uCc0ianppvUucJMcrdDh5LIsrxDcBHYf4pqXY/da9
e0qx2o5LVYfoQqNxqZsf4PtvELFixQ4ADTKSy1Wco1Yafjo38cMSTI29FFeVDobHa7Hjc5IGTBb/
MRxZuqdJeKtjoEmcj16+Pv+C8UJeZlqfw6r0C4dOIeweY0J5QE2pPk1Gto+78mdl4kmTaiLnN6y1
OnhA4O9eCdtdbtEub4FlQgBBgqY2D86pKpfvZxgGLyBbU/Ck0dUhz8xF3/0yM6O75k2P973QhJog
R/dTRPyMvCbXZsxov3qQUwXSn3BcXPeZ9lx1mIj1HAZk9uh0U85AWhAlM2zfZtOn9zletSOOPyNq
mdu0SHQf1jYCgOn4a0Q+ZzWWtvoZA0fSHchKW6OefwYomRSaPqKwpU4iyDF+IfNIbvCkxsYHVbCD
7VkmXNc+2JZONW2pbXOQ6an7EITud7XMxq9eQriISBpF6mQf0uFA6CtRr/qOKqQy5IeKPgx83vyY
G4NyZ3IibNo4AaHLC70Gid5dtWgc1UZGM6zyUr/KGxS3jerHkE/zfWgg1ABsIwMNqXZ3FS7HndEl
h7a1gk2ZWcq1CoZhowO81cexvkMOKbm3aNtYY3vjOegYOHlAgXcKTufvzl+oy/3ARgjyaF4AxYWP
jlMyRO/zd7ThnQ1SCxzuCozf0DLTqzyBaTmlsfOpscMjhXMoiQ3G3HOC8RUUjeDOjsiwqh5tBF3x
HAWRmdrisuCYmyvlZ8SbOEWmUWFP2bsPLTWHlQoEnkJdFXzRDexjXJA10I2cH1bWeTfnLzEeJmhR
k4z3NmRPXKcGXtSo3LWS2XZ1+wyvm+iPVItegUK7uwhrBHboDfa0oQjpwakt9JJPuts/BwFsWQR9
wh16+d3WGMYcU2T9hBrivQ2DEEgKeE56OjHtpuU71J5faWA2e7NErkq1b9NSSU59jq+p0h/1CHzq
rCOngHdpcwdBItvlmOgAt7bI+0jTcBFAyf5cTj1/l0CqAToaQlLI6Q33lQa6wYy/mSqN8+Hr5A5H
p8ft0wo0fNvS3rvt6tTzCbIn/8xwRuLCuz3/RRSWdwqoQ7hlBigS8ME7GuThsR2sZacY+c9IXZrV
sjiQtmd4bQoioOtlGp6QyojuCoq3IzJoiJkCxTP7sERlHv0Od4BSkCO2sMm09EojJ6L/A8DLrFeF
HrEammTcV11ygjZqnVAkwCUXL6JtZdeUziOHJIxbh7pJjT1L5dDSdvYxtnynggUApsWvC1U7DnSM
SlSpQpHpRtjePVhZwvgb5VsYBnj3JtXibvpkRqunsj8NVZr96Hiv670B+etbmSCCkSZATPtI+ZEn
t3ozz88FFaR1AFz21naqw5iD/5vdWnswTDMDlNZYvGgN+1k7jO9sPa/9LBl4oamjHtK63dKy2HZo
ef8CSIZfwFykt168fO50pfYHK5oejTTAvAQfrV8TGm0jMm70OZGyWoBurz0vyK6VerpDZSHfekFv
7/qYSyU3TeUakXk7rm5QIE1gAeGca4LN+BTSANsMYBJRZiOA8OQLbVoQ8E5wNHMdMsV/LkNo4Y9L
g2puDMmRtU4MMnX4nxBaJw5eqzYoRLwUUdQogoiWoj0wuZrXoMAYn/73le//L2vamkGV972a9iPV
6d9ldlHU/veP/buorf5LitO656oe2qWGZvx3Udv7l2NJdZraOZAazfF41L+L2pb3L9vTqAw5INKo
W+tU1v9d1Lbcf6GPqltg1UzV0XXb/t8UtXnEZUWb55su1DHHsCiS/9nyMRFAW5YyBaJGGK3lwz3e
H0e4VUcV3xi3Sa9fzM7d36XyP2ro9qvnmZoK8suhOGYyHRfP63vkB5AIAltFaNKjIG56PlYG1+0E
kphSKKH0X5lR/yhxIA/ow7lInrrGtAufI5gYofb0/ngMed6fFX1T0xzVVnXXdqnu03F42fIaC1IR
MwLwFMzd9tzs9pStA6oBsep9/ZebKgeTKnIKWc+LPTDr2IQRzPfAXIMRNBMdrQUD4cKmLIn/bt8q
FOz7q6J4VLkRYFbcAR7+keqbfO6pJaGPPvGLKzxG3/8gGl2O1x+EJaapDgKApqP9+UHSwPEYDCLZ
FIt3M07JgX7w3BGPsQomN1VgFTqX+4SvE15kBsD68qqomqukRpOQD2AizZrbywcdRe3N6X0xKuk4
vuwoqq2bBT3T65K61HFMlSS+1tDmQMm9VG/SHsa4sS89139/Ot5+r65pmKw0OkeGrMMXD0ZEPo3c
CW5hUD9aLa4rVoPfE52aFo2MBuDzOOzstL+CKKjHdx0a6Nqi3zbGiCJH7xcAQ1WyzyEDNlljGc+f
yyyRQG+VGtp6wK2VtVu0huew2PQ4PjUYJ0TkRO9/DvN1x8mE0kErSlMNx2DP/Pk5eK29pQ22id4x
ZJpZXQ9gGGXF1QueTACeUwjpzXLvwmQHdHmIy3ZDZLsH9oHnewtLPvTNMCDs/fvPUT6EVIjxq3Hl
AEr1+H+tj18qtK/ohHN3k+4CksTGfam6LSXEDWI1Fc+SKRhqiFM2L9BjxbvTAVccUOBQ6ObOF7VN
HSFAENG+asJOy4+z627RVPhgTVlvrXTTU9HfNQ2Llp/8/YtXq0TlEhLdA00H9ODaLO0SOijlHlgn
q/Axw9GgAJmCDJu89DnW1m2orUJ2q+d8do2NVpU0HihoQBWfQgzW8IakrQ6rT0WQ3vE1jVJfBpkd
ph995rXVMfPdY6EhOshmGisV2H/kezG2OzG4+wBq1lNDElWVySpEOU3TFpHSRMHpbkme4B3hCMyv
iAMwF9gI0TqxI0rN/K4Jk5GQQC+kX1bqUNUHLIg69YMZe+ts0DXb4BoyVK4T7WIzzAYOD0VEMmHX
J1fDDW6yT+WSrweT2ieGiZMRAJqm7FU5DxWmj3VlP4xsSmCAwUPaKKCgE3ie8brEyOf9BW6/cUKQ
7kH707gede/yAA6NCQhk5JKQ5nB4Aheq4rSClb+mybn3BncTRu5mGNttXvfbhG4Jr8Ily5uZusYb
CK45eevHkGojTlv8LbNtoQmDoRKeA3FOKahuNlTq1mOCpFptr3XzM6wZrBfo51ES6lF4gbkSGfTQ
ICRJwTxcDrQAVhyXBfqBevRku5QwaSHG+C+DtVnrUB1GXV1HyV1UKvRTYdA0zaafHynM+Qh/bd0F
OWpoTVlU7PGkvHZzZfv+zJ3f2sXVpbua50pMoeJyfHE00MyNUgWZRALKiuMBSwXENikRr+QqR9cB
HR2PleX5FbDTnNVPIotF8jo1g9XEMehwRLw/JF2O81dDMlQ64zp2Oxxbf27NKFPBK2mDuYaRRZ0z
8tFv2Y7we3NMIhgGPM296Vl4UfC6G+b+YA4VPXRK4mzGMWVX8RrkWClrd1OL+wxX/9B+tCFkHO+N
Uz7HiyPEsxXdxI2OcRJ2eEhAp2mDJgP73uZNQmOg7+U79VMPKypgRt+fprduRbCStuqwGR3XUC9O
MMOa9RClKGzA9B9qifLNVwBPO5XSY6YLzcs8TPDjwuGjFfM62DMBDxi65UAWlQP0z489ua6l4+Vp
wAZU9ry/9YCoXllvUQzYeEa4XSb+maFK11nXXgtQ/5MyZr6F0yzHG1ERqvV0aT6YDCLZV+/CM2zb
M0xgFdbl4bSEyMJEKYMaR5OzN9+PrYaqn3loMni2CfRvzHJVG9B1jQRqqNKygfIdog5fm9daoX4w
SYTPr8bDCvY0YlSCduNykrqiRZAmcgxKyWhbxcFvCMxXAW2uGSpQD6MjwNbDcynJ6Y8uVW2VeM6p
/LzCGxrNy7w2diiXYUpLCCzujldm2e0G3blSo26XlcFeMLiWt3wd4QYJIdjtrFMaaM9pla8n4HRL
pd6MjnHoO+2o+sHUAN82r13ekdYyE5mo9NHvYDbUsuaZ+g1PWKWcP/CtdkZZ7MdA9z3K3aNu+jFW
FkUFESAPke0XBdIVqtNgpXfyExa3gDlyMQw/PD7iyDAnLocPXjEZzuUrNlSdlAVQge28un86BGfM
yTCN9ZLRQURI0zAIoVGcnenQwzIo3R0661iV/GhihIu4LLuw2H8wiDcWv6GahkB3ADoylD8Xf6A5
yPermrE28Hp2IpPqv7qN8Za1A9YTH9qlYdbqYDeNgFYuHDy13mgEewmt5QKrzBi9RjwcPn0wLtl0
F2fRH+O63JRwVkH2GSic1NpWq77UDXqbUU7U9hWFBvDyqGrBJLZdwZtvQBlcw8DYKWKci+OIAth3
dJodUJDd+wN7I/JkXGCwTIvwWfdk3744I5d0yawIXBXGR8JjhpChBxtZwwt3yFR0O3lsOd+//1Tr
o8fK9nzx2Ajv5invWCstzMxw/NKZ5pEG0rodMXVTcwEi7JNB34ZT5jsKfzZAa5gpeY45+4J4HGuW
eXSuLFQlZc3LMSdzKM6rYXoFzGU99DmCuto2MPR1hUOD5vCrMGrDE4ML9waXjSuzOWIEvB5oYWAT
tUvKKzczr+FOw4b9ywVus8TN7nwwBfjG6O0OGb3N195jHPTbrXDnAHyZFYQtNeMwe9knRH1QssLa
uwhq4KL1B1fKm4sb4CZAOA53+xxlvZi1HBBMCR7dWA8KeOwFyxhkE6j4cKFVG8etP8g2HYktLhct
17unu4KE092LzRTDN4tRkeMCHWIkX3tfdPEROyMESvdpFZyTYxE8hh18I2UEVe2vFJ3cg7A8XqAj
og4ezTemHu3TwQGBEByH1PvuArJf+ke8JMA3iMoU+sCovxY45PS0TzCvXxcksz5c78Q8LQmqeYTO
MbKSLuLGcLIl3e24wmzF26LIuXaAf2hx5KMojsP1c5MRfLePJQFbMQ5+1d4NeUCwRACVdnLjqzh0
Vj0JArx6z4awNh8Chyya8BL9pHXHR0JQeRUhUGuRPkpWFKr1jevBaV+eQrKtFjb/+3virZf7crIv
TwgFuH1ZMdklnfSZnlkDYzuN0PUiFzSK7oMbUApSb7xci2IIdREw+Rc7P8CA0kicFrqe0m7h4Kwr
tD0DZcYKCq9jPjFm7hDLkIhWI98iFjeg0kEb/ujElijs9SL7ZxwXR0G8zAOOFp257nO8pIaVWqS+
S9io8MrhRWB5r0Ttldc8isCCaMK/P+3a2893XVWFyKqruqQuLzZV1iW6C1XDXCcu5hgPbdFvJds2
eP9aHZM30pJ5pNfnmCcdU6UPnv5GXES+r+uGLdva8C5iaWNyFSBJvHVnRCvTo52bDD4egn4CnSdE
Hzys6dtZ8Di1eoNFQqvTo6DXMraHfH5+fzBvAF/NPwYjU/ViKujkwGoj4FrHLl3sBIEQWtVGO+0Q
IuPV4yI8eb5FG45zAWRltdYg+E8FiRexfOOiLho+ToT3Fg5CVtpeqYvnB4uHQ2eJx2izsmdv6yAB
L38uKYAkwuP0YfXxzZ2kE9mRNmmuc758XnwMy0DaFvwERTJMOlR15ZjLWioHIO5lb6F6AoGcnH78
ZZQy5MQmPFHWkh82GcJy1rh7f2Lf3mv/jOjVwZ3nNo7eJHFq0cLT1zAba2j0dlup88TculQS5fFz
yXbTglUo+R2idu8PQ38rCAF6DV+emNcyvYv3azgRLtwosSMq8Tn30HSgL8wbbLVq3caub+fPUUva
2z6FVQvRHtYqNSWgxPsRYqrGeDq4cs30JPlTbJL2akxuBMI5wezQGK4qx1vl+KmFWzlBPxj8mzuF
6oZD9moYhHd/Ls5IwVD9nHUadMikZBC0DCgAeEmzjQMfEO8qZlFZIZUtoGlSC7Mdqnkt+j04PLKP
YkQ65KLR6p9x99WizibZMQIjvtT2ZgoK74/5rShHMzwQ87Sv2eQXR/qQeLTRZpHSgI/Wds8WnEur
bFa58wV0Kw3Kp4zK8vvPPJ9Xr85TUyfH4n+CmP9znubKgY8yIpto2C187CeDWklIMIfK+SpGsEOx
KWWR+MpcnWuHfXs14OKYmzbKh0+pOuHYlawG04NYy4+hj/T+CKW38vrE/88IOfj+HKFCyc90XEao
cQ1zT0tVI7arNfU8F5Xukdpi5jy05C81V1JLzLHYAIxhFqFz4WvfK9CZ7w/p7RHZRDguJYFX5anR
SmMvanJMI1hEQcunR5ZUqgNieylYvvcf9/+YATpCANHoR5gXpz46XuoyaDyvGJAG5X7VF0qGFSc/
H7ZL8mMITMANKyST7kM12U64O4AYhGhurDFUBo5G+4Ia1AfDkqv29dL5Z1gX5wNpj4osIC8Gbx00
RfCtl6ufBYvpBLIXEXTdErQMz4YmnhIKBIQHnkqch59bacOH7t0PYtBzMem9MUkY8+IwL1G+i5Cs
Nc8msjDRfWYUYWuwH666XmqK23m51tBKt/t6hZ/g1ftz8tGUmH8+HpXARsFTgMcTkshFYlK4RRxp
pfLI9x9lvhmRWSDmcaykenO5L1qqiDXCHdxbVruVavYMjqkxXKx/aKsUQI2Mv3SCMKn6S7Rbt8w+
w6qzp4ZLo6K0LPQFuYH7WkUDxN3Yo+PbypeYgKH51uoNFmIcQQxfyt6p0/geGMbmG/ivNepnoVPB
6wTP1TarmD42v8wd7xoCZbVmQej4Q2XO/+kFW7ZF29QkFnVkb754wV1sQzrQuZS0ZmeFxlraWTGo
A5f2HDTQcxGzzrkyc0qwSvTBVtTfnvR/Hn9xRreD07UWyhjrosBXDmRIim+kMY5AbLptpj7NiejP
X8Ux2goQ4OWfUh9WdU6l+FESozoidcmfoIHaybyWyR09ExVE84NI+cOhXpzsBbqfTZYRKZfFo7Q0
sorSEgGLTXU1pROhR393gFBfQ+ysJZHufNDLmNUCwKMULMFz0zB+do70uBCnPNe5pS8hDZ73l/Pb
O/efF3tJoxpDrSVOlASD21nGG3E6SOaG5i/gs3WUNeel6PV7XsAHZ9mbV699bgyikAc1/M9VFQwG
9g0me0kul35skThpN5BBCWkJDTg+0w7pmY+bMHJEvjquXjz3YjmhqLi4WBFDcgDPJL2IgFBqsTE0
hkJutE9UGb3codzg+Vy2FsyH92f9zZvMlV4oSmga6Oo/P3cEV7koqHtR/4rwseI2s2iXzHeGSreK
Dfz+086NyVcf16OnY3FpU+i+uMiUYHAtRQcaqgORm2Jv06J2gYjoJmIXS5iIkM1e0ikJF2VXmxBI
iyT2E1rtdVmtaaqRW2XjlyEDIkNtHsOulSTYznQHhfOD2Xk7An4x3ovpsZxB0zB1MSmHJrtxvu2Q
B0i9DmOWyJ/j4Uq6gDNuvRKXV1xoYGvXjuZspI0k7WIZcgnzm2HrSQXoCApElO2lF5hFyfXkPDku
LRnWFhJ2dmB8cEW8GdzpmkZ3z9Adx7PkunpxWEZLE+iFTk9BBiy3MzZ9G21AjenYMeMVLXa5oBDN
OacVatz7MyZI7ZUVuqgx0u2S9AzmHUdI52Qf4T7eWv26Ts7l6SZdSPvisnbzPKWokNHmG9hd2NGU
0S9jnoHOSmmB24SQRlN+A35PWBMJEfoH61FCx8v1+HIAF9d1ZuVmPZqJDAAjIZb/OeEjYhhZXnL+
SAbTS/tHjK+JXiTU9WD0tGq9UnmjqF3DqbszyA2MPt3/D04I680hyjVP1q8RBv/5Cj0QW3NoEPt5
EaB/GmY5qoIKIv2c5ItBI5pVrxBnSQgKRnktHWNpzQ+Ispfz0wcT9vZoSJIp89nkVhcLCpRYm6NE
QMxBHy/DX1KSQumiWwX8B84O0cYRVIJgYKKq3aYNUSlhOS6Na2mc9R62lvgs2BrNiZ1cKQ1HQDJ2
24YLNKIzCwvpg8NdpujVW2aB2Y50RF/1RK0ZMwie8nfJyEaRXlrFBt3aQjQg2m4jFZL3J0p760LR
qYGqtI0M13AvTroqMyZNzZgoKVOZdrDt0VSWrnWCcXOKiCcki5XURprUWtH4QG0eBZmrIbVXOVyT
JEJAe3Y2YYaeEeHBB6OTp7+akRejuzjX4kqvgUKy7lsyzZCIvDLHXaPdL8p3iaM8fFuqx4iCw4iZ
wPvPFpDau8++2PRVMBXmEjIzkjUM2t8zwkqVIrCUX7rE87G0WGEkvoNx6VcO5XVqr/g9yHkwA4YG
IZS4d/Nsb2S1p1Z7hY/K3shA7gTQWpV0/f6Y3yzIvHybF+eEOkdLO5mMeaGB5uKeS9W4AO5DwCeF
N1nsjuYCsQcixp7sqG9Jser9UZhvz5ytGy5ZoAD9/jwK7DKHzT/TFNVCb4OOymokD6c2ja84G43T
Wq4hjUiTVsA52vMc0CM0qxzjSXBpkiUOFMxhdFAuYrLRIOX0R8nzavktc9xYu0o5RAQbbViyUr8q
hH5FiDQJPvdFgjtkt41xC6FfJ4lnGvz9zyk4RtzVgn8Q1E2bUiB2vA828fnTXaxZogbdoaFhUJC6
DNGqrEPxWPQsI26GPB5wjkMYjtMQ/hqCH8w4camciAKCkpxHXhA4jN6YYdeEPsQ7SCf4kfJXcAj9
Nr7TJXlhvbumvkeHytdQjgtWcBFR/+CmBpnmUuwxqGqhe7Nt468FFzhhvKxcF/KhSeFSStxd8tHN
9Mbx8ceHvTj16zHOKzcCiyAFN4kLcw+V/+lJbsUBjInumPv/GzKPx5IjU2URHIKswBfxQjUbUP66
+e/sRlaS5pp7yZZV1r2clF3LrSIWdelHkajxRjDwx7MvrpYhKLAZU3m/gn2S6nGvSp5CTDi72BEB
RJ2CFfzzTczOkopjz/qLKUBa07hDLe5O2jGIHa3dLNm7yATO5kHuY4GkS2Jot3SQ+RGOmjwhYfXu
pGzqBB8tVE0Og8uFCrWSHgm7lGrexbuDu9IPjlRv5TFysNXBVlJzaQu19ryTvMsgt0rSbE+vQABK
tvGUx9ZHp/wbwT2VoX8GcpEAqohZJWgDUU8EgyblT1Mt162NI/1TSHyThM1NH2LlPtI4YoIoMyLR
DwKOI4HjBK0dgr/3jzDjjYvn5ZAuuye6HSWqpjI3chV2lgRPf0fPMFxXERtYsSCSjMRZka8Qf3n3
TU7znX0q96dKa89uiX/ITjS+XyZ2efHoogyANMY6m0c/uZaKrVwLur1AOaDCvLRYBjUfXPBvbVBL
tV0EcSy2ymW2qgVoTulYQEjTIMwGPyfanxZessJpid6fhcD0/yBJlsvx1dpCvgTum+ci5nexSYrW
grjf0KvocfCB3rFNY3TvKYAuN9JolUAwq/nsCO+KLa2JfXiwff8dnnPC12MgW5S6k+66F5dhpibI
2YWyUfncE1eeXIoG4l3SqZAbHFcglJsD2Os/J2BenvlR0fotrJRl6Qb9Gpo2Hjfin+dUUvWjUY4M
oeN4VHSuKw1xPPhzBHfZ7Po6kkyNc4d+6P/ltb948MVnTxfHnSAuAvJklqWNpTuUBU4dhp5S/e5a
F/Oum/cn/AxC+WPCqUew0DiSz2H35abJjJbCRRvraxOveLidfy01ilPCscuYaH28b+Akm+gkl4mL
xXuIE+hh6adtnUOf7ZRyOxSikuzNnxvo+6iEY0nSAPWzyq96gLAFKnFHMLXfJsxNK8Tt5355fP8j
vDqJ5BNoGkmMaaD+cQlYxmR2ADSPDZQ59w+mjhc4j9Qc69ugTM8h3lrvP45g4NVtwtLQHVaIgw4Q
yK2LjTJpWFUaUM7XaoJ2mrM8W+lwP3lEJol2Haib0pufK8s8NUv7uU9Qvwmfde37iNBl28/P2FcV
+PjF172pnnJj3zv9fePFP5sCSfPEPnXo3Y6zt2+6Xd9kP/W5TwFal7+VJ9uublt93NlGeu1QpS8n
THJmrf0MA5bYLP7t6upz5ZL3WKiA5NlyCMrlEetWsiT7p2aP9+1sfYO6/NhW2dE2u4clWW4LrKVV
J74eh3ZTIYBc2TNak6CTsg4BhekxsfoDJLIC80gR5oxWbTU/am4qdPzfjieCwqpyqPLveSDeKmj3
gGX61lX8hVuBVsMzQleeNb0h8h4OJozwyri1FfUQm9PzPKQ/aQzVgzDvc9xBkJyJ80+mijYoddf8
uRk/N235jU35gE47zsXLDlmjfWxHP7snU7F+o+CxdXJ+TM2ucdij2kiqhzVjO6THZUqOjdU/z+54
Lx/PCob73iIdVIYHbP02RZafxgn+53RV1l+yeL7rK3IVqI9x3ny27Og3/Hu4jTRBxv7Zmb9B17ut
Q2NPJY2useqH7ohlLqVvO951nXXEPvdBHlDOy6OrZD9bjDYmLL7VZZPY9ZWgShB4h2diYX68PKbG
Aql+OUdcptI/ODMSIIg9txjMx1N7chb5XNOBtY9WMcrS6kiGm1yDUaC+7uVHNc9+Zz3Cl0497Sr0
afPc3Xax8UleYI1wRmyj4u52yK3DIkRwePJzSsRNNna8nGVc5VG3dYvpYOH0vNguPf1xJ8D6xMke
7N7A/2q4jwoWkobk4xQUzxbHxNLxk2ZSo0vf8ZbH9joI9c+VbZ+MKsUe/DHvPpeoJophX5jPG4dk
Lx7vzpiaecHB3SKfWm5SA9VFfbrXs/kx6b2TNuDx1XW8NkrrukWQhQAcZo30UvgFBsfuFOBYpoDz
B4dfmMMXay6vFRDZunNSYvUgBeV2XB4xadsXqfstzfAyHsNNNJjfZGdNOr8L84mTYyyPXZjxu8AT
dPPaNWffY1tkuAN1EXImGlMaO8N9USh/NZCDlZ7/yEYZs8yPskZppd7JYOYMtE6KawkMyzu8SH5H
Cf+CF9ZW9r+hj8d8wJ2c5w/scrR0jp0KB1mL4OIiR4/LLaK5KIWuFw9j62yi2+CcglC788rl0PTx
MQj5KEW7DRc6YFaxNYGJIn+FSP7yiDT+EWes+3CedzGCbAqrSjDi8gmFVBXC+oy69ZjhoOOmR4Ow
Xm70Uc2OlhYfz98X2VG2sqxRLKAfc2u4H5MYHvNyF0bj46LbJ4k0iAsAfObNvm2xHWNnCWGra6b7
KnpGDmE7WNZeHqtNNjqM80HoBmoy36vd06Cb3yg4+3Iaw8m5QxxP/qski48YERzDHFYHozA4uONZ
vVMgLCuJ7zn+3LW3cF9TpGpxMgzpvgTao9ZMj3PqfCui/rmiA9f0fmnat4nh3IaT37iPllveNPaj
7QABZ1nIDjKc5U4+NPjoZzlzgtH8Zgf8KiK/qYKY4Njf5Mg2S/XOne0T2TVSkeojUmI/QdSvUrc/
hOl0n4H4knRpXux9Mw8P8rtKjOowCloJ48cpMmwGTdzigm+9nR7lYBdIAhYM9zrIlRkRxYzYWMYf
VgPOVOYJHuinPPg+Zs7JLt2TtMLMNr5egulBD3ciu22a6vNYsgtZRBR+HiaO6pgLIMmK7XdslWcQ
7hpECcW9gXz6swvGe83OtqarPJhxjRtm892ckhtUYBHkmpHe6XCAC+Y7sx0ehnrekZHtsyI/Oq59
m9vONp/So160R6W47dv6awbSSWmigz0u0apWresRIGbckZcCURg11GAWIJJYHhjdvGlzTOIy9Qo1
f/UQGNFWHeInC7EVgSx7bbAXVGdUq9sGAxFt1rcofqHhiBiugvGl3WywXtgOsN2SHtQyfrW9+Vl+
FJT/VaCpCP4DHgZ6vCB1LHBjFfI86IPrAAhN2IHWS8MrC62tOL5qFXQszHY3m8C3bd+xDL9r1S3B
yYbcfofh8u0C/B2O1UZZAlCZcKxK5xRzWYSLHw0IvbvxdysuSIXVGyMpPuHpvoOlfQjRt+0tLE0R
BzcppsVntKcHEnquTZ8i4dZIDDzZ12lnn+zBuy1FjETZUBk5diszC3ZNol8vun4we/1rP+/Kqd7l
qXfAdv0HZs8PmE7t4MhUoXdqEXOrQvtaL9JtoeaPxazcmhrCUyxbd0SbgcmvKStE1oQmpXI7RM29
59rXhhls+sW4we3nU54VeJAj62dpWDC0eAUWiAJOnwHiHRULBeWKycQxIc8YpxvcNkGxSrPylIHW
Hhowrqn2GUH2x1DbVJ63VaBS2I2Nh5BxFHC+FVpHwX5GSFKHRgfHLdsjoQRzzfJtfI3Mai3/Olag
/Wtlv6jKLe2bU+smft8XfmnpN2owf54AgptZ9qlrkk9tGV5NSBDPowEX3LihoHioHPDsuOINGI5n
GgS5BSR6mvvODEAzbYFk6KjjG74+or/c3ICAedBwdkZwyjdKJn4wry3srpWE7xMT6Q0dhRwIRs6M
M18Z3lWmcay88fPUpU+6oewVHBmteC+AKK0ef0C53yD/vU3wctGTDfpV972bsJ55F+ayVdABDsFM
Z6p5TWP5oJfqLkctuI3yfWAF+3q0Tk69PGesYGpY0V+lt5OfV8LsE8pOWM9izaoEt/h1HJDauVJD
ZA16nNdBp+e19+BG3kPVx9+9dvmMsphDt6IYsxu33sL8p1D1ODj57aiDhnMbSJck4zM+EzCJBLaK
PHqgPUmbj/COKhSdhTyA702NqRj8PsY+iupaON4m6o2AweS/wPTHRzuCQmm7UVlgZKJN1/nYDCDK
eOeAxwpIB2eDUKcucA8ETl/fLJPyXQp0Xd8inZGuHVXZTmB3BEgr+Cwh+8nNgHfIncBzTavdZBQH
gnnww3rYsNAFzSeglyjLrmctuXbGfC8wxMb6nS853M2EYhpNiTLb2/NBLo+QPrkNGEIqynZFv9xw
faFGllSdhWzjKMlePiNORog9UDykvQHATApAAcWgyClxYFtR2UcqBfQISB8TFxYPU90KhKCKWB8I
yGj0tgV6ehGNf7s5SIWq7QZf8Ez0wYCAMbdS2SNRNVGRIaraSNGhgN9qlTEARPBCpVQT8XS3cY3S
9X0UAeT1IPSW5r6AAiw3B4YyW5jZe4QatwlKFIHa+j1+AtCVyrzdRMCZ3X4+SEkQsrbvGqx7Hoev
0LnJ5KI9JlDJTgVVGCd7ARz31EESw9zLC5XiVs7vQdbHX5hcHfQaIA8OQNdPBCJNEw9HJ6U295V7
kAqN5tx4GJ24Xb2yTjVgKAtXMvn1goqtVZBAjrNRqKdJmwaDK19oy5nCzNDCcZQvUllU8700cyqH
qSSNFqpzzmIQDJhwdBXO71YDdl8BEaEjm2gwibmZ/xs+glsU0gdUC0GZyFNayvdxgFlYtimAKcpn
8iikph01AtxKw/RZLhmpXPcAreVjl1rgK9qTtH6lPitlXGkHq1QXpAVHdiZVQcGVynOkfOuiXw0/
eY+3xmE2p4MWcmnAL9Ms/KbSbbwgSzKzBb0rz/wtlQoN+Lj0a+XFIyZ+BOy/5o1tsXNFkeibMLAl
ksnBdZi0ICSrsKmXSa3XQ7TQDPyZTSfFVxe7UUU+AJQ6gZi1FKukyytc0alGDd27k18cuejhAayR
CnyghVszuoX2v62C7gx6l6KcbOUOtO4ZQAX0og3+i7vz2G4j2dL1E+VZ6c0U3hAkCJGgpEkuUpTS
e59P399GdfWtotTS6ukdFEuOBBAZsSNi/+6thwOvMo42gFAHpue69Lj43F7NAmUPzec3obIL/xdf
frraXH6wthE2mEWCiYyWwABT91Y5yNHzYw/53y3O9ExWdQXKmYNu8iG8hm/EnQlclUEvBMxoefvM
n5JSjZfUWu2/pQOOXrRUi/io9Necc8YNZjDI/2oXmE2iNGFV8VlFeCmUCZnaRcKQ4DWnO1CfGHCZ
FVN8Le14p9ektyCTlTcg+mAwTc8F+qUqCpBYkQnmrDjkLgfSjQhwkEmGK1ia4qY2vgm2mOhyPQOQ
pc+UWrwBZBvyDVq1H9ucvj23jxrQgqfWwl8SxDTClslAVuWEaGtHMHBo0zLwDtL9sQFRVd6EnCyT
3eiOhruosAorNW2pTBX02q38HPk85Gjh+cNDM+nB29uAwEjBrDI6QdFAAUv8lWamC6DzZcXxe+Qi
OEUsBJ65tKndPDlRedeJ1mwqoxYvuBX416tung17o0UtFww6wU3H2PJiQDoexzk3gDUAnStUSRhU
NjLzPW7QKdNOVsJttVrmbmgdEiMJbxTRKTfYGh16S5mXPjmp8kU/rPRweCS4/OjiaSAtmJyGc5TD
Uai7fUnsqOkeEyZRn8GyoOj7fLxGm44NOSVsYJ9kooUBOVucjmWSySDJ087IJ5CbrcLGgH+jYL9C
4JG/IuKElsfKtvxNGuWnxI3xjuGjUYkTBSgqJIWR52GbrOS5Zc4IjfS5Sa++iVadeS/tvLlvNn7f
7R3WpA8flaclpUlgN5mLbvoNArJsKiJubVtQ6IKMjLXMFYHIJtIAyeJeSythDpG+k4FesMVKyXeZ
ACJDkcUqsJ02asfxJKRF3FEwIJwxBqS7ybYjmgr4N6MPytVBkoEB0NH8mwZqJOqTW81AmdLoN8JX
q1LByA5sY2tdxvSCzbcR5aJHuidwa2I5pDek+PfALWcN9HCJhVgr+n1jEM2xuzFbby27gje+J+QA
tRwHeMneezOicgl9iSgGvHPwgqExIUB2aVFmCGSS0i40Lqmh8v0m016Ilw4kZzOMuVxwU7CuKe0n
Ua3nPkL3PXXXVc4xNsvNUucNBFR7W+8uGO/D2rzi2EY4Fbsbx+CejNuUOiXvU+ChGqKdfAbaQ1Lz
Jw4SorMWlqHdwiKrQepcBrZ9E6pJqj038XqixEgTX54Cp6KkYU8Zz3KIGwDypHcuV1EZdWF8yUrJ
1L8sC0S3LdYFIyWsRArsKtucwZpcOgRY/YnSWUrfDddkb0PqupJtVNgtQ9fuu2HcOvqXKW2Q3Ze3
PrntwbyhYisjbWreNKmca1zEsTgg31R1DqkNtKQ5HJ5gg6HwJEMA3QKpGIimTSJcQHSEqyITLfLu
sPv5a5OlmIq84TZPDZhBoBEC9UuPXEZPflruUP0o6cJMl3omR4likCM1Ew9zAvglf+ucRALhZNJZ
AglnIxP7gQmmjuuz1TAcpDyu5YEDmi+Fdfv3/4WxreF1aD5LVZAqLaXcZcn2BEfgqFynWIoD/hMn
v2Js1AiFliU8UW8zNKDJvrkbI/swq/qDxzKhE3POKcwxNZoQwB0OFIuyaZfuhDswRQYn7gfB5Ere
Q09Ag0DOMpiyKIupvw1kPiOcCeJ1F8SEJ8i5dToKLzX0kE7ZyU709Loa7wq8UFw8o9M53IZ0I0MO
XOGEWzmnLilWslgEdbe7BxJg2d/gjQRokVglIm7POmOHIe9aYZsHGgioG2HxHBNS02C8IDxyC2sT
KaSW+UAIIGWC4yZY2N/1U5RoUXuNie2i5nm4Myt5uw+1lesGOOZ+k5OrBo4np4TAOYWSLygVRLw/
JgokpA8h4Qi/RaPZKeRroVEKxajTcdQtDjXHGzn9yNEfoGYnP1G+JWN/ZxAHin2KqI2syoM05Xza
pYY4X2FnXXhsokhQuWHcVHQ0ZsnVGLAep6rb/WPmjo+dNT4aVnSQ7vLYGOy8NIPRpllmdDC74VMS
sDtp3V53kOmp7vvIESo3hmdlAjlprZ3Y77zH5LLJ6aXR7V2nTkc598qewA57lFNbXrucweDcE5oR
d2cBOR3slQWcD6qrKPWFEQE1r3a5HnC2YW/JqQfhueNUrfsUKaQ2JD7JNtbNBKVRTow3PVvHsqXH
1DrOiE2Lo6DFq3J6ETaNwBWZxulbUTZ5U69rEjGdo6z8qhifXK25zJH9PhCTbWVHHdqCbPYEVZ/z
qeIQkC1Qge6KiP5kQWNy7uxD1k9bOfOWWEfkSrUWjVLhAyNm/Z7O6mMTwFcPx0dsmvEeSPCqMUlS
p+XmvFddue/m6UK2+7G3otPUY6TnmfeBod/RGdG4rhIC/maU6ovtXWX6skR/FC4JZUq2LXPEoAYB
mCwRqaelau7EgUXR3+TUMXo4rjDTfUJHZQ/kwPfJ5cnniba2vqryDmD5u/i0Qn2RHbEYI3oMwzYc
01fBC2x7Ptcws7DoNpkM6cjF2+wfu5Rn6rX7zOH6FD71Knd4001xW3TJR6yMr01Ses56jG3jANcE
eXQWqVe/9eyHId10mul8bpxXM9LnAyIwYzMEyQBFbowfPIXmWz4SQjz2XPyqmnxUtzYo4yHm4uQx
62V6yLf+5D+QN1ksJqejmYYTD03MKu2fqCPnNFbPflEdA/V7jNraGqarTd8tpJWXK9GrUQKx1afa
Nz4nffoqbXyf+2Xb2J99t794jXJR35M6hjZIKzemi8x/ERHPdnS0jO6C12AOQDwSkDZ+m2PzOhqv
Nr0kzTKeS35YEo0Xs8rf1SFlYy6HTWWVW8vk1FQ3Lq3ZAK85Iq64HJU6/L/xiF0heUHZDzUen/tR
wbfe0KoznuovnjWR4ugxeegCO+iotJIGYL0uLfZbrzgYX/JikU7JQ9KN+BIbn+wcU8BS5aHptF0b
G3pdILczvqV0dkZsPg4Rkv8mCLJrGFXluh7KdDv4K5dg6acOe65l76fxlUYbSQQcP9QQF9AuLU3o
/u6Z3iEbVlQ+WGo3Hco0mA8mp2ayrwqLbTL/4eJdQrAXDT8NEKni3SwGu3Q2bq/Qw0BwkOBgn9yB
ME13lnwZ/HCAC9gcysznPq84+MKSUIARkVPuDSwbiVUP9wmikJXNzXBF+5ioZ0xb/IDs0856132g
9IXP4Yk1AKLpeQ0SQr+7I3rBePAqbp+jF5h7ZSzr1VjyaRXTVzi+2Q1mk569jhwuI/kQ3alzWRzw
YOKnBdWjm2QvOTFHDDWeTvEAnThSskUf7HXKfZz5X7sMxMXPiV3L52vuj1dYXq+Cs2QkDS4zpbsI
q3POWyLCiJGaGDlwjzDqngKdRnFHa1aZz0qanDyVggQMsWwaG7a6vY+G74o56xxmklPi64SwTeM3
TsZXf22R2raYQjrTIAONZX+OfJ0j1Px5xkvc6Jo7mf0VeFiWWywy9VxOmJ2A7oxJiA2HuSbrxF4M
FRCGHMhu8KLBdOrw/r39pqyfM9nY8Sy8x+O5XTSDgDF0c/SEE3mwo5t2r8Q0voJNMsjVgja5gvlw
EYSvoXMeDPsz+bAbk6UibW6FU0Tn9NfU7p6irsK5DHZQ2l3CQN4HnytUwBXw2G+V6eJpuII3G5KU
n+SqwZXqh3TdjUy9BiXWy90PsysIDsl78FIgOxt7Xjk0VilSiEIWt+Lc69h+U3pLY2EN3qe+Q5M/
d5/ss0bzf9ngiLqwCfaS1McXkutPwh21S1DWOpoORh6cxyl7bWT+RsF0vd1D+hpqW7Wv82rZ6s+4
Np8IJBgWGrWoBKSZlAIjN2qICxKQF0AtYXYi+fdptJNHQkIXPdG8ZYLWsi8WZr9WS10jnI6QQzmd
muV431cdAsL+qSPM2E5Bkrjf4gz5lZaDETmfrdlbNka5q+g2CypBItUu7ljUEwgQJhMBCEZd43fO
JiwQkBqBqIxcAUiCwyfpVGMa7tZfbGDGdGDXdIr+qMfGO7fSdF1UbU+HAg/p0qe3Huvee9hqD9gq
46wLk3A5ZPl+wr3kNEzWtUvSbpmEiboi9HVYkqpyTav6c1vbwdJVy2o32TYnuOlFH4fjgIauoQtF
qpvshqSmo4m8J9L3UDl4VxO6iKH8cLHhjS9Nxb2SxbZyChAxneD0OcWCBI6rlO8blqdfi8a8V4ZH
JWi3qqvvsk69hn316lbuQhntz3mc/BB0skmMzw3Ri46ZvCooisy633pV/+RXn7WketAzfVtAPeyd
y4zBWeYoKX3B6FU2B3n2Mxufq4NXU5qB5H5PLdB+YuAIsQBCoGfB7OW/D9STxu0omb4QC4Zn1Rv3
HJqODRhlP4HopfaSrDh570XP9OdmpqqswGZY/v5d/MQE/fAmPtBQvAy/6zBLMbUwwBWJee54ybY2
/sQg+yWLAjEqMm/QF9v+QGXDrGaq1Jxc91bNXi3QKDJQzoHenQC+ua7/cOHtC0ArTw2m2xD1T7//
oNov34GH17gB/R369odPGqa6W1Vaxk6L1UAIIqf1ycGPiJEsn4uJJcQMK77Zbkdgu/3qqPmfTDR+
NdSGgduJiQ6EWfmBdKslteMrGVv9XzgyZ3nq59z9kdIkhJR/k3w0x9Q11J06DDn14+voeqIDlurk
XVBP03zcSkFSaLGbRr8NIq4/6rnjCc9Ke5lbPL1UC+NcbmjA21EIwszY/GHsfzXVTYR2uJHajg7Z
7d8sKxK/7XycImMZxEG3bNlHoo4G15Db3NOt/nWcC3D7CvVYPX2emvloEQwU2jgEu/b337+Xn5VD
zHjxnVGxZsGY9MYI+wcztTO8fGo6V1+ivoAI6HF+Np87Ik3x9/VP87SZo5wkhk9l5D9qxvTNbw6p
qHBU0dyY/oPSn4hrfHeU6SwobZWo3+yIdBS2APLoDrTpoz+s0V9O3X++5Q8SgMrmiNrilkJQiXcv
lBC5CeIX3Zj2ymdXNThSjNb0ra/pqM+PxAD8Yfn+zLr695jJ2vrHmPm2Hluk2ejLqHbuZTrhkXxv
e+GrbJtyc/z9MzJ+NV+EloeMzKYJ9XGtciZzrbHiGU1+cxf28U4dnPvcCX5gsfygjEc52EZBemrb
9BDjtF/o0yEnbyiyU2ZWfrFyrtH4vf7wWsJ3yR27S/Zx/sP2QL/i4pNLJ2o5Y3fuRCF2VVikyfmk
jlOpuHeFw5FImCl40LSL33+yXzDwyD10Nbxi0ODYtvOBTaYQz5MHSmwQxpMeWmt4kgZ2QCBSOem7
xJu2qjdcq3ZYDVH7lKlmuFC76CBYf6/1lxgG8EIdxm9Onf1QNPfYWniL56/uZH1TcvMb6JT5tc3w
lxhpMRna59+/+19MA8xWXRshmKr+7KXWJJj1zBZEITVx9jRhH93yqwtmZ1TRF6f4k1XaT8RYPDTY
Fzl6266u/1SwRxryNYHyOFeZgH9JcyBYNnZoKq2rplrlc300isvvP6Bu/2LmuXgeeyK0wa/O+rDU
lD71LbVA7Q4jch1APRUQ/dY7kMwb5NBi1CGORFysr0b1uY/7RaByw6X9DLYkHdUKpop0pidRAATt
uii5pHDn7sv+Igz0KbJXyfgo7QFRTxPZt/WbdJuY96giSHjCm4jrgrT2BBMxAsxRaQGKPHpWaP5w
QQ64FZm73p2v3pwehKUyK0/DCPBM7jmkn840bgyyKHBvXhs0cjdcqwALhm0aocXhOyyKn2geOiXZ
9VpN74keSpOKwkM8NDgAPqjEQA1esxa8yxdfAIZeGpZGgbWlnE+VVxEdC01WtPpVlgBdYGBEQrEJ
XV76KGAtuuptvEM+OgtuCAhafjBMApumTYnGa33zLB1pc5u3luVco/d2OJ2HSzUjpxaaiCh4k9q/
KTIIK140Ab4A4KvSApNhF+FjRTu8wG5T7FJFTddX3FLootFiTwL89Gi3SEtMiP1imCoNIUtr1+Lo
0Sh3NOXpoAHauHhw0j6V06bwtEIkvBZoAc2AMdxKl0kwJhkGcUEWDyjbHo4FV86B5y1EZVxtYQ3R
CEPw68JWLnPGwEEJTeMtnuiZ+PhERQKGRwfx0aVRX6oncrCwD2X3Y4cRB+Eem2f52wJyZkhDWRrz
YmE1PeQhymrNeMAuAbMbRq2GsWDRZ2KWyjPoyFCwIcSlsN/tmsJBJu80qTA1q6vwRUk22lV19KgU
/ed8BBsHUJycfV9BEYCNVGBXZsXVZfKMQ6c227q9dtG8GLtqTd7W3iv1U05+zlQFmNffwi62pgRx
5/1as+KVq4V7DlnLTsEpqx9X5UBEH5c4W9lZerxqxnGjlyAqCK/CMNh3rG2tuXrxuIr0cZOAsBGQ
u5qICHFIwG5H6r9DG2qY6P83h4ZAYZefOvcGF2iNvjmYidosgpKIyxq6nkGGNKqOMfoUhV/10VmJ
+VZBjxeG6A6w7LZIZ2z+RXfSdixanbRmSJt0Sn9fR36mlVM9/llGPmyYSheoOY4f5LOYFmi8uzbQ
ENy8EsBXRodcp4K2O5zbxq3+QPL+9WtDqPfYs6H1fPTXmtoxZbu2MWujvSvmAoJw8sj+0hTHLHXb
XhtgEgqo1+8/9682CP0fL/1hd4O9Sr8vtAxCA84Y6cZwP1tq1zjhwlqWf/qgzk+iWxllCOG8pCYO
WlLM/3EsyWI/VUgFMparSas3Ipro4WWnPlEpJHAKc1LYAbL4kV7cqB0tjFdhmDgqIAp/LzQB8fIQ
/oaQK2ZamXQuBZBu56vwHnKWBLiWdH41lO2C795kbXTChV2hYmMtxA8xJFEot12ApJePLFYNIoex
U/BptCOxDv4nLwRJxaqqO/GES/XkINClbCe412r+MdnqxotN/0Z6xrJ/CN9krJ9qes0qCZL+sBdr
Lnm3omKRmlUG9556H9F+sQNkdRA6eeAZpEJGBAA0m/CJyK5SVcQfHVRU9B6G9SYTI1IB0WHTGOmT
WmUgxlc67CLOCuNjSHLZeE4rIHsBDeiyD/U3gf4FopKNSugZDkoo+Sc1Zc5qr7pco5qz7A8B4yHO
RyawvVhByOcv07eyhwcBqi/2/370rOtX9paK7prATdUA9Iw/cpO8iWPIRHduhHM0zbiM0Bv9Ok3L
Sr1WlNAayDh2a8gC41Z0+0IJUhGjW2O3FzsYISMIzjHGVwtdhV9oC/toU8ln1ArqiI826Jdhs7M6
1k4DuBCFrPj8QFRdNcBzAUvWZqmI/4eNgl2MAUQDKRSrDuZQCiz0+6Xzs9jrw2T+cD/16lLJ6gbG
rxr2+zEHnadJ0kD+EZhTppg8eaEBNEm/FaG/vDePvaQjE+/37+VXJy8DOZLOFZKL0k/XNVO1oGKx
rmSYRIstTn2jnu9wOCNrD/gvQ4nwp3xw7SdJFyOAfbCOJonrq2V+WM4pSG2a0qJdorfDYHghzBQf
5Fa8ibT+SrjMOh6ZSvwnNf/3n/lnF/MPr/5h/DWOG9No8upCpQvBpKRfKpjfDfxHXCawiJjzCZGq
5QxCr1VMp8WZQWa6CN/E0ASuwh+q6v8yMBZO3DSLLIyvP9S5qOBGP4jQuZYRITkDiTA2TjuxwGwb
ITyUlNznkCUhb+X3I2P8onHBc/l/L/9hM3PmBNhy5uXlQUgJAMe2x0eh4SS0TAXOlkpkzlhJcZLr
IC2UMY4PAWS+axOiCwSWnnXSS6m6YhOOY/xC7PmkMIoxulhwyIhGEUA+JBINAwRIAPoAaQwJZo/m
1ozQZUGB+v1H+19GFtzJ0xFY4h/875EdNa1wslxsLaDjd9a0FQxNqn+NLEJTDyT7LTW1BqevN+iO
/moB/p8i3f+/DLYxTYwd/vEoVh/D2hddk3yvu/d/p7X/97f9T7CNjSQPj2yNQ4xcAv8OtnH+w5O6
2S9YBGsiYWRC/p3Wrv1HvGfQaZFngZ2V2G//HWzj/YdLt+Y5qMf4S0SH/5dgm1sX7V9dNtviAGdr
NhMHk9qPM6ccTT91K3a3bmTLn638YQyG71nRPGMj/Ih35femqrdZUZ8Ilz3VWfY1c7SXPs3Jf8Lm
N+of9Fl7wdjzNdRICx3DXZo0z/8Y0/Nf7+ZfcTh8QCbwv96m1FJEa4wI5/uf3qbq5IpnZPQbTCC0
WrC0SVC1UvA1MGThPTQHk5aB0IKnu1m+FGV2lwhC59zAul5wu1IQvE6wELymMki06VlNqx9+3Fkr
Q5C/4oYBChrYAwumgg+mun+mCQJkqMKFcwERgRNc7m3giiDFPSGYYI2jv2oEe4wEhWwFjxwFmfRK
U93cfpsPrQ7hFvDTBwX1gvxlsoL6bDTxyQuyL2nzlEcZN7B0X87lN8tBOlK+FVXxUjgmvvPZwSEc
2J+r3Zz5D37GtQWxnXprm42b3O1Otjqchi55TzyvQD519ofuuR2qR4Vgdp3+PbzLqFtrNVIvFAVb
A0GkakJYqALtUE/ZUXHtVaNwNPNhcpmqd+fG5tktRLLQBOdOyTfpqK5S2mQk87J3ZKLBc913V9H3
prKwKvOLMtuIJmk3TQQJkhZ7mXwyzPkMldtsC1V7DvXqLi2x9EiKo9aGh4CIHeqpTpRziQhH+WZ0
0blMqkf5B/0AebuKyCtst9ob25UyhuvCdDBeK46+rW2LahvEe22slmac7fueXaTEZFpFxj0xaS2G
08QpnbwKPc73c9w8loN1YTO8J6D1Ua3grnflKezXZHkfXCU86y3xvh3DGI3jwoLqGSfvXhmczftB
rcRfqTjOjEVmfw10Z+dVxXFU6keEbQ/BlD2BTkFHLYpjTmuECMSlYlq377EL49J56UuaeZ/TRnv2
vQSOk7EOGA0lyA5zUO6UkOORYhIdGB/Nql5FXYp4jUviorLVfYvO7JgJjcC9EQqEWtALyUB1FegG
jj8fkupN7zP3c8C5piqcB73Rr+Vg6MYy9SPzoHaNz+HQsb7GllLgEpxl+EoT86dNyiWr45fJTz+R
hv2k6v5T7fevfqrSrUlffMU/Eoa3Kz0CABWjKvCDSB/CQt+a6XBKOwKTenOhk6JbQ4KzSu9IOt6p
UuqDPsUv1qBclLA99R4XBGfYAPpuK8L6jEQ5h/EdB9In5inMNRjC6PJthHqlMy76Ud/2+UCIXbA3
KqQG/TZ2nWNgDJvEtY6N13zJSv+i9OscHeQtL64FP0tkJfhPDlGTTqzs5J8gGNwkAGSqVR0GpzqU
wXzf7YbS31mteaj7L3Kdl/CG2VSQ+3gXvagOjlZ/aWbu52X4HDsZ1IGJQaHgWKa+b83sJWXAUBm9
5CSoKIS7q8xl8sM48vm0rKqDVRvb2nSOHfxz3G6qS5M8hYHyVEXjZk6+EdZ46HXnWGgTjCl9O+jp
S2ynD13ZnkpGTnTzXnznDM7RINbUC7uT/DMifR+8Kb5L1I2r1YfaNV51MpnkJ7mpxlwINoj9D0FE
HHz/vckJVa+bxYj6sae1Qe+deKbkwY3H02Drr3OuPOmWubXtbTurWzVM0dAQHTNKY0LvMYkUtw1Y
omr0YMTWMcni+4zgMSVv3iYd23k/fSHhlzvZXj5WYboX/qkw5haD6pIyGzzKcEi2Y6M8uyatkZRr
gUkGdxs8V77+CkR6sVzSTeKV1g5QvOyRJk0JppyiKNL9XRL2d0EXbhTsRVJO6mPqHm3FudAveAD7
2hWtDUMiWdp9vqnm8n1UnaMMWuqiN44+FbZ1jOrsobX9p5lprXIS8/Vgc3vMen8KiuJ9sEl+CDyg
aJgQeK2hDzCw9XC4HZ41vYT3ZR/LxNjK+NuusSWS95FzndWPXCX6tUw11xw2pSdZN/3a4snqVoMY
Tt9CUTmWNWqM2E4+uTN04bwpFmFcH/rA/1HX8dfsh9Xn7sLqvMug+pepar9w7T8lfX9S1PS9Kt7n
NH+hix0t0kpBdROeJ6c5jBpPu2m0DrTZ+TEnz6Oub63yS0uSaF5TKLNSQaHan4amgbmKZ39U7Fqv
OnhDvyYiwyXJybo4b039PGttCkxUvSdd8Ei5e4kIkg+m8RIM4WPaRY/Qx75EOfBR8Kip2EJB37lE
tXdxJ+ZkzPAzxvFAacj84kDo1Mpk1Tt2+Q5Pr22dr33TfcG5aJNPw8mfjNfMU85Jz0pgnepFffBn
7aoY+4TZn2va1sIDLzCLrSwujLX2GfFrixFFWNC8jp1N+9P/oSfBY+b7T3HQnmZmmB16xwY/xgzv
zjh9iOL24HvZQzOy8rvwUeoIgdUPldue7Lg7GVihqA96QSeecjKU38M0fOiK8FHPCf+ghBhJ/NLq
HTnFmePuW7j+HO6Ce9VXgntE3xRdfy4WCl3q3kFXp1JA7Nk37/OR4mglGh2JckrxEJ2mjWGqL54b
l/dowrYqwR1rvW6GdWFY2aWImNqJVj4NimGt1DoNd7afrxDxV5vWw0900sNg4WpYiTe5zMxqV3aJ
sxnaLj/NLpMCr+JxXwbWtGqz1rkP62oVxyPUyaRdj+Rl4ADSryrEGqXJnEZucl9HibeMzQE5EMBD
6uYHiAQWpEU2vAKbxdrkaKBDDN8STfxUTJ53rjLL+8SmuaGOmS+WnvuHbiY0INE8pkWVrIxaDch7
H4or5WWNtxfsH6+qjjGxmo7ka2KUykAHu0mSN1PJ4CSVuFqqUD4hb0dXVWKrDcnstCS90yDGE9da
Qk8k2TNw+TJI2mcouZ+WJIC6kgXae2gP9Moq7tpDLmmh5N0mS18SRHXJEo0r5MlDnh1UyRntCRwd
b9GjEyGkuqSRmpJLOlgklHaSVeoTWlpIeqkpOaY0pvp3jWjTFOEB2in1mEnqqSP5p3qZRRwCyEQd
JB3VlJzUWRJTR8lOdQhRVSRNtZBcVeOWsErSqiSuphCiy7gmKF3SWGl5kMw6SEbrXNqPvaS2JpLf
Gt6iXPNa+exlbrid+8Q90g9yj4FNl5oI2FKyYFHPrljor6GkxE7ExVqq+QY71Vt7EIaWdmhizZcE
+YMJxwjhi+MuA6ODFjGH98bsUD11cmkD+iJFh+4UziCBJfHeR3Czdls/XCp10NFeJOFWYcYsB6ho
bApsEpKDOxGI60sybiYZuZOk5bbVgK1wlry2kqSb3zJ1JV1Xk5zdwNHDY0T07ixBvJp8ifLYe1Al
obe7ZfXKn9mS32tAoUd8N54cs3+h5TlK0i8SWwx2EdIWkaOslNgboRwZ43HuS0hK8qsi4ZARS4Jw
LlnChuw8aku+8CxJw4ZkDieED/ewB1NJI9bsh0ALY1LIgmbX1fF7SXCxByDdSpIx+egz9GjijTNb
vzd78o6hiUKtkgxkRdKQDbf7Rnx0fd9JUjKyFyTEeGUt9D5GFhEmiPc8Yn6bpMbqj7jlNiZ32ZME
5jomi7mXVOZB8pljSWq2Jbj59iUlxtmTPGfDAMUZJONZk7TnNubagQnjU2RKFDR1brqfmQBc9Lmb
SGK0cQuPxgvB2DuSKK1JtvQsXyzJm+4NkqcbIqgnyaLOY1KpQ8mnVhWvpaVLZnUh6dW9JFqrOonW
t18lf6Vcyxwh+Dq7BWLLl7wlFfv2W5+g7MIiMdtWj7MkaOP/W531BhZtlGTrUnK2cQlG3ivZ2xUh
3JmkcaeSyx0aJHQPt6xus/xaSXp3xJa+qiXRuyWNL5eM78wl7buV3G9LEsBzgyxwTVLBqy7dawo5
4X2rvqWSHE7aM9sEYeLjLVbcj6+a5Ixno/XFxqngaTJVwMwsHjdhB7yuG9ghsZbX/ZTulbDCLaDc
JVZK3LG6zWHrO3n2lPgFgRLto99WWzTmtbPrw/RTb8R4bARnzWsfnTl99i26R2qiAeVF2p2RJld1
cO9azwf2TftHQ7W6x6nF3TGcXHXdGEO3jZUXtfa+mJF19Kz+0dsbYXqc0uSTj7ah7t/CqdkH+cW0
ljVXlNGxjhltqsE07+Mw/8pZ6b2dopMy3HlmuUFZvspGfzmqXbjQan3edl407BMNBK/prGQTZKIS
sMf2Th8t9TD247pNi/mTQ7RPONt7P9KfSiDsx7jK9j6d+q9Zbnz2KNoJkqp0iSJfrb8bEYRpr9oO
YfO5H+tTX1xm1zwWXP4BH4ZrWRhPzWisrK7e2EH+RoTVooMQX5MYidLgPuhR3qr52u62nBGPRo24
ZW72LmFmE9a+eUevNDC/V+SMYzrSxMwHNz3bZdstUaQpTVqcSs6iK4OjHEJ8F35972kIYawhQ+7o
4h4A4EdLT9v2ekpadTJsLLsv7qoGBC8AZm3jdmeV7YD9dFLfq8Gr21Mrh1jPvk7a8NYEuv6mD8qD
0fvVdyXOtu7guwj55w1t5nZhNLorhmyczdtTDllmyPKvVu2i8arJtEVrqc27fEpe4uJqxsVdVw9P
uHax13jmS6eUEDERfqdAoA4uqtVsvBhx+QnHhXt7mDYpgoShrkJEpjVhTFb8kPBSUVduh6Q9Re28
C7Vp56fOiz8hioHb+gAD6K5rp2XpZsmid7Ov+lxjecN0TJIEzuMnRStOusGf6eaEKqsaVlNTXDI1
fizUalsmz+bcH0Ml/lTpIBtxU+LZnSUAEVMdrF0d24zE8u4dtzz4U1NTRdN0a+RXxea2F/TwpaPa
OrhYQUHxn+7xx4uOgZ5057n04KJM2X2Q5vvattgdlK1rZSSLFSTEZWejT8/JFG+SQF3WOg9VSZvP
RRI8FbF/X2XG2mfYwijcatqXtGutiz5XyZOujbr0X9qDpujJk5OG4TbycI6xbf08DWX+icOUfegi
Y0TAnyQhnw03RKMjRWU0N0Woo3otp2HjRk9xjqsCXg3pyq6fYsWYzkHnH+OqfLbzgR1T93xEGV7O
Kw/UXD2pVw17ORRHE0A9bxdh6wYXNSrCi5UZ4dqN3GGRTEYPmDX7j3oLEtT7KhNPfnv7M99D5lz4
xf3Q6+JC7iOnDK346A73hYdNGk61E3LD2rtTfLkMaTSMZ1PtD2FUFswP37nOcXuu+2hdcQaIGJDB
28pFuLQmBLdAeu509pzh3BfRrrBQhRj6F20qTmFtb5G/pkuTerWOjMFAi5fbl7Hw8sfO+CE+0nPh
vTINAJOiMjwldWGdCpXuN5h9+A1uAkZnoojX9AV+uOWJJNt5qTjmtLr9FlPk6vTXX/zPr5oE653E
qI11b0wRuXZJmt+hsnT3CnlsseK093Pjse3kCOfSYiCUGZlNj9lKG43ZeQgzJkoSuRurs9Il1/Bs
6VkVRI42n0+3L3k/zicFwcXJovPFn4LPtzgrVVg3aeZF1VqXUEEPS+nSSkCf0n7bRNToxIU5pWfj
zAOgN3D7MigQNlyarxs/y92TMsXznc7nZjwGA9lRVC0c1enB0qb//tIYxDdkQ7bt/Ybww6QpSJNP
YEDPrqGsy4Ls1HaO2L/ky6Bb7gHykQrr25nnnMuf/Pr2x5qSfjcBw/+LvTNbjhtJs/SrtPU9arC6
A23dbVax7wwGg6LEG5hESdj3xQE8/XxgVk2npOpSj9lczkUyM5JBBgg4HO7/f853CFSk+ayCgZ5o
1CyMNnAebDZSK60eok1T59a+13sWJ1Wwm4yqP6djhu8LwEHAVmnd5bG5dUORfTAaVr5trjf7GBPD
B8+Hz5l6YXnsGmAdo2BFRH5fc/VZWaxix2QXYhnN1XT2RVAGOzZF+7HUaDFG5alvIhxylaEtC4Ou
r1uycUyCTCKF9YwdGQAnRwTHgYylwZwc9nepWtvpdPMTlvr2XFHNWe6uMOkoUCB19pQHw7iIa+IV
nZbGarru/TnyET+xKHYu6klpUYTIB/x8AE2YptDVzhHBQZjshagpWCR7v8KagWSrNtxlW6d7D+tc
PJZEofmHsftuUhdAfwVGBOOXzo+MHtUwh9KgWlvUDXwyW8oBjQmfJGSyrHwHmgKqedfAR9+vlU9z
Sj9WGNfLdtxb43QoI7XohLMCT8nC1sG1HFq7SmgfFSKWjWPzMPT7Yhs6ybgYYliNWuq8WsHwbGsW
Q6BqRpAIuGtM6tOCVVcsuRBFdemBBbJtEIygcTAE+IKBZYqW8HqKZPWgiilf+ar2sTN+Qfi5H8xB
3+uGVjzWsZFfE5L/qsJBwVJZ+ZM3xOHCA2Z3lhnjQ8/0/tyVyaexzN6CFCUKmy2xNrSh+ajvRrMY
Pk6N0x3TSE7L95eiZfrXvelgKqt9tIuC1E2lsr0jzDW1j2BBj2+vKX1aSVP15z4d8kMlvzI1JkcV
tyZ1kpEdmWkDZukrQoWM9KhPw7qIm56OaBVf08JwlqUqcbJPgX13beI2oUe46PLawArPZdRRzAkx
6vdPQuuTlJplXrLT82MGnslO6jddhl9kGNI2ZqWJjp6WnOX3HsSfZBgYAoYSVS1Bm5hiMrcj57s9
N26wL1t/p/vDxq6HzZij9WYr/5vPnnvCP/Y3+Gzh2GiqUQvSDPqxgYd6sHMJznDI/iweGpXepH/w
HFzlc30jc4bjIOVy0nFQFcWnoXQ+a0l16IaSztT/+s9/fxv+LfhW/INOizl/zk/HYVmkHiEdRJsK
4fnH44DREoyytjgO6le2zKnDUIjjT07l0Wzzr/boL4E4rdln3AKXlcdYHdra33WmOPKz8IbUJsqG
TYyQyR5oMrvl1zTEDUV/gmoGSxZ11ql+G4Pc/PND/0WzI21aZXNHjHYbKd4/nUGZpd4YqJKFMmG0
fkDZpys/zWVPEft4i8Tx/eP+X/c8X6IkKr99jT7/+/yb34pyrKMgbN8vyX+9Wj399f4v34v6X85P
m/vP7/zhB5v/fP82V3PuRf7wYp23UTs+dt+gpn1rAF///brP7/yffvNfvr3/lvtYfvuPf/38NYty
1HptHb21P7U4/4iG/T9j65fO6F+7ptX+Gnz9Vv/DH/yjN+r9BV4ACi/bFjbRjdbM8lffmvY//lX8
hWxsksoE9yH/tuZc1b/1Rh3vL4xOGqB4Dwj8cmak7t97oy5tU1swBlDp0yz07P+b3qjzy5AS0kGW
RaigzS1p/iLftgKr9QwXTBgYP0d+KXSxp/n2PMpNExZPde7Q03IfCnuhtI+ZbI6+9hKJfCfi4ppE
4iKGfjPpz6X01kOnHaA0MXW6e2vmTACWiPPwmOoWe6n0pPS8x/Bo7yLp7I2LKIubqszHYrZ5IzVk
f3ivm+zUS2dDMwkVoAMZf3hMxicoWUQPNWSJlwhc3PzqgmUzmnSdOWJDFWHdxAFRh7iEy+cAOlmu
uXu9sTHJmI///A78NZVrPl8Gl4VThhVo7mf/Wcc2FGLyMtPrkaLpbPk83ElReIQM+EhH99IO6swO
7O6lHJdWbRPzg1Ha26oCSWaJfer7hynVWB/J/W+O65eJnakMZRxuEuDTpvuzDkhLvV5Mwu+XAA+W
tjEgk0uwJSbUQf2V2XirPqJ4JTCRZ8PvlBmz3OaHCXX+7Dkj2+TMoPZhhP/5nLhGD8gh4pzAUXym
RLpOgXtFbrqKgrMRhrvSyA8FpSxzwH8YJcdQ5btRK4NFgFz4N+dhPv8/HYvQzTkdS+jM7z8/ZDKr
L+1UciylijfocHZthiM/IxYNV79ZPo/qRdm31O8AL+AopUz9zw/A/OUA+GBvvuW5fcUc6ffjyahs
zbRiw+5h0Ea7PqrhnVobF6+fl4OlHrxTH8Wbef1FPJoK7UWTznGEiu2ltsobf9n2ydJQn3zWFHEn
IU1vYviuZfj0m+PUxa9HiqcNk5ODZIPp5OenSZuULKs7rUeNjX+NKEhMDDoUEdS+fvLdNtNTMpcy
7W5XVQ3hHc5udimZSYn0bqDZ1996Q90oE2fLXqHtnqyjlxSnyYOyUurF64ywsYOUbF51M8LsGlNf
sWwDlDxsgDHDyGPsJHWSMFcvhUDqSG/k4s4RWRpSadfPTpaHHdX94MtwE6Xhm+ZBB1Jx/CYBwMhU
3YImPzw2bXbxFfHMaEB2bunepZdfu4ijbLehEVBtlbQki2sTi1VZqdtEskaUdC8wEU+i9VmRh9/t
+ROnVbtXQ3r2jexEzvaOWsIb676XJs1f29qDydsdPPTleVvy5ro4iSo7OXa5DajhNMnnTkWXJMlO
vq/RT8T9ADSMXvQmLZKLrztEakVfS/ZoQ37prfxkWN1BhCkwvV0m09NUZdc+4U+hVl0NEGNca0ek
3s6uA7A4GmCvaUfNmZoOKu0em3EcvGGcxw2Zn1yTU150LDXT/KrBiZ6Paj6E9x9oxb1Kq6th8Qvl
u9H6kubzyq9cI31ehFlxysrgeXTlPZ+6QzVyMIkg4Ny7pyp8Yz5ble1wsGtj14aGvRBnX+iPFq1z
f4nD6WJM8l7X6bWP0lc5HwnV3KuoAeDaA+xGQkyn6G1q/W2Ih6EN1Y22/8UmALvKuhc2MpBe0zeL
AG8lS3NliP42jz8piy1aUSS5/rRLKnc3UNLXaruiAtTehowppGMrlo4vzhB/t6XdLNw82DgDoNSx
u1GVfD/6eATQx1UP0JcPVXeQcybgvWhpn3Xlte/6F7Ni2yXUY5r6p9BnV1Nxye3oDfFASSMiOrpF
Q5FevWhpfTUTiqzl1RExdmqa8G1xojHymkJLiMzyAmGNnjBNXIzs26Qe0HXLO3qNSxI+h3q+lJHc
+HH2qpfp+3t7Xb3M12geInXYsZ3LT6OVnJjEQJmHbw5DOQscquRhtTW19BSUxZXyFfIRHpo5kpnh
PBNmcdDfgxQ6XKrfEqPYVkWwiYqjaUZwE2oQXOj8vAnLdpRwPc1NHQED0eNLTK0YVf2BbO5rB6vZ
mTR21ulFhtzUwkte+hq5iUP0JGobZNgqZhEGzBiiuEz/uBvCojtEbXYqvXLre8OSFuyGrdu9NZtb
N/cJPa2+Z6V7GOkQ0vSO33Q9eSv7OKD9D+nJTMtFL/SAjWSDYtFtFubUvWSjSTQa00sc9i8V10+U
j2wpKZtx74W29eIQoKNj93O+d1H8YIz5NaC/1sfhR13sRjoZ9AXUzS/RAJU5+if9pCgEzVON1/OJ
dONAQ1j3Qny0q25RBRS6o0vDKS+C9FUJbR2q9DSj/+AGv82XJuce7fr2UOvlVmfEz4NN69VL7CRv
msxPnhm+hVlOQa97eR86WfbkBdp1HvDdqD67L+0pvDa1oxgUjCzqXHNE7XwsQbLKKTW5wDh02r5z
DQ4c5cbLou08SOuwOROB8TTfkJzDYxHpnw2Pag3ouXQxD3DfMK4oXoNp07sld7Qen8osAK90BL4S
/TEJ+9mVt1+MrL9lbFOr5hCYzHPzUTTNeLcWpeJXNoKLNN878KDuQ2s6S02kr6bZ7DMK6aGkQTJP
+tLzd2UAzjJUMBHzjVundI2z0zxNsqLkNjdWZhbe7JYB6HZguYhpeIn0czMFh97ub++XfWzrp6S9
dcH0kvWf0RY+0Kx7nf+ZHx9pGn03M3XwMaUvBuAzbvMFu9feLp+6XPscp/o6xtY4htzGTOFt3p9C
7Xk+YQ3yASHyi2XN4qgaApL32KEMVW21G8Cxr62QCxDIZNNa9NuiBqFXz3kIbG2fG/pFbXJPrScp
dk0YvM2FkDwfLmlyj5KyRHqfvb5f4NavQfAkF6GZFMruU9OplW+yDyy5qYd2byknX9i0YqjayMck
X8/DCADMy8f5FHZa+uq57UG07Ys/sJjmVmwjhv84l7Oq/MWqk7fJScqFLOLv9eDfrbtlR9BkuhdN
FK+o/k49UCbLldvCekyYU+clfFNNz1nzlIA9NKNdd12ZwO4Xwo3eBuwZy7EXRJC8DhYPO+ae+Vxn
8+OsDveTbR9SSd0xkCgA/f4wP2FJlwN25t/mUxqP8zNdwq/nme5PN5cpNZDOErXctkrESos+2XFy
aThUo6F1mCPAprn9xYkBiZVrj9o36JetPT6M6EhCFylHoS0ryaN30NOTSRZBEM/x7dkr/FNSCrLX
rm1okPfhIo55qxFGB6M8E3rw/L6mqPx7hrEsqL3t+/fDLl5bPvi4rKm3OXsdYkCoylawHKryKXOT
7yCxd7EVP1F0cEdjlRUt3ef0Kq32Vszv9wBqeJ352rK4CUbQMbF3iVvQKEVANKMRcr+h8XgJcu9g
mtl9PkwnkBVeJ+N7AHa98W30Yy3PwPmpEJjjpgFG79U1lFfWLuOYXgLbSjlt6WtnxFunV29j4u2D
zKXVt8QmpSij5pf3ZVGfXdOR+QE94SWqjB1N+juFNcn8g1Ru2WrFazswkFH3MEic+E1JcRzd7gTh
SLEa4ijm55mf8WbN4tDpmZaLIl0IACEIvhoyO7qPjniMx1hDOFmGy9aB8jiY6atb09Sbs53GACHd
vPiaQYnAbiA3+fdW45EE19MpDMQNWfy91NNHI6exFUnmbU2IZaoDgXoXoRbFcIrKjOz0hql88p7g
FVd+/FYnxCqkCSuB/mW+M3QRvb0PhqDtXromfkuwrpnS23p9shu6sFwkNpPT+yUtM+9kpDenZmrI
TSx/dPQW3cKQlM3ilP/2nI7xygJGZFcJ2+f9nbSsSQSqRxeJSXXsNEFaiqElaDOTxzhsHoop+T4q
FhJCajy/ppWSzaMGZKSJWWOJ4mr4nEWsH18z87HNmZ5CJ+faJ3i3Quq7fIhL/DS+kJH9yU714UkB
nQHraJkLaxD4f83nTjGA6rTaaXWiDroxWNvIdU5ur3HNOnQd8x7SmphcY53uMMNT21TQz4AK2vqB
PvlmKLVT6gf9l2BAyCgwJ1Ht3GTBpLNW4EtbDeFm8kCjtiViYmWMH2A+BdsWYsXCKINiU/fuSFpE
3F9zTVLrGpgvS3OES1e4zJKZBcWC1dUqz5Taem11yxOUeuTvqo3U0Jho1gCz9xblvftcdFA/nPBW
jw9+rCJkK+BJUsXTIja429qhGKi2+uqpYW/GIokutC6CZ3cm7znjetSm9C2jsLWsQs0/O3Si7LZh
u4byF+0DEIoa7AYd0nYRhUWwRpy3dB693Oq2RpGZi3ZU4lQ0U7aoXLSAbvuq1W2/Rlin3XJRJtfR
1VYAgqDm5Z7YA3TLdoIEZejLIWxky7ym5oSh0mN4sYJ+tgTrGIr91Ixo1T1qlcSBmU6Uz93snMcZ
PBhXVZ+iodtZ2nRRrQt3U1Khj/06uylS3DZtUcol+OzLUNjRhlsQSKttD4f/+oLx8tiHkX4Rk6rX
eVl4m2LKUDI3frrRRx+J4/yS7vwlU2O9b/AU7eOg3NZRbbYLhNHngf3RIW4pwAdRnK3Y/dGN1QFL
GYLZOGhJcbAhK0Yd2wljMsqHXIxowcru2I5JuvRJ3VpL5dZnb0ioXkfC2by/HFNpzDJJtUwAU2Ov
HcOHGDbzxpAJ5KRm3sfYdrWuQl9sUDaXdE5xzAXRkWTwjuEhlwjKMGT40/hg+OXGCHILj753L3yN
NZ+kIeqVTk+NW9ZLM0arNgnjY1gHxd2BajxpWcJILZ78pBLrTq9w0AS298xjHsWsKdbZWMmPqV4d
q0h/KjpK6yAPCoDscQbC10G4RvP5qygHrIDLMvT8m19H/fOAC7gM8vZs0F9bsH4BmRjKpVaW1V55
0XCIM6EOrpLXDKnDMlFxsgrSYaU6ntGjhoaJ2tNxsBAgm2ZwqqnAHtFRwZoyw5augNnBEUcL2o9f
bEexjY8KfT/mmn4QHW0KvU3khZw8MibIhFn45WLURHsXVQ7kzXN10j/EqnJy4xPGoGcp8xfHc+8q
HpL91MAO9m2kvugYM8w3pfXUojtfpJPlM7JSnqpdazzXNN5k13hkcYuR5L7ZyFOEn4vWEGt7DJ0l
uP2d20X7yK53kIOXNpq+kj06uYxrG5tPXVuLPMFWLTDsgphTQ71XAa10Adx/IhkEW2QCA6meoCB6
B3hTX8X4Kd0XdnEW0bDI2k+J07x4sq2Wg1E8JhQwD4wXPaGsUYVl+myW1kfbluHJ1cbgiG7imqES
IaDNzXaukUzMieG46oTrY2qPK7Ypd+D83VnNX2qMaIuRVvZKr/bsDMm0CROel0buJ1unIi/aHDNw
YT0BHt6c5qH6XL8ETT8u2rQ1zxTB6g8iLWZ/J0cR1FtVB7AVJQLGOHxUaPpWdUK/KU6T6lO1h9gr
w0MMnPLWF7b5hAexWhRmfjWD9BOJFVp5KeqGTF+ZWQ/0Caal0yVrmWbBsVHWq92W6vLHlwgDviaC
V6tHeTymwVd4+tEupiyzHrLoJfQRg3sqQWXm7ewAbpMxrVHrPNJL2aFUe1WmvRnc5LUHQkNr6ey1
9s70gi8jD7CYRmeWYIofGhJBNPUhtJPXeSHoJdqagQg2h1AenlehRzO8yk9D6a2nFJkatTEqS0+d
K/fFJDZKyOWg7cvIekR4eDddflwXG9P1D32N5JNfpU2STYnYF6bY+E13tlvgiNEmsG1mh1l+08EX
tvEmJCDoHECzPpVO7A2BOKHN1XQ3X+hO8FQNT3rCsjG1t6i7L26urYtCe0MAvpyTH+q+/KgP3jbi
WVuOPvcWkHTN2RjsIRvXfEzQ40WMLIRC6JZcd5H0xmIsyycMf2sttR+rBt86P2hk+VOQ0Ncp0+Xg
r0P8oChAU6J30nWbTR86zOutZT1DDNso/xtq20M4uJdisijIEBtQZk/ktoL9Lz+2SXyKqRXJOOMK
LC2adAxrYJJJJm4p7WJTI84n4y8yJveuE3UyGJ+F0Z3JJLujaKcoZu0aS96dLCWMo/4o8+DI9vcc
BXyIfFRUuAQzdRfyhOvoctn+QVbB0Tb9Q5215zG0H9sou7p06HqJ7slfl6a1rZR/FS372tTyBOVC
hDFx/FBCejhnTm6v0sxS5H8Er6QayGQUj06nTSvf7Z/pMpmHqgVjDHLc3BU8TzFeU84mNQ8is8xq
/DilvTZTvTxQES8PzvwljNXXOugvLPf3vhbCBHXXPZ33mns3mD7qRgy/vtkXyvkYWt8m73NXJJ+r
mEyFzj9ZhUehjtiNmujQOF/ZSm16pyT6wT8kiESyxtsO+ogHm/3vYK+KUG1MHXlj823IwqMRe+uR
HZXOsjCjldzuB1UcAIZvjXza+bq+ayjaUJkI42QrwTjCLjoIn7sxLZ/yPt72GEZlRa+82bepewHS
vK0RNIAtWbW+ifM93trEhdZsGn3/iPJhY3oZg75cx3La4WgWdvDo+fGxnyySoMCAAKrUNLnVtGXn
xauEsdgNOXaelMQR9vPWmWoUim1iClAoe81+PiqfEqBYoC7fdGRfK9OD3PBQ2sUh9TmXPIulgHpA
nHiTyK0HbIQyBYX0cm2qfOG3OG5v8yvPy9dRVEDHFoA/h4Uf5ihMvQVY10Xj8gjlQAQSBg37tbSp
CeQH0OGQ8d3FUOSrEeKy6/Ybzq1OaA8aYZPWu8gh/ZG+TTUrBajLjbEEmco6Mlux6eFTovOAuzkP
y7XFyZwIUGnjcm1wmgBknZ2i+4KmgpvNWsp5d1PbxE2wGq6sVV1/TbOX0irWY+0xm3D/eMVTahZr
W2N7NSrWozhME/3JivdBsRL6+JCGwdc6CxGMumudba6CE6zGYmVb4aMIuMiwgkd7a2IwJD+5RjHs
H5Etr8I6Oc5nU83RI+0XOg3LaFrGRsn9Oy5Y8VNVd8mXFNuo4WqmxcGeIsLzyGMuDpLTHeb+g0Ef
o3Ukjyq2jlq6rr9kYqF73VqEwWnULRQiwbZnQ9IVNsUwb61Q5VnSxXZCjXfEWlW4Wzu0VgMROiGo
YtmxpIdWz3re8qYdO+SVZ2arMfW2CWnobmjPOQJ7pL5rT5dboSr+6Ce0NmYBHdoiLQEQNjacSHGD
cVVio98I41mBVywmAI/FeugR5Xgmn8ZI4mikZG+AZgutycXlAR9V6k4o4KmdMOlV3kM+mCtL4wbr
8zVl/aWelmsWtGuzxaLSZwQwtLuUqBS4AnC28JXboHzRC+Fs03ee6Tw7kPHHhYUq61zlrjrX9DmW
JnXT1fvLURWsT8c+ODk5fQx2C/Eamop5rnr9RmFkLzuJVKdk32aT3oZCLnGxYikArNoKTf3BrTGb
6OYm+jIy+UYVLrCOh7RvLZRHikyyRL21iybI8qFah80XYFSQoF5ZtC9YSq9SiZTCdBG6NXsSOgtD
7bNIreXkr3otXtrhsyrky4gYS5KH05jf0b1VCKjiHnMf22yomrnRbZFwAy6JCGhgeJnfVP5JN0dW
2qn3GFnmrrHlfh7lZeiiThjWPpF+IfQHHcOFtD/rmv0Zwf+exKVjycK4q+SlTDfWKB+yNtoNOhtj
Hg4iTZbphGmiTZYWPks9ezaGdlFVMXt3c+PBnps7QyU2NJ2WWje2r3MrbYiB2Che+zgPin4JqXZY
evh7AqXWmSSz2SH9oRAXI403EHk2Og+J1PFXdo1yaTI3GUxxz+53Ib6uiG7USFPMlhv9iJR95xlq
mXbxphoovtTxouvMjYn8hifDzs2j3TjZC3cSD5pxRPW/CopwN1naMXajTYWALrKQk7cQrwO6x3DO
R06g32CJSm0Y84RMgfkJB4wrc+gU6zHTx8RR+SuFmaVqrZ2OhJs6RrgzmAp7NY2LtB/IcywoDwsI
zLhp6VUjsEJ7z6Ta9BmORDkcNStgB5jIjK0K9RPkJo8RJcxlV0AgrfXOXMd9vTeLwl3BUP7kVl79
oAB4kWpVe2sfqMDOylGwpnlCQlDeAD8SA+QdBT2o15JrUqlxJ4jVO0UGECOt4tmfhBNc6mZLHYYo
GyJ2UpA8plrjj0dLO6firaIYtr+HNLAwb0ZiHKKCawbwtQ3rg+1QAIKO5gE5tDJgoFwuj1MQP1tc
qFKrDiFinU60a51pKij3cfxijM7nqGUBPPGnTdoyjqxzkJsbN6+fvYT2CoAn5ngAshreUDrCgbYU
icb0CWt6gKTLe5EuwYuiqhOS8KcIhAyeM6mW81WYr4rok2NVFIeImKS0Te82/Pv5zqLNdqLFCpfT
HaE9xPUX8Khz+F6zSivcYYVGuA8ovHVgeHj15i+TB2c7zRBGBfk5M8dtFdvjeqrCAp+fmx0nfcqO
hiEFd5YKPjkqR7qWNyCm03y6xNMwXbJ6Y7hRcPIC6yvZe9leIzPlUc8QBbSmTCC189KvYohQLkx/
EOHHOkL8GAlKc44AF2jZT+EE5YQdyaWZZ8u4iyi2IowF471twpq489miEBL/fRob54s240umb11Q
u0fKau7ezYuYJBcCA4kcYgJOA/eKZZjqgT52W/Ihhp2WYFNJze/+aA5nYZJXghqgVFn7IcD4lYfL
aexUt+jtTj9ppkZizqRS8mW86BCZV4Fx8NxF0WPSF09hM2Sb3mMTumDPjHLQGXYRi+Y7Ok3Wu1x8
jKXOozNZhDSWGE2orE5pbT8mtR6uw7KRGDMdVgHQz6lLuNNe9VkL7mxyloLe5N51gXhlruY9EV9n
bZpCLAshP1V29FXzMuf8/mVMqRuaUxTvZBRr6KTh5vSC1MyOeLGZ/KFaBeO1DGKieUvqj2nQnQSV
B/TTw7fJrvGpZ/XeTZB602HGBLAuhbGy9A8uG9ohaB4JrF5ayXQy6hY+cbfxUIQmQi0rLM2R2W3m
Z6vG0sUO2o3HYTf9sIT2vUrNbe3JvWEoGrHoK2ZXTzWc0nRYZpW2TnhWeVQkKu6qkn6NTF6QP6zp
ZK4sg3wCUzxX9gQNzV2M3ptJz4vNNY37Vypdy0gZq8GlnMEvi+BdDdAwiGJbCv2lMb4q/4Fqa27n
PI5aWrzZfu7Wm6G2jjxSP4Nzr3PHjeypGI4gxtZUNC8qpqlfeAaTGgpSz7sMdnd1kACSGrmbuQLz
H6MhQiP6bEZjDcPs2D0jLuMvN1YNu0aj0sh/OMyH3/XUAlnI9DYzRJ8u5/lFNtmShswyacO1QBuf
pY8x+lyNuDgrtFLcaUQ5KJmflV5PLHnbcBEC8sezz1lYRo3bbzsfB+nQyZdA4znpAik3RtHuIMw5
W5P82m1HlZUIHi1YBqKktDjcSAdcEWug+H75WVZ36ZQl4ZpC7h2qoavIRlfagmlpAuEeiGnVlr3Z
fbSGqVuTEhytBXr+k2u/UvP5hOOtPAmPHljsGVQS6zLbWiYGtzShNODBx9LicewWGUkqxhhV9KW9
NzHroQF5JZsmQGEQg9SOavvU6nTDtKgSLIPRVkorGueatMfabwJCZRDLhVIRwWc0h4xQ9SKO6iHp
9bULXOhF4mDd5AkLaR14xJHSAFx74kqhONb5RjTlB4ceaFsll9SrLxWrPwQDCfSIqh1vc1dV09o3
0aDjjS9zCxPS5Qr18ym3s5NOeOfCp9CnR2b9GySQ+avQEmGHjTZMR+RJ5e8nPU5qJI3hkQ2x9FG9
UTbtX1qrf/G05BDp41uTjLdhYnPtSFapwn2a9QptisWTXJn3roFTtAebh0dgFh91mzo+2h7SlHI6
GIaGbd2llRD3L/9ckPKeYv6DcgetjOehH3JslGhIHH8UzqRhZAfFTLeYe2i6o90jxVaD5f7ch5rV
KIFm3+spucxtYSSux5qgrLwdlmYQ03fbIa/4jZbnVyKHCz3JMDCIw1YyIR79eEjQv4Ve6+6wDHvO
l0RcEQ8OIRAW8mja26k1XSxHzfuR71UVvM0XmHDM37HTfmUt/XgUs/zqT5rdiQTF1o78gZ4KLiM7
ODuNReW0vGgO9mP+/+Q1hwj6Ylmxe/o97eoXadn7WXDhu7KgQjX804WxJMYX3YlGXHXtF3QjNPsR
FZElGV1UmFxK39rN2oEwit7++ZB4H6g/DAmXE8w4BmlkWQgkf/rkgBEQiyKYKElGD4HXvLeQsqbY
YmzGAG7BYiWKi75e0aMcTo2G3OPsNNJI8rXhJrgcJjIETIT5NW8gt0dEVvWSyKSG5o2uxmoZ5u7G
Gx/aZPryLi3I6f4Pg/abgfSOw/rpD3FtCsOW5BzajvWTKCzIG60sHGhoTU0zTtRTu9AnD8+ztitj
DcNjypAKR6ZgZtT3FlQ11iGKofgtr/b07qIljV0QyEH6XQ9Z3zjRomoSUk06dQPLdJtvWafqXqaJ
ApeIZLosS1rvtqATKJilAjlccGAvGiPAp8Z6dAjs3ft3+4FuG5ueoRifa5926ejGr3bxYGTOZ9qm
V1u6999cVnStP2r0kAmCDgOrC7YVzvhPt1UcOA6erYZVJ9FwSGXyayNorDcFwhiLI8AuSuGZfTx4
96l7F63MohQjFA0ZhjNq1OavtDHWp4oOGblO7xc0qMz15I5v0keBYcbfyfwgAbb541r+f1H0/0wU
bSAYZIL670XRH779Y1H0337wD1G0+5e5KIN8GYwX5F5bgLX7uyjakhJh8yxxB1EM1u7PomimH1en
p2naDlsB7qK/i6LlXzxgawL8CNroGWj1d2E4W+4xKHI05f+tQWB+PP5ws84KX2+ebhwJQ/nnWcd2
28AGddOAKOxvs7rKzoorO8z7+9Thhdlpvi//dI7+dgx/xj/Ngu6fPxQ9sY5yF3uG49o/TfIssSZR
z5vU+ek36MVpluIVYYxso3jNqTJF9iUsTTorZXOoKjoHFD1JBV7VlMeNPvhe80R2MxOBpLYdyZ91
p/rFo/ui5XPT2yk3mYVtWwgXl/yY4R/lrVrTvRRcqYUrypVP1e2f/1H/wGnh8EBH+C5Ql4OUn8Xn
f3pyhXoxFXbjNOxYx0sgSfg10BcCKuk17953s7Ylz0+FS9hRjXamZ66uUd7xP74DotgElnVwxnhV
a+G3tiYTJzGjNwm1hI9aa0n/efpQnhOv+1Alzm8O3fqFq8gg/POh/7SGIgShAKM7H3rPoeL01upO
ARHJX8GAnnRJqBsNSa9llnbVzJvuAJ8nr/M/4N1T5jBYquykkJIfbeoGAapCKfV7972dmcNT/qzX
wMzxktzmgiGJVddem06jKW8ieQywkzky+d/sncd2G2mYnu/F+5pTOSy8QSQBAgRBiKS4qUNRYuWc
6+r9fGjPcYuSpfGsvWi1xAAUKvzhja92g1jErvtd7AzPkxl82B2lMFW7oYC8Wfz5av2aqohymUBH
LDGo291fJqneqmxYXT4yiWhbQzMPhlm8ogc7FYgNU5NbhVsMVR0DtJ4J8/0QxvYutzGsJxMdaHn3
zYn1s3jNKJD4W+Tkr2UA16FCZgx03ar1eRkCoF1UVl21y2YgujHLe1StQn5/j7RuwXm6hA0NVdH4
hBDgUKXf9NY6Os6014HO3IToYwnjZB2HJF35kaI+h6jzaxAy4zUYyJzovXH7lzP6i7lCDpUWCdsj
goqT+mn9Qil4HA/aSE3FzOQ9DwggAHlW5qTnC2wEYJzIpMTLnHM4sat/WcsyUmbcYWauC2Aum/gl
z8K/hf+av6zpODLX03EwoDpwDFW+/68nk443CDzs5kucCyfXHi/SUuMS7uB71pcxnk8hlXDk+qFJ
oR6nT5KdVNTMhnXsIC/gXosScbeeHBwUIk6tc0ES96Wssm0SxM+DS5U9OuXYGIGVKnVPreapJUV/
ICVLZctfkyxTvkUhMKNKkAoMVK8Oq5I6NXXub2vfWRWd/fKXq/HrI+2ofFpcEpZjOCzGfv7MtTmX
pGCg02m66V0yplkbEJd9i9F71xrm0fSsuzCzl2xQQD7nfTmPp6nLDnNuvox+9r0Jvnped/FL62h0
5s2fj+5XIw5P/7+P7tMEMNXDMEGqEKbSZAcncF40IzqYo7PH6h0uLKu/TNSlWT7qaIgIM9dgx2tK
9BTi1v3EfR+0YqMZ6No8/K96SZKTFD9IZTQtdeemMmmjSG+UO2lLcLimKdbptEY1ir6cFefRa5yj
VfKKqQMINsZvQJFb28gf+mzYq0r41hbzuxKp174PadLwi9vIbo+1F721tcagTQtL5aGgot1C6XHz
I863TQgt36fwamSwoxntmGfnWMumvwzXvwZpX8+ey/QJOm1Z7qfheiC2JnZCp4VVquj+JeyvXqvF
tM0ZJvAfHUuw1L6nOrFU/zJzyyv/vFrgurHfEYMXm23v09I+q0PHz2feOc+HdjGGQMwRQK5pzHuy
yqukOfck+vz5ZtF+XS3wpp5HbjkPMK4y+f6/Hl/IeKxjBf0stCA/GX18MCiWKgDNpP6up6azpbhR
ApmlJqPv/lKH9NsH6V/v/ukjax4vOTl03lHxtdCYqNtpPnU+kc1SVZ0zupKORMdb+LcZynF+HVEd
AA0mZhZo+NM/TwK5DiJcligFBp+dJ0Jbt3E39a0smijtObVodYsguFNUdfePDl/NPlKV1ZGhJniu
tS3lZUgGI9Y8nYEUVmSlLqyRNx5nzYbmwfvcnMwOO0nndOfWHp+dqNkRpvZd6++pLLo0nk5WtbW2
CAPCCHYvOzBXlgFpZx0QYtyOJe+Q6YqFlce6CRKi4kL/K10id7KGxOJ+VipCaURFqzsiCmUnRv0w
atHsLkjU2yCI7hsle6RdukVOfZ3pRWAeqt3BVwiZ4YupokKhIPkd9OahMTdMt69+QHBNzUc1o61i
KsibfIIaLdKKXJ2PLG4G2RHbPs1eVLOIGFxUkm6XHPMSmqTN9Vv3oXVQT05F91x7wzN4+MeoMeHP
LbtWUjOaKF3DFGg6a0prQJJZuMxgM0JckTCbUoqNs8Zq0zvScKrgwbUVusTKqyclaKJjpRQnL6aJ
ZHIvVjnuFBXtwZB+zFIChuzfmZJXFE2nBFlG7o177ZorANyMV+f6fqWKwHyqTpP+4urQ7BxoW5fg
zO5FFsAD+dtpZx6Nsd0Vk30JSwpBvZ60N/OhDwimC+poLcJnQjA4gV4q+Tw4BwyKECaWlxctbt7k
1spDPiEtFcco2+id/ujH1XbUEDcTAba6qtqjhlakOvPWQjAOBQmt0Q1ZT4cQ4pysMI9xNUA5mhOi
jkA19Tn9KmrcGPdipI8no4STGGcoTKpz1NFlDV5PtxGtvrHDxaDIjeZMG1eEMjw74fjcFv6l66N3
3evOtcbBmTzlqo1+nFPpcMKLWdkaU3yj6awUW5pquNCg9rR6L4Z+IL4EDYK8CPZ7BkhjGVLQLjDO
9U4VzbVYSkR6q6XdsWY91BB4pmajy0NRnFQMIllTHkbHO6pj9D4phD7g3mny126GpYOdW6YJYTxT
+B7Hyg/BOLO+e8irDZZB6DQcBXb4MUXWOjOrhRglxM5QscGJu20ZBgfxSci9KLNwWhU32uBeRLae
Rv3GQpWuN8pO91kOX70z+GXGrN2J0SQ9kI+zdauaRSBIZ8dmSa6gWHFUklUXCmW4yvwNgI/dBbeP
QETye3L1mZBxTHbF1miHZ8EYAj95Hdri1Afp3agSJjOYGV757pnY20VYVQu/AnkSJ07HT8lpa8r2
GbUZgr453dbQqL6LXB89swiG5QcdLtBQxK/iZEnSZjeoxi36nBA6AopC9phBja2kJiY30U81IOyk
TD0SYrAReXE5x1FXH8rKPeodH0iKEHy3yBZyshvM2IuMMEa3YEyri+TU5jYuBxpKgupWzCt2P4Nd
Dvyi2PYK1fwaq5SLxdYq0trdMDBqRP3ZIGuwtIFV8txfQ/g8yxVXBu9ckIJXesOqVwM8nckdOWnh
sdIhM0zGoBZfr5Hy2qHCvYnsLDNVgG0l+hhNCpKYG0piAAngQPk41i3OBe7HxMhPRXmDJevURvw7
n7i+MoCItWLsOX1+9aWzFiP7v0xz92Lmg4JeaU3wrCasH+EIncD/FvbZq8HePMCtlomvWEO7LT+s
qdyFab9z1fPgmAQmRdp9WL2xInlFQXMjri2xO+YzGk7rq6i7pw49KYlHY04MVdfXN36t3ZGWTrwY
z1Oac7219Ea3wwe5tIJ+ZypPRa4Tlkf5uE4XcNJed2liC5MhutfZYKPAJosGJ4ARfZR5/hWZgp0y
tygukt2u4ZpisTCHZ7OlgcPKkE2kH1nsEIqrr7CTP+gRPfM34CcPU4nlkgPFmXcB2Rf3kQyi8pFw
+r5mOoE3cWi/eyQQLwN1InMUgsT9PoRgnp2wFrCU860mTEbMNLrq6ZHcJCRrPaujtnaCkwMdAntL
+wTRfBkiRNgRRXgSamG9JfoRpMYeLErsEFFpmQ1UFhRLAtUCXoKXYm6TzdR40wF4/10XZibnCIJE
yBpIHcDLoZxWNRKbkXbSbSLsjiM8zyCMD1kPXz3z1REmqAfdXTuD1a0HaCI7RpOA88AlUYYgoD6d
brVBN1ZTODm3RhmXm95/1PP8rRUGiliqVYbBKARIDXo4ql7YKpIoqe6+MljCZQ3CaiE3X03QXL3w
XfYUU41dLStzgR3IWU3CjDEAzKtE2LIZ2gwtD4U8jUCrU3PbdQ0nxIPHS66EHp6srhiGZWdNlyad
0wM7zHyl8Nyt1EbkPYq/Jd9nuqv77ocj3ChNvN1dJ3xpgPZlSWi2pGu6K0ftLfxI8KsdRKsrjKsh
3Ovkk6lY2655uP4RRcF3GmG/tlC2VO8YhALD4lJ6RNuBMLsR1t+lqVMz1wnvG7Cl3hQJvUgtnwhR
jx2uc1M3H5qUQjPibe7T3jr6iFKxgzDjK9n0WHmFebGhnCvhnocrDR0JI51CTfdQ1BM8+aEKHzzh
roEyuAVJWFzVrQmzzazVUcG1HFJ/nc5z+yQBVqpSr/U5mA6eYn44o0vmjTvesB7ptpmw6I7w6ZEw
64EBx+4J214K794LA6/+CBrh4yHmI2Hor0mCyCdIJ4O+R1kDgRdUYOVdvk6m0D9iqIH6sx+1QN1w
4ZnURA/QIAxoRCHghzQZaJURPITqTESgn1YsZvhnjI/31kdmoIveQE82uYgQUPdPR90skFw0MSKy
0H8hxpzBqMe8u1dFwJA7dk7y+DSts3bcKlRAW9z+gIw9XmRUENc/HJFvikIiE60EbGGzqvr8axVT
nk0ZC6FeiUX3pZFmj1OEPEov93bn2ccopDUXVrchT43tdxUmzl2DiuLG8XC5SOoZCzyCijvo+jJr
/Js4aVCl6ll5k4WTiI3RuHgVaheIy69Uv1BBhhCmEUVML9qYWABIFbmM7RdAjrXCsCxamkxUNZbo
a2gZcbesCia0+KhvctHhTCLIQZhjs7y4U5WYlV83YaJhtfwYao39mMHcKyHWnMJt9EMhMjBbBGEz
yrBadGOmKMiufzNEPEbRkkJPDd+Yrwqyf75Taj+0qaSd29CrXdaGLg3DHgyIwP9m21nbgIqwFff6
1kyMkLn5zS3wfuhDGa9srZ9QdJpHe/J2flLn20lpD7btEDzVUdqaRaFxmUMwCDebkKZktnExdSpW
/aj+Pse0WQXxiP9jmA9lo/arEun/cwvx5Aydfcw6J7hVEWhgr4MgJcB53Laxku3aMCkZYxVY++MU
t1jqlPKM7tRHddsz2HbleCom5OoAsV+CYPQf4iDfjLGerKYg6G8RyDbecLS7rL/TiPO+rYgn/jJ1
5WOfqMo72XaHPmof+qpQzyFB7Ct1tlVWgoF5yC7OaPaIFiKmbeaNZixZdxlJRl3h2KKita1kG9g4
hZpMuXPIff1KEic+vcK4VZQaBVhqD6t0yglH9c+G1rczq5tyXhVmAAgtdop51g9prybEYRIrPYaE
oPuVfhxEvQ+mcp+085fWaYZN15DODUY2LRkdmpMTrMqeOSTHMrseA2SOxETuk5b+ad0aMO21fX1n
IBKZC387oBWjUvE9DMp62aStezAJTph0UsFs8qdoAk/f6gL5nRt71Edqya5ujPfa8WiNC7Rp5Y65
/+gWTGgl+X7rOXZH2oNKpCWoXBfUlfQ71RQNGm1meuhkXyqtMZeNRW14kxg7vxqTBxN475iN2cro
7Y/aLc/ppKr4iv3vdTpomEVT/QlM8j6FgdurNdOIH4XhSbOVi90qw65UdBN1PKGZit+xYpiV8ZBb
LOLiRL/35EvT0OS3ZJEXG2T6O4UdnJaP7+yyCWcorPfeSvbUZeAmNdqGOEhicXVSI2jMWsLrEVf7
NQnAC91Jn1Z+Vt/nVt+snDD+opbabdqUlGqPE1mVSKhECxw06tfU9pfhhCIfUuUYW9E3Y6oPOj6s
BemzY0BPnVtU+upBaYOKuZ01C3XmZ0f0dC7bGCdKjtZE005KrofTk2tNFvDIPV1PY7UqjeTVd7E4
uMmePhdrORgD/hAdKAqvn8pC/CpAaHrW0pqDXR6zbtuOmJrYJRGryZYldJaA3zdF4K8KO36+LnyN
tON8VDCEFm0CNH1bAbj7xvP5x+zAIsIdaH71rSnSa5xNMGORvdK93oQDx98izlg63rTXyu4slnfd
yu9kaRbbGyMcHsekONWZ+pGoC1OFU1VwUKo5U0gR19vajx7sqjl4Dcc4GfG7qDxGQvH6Id4XQ/Vo
jCR/YdVYxMTyxTVL6hJn6FywUWr38RS9xkT8qaosKXGrJ6w+MlqNsZOKZXE8a9SMp7FADXNPYhpt
sVOAIgf/xJjV7YKUkLgaQpbinD1xBFd8sZmCnU80Mv24TNl2Ruq1p+ApKE8jXR/TzG5JU+VDQBsH
mbVnVN/InmrQyPcw01dZetYKCka/3JpNx3IhecgcVulBqFIbeScOSjdKP2Q960tFq+Zc0kiiAyFF
PIeENPtRjYdzhEshUn7MSvtc5PhFvdF9ZPSMF0XYPOcAHbL3c/hln0eg8B4So/qaN+3CgtheOGzc
aQlb9hW7cCXEfHwlsf04vuQDyF01HJWEpYNIMMgKuoTordRgfnAmVvttyh9jrcjclWxCIhC8wQb9
Co6UVvqvZBErc/xBwne8SDPgdBdCu4q5OZVvkeqwC380DdQlUxVutBo7WFi1q8gOvuvKJkyKb4bN
h53NB6tKH8p6RHtrv5toZNDhcpxxn6xdlbBoteH0p0jbooBHwA0HZgLs6UYwfbF0mx00Hz80w6Ol
vdRBec5a8B+bpqaF4B2KlxPXviGd9SMeorvArreyp49L9g+aTbRFO9y05sweYjyHbMAkN0RLilfL
02+JcpMsTNLtZ3deudq6JIx5USGtX7gFPje5gDqau8XcAecr1VaAFHkIPU/6RLClKqEegE/R2DCN
hFBffbTADGoDYVF3POAeA/TQfoRds8sENlOz6dz7RIBL8EOiINwfsckulEa/TXJvKyEpXZm8iywq
QSN83ZSrRZ4usqxiW4O5sspeXeMfl3498KbX/SOI810s7t1Y24ViIk6j+EOUP7mcrDpM7rzRSVZK
Pj0qL1YOdTh2PB+wgpxFpMil1d3aqX0j2SJ51qCEvBcES+JFJPRCnhinslYtXh8QwxmabsaRQYCT
iUQ5+BCAzRQ07grdkOJ1Ow/9JmnciyesJEORJM8QKIMQf9QenSF8rCQqAZ/RGpvCBq3pDwkLiPrx
oJv2qStekBMhNJ23/gQQ6gwt7urB2E2M+2JPJ9Jla7PQ7KIPEWQ5JaOgQBaVZ985Sr+Sv7ehvhnG
8CB2ZMEgxL4VjMH72IDzU5a5zDCHufcwoXhTunrHnVAt04p3KiiE8Jzg5nppDEx5Ou0XeDHwSOq0
pMk+vyNrpqifTQkK/8L2cXcVi/0j94qLDZPRk4jWah03EoNXWBH5UWQbvnaTZSAelJqG5d0Q6TfE
erKnb1zMXv7GApbKO2Ol0ixjkAZwNZ6z3f1QBsYJs9pKaI7EykRqcdC5aIJBii9eEg4EDhJq+Oqz
jqgBwleOdjG8TyuaEk1sXeCHMjTL4GWE/kV+2ZitlaQ+FAR0uJEHzrcO1f76I/SAL3utWM2AaK7L
rdqX4bvREBgBshMjr9dT7NkmQtNcGXQkmoq/FD0M1nSqaavN2FdrXZ03WcOcnpZId1SDW/oaS1MT
I+sazx35A3r6hThuEL6tTCxpRyYFsa8C8gruhSTzVYC60cNE7zKI1boBFTxgTfFWo+ERVxa7l45E
oBi4tS39dUOi0XVotF2iGdKKFVLV4ttlJHddFkjtsKeudChKxDpN8jGwYvCyL9fLMGHtSFwQsIYg
AozB33qHemqqcByAbkfjumdGQ4i2dSvxL/KmAij6xXvmBBeTs1dOGoQ88BkI2/XDytgvIwatcu94
NlIUx/Y1CKp07Jcu+CFpNBKzck1IKLv4gGzzexVWIWEu9SmlklazGNd78DW7I3SXvQXPjeP7Lqr6
amuF5kszsJ0QNGl2+WohdTstNQHGxpC1RAEUArVk48PFO3URQroZrE3DcpHhmU/PWCCv5CXts61K
nNOPzrL+oVyRfq4iCypexrvYn2/nyL6QVfYhz2oFS4XPRV/qXvVe+Mld4lH3FafVfZd6Xxwct8vK
UTaE+L2yoOLUBw6+2JJc6XAArh1xKhnYc9L8jSA8Y0kQB0MR2qNhzm48PwNG4uoVQ7iJKSVy+574
+ObRsgDL5MGou+nQmO4HQ3uMgTe4RmZNtYZVoMMSxtmIR3sX+cG2HAjZUBC+cKf1jyy/a/oVEI01
RdUvDLN91EbeyK7Hs16xdEKIw0RJDSPYUzLH75L4MgqiqPIXNaq+ZcZblN+2ec8FVm9L0rjB46I5
2MijJ0xERZKLwFyxdcqSeu3l5RNB4b5FFooHOIh9ADxgifTPN4s9qPoyrpBiq+M2mKjdMpHGkxMm
PCPP+kHHGVpZ8Q7l5s7J011l2DeUGDzUBA1XaX8RhhL581OcpLs6VkhkiHexEh28vl63gb+N0mjd
D81GK/JDa9pH6VdXixGOIluV2OuCGG8eTJdbJztTIwBltI5B2J/tan4qzGGb1+lBL8e9kM2T49D0
Oq70yMbdYa4btjcUHiJpTA8lM6S8DgDpjR7OIMDaRiVQxIqnJy23jz2d7nmYH6R9UENS0HfMsdm8
0VKQsIIM/VptqS/7KmXwWlishkBfBfa0d9LpRALUll2T8M5sjHZuy9ubnXMkFBJRYjPdxkSIewYN
8rk77s18eG97wIqBjw1SfexL80UIvbkzCM/+ElvNurkTmrZJqpNRTavQqddjnXLeqpPanKnmJLDe
ZIRgSSnkZz1sW5PQ71qsR+NWt5u1Y32pWjK00mk/4bHvCFS0yOg2IudFtUmObqZt63Hrjduig0Yl
ulx+s3LYHNvGjY4YoLDAqwptn4/Fdl46PnRyMZ5IAA4XhU9oRlqjvQARdot5H7CpbmNuEKtC+VCM
l2gklZny35bOXbVoNoYS7fK5NBZIDG5c0/6RSE+1Q/cBiWXV5L0Q/UtVZQOtrPcX4rifVD19I8v2
xgRAd2P12TpNpE9hEr9kYzitVV09jh74EgRwZGPCqTTeWj6L5zaXeSQ6o+5QYVrdOUBT49QGkZZY
SJR4nTKd6m735jvpoQnZNcf1axlhmMayrqmnRLrfuLqEajvZppmanRFXXyJdwXJk3yQTK5NReSF8
/OQFw54dL44GetwJVAjjJ3UY370kPwTttK81duDaxZCy0uuJSbp4J7eFHnhbnY0EjTFv9dRA9I9P
YumeWarXucPwRKY0t7OtTKeKzjRLb8hlHy4FFE+uzPuBhnG5WokN6KlzQ6njOXYIXaKVVUm6937i
PYrwvrY3ymAfmzg7yF1uDSlVD82lQQsx18khJjdF1/ONZvZkfDjpbrbwlyZIQKTd5r/BaKMGNNgO
mhaC40+cMjtXwhQMkhf0IHkLXZbqif5YmNOTiE0iA6m38kMtow8FplC1/yLU0X/HaIvkCekgMl00
hj/z6aozIECucrLzmck04hsBv4IvNtFMecqKG4Sp1oOPEQUFJx4hVwMs3lnhZmzjcOmU/kFxl23D
yB6gxW2sbpEGGb4SWZzqLDfo5LhRB+xNX3N3xYr7HrPnpmVngueZ2evPp9L4HUcuYZymarsipJTv
/0scgDt31Oom7pYSjUU/z1sQMuVo5Muz3Z0kSEeipbrSXJgsY0umzitxNo+HYEZJZUVHK4D6JiHG
m9BNw1rNyZ1skxJT/2EGq3ZCU6Ild6JVIrP6kifHACt8NVFNMffYcyPzMU+pN9EMQqsQKYQE+6CB
+4vm43fXDJ2mg9XBVW3b/nTNNHMe26CnMAND2Yk8qmid56LGo6hndB7Chqprk+q/oFXS5Z/P8PUM
ftZ8iKoLYbrpoSf69NamlYaGN2AY9uu7sM7PGqHuOlF5vsf6KOrYb4W+eylqIs8m/ea6BUTTzNSs
J0SMk3XlhOXGoElXbpe/HJs8KJ+OjU5V6/ocmQZaiZ+vPu0w9lBP2PnHlqQHglk9tlL9GfMClD0q
8cwb3oxqM008SxrOoNE7ZMnX/85BaK6LcN9EiSLJxv++BeFcAtBRr6P5Sj/Mqf+Rl+W6ImrMfQ/J
wGA+JhEOp4xZzl8V6Pmkw0n652P4zVOAvO3/HMIn7R09S8PczC4SGXZSEkWaB5gJB6N5DsgmRuTb
/+WuuKpZfznzuoX8SPcc5H6fNEgju+Xc0KwOQ1Z/FumuxFjKKmyW5MMRz8Ei7E1yCJmzqGkP6k0I
8Sv0YG+jo+nt7WwVW8Kgb2ofxYbqs09xkn1tVaumTO88RVtEWfEC5n4px+jWzKK/3Du/PWWMvx7R
tQzFn2/r0K9jywkikmGYMELcRYuqsfF36xpzsTt9/y9cpd+NvLpKFLuDdkrzyKb/+U7Ren+u/c5H
IsnWLh2wlYAlaWxhR927DD6b5Uj/CGVpZI4eOJdk7EHhXmU8GRDBnD9FVnW6OpTQOjBWySgM/0mV
0UafqvQYY4HHbFfc+XW7Dq1hEcuPTLy8BLb++ab7jRgMmxASGcKHHUe7alj/NfQODlUtaqWSt1aT
E8POyFbCd3pa7qIgPrapchF/yZ/f8nfSN50nHjkncceowj7d6CqJd05S5f2yD+OlDSY/wMnDoN+o
mnMS5Ild/6vumyTKMvv8+c3N390yusWbio4UbeUn1WJWjN6YowdD/YS1d0arUYmHhD44k/gJfdEg
phTmFKMOUat4T/NFVX4oSJXshEJV5VB75S4H23BBwtSGMEVRPUenoa7ptJ1XCKxmdg6LyfxntzrE
XDuB+ZSBpd+Uv4Zp8o76+KKW1QpsAk0Eu+RukATg4DhDp0+NDS0ZkA1maoA4URPcKsng0hQqMhtj
USgoPFAZuH8Zf353K+iUwBDQbngOOYk/39gJZvPRD8eeMi+OaIzIF7D2VxGK2lkXjudZBFHXy/H/
vSn/NW+KjiqQ8eP/7k05F8Fb+pZ//zmu/3//2j/OFOc/dFX8J7Yh+mjLEbPLP84U8z9wqhgmomec
Iaw6ZImaF3Ub/s//QVw/9i5Cx8ny5//XX/pPZwpWF8fGh3n9sv7/ZEwxf1nyWPjfdRgRxzJY4Nmf
ZJ8zqThDmWFrIuD+WJp3mmPs9NC8yUrn6IYptnpi8Vsdx/8mztigiPqV7qxDh3TXI3RuEZJ9mVj5
Ua+o3YJOQTTXnRFhbDsv/+Jo68wgDCYKd4bSXUxff9HR/WZu+xgUICUTFcb2vNzHXQ23kRzAddba
EH/ILpuaPYqK6zsnwNFLaVhBFiEFe7CTF8CSJ9EDj8iRQ9P5y4j7u3OC30fXmHSZXFlv/PyczVSp
jZGn18vOiHesVs/0U5zDVKVEdtO64wbOmxBCBLltda/qX0M92mHVtdX+IrtHP0DcGCYbcqx3M9wo
8SlIsZ79qj4MVjwsgr7Av9w237xQfa7bqt+ItrUy6nNOUJhl3OplurNrXp4TEvb1xnTjA6+vxfHO
piaN9lKyHNIDI+NO6b6a9qtWGlvdDN4Gw35xpunkojT/1z39Gy/Rb+4SbL9sWLgRVcP6PAnFkZl6
HbEDBL5N+8Jf+1F2O6IDTfxxLwL20G5B/OanP7+r9ourz2IWIjdK5dFwHSotfr4QCHPdPsqNeml5
ICItwGybgFM263y0buyZtN6JsKWYhZjZnsVRYDbRLqNnxaDn3Wz6y5+Px+Zx/HkhzPFomq0bJlMT
2zo5Tf+ai90ePQWZk8QCFYCSw3Dp/KNRkbbA5tVQp5OiAskEU3+bQqJE6j0N9nRx68jHfdteJCkq
XqzwZwEkRpe8XhCSaZqkym9b9hggHIS9im4dlb4/X6X4YbJT0vBEvNZ5EPArid/iEj1qSrFSvaam
cBcj7/RHVNkgH5ad7HhqtgGS1Q79dEbRom5bRxuMLGjjCzuFWe0uqqZiCI1RR8xIIKM3MSQ0NglE
TF1dhFDIAzbPqcXVgXVBZXRl2P75RJqGrMF+WthyJqHn8Z1oQnVbn64skKetlyGdeCL/dxKVEBdR
n6in2EhoIYYqzBl7VDKAstu0U586sCpxe2QFthFGAoHsCPxeOnGxLwSOq8cnFZjQwTU8xBoxCZyl
8s0IioPrTOfaoP2RkP42n/bV1F9i1jF1c2/N6pMIzdVGvXXnnWEBJ9Xk0OBbGCIH+3cNdqcsrteG
Zx5PA5kF8a60wIzs9FCTXzSk01kuWQdWGo7TqSzIMmq++6X6iOAOZlnEku/TPL/Lq7ekNUGNcuNw
IHY3nSfduGn1k5v3KzlsNXBuzCze6SOCy2E+DcAqSdSup4h7O0KGAp5i8vHFzEFY4kUQUkwUtCH3
9Hdl23gM7kq7XZkw0pVtH4MALA4RVlLFhzAHk5qQUjXqkwZFM9jjk0mBquB1Ai21+DlQwXF+mpXS
Hu1W3ZQMw4K1GRAWmmqj+Mankql7AWCh8/ZRPj958JpT5a7ERoJocU/j0yUv+neEZOE1pseA7B2T
t8IYnlLPJpCZWaQjLrGcdnL4ovjrxnjZaMOTjHjObL8gndrLR811bSmJhfJfGsY7zWZKKHCS5Zu+
Se8zpBl5lO6mPnmzsx6UAEEJ3IMOQBWTEsc7S06QFjYoZphQgIMD494x0p0+6U+OdIG3G0uLDnqo
IdmdKXdOiCeZTrOGM3JM39LBfulxSvWqdhLvl1XNpCGTHI8HTC58badvyZR8dAlv1rk3KnC9pWN4
MTphGE0Sij08AYsuq9aN6y3cgL0CUrTgtvesE0mD7CJMcbHA1FnEaMEHrhATPI1N8DIMkKjWeAkJ
3rLcpefVG0IZV0Hn4hEY322jvjgmb2v222IA0EWenSTjnuCXs+u9DbTJlu05NJub1sEH3psvZss9
JCHUGQd4tVJU4Ofdrd7GK8TApABFkK/906zgzorUd/CzU2kNJ8lhJBpAX8I75IszT3QIyACu2pGi
jGku2k3ldGpGSo67bGUnl5HHBBL9Zp7KfbTMX4fC+2gD/SlxSHRJ1FNIFQVL5BsHiYJMW6kxXkgB
heXCtV60FwEQBcLv7HFvj+o2ae917IN6bW1jBwqKcdeKhr1YYlQP+DlkNAWptk0w7JpYqq7ZRMDS
chc4Yf5YZ+scjHaOxpM3sEEO0gM42Qlz7IuX5itPoTQuu/SIsbMRTB8smPjtinCf8COi/kNOUpZJ
KUnyNhDdVZcA+36/ZfV2M8Xq0nW/1Ug56q1VtQc/mbYRw2ZNRDzP0cYKkp1cGVdD+5G1PFDP0L5L
LYvfeju8yNkRY73ZMJC47WLmWGMSAGtO5n8eq6nC9xJHJNYbJ2HwAc6XYzfNcjkVT/J4jua4l0F6
zodt2HHsgs573fQUzvEyKoqVx2GNfBNS6Sj38ZhPT1UaEYkx71smETnjE8OjFk97okTJxZP1xxXn
54luTfZF0B0hC5ARw5jQGYIVz060QzCEqYC86YbwWOgDz7BePKYjkyclkYRkL94B2CChQDXJuzjq
uG/tYV/qSEQB6JN+WAYVmzKU6FGkLg0GLrjstTQ4oVc6y5moJ+tFznzgDtt62trIxooRwNxyh6fa
oHuA5ZMMA0IFCbZd8VRO9EDUDPQ5Q0RFFSJqDuabHVvnNJy2wjUY8F5VQ7dCsrPr4VxkzMGYBeUJ
qRDN6/Z4+vOkd0UPP895tOKYBnAwy+jPiLCe5IqfGQGVFPFwCRToHSiQlv3tEDebdh7RxZIzz8PQ
QpGkOWA7k52T2kdvMF+MGnkvndd+Xr0AsSIhv4nVcU345qlSZ9GrH1UAdplGy2mkfWQ6mR673Hya
zxPNFiVxqDK8NtwrWPAI/OgvLhdDeKnJZYZgKJ7aB88mE4SR1ufO1nNoJjWDEqGTax4uSjdsxYOm
GLynszCM/uQjSqD7dRVTbqHqK6GZaoi5nJILoQD+fAKvIQ6fTqCGn93ARi3/mZ8gQNdPiE4h+AJd
D8xEpZ2m2t90abQCEbgpE+YVuSU0bnAaGE+2jVNUN6kMsaybomVkpvKGnLgX4U8yibB1Fok7nbKw
3dBRvO+ZAOTHC4yloxU+tgRlOhbzIiu2OmHToY/PJqkYLOL+F2Xntdy2tm3bL0IVcnhllEiRoiQq
WC8oWV5Gzhlff9rguqdqWXJJ9zxsr+1IEJiYc6Te+tff61I//fS9gBOokm9gzvYhrx9zmoFNWTVL
6JhPRDsoCOCPHAPm06W/1qUwZ0OYr2ybQ//kuu2hmo6p4TCgmNFz5PhWwh0U73uvo91CAPX19X0u
B5ELaYbtUIYi6KUU9WfYW8/YPTc2c7wRY6aarkMGJQGs681UFG+ltkUEvpSXH+ecb/IOzBw/B4p4
j8mtwSXNBJ3052dbsaX5huHWTLvbx27uCZ9QI2T0lkRSLItAImodS4SuSZ7izjtO3ErGxdQn9LgM
Ym7siIXCtuXH3rUb4cI84cJqa09JGyDHAKCv1QudrUZIgXP5w+dlExWyxCoNDl9FM+2sWj8FIz1K
UtOomFb44WxKGsy9EfzuZu2p60qOrn7TxceRHCxnGngBIOxgaMCihmTaVV64vhycymi/GEN7n5bE
1eypDFdswTDDEbaYygM466TaexS3TOyaVxL229jXgqCeJ+u2rruz3GY5BTKFA8WfHmYYgOE6Gi3c
XmluxzSoC2tR9M5Wksqmnk748J6sTBSDEUs/PLO0mRQnTWJ2yp+6TW7XGwn9Ih+SZtjvLMW48pz2
Xs6QCdtYOROS2LoqCSdlV46wSMqTlcEtkn0yZVMd0q1ETqNTraVFPo/OCwTNelFZe2mDy56kFMXV
DJww6e2j0cxPVsw4PcolXJkXEoh29KVrhfYWE0T+UkZQJH2baW1KcNfn+rYrnAUl2ndKk0ebYBHX
hp/t9GIW3Y9C9xnxGC8nr5pj+ky/X9ai/BOmmr59/To4f8ldNNr+qkHuhPDbkCzxP1mgh7uVx/QZ
Y+2d9aIgcWtytDrcHhnAcoMX2ZNndzzR6aFewoMa2a4Yzt6RgVBz7sczrt5zFJ3twHsLsxe5H1ms
EmgR5UbTSTYiBw18kTVrPWdgtQKyjgh3orggyfZIjreQJKjxxxOzKtdFn+OjGPyWiMcMszcJoeHM
7sr0SfZwpx3PltmeJfExa/W9Q4VKNeJWDfN1H85HM+jfOzN90ycihGZ+l5J5DxBCY566SPeX94f2
b8yJVNj2Ve5umVDClPjgVujxWcgSh/rad9n/5+YH2w7OrpSlADXByvpwn80uC82Qz6BuT9OQXRo7
4lOMVELy5wD/BPpBi2ogbGcXlzdfT6U5nZNuWJB9SF4D5jBl8sEYTlWYo2wN0FWgyaXCc1aYdyKX
WPbUeFKyA7mZ/+eF4tlIuLl6Q6dYZ37o3lipA/9v7OtlK2K+iz2K3zYHDHiWuGz9MyX5RiSKMhel
+d3ey8ODzES6lsw4IieUUbRoYASpZiNzsSoerz1GluDb8SbG7zpOa34UPF4crrBTjXpYftCQw5CW
N/PAFfM2gjcR9ItIc/tw3zKWI5M0qkxmWiJJNgHSGWG4KhNZVMyWzb73k1V4L9NL8dPkBLdimSeC
TSwpKA8q/yhadiNjuy48tyIvNjd5xcXExlUVMPurMqLoglBqZO4a9aRwvHSHOLdHTdnbe8aYboIo
ff/6Xl9q33+eodxrPIiFwsB/P/YoQR3YtJjVeumH2maOwqtCu9Yt+14s6yLsG5aTRdvyIuBOHer9
QfbejG8yz1mN2WuE7YRMpc20C9o2xqxsfBYpZIbmVETgDRpMLAucmeNkCHDWGO7lbthu/dyrGcfJ
VkWMHc0WAJEcpDqCRbPrdrU5beq4vAua/NRm6hvK35koxbSrl75IqAwa12FWnqR6ps/x64Wd0/Hg
kELmbrIpnHk1jd4iAmdfj9U3RZjPKDp6LKxOyBWg+0zAWX/uY6WZZGnv1/UyFHnwZVBOKZkd0KyR
qhOwffr0pj3uUv26avv7OAHXktN4+PrJfS4tylU4dJugL6Ei+xD8TGQKSKvbeik+bj2LJXa9tTFz
31P9Vl3dFQj7vv7EzzBDaS7xifSSXbAdH9tbjR3ltpdSfHKL5HecMSGSF+4S5jEEUKZvuRUgeGOv
B91or5k6ZTiNDCEwxXc8n8iugMTFLez4aEhvqklZpykhh2Nx4OAlD90dVUxYQ0Yz1e9ixUvJ8+M6
l9q0R1VUpaH6IR4q9dGBl86eks7VjzqiJRhxxQmT7ot66O4LrDv0uPnVtNFvOYujoPHWcZSjkoz4
nl/fyL9ejOsZVPI8nL4+rSAGj/PATsCkTzUyiKpCEtCk56aIfxjJsJJKJWP8ihX1iykh3HDMAl0x
cvm4i785lG2JQf+4L4SnmksDQ6WYaH4iCk5+4bcyrrocLKqD6rhp+hJHCSFt5Zuix8KwWduENi2F
h9mkawtLZoCikZHsRKiyLFJw2RmtuFq17byyqJbMfbVzMixlmZOj2tUx0CUZdE72z/AIs8+MZC2C
oV9NKPkpC0nO2KCqAEELRpK+Aea8R7Y9qayoLjIiWvB2kmxDgd1QWqsLxl5TjMtK8kDSJSPEWrS9
laQEVtg9B1XG6JXULHNQOqn2W+vjjXQbLvNz1MYkMyv5rW8e66eyO/fS4D5qHFzwMj6+H6XSoH5Q
uJeSi+D3uIKtuZcMuyZNklwrDeEhCIxDolQ8uO67aNOO0yHz1JNONPP19eiypj8+W8rthuZKGsB8
zp8bld7BG0u8oaXEiedPUZ5EKC/Ta6GYyaLSUa2XXqvvZaB9ttyzkeEgcOnaJtZ0srUFccQxapW1
jC0XAYuwUA/ZHL18fZ2faVfcNwJCmn8OjsnWR9PiVFXgTemcvjLxOiE6H7mYOLvD2Pqu0OPfBlNa
c84AIGPriAiUsVwWqbmR0XIsELou38Rec///Mb/1OYuSK9Mki3PIoTgg/7yD9mSF9mQyui53UMzu
BIwodJAS/9JUbZfpKHesYeq7OonjqwgI4qnZKuxyYgs4ICWR6MCGS5onxmEG/K0xmQ6K5L3qxdmk
OFUThtxkInLaieOo1QSLAk+JgO+HUe/Kbp5beBcxZqJxH1Jgbp/Rub1auLIK6LPqKBXiWCtCFOwm
fzcM1qbjN6MNxqd88nInGC1gio0ZEe1DLlt4Q+/0Fs9IPkYWTFoWryLl0Jjh9GxY1+IeOnucc4xe
IUJA/JFx9nbTTmT7SuadtYFDMrOoA1QWYdQE27O1O7w5uoODrf0iH4jhMLF1bYbBBXLm65gzjQgA
ZDBukDWh9P8o6OpSQObcLMt3zjIz/81y/NtrQ/Cp06rilHM/TrNFc62EeQ+VnZGfWxWPFy93X6RC
KkO1k0PxtoNx65xGZ3hsyAC/+fi/7SJMrKimCh8LCu+H8CLL/JhSPyB5vUagFjrM/HtU/byseEWt
f187HI6G1l7xx/A3ESFX/Jrk0auJGGOAlUGe9X/G3vLwOSZouBMkgkT8cEl9Tzve77tm6b72VnDb
K+VWLJzpuBwrPFjlvzJN08/hnjba1/dDxgY+7WKCSIMyyeyG+7F6lTheq3cwfpeGg3WLHsh4tl0t
p5ElY04YhTBFKdoio0KxEAVktysA77sBYCqB7Kodn0cZ+7g4vYpLs1uyPIU1Y4zY3RGC10p9E1sX
6F+KW6oM5ykyJVY+l5X8BM2SxLTofZdjP+IpDXDQchYhimIcrzCkNuObQAv+Ca4lIDXxuEVqu7Oa
eyvKHxyl2cHQvLqkBSO2uCDm6jE8+rwQdPnOmgza5LDb9XgpT0/HfNnBtMHJd5fZGmZyDMk3ZuyI
aTKfoRXMuXJTF8jMwU4awQ8KEtu0TMGVFKBEcGdoh7XV28vAwqdjrHeiCtQjWNdpd08NbCd+2k2N
J7deMo4YHnUmNTXbCC4cJy1G4/H1A2QT/8sTdCXqkskkTbvw1v6T+NehZzQuIHDyueFZzLR1D4IG
94iZtpU/lvemHyxlZwXeczOyleEmCDvKX0n2JSNUMGQMxb1AWuJ4i5nUymudVaxbVwLM7sGMCKIT
x0RaiN4yLPuz5f5wmZkWsFRgpTekLUd5hl42o3Btgy1z3AyB5a8ypyYQ69yO4EPlKwnWfZwwR0Ii
uuPQHhM6Bwbxq7NkjssbAhp4yZEXcicyLBoSIPbZtq0EYQrzxvF2tNM7QU/KykgRrbHkdpb4Ginp
KSBpLJ1y49IgWcAHQHbsrCUxAnUCYpeEzwVJiIhq9vAE9nQeL/bcvF0hsb3HnH5rRMvMrS/G4PKd
hDdccow07LQmsb+8mTLjhmPO1sTIObYo2aJMa+HqTLmF51J2U0zeQlJRC48uXwWrJCgWiCoZpYwc
aBV1zCvsSW70aG9o9SpD3E6iLavM03Cq6EfgTMR7zK8qChpJpmsjQpssUn6KNqlB72P2KzWzD6Ko
7EDSy4XZSIXQO2+Jj3Dc48URpo1PjadmHxEfexucp70ui+bKHWFrcg3iHU+jZTEiuAy3eYfwpg3f
59k/y6hukbrMZcbLgrs+1kBr5IMjJcYqAm9ZNzvVNbq0mhfP8dcmQ5SjWjNpP1+x9S51xz84UbND
G/9bKOERcmB9bHdBn2NMMVHfwGCURyGiQ6ecsd/R9GOthVffvBl/C75dlTKvQ+TtMJj0Z3gROu1A
51BpkAz6qE7n7dxiJGs8xWqNB6+9kkwy5xraVl+mfbvluHy23VfETuuvr+Tz8CA7PDusahqmbdn6
ZYLjP69oYaqt7kdcyb9KZZs5ism89ZfK3N/Llcjkrpz6Sq3ey/sh74wsTCx2/fYsQt9uzk428CsB
R12o10aM2m/UNhfOUB7w4uWK/Q/r5QqV8bMSdfdqzwpmFUsAZOcgw4s8eTd6qGz98GyzcXLbLnPZ
EYMJ9HAiDXQVk3r9OD5XYNYaXLKVWr8R+s7X90P765alswE7hk0z9GOtMkQ2n6du3C7lc+SQECd0
Vy3ewf4aA/k9M/hCXF/L/JEEeOUcbSITm0srPcpUoeI0z6JknVq++NcX5/314hyP+TPP1Jkr/5DL
Duz2jLcW7aX0IlGwvGUFIaG+9QxcFc2cks3khMoiyX9fKlkXDh7zHgsrc5ehhkjYT/UR/zbjX4vk
qBCNYi32aAgbIZ0sIhXkAPMEt3qFHYfAvgaRtOZ5xhS3Tn/MhnJQ2XOyqjwEbUR/yLdQww1Gwb7J
nH9v80M8NItQqc5Ni8Gw8KbkntW4oDhdiWMI5SVXa+3tRRIrJyOy7wiA6Qz0KoworFnDa6IgkwtI
iyuHU5yK+hJrHqfZq2PNIgqPpbHHGuTsW/UOG5LfQYARXeJeicRdim3i+NAzn70QaXCarksnOcte
oqrJe8UhKq96nGSMUhQ3qvXkad2zlOS03DrrrbtqmfbWReIsO2ZVIqiiCtqmpwyxslbQWsygiXkZ
ptAcNFUPA7Ff1XP8zRH6ebKO1xOnMd3iEGWw2P7QwfMUy2spmJHJkY2BnXnPuGRJu1MwMkOpLOQQ
8XE8kQFjl42z75FoNjLrW3o7TJREBFGyVYpkBhH0b4mz7QAGh3WHq/ypY0xebpCGGpI06Eq06RmO
5gkQihJqTtJp9I8CJsN9yCs0GloPdFX7XDX5TRkBEuTuqwbtbR/WgeqvJdqRcnnBBiaCUNlMJT79
+kX4XEeR24JOiZxbJuXNDy+CUg1xrZpOw3hWuQ0IJhCnPPrQlUrPO5M6oanTdgp+MJzqae9gUV7t
1Wzz9VVceOAf02yPeWtuDA+JQPXPXTyZcTa4BKhSCRUJdI80U1LsEdVJh6ZgdjrGId6kHC0xRxe0
zxKz8LDXWrYX1YEURuXsd0mo4oH7x88nmBsSREixrEGRLee6rHKV+fHegD+hRdFPJ/mZAXUQDqBY
keJOBR6sBvTEkjVKapFjdvK17rFvMRQjAikhfgsT8utb8NdKg0fdAyG9RzP2sn7/c3y4BlFzYZCz
VHSx9LcBekc+3yPZPRX9VWQZp4vchVJPyDtiGvVOWnQyNz5MOIlV0Q04aUg1/k9RWgg5U0KJr6/x
b3kEU5GSwqi6bVMG/PMxGQ1eXXPKYtnIYSYJvQ0OBV/kU4AcMad+zNlITReprhAp4TetBtJTx2CC
A76C3OY+KG6kzC2q3FkFE+M9OLOx74dwJXB6OZ/EEkMCniAPHuVzclGVSbQu5HoJEzWlXpn9baoR
K81QLIu3JsLbxmNzlNTBIBaS/0rExy29kg1T7eOjRPcswDVVMeL52HTOVLqPglXBJ/4oa6RT2IOh
+62bqqbzCt0wCDcdexSOxcFRXFvkrZRxldrI0UzHRyTJHGIrd6ZvhdYdh9O1mLporrJ2EhFnp8jS
YQ1YkiDYa/HRkT8jAar8HQLFldRjJJmQEPCbKqku0c+H9wo9CtUGsg+Th/bhgVGEgLOjCc4Xaicc
CPAWTfAuiVBpD5syubPNGEP3YJ1rLeUpn6HL/ERdNziJLC5XhxsKqBRYAVuN91Kg8WbjLS2+ef0/
d/lt2Zdh83CNlKk+DreGbZJFUZKD4KWyBsFpqz0LXEF22WCgdTL328l4VIdvYxT1bzeIuhlhGxU+
LIo/VKcq3FvL0CQOKKzx3nNJgqrrooYVKQG2ocE3GDhIx0an3f2PxAeiQhyp5TV2/JoRVwqukInW
nYdt7qhQv6ls54xU94YhLuz/OpranLlKgWBGe6KV+hiAlswQi811gXAOky6IoT0V9QVYuDiJsB8b
BEsAdjMy/QsGttC0Y588XNx+5YTPQDQsiM0Xsd2/diGpKIQFIVZeaDWythsrP6GgHxZJZKVLW083
CqPffEL26lcd/zor2FT7Z6l9FJCCqItrM/8Xvk1PtU0SAjfDntGalhfqBUGYm0QXI2ajQxDTl8qu
abc6UZxss5Jla7ly7lSCHjZt01GuItioA9rAiqMt5qWWE7XwUI8hCnOIb7UWlQscCbl+yR+EVpQ6
9Y+YoVKScdKlbgz2JNffRH7WX2ohiBccGug2Ey/M//65h7WJiXuNk8BNT2Eh+f1jM4TBKvO4p5ci
Uc+ZK8ET1ofvXqD8U/Dm1JzRUmbMe23j1yX23/ZVNiZIDS9RgrjPCBdWC6LXVAs2QLfw4WwPioIh
sfBK6yrZtI13GDsKLVI1DiMYB5L9XoAk7kyxLqp3fe5eCEtSirnob6UyJ0dORyiiY5jrEkN4NAPz
uGIg5DinZOKh9c0ub0kp6o9NwzFtl2FzNh9LincfDuOqSAKrpEFxwVzgZQOMSDkMCJ5kA7AIBiW3
CCtQcgwivI427tzshGgiLzQUITJNFI/+99wdkDLZVv02RcS4mJ1StE9e2wucFn40WWXQP0Vp82qx
+C/3RhJXFZ2h1HEz8l2AfDep+OTIX2bafhFFwF+Bx1Q53BVZbuzLsrxCSF6uF61VU1vLSS5NaNkz
pApQB7tMry6rTPbgjIxWVvnX5yPL52+3jiofHSk6ZbT6/lxcsecagz4UzVKWt0BZWWvneSMOExby
LhnkaTsqVlxVkY3YFWQPcu7I1Qv022mjVztAbAKRWw48Yslt3Dj3LkdJiKh+2SjhTxAInoPAq4zZ
ohjk0TEDPEkEOoDlBQTJPCyRDowsHfjoWG/NCYhTYkL1Ch/Gjr9YGO696cQL3+hv5x6qpR+/OyA+
K6apOV2DFOZVZODs7TC5g7JLKCOTzqurtYxAQ06m0iKVEIXagxTgIRTg2lk96PSsBOoj/5O1LWfu
JffD2qglYHMwQtCkpgfjQNDFWR4slDzZ50V+FKM5eZYtW5m0WaSnnfGArHwJUeooZ6OUOmSXkqJ9
Ebyqjb0W8ahEiVI5vTRj+olcKd93DsZSRXYTj2Cb+PTSLl/lm+Q99U2TgpB8ZM74TBcHm5lrXEgN
RbaiSw+98rfpE//myZiIbtA5xsoTU/X9UooZLlUWtfKvnMD7Zsjwr+8dmgQ5qz0NxcufiydtCoWR
E96p2c9OAhFS2oSBrPyUDTwRyRFav/5mwO7yMn962Yk5LbZChL4fm7qVpwRmOjLYyFTNzQzeLXQS
uGD+Um6TVJjkwLvg6eE7TB4QbX5NDSlUODnD6enNpWlho651/DZa1jJuwhzbSgvr00wkJYFcCo9J
lvlQU4S/UIDA7DGdApqPpruULiR5UgLlPPPQNP7xOL7zOrzfO+WfCdpRXHGYDiWwPkhtLcPHlE2k
hFLn7TrPqqVuGIRfyXsQFW/mL4lhLC08St1YOjtNj+GwzN/gDGvNym/JojIppnz99n8qKci2aSI1
xuEN4dDHmSHVivU6dkuMlnjvpeAjgSOZ+3bCAt2jyDoZ9UrH0Pvrj/08SyGfS06rIzr+W2chNgK1
HCgNK5V1lVjNrmw5RqxfWPiqw3IefWRtBNSNt2HE9HLofH0Bfz0vPEYaCDMZDUC09ue6zasKdKfD
sJR8admMmyHltXMWzsDkNKVjCajSmO0PGDFgBRYCh33cm9t4vvfs6zzpjlYXvDddt05vbVIuldqt
RPFl2+4qTWc0H0yx2yJZAZ3NeyAHLtavV0m7Bq57X5b2WTZ6x2CDosgQ99VWdaLjiLlUx7llsEGW
Gkg0rk2qqFLidaldSvYvaXXcAykElRI5LlZE6WsMDLt3Tlo9P8gYkaQtJdWXr2/b35YL9SdTpSsE
O/ajvj5GahyrKi9eXdMF7MttZ1NYdtIbOfdk48KM9z0c2m9O9895pmM6Kie7piK7pGL64XRXA0YT
/ZLWnBYVN7oLGTOiJlIzes6NDZHwu36+HVuMY6r+FnXRBRMiBe1qFu/j/FU2XaJmOMJAmzjMGmoq
Pj2Pb14nOSo/bEw08OgcS1TOlNCHhpmNFUbACcWytovXRpX2XRAdc1hrXz+HS9v10wd5TE3Yupza
qjyo/yTe5LNsjJROl5flkFHFqTPpxZ1UOfeM+6KK13KcdUYJh6i7Dtzxbqy8m5767deX8hebLhOZ
vWO5KHYhLlzSuf9cStaVrcXwA73yLH1Qu/kg+HUbDbk0LIwsO0rP2xH2BYwqQS3dyLh7PzW7JKTU
zaE20eWWndGlQDHkkEQIt+Xs1Sq4KCSZSQTJkyTLxF3Rd7K1huJK+mdSrfKy9CShPFrO07/xlnti
MHDhsJ+aVbtLHJQU33zjT+V7VqNmMKlI4cPyrI99ralVepjhbJpmR/m0Nf9tJwpQEWylNZUHyQMd
zT9LqSyBPD7q7WumxL9z5izaQbtukO9KI1uK4BeYDaMMOo48VkTpSgNRzYpWTbrhdub/rtMHN6bo
eumLNDUuA8pPSNPo/Q0mkrX5mxL4X15xvhxNCcIx1NQfh9enGuVqXLMzS7FDly5lFZxMkEpx+aut
65VDe02O9a/v6d8OBIdNRYx8SP4/iT26qo/b1LcbYLvlSaNB4FHVDAb9sZvxfpZzmEBRi83lNA3P
4oZWyizB1xdh2PbncMZCaeKwwbmM0v77+/9ZzF7V8lwzNCeDnaEcbvrHiv2OBq+l3/qCCa7xLjfU
cjrE8kuqU2oreNwmHLVixLgmevTDJkRRTL/A8uZuzyK6daJZf1JcHb+oMPxnZAZgq/j1vQnKmDrd
yhK2sSKU4zYxdo0X5UKSM5e6meePHlBkTejIg3CSayEmG8JOVoWiXAlPuWmy/Np1Zv8hbexppSQR
ITcAZjyId54QmRthM2Np8uYIrXnW4TZbAJybynAPfOEa04Ls3bSxQfPdrWN068xN65supHSYChFa
Ezb0BIO0EFp0amDogqG3H+LSUzXztOyFLd05UKZTcNOKAnd6BEAdKJCou7GFSW1gydN7yd5ozAN8
HlSjUUpPoe1mkaJ09L+m4AHY60LtlWEVBI2zqYBgg1qeF65wsVsA2aGQshMnSLeBpJVMYw40+UsT
OBhwbUxHglUfuP2iexr0yjyoRaLdwDahqZqp6j29pzsf4atTx8EvRj0eIPmqj7oQvR1he7dAvsdh
MwvzO03AnBpJsTFV178rLat7NEH3hrM6nqJShRquCKUyau4rW+sByh+RA1+PY1VuSlwQdpQKYbT1
FiQ90+uXeheH131oYR2m5b9TV4Vbrlk9834aFGmbObY4C4hD2l+mX03byczMc9Jb07avcTbO1NY4
j6CW9gghMdI1+4Mi9HQHjHrrW2ugNpt4Vu5np/xZEc9BF83vJuW9yj1Ox+ifQn6t0l0ctq8VLJ27
Ruw26p9prBwbx72PEebGWXZAIgYiOX2cY9w6shYaXpj5P9oaAxxE95SVXLrJSrlIarqBRUaofeYB
7v3Rvs7m66gemC7LD5nhH5O+3+e9dx+F6NZucrt/Cv2MoDJ4ULLxKqt9BMAhPhseZQL3mHj8fKZD
zHdKZvs6ipNV2A7P2YALAf+qrjfXznVjIiC3eghwGRr/4CFJvFMiuPMFAKZVQKzYdM6TpTFL5iF1
zPzrwe/+aYL+mDbtLy1VGaeQH/SxLncQZNduVptrk0nshYvjYrUokG0yU4INXt06+RLilL4D8vaY
IrZe5WwVd2ZyZbbBa5YZw1IvWnPl+bV/mJXkNkctBwLaQftSVzdYbiBXKBMf6mf/pot6KvAb5Wby
y3ipNeYPHdfNg5XiJG870S+nVTkZ6/h1UKitDgjHjpcf1NB+zZM+2Ld9ug66iiEUfTRuA7/HL05F
GPjOkMAPU4WmbHfVYihM/SHRx/zeDfGB2Ni7Pp6wcu8s9ZoxW2XlkJ6ktTNt+jrYGmZQM6tmvNi0
7bK+ap6YDtEPyKCnhYkW6Ogzgg9KvzP2ncmmr4lZI5EQ755lMIcE3jg5uNM1rlrMeFA9x5FmCwdm
qaJPXxZadzAdrEx6g7CgzDRq/a0N70cZlmlu56yd7CEBA0xoIwNkQD2zfNj3/u9CmX7G46TBdd4E
7S/cylcana+IXu0G92VrV3hjT59zhpQYAIfVa3efCG5mULqYSjg/XP7ff36KUAukXC4EaLw+Asc9
XX5oy8wDWXTba753+59fVo1nU0dINhr9//uTlbkGqVbvGj1bRU5m3/jNbDFtZeEyNynxdRhqD6OP
kUim/BoxRRnrzrzm+8YvcYUjguN79xP+Go5Dt3BQ4fHkYIPxJPOXpM63WaLZO6OuNYppIAkSM/tR
YHp14wHvLf05QDvLD2i3nKs8dCWk9xg6slygsffMpmknbB8OlEWzA8J85a6dG++6Ee63Ml0VPdze
clJgKcz5qO7aPLy/4O+VIaqutKSM1y2wvcSbl+bQp/ugTbXl1LX9TVPqvxCUtz/ivFi3fmxtu5mR
b7sY3/D1S2310faUgYHf/MGcXBDcqWNvwwLvSbumWmHb7G6Kp208/a4zyY0oOMd8PGhXdQjv0PYs
fa+y6DiPIZ4Q/DAN9Rp/jHRfmwdkm8UhjGZGVJRiFZrTsG/sVgNiRsnRDkJEATSeDnOI6ShLsl3Y
/TRD9oSTWsTTeDtY2tnuapVJmHkzlaV/7zqdss3SGHJqaWgvpkn4BaDqKu/bCKUwc5dVpc+7KfLN
/VgklG1i92pOAipVGxy/po1lBMwamWp1sFvzdjL66phgK7q3RnOvjEp9F1X1tHG136GrJauk94yT
44TawpnLfm0HprXDHZ0RQueqLfMHD06q1mMw4Y7sPuNWJGSiLRUSzICwS+TSDCht7Cp6K51ikTgV
+wzC4r2htJQaYHUi+51hHOQoXhWPOoKwPKx/5cVNji2VHd/FiPEjcz65CTiIYNyXqb0YPYJMBQEb
EbNrABMQIQ8T2A7wXEZYl6JSE0qAxrEvgjylmfadBREsGE+izErAaBZE75UD2YtrEHiBoBnMpF4F
KvWewd9EQ/DTqpJ1kfcoW4uivemAtq4G6rbLlqx3XZmAkJlM2Ca9Pe/iSl/YgNu2/eh26KST8j7P
4KxhLZRvKic/6Gwbi8KmilwnI8XnIUWaasz13htgcarNQ52qiHgLdOJtiGUMxoQM85uDe49VTG12
54y5l6WXTe9tiUTP3oVZ8JIUuzSYb3q05m02I/x7ka/cVbDclae0HN8DFUmd67wEGMIMQ7STu12P
Szus9h3yY7lJorXurOigTcBllPbeafC/KvN1McIZb5H7temb4HUtJaE6Fq519GqNYR5NzCInuOIN
OZrrhTtvjg4iyjSBvzoTsjgz2fGdt46SXTVlfuOgZRucRQylRCTkwv3xGgZwIeLa9vToGasBiwKs
lbDVgYe/KBz7RWW/xQ3x3hD1XOhdhcWbCsMidhGuI1IUXIBI3axwuCEuE/GffHJKewBOxVNbxW+i
Pm8Y/lcaYDnexkokgsUdEEU8f1G05qKDkz8Fl2OvMa5/+YDeuBqbaaF0N0pf3RTAQPYD2jiy94WT
MMeJ3pzR9LPW8ZJdapnj1qubOwxpVvL9hVabjMhBE+VHrUxvgmqo8GIJu/ZW0MNOppJkOS8yTTi7
OtKfaa+8uF1365fOlbgmjzPmA4Xw3oFOtFmyMjVzIzJ7h7csR31bj+XqIpeH0yDz+E7bnpsOb0pF
GfdNj6Wk6a+F1SswEcGWCP40SSHo+vohYdSCFvaUpb+F08v0SLQU7ovVMxsTeOjm/PmIZoIjLtmJ
b6/OslJZIK4f70SgOE/T3pjjndthPjhEw0Ww6rn12gWiIlgGQYz0Hqr8otvEibrUkNtaWX7oDTAk
2nAWaA0h5IFXYH/5SryWZX02wZtFrkoBBDE7gvYEd5KIC5OdQQW1K2Day+8h07HYWzwE61kt5Irw
qWDIMTN5m5pweq/Kf19rLbPgbFTE1MlhbvI3Z8S/WR2EwDPcOcqqMx2OFfFa7b3+PNnTuZiTNxcq
vj1FyxJMsOEmAOjg5IKFsUxrTct9KYvP5BvMNviApdEXezVGMc/6k1VrDvMqhkTRZAc7sq8Et1A2
UKHQp2rp9NTW1h2yUAq4B7erF0ar4ot968XRbTGxaMFfJCVS+wrUZhitdbqIogXRYMOIFP+C6gVO
YbgQAwCsKOP1PPZXBigXM+3OzRRhKgpSBvpCiSZfpCTdALyL+9tqOlgtDrBpXyIfyWMsEBkEEqiO
5qKaFzNfArDjBVkhwtYw2jooQafioXiQysWsqVB0WXcqRxZPouGgHet5CQh5LaQSgcMI+VpoCso4
nGdnfuqsH1qrrm3E4vWMbTzLV5A3poqu20InHWXT2UuN/RD2+2Qen1DEvRkwcwCP7s0YrjKSg3R+
1ryrQi038PTXZpwiwpn3XlSvm6RZa3gYKLF9rObr3E43AsERxBKVb7RHFLnp7qwT9Kq2Pp1FmDxx
tTabHHDbB2MvUHNdABiApUUvLgvXAL2FYdGbzaO2/Ef5ix4Q8QF1b62M25lZxoEEevKHPa3kZT64
K7nXyeQe3c4m30oWcjtyFLwljGtyTUS5i7aETVmvZ4OCP78j/1rVWVe50ezq3yJgHtr6ys7O4+/C
909tMp5kK256jg3NeyxyZJfknGHUnUUpLstRthrBNthw1ybrTZ0bEVpBuwaUDvqoa6FumFA8KNXL
shKqU96qy5C8Tp+Vm4sAtsw4E1t8qfnuMQ7QskoFk0C36NGu1iKmVqMfSLFXuma/BNTvQ+zUzDLE
tEB7cI3gXHPy+gP0IbRTssnLJirUZ3EUnhK6B/bcbuQeWubPqEp2FjFCvAxNC3sKUBMcMUIuoz1b
LWT3MBHg5wzCAi5pTfUHzpalyeAayLYrEYUPmXaaKu/Wq1ZM7iHU53Ute0xfwvrYsG0tPF99ctnf
ZRuJCnxbaljwIu2XbXXgpAxq/4U6wia35o01D+eYu6kkeDgIEkmYc0PD8tayC+SJKdEds6dHQZ4J
F0loQoAJjp1fPCqx1M6cY02ruMvG88h7xuLkJAVbFlQI2BPeKj9L1lnf74KRk0mdn6a4bheCEajM
+s3PCY9bztYOjU305lX9WQITuczMsq/kXBAFlmBB5AUszIiGLkPFaMKFeSJkPNH7KVoEPst8Kb2I
E9ReZzH23VAh2hb1FptFqGPdiL5cbiKv/xZKrCwMWUc1fHbifUAaizgP7hBR7YqU7XAApSILSaIN
OV9kgUpwMeEJEOTmRuAAomjrg/FJ4O3yF+XoSfLsoOHs1xf3/8sa8Avg/Zy2EpYJT09O2/5/WDuv
3VayLE2/SmHuoxHeAIMGJkiKogzlKHsTkHTE8N7H08+34lQNKjOru/piLvLkMRIVZu+1l/kNFto2
k0XNizAl3OWWelWiYCUxU9Q8RIGjfq3r5X1B0wMJ95MEuCKdXvIuvzQoldxsxEViMnby/MLawmgX
G4fWOPYsKF2Zds1ZElGJsvJzPaziltChrpYDbNhLZhIEH8hb+LbWXDa7EEd60UOSbRlikqiBlUIj
h2OVJ/+tRONeFENExlBOZEmAAqa/Crmhik01ahwVKIRVe2YctrFJ7hSPm4pTCH1kX3eyS5d3K+71
ko3ANJAsh2Nen+8jc/qWlxko06O8bNEXqLVk5QoOLVkrL75HeaVaxJCye8zr/kLtuAXOkhhxnhIH
vyngfETOSpaovOwi7ndkPFWWI6cWIyCYXVnabY+eV8zkV9j7YP62YTDfr7uDU349bRMM6dxLC3vI
2YAciaS+BNhIMDZoQ0jaLNqIohJHe+xqXWXsWKePQMO+pDwE0XUTBUTZFjh7HzURMkA+QuSLsuF9
VpddQu9ekj6NAYvfVvOLOduP7Mr0MJSXxWQebGwA3LQCX08MbSBFyzw2mmFe0ltGcCKtgcIyejIV
ztb01TLBK7gQCPCMrvr4KPCEgWNNvqwxIRYL5hQmBlr6O3NkRM6qkxmP4PcsjQ43U7IheNGZuXq4
WMmASj6uYZqvK0DE+DgvuvcQHquJn6j4o3qB+TUdAdrHAqlLwpdex6kOKdpgwjLGcu5msjiQTVfA
eW/D6EfwBDg+3s/Lwa3zGxnjGuDpBIOzZN2vWUEDQ/GmfZOHj+1C4zh1mRaC2jPAaQsYVAboCboZ
KoBKMuStdJYF31ZVIwqT5hG99GIEc+SpFKkFkzeNjj6aIrQ+0+Gh0reaqu/zjhGgOLK0OoZlbXXf
FLASrRnRkfx7xM/a7xoms3q6MFiuSwTUaNfzNEY8Hv2I6VOn0S5FAjlps2RjBLhg1Qu+BeTQROLX
ALlpSy9Xz5chiqC7XPWYqDdWC5I0IxNWvigRvikn2IjBL9ETFgj+nGBDZL2hd12u8GrBRcUZHPwG
Pj54FkesZjyxZhRMw2Ic8rk5qkzpgzb5yHDdNBT9vc+T+2kdlkdn1YWGz0/O/eoMxf0DEC04YnzK
hO9RI7flxupL5zHSYA2J8rwB0zvrAjytf2V2tAnL/WTWhxU7JlxJYftMjHPk/3Xa3lYmZrLZR9Fl
3wFwZVmJWsSJFm3nEm+P8XGFrokzsK62VznWjvrIqVSBj1jtvmeN+l80HkZb89Mu+bRlEbLyIhzm
Ze4lQsTi/KaY9pNj/TJ5U5UFtrQHI51nH93EEKXBVYwJqhGSozrxXjyyhI5FL/wkC3ZQ7ZNMOAQU
3ZKMEZpaFZhhH3snobwkGt7WQlWIPfB2zrBrK7oHsvwFcmDiiSSD9Dn/oTXzS/CLstBmG1O8ZfKB
9X+KQZ5YIInRS7mQPRESaocllALtLLv4e0HuAlNEZQsVAbcd5STwba9ctnXbPisqUiKTsYALSPuH
Pp3Fk4kdFX70Yn0gNFGhDjVVSdENEZMhMBzoo5vhtYRp6OgdBJUtTLAAzxaXJWknOOI1IaVG4QOp
OIKhOTpjeo3yPhyL4j6Bmhu0zkkQ4rJR9QWjoGw6aGl9JVw2GbBqhXoT2Px47dIZQV23ymmAukWj
AcaktsM57NzgaRzG9dEsQfcLMiPVw48u3GbMCFdsmQ3Rdc7uhVS1DO7rWJ2AUPGRWXmdtSpZ0CcJ
8AsNxVcJAgK1Gxf1hva/v9rrCTwiUsCnwURFHG0+uP1s+nPCbtYJqoYH8BDmGQrmDr7GE6khUJD3
tPwWtKN8okD5Vn+qjNR6MmGGAdQStKtgWST6FdhvoJRDLILspcoHr+QJJU22ykJ+vpKR8nTh0LQm
v8ppgzV2f1+O1k+I3uemqACZmBq/03Lb8hvF8MMpPctGUcb+SkzbFGagAiQbTWKr9bzaVAcejmgA
QHZWrm5t5KvKYmvYyp5QtPWE0RhMzAlV2FGmDWhNtue4LHeDGj8lLf8scNSgso5V+9iPGeaFFQFB
AFeq8ViV+nNh4f/ntv1CD/emyp2T2urxTomCm7awnzgq3R+VQBO7OSSx4RrjPTCAYNZwYo79So2O
nQnieAGNJPiwle6zgmU0Z8TBY+Ip1P1Bw791s/41M4U7tWuO4wwTbuUEq057ynFrncr+lWyuprDM
zyu0GADmytQAYpNjowOCbQuucVxRrAKTkxMFmPV9Es1rjLe1x6TId+KqpU5Mi3lpgnaWloLipR8t
EHwtJnqVGpWxh0bFcAWrdZP36V62P3e0oq0F6CngTqBb/jyjSAS8QT5jYkqt49rhsmPiUH+olXw3
AAGa2v5KJtX4bR9XH70Yz1MIXhsJTz0z2qmlSQfhroGsICdyxemQ9MqDiKk4BXohlrvTK05qE/va
zE03NS46RhN9SzhZmdWTXn64cbpxnB6qoHnd6d9x9+wOxGguqgMbONsNDLHmVfD2FfA2Gd4K6VXg
7gs6+xqkwN5qDismAMiYKZ2dvyNYW8Zn4sbHQ6Z/tZvFKiEYQcxKhI7g3KEHA4+WW21nApVEtXWx
CxNcAIARhFNJtTpdY7lVB+HYipXcqtPTE5a8AjMB4eUKa7MGZ5PgAxc2sN3B2MQd6ClQHY0ZPhnV
ScXAUk4IwdshwPSmataFt2QY7nHeIBHTt9m9YmzWkBkoynWUBpsG5DAB/bzYnCwoNG06RJqiinFi
nh+UslIoNhCskSht2vFPWH4Bz/tQO+8kCMQFLKhmhN+O7mwz2I6yG/H/PeTSdmQYnRTxM1tfgjia
khE8zPRsV9mpgnwYp+C75pF9ZprjTatbuyidXsce+nFEsmb9qqHWyfknPFUBmOq5dyClkto5h5dr
Fs1eb8zLCbUlA/KdpF4SEQQRReNhi3Popaf5gv8JwQrIipHfL1y6XLauQHGFCtBr4Kl5rrDANnPI
vhT+ssgI9BFgAl6PgJxQgnrsBqDqEHDhTL9kCpyv0BcBiA62k4qppOUidYTTWYjIjhzRktJhErhr
sonZLY64UUyngL2+4hfd6JzF1mMOZioEy0CcFEbUBEzbS3+f4TGUFgloWvDL1hA3JYEcQQUPxNoo
SD9iNCgkvDZ5/+qpIEud9BAkN6mjfWkp0FCCvQBPRSYonCDKSDpPW6LKSiiBiPrFybGNyw85a4xK
v3JmYyckeKh3h/jejBmqBhT4G6vo3qPG/HZC68Fq0x2HAV5tK8KdCiRKWe4eJ5irDO+Fcz1pFN6u
ZICLQqjUC+W1bU4zDPw1FK8WjUU2QMcIfrkRiy2fd6UO40C7C0e+gbQMbSQO4AVcoiBUJMrjfnWe
qxYQOqbeMX8hR6voRMn+FBAjHrSv1sjusDHnEmzn6oSpz8PTmP9YkCEFctx/mhqCflbvncxB8QVx
KYtRYKmKhlYMmFkIA7QyZn6KPszfaop3g3ya2BrGcXbvOkADsDvUGlZ0gnXbWPcvBXgIwP4zZDf7
oLSEbLnCTC8wj62fqpTNiBrmJkvbfVIkiD+Am1ypMgKkahj8+zVgXAm1tBvOHbyUrWd0ow8hZ6HB
nW4tZsoHFcacMwfzxRKdsjpL9007Iu2hPVtzZpHA249piFtOMAPsOgN+AbDuFrQfmxg/CzXYjLGt
bVOSqQARgCRRfoqZp9105aY06lsBvQtCpII/pMWQE9IFuFDywbO57L2IneyZN8ZYXFomnoKRCrUl
qIvHUOVePFu3eBh3GPbOvhYEPyqTTp8WN9saXU3MIWuXJVIm/lRcewBkgJDyo8sl/Ba1ilWahJJI
HgCzMPzj8H4Eiqap0XeBiomg8ahjPqZR+ekm51ShvdigvBYOylbDVXdRzZUJDYVk55UCGff49KjC
6rYz8LhCt18o/LrAS9FNrzXrVNhQMehfqm56l6l84UyIL0BJCRxPMktvKchM+zsJGD0ECmEcCaBG
ZErctj3kJJDl9JpAARdmpfDkZMdNU35jRMuV1oxHhypcbBrF7XQl6UK4wK2DXFjr+ndZ2HIQSEiW
jF2wdnJzQlaTQiTSJDXh20Wzw85RkFaTC50IJyQwJKMzvwIaaaAXCasUXhXMIwOFtZSaWHE/UWO+
ltNDqrK1jFloJ2rxdzZ1jxPrBfC4dz3NaDetJjQZgivyiLIkPi5Bf+iNs5t5R61utkNrXwoDULhR
lQrXapmqq1EBpw07Xi60QhhOQ6TNMd2nsGq3unMpCUSbW5jMpkdxTm5nkMyawYEozyI2K8AD0aXW
J99TNT1qIeGUmlRAanJgSvgWlUapOmsg9JJOZNVzz4MzW5uRp3JqF/Uw28uTHH1rWijhQU4JlWNh
Nvd6Gl7XoDSchFQ9vRnpAAdtCNKDaQGHxzhn5zyL2SSP1YxuslTTTelPrIE6ovnBCM65XmGrokwT
AJX2BTDaa+G38MbWXIajSAC2ONDfRBEhFgK9pAFS6gsYVR6XoMvtLj3EvS+kbR2efNKDuQpSf6kQ
Azd6ylZgfpJXxQvC51P0m0E3MGv2HfUlGr0RF2+Kvxxub24lmwCd1oJtI6xZzLbvJfF2GeEno/Gh
ii03w1beRndblg3+ZXyM2qcv6rzAWM4/BOcvp5WoGQnVyFigZkNCkMNtWAB3M2C0EBX1dCzcU2Zc
+LuS00nN2Udk2g1ZB/SA7z5cNn1e7g2HkrSNNoL0LrzyQz6nUlsg9VQHeopoBNImOVbd1H5mebB5
8/QcyWd0DbB3Q+2VjZfhWLwVNcUNkKjVbBn/IROiE31Ip8uYrTdnJyUAG1WzbetRfHmkjiCZkBRM
ji6RHlSW7gqhpZc5q7ZeHZ/GMd8IhLKy9YFcB+tsRs7AvYhWZGnWxq2dbd3l1S726q8m656zmji1
ipeFS5Jv0lDd9SllRj8Ewaav36wpxYE6YQ237dZqiDqku3RD2yvXEY4M7BYpIBcgto1SPHgYo9c/
cZOzLNFZoLfri2VXoS5vSjI+iNaCFLZtOVgwxoNB0PMcmBKaK+S5GwzGygYI3KLULzXtyb0W54VP
I9X3YhcLb6062alzTpyFDFm/LUOQTZIPTXn2HdspSYi7TyxKDVkhHSbeIOIeWwN+ut3TBHAjMEhF
ve/GqzVRnQFfp8w2luIsqHrZhv2EOirQ6hzDps1Up5DLh2JjMSHerFlsEMzZAT2wJ0/NH3RotEsK
mUpvqve62smylrAuwixlM104rnqxFlv6QLGVoS1ZyidKBrkS3DAb9hX1QTfDu/XUyAZaL3HU3sU3
PGZ329ocqthGvGRasW11PsNDo9qPnfpXXj2IiEtIoUGV9IkQzsaMlFshTchPF1z1wBvM3a+V6OVA
5JC8wZ70y9D50o3hRaE6l26MRFvFpg8VVPHeLt71gIO/bOnhyL+K9gKbZjfM422WEJwpYSs0BJkU
is1GM+qsuArda4N/a2lWJGn6Ymp8RKbGd8OsQG/jydcmTLy1qbRWYC5rxtZJNZWtHtRo55ZXoqpn
Sz5IM8Z2lkdmnevJAeadNpu0o8TFNm0ieorGnfCCRVRFRElK8HDO8jHBjbDfBTwcRZwZCi7jxU3l
mFs5YAU6DL5Jw60CWSxxanY6UB0QeyTVtem9WM3FoCv7kVNQ/tq09cuA3bWSZmBlSKGSYKYoIcgB
Ti+w+bgEtA5lhqkHp1kbHbVFu+vJNlhHzlxf8gaFPuTaH5Gi7zLqQQuCCLJgshwB5GYMAWir1Fp0
UXQvwtiVjpucfB6So6DkXnVhFeHXGJODi4+WOlroU19J4pum1hbtp1ORgWGpEOWFQClKv0IAng3n
Ewubm4AuoZTCZtbxvAf8HzvvZeWwtL1yEnN1KWw5Sf2gCD+l55kiG+jTfrxCNI3/OztFHNs4QML+
KnSoO5eCTrV+2atUFKypQOMqaBymevOqUnX41swAzfjoG7oWa0pnLyF5DV06/nsvwD2FeXqUs0d4
60KFkdbipJ0gRRwElC25xJzQaHbgMSjGt62T2fBoxIZtgTEj60QytoGW+kb0igJT47h9kpfxWzVE
8jvpw3VedpO74+PUpzvE4n0tJ0mSDqj89LoeHwdqisnrHgtINbxe8SQrU0pWOe3kWBZ+tmyoxYhn
P+hCv8g7hCM+pMEnBUMLfwvtC7ZoQXuN3J9mef1slZ/Qsn6Y7Ge+MYG3AAtdkUdZ/N6L97GjHOW4
yoP5VUo3K3f3E8B0SbWlmpZuIt55len9uHGwjSmTggrwrupdpbKTgjI8L0FxXVnLQUHgJtYBx3sf
oti0NlmECOQEyKrKkUigkRNKtJIUE/hlRBXBTa10/2CGHmcNlxlKyTt6aQ+WU2+TmMNOeN/hOKLQ
kXsisGpcMk7bRymaDijYClfFESNw6QYZVvXqlHhEGMyrNrZ9o0Y6ItoUSvJERXZuzAAipE2O2DS1
0Uqw0Er8O+S7m4a2ezXR14jBuZiF+yAazOuyIQC91la6j434rGctABKkkZwVvR4f3dG5sFpz7+Y8
45UuYeQuSlF3bWAyw+RY1oYD+vK+KzVHHG9RIbpcaQXusaq7FwtCgJilCjR+Cud9qUdrR3dqulfh
cEnB6YhWHa8uNj+MQKUC5ja8/kEw3D4OPrgqLufBlrWtkx5OxrFK45+lp9CvpanvBPhlq95G84iS
Rt1/IjitzclGj0zcM/iCdrCerL7aCJdY3kk885dhu1xyUN6bSYRzoo7MgeE7LcE0hm7WadpXbt0a
jnGfgQiRClgOYs7zcwZTJMHmIyTtExKQ1A5np7yJu+BBTmKbp8dAkBiPomlRA44iC5WmgaYP7yP2
P9JJljNTss81f004MyWbW+tdUEqvWuVelBrp0TCA/DQPU2OflIquNl64Z4qAjwZZ+FZ7LOebSp1O
khoUiUJCn340JE+5mj3MdovkPppkPPIiCF4wqWAsGsDUbOatiowcq5wkyDKZEdbprVronDRkOxEJ
FGLnO61rsWdtws+uZeIn4i12wdjPcPzZ5UUUgMfVlAQqRtVQmgCisxMMRNu6YZ1kMetsGF7QHlF8
77HEhdovUKGaRPsCEAKkKGcvol9RwyiAuCbFjwSohNVQqeyi9jm2hj0quldqmpL7xp/Cn5ajSHqY
ZjTfZCy3gqU8l8rFmsAb5FyDuh9U/XptrlAWUu02TCkI6Nx9klHvEoOlEevC9wsVzskw0g/GrUQn
lEJa3zXlFioGDIjkTO817Cxn4HIopbQq3bO49qL0Jp6VKymNxW2V9pMIHtIMS2DRUKlmvCcy8Frd
Sg+mGvT4Ujw0GQPfxMlJkrLC8042qMiuhxRZKeE5sPtbvaqfOkjZaDxkNER4UloH979ZLsIGmRde
rhxPVsGS4yWXynBfx/pmbcEjcfDahMz3eEbrMzawXOekZFKf7Oq5eV8F8TI1uUsDENcFgM7zPBw1
Y94RVCbUYRq6q6Ch6/BRtNIkZS/d4CXfqDVhqTbQImBCQxqyvgKUDW5aZd8wMhRurVBlSu13g/J3
j175ygKW2MBdS3YkW8csrEO5FBuPXEBO6gwMWKkkaJha21qUT+iKuvN46rzK70uEtoE6SsvXbIl8
tN9ij96FPGOiIYfKXpIkSZbkjLLG8r4BG8qPWjsObRR+C2dHrnuA9wR4MSJ3i0/l8DAYkIiZEknT
VBZt6obfJXRAuoT7ppz9Xmt2UnI55K9a/DY26iWs3NNU8nNFynNw6XM49rVwA70GFQ46tSLnJ7wg
6XbDv70UJrjkXjl1lKR+kty4SEHiCfWRQKiS7wvdlLNnunXUW7cgVtXarXQkshG9tg5cD5lJT3JZ
1yAZYjZJzWFZwS6XyZjcwyLiVZFdnEcOcSk5yWPu9ZfZXX4FenYW7RQ37V5Luht0GJ7EPX3g82Tk
JMmHxV5fUCPI0F35PUzVZP1LM9XVnJMChWPIERMykm+zjL9tGvGrMuiSuOhA0dwNezxW9E2id9dj
b25nsk/ZuGsvXIuqD9gTr8pIj3M9OPTlrUshZSLNSM6ZV4SwDoVYRqA1XXAZC7dxui8cb+vCWBRS
azXDJ6L0kj6l3K/GPDk1vZ2dXWfLcAs4SEYczaF1vIPoTwy0zkT9S96tgVBjKFlr2FzFjF5T+9Ut
KZGb8lLUFlQcyQoepVUr2nadwCBW1hcWsnrda+xEP1Umd/kR4GpIyQ4k0QO9b1gAR8TfKRTcTTxg
hJU8IzgIuLAvWdrk2Co+puYyvicBBli6oM48uHVea05Um3y9Zdf9ptE/8+CnCEIXZHePvySd/sTR
sXVBzDrwqpDlt4kX19q5ZWf5ebzcNEMmYu1uBxDIAMAUAn9wpp3SRFhHG5sqYGpqFTPoRh0Izsx4
phw3re4+NnZ6EYl70lCHZ08HS1EMfJkjmYdSdPyOWsLva/DjuJm13K4diStWpiCfu4BAM6J0O6Vh
sdPaVtnwHLb4cdwO1nKjTanhJ2HANRnuYVIdCN1Bvpss/Aec4aAALxGASBkT7QUVKhNG5BoCZMSf
nUYL6ea14WVXJCLU+AmiO9945XJ0Q+NacSiU1Y5Jy+y4u6xNyfqZh4KDi7jFMtxo5XVvCHU94BaK
YHoxSvw4upm5JaN2QOrWV97fpKVe+kbiXM959VKlJh0DiuWlpOsxpN+LztosFl5lsQgyXUm21sw7
Shfruq3VY2ExFuqtOtuEgadsgxjFIXNiWVXI8Mdg/mqWw+R6vJjARdIexzUrwBYtC3gxQHfdEMFs
gdBGKlpbpL4b6ucQts8u7oliIAh9e+T129FFV5avUWIe9cG5BjxHA2QAKfg0jvrB7PNP1Q07H77L
BBXGR18PLBPncRJM11MP0i7R94p1rJRjlQTfo0kFl8+F4SP1xRHFULlrc32jYsVGcgbuwkXtww4v
elX5jNBYAZYQfyoziyLBctMnOj3XUfo0ZK/VRAHvMDgNLabiADXX1wJW7s4MUEgQtFLeG34uj9C1
x1OfyyDOHb1daeK8BkGG5cGgY2AOY80QrZRWAcyXzNt5afQN8LHB10HX2V56UNz+tskCa5M7nH1Q
eHLELPW33nQOgXXQlbmkEGQZZ1ZzjSPh1stt7SJqbUgaRbrJbd6b7brnNr6Y+iDbjGZMS5cVE2bD
nUXDFUMZ7Bgr5MXH8ReFUbEzk+mtSvRNYUgCZEYPDrr5rb1oF4mpH2dFsMaJcq2MY3WpwLvZdHP7
wpiAYKIU+s5Q0+EishEwcAkRRkrhYzLsjfRTPffTZdDXV+D/Uemz0arP6yetGDCHwfa1h3iwW6oK
Bwe6RSk9FHqrlhi9T2VOB653Y0pM7le1ea5OVt2ZGLNsPXveVUW6C1smZYkLGqieNQmWHWC9FEDv
Qmmi2WCImoR61tQ7hnasrgRJK7QTrqsl0PxJo7ESTM+RoLdyO7oqmvxq7iwZCc53Hehh7hnZwXXG
7uBN5I75JVygLdNJfCV5M+uKqVX7ifzmIW4JSGrb06+av7HMhbyc7XWTGt2xx3ifjvALE7agV/a3
qZmdBqf4zIYY/VdCJljRNM33oUIbKomnR7FCWsND2VS7SoUaGQzuttCvJUUv0IPeuDqZawWQyMIt
fBNmNWWO8jFQecTVgDhZOO/iMLxOJmDHwgzoPGx7SgDR5VLfBHCrBzI82kwuU9ZWvY3dlkAZF7tE
CYytWbVvlR39alsCiTnOB+RvRF7YoEIDgzmVspiU7JPE/6Vp+Jw1rkG7uC/7/GS6NAiGzr0LlPAZ
txY0uaJ02ReRd5t047BXI/cZFky9XezF3RQg9YDScCp18T7sCENpKumykSwIwRJl58JDbTT6BTQi
99NW8y6MXyhNTpuEYG9GhrFZMooBLzLK7QRq1IOT6mdil7De91y+9tQyBZK5QVHchRL/TQvouPxr
nEfzzhWbnKLOe/ZbddFBUA2GHODNNCQHuIdPgcoXrbzd/9+e29un/3P627ls/nb7dHH63/Lp3yUN
8jiMuv/84x/b338Of8rtZ/f5hz/sVh/sh/6nmR9/2j7jW/mgv3/l//Qf//bzP3PTRoPUQQrqv3bT
viybX//CTvvv3/cPO21ocjhO2Djx2oarudDZ/2GnTUscJUVPRUTAtRAy+3922rb2HyryKiig4sCH
joEoPfzDTtv7DxNWLnqH3ioB4Wn/6x/PAHjOHJYFj+/3M/n7n/9W9Gg3x0XX4tP9FzI9xtyao7su
shJoPDh/EjNjyDqpk81Rj9z++9R5IDJtRoY1ZETksfuyJWbI8qsm92BG8bbP6CJnGvucIIw9wRJu
aOewRqOcNQomnLGTsh++eiO4SjUC8Cqx1+Tpe+thpKpFX9i7gHXygp/SvcTu75ejV9s8ye70RfsJ
aD72tGV+Byt1CJkydG8QtB/m2jmEVZP4XXofGyz9pX0Lx/aNltxXhEj83DkHb5bJV7hPkvmy7mG7
sMfUDheAYdL/jQjBanL3BwUInhvlIBIqFq7njvonlbypBvdlFDrTUjDeuVaQ7njHIfNOeo1WU9sy
MgjAcbb6A6JghqiRCD54O1pAcjm0tbTXN2nAAO6f1t+/eJ+uCKf8+bpYcJZmwY5GFII19c/KFHWq
xmplWR2izPHX1Oe/Jk8nqVBfo7bB7tRKvvKmR78vaN8m1duKxeD4NCoR8k2VfVhfrJ4qAAeDTZAT
DFkWkR/QMAjwK03aEfXWhGHXYtfbErQuDWJbo2JADMV1DYY5WgkEuyGkwql8iAtZFJ5JWG7MfRPA
sPaulyx97hkCsGTaK34oXauaL3NLi24GD8TNrUfHba/1jmH8OjSsixYNOKbD+SyN/Ij1obOi/Yx+
n9OU0HpLE14JOUpjK4eyXPa63bXboafPBaw3bF7Drn2j8DR8naMQuBa/OFV8aWq1qNRSgc/wrRea
MEqU+GnONXkJNx/25sYJ7ct5qt/CwX6wI6oAw6t3kx4iFrrovyPpf7kb/yL+gIaT54oiDo45yCP8
SVYkUBBdqrSKZxkziW0wkE30BzejMdTQaTcMxqsGhPgu+TerRnP+smr4wZ6BegiCiqqp/kmDrMi6
OhqUYiCHwB64it6oLEB8iV6afWgn/XW0x+e6VEBHwBvpkumhCYMQWjEs6Mt6Gl5lmzlj9fbfr+a/
OqqjjaTip0iwU9cF/cfVnAxJlfQlDwRk+5c1dm8GXECPHFU6RYESn73iusXlqrKMPQ20vT5OF1YP
2AJrGsOtt//mcv7yfixkmlTCOWKrlkFc/uPlsLci3VJwdtHcz8SbhfY9F5iXMiBLhgBXYFZmuyy3
Sfg1u6zelhZ/3qsvUwjF0XycS6ZBqV6+6dCqMFq0NpGl/Btxrr8qeXCNrglaynANiAimBPx/ktBo
3dHqYrNBpdoMXpXo2Z7tg4ktp6K1b+sFiieQ1dnobinBZxwSUtO0+HfKtH9R4kEeE00yjbenohLs
yIL7p6tw8mJyq5pjJQWgbNsm0+Hki/rzQbZS2o1vEiZnc/iYYEGb1b3Szzd6Yj0uXnIwyvQrqmlU
pMmXx54tERzIZojQmXUVT/EZT4MtsAtvo7fhvxFY+hdPT9PAObvsAgetoz9Lm2lekhWhlvS4yTKI
g3lKUaDHX2uAkwcHFH1jWz3GcvgmleFXadePtnn3368zAC48nj9EcR6f7ek6DnGOAUPyTwuttFC4
UXXETZGKeGtoKGwWdMPDNPF8RCoMvy7wCs/Vm9lsj4pxntIg8L0Jq6DZxcgrtonwqsYam/PoS7Gp
C+W5Sdpf9dpDWChwxHUgKr3BMVHiMKvgOYUoQhTEGzfr6JTZDyMlyLTzTGylkXXbjYj64FJiQgsK
JnoO0dlOCZxRf8x17ybJkTBflC1IlXtNDR7qSrkOgVsklfXYqBFyrC1XPQWNr6vdMaTI9eNcf2gV
9VfznLWkCdrIzx7y7KvrorMSkkfk1XLdOLDA497cj+DgYdMwRjaiT3x1L5rYdH6nJ9TGrq/NBQTl
bGAqi06cMi7vTtSeY9vdYJz01cKfjkd9Q6fgwjLriOcyzX6J3OiAhy19IOwrDI0jqRnLS6NAYGUI
bWqFqNosMPo3Igcz5pDiGgQrBmd5j+YzKGLwSXr3hlLpBkJ3gbwwTNkl7t8s2ASVl3IcDTqIE/wT
B50JDRTpY9nTaxTNV4w3+H7FgLLlNBndZ24fuT0ebRjdaTrnTLJo3Hs335kvRlRVmy4vdkun0nTv
s4s6rF0838x0myE94yMVa3vzchlEOkwhi9ZvK9eiUjw4me9a5gX05PO0sKYnfdSokt70Es+aIKxo
A5OwyGq3BhIz1fnU6wwhOI7kJYqgLfU0o6x02+U0RTR9wUke3vwkgwLuHKhVQfk/3lgz3xw7vEmJ
hD3ddQbql1G9/AJYgG4kyYXEb7vapCBt0gQZReiqVCVIvLdvqEAUvjd2R4vJn9ty9CZVsRnU4i3i
2EXTEDjfnIOgABUruScC+EjOsK6CnqXUW85Bk6ygjuKvRDIKb/pVJDbkH+4CzsAJfnveW/de8+7A
3ck9C6C68RF5y4XjjEjGIXar6JuFNIaYTdZQSeW8OMBkCmViU0nSoPNLY+B6rlpPhnfKbNZCasVf
zH+/1AS6uj3QufWubb16SxTlWAf6oazjrwF2GaMenoxu9tt08eibRBG2JyDakpaLNaz5qovb68li
qZVjdi7Hel/G9jbFQRRzLr6EihXSWHHQNRI1im3OwRCpbDP1M2bXK+0GQFeCGsthKR3OJbZL2RMi
y5iHn3ntIUEEtW6MfaTxceu1jzHvcRm5uDpK9nbe3mt6fhqyvNpMFn+79PQ2y7F9Dqdgs1goxPCo
NZe8SzKS3HO+S5Ir8sjEZdnSlyE+DM+I/D8kRMyAtwoilJvG7a95UIHt+4gBxjQQ7cPYgHi0mQbU
Npli2vc3WNLsGif7amdK4ajwNTP6pF8C8AtLWeKwczBzPoEp77thX1tgprIRGXaGiw3zm6WoENnh
5Y9LZvkGxEz+QSYAZsI3yTXSgSV3cQppUD0rnTEBY4/ZhCjAmBEJcmCfSss65gOLKx8Y2vWuczBy
RltVeoH+GqwlZ59Av0ZgYGZMy9Op34I5gBEQAY1AZrUp5kM7Z1+ji04r0P5Nhyw9Csq7ZjAv5PfY
JbBvUvOBBPXdhUGuKfetzqRico5LmJ49FIrsunszp/DLexhrZ/DteLixcVcPVYCAZfW2htImbO9H
JGsTNMTpY+3ch9ChlZ6EvuCCULf5UhcOgXVpGsnZmqy9Xmk/TML90XmPgIz7rtO+xQG3KtfV8l/g
1DCFHxT3ZVmYkkkKBeQN3k3mQiw0v8vhJmYES0M2FoPBaNforDbPoLE6KEASPRYE+JepdXE9cC9A
6V4GrX2f073Eg/PNSLkgL9bYMAzFBgNAlJJ8AbD50tv51LQ1ogm0Z/srkDHHKeK1wxL2LTVytgHo
wbxnqxXLm5dE7rXBrrkbese6WDeP7Jfawjahzc6WAQApYFstdnlVLu1hBttLKdm+F2EEk4kjKNWy
YL+kDzpYm6j8v4Sd13LcyJZFvwgRCQ+8FsrTFr30glBJIrw3CeDrZyU0E/eOWtF6YYtqkVUFJDLP
2WebZOtb9Dm6MwHVQxVFkWppGekA1adYKGg5MNXt7HJxljLj0eKeW92Hhk5jcdnIsfyfh/y299jd
rSzMdmEiPufiSVjo7lo/WDBbmgo2U+3A+X1aGpapbGE6DGpPqKGNt3mx0yL8LC1th7rhmug4d+jL
XRZ3H2Wuv6bmvbpHhEgy6R/e0GBeqsHee1lF1xm2H+tRWhI/EJK/EdpnVYerJdBDUtad9HN2eQAy
u/rIFAS8brOzPjwz4H4kShHfgOyaxpRag3mvCbUX8dCUiXVQZUEfn2bZ71TvFHrWoYJwLrsaN7z8
OdapKaZc3M/2Tl0p1U561CCzjq0CEO9t2mKZJuW5NMCwSP0eMeEYwxKtgHVpw/iqutNWEct6s/YD
P+K0IjaxRDWif0RN/t2qfRiggKk7J66e63x4l8j9EaIdmpwupOHQwaYGiL0tjnO9nPJiW7qQJzv/
DoQi2vQjF1RE3n3UcHNrtoYJ1ZqSqgjCdr7PkjUnajY4MXIWS4UBJjHy0YH8pJqtount+8bUkgAc
cCtnL0CdvW3QOvRxFhgLm6C2zD+dmlqpE+yjdsHGrOfNB+L8i9DNSxrpR62BC8pcIoESvclE9E1q
Hi7L3n0hWNAdl4IU4BeD+XeCGQF+JhR23RAFbjuD3fOAjQYLZmj5/aVv7jX5fcmHD0e9VDeReZEk
d2OtAbXHrKb13469dUlnnnCJFXvVdj4PW35bz/BVwunids4JDg51E/rQfy9Z/9FAUrDSQgqThoNy
fs0x/K96vzGWRrOYhcIaF5cGgVThzT9TA4Ou2d5Htf787y+3djG/Fcgqo9rFCtITnrFaFP/X69kt
9apv4sjuJmO+BTdgq+Ly9Yv7M0/3+mxeJnSWXCau3exWCOIEYTEDarXsqkqhaqge3Km7D5v6oxh5
NOLSOlE73q+Vi9WeoB4hpPlqJebzQrtAWsZ3oKCfnVaeJg95RVnvO1s8JmFDtWEZp0ljdx/DcYKl
Kw1U2dS13EECqT91dWgvkswe8p61dhr+cu3/mcdi07PYtFlrk8x//n+zFVuDpErIQeyLbtlbBaM0
ITuMbhafHGkw/EwjxbnkDaqzZa0C/Qo/vSqDrRv+BcMApvxn8wKGp5aC69Da/J5/iiYknmudEKdF
c7Jd1nFu4KXWezMbK5xYYxif/dnSTsmb37cerpvzzkw7VdpX/j5R5xO+HM9OeY0WUo846gKnSG+c
8lzWwExx1McII+zvcyxvitB9pUrwttPgJoGVeegKZsLEohKSf6LgigzHnjG+TYfks5gQoKR6vzM8
gqzn+WOYm3Hj0wgxcrokWcdK4Ez0IwzksaG4a/3sR+oV12VR01nT3YJ5eJu2HLstg5DFhsTlM3IM
ZMerdeCS2QxqUqYRImOaG390T6NjZju/T69J9cJDfxnH6GRDVtxrTfxex18aWbUbt2HOoklPhym8
hQhfoE6sEFybD5XbHnjNtzDyhyCupwdfnuAwTyJ6c5v6RDgPfoNxdVvEdGeLZZ39odz2eYKQIaA9
NjQAbB2/Czcwk/CQjGrG2tQ4BUPiIBWM92rtZ56KZaCQSZI3w3Af43L+ucQTKeFZeI1l+qFJ7Q4Z
5a6zpweDwVCAQVuQt/apy7xXfdQ40nT/6vbikyT4TTQ238g0Zg/gyVsPbsYlMa2f8V1QW1BX1ZCX
2HMzjerKtoavrkNdSb4kMQkoaNaqtKmemAhxUVUtLjIPBr1j7v0ZDxMZ+vi7vC16fOkyCmyka3R0
PL9a/IOM2+earQgu84wg+KwTm2Sl0aulR5jIaxd4wjsUKYessH5mLjLRLHWvBQqfAdyWcOETaU+I
blJWma7KiEKDE5KFqEUN62LDBqT+id4XTLJnM6yCTMwBITpUnh3xMJ71KvTlo3TPhjHdwM27g1Cs
4VGXd9sIFY6fa8uZGOWgS8Rr0enahozRabOi3Suk1yf6RZ3FCRh4m0hSvM3yMpSA7GkDDXMpHmC0
fxEEah7HPU7Yu3iZCR1z8ZiP8vqL56D5UUh4Cb1AuNplgAIeqBImpwOGnfAcVu45USTIYqoATkmY
DitrChBq8leJ88aUgioW7VIFwIU3XbHwrzJ64GLOv5mcx25NYwZfYdr4bflZ83q9dH+sVWfGCbTe
yNgtiRnDeC5KaRqjRrU+4BihxqZotCQITNF4WffqQSkj3AF5HR4jto7PjLY2oZQCZtyddDzSEN/o
m8KdMt4HR26jbW0PF8fCsrId4XS1W2cB5TXAQSkuo/XctmO/a4z4s41UHT9ziws6xCCzNin1WmCE
vrcvzJZ+N38KGzafFuamzJLX1DDe4OGIbcYdUKcs3uXfTHq0TZObyjA+ubTzm6Dox1YtCpIUWqen
UcwmhHcETv8uJQQombNeo949L2zWW783kLLJUz7zZrr+a5MIHrkIrrH08TmHiJ9k0xcz72/89tq3
Df7ENrZos3pq4QLFyquABirscVxLscHxc1xjsbS0TTqDmss0R1MKCwyuosY0YZhlRb5cf49Ar9uG
/vAotdnepNhB0iFPz4xgvW2o8uOmASfIhCE+fuIbK6Y2p+Wvg8TQD2W70DDNrCkrH0942T7VobWr
8+gJMs2H30I7U00X7ug/TOl9x4vcZ5zfYadEFvG/n/F/KCks29UdgUTRY1L22yRjkiKu5tECQpx3
ue7SScbuCXc7buNoXlSB/O+v909wV8HMjm17jsUszP3t9dIShkDBkDhgOv/Zqx6UKkLVw4WsPtjM
X0aH5ALXvPz7y+rKPP23UsbjrDQF1su6Zf8eJ1S6Y+1ie9IFE0aQ9EI3feWduKEXvbPuY8jdzkRm
nHlRHuqaH7785eX/9LFNqjdKKUclSPyGFw/C6HSMPBCewIuF0Xvv6GpHUVCjguPgJ5mbcLG+Wu60
X/EvvQVVUiDHihch7b06AwpCnYJblbQub7XtsUD9y/v8RwaPrRInPCx7LZ2omdU6+r8qvkmkbVKN
sgu6OP/0cCL41c2oQeJU32semrp8CXmQ3ecWl4e/zPv+sBg9bpFBOLTjMpL9bUw61V7lDKyOIBw4
ImJf+2aWPDLM9q5DhupSUuv9+wf+EwbMS5oOczxLZy7z240xMHxrWHqsx9x50kS/c7z0Ohp0tGPJ
K3Y3MJsfoszYrjOypOoOBbaKfujfARjf0n7CO/CbDyPPbzOFVZU2Wcf+HL47haoLmZcWOMUvius1
eTT9//721QX5fVXTBxiUh5ZNff7b0+QYlRTR6LcrxGCY7n2EcZrhRFcGUH+J7jb+dHNcm1rTUPN1
/vT/61+cGXNhmBlPEMhBL619O/TPCdY2CKiprGrg7l4BkoUOAToSL15EQV7Wz6FTZdv1G2GZlwQ6
B6Mt0KRwOeEdfC1EexhEflxsKmeVNLIeQmbdH4TfnI36r8OHP10z1xFQtE2bne9373czMkcseghz
CbVin09Yemi2ZI6Zc5Any6XWdAAMiwPc9voRsFw8RyCYzlh0W1zQDkLLfewU1K1WqN+/388/XmOu
LYbp7I7/ePwMe9bLYoiJGQDeVZZgfa5f6M5eIqvHbuGvy59R1R9WENm49A++YxrO74OsuWE05LjY
/Js92HhZoirPHYJpfSoJJw+vZfNQZvod5sR0O5xh8Tj4AR7ZSaAweEj5DE9vKTK3RLnj847kitMb
/s+746r9jZpx5SzMqnGjLig3heM9pPPPFZoo7Xvyvj6SLvzw7RS3Eu0lmzktQZEvzdh+qKlC+Kn1
7eNcZ5+hwtFhxEGI4odCnUpk1rZmZ150r//QJuOyHvs4hBZj+IOKLq9jRoaY2dD1A9TkAi1cti8m
7t16HjsttjYZQiwZDGn5hXnOJ+zHi5L6ZjqFTNPBrJ3s597FNBaafohtPdQ46x6HUeZmCRZ+ybUs
mXwoqlxi2Sc5msTE6QU9KExh6t2MgAQFcuqZe4JO9sUy7yc8abAI10dsXtV0woN3gWtvt+kp1fvJ
h7XavDKRg9ShSitTIbKo2Ih8WzaxenpwsCeJiXpLzgc/ueXtUuEtlB3IFJ5H03xwiwEmHWNc5iYK
M6qX/oZJxjY36dVKFItujzIq9fkOtxRCUAs+7MwY0euql4Ti1lTQCwZkjA72y6Jgj9z4aJY0aH1g
tSm2LtmgYfuKhbjSKYQF+ivXvRUN/9SuxwjtYqDvy6S8UAE812VLAJt3j0UzVRGXzyWQPDCb5a7w
Tmv4WAzFJBbWl2mE/9kSX6Q4zZjUg83U+TU3Y7FNuq9Z77wl1nNuUejZIIabhgAQJInGRYQQz6YX
ewkftKwXWwS11wy9tCw4LkMHMAncAavxpBj2joxfsJHYslbAkiTHC7ZONEH5W7N4l2JqT2tOaUaK
ABPUJHjCoc1kHkjQhdeJrYT6uxHCuPf9Jj2EECBnqcpCB7S1oYq387bfSD5fJpqfffpG5CYPjeoH
IjVisOWlciwU2CHAZanFn4b9kiHZ34g459iYoauQ50ckRvl9EpoyN2ReZkOOayM1FqjOqUPZmalL
MOuIEbz+wgsBXzEqjHdEHzK/lIxjJpUoFKkpRAf2K1gt6WKd7cI/rg17rGaXa1PUz/yJsMNbFEio
WaCbIh+tybGjPVNQ6Qr8J7T9LVVH2jAqyZzx1Ir6wWlVWevBQy5ZlPoy8hFJp6LDZn6ci2010j9U
Jiu8bKyLSddm5Zd1aLrK0LqBEUiTxae2nb5rET3PxLDDHOuvpUfv34vhEMJRVPQdN2gSHMg5YNaH
oV55MK7/vSr6x8mpT7h2RL/6IpzJYBbK9LVCrSwXDqoiw2ZZz4jWbEQcxNObbUJaAZpj9FnJdlPm
yYEojJsUs3HyB+gc2DO0qvyBEfZRcSp5JiBgRZ6xKRrXCWp83iO3vAqR3GJKPQaTwn7ddmFipE9K
H55ve0gNcEB3ste5RFnPqtAm3H6L5EEbWVfr2K+P4m/m+zjp31KbddUUXU/sRIN3AOA/n+zBsUYN
U5HkGIY5DiMuHpuYmSiPUpgGqIeceD4vGMbtEw+KqiduVvD5V2evUqthdRymAmmPl7978J1/0cnK
6rhErKm00H52CwdKVCQY4kWvv4ZkJihP3Ecn6O4qv4uh7NJ2wAWY8YmF5sPA2l2X3+k/w40nwGu7
j7U7MY2xxz2H2dFSKx6oT5/JY1GP2CBWqXfxO84wHMwatYGs9CA1nxC+ex872rdEOp9OYu7G3n6f
rFeIVMYuzYFXlsm+liwbyPrwhHAp3cBOBQpRqOOoe4/tXCKVq43NIPVtqbf2TaSK6ORqlzBoHGcm
Lg8xdKYMSbzyge4dZ2iaqVRNFGeH3dGCywkyEqrhq11emTE859oEKxpGuatur1X62BHJV46RA8AV
XZ4CvR3vzo2Z0xuSmq6u3CfLWB4NWpmOwTrqoivJ9pivzfrX/MkJp60v4o+VQr76z81Ce9bq/hzn
jMiAhXZWFGZbvbbusy7eCrc6rmipUsx6Fh86Jq5gQ/TGR5/wrI9qpJjHPHRTRmIB80xa3O6DqA44
q8WzShfpw+k0q4vUKHhOtVWRweE5lekDpc6i8YTPBltflKdXC7v1MHF2voHvpvrVve9ui2bcuYpN
UJUFPjWUw3jqYqQWWVs1dy+Ean5hBplz+ua2aHWp6OiKY7RYOpZrnJVMJmPbkPA40BO45B5CMwSZ
PCBTp7QqdiHRpRlO/huhptLpkIoNulSjp8YASmNXYOMwHARmLYp11ThXM/Iz/MwquiZMFi6eB0VO
0bc0flOtVvy66eUGOGCOzht6fDCUrPDaHNjpW9JKBFuOKjwMi3KGfcrt6488JF/JIU10Sr7WvDWJ
OyhLGywpQ35eNNjxDJzuocleGpXxu1/o53XIpda+HjOT6gzxmDbe06RRQfkmPYQ/Nttw4bzsoHSI
EKs6sJGant9oKIPyHA2k5sHwYuZkw7xcLBWzLF49CCF4tZzCdqIGSiDSqypU4W4lFNGtTc6f2YUd
Lp0WPayHtFOZMmHOcLv2F2oobJVJivAkuaWcu18Htmv5pS+YIRiGEnm+8KDBP3GMS9FJ6NriHCLU
W5uYJR5+RBKpRlHVgaeVL0V8wEZoG8YT8fPyGyyNwEc8Wi3PTeJ9izJ25Kxiq9fIJFv6h3USreii
PjwE1RXZpb637HoXqqE25iX/u3bXudZMFWF4LERZWhdyX1+8pMQrAcRHY1oHjZKSR1Hh1quaL/C6
9Dsz5JhA8fdp9/3HrFZlAuLcN2xRsHvBokxwGUwnc7JINu4ImtFAqC0R/mxs5CHrVHYe3FM5FrAp
ubhqlqTGsFzGmISDv7Szf2r6PbAGBigC6PT3TsOticFxLdUxMYNl+6SnVKgzytZ1zddM64gRQ9hL
SfvvfcT6q39rDMkcxAiJwCVh/oNh5SRdlYRqciM0ahEHw2tCkPYAhSLQlBNTU1yV4WGG9dS2IEtB
c+ur7fcPbRpuBixT/dF4rcKZEYK+X1kVkW2wt1e7RXvURvM4y+wHtrrZX8Yaf4JpfOE6tKeEzjv/
iJv3AJKN2iC3LhbZqW3kps54p+xMVW1wN6FA6L3+tSFMwIaEUzXvf7tuf+iHfBtKH+w+i5w3XzF/
/wsAmSGr0oIRmdgzIIe3khib0R7rJ9Qt49FWEQ5JA5NBhTpUpDvMAoXpoAIf5BCaZLAU5RYUsb+V
Fla4fZvvmjS99qa2JxZpl9vl10VRaOKkPphoJkffeISZ8JAo3JSrKnDYA39T9ysxeVw0RbwxF54S
n8iurZNFDz65KSOQXZBg3ruUEhzRe0y75osTFySFy+qHOTJihXZIxeHYF31RwDOnrhzl3ookm5Ci
IRFZ2e9wWblE8kGX2DuvlJTSrqqt8oZkhIp2FDdPSepIi2K/5gdX1HmlXOIoQxemkPkB2ZrGnpOV
yOQXrwAvHg+DGqYyvpyPvR6SPdwf66oVQaY3QMT4yvKjLPm0YfrOrdbKAi8CVUNCN41do+dw23ps
445JB+AtgD8KV1jn+vFMC2lb+U3Tag/YjiBNx8VcbQBFo787snxKR87KpqAXS2jocwYMZkRDu6it
Upg1uiuI0n0pfmYLPi5qRYUz+18L16/HEzmSziWzMRh3sqvpOqcey5O8sg5lygsbjb9ttVvEjSiE
RHQN6Tmnwnjxp+523Y6IhP7GQbNWva2qrryQz2WXapsTzYe3joY5JfUEfj0NBJRoVMqhjHG4NC4q
xMHTpzs1LkUk7sMg0hHdcCOj8qmxwxfXgZxMf60sshVRYOUJrfunbT+CKn7JsWycesbZPgQKf4we
pjS+9XR6SVVqRTFHiTZuR6NJGVlSKkvducEa8mHp1Q6oVpx6H4p5tMKOiY4xRo4jZj/BHzAqMxim
Ij1qE46SedzjxgChB4sdFNuvwkQTNrrfZ/pLL3LR2ipdqiKwKB6RmvQvrSNB8rsHL6M/NRTnglav
MmzOx/bDjaJPOaNGL+bnBRlC6bYfaYJiHs/BQnAQ9AwlNsPEyufd3LWZuKtWETinmV0v73n7FmeQ
AFvVFC7QNDd9qn9VTCCTAnxJ3qTtY6bNpo8+DXKWuodrn5sm+dFwCGAMjRttAXqHppAHjcpbaUT3
7KH7sVQSC56OtJwZ6SylwzxFN7BOBFP+S9QwAoc/gEA+pvGKoG47+j9Q0MhlisYopA+oqxBbEXK1
jONuxJuCUqOyHvlRALUcapo2zXsmGe3FIaLHa2yd6DCngXdsPRSWQF2iEn16le2j13sTd8xQ+kc9
IzfAaUv7JkkZlkkwkGKksISWv8xHiZM3JnpIBwd8Z7IWl5mk1sMnKqZ9Ys24A9j6S6kSiFqVRWSr
VCL8w3q2KguBMNTIu2Qsiz2IJYiRijDSfVfexIQcRSrtqFK5R411F6kcpGRmOjY5MabgfCnMwSaS
oWAg48bM5IwtcUfp2RgHG8yRPLXM2DuW3DoVzLG+noqDmOGLVW2S77Slfm500gnNqNRf69vGXb4V
PXG7g8p1ygh4iuTSfxERbpWxOd5aUYOUcWIjybBOsqfuEHtDunPzpjmuoYfAYk9sHOKsE5rmbGRi
xA+uc/QUvcqOdf80lZp2iSa7uAvL5c6bcuNR90GQSa2qVH5VQZBVH7suD4kf3a1faugwpcq9Qpb2
JVNJWAb6DcWvdc6whR+0lLwsL8FVNVYZWqlK05qmo+XO/tMYWQe0kOmHruXWSTcNpuM/pErkimL9
OV4zulKPPIHUt2+bWTq32VJuxwzPmZnphgoC6yNyweTieGc7ct7Xv1q/tEsdPuAyM82T//ifv64k
D17Rkik2eE5Q9FbKB/u/L//51sO8EOlllhzS2Pxp1FX4Ra/qlBakuQxK8YJMsArg0jPM9wgEz6of
PkH2kBIxh5rtiOeUVNNSrz7qsX11TRzCo3vpjziUuwTblJmPhxHUSnCb5LZzC6xxKkrxOTLu2hq4
Y5y65JTaLmJGmkx+WWRs4G16u9iPswc3fY2tlgE+4McSmQqf/zHJKD1M2VIfcMMwzrGpuTSTbvLa
ifTnUHj6vsO4/Szq6OROnnaG0fAT4wH3KBa9fpjVlzZyq90cNljYLs2NX7gXOVr1Cd+7/Ox39bMj
tQ6WVbNc4GUwg+5Gl2jl0EfYBTbu4Xo7F8kW+2b7rkRRczeHYiAq0fS/xf4rIY+bXq+qi28szlPi
GeYOLQn5eFFuB9J0rsrFqR2NB3fQ0IeJm6Jpg8nMj6moT46DDUqZH2A6kyVRHvyZobiN4epkk5RI
iNUpNK2vI4C76eGi61pfsqY7++TsQH3chynKMNmf4Xlv59B40GSOKUG9l/x2u7Z+ovltDO3ej7AD
FOklLKetGBfE7+aTae6g2X8hL20mXtB5XDKB7tj8QqIW3BA8uZLxkRLbe9OnsdqP5OmcrWoUwZL1
FSWn7t+6nXIZlSb+aZJHx05vihqXgmp0tA0O3TUmx/nRibTwYqkvZLBpxyFpGG2rb8EA5T3Ga6jC
CzPe6fBjnpLei558JuNq6r3tjSG+SQ1SvMxFUtYtfvkUG35IIqJEVDq3r1Ea3Y5Zujw2FkQSN99m
pU2WSPJS1rPc17FBqNQyWUQdmgON5AZnlZhwIXPCm6bNnXOy6OVzgw5jSLyj1WrNGbVAe2Y1tWcQ
W3EwcWtxBtndJu7OEbN7WzU44NBu8ke981gkVvEjb7z4QE2yUITwJYYKf2tgurwhPXY6O/OsuBnm
VfdxS6wLuMj1UmJq1JQ3CxSVm/Vbw/uZZ3axLZZvZqehE0ub02jJaAdVqn5qU716CifzWsMm2zvC
ujhuPtzRLQNCg9p1fi8kfpsWsSiehMHRCnefEaWIM5/EPGU5TkliHHALqjZt3IbbcsGa1uvFBPQX
WCli+NievzZdND+1gxjhFFSXppXNXWF37WUSHBVZTGCoNvqQN0oM9auSNzpNh961cDtS4F9DlFDc
JrCJBt3EctjVzvpYH6oINnJMfEBqHLth7L4UDSSoZFkcjnM3Dowsx+G+zl+TjEmcyMhDWYCRSO8T
r3a0XK0ic25cA2uOqcLzDCJ7RH2RHdymBLkIY1d11v7el7oe6JqpY6QJ0Q825dHK8CuQY71b+nFL
5OGHh2QTYmb9wUfbLXChur48VnYILtZxnqZVdTUTs77FB7x5WEJstOpOeVr5MEv0Fg5b2H7Vo946
u3Zbv9Q5rVcMrzWH7rWRdd7RO7tg/oAyD+sXIELvYUm816mz6zM4yvMQGtmxmIvstuhhaURz5x6w
RAWtIWDezWR8F1k345zat2PrW3DgTXIYhds/hOai7XEklZw+3+pkMK7V4DbUbKZzKe5cXAjgFEZv
NdD7TRTVLsa88gcGJCTzcMoE5Tiat03TExw/G4/VPBDDSNiCFO5IlstQk0htMVKdkBTSx+DDalNA
uXYj3l3YvK5wsBus6zhwraG8acycL9Fc7wpDDxkg4NFndY9R39iPZu+Ae7T2Q5Hn5rnRBqjgIbkR
zK0sdJZWe0sRCZNt/OpxO+80EfZvZvheZ2Py6jsR6QCa/lxZ+VVLU7CnuU/3GuzFJY5mBdVv6yWJ
d0NbYe/stqQ3eHJHUmf+aKkvXt0NuzSOoZ5MoTz3eawfhoTXEyQl7J3CmI8Jy3/ThVF19CnGNnyU
L54PMC6gDQXQ0p47Wbk3nlcXASDBeHYFMapM882zqd2arrvcJSj9JxnOZ6byRIuORLeA8Uw7ol3R
tXdpzyzOYPH12OL2WD0cUXvDc8lee0kKn2m+OxVhKkb5dWZPU2RvhSpFkzwbfnejsA24WC+emqfn
1JH0qurINKPgFztIgOzLV7PQsIZQ0zJD6p8aBn0y/cWxXwxQi/X/TCK/7XBake5XkTVvPlhcSsUe
Q1fOIMhgxAQJ3MbxI9R/EiR3XEJNoHmLyKVCTZN0CIMqH4Sysl1cltu7GThzpTrNrn02BiY/lDiw
C3UIYIVNMwZHZ8NA8YeEhbj+r7UdzKaGGIJRbhR9KMq+g7fv5gjrw9jFeRHGvaj7YxP5zyv6r0V1
vcXlZZfWjC3Xkbwp9pXR0L/FYIrCSJ+hRWMeB5nh0APXRTrZllG9SiigGkG/2aZCvJhaDK2Mgyql
za3UvMxsRvVhoKfHjGbQdf4k8eJxQk+7IdbmDkOdhAjNYCiW7VjW3mYk/SdYBUOrEiuZxUno1auc
Mc2erXtd4TQtu3eKJ3iWPcY8NRo9t2aX3taA+W/39Rc0nHTRqn2xwhRZWDXe+At0qt7HnIIejoON
37I2tdikvlkpnL7I7SCodRJnduZ1K7Mncl9xJ+cEW3KmN32ym1igsNp+xDjlURXrHQFXxkl6yavU
B8betXVTe8bV6Llkin0Csf02Gg+lnX0TEkSzmGmroqKYD4uP+AFbNFciv+41Oja87j8MW1CxedaO
/YzS3W0xppkFxpH2zhjUYhZw2GjC65SJg4dCBCuPQ9Uf126flgw+XNdgKCSI4eKn8ebF604o6QSx
3PdVjkCLDYc+ZjbvsprGjsRK8AkA2lSejByC2Cp+zmpuiNfXmKblB9Rq3ta0+4+CRhPd/rSq9zBn
vq14j8AQIKvQwfuUoaPSDyUugD5T4TRIq4JBrPg0M8ypHQYmacJgqBPySJgSoWFVt9MSB3poXd2Y
2LycowXKZi0J36Hi2eSMTjWlcAxtm5leGwPFz/12JkR5pxvo2WTNv8Kp67AUWPcR10efiaUYJHzu
dF39MNxTk/L2qsW+X9Vzq9bfUGrXVQq+lN8STcRbjkSeXR424QUi5T7mqTHCgwVpN/23rMK+o9HC
hc+jn+eeqUhPebJbMJwGSvhMp5fFZt0WoQVuGUavsCAulSX6wE8kxqqwcS07qKOSJDus7rZdta8i
gRk1Ew7Q1pKZNDOELC7aII6Zm7cNHjNG2xxSAczgL0w+Jo/1JBOBhk5xVRsKUWIZWswH0CwJmDVT
ZH2UBliCUmJin/gJ7nWohuw4GgQ3mg24CTFt8MAVz6AhQaUiSSULLeTr2MPvsrIrYCM2xq5RE6nO
0o4cSRpoOgvGVJYiciDSjXlgUsIQtu1zbTSg3LyXWAIaNFwK6cNB1YELN5nvsgMPfLrax7B4cRht
pWYVNDrblowQ8bfFRBCnB9vAgkOJXgX509UvobamGaZQqyARPFgJFXkwFIMySgbIMml/A6UdeeUY
n+eaCwsF55vZxmdv5YUiwdLVk2eKbzkxlT2TrXU8lLjFqw3pdjDf3JisyjB9b2uqN33IrjlOAL8g
L8UdTEw0o1xqh8+y/m2eprRE4zOs0XSz0jjNJH6B+RVkHUq30j3lSp6fKt2yzuBmEfF5NPVT70JE
7Kq7VTNXMBo7WN5MfYOZcs5lbGL97IU16ytPqrOcrU+fedhmcWK4QQuOdA4XPlWbhXayKbqPanjv
s0P9mvDoBjhZpOoouwpmq9xnygZMn2ki65YnSxlljqigAter38yp4w6PXYAiYQzaGjUMeGJqtwQD
9+j2ShGm+7E+i/CO/fcnfek2NY3mnCHs2Fcu04IcdY9ZKk5LGC4Q5G0LVSe/BUh8yWaDsJsIlMx+
8GI2VdEOI9kN5W2qARkqaoeVlQTnUmuGFQaDWfIVJchzc+MJW/91lJG81MUpq8dRD67e8ozo+dVE
WbZdp+qrBqwBnTVLhKcrpcgLpB8t21ahXDA4Nnl0LBzyJHP8uaCpsDlAKK73mL0YAX0ERAuZvpes
/G2sUac3EzOmVRMFofA4QRJflZvrDc7mhBvqViFkf/69h16OePElCEeWZpdZX8KGhPh8ZGNxPejM
EddsqomuSJe97GfYuRGJIVW/FZFxFAXbCRSMNzmL76NiWcSV9knUXPELXSttTLna4dOZMm46gNys
FJAaC4ZD2Pwk5Wg3agIH10Ohnt9M3xUlplClNxCC6SXHlUoBWgy5LuHJzbUo8MfioSRBVKM2wgd8
FyqatK623/6mjQtQuSLM95427Q0YQesj7qfNsrEd45zGXzyT0ylcwjff4qCA/IHtGAup/RrVfMB1
ht31wxueb/v1vVL+/8Qtj+ASnjxC/HZGzgJIc/rI1iDW2CMAYiUEx3i+FhFLsJZ8WOqFH7Xee1vN
tk8kRuTUj4S3DP180hwO4rySyUafjNtkeTIHUhdG+1L2rCg1TFUjs8Ey9oUzfIWFdZ9UmR/EDt7G
2aiEbIyxajnE2JudjF4RHWqeJKzwwnEZGELzbFlL+TpJ/71SzKH1thMzw2UyUgBy2CaaxeKGebCZ
VI9GnPSxTG6wRLZOfpJ+rtrJXE+TrRYeFQC+UsBNQ6DuoXaY/JKHjeo3RMxQ4KaKj0V8rRKMvuJZ
BvG475pKSdvTT0KdiVeOQUd4dOTovxXxdPQG2EwtIhlZtUc5Oj9Khz2+V/4hmSvOXZ2cVpx5tRGJ
QPGXMnuqfWsnciRkiDBf8kid7bjbrIzQARxsNm4tp74f0zAOOo1mmemuQqW9CFeaFkcNJLoC51xU
/ZxBHaUxsKpRrhoDfP+ahTlLcRMRBIvnFpudUbhP/8PSeS3FkSVh+Ikqory5bd/QwACNvakQEpT3
vp5+vzzsXkzsSCPRVX1M5p+/qY0Va1kM93Q+mfxY3+G0qKzpyw+yX0R/dplFt77xILT8tKC2TG05
YD3oHoAxlT6aiEGi/xjpM04P2/OCKyG2V7wiAt4PyHT31axXuwEnmZ2B48Ic9/9ZA7VsgF8eajgL
MhDXDm9vnVeTsb6+c1AZEi/dv4sUMOKsU0weS8fKzx9f1hn3mKIcqbTnzYTVoC1ScToMNr0QvfyB
8CHtITVtE9qZfy4wAgPs34u0aueE9rjdTS0gvzzQPOMIj8Qw8CB1ZOgfe2eiLmveqh7mCCmi/+qf
RePgkqGquiPmnkTAmD+LPf9tMtL1Rc25L1wUQVz2OgKIjdmmLjweKmzxFzKs9h5JEfQei9NB8eyp
FP5LtQCBZfYjejrhgiaB/HG7Jg+eonR1GLDfeontbudev1kczm5buFaTFBJ+dZ+3A2HsA21MrZ+7
FQ2ekTo76QoWI2oPRRJAfGliyDbOg9nrj/rya300ihnS3PMPk625jGfQDRzG/PsxYh+NK6dfXVD+
rd7AF/yV+SMujMbMAE3HHNFa1mPIPHOT9iQNGbxP4pnCLaGD8HNJ882j23G0q70NtuAs/KmaUQNG
QNNOaN2hzYQolVlQa45nb/Dhk3Tc4vTgTK2FKWdCyaVI9o9NOp/bkHsknpyRo4ZFa+I7uadJfAtg
FlEW5Lt1LLWTHsQHd+GAHEOh2/Xv3sRlEeV3CU7CmLuPJX35yTUSYz+EhEiQHpwX2iYXyUqT8qSc
kQM3OnQGm0i95hnLYuI39egBQsQ3N/woFc8jVgblJoQFBLdkSiwxczCI6uAgai0PB+qkfkhFERtC
ydoFkQ6RyjLLY6nZ+1nH9SfH16oV9VFQdkSP0dyTCd3CHNNehJu+UaN+I0cAEWNp4eEi5N+boXs2
6Cm0JPqa0JI3EDdrKgTEbYzTAuMRtWu+HIWulix/NVf7UDQCYYCm9mXKeTKlsdfFaUA1R473Ubmu
+2tYJMTNrrYeHRtOVupRj+AzihLlNR17ykrkGcC31YlC8U2z4nbrEgqzgZ5zW8k+9VDX713hAbZ2
/TrpBk4HGDpuAze+rihoJQwM/g2PbhLggquyqNUVpVVD+1u7InnU/vQ1FSXyEs66FMqglAi16HHn
IDyRO/6sbt+cn+ktOB6u1Z8eJ+9N2yAHUFpsJqCnRu8pbHpSOuT9jkK/1ZGzx2wVYEtqwlW8Avq1
unpU38waZ4duoTFdmis/vO2X6trjDSwzTOnUC0jckKwSDL61K75vX46JNEFOJDkwFLH0l6AHncXB
gSLEDdvg0tEb6z4vdGwiZx4gy4xjJ8NHGI8W3pVme5b5fuUUN94wsetCKAqRhIm1qCGc6aDT4QfO
NCiRhJ7TjIO1s2Q1mErUBXQX1P3ZjFxmuFqwXcVFZrQhenndP995m2mVYkN/cLx4V1gMDdPgpIyt
1OEYVel5wnrswLTlI83Ncxfr4zGyuWNksbWd9oDe4q5L4BnJOzAx/WcE9he7Vbxhi4eWLCMBW7xO
Cth4vfPyFEf87r3RKA4i42as6K+HKDAOGHIgT2JK3mnLIYgdNJkYqWREZExzzOgdOnVDB7DTNO0P
COnJzJKdEAGaMnyow39rA83IXxjjaob31GGhy9sKDAq32g2uyWDh5Q05D5FWsBvxB5uECtbCbPRs
nfYLXwPf4BobydDOtRshzwgJpBDiqBwOncd7n+JPAr/ofZkrhho+Cpy1GLfChYqba9S+zhQpWAv9
Y5n8KLWpmVGeQcXKWo49xdvqXAfjDrPYreKKk2bdWzaGl3K1TK4ZkIU2+eNNy3u83KpptMdfnovX
mDI9SNNL7bp/pzH7KXLtT4gt1hR72W6U0XNpHH24NKgzg2NgYyhDwuW2XPOfpeVeSPvuPnIo/nip
njXeRSXdfOjgUgXmcRNNHLA60oPOkwMmpnnlX3KH57H84sbqDOFrCU8daEdDQg/BWX+G7jHu9PSi
ozLPcRkF9MEopjWjs+ZUb5Rhe3fUYHCBeqk9pwjl9WT+8VvUGFK/K8yqck1ijfzX3GNSLlUBM56r
LCZDmGDqBi9p4w+RSP2Fvl7Y0l1dUpft4k3VxUCFFWHTFAbPaedcRZYDYZArU24Pj5hi9x4fTzye
h003atWWR6LTdJedHWtvkIN2mVlQ/UwgEEMLIaLu2ncjugvy5QMBTrlxZfHm7vDtcywMWPS2u3jo
Lk7oXUlNBb5yjqukRqw5/8iH7GYuW84JbtM+wDx5iJEvxqnzR3w+NB/RQOwyQPbbN6uGyWjhnZJ5
JlGA3jET5jIGKdzZ6KPT7OQEGPvN/tDvO/xwEFvwO3Hsge4hV+bniwRuEKzoXZ0vLSne+px91Wj/
2wnGR+UlsFJtd68qY0VhGKhAorh4UQSMDOztoNo11/H+jCz2qtdfjKK9HcxTv35y9sagzUj8poFV
VHrYgM/2ERIDRhEtfPfsiJlzxL3AVug7F1kIYeO4PChC4DDZj2aefckdTuo4lqkXU+yFYp+CW1YY
jG1wBOGr0ChdjZ7vW+IycuMBGtuLOFr8qkyS7Nyb5kNJw25l3+3agXERduWwu9KJhRcOcGWkYQw/
xi/T7yeyVem+FIU7wPsgxwNBvQFU6cXkvk0Nrr7TFL+qkhcsadxk/qPH5SiscaHnKaoKnG9wZEFz
BSHQAtjjgtxIZa14wWRt41ztpQ/R4+osRAHKfWl71BRTgtS4Z/qkwKfWHzaNg2+uVRZPrjedkfL+
tjN9Yd1NePlOq77PI2sXlCzNpGE3srm24Yr/1yBtjK49al1enTqTG89cmi3tDK7JcEhpt5U09vcj
6vGpCBFBGhbV8BIYhEba1LyiJvefuJNopEMOOhJEYcDmPHYo1rAKbVU9aFuM79IbaGlGTtE9LrIf
ip2vrsPaD6/uCM9H9H/i4QtkClGG1kc4go1WnJnUfSARDo5GV0E83FlMHKkmyYZU56iQ+NKtRpKN
YuMmI/hJlyFwYRU3drF1Iueoi4Im7+gUrLp+Hsd8LwxzJ2PZOHbymibRzvEY2C78b2O3FLagwyJU
FP8hoiD2hARuZdqMTdNFBDJJaewNZg5rge1nMnB2KVPMVItO9ZDvoeC8IuPwdw1jtCQ19mFWHypJ
y4hq89FM5nUzQRdd6PnthnJT7OMMH7y2yr6cIvqwDJDtAma0/II4SHmttWuG7BG/1WQ7DxwJcpJb
1EuGlBOKC58GXYn6weftcWspSD4ev92hPoz+P6IdsQ7hdmKU4W+QrhAT4FBlzndVXwF8AXRLgec4
iC/ad9HixQUvVp7/V05SPxV424vdjuKyRSVfVaItbzT9l3gpb0lzuJt0nJ/ToiCagcJQjCiWOv5q
Z85qlJl/Q8Lt3IJjb7DRgSRJufMZ/vfEHW6tTr8gR74OlvuHh38Jg+a+AJvDCguieM5wueTM8Xvu
0cjGeB2VXUT/n0cEM5JPv1jiRSzbrG8Kf5dVCcOR5l+QJs9ijxT39AZr8tzpPDtDRvE98b5JIFZs
V0W/osbgIsLyjYCWLzBcrVwx5MyKnnqCIBUOE9UXlMLUCMl4UKrEsm/eGn+4Uagg4MO1EfPKpqT1
gK8uB1TUlBSvM4Q3z8HGePL3EI9GJCnaLuj08siOeXRJeY1aOl2rsO+DnGOIFBjRQ+me9Qhq/p4t
aJn+jqw3mkL2OOzcZRNPu8qA9j2TTMShGQhWlkzPAzD9LkldBBPeR1BWzzZxqC4144B3io1lTlsn
WN8cFlH9qXNQOYoV8bfrGK92MZ8H6TmVadAICGgNHtpZHVqhsgDBKZYJgsvk33psfB42u2k7rGdM
HJ7Eq6iq6RuxB68b43maYf8oAFZDErhphl1pBW9zPEMKF1Qc2UBCoen/15fDEdc+UOSoQfzSjEyB
a7jwzMN2CcJ8c2b6gt00Xrza4O4Hwgp2nmXdKfi9TfmUs3NY68H8pSqqL0rTxpvO/pnLpzK3H0tr
OeXebYMDvw7RASU7zHKv4BpWPP2iACFSPibFQge4BPq9HIVNP8NdwHZzDnZxp31LKk3VYKGXUCFH
i+Fu0wEAKI2cvTdzIbQLrVMz8v8caP1EffCMmA3lxPRR/swvht2t+2S0njqApC6kIctHmrSonXfg
x98WYPnGLz80G7aS691OoAQ2dgha5+5y0/8Px0S2nIxEfmnwJmYI4tKnwGoBZ36FJoDQRRCdIlRk
qmet0MkNYEWFhZfF0hEsEQV/Fp/zn1YLNmtq3DVDzMiwrLATTF8U+ke+PF7+fxXBs5MTww4sAqt1
49kRUmMdsCAsLzv41vxNgqFkjH4qRwZp/2hukKZFX23BSSJqACvyPrvpfar4i5QxGfaDfURZFwUM
M7r+UStgtIsFmNGtN3rS3iqsosXlqQL63LhrsY8Ngs2KdR8CJ1aldkzBy6HwvFczqcSc1ukHccF3
klcs52VjceYk9fqsS2yBiK6Y9R2n0nwMxfqfMOyzq3c3Wt+c1d2gTNzJ2d4My1ckog+E9O/JzPf3
6lv5Y1Dw0JPYxlkZwStybhMjop3CEvUfagGcWFBj9QA8FDumll0sztJ2plPiOLrz++HkSaWbBnjW
iQlGVh4Ma7oXhXLacbYoBVHTYmKHOfxuknls0VfvSrmmpD5iQrVUDMV8fd9JpE/q3xE5/6CgmMzg
YkEvcjWmo/I9U7R/RSRNy1NWomtTEpioG2nt5+eoW7ZVXL6FQI9KS9JhMIS/4kb9kTxlhZmWACQ4
Yxk0ehrCyk05ndIGGDnRA7obfIQbKbMSSzLOCZ9ZufXsMPnXM/KXg2DGBUL5/GqlfliZ8UphKVYd
qh5zxYKhXhVupJwmjYEJiVxpZZGfyU5s/GU35+Mj4Dl3JmKZely+h2zdqQGjWkMg8GDu3B1FOSkP
bR0Ws0CY0jkoRYrvA+M2urFrl+XkZQ5DLrTENpemNU3P8ZeUw6MI0qSy1Vb3vgjsV3HhjJnCFUOP
wkfGFoCMBLbcFjSrwTJsqJ7xtqcaNW3OD2Nt023Zes9WeShkvLVYwX9Z1uGhMp5wWTm7j6Prf9Y2
0HRATskm9JCp/7KwgYRFUMul+R4YMFsrqz/Jta2KaPEgSaV5U0Dd1MVfaxYgUBuOVLbWr4YwSer3
SdAzSyozS2sOMNpmhhVqqFtW9+FkFTvLpMIwvBBTHAL+1EUhO1PpMOxhyAAFKuAtxl/iv5xm/l3l
kC+KyYkpXubiLlab6WOWtQ9xGIHdQ7xZmFQZjbEfF+8Hw15aSfrdQh//KAzeIAJorItv1cYWJYP5
1eE+xKZX6b/gEJn+SiBJ926xNaYpPXa+zSYjbVCGd7yHJxMWB8TkB0hiEDOUpU4N6F1Ir7g2pPhM
3mtinNox/l71DgkuLVzgzHdMk7YVMInyAla9dGUXF+Gy91mgzOYGw3zN4ZIJWjIA/FfWcCagBraZ
UDbgPmSZf2C+Fe1NAyeB1W0+fHHgasqjClOQGxmVsHatI2frpudiKEFoKkqrWHQ58pQiO8H++320
Txgy3oYde1/Vh2q7znABdmPnbOzVYnQers+aLmvMd//j7P1VM7U6LaOGANLF+A8gKdjqU/GJ0z1z
mQXJPNNDpflfbPdoGCGXGQg5qcOIaqfiS4CHsIXPwdR6s3juUUw8W18mjtOLiSGqkmJnfvWu6Zw+
xlq/FFwOMoKcQZVEqSV4t7whDdJe47+XffHlkXZu5RokccpL9WpbGC5p+TCFvD3KLHCdr4AhLjJB
gu4T/92c650r98UARsagzXlUOmoHUWRnaeCU9YuiBhRLGxx71DA9O4a4ILniAj5Yn9a3JMfj4CQO
mCb2ClqTfkHEQsjh6o+JwbVdjvW1jdGxdxwpy1BQfmBl6NXUJMkGE5xql7XJj2tyUK+2vkUB7m7m
2X9bovi0jhkBI6Fnb62WXLp+/ccIl++R5xerIdVuzi2Ih6clz3hYbLNxenPD4CdjlLeLLJrt1nzx
HJggTY2ND9TMH7cxzuRavjANvITuruo3LvBfq6P/tGMDxLU91cQmIOikYOvWyAWdoRQxD+06/VOL
RJRphH1AgxAUaDCis0jgGgK345kfm9Aqp8BtUXCaZvOfgrGxj4+okEjmsAXWCWmeNW3Yq1nBYvYF
Nrk9/zXNtuXXYITW2W5oMdKOdYdlFrbHLbTs1csgJXoyJ9dc66xHtDXQWM+ZRocgSQXMeA+zBl4o
zrzqjLHc+bXy3MM8AhcUDf5n5WxKwh8HoW79hw4RRkFEAFubizFspYPHrZAQPZxJyzzTTrUWz2Qk
5TtlZxQ5ANrMOqgK0OA6tXFYRamm99y8IvAUuRoW1oegR3Cac/ghlzFikSeEEF0KNs/Kvxjt/LhY
7deKba0WrD95WO0WO/oZHX5TPV+tSykVQpGKxvrgQTRldwxYPnpM8SciKjNgDgREYmDAidAU1Jgu
wpiyn/D5TZ8AhVybdd0O/O7q9iyI6FKF4zvpuAmr1XgIA15BQtM+MEbkkoiRMvNtRl76nPbFNoSU
tCm0PoRVN+0ViqCn8VcqIlttHe9XCzuiGeVROVjPDFixnZSyvDkxckClHoJASjxbphnown0LJt5o
7yad1a/wd8R5CnQiu5w/NDp/u/CWnPGHgS9hwEUSeyS+Qbft162ZpPupZWWEzpLtW8zUMsQGVUwb
79LAYD/F4GfRNqq0McxjlsxEkpHiJJMTMcoOkA8GEgli3AiGH+Jhg0hr2No979gI1m88BV4SDRsE
ZTlQIJ9J+/41nAGBioAJjqiAbN3DwjQ8KbycShWlUkruGl2daHqVkAaS2FcpFhKLdo6It9ya1KCq
yVb12GiwAlXpXzBGYJ0nYEwV1NXFezHTaV+s1bu8G4VKyl0ud7ptp8kGd46d4Eaz1j/mev7i9Np7
bNT3cw4AmtsVY140zjWFSJhOf3GDe4X/cmjRsKCpIvDanykmx/hLYaOz0EjyxN9DcvzJYjCX1V6F
Rv2XRLMvz8QhcwCEtDnRg3Eh47V+UWwcwYWx5iHwrzdumxLTXaMBshA0Ugmy8wiJKl4WTKQZSgA+
t3h4FOW9Bm895FCUX1L+p4rnojRGbg7HF1bxc6y246Q/UOvcBimDMN0PuKQSHm/RKMRobygqNo04
gsqo1qfyyzC3lfeVV+WhS0dVv+Eee/GxvdmOk0+cJqR6fig9ZeZBlQIS265NAPqT+i+dOT1j1ADq
hO2gGExZ6Zncw0PiPGjR/EJmBgcBHj3emr74bvJuVO258HGvVtEWjH+sTXAhGIhU1JIZyUSwCNwc
2IK0+MYA6bcPmf7E3vegNxeIR9m+6ctm7z/pQthhOloG0HL7eIZLcPCmHzMJznWnXbSZGagU0HN7
6rv0vlpAZRlq1dCBKHwBbKMA7uCoIYoA0BI2pt4bcO+CrdyMXcXLqWIok6S3abS/pj7dDEm868b8
C0Nqzt6x+M9fKoQrDttsiEYGdglhIoGxd9MFJR4PoEZzZBfdB2m6C53uI4rTYFPoTAAGP79Vx36D
yUmcv9fz+q/PbzqEMtRLbBQFZ+TReS4oaQ3vKg5eYV0SJ1K8ThmfSLqoxPI+5Niyw70JyaNaP7vy
02Z40g8fhkh5UXy8U1Dsuty4qIHOaCxEIQ944AHPjC3dsV9MnIzcQnpCJCSmGYVFJyal/YAyTw1V
MN06joFxP+Ecppt8TbE4YLg2D6Mmk1JDBJhLBm3xt5yxdysJ/rIDGLEa4eJkBXZZ/iODUjWHUNUT
1ipXmCTi72JzXMM3nD4VSJwMw7GFQd9Topte9BnW/g238OdQclL3xn3TIN4IfOc5ic/reohNxh2Q
0nPfuZejPygXFIb5IZTv3xMH9sKt/wTRgHv4Cpbd/cNp4WKjMl385cQPOKuSU8mFK72CL21c29H/
MvWCiFyu8QQKVoXRptRKYxmNgOcb48uts/RYI9qAc1bsJ+9vb4rSwrgTOAeWDkhfR6HVEQMGbAKu
L243YzxeFzNhPETtCyjyTp91CQb/JzPSx1zYj0HAPT0JjxWD6pUqDp1wjsoraY8Y2ICN4fz7awRl
MYvzwvCt9fNDPTeYd9RIhvm8AlrqnPXg6RP0g6kA3uaLoPy6QFu/hiHevh37IC6+LCYfqim2/fzT
74s9M+hrMkOA1kEbBBBXX3Zr5IhGaqDYhZ/e0VGo6ZOTTC8BpaYi3VU4u+Pm0xJGyt7w7AW2ACgW
Hr4E+u3VhhkwmulFtip/Ma5GUUzegB8cbBjC0vhlIivFVvPqDuEuzKZjaUB6ko6+ZfUoOLHnvs0Z
3HG73ejkf5cepJhONvrEHEvNYVn8LdfJTrKWuoRx0FBS/5QTCYTBV2s7J4fgVPXwKtuIt2hR/MY2
CcEjYJ9jbOMiOSvA2XA+zGb9lLNvCjJKAoplOtCaokPtHhMfejwIgSutaG8pcijeqo6jQ8DjReUG
q8CiCIyyZadiIQij2bmJ/py29XM/jrAM/K48LmTMNeDpemc+yXRS4bz4wQQbH5ZYHNR734k/xa5q
9PEjFeCBvMnnpg5Och8IaVN9BbplPhXeeGs3c3nUaoNUOWxSUzosh8qq4j8TZ3mtN+4Qn7wKCB2H
PQ8g7ipxn+FB6xxkht+u8Q/97U81Jq+2+y2+a2KbLQ23KGxlSMRdGg/IA8yMBTcly4MusREz1DQ+
pRn/W4IYD0v/7AwBln/2cVydi9vFj4on0wDkbWbgYsQWlKqYHxTu2cRZTS3uKBuuFhwYVSBnXgs1
jO8BP+59ZsZ3s+l/yoBullU2cXttor6+Z9BVAKDS+jVN/iPgwhhzp9GzDLgw6QjMAZapd+nkwHx3
yMOhvIhInNcbYRiQLjS7KKkY4FsPy+L/qK8/E3ikIkaYznmXlxbakXR4GEaTzZQCcyqwSXqsElGg
u0wX32ZwTw9awFaxTBRIUjhNstddxjNS6pBBde18Ls6ak3OW2atV+2CLDSISrmXSzpeNZWOiYzPP
x1OB7gdHl0H4WzZ+Oxtbc46RbwD5t0cx+Oxxr13C6qvt7HOWChJvFJdhjc5mGhwd7yTzS1K7HpXR
kxewUcJyOqDl9kjBxF1U3B8ishamJnicRY8A0GkyT2zkkhSQ3ZY72dKnY7TOX4oM5xOO1GLwYIfA
yjCnPqK5vfWFKYh79E0EO1hRfYRsAbt9XwT9f2oEpO7DzjEeY7LfQXS+nIh1N2FRE2f2U9HUbxLZ
JE6N4n5i01/JWhSbyhmsQhAfaMVr2P6VjT237Z09/5WaY6ysZx+zAnXVKh4azm8xLMuzoi7UgtNL
oFPh9/9K/4zIC5AoP8htWku6wVLa33BkeTMj4J5LmFZAgJdFQMC2HJCU9f8p6rMRKNsevHjpGWmn
WBruSvHofVZSHUR1Rone3sSSCOPy4SVIg/LOBk/TGWHkdXgNHWBcw/3jJQdbq987EnnLZYAa0b3P
WHbJnwhN+2bClTbu8aGh5nCiy5q5Fzl5ZKrInIrfrLVrmiEDqK6K+uU4PBwlr5j5K2Sb3J+HSGve
umrcO5bzokz0FFqoOJ9Bkz0yb1pRb9FbuAHmyoBMFqIVNTbT8ulaitWQIW517ZD/6wznUEhRXFUY
PUU06QRanj2X8BaJUBOLLfmqZj1cT+pIXCjmi5Ag33GgvOA228SRqIqAE3Zkv3/FSB7wpYJ3YxkJ
dkJ32oBTgrqzwqHezU3t3WJDhXc/t28c/olsWrcgoN/SXLS+zEUUXIVsnDIKR22b6S99Zo9h15Id
6pZFTaLyTOZJ8WqUDmFgCRtRllWro9DmU5+VQYNvGdquKr69ufzl16jPO5gIG2Lr0g0e08UClf0g
f6GY5sEp5/9F+UmVcXLe2ASI6hOJlDimGLP7PI/DSeQbcjAvI34oUm1LooTLLlzDZ2goDyv1iMoy
mie61BFbs6HG8MLJOwQiIExGcC8BgJZgCD7ikA3mPvxw+VtU3NXg+J+m+WOZwUmqO+UCJSQFiDJ7
XDPvcz/+RrZ1M6Jy7nz/OFaXxTNvyAPCW1jchyamG2pcq4oeZrS9Zj6XneAJQga0k+bGwL2/xDag
JwxQ3cu6OFrEY3vpwPAW510eXkgsGffMTqFate6j1SDuLfSfmBvJPFR9FYq2YQqTJSnCd8dpr3nN
6ZbPCw4xsXOjdEMKLlvC7sRYoNg0Ml6JquDLaaxbYT8pd7ekyV+KyN2vJgsTTSttNdVwgseVlD3a
Yh7d2mG6A46zDR56nbUnBqP2yLkordiD0wTfanQFq0UuKmlibe3/hYedV39HMwL2Z8Gol6Fsiyi8
FcmXxmPdWJVqlMaC5ikziBfhD9OA3enx8BnGKBkcLAgNfW/qzVO/cL97mzUZ110EUpgRJEZELuUd
VGeIKNVHEkP67bglM5vNBWyLgbSJlprZtbzduX70+0zstWqRsUFV4M0ycE+/ZITR95w6uuC9vuY8
roV7tWaQ4bKgm59JX207bp2m/isLQ8JYxNcis7SPmLY/EeUNuVP4YWWk3qHDhJ8IbLrCuG264CXG
BmkfcETLTMuL/ENUhB+pvOjueRrLB30dz2rPaS5fvu58tbhYbHvhp5RhBso7vRl18h1oiAhxzkIP
Yuygj3/rSDNV5oxb3fVBC+1D5lwqxSuwtG/DvLFIJt/kTnyfd2vJ17lclhza8RiBVC0F3uErl46p
wfj18303rdcxtZ9ao7+tJhcIwh9+XXs98ANZznm10bKm2pUp73QOEqDHVX9gCxQEK/WIWhbztqvz
bGt7tD097AfEOme7Kt8bZ8aBrMqZ9UTD3i4b9Egtlwdz3AS/a4xFwfcAQglX9MHHiHZZnPPYI3Hx
7xV3k4uTjW+mmHLXz0mXfmrhAMtfH+HYTvBx9MHblWK3lQgyh69EtO1RKI4mO73zsotIV1CqXqn3
t0u03js5mQKGTdQQR8JnMrvdqYua/dKAFY1izo/wpGZIpx2WMLR/rUfsJt0HmuZs5S/TQ925bf3m
6JUp5wJQzW7Wt8rsw2sRlmh/Itr0fYm6fyP+CVVW73TiI4RwZGrFI3aFC4lddBLRzAQ7SljvwjIY
Dex4RBCmbLknu/nPQaPeAb7tDR8FfvSfBHQlWIYaAfY9ymFODRuZcp9pWM9uNaJClKNQjFGSofgx
pF7NDNg+MHFqrv0i9REZjFjVUjKoj1xUDZ4o/UM+UCpiegCXz233ifTNuCNebF/GMvNdO+OjPuoR
4of1AKYOUFfYn2ZkP2gBP7DiaITHiMeYpzJXWxNGqz6d06B4SG0aNvVpZ28lCtT56WCFpIl1HcTG
VsnZJrCgIipOcqW2ktAhejGVEKXs6m/sJPr2Ru1Kv/9lcQu2BZJYs35j315kvEgWAxq1kQ+tQYDF
dW2rTdY+ckD5lf9ep6d3+lTeMn/Bes1LLLiwmK0hku7n7sWZqv8y/8Z0+ncjN3/WIn/MQYv1wbmu
5oc74NfQ2PDVBh+QqRy/JNxI4nC6fnUIikacrJzrjBoWUE5AH/dqP6XPY3M7J+s+7q2LEmW12dYf
7PCXvJ310UGVc9hSXucEBzGGkXY3PWpO8iPIVO9TVguXRSrRtat+CBdnakXrzp350FX0lYPO9Du2
rRvfJJPLHI+mOB8Ftb63PI1kGiN+MULC/djzawkskYQcj2HjXbjYNn0LcmUs8DKw8/wTEyw/Q4hb
oOoPPVaKNbZq2rvZpSR61YxFStFQaK3+VC7UsTnjI/XL5jRscVDT9+7Cf4Tvz2cnPDoVoic1cz14
/0ZaVzyhhlOTO9Sf0YsUaDJ8ch02gQefe4hnY5M8TT5toDx7RUefMKbJV+t3zk2LgdI6hbRcJlgk
2sEZdh3nlJDLyAUiAcm8910OonjCix+t/N8F/9E5n70D38QGk3BjV7REfy9WfBsOzMPtxdjazeBu
13DKjiZ00qnluqsW/zLUfNds18eQcgY0HkwH9BWd5vyNo9x+Csxgo4L0eh200yj7Fz351Mr+tWno
szNz+c/u2hLb1ApTgFfDsBpYroQ0bPQS6kPiULwpRk+SPvqxyf08PDfjoQwxGmY46WLzejDW+d9U
nAdo/REcjiD2flpmopAIomzT+Q8GI7t8DQ7dDHI89/c+TlKIWQriQ3ktWsDZl7tzvrEGDS1t/PXL
OqySE012TdpDvV9EX7dIsnPOGDKLvDc6Hf9gzfu84dJy4oRxhUyKcfAF2GIIHI4ZxGQrP3dwaKWI
VoQDVTlbRo+OLmli5nOQN41pQl6X7leMkK2cD+RMcMTmxsKwVRIFM7D2NB5/uGfPGeIV2ePsFNBg
Ggc19Rc2XR0hsJ09fA+0GhgjT95+CTsCdGJJEfY14PXIdSOeTn4K70BmIwQNjX3LRzeIWuNCiAzB
gUZsJ538o8u7d8eDY0KHcV3SbqtLmB9XCY2ooIySkyVzIoiLzEraPyYSkAQiMUscZHkkU2KXNcdM
b4YtzNzOMjeLaFHj9HZeZ7SWNiSEcWBRDPiujz2FuZ/BH1CnujykklWR+OJt6gWGslxYCpzmeACZ
rPPNYsO6IgmGGt4stv2aPeR+S3cYL/f6MBI9QdO89cfJ2BCHGp3cEtMpv+xPXRvexbHxoY6FsGVb
zQ0su3jC7AD6XR12DyA+ZJIM6W6J+4O6JRzLe3XmaK9Im6aR3Rracsqs6JK3C0IU4OZBeGZVcY4q
/Z9i4Sl/tuipClnDljYnW80JKZfDhdAYEhTrehRaOOLhJuHbr7ZRy3ilKMFmmMtqejjuyNQiXw3P
jAl93j72lze9cI1d2Bf2Llp0UWMPv7LAsjx5oMu6geg7wr4WWu8u6mVaZncHxOntjsHOj2vhGsS1
U+6oVl97d2q5ayg8qWQpM8ZkP4x4epSsD691L8LPUCxbpof49XQ9OHLwGQ3ZrWOPy7adYML52K1r
KIk2tQC3Pt+vKRbT0HYeqQrul9E9aNF4p3SxmciVxtXF4BbPOH+FeVRn6BtZQnSelfgARs2y6zPv
Ww2DkowrKlQGwuNfP1idbSiwvl69NEPJBQMjaRmZdCbnVmgafoceGIrC2PAuGTtDOuZXG5jb03Rr
tL0DF5atDv3xJwoyEt+qgBVJITP5OMQy6drVU5azuxkMtllwILTnPozcD80lL8xxt+rjYATkcweU
0P3Sdmt5OHIocNFS5b7sDeVmp/Rsa35XhdOHejBbYIcA8F0sjirXuBS0OUUUv+Q4Fkji20oxscyE
4MgH11rEFS6AqmYeVe52H/EvCQIwqXZN++J57lPuR8VuSREkbpqU9niQ6Em+IeCT0IBhZ+ZbpYYI
9YVtT0IT22SvGbG96WywPKYZTgVkLlJDpfeYF/3qFOFROh/1C1rUkjTu3+YJU2EDAcleTPuptfgW
ESVYoAlMnR9iN9813nSXNw7S0OAqscKtONrrevjQlvpnZPmvmDfsfVwNoSkD4avAhMq/akvTyJh7
q8WTdRgsGEzCJdccVrHuL09VhqDVGAY5KJqNJ5MhlS5ZpVLBpONuKMINTo709UOPdnMlt4nafKvb
ECvIeOWYX/Z2/hwkfGsRPhpb5Q+dpM0Tmfb7fsLSV0hUwvVC6Sa30EsJeWajieRJEotESKbDA6BH
hVtcWO8yoZHzXMXcaYP/aIc7g2DDINC+Vboy03rETuCGWc1wkQHA/3cPdV3aQC7x3PHguMMtzH1S
eGqWg7KTMNJjHE9ATOP9L2aFsfDO17Wn/3F2Xs1xI+ma/isdfY85mfA4cWYitnwVrUiKFHWDoGjg
vcev3yfRszstUiFu7EWzRanIQgGZX37mNQaaF1T/8FAzxASWB5M6JE34ycGrVeQbA1psOAfgIavt
XHTfljaiwlaEQb732dAZaKsVNp2J4bRbBdUwFRIw7xFqqJObLi4AZVe3AZzWBStl8jN4wk90wN0J
mcZqi+wXy071nYl0V1Wkc2wl5EjL3Vz0OCa73ZVucMZ2JU3MIT/ia7GLLbRf2paGo8cwjH6M9tCF
QNNUAVZNI5o+IzLPjUq0ctRDmAsvhMVKbedlnJ0H1Oxxn99pUcXvVRRLszB2c+SDD2+DrZORbiJy
cQcGo4Gd6e8WCY9l3iN9qteF+7lEKg+464CZ3qDy3vg5H+qLxbdwmegD7d2im/wjiIBxjNbkwxdV
6gaoAxfnqdVd/QXO9RCMobREI62jt0vhaxobMFcMPSyIQYOETex3Gmjbvr2l98/YGbgSczm1EsKB
NQd11ebEQ3xMbOf+q7SJM6asgVWTipF9x0jcZ90pAYdsZbO9NtHV2pQjM54xHmgaZgiV+HrBrIHY
G8LDXDEgvijG7N6HHrQJQ3b0wL4PxgJEoEiwD+hussS1/jolSBFT6gHveR4R2FStHIMdvQDykLm6
DwxrxUCJg9P9bpwK0SL8w73NPdJn9UKBKHtzhk4Wd3DMd50PJB4hOGQz/bvFb6DqPNhP1YMYIC/q
YtpWef4Yzw6rqLkyAXgYSbGfG/urb2d7I5JXlVL48BQyjnZeuaivOAIGQbltaIs7U3xEVfWpglrT
2Kob7cAhcIdLswX06atDV0GTl35A5RtyrSZ6ahKmwqUSEF5Cb0XjNJ3uWa/MmZuHJVwv/mSFY/kb
ouTypAKVNIf5FhED+sNqQJklPUpZQHCIZwuFSGHLluJlGQop+H+KsVhtdg/dsTQQuzB8lfgEw7lj
4z+WpLXSyBsvQ10rdlHi7EPNMvbTsx9wUM090oqFumgG7vili2olECDKEyrvVlDGYrNxkqbGsRbe
4N1DoKLsnVJ2xm60O7I5BOYb3mvBSYAvHg59figldkPJ3O/SuXAgwZ+Fg2NvYxhL2ExN2zpCbMF2
QSYORH3Y4eSuKsesBboXLT1N3SCvMkKOcURlN4WlX2KTe8Lo+a5WTyqrc85oL0QFigikhXqCshOS
vujnDDSl14uXSuBR9Rb93v9meowolpJSRUdrpLluwrQbOKwUSNU2OaukcoKXhGdVJy6Zo+4wjuue
tdZkWtli3JrVMF54hYNdSsa8VWkfWen0bDGh9/n7BZYyOv1B5vJ73tF0dRt8z4fgss6ClElT7xx+
rybsKPudn1SYMek0Dcy1LGnCV7XeiQk3dREnBt2MNa0jtUqYlXpjxFRuDz822S4TdmVe7Rdkl727
n8lyNvk44a8T+2duGD9X5nS2oAFDxWkr0OtVhd5U9ZsWU2LTf0hTsZ0G525hX6rB2ILVUCYeijwR
SHmwfXI4jiPEi6e97iTII+rVjedmxxbDDOI7SbprIN6nsAEWQlAjpUHde4gVRkyGUnVpkf8EHdnd
R079iuEdFFvTmA+ivtAJnoUBEkk230w7fMjoJGgBBSzkKb9m3LCITimVqAUxbnTdWTz1Oz+Ci9Vd
qBxgUb/uJoWuUY9X0iYW7ifuX84HVWceBAZnfAbbsSxmLD+rOveOC34jAA3k9vWucovXUNUxKg3p
IbxWFmnwENImKidnX6Y7b6SxnUWAauTQc5rpya30UOZnyTJGz4C1wdHwV3XbHhG/ICINR9lQ9uGD
85zkl9BuJua9D0tqgHg6EioY7A3qyFN936lgd06kLMwnL90FkC045/J7hXZ2JtrWoHqVoTMz7zYo
r+Ngup8KkovcoVxV/VLTeIHagt2i6nt7jXxrSx6gJnjJYBfQqyCMTfYxCvihtqW9YeYaU03KzwId
3kT5dSxK8CGIIfUfv9Jm8Kyi6yDsrQPhfgR/7OGrPSnO/UID/v3ewBXy4+bwTGxUPdf18Pl7bzUW
hYbMUV5p/zrCzRJg5FiruZDOkcpSCF+QsLVhIDpo7EzRrmrTN4UqVZL/ogtou98sIG6pOGQk3Hdq
DOczog4imsOqja366j7CnQiPHBbbdxlhqeJWyYUpMNmgiRfDQDPPGOUzoEKi26ODuZiZLwAvUfSX
mcF+UILKix7zop0za/1l0WZfl1bfqAgMSmZ7AZXFPZN10veCGdCXPjEEFYG1niAqrsskvQ/DemtH
2EcVNGp6ptUzOKxgYEiJgqGa+UUhmzw0mi+xQuuph9sArwISiEAR+bAS3RZGv6kCaqCpJbMqQg0q
OYa75J+4CHzJCkYky45WM2ejzu8mVMESFyAy0H0Fsm+mGItETMVhLOWIE0T96+Isr6zwFjz44knn
SS4EcAPLgWJznLmSQc++ZC362ooowGzB4PaCMeqCs6RGlnL0X7Jam1eVA2rSiVBO0tsjLJVvlqB6
s5wtfRiyvRKYi1I8UyAmoBpoDBx6H/Jk2ydXphWT8iCFY1jX0TRi92bsF9sFNVJI5GNsT9fqj0tc
WVCkbpFRZKyDWKwLs942uU2kpWkQafF5XfbfFDIpVMxaPOU2g8Z5k0ZAZRCu7rqtr6xY1JD29wvb
sn61rh1dOq4DBt8R73yC7TGcPPhj7dpMyIQX5EXG3D1UshfQc2hAKqfiKoFqOCu3HRJwtdxFhvCG
SlHxLao6UqmF2iYhvDqqSRk/pPp4PSjWe1AG3q7SKZ0yyflqTfaN6sPC6/uCx8JffRU9be6ZDG4F
iX6KCMo2G/ammT81tn5wfQB5SGXQrR7kLcPPC582NOjDBTNAd/IhHPRzqyBxVTaDQyG3LhRzBXJd
mBPMWnTJJemx/t24+/3d0z94JtjoXiN16LiSU5NQ/3OkxisKO2PJ3XMM897zo2sTjq2So9c748Rs
LmQW5T2ppbngv1rGoZKcuWrSy9mGHFxymhVqJtoM01b3rY3NBHrZ0/3gM92GWjckVPRMGSHfHe3M
e5xT+36JcMsmWz7Pfz2P/x28Ftd/HfbNv/6H758LlBcjpJfeffuvhyiJyteX6Ol/1I/935f9/EP/
unzq29fqty/Z3P6vuz/eivqPi9vd3ftX/vS7uYR/X+LmqX366RuGJFE7fele6+nmtWGDLdfBh1Gv
/H/9xz9el99yN5Wv//zz6SWDIxk1bR09t3/++5+OL//803N0IU2Sov/6+3v8+wWXTxk/e1sE+R9F
8McuLuqXp/z1lz/++tS0//zT/YehOxwXhuvZpmsaDhtP4Xn/+af5D9NjGu/xl9iV64ZNnoVgWxv+
809b/4eOabfwPFt4y480BWIY/IP4BwmZIB8A06uD8rP//D8X+dNT/c9T/iMnnhURYnZ8sg+HmXR1
Rxoeb68b0hDvEoxMp7ePTuG4xgvxRW9KTQk3lts6tpClVRDjYj7YPeBavAZ50ZA9prmMDsJ3sbfE
6jCPH5MORRgQ9CnnsQPjDpvmJvVfs7RCnyq2trkZjkzFytNoURKjwnOGqBB6fk6ILP907VdDsjPC
IqItOAjAPIzmYEvTd5r3uVsevTlqtgXCEjurRhsp18kGaWpe5TIIN0X5HcNvjXLe6rdTjvpz7j5W
Wk//taV+0QdY4kO/KZXY/6zFA/H6MccGJC7mh6R0fkBMe7YbcTGaaKFZfn2f5VjzNiBqqG3nszxn
hjOHyvQn+dFk2o/aBpSLmfibG2u3UZyjzQD1jwnIXdgnAabY21xQSIDQWEMAj3dqQN9raGcwtTuv
Hd9C2Hc4y0293WOXiKJWpETbSv1Bk+V4DgGh86fmk2x+MdP8KZvnGSM7wzDagtgL5uvn0NTXLRK9
1IgUMjRDtbxg6p2iCNBaG3pWUEOnFEKNmBAvYEygUP/YrN+0ieF/4iuzvNP7K/GE7jmESVNa5rvV
5vpJ3zoSV+khGNNjGVspLGeLz53aG8/Pp3WkdMoSXAs2uWWbezwU6AikdXPoO/ka+sKFTJfvsIhJ
tvPYbnqnnfaupuTpe4Olql1VRXZdVlW5pZsT7dISIyd42XIb6yDCJj8+hnUDzrkCYenFyUUTlFt9
1ufNKJPvEyKO225qWZay/JLKLNr/LUT8e/f9fbfJD+k8JrUm/9ls4WUH//wknFkak0hGPmeDuzUC
7k+waALWQR/Wya6qPAs+aX6toNJt1Hytovkx8ek3I9yESbZ+9fvL0dXtfvc4DEKPlILiQujyXZlX
dYFIJ7ue1vi1oRWx8eIZqDWBh04E9X7QO+JYHrKavRHm4kfvwLagx1Oy4XK0k9dEKGttSY522+i+
BvgAryXQUgjbDVI54HE3v79gaX8oTE0WMrWpjXwTDqjLJ/qby40f5YjpAhpf61417bvBPs41eX4z
asSkeN72SPnPY3zRGgLFir0PtFtZLJTbooUarjF48jABq8qdpcE6bmnEVAO/CPeJ72XmxEegToiP
GOVZFw/7drDQzjbc7dhRdHmgkbZOh7Jy4mxiib5+YI9XqY9xpt1PyKo0BTAyx4gOlSHOweYizm/m
+W7wvBfbCMFa1fkWykq1NvWQSZsz72kUeufW3Fs7OOAnLUbGwejkpVkwNdEDIQAmZyszICdF+Thd
41J4h1R4c/Sblpp6rMxt043dJlS3G+T3iKA+fY+skPczFDoaGFhVZH72Y5AhTUXAG/s+wrZP+njI
Gr6/nYe8PIRwOeeZqDQPyF6EaDG1KIU35SMOMMWZ11s/MJ6JTnFhXroJSe4EDGCLkGgFbjB09nZC
58KTN8wG9rofn0cFrdzBw2B1CO2nfgAp3RROD+wkpAb0DMSP9Lrd0WGskP8DmYTZSgqbIgkYNFeZ
fggxM4gYDx4Q5noz69zZjKF9l3ecEgHYlb3W9uF6LsLnchbzYeqjNGaEp88Hba6bC6A65c6MxgNq
L8OmmZU7HgJXW9etT9qAvZmjT9HBaMJymwxoFnhhf+bSyAEziYx54RWH0K4R0IDuzKjuQVUe40wT
u824kBaN1+SisxHyHQEHo0MMfMkJS2azLc05M0eS1oKzNiGYZlqTsa+THAGF9MI2jGBnpSOEBnwz
XpxyqL7k/n0eWIwOfdQsgkwqT+a7sKHR+vtNswTVn3Y5WwWUsmSE4UIpeG9OHSegTuYCoUM9sne9
U9m8W0H3K4v3LTtj9LrH3ubTiBmZ7WBAwxeLnhd4c/ZaVrBCA+zthN9d9GVwJrG22FlC++okXbse
8DnZNQgM0qMyNqWa17h1RDrOOV40Ag0ps70sspBQV5bJgdjhbe1QPjlwGSxQYSLk0BkiULup/6ab
SNjWHIeRVb6AXoUjoX9y/jgfAp66FZYOTQjfaVcIVQL9LXzYbTv7AWwm+IoItg8eHcnQM2fGoMUL
9a2zrXtmsYGMXJg9FEJQoaAeKqSzmwmOhrpENn9GtHnvZOExNox2k2u0/0ubBuM8YJCmpyCUvAwa
BDczTVBasbzuMlbqdQsmAflJuY6j/JSYww/DYwq+sK/iaT4ExOJ1qVsZOKJAW1XDtgk5yGBJAF++
REMPaaYJYWRwZBshucUGzG2Q7y5CdmP23HrpuaNnpyFK+QhVjKtLg0BfRxiZMptTUCBeUpunSdcI
QRYCyTXejc7MvpqtfkcpgMD7HNLzR2YTBwRknkkE5xpEhKVNWyfit7XRIWj8698vUPmh8FRPxfao
mfjAJMPvngqYfBwbfZ/7pbfJTsusrzKpSSu1+66B3Bi/VrAoUZLILdAC8BMma0uQQand5PMblqdt
qrp8+f1F6ape+7BrOKktXXc9w5DvkiYfDckg7yOWSkmDLAlmiKjW+Oh7ibFrjPk2iJJ6n88Fcpol
U7gKWXSpBXQ2Ml4ZiyoBxGE+jNL60QAZ5fws1qWIkrMu/Ep70tkZKaJmScwkyYGUB2J4XlsNReHy
ZEcPkEIbpZ+4633MP0xXpwAxdQuHOmG8L/ErhmMRoGm2uZ28zQ0tksFAl7XoHazNIeDOBXFAOhI5
g6R9xHhm4w9qi3v+NapB4MxUbPz9jf7onKeuidamsChrsKp9VzgboR20Q2Gzf6huazdE7RhOTI3l
qgjvkUe+Gor4O+7aOyeJbxsfVfnfX4D1iyetU7HTzTMoxqT5LguKfQ3RdF3r1r3JBJme0S4jIrsA
eDYL6LDK2m3gMX/VgIIgosuQrnImVHBh1y2UX7fLLsF9wttuZ/cw8jF6OMfLsjFTOiUh2MYuojNC
BxZIgTeestTMzhK4vZzTwyrW/I1pF9M+i/N+Y7rz97TgPpe+Qo5W4iYtAaoZgJvBeeJ14VrVJsII
RzmQpesy0l5TfXq2wVyUk08YV0yyLAAIWmlvdsFLdA0WnZF2FHE2pchfZRZEk53ubeJ60jdmWZ2a
2YBJYaCL9/vbu2yUdxuJZpL0PDJemtnvjdr70avtIGOiI1Hm3QDKWFQz36IJrOGUZ8NmKjyg1Ea2
FeRjm6wTJ0SO79L0EtutVa0OJQExny0/fuHMOvvk8n719B0B54ckxZSG+64kiTsX4ykow2tgkShw
p/O6LxlKLkWt2Z6HdX2fTyhLZZMgoWp5au1TWevWOscwnAFOsl2s8uqwusFp97JR/eBPLvEXp5ZO
vWRaxCHXMp13oUhkFO4oTXGJmBls26aC+YfB0KbTmKylafJMEYelTpj0O75Ma5TynxCdsj6LHvbH
kMgFeDS3UAdi06p//9vpiTNj2gDTghxWYenWIR7QuyxDXbnXhf6P5TyxU3qEZrytLNqZS9s5CWnm
14kc18iS3vpp+GYY1Dm/v0fWLwoDk/RGSlt1WRBF+PnaaKpQ49fVAC8xRtVpArDvRQ/In6wVJcdq
M9qP5lAz47GBKSvldteVF2ZpnpZ2Nfs738gYEFKT7qbCVZxGB+3Gotu2VcIxyPx0g9yS713UfbHX
huKHKtJkTDhKCN+h4X1ZlNNULx8cwsr12KWmT1rQzVhQDfheYxI/YDcJGl8t57L2b/LYuY89THPm
GoxLkK1N2T1jl3BjhP7dFHZYk7VAKmpjQra4Sdc+UJFPStIlur3bnqZj2WwB9LBd/vfzjRvnQdOQ
iB/WTU2A8RsNoXu0CWlOdvOmsnpglAEZjql4aa35o5mCo0L5g2Mpt3HUPmWJBeuOEw5rUdr+OrhL
kczybtHh73ATWf6wZN2jS+oUEdknK1rpOrIKjZVf6yktmCA4pXr6MI3KnzE/R3fZYpjiP22Bd55S
LX7LtQjBsfgpLWd0bgw0678MHCefLCPvF8vIknTd6L1xV2iz/3w3pGaFLWplkFvcgQWh7QAuwwDO
mMBZFSYeZOxiW1PHoyOIP/dUGV9DjWzWLaavhh2twIypOq3ilR2CP3zWkPQA0i4MM6BcTTUL+sCc
r4sFOyyPFzzNL2pBI8SkC7LS8JtZ/KmdFqRpKbtNiw0VGqzh1153HiePfpSGEiyIGWC2cUdWaSrg
QE9AmofiNAnWmWLxYUgCeUDewe8lawqSYRN61rEsUL2s8aRYqKiYw1/46XjqDDRVW/ul4bzB/EZA
iPNvwWpuurplmOFdZRZ1/uJ06muwn2rwI11rf4lz/U6fn3UBiUurieTYdczUnbLlBPL9BgtsBynO
wGO5i8ndAiq9r4sf5KFG29UbDUfAta15u0QfsOhFUjk08MyORgsfnGg+jrXYjQnrCXHMkKk9PZ/f
Bw35i9hvu6ZumAy7PVe45s9PWzd6WQFcZPQwAH0s9bTcg51t4b23d4jcl/sujNN1rVnXDSnC1uxg
nKoQ7AZFiC3ftMm0rj95+UnzLfgQ9wyCyk/25xK43u1Px2DMa9G9o3m0rNi/BV0bqpUX6X63BubG
Akrwt2+n9gTxngFdjryMQwGx9ZIMVNdoyzXortgDXxNhi05mAVDg9zdN/9g1MoHhOwJTV8mdc5x3
odbwMxSxDI6ehT8jSvX2hnUnRkdArQ409s63RgXNqUJEs+4v0nHEoyjJShjdrK7IJSmK/Iflx9G2
JILmEb5BLgLPjA/jMoC+gkQV3dTRRClKAQ96lwWokiIblAXWC1/gjK0Di2pRxADge+upZX1D5yTL
mhzFs6fcZXrpptOA2PmcrroKdF6Z5/MqyTi0JAp869RZWm0L7TjzBbVHeeWTgtL0f2T45ANbKYFU
Ze7Oa6pNiknBeWluaZrZF0kkd1pcY7oZ3SQJCzmkH7PJ2uYEkDc6zKm55YLivQ/bgM2oH+zW2i2t
hdCGuW+V2UtbDvdJSks4tpozs27wJrAgn4AzRseHcyUP0mvkwHzUBjbRVHynJl4v58FyYhU6dMiW
xDBoYPDRfF7VA7FDHwQzt7gGLKVy9Um/jb0Sw0YbrGBi39XN/ODO5bBiSwAx6nC7iYIA4SD48qh3
Rm+tXby4tb4bW+eiqgOOzzSnRZBhw1rpeMI4EZkxj0wXGncEZPiq7qajm5jfoljlcnp4ayDJvLJH
HjcAKsXqBdkyr0y0u2Qj2e3S3aZu+da4nBdDhj2SWdZnXi6ig0O7X0uwnJewkldFiugA87ErEC7g
0RBA2FXWzYBTK9RD3aMRdRV4yJ6gb4xKKfIsW2ECk1eI9KY0ISt3jCUqnnUvO/cwgDFT0XP0gcPq
Uv/ajBBQNP8CDcF40yXMu5cXlyBNNvB4znsNU4IuYZlhQoYBEA1mzdyRZBzUyV+zY7n1EjgSPnyk
kHvPQs6vLFOIQywHsOgzYGfypEXVUGTDnW51TEYocUAu0x4tQ2gIVUudLUB1e1qzx6uCddQ0z1nR
PBlNdOhDUJxhiP6WhRVqGOaoD5hXpUfEL20D0BpcJwai7kNf1LdVCOy1EGCvgqTnFnh9u8k8vs0q
fZdmyC3oRXhVtcm6bEs4UY4/oakzoAtUoTobCUxztbtOk/6pw6FQn4rsk8NVV4HhfShjEGbS+Wci
xrjr53ALilcfpyDv0HJmvmvUR2DECDMl7amV3akaSZayaqTNF3vHrMluCweqVGBUtwvODWq9fyqb
8lLozo+/gIN4Ia9No912+BrSrG0PM2wJX2SfxOAlor2/cDXZtQwyJO9DDBZ+wMIvexreTglLzXY2
ug7vMNSMb2mSgP621y0gRDhB2fcFDhrRUF43KrRp+Nlv66m8cG60zLtLGEcpZhv+q1NKNmqwByos
HjY6xA7VhlySAwIfbbCIxMEz/Ws3Z6Favf3AJBEYv63Wb4AnY4Wr5TgGXzSHNhbQN7wJxuBoVdWV
juoZhDs5bGUCZ9TWrrJCmdo1Y8883cT4SgFydHlfA4/bNg0NPOytH0oEK0hzwM7iLbXvkb92y/S1
RrVdkvqvg5EmloNySyKbQWHhaoxlYTAZ8cOIlPzerEMYND1NpUH3b1BAClmJw20zNRcU+W+YBNxp
TIA+q44+TDA5jjxXlZdUmTrz0p9XFalEVcwsoDUSeaRh7Q5d2Ghfcj7RWbS2y3gxm2N7TXfmXg+0
4PyTA1HlhO9WhytoHHhUjwz335cetNJgrNkmotCVIHmzGfU7aN+Q/1wLbC4hadKEBtChcWgC5HZu
R40zYYS7LaPGO4InvKDPZaOFI8bj0GUIGRTao5DhbrIRYWrI2RDQYSTQOtm177HlpxDrH9u4mEze
5/ef5lc5kStM5Egt3aVh/D4nooiZwYe43bomAK60LINLH5hbum8VjxPhGGBC9LyxDesbbbfghos5
3Lr1/EWf5gzfGfwDQPPCRSPbDx3zRHwrPktCVGb24Z67tgR0YXPT34+tkbDrc4wv8eCrOfGXqJHL
bO97KOUk5rmeDGKrOaTA0P5OQdhfxIIkVKsQ/i85iEzQR9kAd40TxuIMtO0Kwpri7gZBN6xGwYgh
zAmzSwNIAxz/yarVf1FouNKW3ElKd8r3d4VGiywGNs/gDWOlOCcCx4ZyXO3Aw6qG7BThdUec4UCN
pcUARLe2s5aQSycper4QqDhKcAJ/SzWoMCPKMTVj6dHbD5XprptpKFmH/v/HNdOjtQVtMsvSDfdd
qVhj6qJnjYZpbW7s9J4ExUVWLbuPzREKH2Qc3DNdB7BsLunc+FlIx0uSulf9BaoX96kp3krf3PsK
e57ETyEGFxx934zC/5rV+idLRP4iLngwtaniaAvYUqh//1vizNEC+kZw2nj684TQwkHgfz2UiWAP
xgOIfeUpUMHeC6HRufn47ZON9IvTDvIfgCKyd4uJ5bu7BbTfwmK37NY+5Rr2UdVJsGRX+hjcjFms
b5goIdcAeS13CK5eSmU4m/bN4B192V3+/mJ+sdyAKnJ2UO3YlpDv61ojsM1Wo82/nuQhQTZ31S9S
3gnvDLnvmJqcnXGDlmLqPS7NRyvIjlAkwMOmiJLaO1OQXOYZfbKofwtdjQrUDzjKZgcXPUj2oxN+
Up19RFSZXDM3DjCOZWGt+64zJxtzLmKlFdV6U37OmcasqsZNWpGXaO6QDSZphiMeVK2qBQuQFBsS
SHdjx+YEkejaHUz6svsYTJ3EWpmh1ltsUzFTaLPj5rO5p6Xn1XQ4yvRyrLoZ6iDJlbA2RYQXVidi
85M1+YtRnCdobi2NRkfQEP15TQ5dBy7eoJhrVFUPC3FjZIwQE1Wsm+N0Frj1cbDAjFTYy6xFdyfB
0mPDmQkSskODJttFG4ivU+UHgFRs5P3N5EzoxwJYPGwfb68ZLaoAFQ4yPlqTIYpps2ojddRCEH5i
aom6jfaabpUo3ljiRAWD/vAgagRxd12l6StTxmdTAoAmTtsbo8mfJ5VCLzn279ckq+9DEOdmMs8n
BDKS+LBDwt5xEIb3ODjlnCBLlx9rjaXm21gFMIwa2RcHVnT56LagRdrKrPD/RGUSM4XHoPLfTHSq
hhQIomNq435ChrNwe5SfDforOSz5VZm3GJQx6zR8smWoB6uhD8KjiJTKXupSyvgJGg4erKG+uMFx
GSXRiGbGYM9XzUB/Ks0ZxPVKCi5yNgwvUNJs3/JoQr0OmM1a68Zol1kXdKtSNE4p5UI0yldUVfPe
FOarz9qMesfbWKkGgACfzjAnx3ON8roeFEdUr1ZZmlFIGNTFfoLOCoDn+ywjzazqFDkHiDpNcr80
VIok/FqPlVi54ql2ByRrfa5QByyzylGNZcX72qbBd1hmDJ8WWC/ESJDTEYmRsJ8tgwhTSghnQ/sM
BwgZMdlsm2I4Nm5XnRSMF34gkC0LjZfChQqeThSqNaoedOr7Cqg5iia8j1FaqzB2cNGjXMkzhLkW
uZKq5iJ6nVe4PsoHYX5TTRiuK0COTUlWCqh8NjlNQX7kgpjl6NW0EOUXNS1GoYYe0XBiDBBemaM4
iK5hejw3276lMeQ4jxX+ABvBSAStd6IWxp4HO4UemhOXWj9Gwz6V5dYAK5EpPo/b8WmBtOaosg6P
PnCboyGCC7uK4Ew32kuVOIia5Igx9+kxj+3LuIMebWjcK603UdRAZyQyAaWR7zFpQfFl5UvzGgIq
5GKnu+wMAh7NoHgr+uim1bIrlxaQOVS7wKkeXdVg7tPoJabqz4FYCY+5fzxT3LQWjl1pRNkbjEiw
GPWjZaefHdV05T9kpTZNOWEw6lYzVd15F2qKstcLmtpiPUB83NdyqKmy+DIERX3qeu/AfIu7lxTh
Hj3hFJOfrj35tdRRAtETgAiWdWPF38EN4D2UWPIIdqy7LssiPmvN6dJx3PFcRrV1CphsxtnsnTni
HigWoBsP3q3R1pjSxj5UZeAPUx1sZZbIdRl3waaYpbb2NePBMuPvqDycFT32eS4wkJ1T5/s66upX
vQuv0R83fmA+hgtEkn8XPSoNSf+U2F19KZkj3cOFOAxIq1ZNFKCmbRXnVjnuOh0xqnho5b6o6/Ye
DRJoxDWwJYoAeonMe1a6r3MVnIMbknRUU0DJG2OHe3ueXeuZiIFaN8lhcpRQ5qhap2l6C2T5m+8F
w3fNyI9e13T3hVfdIYpt3w/9SJkRyVPWOO25GRchXVu6Aak0kTNI6+E4CoRaqVkZcVvdHgdFf9Ng
CLCPJheiXNsGG1NY3ZcwQbK982DQ5P55jQeKNjbyPIiYRDoeuMSys82zKQc5EUgsngYxfPWkYFhZ
SH1guIc5eDU9DXMZ7KJ+Qmu4sMUtdDYEz+pkeEnaCcU1Uo+xEdOOdnNx5kI3Oyb0+TYJlhEnlL+h
OkdImPSzE1xXLTTxzDGeDQYYp1Z5CsUj+AajGZhalvBWXT0fbwAu1UfdMZCxAkx0Yzpae8LJEUG1
rj3mfdNeITGMYwwmu6QJ1s7wCpCPpaadRUkIrD7r4t2MGgpkfXvcDGObXxYyyXagvPGoT2CM0ka+
hP5QKfGqcC2ySD+l2I/ZU76rmDhuogA3amNMtNXgcHfIOuGdxeIV3YzqplwcK7IQoQBARaUTrEsX
V8l+FMACJeAOOymr8xLIKT1o72L5kmH9eGHAB94nSRLf1D0y721eyqdoDva14wKKDXwfiWO4xx3S
MRaD1ku/QqgE0hj49lbeG0HxGIfmsx7X3eXyBTZNd2mZFdbe5nBjBC6ODEWWXC5/Wr6M5CmlGWSn
//x9E7bUgDBi1gFusjemW6V7V8ZPiBZnzIPd9k5DA3oDtCY4IxNuYf060YU1w+ZBavrMzbpyjzg9
Y2greRkDN9r7gztcLV+AOFAH5dRK+N0r2n12VvZNeLF8mTxrXudOQ/mRW9UlIlYVzpfBi133LmCy
8gnkq9iJyDfP/vNl+vnbBie5dQrkZY9iDmLQdTRue3tLf6hEKyh2Hmgs6KvW6LuHJmkwtWi18CEZ
Al95oOv3UZm/CJdzXYttnRGDP+BJssomG3+ZWqeoqwo8JLQixj8k92+nuh/3WmKhPJR3x7bEccmu
4r3he/EOA1bvi5NxHoUhnochQ28URy6zzIq2XjSiMFzybitRXJiBSLZIg5KO98id9ZVV09NlxeZk
KOvIaG4nHXELEeSXpl2HV75ebfoGRE+DHeVp+VPktDADRULMGcdvAqhReKnVO09O6VMNsnLn9tkr
tFd91XQRvmGpADft96RZUSkRmz/P7HZAggaGk4+yuTmC6pMp2x8mcaOjSJRh7ngRIAJqqo3515fK
+F6B7T0nRqz9loliEUh7m7Vzc9Rx1ULbucXNWQuehG24xyZGv6IaM0KVQ7EfN4b76PZottua80aT
fZ0J37noTAyMfY6A42DHXyovuFI2r2i31vccwJclg+ejD6P8vC7ka2bXAZGxvHHMwT4PzGe2YUzK
4WLW7BjesEujaFQUlzMh5uzMAxJ9JtP2GcmA8uSPfreXAeo3unNoY7y5AE89+bUnztgiw02Qh96F
0WKWPfYOil+YaQPTxG12TO/xqzfP7XF2rgkMm2jUC6ypvkXItPxvms6rOVIkjaK/iAhMQsJrFVBW
rqWW1Hoh2uK959fvSSb2ZaJjZ6dlCjI/c++5yDrSs+b1n16cfsgOVDrYMfOUmvP7WmjOfVUYWt0l
jNuYtodi1t0z/W/qizWZLsUM9WtYTYP6HPRabCbAKrLcfGoX68ntmY6wIzCOQ2NNpDXwDyUUDAe+
9dgiQdoUGYyRDaNwkjaXLNbpArVhONtWPdxrgoZjroBwSNvtOIAteBJd9jV4WXlZq7kWByv2xMOS
UmoZk3txI5dw2KVrrqMGKdGVfXXNyKVvTYbU3WzehMGoEcNciT3trZHmQ+kt5nkorDsD1+bWp259
M/KCP5kJCQOOu8znbWuJ6ZsSIgN0vCajjq5gKRI4EtOXDtXw0s1AOuJSboHmyk9Wryba2YRvNW++
R0b+M6Vo3twnkwEQuiditk3Cglf+myylnJun7c/cA2eKulTtu5muTNny2bsJb09DwYs89aHgUiIc
UsmOuvG9FOWfLmIm6ijwhDKdx2I+1OlmkZKLc2bJvqaIFgCp8Rp4IzumAaD9MFJVbsTQ9Xl6TImC
DRarjk9ZhkihKQBveZgHOk1FPo7uBuOGdofU8tU3lfq+qIkZMNeHhj1uOMWZT5r1dsgGviWocrMr
jrY7AIpC1oXAowq6SnOwcEuaNb0PE04taXX/bOoGVNx8R6rgx5pcYCF9oo5eD7taZFqbR8SkOgwx
fjUREg4HMzOnDk7BrXR/6IsOUduIH9k3n92EfesQMwQe43Mmk+7uworTTOdcD7I7I/5AVmiI5rYa
4gGfIU9LfYweo2hJcFLQo5dq4WsnxXu/Um1a1mr4ejHeo1z7FW8WNMcZinKtsVZxShppTRcq9P6+
ZfX7f3pzDcksQmv7iBRSP4yjDhSXQpkNN2Ya4Rf5locAcvysr5P7YIivrkDUuzW8IiZLNvKS4/6W
AhYN3D4nwdFEv94pbcASX1soNPiJ6+baRuNT2rcdQ+mB3IKi04KFtQyT8/Rt8jgZ10HXLzpvFHNq
gqQ3ol+2OfXrZbhAtqKD5pT2Nk8LoPwCNCvZezoOQH6Ye/Mxs7wL6UZBs2a/9imwxzANHlxjB7PT
vQyTsZ1aw95gAQIn6fvoXGjw2zweFNSOHn20Gg96FIGWRuGDO4dmLWJOj/AvidkXxYnuBrQ1rW39
xGzeqioSK4tsP5Tf61hl9IJ7v10pC6FmF5/IKcC0INU+2Gn1rrPAPwh3Geh9kYBJ401nhn7IB4Ba
c4e8wCvpZHaNCRW0fcA2Qz+m5wyL2AvlEYog268wZl/tzA6jaEvP7lxgQJWKL2VFVdgZoatDPIG/
MrC8XmMwHPGm2AgO67lpyb84y4rLrImbbWrIe43DvBXRfRTrtXEhY0niK3ooFsGg04u2scNMf4H5
4VnsNyDePmVNR9W+mHDLR2959JzyoXZT99yLz0QiA+DQfMOB7JE/h4JkkIt1okp+o3HGNGAzQa4g
VQRzy8vJXnQ9jjOzS91OLT+ypoqftOlvXGHhSs3Dp4KCX06I34eC0b6xjvpt7gqoZKPmnnrDfbYL
kT4aFak9LiOWI8GQVLtdCiXOwB88jetft4rzM3qpB6UEuhb9ut7Yu1T3ZGbMgeyVhDm5/ZZ5N4em
UWo3N6PdTZthDZhDh5OmfiZWVThX3fYweXUVJDV4RmyuYW23VLi5ddfBVZ2MOf3tjCsXMdAayCyk
kV65Uh4cofFUDYt5UXkq5Sa+kxERnb0KhhH17GxrybeayBOrsxuYI/mnDQ2IoRfS2D4HjD9FVANm
xhJ5kfF2IrlkO/eb2R5LZvr+5pqfabu+qXnWqdCj52RNl5C9VXpKQC74c7PJUzSp3D34f/4oINS2
LZ6CxIEL1De0uboszwlaPiI1FRi5JDCj1hTao0syv+iYhdu9TbobauqrW8cBQepA0ovsEqPeADzl
3rfZ4XhwV0LYRSb9KfWI16UHRBuptS+CGKDLwKtypLeDR2s/wAfu+XBlFchG0x+meDrPY789mE7Z
BoMz1toR3Ptrbhrgn6fyy8SAkpvx6Fuxec+k4LnvZqTlzXuh00oUOvGbyLfztUoerKqBqk176mIo
3pOYEz16z0luv5bW19JVKMCi37VBVZbRULFpMZ6SzkVbUV0muejB/l4RYze9twOnogCHtZiPSN/H
m61dapgdN0JIr6XOYG0dOHclsGdkye1En4kbWUYftlWQYB0n4loiArI6ycjFtK7NEP9LZ3PDrVLy
+qzxbUFffxfDYF5a3ooNG9m1B5JEtHz6HDeaeCJrJwsIBhEns4Yx4k2Q3htH+5dp+lMW9fU3j0p/
alrgC6v1ONJ50CHIx56dK9u9mzfw7nuZsP3s3bRF4dtWnIXJxk2ZTBA746G4sPHpQElvxq0whhf6
Hf00J9sSTlMLvtrO7edVjXKmrT+bHnny0K5J+G5N88KxRELAvEJjcUiFdT33AXMAnxCpAVySmhO6
UhsfUc2TNLhaRgA16WuyE2ZO/PI5dx+LCO1GD5QlQHRDJEYqxanJ2c3IJhnP9iA1HsrJOWXS/DCH
7dyUMSSp5nvSaN5LI7sXNv2s+/PtjnwpxA/mXq1kAZXXtSfCT73zoo7VSYm01hohKozwM8M7qnyJ
imXmF88vdx4oftHruYhhgxoWKG0JnpY6MtlnTNNbvGz2pSIqmBC4iY9zAv0Wp8t033hrW2J0j3zd
9opr6tyPGSaLDelezmOorRyYSfSxErxAQE/1bHEMYqWEDd4w4qVRsQkqjb/jrTJOVRqbJ1vhQdfY
/u/Er8okOclhY5WptoCoFHEIxWhQaGWvs0MhWXflZympG+hoicbh4aTt+9d0pcZii5Cg3FvPdoY6
bdYN5hPa90a2DyJJ50cL6RLFgA6ApgPbDYPkybSwKqBo6PwclXoXxdFFZXdZ5jKEORS6a46WeEMP
xxbhV+TxKwIgnh+pkOXVyTSGjlFm+MsWx1w8UB/7Jl5vDnanQ5Y6A1RBqG1Lhsuk2rwOhoGGasTO
T3GUjE966X2v9MS5tq5DugJBDRhSY0R16XjacGSwgZSSTLrxEbJhxqdd9sdhylBkGVmHq2/8sOA2
igk9UVHYfMXRbsN8oGADvLP6WqRS4Y2E2tnZEj44kBTssq9yasSx93Bv8j+3F6aldw8J2N1Mnmvt
Us1yuOk5+09NFCP10fp76ZOYLc6g7Kzb5tcFxacdg+CGUVwr9Ga5HLde+5bFSwqspr/0G7eq27CE
wo53XZy3XQyaeYZE72/xqq2I4ZYyd0IQrTnfd2mgF+WtXctuwPMu/ShKLuM8LE9zNoUIkdEPdQ0Z
fU21XPVsvkyOWM7EJ0bg5m8yxpRWpFXH8ZMTe4iOiOPOjTiIRPwwmB8AzJgaiZwQpQoQnNNqDUla
yWsj1uXZImGUlSILBBYrqPkoO5sVYn9uWaaP2AHfTz41QcwWzteb9B9w6Yj4GjBV+2E1dXJ8IAkE
WRGiGtBDQ83MJrrZ/JC0ae03262f18R+axltfIsj3l0S49DamPAiawtrxSicEvcBrnoCJM3AHlcu
SvkaWxITbTzc2ww1JgvTU9S457E2FwxsDHqsST2aMzv1Yda+3Anu0ejwvmYiPjlp+o3gRvYneDf8
RsmUAaBlJ8/afNoM20I1RDYpSnW1dWpsvlLWPCxqMp6O5rstoWLuqn8PyZHfj2GuamWjwQMdS5VO
i5uIHPiDZmKQzpmQcCyf7Vai8DHxKRsdssq4vu8Hjq5tQeZt1cVaYto3hpeVBvhKNMl3hOXPNc7U
YNfNuVCf2Q+js05n5oAOeqo+Fnk4wYn0k359m+2G2hrGmL5xyU+FOBETRGqXJfhPBs3vyPljH1X6
OVXztkRB5NnfmQJO5HIoi9zU4k5GsCmdumPIVpANo51zRl21M3CgYrszZ64SQlmQ18z+EoE2Mjvn
UmuIh5opN/g/TW94vv6lGzWE1zT2aSbGEPKdV/lD6w0n2JlM/UpYX5CwzfOqJ56vjeVTC3r5OOk9
UFUqY7+v6H2UFU75kIkyZ+lnQEJpn/YIunKk6E16cUaw5TvT9Etr7C/TRjs2FXPimy50pNX8OQlW
ewldaBBt+sNYOb/HNCsuyM5KwnhBsWoWoNO54b1yHPnDXgfzDOroW1kW5rVqL1D2trvdYYBOYjBW
o2pPk1kDVUFLRZ74KSvJJylgBATQTWzDvpTjekQoRuAu2ZSgtZsygBOCOmtWm3oNcl+1auZxIxQj
SGXhHJICuVaTdu8rb1y21h+5k5xWwyFexDQf6q1zzqgBn+x1M65KF5Z5KbGevQoSkXO4VKm/Eeh3
rxdJVzhat8wiu3AqqzMHBXQj9ulrRKbmCj9Z8iohTRyAhzVlF0ZWyY5I+zm7eu07KvEPGdI5XXtx
71YF9FMOSbFF64NVkpuYDzQFUfTK4roMcG3EB0MM5CvfWKNk4TxAK2mY2vfAP8EOW7dUuxsecwcm
ZS+FVli+q5fXbIlenby0g7Rjn2CpKr0qvO99hvl2G6m88xpdrVNM6dmR3gOXhvdQ4dg4729hFtdh
3RGNUCAOPYCx5BHy2ovJK4ap1z5VQEbLuf1cpltqwSiqPO1371J0DCM/NHg5++BkxhKYOYO7va9Z
je+Djq0cIdU/c2IyYY/pZVky96oIL4P1Zjlgirz8jN2A21I5QEEXmrcii6dbXt0tSElUnlDsaZ82
4O90A9iG2C6TBV9cJhE/LVtmnQzj7xw7X06nl2HBpxtqjlM8tZb706jUDB411hWgL+PHEqCZGJeZ
N68EYWOVo7/1Q3Gue9SNZokFO554cJkxyVB4zq9islhzWEBm7Wh7Hkfs/PR/MaD9J94NiMAtwjhr
gezOaz/7Wjz87Src8K43/loGKEIJHMRj3ydrgFU2ATyciTAZUcsMRFX0cJnQ/kTH1bE/JvX36Tor
ZG+KN6jwMAIovXU75LR8jc3mwXU3NIZuqSqnhhaN86lG40iicX3yHAIllnVZL5op+JOdRuF+mu8V
mEyzsxAzn2rdRXfg5V4h7tXajz6hifxN6VYhM2UnG2PyNyVMzN6yNhp/91uvpVimpg9Nb6ZgA2dG
wVGfU/O3HfXv+YxPQNc9PLuc8DiIz/vn7nbEbcZ0G1WZonWry3BeQQh4Bh6MmZKctdK3WGfIwapg
KPXOL/r4m1tgzl+8+aXRB4iEgM4vxM78LIDbknMOSV0iBNyvSQfnd7NU7SFi6kpcLYeAVleAT62V
4sjpfXvtBlheCCZSTlgcpTi0DXzc49aWt7Kzx5DZ2sc4zPq1b9LQMtqeyQsi15lfZZhETksEYpue
vIyv6qK1znvqrgZWLpz8Fcu0Igk+RE1+GuGXUsVQNNUbWUfqGRi20T3OMAZXxonKfFug0icsOOUV
90txMeKC3nHmd6181nKg3hWq0MRrxtRDy18n0b5EQ2f9l3TZQss+yWS9E0nVXjCw3aYixmXdf0LM
SJA4Q/HZ9Jem5IshnbaJnicLCfx/7W/xRvNspMU5fXfYkZAbuV7mnk0Se/ptHBkQ4atnBlwXkP2s
s+h4AtIsHf3elfLYkqWEnPAEuJ41daRXV3khkXIibRINaW/zs856BYujXxgVL3y2BV9dPUWtQizU
CWOacu1ps6MJ+aNaLEvKC8HyM9YqWlLFNZqVjWLl8GNF9tzTxXECdWERgSZOfpb4GvJO9EcZC7i9
OaJeGyJ5LBH8rpXz0aiFMQCUm6Gv3TFBi9Xa2r0U5qdM0ByNS+QESQkSXTnJppIhKTbw1/0W3/Lk
2tuxeV0952gPHs1iK1/3Nqlm9FuZTBt2+gG3wrtWMz5l5/6rcGw4r8Z01ZvvHjQEwEjFd6VHRVeN
sqPfoJ22Ve0P68xkgjeyNhAgSh1bM1vFy+rMt8ZZFr4pGI67Y8P2VMmnrfo5djB1RLEgZlgz6SyV
Tm6hJwydjGUbBgEokSDWj61T/rHVJ7ViXGbCRR+Yx7c+ToDFzw3DnHV2iDVlEKUSCtpU/2Zsw3Zg
mHV3I67YHT8Sj9W/uVeDGVAkyo6qAzY4zLNdMbkyn62BvqBorwkYdQvlsDU2bzp0qqvjONRaqT76
hsHvdJwp2MoBxdM82YB0bXvw03q4OBtQzEqMgTsQYZk0i98bAJfGT0A923kPZh3y+NO0vI+0nm8e
/Q8hZBgX44V/33UzXVyKZMJcLlS81BFMVzoVaVEvqPESsAWrWW4PmfpTERF/nCToEDwm2fsXIJTr
VZbNTxvpJbc/Hnp0OqRFtfp7Kvk5lbScc2fw59dKlVZ9ErWkqeojQo/ndkJQTEDqEEQrmpT/oKz0
GzZZy9uET6mUfK7uty2pz3mKHnkX9MohZ7G0VGq6+11LkvZx3LrpMGl/EidFrJLQRWZ44g95pAyp
7cQ/1JxvZydYMrqlnJn5ohgphfDQs5RBw1L/sHvDvOk2VlZ7beQSiHljrU0pwxZBhwOIGph95osh
5Z9MW4vA4vBQg/6GRKSg4ZJXNfWqL/S7hkBN2rTHolN7vqTixUPOHmRkTiGbYTNrQiTLUxjWKMCM
Y6sRASssZpNe3B/LLhdQG1h/Zvq74anRufJmYf0Ay56VAbkJ0yHh7cWcj5J/1opHcL1egOgATG8y
P8YjO21XZGdAPWawxvnbUsc/Ncg0hISwyGtkGe5+BsOayFsc9pDnCUg66i1UpYuFeqvJ3DcEwlhV
UuegK8NtXpCzwZTrsJ8tLKW+kGSk587ibNmf2C1u0Y1DDdwLrhZzYLGV8mhN9nBIa5RDbf0xAC47
lMIjnAI56e8hg26IpPwEnTK6ssPBV5MmOdavKVTOw35ZzvE0PYup+MPz9GLU2AeLliVe544M6wx4
jUqmsxfZGJyenJqrdx+OU+wCbh+Q77AQJDszf1VWG0+9l8MM7EPOFrceT+0uq920/odolIMvGm5Y
SSBbdBqbmlhi3eH4jTKPy8PAXdB596yX3xYAO77Ur4qSmrJFUyPVS6MSiUj+JjSFUstytYClxlm3
4p/7L7Y3kaFBp2fTNWgUovQyqzP9bgvQzdpmXaSxFCgh/uUTG9YCgo1K3kGFSiu2+48yLfmd5I6P
MpgcECbryEH/E16lC96Y3tEOrM7TACFARP1RnhXuohh52eXGFKcYxGe/rRdKdu+AnZNRysLtmn2R
a10cy/SOLavAGc4BT5CNpYbRVIC/gQOkoQf9mdxfZGEu2MF7qQ79fSdSxCZTFKu/bI20fFuXhW+w
S/JSWCsWZxxB07jfNfRMmzl+TSSxhJRH9oFoaXGiCqRhaZX8iAUjC4uYF+S8nyVoO3+mc8bq0gLW
sCwkSnKeH2XE4iUdKoAXdcLYgn0XTeXod+1oMO3eaDYl32RSlF8OcuRjai7nPrOYCWZ85E1y7eYa
8nUhG1VIybAyqMyGJuWh6fjWW8f7Wto8CfvIg5eSDFPAvULqQyrQUBkFUi9zZdu2ONrXluCYSZpZ
MfI75F+FjZPK+VnlJ1fU5R2W5bnA7X0u1k8Lo/FT01rnTNT5OU+cm41UEOofL1TLdjemBoB66j6m
NhrNaUNFVlsNgB/W+o3M6YJBwvKT+0ZMJoaj6zGtPYIsAT7DScV2HjSMJ7JYLt0oprPVUqFU7XKa
RBQ9E5v2I914pet26sgyL37uTqJpGB+12n0w1/Y56bP3ru2DLdWNo7RXFE2c9Fp088riq8KYlY7a
B26jd/bR2S2yjc/d8rz70LRcf4l7jSeZHBQ4f8dhkTsBlO2YGzK1dzi75SMgfBZejCcIuzC/xbn9
st/5lixCBrRZ6K408iNnDRlHS2AQxhzk40+9WmRAEhsvgciPZcJZjM/GCXLQ6SbUVlpnZlDIjJmr
MY9L69tsTqSM2DQg3Mfo7EDr7JYp1z3ipOoPJjtoKwmj2K2xJXA38LwzMdmiX8TM+3I3n5KRTIjz
L+JLkIXHwNMRt77ifsN+RbLbjpVRkkcwXLxZXZs8uQop49ZMN1ZMWGHJ7hg58cp+hrKqTBbywkqD
YHDSkI5rygq6KT+z/F7XUHtkXbAxrR0ivqP1SME9B4lVXuMMaBXnJzszQldLzG2NXnyRj82cFKVf
XCBu1tUdOYlveGJ7vx843hureskbDMy2i7YoOe5K26zRfINN7mmq3G+O59YnvRq+A9GbEZcwq43m
LsTycy028HhLjl3MqLNnIi//+wkNmZPkAUd+iakKOwc9PPnXcZk8R+mwhfv5X1SIPcDMhLCd6PX9
ss4XiE9FEySGNhGA7jeNnquBI2InLnIrGaGe1c7rVmq6X5a6QYcIl0U9y/tKCs4+BtRx/Fwl9SiW
419ePwd5zFJytzAw8nke0CyyuSOtY+jss0leX7IxeonwPB9Mp7X8XWYqLWVLz0lSGFnEYmejBMbR
g2OCSFrmllGZkVno9kwpcTBwfz5ACdfPlsVn1Ub18zQmgIkJBQLLPfyQGWE+Ytp3zMlZd9QuOOLs
LaKKCN/uK++mN+zD27liy61iNMn7SLnB976kSRFguLVYDljeaNFTEGnc4ou+fDgVXXElNFKdjfpo
2pl35+Oh76moAev1UOrghPeH6z+yX258T3Wsb3OfJICYtgu6kS3cFbceqh7XQKNSWsUX6z3thAzW
OkuHy1U41GAibcKlnZYwJ44HLGBzX9vc9RlnMyspqjfkGtSIwP2YnnHajmlr+xLv8Mi4lEwHBFfK
U82QikMmWWbcrhB7JD4zTKjmr87NnMNqDOdcdV6sfJhjltqTo67IAl2hxytkFxFsZVRRU6uLYzLS
YTXmi+3pFf3levc8mvihX2vf0qLWBz+Lzlt1XY4SwXoxOgOTLK6mxI3ZHma20bxFJNArL1oikUEX
ifOwy7xrnVHK0t5Ns72Phfyrt5WO/IiFuTVezFwbfFberHFzWmQVe4B0F0UrMsw11u+2MJ+JS83C
/bemYGtwCSGu2YFelrWvd2X7WCU+Him3yCYSOTNy44m1QQ9ts0tBUHTQlaHVk9+mDnssQ6fDZP8T
llp2V+wrGrcKUxHlOKXIvdbqL8dj8unqym6FqnehGtCApdJ8L0FpMChsTD4+0tLAQYHNhboUpPFj
yz12yM5rhOwYCSQhUyzIhFBGycm9k0hp+yVrqKAtklsim6tTZss5cbHXaTzQacIRNaaCJ5+DrI2U
qhPLQd2jLwYHFBsXlGKr63KWFinq7ayPz6wIiycgCgfdreWhRrEj1WJ/N/Rw9BK9wqRDizHDK0VL
ATv+ONUj/xlLWwTqtjY60BXUqm32XhdyHE5WA0lDaZrJK7Aj+SxWYjW3kbYWX8QnLW91JtiKUZJn
3npydNAQDZdOZ3dCHRGuy8KlWFOsqxE421bPN+VrG1v9Ee2B0thXgVMiJBBZgj2N8571SmBYTDpq
QBFp25MrYEs220shWaJJDjNhuDMkRdoUPsHYK+Am69rVlQAd1k78xp+X0yTarEi8VzeLC1+3pv60
sYT+zwtRlc2rV7gA90RzZeMNpENv9WPWcFGT69uE0VryAaFtMeADUIj+KleL8UcGR1EU3F9imj6J
2AmZf+MlsPkUsJhvJjMMKU2yJJpHFARfccY0aFBPypSRrjjK9rlXYK1IQTG1YnluvB7OC7cr6Trm
Y8187CDU/bZ/GLXDeKGdWLGy9mqPe5Fq5/hS+m1RZE+wFw1ZdCzuT4ZYPyaPbSYD/59ZZCcYj7tL
O0YIhNrNOzHzyKnN9c26bYumuhnWkVocBQ1yhdPeXDTyYOgIIfbvmWqT/cmR9+PT7h2Gzm73hicP
oT9UjXNtOj/JRnxaS8zaTe0RpMnlmi7ZEzVMjVge47Ps5atpRr8slwFQFYis2/6PeqrvC5UMSQQ2
RtOq/FtLgFCj92ziykGaz5MizFlgIDe24ya0j1TWqHijL3DHHMkozVCIEy+BLRRFEIvOmiAirhsa
nc1ofcZwr86AZn9VWnIzHVi5qt+Z7hXU3+lzy3ryhMYv7Ces/q2YxX+Ghh0hs2xMqdIYRdZma8+Z
zQ9iOlSsOvKVwar90YB9yOinRsyfjUFSrDGq3KwnRHsAgK9OefO0tilZy6njseoZ39qZbXzZqz43
pzpsm/LUlWQW6zqScmWaTwmLPhSd/MaO9sckhoLOt+T1pycYltEiMoY/dW7/CdHvQVNGqpLWhfco
P1rnXQPkSn4TxCg974qwKIc1sCGVCvsBQSTvw3jM0ewi7tTQ2HMOZYn9Ljd2mI1X/qSV/Zsy5LiQ
SXBj/qpyJ5h9DwD/peEXMVofpzPiUHQdkigHxvpQXmTMi60RtQcFovnhDNbZY38duiaswqzI29fO
DfMOXPsyscJQ771cLemTMftV5zzKazxf2ezc9EIrfb0fBXgO9NwxB6g+tGAATPFQi/p7yZaI82+z
Qg8QIN3+KbK5DcoEsWvqsWxsko1YkM0Gzah3r6m8TaYIiTUmptMA/6sbmXYsFoYw5Ju8GU3b33id
dHS+RZbfpIxes6KNnuJyfdeKjBfNKf0usfBoNVN2XJPlhQKJl9DBwxaN7IGVXRJ3svkWlYZ2Ypdr
UeDs8EKxQGobQTjVyY19DyMsJZsidXT1RUZI7OJiTe3TUxttikX7FSfOod9ygWSdXEGq4K9G8Jfb
5CeMpP8FXcehnbNgZIMyBAt5ca516ZRdujXW6YIgKPEnaZ24n1mZR+DUNFZIvuNpIZ0oSp9BRVpm
gWVG7yx52LPNeBGcyDSxlqwwIOu+Yj6lPQjsUge24JvPPfyH5Kz8xMN92PoU76fXvgBZ4Vo1DGpr
rM9BEs1I2IV3s8Z3PsLlurEumh1EZF7uLic2/Zcl5QWo9OW4WDCQGFmSnrvOiKHZZTM7ph4j75a/
DWVRPVXkJCXTi9SSh7wU2yUbrR/tHGnXcWofNAN3A5z44rJmOf4RxL2HQn8gnE0cYZJbF2PiSYid
b5kup8uuYkv7N/RcoNrTgrO3KYE1JJ6ycpFj5ozDp7UM71USe/fYFffZYtlrWQU2B8lxZxmkRqeO
PCgNejC6qxdgcG993pUgnjbyLGJbZRSgj1ZQqb2xQKkO44AQeurOAB0nXqDkXzuD5ifedm8NUHCE
s4U5o4shRjsai2ynyAtBPWDdC5StZFapIfsSSrNgUKuxNswTZlQV4qelt+VBa4rLaDrT2WTKJDNe
g11aFGkSAaGbvqUZRpgME32EmrMdnhcVeoDVbXuqmVxqnL87dMTwRiZx7Ik012RhXwJ6VLPGbMqY
kztZ2HnO73xLb0LP8aDB7XF6bofCNX4Tusdmef0SNhVYR1bFgdPzUum0Tauamo6J/nNK24HbCD9u
26VnzDqXEiAWsMvkPeqcP7InRl2UHK15FX0XOXOktmR2o7zy+xi3c+hM9SkPWbh1KdtrqXx46dNA
PtmhUOum3WXWQmANkXw+x7P7GXcVlIbufW4wB2cDiUsdE5wQD+w1QZrBmHZur0Uxn/p14nxmwUjQ
J7lYYnlCTW+fx6R5JWodXl0DsdnODeghC/dDlUd3i+g85J5LdBgcKlyEKGHWM5rCNeDizkg6lCQY
ngY2JFf0YyQM09NnDk0jF3qm4kCv5kLGVayoi6btoubfGNNOlfYXj0h1FbDNAtm7H2KLf8zU6g+8
l3hnBIKZ2Jz7J/iNJ8n5dLIAeRV0a5Eh7/lQpZd9Y2JsPJld3LF0deKABfzmZysiDa0q6svsnnba
XeUhMRERli/hUYs4tvYRGel1n6plkCAZKJm/srpoAAgwxEwA/sURSgM7rtgcQZsgl4s61+rGU453
x1L1Fh97dSG04QjBGE8Vi+6p/5t2+n1mxHsaFI9EYGRiZFtFBwzLged1DL7r7oJHhEEh8y3Wexwa
McjazbIZKbmvXoMOdODTEsnPvhc4FMTfbqwq31LwXBw9DJVZgs/lhIvVodxIXIiwI5riHQpQtmN7
kRUOxzpuXllczThcSQyD88tEkm2BEWV/cGIzIc+zMBqW+bBrItbS6m46nUazIgSdzPXCicN1zqL5
kInxFeHoWabV5jsJHU6+AdOuLZTwoA9fWLtfzMalNYcY5tTjyyrnIvAUW94mMDM28isRxzaOTp5j
2yZOJHe5fUYG2ANNGvK3yQjyrgj1GvrJxqT0KB22fXrH4MmYk6cRUxDvU4748JKyAMk9RH+OMQ50
rWYG740bqxfjtVcwolq1YLIr86fM1IM2xaQQcUHuu1zTSjCzJSuxjmqEMory99iZzWlnCcZu+bcS
CC/IMvBhs0232Er/VT07SWsj9Zl57LEF3kXl7P7pCnbT+QgVSWPAXpVrkOvoPGamGUm29Jc5eZBe
zjXN90S+1noju4cEckTdZW2R5MNvA5noNa8bSDA4kzePmYKt9/j6FLRpQ2wGJDozLCN08ggDnfba
FOiUYqaes94HwpyySzk9zPpC4PmI1oo+nWEGwqdFMG/JON1XcD5HUlsqznt+MbnpvdmjgApY9TQL
qiSXA5PgUYEXs5agobjWgjUE/bAdLZP8dYNtWmkX/zyvhMUKI+Nol1OLwvADPTyoE7n8kHFEoYTi
wshXas5s/DCsFXGBrpELxLtCiAkGlVtuZu87r8nM1vNECRlEaghHTGJLta3yh1z0MHvbwV3+gHQq
cLSE4p7ZRmC2PDK1NJiC6K6NVj1Cp6oLf5Uc2sK0bnZ+ru20Dosa0nGTE91GJUpl7w84gI/Y6haB
NxeWWHuuE/asc39j6spCcWKhLtqRmQlR43P2Pk0Y2XtHzGGackr3BkpupIsEttqWc6x7EexLAwxv
YxVB3ILOS9W9fTl3s3KSi83CUfRWfAR5z1GXodvXCPsBSXt0FJZdi5uI+R6f2F6gWibkCK7hQ4pD
NEgcotvsznsaCFKVpj3ckLZZfDrro1aMzAemCFJXOf2PvTNZjhtZsugXoQ1DBIZtzsxMjqI4bWAS
i8Q8z/iyt+8f6xOofmYlUiba63UvqkySVYnIBBDh4X7vud6qtMjzmmJEow6pgHNS0ZZqh+tOUSEX
QHbjUo5b7QjUlEpqmfov1gStLp7tmuchaqihYnTQqNq+V4KgMcsuqDuT1NgqgxDRCuKvVBuMC5wE
6jGur+peSiRSbnloR3+T1PJhiqSx5igS7eu8POsjMDGl3EccQSMJftDT0iFn0sptHLGKtq9z2PKk
R0Rh2T1FnSVgyMvEvehUPDmCLJoFCkakuKtxFbxVx0rhlhInCJg8mHG453FYo78HeFawIatuu0si
WV7Me13mlCfK9PIgKUnXDFi2TsjVOvB4+WCUKxrGr0VrGtBv6EC+LgKLoG7+KnpBTq4S+rop3sd6
pspd9liPpltvG08+P2/l2uhUbSekP8zCYo5ItSvlwl3Oo8g3EGKqkVThh6fY7h6Cik2OiMtLy+M4
JxSzv9PDb1aicU5sPFrmmf7TNKhhlsVZVByyTYXwK8Eq+Rg8Lyaje/cgqa0jh12kyWnCOU5jHTk1
dAfGi7uk7xhf2PdO00Ys3rukNL/JrDNX1cBPQ0zVYqQyrucW/GyTW90miebv1ESrRGfXTnUCa/qU
p8Gw6AYNPKDVXF1oU+MwKaOOVWtAPXFgy3P8ooGp56rLRvfYZydKW0lGhEGWkGoeESqEwM3Lr9sa
+ZuqhOSUv+CSwxYxcRQOu7cQJQ+ZFwnhgCY9ODUiwz6L9m1iAmbEzWWHFddOtFuDwJ1dSx7ZMqX3
3XxawQjveOz5D7MSMU5bb6HeUdUqqxIe9pvKIFu4oBnTQllGHOIe3bx2oF21ctsNSNixmJwHyhKZ
HKkLxYWcKMhDVSCkAxMaDLTj0RoiEsgjQfcPN0hRf8+0+m25pc2g3rMRH0jVcL7Q7ZzK1S9f6cC8
LIF1sMKfyD/fLaOzplUtTKZza8wN8OSo3JlMApHr9Us3ib45Nd75GaNVCVWjq3nEEnRNezLNn/4e
UNq+AQKxoQcf445DwisJOUP35UybBSecKP132KvB2nM4UT87xl1qNU+5xl3VYooOBp6jV97abB4E
5Y7BI/F7rPac8MyyOfsIQgMPaVOixAhtUXXoG1vWqMB5zGOr3wcU0BzI8xGVKS7lteagvQvworlt
fBl3xTtV+3WtzxdlmZM5OYc4oTrrsVGMZs8vV6XwrpOgeMHJgfcEzosvO3+bc9YJ0FzseffpqGBS
aluEPU1u/ljGvKV0b5AfAMaQ2mVPPbRORg7pqHwCTOTtU1VDKcSnta2V0qQb8psl7Yup1kOjlacy
Zd3htF/R3UivwxaYQ5uO4QXqLvVVdxwVuDo2vIOP0KFS+RODWZ7yAVpHEeBuLMMkOYD2uPX1oOE4
Ud2IgVMTM4A942rqMXKgQqfexnmLF1s5eWLeIDPx7tU/ocX8Eyv7C7vZyxS7jDHKS3OmFtFq+l55
gzoiQSm1cTTDQiczE11QhbeaxpK5CIOqdHhmnLAb1WymyupbpikEnKFMGKSTrxuoHMtchaQAciQG
sVPDndxm1JA6aJ9xRQGqH4HQV16GiAUZgNq6RfbY+f5TZqBop3F9ExPd4zFvdd3p3EcaAFwFeCit
F4uo1W3Tu7wCBpKzeKqtbdNdxArgpDNmWAMsrDZlx1Cvr4qfpehQLCtwXmHtrWr01pZrz+s0zseV
36vejFVekg8RryxsRdsukBt/Hqq1nz75FQAi+sBsgrTCSo8+j8qlpbdvpNnWCyAKcrIXW3Ag28Tj
SyfJdrXcc5XChQRNWcBo/ffYC3uNURClIr7aFwK62bwVmKIgeSYMrdfZDMUhl5OJwCMFB9wWBBZ7
JhMRK6OEdul70cgft4mp9/s2xMGMsWg+Tla8rz2O13N5GZSldcwVHNKavP6YoAxf6/bonCI3+5bM
CMyarsdemxXPvsaGhF6fLIuaqYrMYMfMeIcxm6rAg74w9pVSi+chzzjItG7b5YOA5eQrd7bRXEJ5
4oBXFiHN6IbzYsB2NjtvqTZzJB0qG9Rb8bNLxLcyrhFTSCf6XpOlLnBw6u2UXsp2elFxH1EdNecK
JyztEFtuSuS+yPFT6yiMWl7HrbMRuiFvojZubwiA83WJLo6naQtNLT/1tpWfctKyaFbbI7yzmuKl
0h87Odcn4pUDlL5ds29yr1mbjlkecXANNKliOhx+fxCFZ95ETo81UVpnD5qmekTidZBhS8XkdNdy
/0/TFDzYuUu892XRW/ZtTksYw2ln/myLH2WPpgFhuLYzdae9Nqm9js5ELqvjSHHWrJNNO+gS6hsT
Nwyr2ggFL23LhPCILDm3GDsOtCa+DY0sj1j1v6dN614zEfrff1n00AEW1CTYz7Zc+cLL7gzGSH0u
yvvRMcQx8uuXyKhHzs5ev8sGtsB+Tl+LMqyvY/QjZ8upfkr0UKtcouasmhb9r74pa8AVc/mU1Im1
FeBYJ3bygf97azEo6dHxMzVskKlYxtEd8DBTKXk7nkUGD2lvHHyHEYMRh2fPppmWT7W/HobWPnm6
8VPvzO867e6tkWCdxOyBzLNMv+MthtE0Mz8O5xnASUWrkaNL84zysuIQe8wDeKU92KHE0Y7e7KhD
aCtvu16Um1oymmgc8WgyxNnn+Q87HKqLWI2lIaMFF0SOAUflWb6d2qy6pG/KcjX0oIL18S4thhcr
BsmDu9tp9fGYMRw7VmGNg2ckPmqIIpMJroFo7tEtJNDEJnMc7GkDcitTJJe11+oIVejyY/6h8nXS
7lLq4rYQPuv0aP2sYqO4w2xX3nUoVbdVzLUZDia85EcY6dnGcN9wsuWnKQvzU1hU/Er9digz60L3
VPln/ZQTSPIuJnCStGSOGnGqY2Vz5r//xWmapj/mZx1949nRJ+ecVx29Ial+GTo4H4bmbNbtcWEw
/X/KHyfjdvoy5c/wpKKO/SHl77//VWv39X//K//rLf0R/Bry97//998hfwZ5fY4OiZL5unCRc4B7
+zvkz/0vUFC24QnmHKYQhoKC/TvkT/yXkCRO4ISDXW8LHUhPU/wd88ffJ4mk4IzrOqwuuvWfxPwZ
5icckEW+n2NzNoVUaRhL4vM/aHhTFpiJ6Ts+yuk8PY32z8R1MQyUiEdq86+6pE1KAki/a/CDSlWB
U7vgYBfioU6YbfaSQWlob+sAvRikHkQ5WGYhLW0H6Ve8pdQnZu/9ZHpwpSk17NLenETw3mLlSIiY
8vX2FsFYuTWcHoMITAWOKDWj37VwLwTpNKtRhHf6jKdGTSdiVJvrio58RQz0fvDJ3AbACX/U5C8X
DpqJSpAuaL7DW7tuMORuU6V4jN3imCcDSvWGA9vUMVKf5suoZTJJXmCGkCK7Gq3ubjlUZeF8bqLu
wgDyy0Bh3c54KZagDiOh/WsgwDaCslCTKgDlZXoXKijAkq+hx1vPnkq2/RrbUFxvFzJVgX9hP9Lt
WdsgunvCjVoscVSIZBrOUb1lLlZALDChrWldTOdwr9OJIcq4xiyXoqZAkGAchjEn5hkTLsHP56Ft
7kMfJfDSJilstH3ewM5qxcSSpZvIZYGWMfNj/KbmapkbLpQ+k/CMbaD13tGl6MKdfhFn+xT48RlN
x2tkSqqjyuRYFhaESzsqomGkQbSI9wL3ey5aZ1cEPAKtRRuTvvj7P96jm79Rnf+MwjM/ETx5IEH7
mTpPvaG75gc8YxQUVWP4wl8vt3X2km9dEYfbwaF6LRWwe+kG0mDl+1estIVxhsPrvrgMRoHSiv/E
KpB3puO11tArtqzoesmPAqd7THtuGSwT9nxRmBgY+7svrv8TvE5dP2wtF36nbtr2h+tvmli6qavT
RgmnBzHRn19+HEM3oGiteKcFTGZJjM19QZFZRnYTt5DtZhiuPtNiotQQ0UXNtQ9hCCMAahunodwP
RkceAmXKyjgBfUF3Ne1PVEou2yU9VMBMFSSKKy7pP9aBJCqkN9idv26C3j+2qbJp9tUWVkxPc46z
WT/m3wt9oNAz3OnSGNJzpUS7lR7Mm5KWGvelM+CR81xPLB9r3y69k1dcNmoOzr7OvD3mFVVo2o2Q
2v0AXpoUvYG/L6KQJwwv8TH2Ly85889xn2jiRD+XfvRQHGrHUdL/+UrWPjassNhRhm/njA6G18/k
4Jn1W6k1cs8cZN30Gl5zO/hWCO/gzmjwWABJ1usELvnxplAJcMvpX/2pWXnEAbYPDE6YjlgkLmfc
QcDnuPxAnFy6DZ7ACCQbETB/dR16TZviD/gCpyvLPgFBOS+4am1KyEGSN2oBDNo72n3xupq2fEfh
Ktedoxb7u8U6YJbtmkAXJdZgVYgLBD2avF7kXw3fycZWRjlm82ujZQ4eOfGuU348fbRo0VKJeQrO
afj+29KV0TpWSvAUu0kgzFg6PYugfFzOLpb3murBO4TWm8ZEAj8N5vchmMI1TyjqD7VsmbH71rTe
vcHytEoVIjHyWcut4b1UDiOc5xODQSD0y9i9mPGNNQyccxonjKtFYohVhGJ4q7XiYCnHlOpJV+n3
Oepec5O+NpOnSvDdai5kbL26C5iUrl1ESZKJ/8g48O/VSXEGZxAAnDbIZ0+NYCXkrsLFS4GH6qKo
U3ojwqQnCjTBqft8Nbc6YYLTTUki7M65FEZ7MlWuNgnsiZLmIqjBnmNcm8SUM3JyaOrHcqXZ6U3f
guH2OgF1DWNZFPnvUaJvJ8NkWsZXlaawfue+Pdo9zaS8bx8dlwYvvUN8ewre4Td0DJXtu13CWVTn
TM7WWQK8WXHoe5ZmvxMOx10lp2Iu+WMqu1PWJC89UsN12MvrQckXvAJTpzqNo9LOcUqtFhVOHkze
Pu2CnwAGkp1P2zuPGZSMXGnIRL2P8QfSstLWlveQjyAF9FFmjH0ZuNai8Ld2WTsHcD1PYZs3F0Wt
P3foz1aM1U9NrTvIJPQMhADjxsSKo6uxqA6jMWe4fYb7MJHjAWj2e0zEL69OR6NvNM6GNOnGYpVY
2XYC3m9sf2ZZmu6HHFFU3TFgqnU73dt6aeMgJwYSUdq3pCAqmHj0q+VAPFn0UzVae8yEULiZQS2Y
BqvYxsUipnqVTc0yJ4yioCfNSmH0xY1ecTJW+BeBZJqOJ+fnPy/X3qd4bsvkLEkNRIKSI6yP696Q
hHVgmwEHmcSdTqnDiWQRCbgC23baoO42Mzo6JvxHuBggZhKm041DVdCrqUQaCfArD5Ux19ucGHOe
MYETm6PgRMt4O4zXE/HsmyBhD8WRSZJayUkrZwVGB5VczfrAZFAO3yIJzgsG4oU1t7cgGl58acUb
z6Sx4EQV0wnGQpLcBZRJsb7NbHk2Bzs6LB4l5ozNOsJrT6YmSNPZY1jhTXeiQISzwEdJkbntq/Ka
/F3iqRSrl3Xu3CqffQUnehH95+rNt1sQATgO74g1uVuGKzMPKlJK49z33VsUm8zovHpC5G0Se2RP
1rrAIKJNaN/6yGY8jDTL0vpLncECaUlPWU97aVRbd63WsKU91Kaw74ZvgSC6sKnWUYS2AIEWnavE
wZNBU2x8qRum14sQqjDxJiAPpYuHtNavkLmmhaNtCp8+d1vQja8bP9vpYv/nB8N0FQjzF5Q4Twa7
uEWslWW4zG1+3RHrMWJWneveumhpxTYWZP2AKLShhYeLTliGrFNFMzmcg9NrlulvZuHIGzU9Tn27
oC1oD8g9+sLfm/N0zXIxnHz7eaYteiyA0AdE+lzNEmiOF+h3be4bSDVb9RYyEeceN1FmXCElZiWG
jV1G05NqZbaWO10pcaWTBx3Vd/1DaF0Bx3e+qjz8/QYo4BXgvnzHKRz2GStjAp8yabUzgDj0RN/n
1mmQvWjsma6lbUt/Og+GeFx8/WIqHvrpZrRq4xyHECjLzri0UJTRdEoudNONDwEMMJxoyVVQvnag
dCtXR54jkAjGFcJ60wgB7YpAbED20ppUTJpC799g5NBxKAA1lTbDRAb9DWYv/9xYab9vQPtYHbNU
SW+86HkG9SHPD6k+VevayYG21ngDtUzvGdVa+b47oRbCxlntSwlDNTcbaIUDj6XBhrMeS0ZkwWhs
OhsmSx6h85w8jfO0zwLUmj8whF4D27oXtXM16QbSD7e+HSZd21a9RinekDITb1NRA3o1jGwrE9VQ
79ajC2KyRfWOLLPYlFwTr1nbHdBaqzAveJVp6pBQxO9QxhA1MxsPfc1MA+kgzNqOOTpMA3NPK8Gw
WvxRcQ7VYSguZPEYTSlPFBwqTj58gdMIVcJDlgOc49pG4nqkNcwpIML9QR4zsGZ0EI3lbfOOljPB
O3sz854QbnmHoBfNBSzT9UjqW5aNyb7X42Bnhvr7qA/7iE9BcwaBjDkY3nag20G+BAMG/OzPE8PQ
a5HvzB7RV+rxVk0g0LTZYFnOgHrmNmu4T1/+0ne3KFufyq66rLu53Ts1ZN+SviFkQ5nUJ+CUT4Pv
jjsfGbRo7FOXdIzTVMMUEnV/yk1pnM22KS48ZBi7QO/vspg9ahb+yTarjl+ZTHp9prpuNdYcl4bz
stYRBjRfZLXG6Bcko2m8R3YP3CNt7iAIzfR7oXK5YUCnjwQETJ3OXxmNWqPX3uYEGIptslU2NU2V
iqcGZT9nq4zYrCuHKo0MK2qEoYcMxSD8RMrs1I7yFCMwZJiERJradOWlfNI8DmDjJVBDkChi22WP
7tPWB7WV5irGuN7TH8suMqfe94XMtlXiVUTEFTEpkbULFEajZQ1fxCXqRdpJsZNVzjF65KUoxizn
6U2RuNb8dq5D0nKuAEcMe1tSOZb5jLfdY5DuGQHdN8RaXhkSNYS4fRrzezxIFtbXsd3msm9gDvUE
4hRML5EH3pLBTbKn2SCuMZ0L2XX34ww8d1l+fYss60VmAJ/rPguDV8eHtNaSATL1zbxLe9ZoZ9Lu
x9AnDzQZVnldNF9sx4Y6Zvy66ErbpBUC/VtKz7Q+0Im1hiDkGMQgMdhUiYXt3ky8j7mFkjTsTmUE
4qR3TqpIc0cXFDiVHdGf0Rc89s8hr5ZURHxPOFyIy8no17V/whpSwB3BNaUoz63Kpszgo63AcaRW
RIaBjyWNwo0a8KhHzAiZhCJrklBlNBbFrmUCHAI+EMWtJEB3ZVXOPfpd9jbUYqi176u5PmJ9ew6V
EK+Z8FAYISqG5JSTLPjnnexzhUOAqmACQsKOJayPHR4jrvIQNGG4KVz/DU4w84ySD5Cd66G7K4Js
5cr2RVFa/vxjzc/7Jz9XOvAGXcPkpn7YP1lmqUBi4BuMel67KrmSjcbhInpoO/ce+cv7QHGDgxgf
ozvcoZm7a6nR4z6EBk2/hbPJvkIewQkkuRKK0x4UM1PNMnppo/6o2kdeVrzM6DFXAVmX+YBS6M8f
wfh8KP71I3x4GlnZ+tBD30NGXvhue49154qVzukQ4fSmDXHGQMpU8Mnatw6Uja9lTe73XH51Ov/t
dXA0d23H1k3yfn59HItRY7WIW96KNHqPo/jdSiWu/Jj8aQknyWK6F+QUn3odAkxmYxIxc8laSWkU
Fq223PsOqkalQRFgw6QCU9kozWNapi/LmcNlfG9xfP7iC/ztowdc2FJvsy2WXs8/mgp+rs04IMZw
UzU03HzLidfxfWSlV4tEAkfYexdz1K7pMXxx5z6FfPACq4CPf//kDw9fqhWUihY/mVH/MfHE7WTQ
wwjp8FX58BMyr+PHJW7a4a7tEKb/+adb5udVzJWuIfGWc7ecj4EoxtA4deyTmR1p0asXG5dN/8PP
49c5p8gmCWvlM/Frm+ivUAEFwhj0AhMsJERpp60ZSZ7YwlYTRPCoY66HpuQejeyNMgTWzn068CDG
/SMO5PNy8SaWNGHwGkAI30ZxfmP4cD00cWNP7v2fP9nnUGb1vRL+o05LDse+D99rZDgxMRV9uGE8
i9Mr3BeR/URo9JVKL0aISpezZQgL/Ntu5mdTvvz555ufu2uSl0BYlsPmoDsfn6guMOpp6JSdNUiv
pIabo3Jq1OB9+i0K7kNYQQZQFxXrMbq0DkQ7POrF90bOyyu6BOR1mTwQiEUqs5m+oCPcugDOCcB+
/fOlGp8bmZL+qGlYlm1JEzPJry8tVAX0VfSKNyUCpMLvrxRBxuk57c/9fiyMTWy499WUnlPDrVbz
LR/kHGjfOTd+EfJifX4NsbK6FlMIwyMaSVdX+o/XMM4g7PckAW408ZqMuNaq2jpbAbKjWczXodOV
h8gdrhZSYYAWBqd0u8UOhV4+L16jwKVzFXp7hCDVkZS9y8aJR/y8sGx8cz5NlduCoRxQZ9W0qAQy
AttGTVIwwY50+zlJZHzIUOiscp99PI4T9yCUmqEixF6wcKw1ZQDtbNQbCef9AEUhNWv71ZLweRFl
7VTJSg7DA56hD43ZKMxhVWNjWIPPclYMgAl5yArVZR9JSaNx5QRIKztvumXMaaw7U5+xheFgd9FT
rPHUNF9szEsx82uxw4DaEzZpJ5Zn0Oz+9b60JfZSyyoDNMcGeB1gbW2VvweJmlDoxP3Inm8kPi+b
nx/kL+7U3elVe5xl6Z0d2bOWmT2FJHNV360wFGTPVV5f6DgD9ouIODboWC162KVVnqZPwLVo0gaW
tYqHGiiEbY2bya1hGW854lVXYH/3xYwMGv4eXNcW+e6fXwvrd7dBnfZshk0uI/4PD2PFoJZ5uAg2
uc8Ef0JBYVnnJMpoB1JqksZKJnqeXhXY6FZMZr6JmmbKmIEM6JKbJjXIOU89gpOZEhFE08EvYoTi
lYjyZlCnqkjLqvjVDedtaXBU8hvn3i3de1l1j7aaEXFIalfwYQ5ZlF/WTgYPC9HGnz+k8TmjyLJ5
3UBSqUWS2OkPL/8MGhpegAxgv4lb0rHAdFESJsztd4al7WzNevVD+rDLjmCluGE8bR1pGl71YFNj
by3Z4emGblWdU1QUPijvvsdxdGyD6cp2o9cm4P3sU25wGEWvo0ZRV8cqNfh6iYLDm6CcbowZ+Gpp
6yplGLM4Nw8p/qY97PTb0GECh70SmWN2WRvzbk6gPFguS2NZDXeLccExSS+1i3fpJtejxQ1bdqy4
ovxlZrcCwaLk2dRwrslanJCZUJWI4mV6npnxuRFCOjF9mzyIEEI2uzJrN6peUoUHHD5aR3RjM2Ax
VYt2b0kElwX0WHKziBtJz5lS4lUJy0R5sCv70OhUOTFGVUhyfPIa7k5l7Qh2pSNPR7wfuckN3lJj
us4olWYgvStAee9hHj7lpKbZasdo8ugdAdAJX7GiGMUK367bF3M0A6bpqY/smR4DUo41P2nlEyaB
YKvb+BXfaFOXe9/Vfi5BiYi/nmbAG+oTlQH+wETr7+KxXmfmcAG/lQvsqhdIjdXGJ0OABskjWMjX
XuCxhdanC6UTtbtHeJb6F6vdb6pvHjqJ+pp1X2ee9mGjzlAqgd1xNUD46sEz5FvoX7au+bYcZtA1
Whtig02b4UzYoxRHrMTIFMhxadNMlDfLWDGLX4B4hWOJiEm5vV2EQEPfAcpRTcQ6QQLoo3do42Zr
t5CnvnqLPpVRNrMowSSQRVvn6PLr+ijZPDUQACiFy9usIIglBVGJprBXEvn8nA44jvXpFBsYDfsY
M0BQgh/Opy+WLMNSX9aHhZqZHidBSxg2VeWHt5l6J+skWRsc1g2AvQ7KyTrvWUNBNHo9bx6+W1pV
VQvLLmAuUbwkI4eWOTunHG2msLwZu/wMLuypbw4GwxaNoc+ExSgwfg48jvji1bCA2iA9N6xcbk8T
WehXdo+RLY32AeHOoYYJpi1uENnfkQy3jTO6XoEIwNhzwGOG4t0QyQYiLIH8GK6bkNJWS280j8kb
r+mrScARuB2KtviQjMbP/rjAYqu2v1t+oU6DSy3VdfXeTLC8l0nJiGfLDB9qW1HeBG33OE3pVa/x
DrBnyjZCURs+NC7NP6JdTI8X2hXDY1UFrxPgn1m39qNJz8iueY1jw9hKS8e9IBg7xXV/507+ve48
KNZePvFON119NwAE9GsM2SmMFn6gKnoL3NlacWr7t6CpL4nj5tiYA1ZAsRllL5gbWQ4k/gHYMnde
Ku+cNLhJ6srcmH72IoiWwp+zEkN+HoBZrKrqqYo1KKnNo+/k5ymGcejOqPWsfZPmL5MKoVmANqGg
gvTFawnhzXTyl66OjjhzFXdhHLS3VDZHkIk3rofho31OozEgmQaCVkWL46vX+Te7Jqc/06YtYdgI
Qj68zjEtinYwyEha9BN2bm+CvmJLRLJN3paTvxpzvDx0MzVClaCbZkSFEebe4QwwG+2dsMJ3iEAv
VdgdNQOsSsljGwbFDczBe7ySXxTq8ncX7OFBRVtiGY4QHy64qicnFVUZbiDXF4idr1JHIwzIhG5S
WD2Uig5xR0QrPNu7nSNPqT23UFJ5DUAVPgLopYBkUgXgiQV28hFkMHo6GoWG/7DLD4090zh38H4z
z975nWi3kPetnVX3BbRdVCF+R/yKGZ0SG7ImWapQyVoM0IUbXIHE7EAVlnvdzc0NYtmIUeiwhugM
AaZeGVJOKx3LeFoV8sRCePJdvizs8NM2rFBQDrncSoNyWjYN4xJFoKJl2etF/9XK85vKXegufRsl
KXCpFX9dAXOzbqIEq9GmCapUmRtBdGiMR1vQ0nXR/6S03Brz/L3x5nkdIOd0GxAS4AZAAhiEJngk
RHHkNPRAMhuumo1BHwiSm7n581JtfT5v26Q3c+Q1eTxtXX5YIfPI85F5pjSZMjZPTlXt1hk6WMoK
/ASfw1AdSXeispUuRVju61faEAxA3LR+N0fPCzYuKOqfk+PpuBAZmrBuMP4w/g50CLvkDkOstQMH
AjvJJl7Jl9Gh9B1967hoVPUZHa4+ownGxvvnD7d0qj4s/0JYtuCDCYfX8MPJoUSeJIbGjDZ9eTuF
ubfBmd6iKSA0ImOgOUqmNOgmaQ4HfEqWswmE7LPjQ6/RXSACs09BJ7pUfHFhv9uXaK9xEEfPwbnu
Y7c04mBRpC5NyaVWmz2eQoDnawSDSOKXfm6a3ldgsHbNQEUVyBLNrGnTWY94mUSVHqrev2yM6ND6
p0lF+LhsKxtzws7Cw/+sY7KugKKzpHVkU9YSan5HktQqGOs7mgPhVqsrvEK98T6VfX2RmNVlJDHk
Rfwp/qPDf34juJcUBIhVHMOyPywqPSPambl6usEh2W5xUbyNJWoATf0uFtsaUdCODQeB2MR9CRyP
bncBFFwyotmLKX3GRjXt6oJH64srU0e1D48IgEnWJ0PXeVk/nmpyqZNq4wbAaDLzW0N3dw/9ZOZO
oOjhtOzvY8AEGipPfLU4v8SwN1PE2BConAtIuzh9kAKgUWBsSMbySsPAvSWzov+/XCdTXst1BB0c
72NnSoZjGJZ9i1tZ9+eDbzonUsIA4zZutMYNBlsWrLNInqd2YEhg4SwIU1JS4Heu2oD8HhsldhO1
HghBOOCzbc9HMae3X3ybn1vHLFx0qi2JGMn9dHoKqsmqoVrEm6BO8otUprsYSxFxK0RGGtB13CAn
bdzEzpgZNmQoz1vbRTJvXByfG9d8B/k8KnaiUj3wx19c3W/WOuKOud3CNk0GAGrr+0c7JTKqsUEN
SL5LbT12PTJtXUvWEoEUBy4AY+BW1kgokVNWqci/uIPycwfM9njnDb4WHjgCHj/8dLSNA8qgWAkx
kb30A3AWGw/+RNJJ5Ru3MmrKHXh5k+IeYwvF1kzJuTcAYGxTC+yyHpIQmNQORzbvHA2Q30Rrw5EM
mDBa9aM9k6OQ2pCZQE0cAqd+zoG/rM2RYXFdq1gvHLvOyBRsrMJsUwycbSE3TNdF4huADCZf+Skj
7gwiGhkWLBkxU0PNqHAyUSRnJGshHcWLhl1mHZVefmAMREEojgjK6eebaJKC7rZLsOh+ced+85Z6
ponIjVBET2kMf/3uhnzAO9bwlhL31JwG+0kQqboepeYgMoKnxFwfirU+xhSr2N9RovJMpdGwHj0d
nRqjGfbYeCX8djhEnXzMe3vCaty5l19c6G+qJw9pvUt2vceB42NIZ5Nhy7HGLN3YTtvicKq9PWHK
kAL0zD+mwrktSSsb+7g8Yi0AOFufi7C2LvvMfnFLVvAvLketqx9WN0/QtIH5pxaOpSv7jydeR0jE
PYrSzZQQ0DBE7g5CcrMmXTgjCSjeWahgIt2XbPcAT3RCt3a9NJtHhuTNpkutH7mMdtJhTPrFhX1W
L5PzzltAX4/1DMHorzeUEpheH1IqTK2o/MrR3nUa8BcZk3cYllh7G9l3ex+AKoGm8kRJ8tiX9NYj
vTrnTPzTeMQIpBa/rMEMlTGg+vMVckj89N3xpSkpK9+ehXPD/PUSsR/DJZkQIaQ5jxnRtaTgsEPF
pl0RicFrLNiqMP6QppqTnl2gvtvkGsFSVA0uxgPn2tGq+KJj9LPVORc6Pt54T9SPMNnNs0+aS+Gk
9EDqtF0j8Zgem7J9zKIJGmpo1NsGv5UZmeZuytEmt654b0m3FVAW0b3FaBl8PE4J7uyI1+a7F0sS
jLwfCBB4jYXX3yRu9SRgjvodVQNJA5upz1sPiCSWE2KzrEPu1vXNOI/1MR6IEk1s5Bbx4OwjWKP3
WSDbiyBpeaVVeKzhH+EjIc1tO05/kfjBviweCgN28OyiSqlmwXjInzZDkO0F138R+E3PsbeZjqSO
bHpImMcEUNwuMmfvYfbma1Ap5msfhm+mNRf3jvWGQHS4Shl+494yPTQnZntNztkZgLV+mdgNMsKe
SRr+Z+fOkNQ5qSSHWcv7h8x9qluIrzlpZQ9EJq4Hzgi3aGmYi1u0txXhywEF8TzWCb7oUdDPQt+O
B4cGeChnXEthAXQmnc55PpewpYDbUqq61/AQ3usGTQg8Du9q8LtDQnjkAKbpEMRuSajz7D/49F1J
oIBgmzdCXvaJ2FU1a7GblA3rK0wbKxE2ubnfncqRl50BDXL5k+VffRNTfC/FaY6GD1FDsc4KI0NQ
9ihCIe4yDYiTmUrnaFidj32OQzjkuxCFeFYMl73sbBC3LQLJ3BHnNLq20ACDT63h4weOUSpbIC7y
oLmNct09JbC/wQ1hEp09nK0RsQMGjdWe8dGhap3xoWyKQ9oYQJh8MOx0qdDOzeg5HA1V45i61kqO
5V8VXvSgncpjLaxbC0M9SR/zuqweA0zod7iU70pQ6AdXxwNJjxB8QKJ9G+SI3rUA6BQNwdrUbbxs
jfjmJnKPRJDEsYSiu0ioWZpKjIQuwDwweVZiFDrQcoL20tASB+41kpfxTSLBhk6EvtfM93ZO0yMu
QP9BaGMV60lXA/SEH31EJtlPKDiU/LkW6JpijRqpQ+66FVq7yspH2WS4YLFUAX/Wd4WPDkgfoZNW
Z0dT2Bl6ZosyIxu6nazt+8is6i0cMMAGOX9VPgTePiY6IiVvZ2WEk4kjl/GIPTs7jxnJGeAcTqb5
fyg7s+Y2kvRq/5WJua+J2pcIjyM+7AsBQlxF3VSAlJiVtW9Z26/3U1D7G6vb7rYvGk2JEAmgsnJ5
33Oek2wtSaZG1CkKRTCQvUp7FgoXbhqk2ZLs7GZZ95a+c6dLM7FHgAXbU/VAxyHR4C2jhCXF7wQC
vkQSXo7yxB2hVxWCvWpE2gBy2WDOw5RgmstgWXkIuWrTe7MLGKEt0iJFhnMXd+7KSpCS3HYGQVFU
2zjoYaWz/LCV2PhTRP+IEbUc9DeRcugrM36kimBdCnCL68Hea04OcwDyio4BYRFNI8xyj38vq04s
c44tIybcvS7MveR4tzXk8KV2sWykPmWpDjYe5CYkNfC1kF1mJ7T2HZ3fRW/H8Soyou+KQn920uv4
qVDiw51PnrpB5bUeg/ocd0+Zm75KN+uoQnjxfR1+1726OCPBevf6ioikHsr8bTBVlR/s2mZjYrzm
CPHcY1AuW3/v9MhrMIZdgwK2kIpQbvd0aMBFcSSVelOxiS9BzNvEa3hV9cMteb6cRXHJPBqSm2LP
BECNAXGDq4W80ZoDFs/HeodzM8vcw23cRIKi54RpDMFd+n1MDYpq2MfhG24ioX2UlYoWsunEKoqN
mXTZbQrNX2sZVzJqMT/b/rIyknrFrr1dBzrH53KIrw7Bo6Syq13ITp7xHEQbm4ga8hQvKbilYrDe
Js88xB5R6/iu8+3UmfdWEBM7iiIGkBNvXur7nMBIcBngTVXdGBs70yib8QS74wllZBAioCpAhuGJ
Yarxkeg0XdX01hrNux2a+rajObZM2XmsMiGBDwzQetgdAogsFIUVSvHbJivxTfc+QHwTZX3a8PGl
I7UGHarEUuhlBTrNrtdB6W4jNuYwHv1hmQ1oJ20DkWWHZAJoIiqpAN0uLZCeQHEPa8wQwy/IWVAX
joG+F//CyWIzdUeSLtcyC/jNpMkGZnaXiATxDBZ/K+4+ybLnCoPAXQ0qfJgqUFTpRC5EEylKSmBl
t0q2dG5kcfaQe648B5AqEYXfO7+ytl6p0fDzaGp42RdUl/dJF1EaiXIFiVfANk8+GnqGd+OckcEy
LXaE0ULRqTErZFmJ7xTu120rzZDDssWrH7Pia1hyGwkbLSGZkezNEmlMYH8HTnoyw+et64C7iaFh
73cXdX0Lmw7qb5Nr21GL9pQRrQvQqy+5DNd6Dj2BHmm9l3EIA35i4wC93XRrQkjmUeyFnMGqKb9m
HB4ktk2vygDWwisiw9PBAcu8MmgAJ2t3KJddS11OVADcRXwnHcxJsXuojWALJi9f0TOKVn1SPrKN
eiJAt1npno/8a4aQF6E+LQDlX4qkybeFsL7Oh9Ghd/tdXflqQyDnUpdcJ9QmXyIsE5Or5UgEoeIl
AQI1UO89fpsBIqrZrjNY0IuiKu7DNqjIdgo+Ap9XNjTceiogWSJMoALn9mqq0CX7jkGdaWDQebPn
dLI5u9+mu1x4sCGn+FUPgpXuJyBZGntBwgdB9KwRCY34xRAgxreC8R30qXZkgMRbOxYQMkW5HR0M
arIzljKhbASHiOFgGWfHSDzi2qHpGeaOrJX6kAHHevZiiKFUCOC6QZPdsH+IF/48IlMH9EQIoQFG
P+i3LvMPkJhmoGYPZyFhJb2th6Xjkyg9Q5k4OKdrW4+/0ntfAP7J39rO1vhoigW9Mtwe1OOOhSuG
e70gUgs/XbUpm/RNR1V4GDL9rWw4vrHXtNlTUZ0lLEzufAt1oK6vyGPUD2B17Htu7EOZB0R36KO/
LztuGUvXjgTKaRv2BLtUTq/OjHkt84y60i6gXXIAFULQ+sThTLJfd6c0YNoqtVPhrO2pnYtuo3Mc
U8qtgx8+OSZhCHVM1k0YCkmsotVstJkR1KUBEShxqB3NvoohU4zjdsigjGIqW0pQMRtd1FCkOnJp
G7NNOTHwiwnIy3fUZnZeZjGhzfpOHXj3wkXDnUuXsyAWydvtZ0r1Zs6xtGbsnYI6huzCf60M+uUE
QxzqqboYvQsHSqt8Ihc9fRMUHZQ7atdLY9IkvD0s0MTBoxSj1XAr3Q1AcywWvPvKILgHdh7LKi3t
zETi7FPVi52C1ooVBOAOUNnbnntogvzDDoxqk2N73hVddmiAU237Ysy3hCZFdPDzs8ktsr4pvCxQ
r8up/EjbZF04WDRuRXLvC2yNbmO0JEXYbfttMllUIu6/qSaKTafnQAEtlxuZpU+lnucHEdSgCE1U
6SEZo9JoAWwDG5LhW5hIdhjCtBFgTxH5l0SSzJMldQcq9YPqNyD/V9yoz4kczA35JTSi3VkjPtJ+
VIJVSpJCuUXqPzK6UbDnknE+WiYYjowx3T/VslgRXovDgXlj3jqMDikbUnEpdExJpns0veFcAEYA
1xtvsmROcUaCscg483B2rbyVMLNnpwYBUaCykkCVDIr/FDUrQrqYXm56dV/LH21FEKDXYXu6Daph
zEZATsJejjFC6BapNTckOEdHM986Aw17bXAfuU3z1Ug9jhBQOvMxpOTq4dVrLDY+lQ4aghmehSnh
qtfI1RHsd3u1jLNhG6Shs78RuXOq5lmO0tgp2MLjvqJKqGDdJPcRkJaNNzTf+yn7GYVWDx2ZH+AQ
tmMSrUK9MA5BI8n0rdI1DYpzFvcah8xpjuFs4bdMr74BOUjMn/ifn3Mpvtp/OOgGiN1shDWIHizE
b78edLNQNUXDfLhs62qDaHJEEASDZ1kXNIwJu2vOfeDbJ5ltO78Xd0mf//agmdOwZ99GW1L9CEZC
39XsnbIdUzviwFvYRit3OQElS61mAjEoHNFaNO8BIZanFNLByZLao1X691BNWYI8dt6GW8hz0yXv
XUKBDBawRtA8iAcmUuwSlvC/a8IG/+Fs6zS7ZIbcJ45Lj8frLmzRPxqT0YmV88UiWiDoFsr0nrMW
YF/9RnYm/BqE9m1/iVN16UWEhCBGrF7TRFfMXgZ9iGhrBXCz6sB7LfL8ucuMT+HsSFK84pwDXuL6
SEPwNaoupbJaPJQC1xqFBInTdvqMLfXapHe+zViLs/TLCD4FcjLVJojstg4NVMHsadzyiqABpps5
JlsEWFSnAka8H3Z3jspojqdpS8RmXd3fHlCBVPcZAKu1X9Fe66eBGOqiDDZplkxLkEnGm2p4s3UY
aJi1w+7LqBfX29+bY2iuGo9Y60Fx2poQ64LCyPE+kEVJcrK5DSP0+xTicxoPwnwOnEIdIqFORmtp
ew9H3UY4oQWR9w7DNIBNy9O2YKe+TC5riaGSbje4WrDAjMXlisphkdTfNSTwS7QRw1YmTrVkViWX
3KuunJkzMH/DuJFl8U50l3O8PeRGj1wf88PKmefYvAzYxtkTKenUYDjxWhMerf/8uz5qenrR85+D
0O5++1IHtbgwDfAQbppccxYism3EKZ4fnNG3dnUiLoPMcT3BS3mKWMNaxtpFddkxmToHCnTUbJ2h
LZ7Lzv7UYq04kalXPTROvMy6zrobydBZ6NtqyMUmK0UcEC4w+rs6yHYdtcb7Ul5yRsV58kKCS5jg
IcLgYi6gR6391PThPKE1iCds55atYYYCJBla1oPWS++ORRxDK5NqWVTM2ENMLgae3sr3kiNwsC/l
BPbXNeiPl5ar3TczO7zqHlSMxsVMSchMCEhZ9CV4HLKrYoCIyULwBrelOcV3EMN3MfkAC78i4lF2
fnPOzUc5aVfybMOL09nehhI0edw48U33Xk8UHnzLSZBoNO90Y74Mog+e6xm/iUqn3Y1aE1wqatJl
ndG6IprvpU2lg8klQek2kO8bmdquhp8GeBS6qmzaLd3f+DgpJz7aqv/tIWxpRelDwdqu1d28Znw3
B39fY929mxQs52CKt06kvWpJ9l5p0bEyvEP1I73rqgmTITPtQuSdvW61jr2+9ZBQzVtmIVrBKXLI
GS3kodci9+72EAz0uhYWHqlNOY41jXhIbXkEHJZEYXdNpvFJ5KPYGNMD7x/rjOvsaywNZz20iZ7S
oifCngGtd2xgkDDM6/CaxJgM4pa/HQJ0WAIZOWw1/HQwTIgJKT46pe2Bqzdl8zWN5vUlFtN6svtn
W1Geibt2WGhV8ZJhMFRBCcnA4INUFEJH88ny6mOk2TMkCL5w7d6TQSEHPKxpcQoc566D7nkOQgnZ
BRUUWDB/Kep0fJhMZxGFMaYHNp3rLIlgDgrtW81efNF3NGYTwIFFEk17zonFcXD6adW2NiEgATWC
cYzYn9YGp2M9fyewG6x12shT5/v5/RhDuyv0uEBHJe447aoXHfE/6UWtvc37cHox4GXdnqANHKxn
PIQJl+6UVbpO10paIBr15hJ12oReWnjfisDZDh48x7EgMFnUI1uKfnJOUzPpr5TU0qjJXiuj6c4J
eHyEX6n+6jWDItNhCNaCOWbllPRBAVBTHJnacmO4ffukVWl+gHyO6qhOWgLrXesi9HSrQr0/BTO4
UsHijoJA/0aXj3Hc1O7BZ318MgPzdPt7E9M8JIghBeRlZE9Bq93zo5tV5c0GrZnlOpRyeoMV8dQU
Ak53GmziyOKkL6fxlIciuYqxQ0ZX+u2TLgtgNIRenREWdbss6cQhICShjxwL0Qq933iwxa7NsvaU
aZm20bwiOPsOtbpYxf2FQl2yphbDqc7Kz/AEE6K/tWK43L6s5z9PWrwto3bY1VFbewSkkKWhE5C1
GKhUnzocJuBx5i9tIKfLsAMWrirFr3MSvoMKUJ1u3zar0FpjcHZ+Pvtf39CbsANx3aNVJdm8mB9u
X3lFSVRXik25Ysuw68xhHxmmfReYisidrDkMmmoO0/zA+wHBJTkQFUXd3XVjG5LGOn8Zdd0j15FA
opzChZ6hSKLJyerc2a+OS46Gk5cH2CsvFTE6LJcGbTQ/WBHyLHE4wSeN6m3RPRCyAkWxnrx9NmbO
ojFyjTWUrCk3ak/Sle+h5t/Pzhe8WPISDso/wsS4tDUb3hpZVGO+EGAGp7glmY3atr/1WvVWuQ1u
xbnKhwgP5rvh4PlrhrMaWjK2B5ewMV+4m05LPyt/9DfufHIOiehdpRUVQTQsA8oJgt8my80B6n/n
/EKHey5SAOviJQBlTfgkdBnqwJUovYLTOra+1y9IvGCDmNfHvA2ne5JJzMWt9Sd8MhoiJlLaDfmj
aM1tMmC4LKbxMwVAdWBiP8kgaE+6U31EuoOdNObnElvbs+0XvqsgoJW4y4wo2AxjPWIMyHY5lI1d
aPT3nZuTAGv4+7BhmC2R5Iytjtqe4BvbbWKgXGs9RjiAuYyx4yf0aSDGLyyp02vmKLQdRwDoeDOX
KRlXJzD5OITRiKsxztHreAhaEuca4RFbpdPCKG3naHtvKaZ5kguONnvnrtK9S+IOF7+MoJSH+brq
7YJpWAHCLFsg3Qm5WGlf0k+z+3sNXDQ0QQ4O9OlzmhjJfgovgUjtnW4aOLtM3rFepZQ+dCQRAGAG
3IKcIcD1PlpFIWnlyJ8qCafXvoY2OULsJA6TC2guSQS2vCi7GJz+liMrfuaO3a534KgZFK+WWjnB
DfSFTqSYFxCpTCptEb9bqunvfbIPCR96SB33jjp2d7Tonu4JuVQPYVxsbk03oKlfmpKUP6ziIM6F
Iusmtz8y4PEH32C7l3Fo3fVeDP80zfbuHBpE1jHRerg9UTJmYkWsnLDq5qXwywfmTRm32b0Togep
1Tju9Pqlpy+zrFLslXCCGYGd2ArFCBhmj3aaDOyYoJ262TTdVzVcBHzSe3yvUHyNIliYgbPvS45K
INUMFBPkzHBAyiUID+k2uxkCkSU0XMap8jYjFQtiDaaN49Du6v270q7OjVF1a8MdmpWvildaBvCG
k+ZC2oW26CN92pVRvg/F8JbY6R2yAW1N0wdBTlytgawyr1TyMoRNTH1GdUt/jrS2xus4F/TB4KyD
jgRrNngSW5L1jLS+xt7ekwaa6dcIq/myS7jnVFPn2xZqXUQuzB2BLRdvUOCYGe05xenFMJC3NTto
6S4NOwcfLr5akRwsdMTkNcgvRf8qbbohEIjkGlpesPVEFS70Btd1A8JiUyiOEeZIM8LjmzlLzT58
hoE97bKoJQgXpYuPBX7Jxvdwq7U5Lb1oiSTCsinxkiwLnIONYoGYcuua2RUn6cB1g4PYOwB7ZamI
ckIzGw/e+WexfwI86bCLRynJYiIqxHLRtc4gzcVsBa0cIWtKWWQuD4RMAnXTvlBt/jYCCkqALC3H
DvaBtAjhjs3s3TRMVkeR75JEtUdHn3EGNT1M6j8mN1e/d0yaC+YEQ04WVIWjPCTDBXVdShwCpQLw
0v45qJPvk+V/3ry/oQEDWXGSD7lDSA5FijJPbxyf17MwXfXGFs34tHSUXN/kb7ZDEdHjsG9XTD6m
xGsl52NkZWZf8BkS3exXb3offU0t4sGLdpsR8rLOEHQux0w/ykbtUrNJDtBiaQXpnlyWYu7hKJiF
8IwPhjDGfdkcMokOMJvzVPXUuGrO8A5fX3Qm8pT5L7HnkcvkvTZ5T/RfW9NIAFtEt2MNlppxnxEo
EvlqZxDk2OR0Cuy4+qGNmb+es1TxcPh7AxEwyHRrjyv9a91Ub4HJRwCAp1mxfSMYYXAPN2FXVUQg
BkjqQH6+70kl5ZoRUO+FT+xJ0qQcd3EVkHFh9qRQ9ODxFWcfCJEwZUkrPXNGe2wtZB91GmOFz87k
Edk/nddullPhhGi9islW4FUXhz43253HpIfexOK8lVfrIQGBPyXA9CJHeUfb0r9PhvZJSYWKr61I
jkmKFYVRfxsbNCg8vEUrq7CRn9SJd9Dnhy5IDoiVBWJ/p99pKbNk47UwdQJWAgpJ68LM4kPTV+vI
5hTgA/xR1egdHY1icMcgZ6ano9RPmOadxwkFM6jWfTkl9XZUgC3LuWapDdRfhqqTJ7DuNK1gGtbS
2EJE0SlEE31uzowDN6U9iKBgk0XMXTeNoj2nvOotcb6tAoXFYl/tTH38HLIYJlYSfbUQYizsQbyL
Vn3Fmq2vvFqDul2eyI+zL1Y+nVydZq6JA2njB+7m1lIY/QBDtWVWG7CgpOuF4yUm7BybOh1ua7wP
hbaHOg2A2bI2cOMIGC7NR12jAY8KZEngGXqdhN5nmgh9F4vhq2ECq4jmthn9zRfPqKp1n5ZYaez6
yYvvKM/a7BHkO1lZ026IUnNDw/cxsJhuzUzGq0nZd0ZiXNPCFhsHmfi60osnMsP9nRjLnVblJy3o
WasjnYl6BhR1vbvsrG+UPIltG7y7JnTbA/eaYrkGeJ+l73kBkKGEG1Zjp1pO8MEt1NdKl0fDQU+i
RWmxnSuWyJfadZ2QnolyG5P9AOZjCFMC6trxfuoHCNi2J/BkTQcOjfASdApkWlFSnXdjsZzSd0qE
sE3CaUkqAzUUSTv0RiDR+5rWTYg60ZXkoDTjNTTqJQ4CWgpl+1wPbOAqKJmDUwBmFca10qolgA5v
e1OwRs7WGisdJWt/V/h5jlg5TmjodejLO/jeIuF0fLsEfZ8+ePlMwBle0VovW1d+nzscfp+2h6Le
aRwv2AugN+rdSoK1Q5hoEj+LxZeUNitqrx3nL4PA2VXkACAARw3vyosIJFWEnqKSpOdZs1EDRuV5
rFkjCQxtlNrrYqzIp8WzsAKFD0qvKeNtETtPMQN25v5wlKi16iCI7oVZX3jESqZrZhEYa8IKV/o4
qSWJ8t0OetYRJalzaPWXAAx8uujZy2wyieQ/R6CCe07jzVJZ1NBGA7u3kVE53MuEgc4t0Mh91pJU
7IBEszIH6mD34QuGLcVZTviHPMzIZRKQ4qNeq1dmm+WMbHg4UUNAD7CPgGRUvaLNxTgYRyO5N+e8
tIacniWQDrnA3+XSeHCCdTvX77gTX0atjg+IuDZTGMaP2eg1pId36DKqjNE6Zac+0d/jNIsBJFXp
GaMP+nSpHaXSU+J+ebh91VMqXXTjINZglRpQg/qIrKMiVRMeFXqsjsYCR8ZgTrQC2gl5r74b+gEA
kyFcdmBpvTbt4gGkPewHhGiPNl3BraPRnzXMgf7zTCYZCw43bVVtpmFkDAli0WGupEe35Lf5Xvc5
mc1wf3tImMSCiK6po0a4J/54HxUFIvqsJ4UsJm/F8/zhDi/XANXHGHbaBPY0jj+RQFQ7Sej2Juur
HOCK6rZW4tansEIVXrKh3YwgtgG2IIYfpfku0NWsHYBN4NuofuSWdI6Z7wJntGh/gRZZI+Cnq2RN
KJsTdcB4v0+M8qWcT3FDkkRHfz7AYe1b2n1BwECtzkZnqPPtKyQD8YYADfT3HPNtxQ4vVBfPgq/E
+2lhV9AfjPLqqTZq827KvDc3KtKXwHKfBi3kNAEi6MWYin2VTPkyr8NrVZEDEmoQSOw6rh/BtnK1
jDmVw58PL7D2Di4KDXCptE5KYOALiEviXNAviP0qO0YzaTX0YX/rjo7r0h0meq483L4Rz9/91x9v
X3Ux2wyr43z3/592++r24I+VucySGMIsANx76h3LJM+dE7nG5n3p9hfEGeCAC1wXlTpME9i3ZHpv
DfPVVtkDKXLygRCP6gJzADNM4V1svC4iKMUz5vp7fuFwZafSUhPuyx2ojDscITVqbFs754IIxRyv
2UuheXfUjIhAC8OQ4goR901sDsyWiuJCZLaHzArx2KmRA10YHr0uC47lIGmClvGBLHa5Cvt2H5AU
tydqmiAWgRfCa9xdJ+yK+8kpl3SHtK+s8CDC+/SsT+Qvxrl2wI2EAVx3sam7e72XZMJ4aXVOgljQ
nCTMHqlKiIo+Cy5MVzDp6h0GAf9iZ2jGlT9wn6MpOEWRG5zsKM4PJTAkkMnhKSHVZyIben7sG3EF
qlHsbk/+L98uDO4cB1bMItJrhujPf5QFVJOpTbIMlPR0Q3hjD7eHifONZ5F846Vjsc6aZjqb7FOP
t87I/wmle7527Y/q3+Z/81GUYy1F1P77v/3yp1fJS/7xXV7/9Fmrx//39LfPov7b6XHz9Ptn/vLj
m3+/fVv8KFbX9vrLH9Y3CO4X9aMeH340Kv35Un575v/2m3/78b9D6aLT95Dh/s8o3XNBIf/pf0Dp
/vavf0Pp2v+wgIKCyzUsj+gRxJ49aMJ//t3Q/4GtPICJawc4NPzZffKfJF3nHxaqS9AnQQBRl777
v0i61j9MF+EGHl36+A7on/8bSff37S8qer4OS9ecfxmhrb+2v/qiBCgfsgj3FnFzCY6UIr0MXf9A
65BteEW8dVu+KYstk+awaFim3JtKPvyXz+7yU5P7N27jSyHztvnn3//o+6QHZzoo5y3bsXX/90ax
IBryOqgG2NkWxxhhIczJuhK8oPwMInrnWt6CzdHV1UhdFtgq/Qw9olabhAansPqHABa4ixaqyAlI
9rt+kUr1jl/8MBCksqjNeFzRi0GKU/EQueZmMuqzQSzAX2mO/6Bzn8kZGN4YPrblwJz49fNUNHgn
pLH5ihKEthSYd6OE3gS4+uquxt0HJDAjv3lAVJsYlKy0JmJX5dHR+PNP9I8cB16Ib3BxA4adgeH4
1xciJ+F0Xdblq2low4Xl89B2/Xfp2P1SM86dgy2YAPlqoffVKZT1RVZzGAr6PXxrRE5VLIR/8ZIY
z7/qseeXNBuSAry9WOl/95JaOygDKTgJE3HCXtDoCKkMvLOhal6bILKyi2nNpSFKOPnpanq/QLKE
1NS4/vkL+YO2eX4drmdxE9H7Q4j960dDKjqIfNPOOW5y6DEGDPwhcQQLm3xzGup0sv/899FG/uM7
d3TuY7xO0K8Na/5k/osSPe8nsyJ1BB0A4ss1u0tUBmjL0uFLvgwMooW9tCGrIYy/Behxtc5nb5qs
3bhbuWVEBHuNFJMn4DG8DuQmkVnUP1QQmDELfASJzuLp36em2JEf9lIM4uoW/pn4q0uH3gde00tj
rLsU3pOqxKdJab4X2hm3yrkTaGUH4tRibASNBZLE1rAylhpBewUvkDzEMzDbB+ERFIBKxZBGgRnP
vCatiQ8TDg3hDDQJMbNU0BKbhjA7BwstkMGnnt74fRaypbNc8dbGYbTsZo7kwHsaYKHawzcfsJ4T
S3M16uGT2XIJOs0jmmkOTaFnT53eeB0k5HuyXtjdD/yNylA4tnX5oVWMGk6M3zItFytwgqiNC5yU
knHbFh5qbV/fKPN7lHb63pJ8AJ1lrDNnrBBYVS80LdEYZHS9Q/POmGeNLjHQ9sZXSsbkYNgHp9F+
GCpdNEL4i3GqGRo9kJo4/LAyQbpDHpxK0EQq7B9EPh2VWa0pctL/mAkGrkNR3DtGUUvXibbUetZg
ka49rroM4SyS0k+hA+fVFD9WQMnMLugyzKXvMz8FQDHZA2NoT7jWfz4WzT94NKhVsmzMuGQPucPv
Jyjb5Gik1S17nK7UZu8BUSWpQU/PPQ4+VyBqSQuNiJa4zbKktTAuXc6wvSEeSU1dFAbTRDSlBE2X
QHBBs+jy2pfpo5uVO4sAg8BDFB6UfzF52PZ/c9di07Thmxmmb/m/96oRseR4+EfylcaRcIvpFKFb
QGqCS5t9wkybpOS+BnPIO4yNIGTBErlJaANsu9vQwhi+DhSqnnbkjMwBmyx2xJmBiikEtvyb22yg
6m5l1LSbNYcMunn0IvjAaMvvmZMaXeKPiUI5UQXh9i09bQcKUS17u33IAiDrc9pglyZPfo0KeTyG
pv1gY+ae9Jcmcc4+pM1GqAsgVG7N7GPQmfd/3tAlt3dZkRM9ds+ggLTCQhmbJx8Ouffk5rAFzqNN
l6HfbRSmAl44zcINwNEXVlN69CQ0zgMKgFZBiJiNJFHbQl/kfZAhvghceeKi8xR2ma4PCVl1wDk4
uB2rXWtQGs41dpS458QC5RGe3OmF8hZPc+dPYOmGDml7On/Re8JEYXzISqbOG9qsZy7Sevc8GtWr
StwvbjW9tAMjaVaPW2FCnBsRbBTrnJdMqmOvRxoO7qtLLu7CIegvardjE5cr24YjWWh3LureZRdQ
m5hS+1M3ONH3yWdt9C9JPqscWvVCe7feNRxpOyKjkAj6czuJF0cm4VMVMTFl9Pgacj4Wasp3fkth
LZNMvJ1ydhEx22VMWakIYm15e3+0u5tTZR7acRVmaDebua4yltYdTGvYmRO3bxs6ZwIHENNJfKWq
75/zwM3WnZm8Ro2fLH1IcexPGEWajmvEjI4qTF49fAmjjiAcRYiJiBlF2WSy2KDuWxVOyRQxgKcc
qVsHzbrptW/CRz5nVQs50kX3RW/SGEuPqBvqhTfgCK3RQJYNQzsOooc8EPuhxnY80l6xyh7DEO6W
viBYqhEew6nLNzXgK5T284dZN6TSe80yy/tz6Y+f+VBS0/UYEO3Khfi0IBGEhpWHTJW5HtOK/qKZ
1j3UA0q2DjMeJjQuEKY65J7Zmmrm1S+bU2TCyqxoKfYC6RmXnP3dNnamrznaGzT78ysyycuCkHsr
amXY47dT85CHw4ujp9fek9dS2G/uUyLdc5mwXROucyauc2G4PIgMaoUs3oJBfE5qejHLB1N2X/FP
vfhy3qJGbBpHQhsQHJJ7QEl+CFuiFDBIefpLpJi/ioE9xY3bgvzkOll8JH40Hq0k2qWKoJJ5ESw0
Rt28GxHYJjSQTMuh/Tq/tg62PN0IjqVsFu2gap+dng0pTiLuFxmN61u3spbJd6dKUKLMQw9XIyIU
5b+QhdSwrREtM4iBDSJ0CRUlLTGqkLYi2v+IsQQ4850wz6JQQsFyZh7Ypvn+cenhLkPUJLd/pU/m
DEo/dvONm6fq4fbpFEXxrdnYAfvbLOYfCp9mdEfNK9Hbb2HCKdjjfbk0oOr8Ux95WoyWdF1G+Kjm
/d6YZMzvQftQyxJAb3RHog5EH/YXi7bkjgpk99BQ9lx2HhU4mb9Jd/4ZPXtY4oV2YVltBqKdl9a8
h+MUBMU0yhaxOT6R+VZHTEgJE4igNEOCVPzZxDpunihbh0n+ZmGFyMCBIuVvFzZyVdDnVBB6m1+u
Qa+ty/B6u34stewJEUTqAzAML925lrwaAT9u/pjKDnsMecyRRYvQ/jYptSki+aklLQyB8UVNjOp5
8hWsqqgv6a6ro532t2921JeBN/FAbRHcJZUWWQNvBFlLdHxm7LI0IfVi3k6I6Ty1kQ2c4clpkFBC
dXxwmb5Ua7fc+fWWwhp0KrpSPiNgyiGstqng59pf2PtgxQHygr2KT8mId5OOhsQH+ZGzgs6Vd19E
40p5CS0H9zy4dI9jx/0ArbpG0vdRuV/7waU+gCfhdq5Ap/bNzMu9VvPm8OXBfG1YEm4/SlkzHl8G
b3Ko7pKUv5bQSdCyeq9qsN88xSluvuLOYII9mMllmrsxPZ8WtbNr7XksNrzfstGP9Xzb99x0t4/B
LZgrfL09xnBdLIctmhV9R6EAktkair0kA7GPKMX++YbF+INZkg2LafpsnudjKsCAX/fOTWR6qiwK
1n04K1ZPw8FK2ClVTH+Ypa1135QjGXNNiNilfaQd+dZG87oehD88OzqxsMqlG9eomBv1YGNs2fz5
C7zhCn4eafff//n3+SyOL9eFG2Caho+P/3dHvnwKR5v7mR0VdT2asN/8nBHJJgsj0XxpJDpXYY2M
IAI9cSzdxpsmX7shFKteMfunHlO6VzIf046+uCExE1l9wuAJo6giTf6eTVt+ylpU07r2I86nl/n/
bQKND0fkeh7mgcnQKvPkGTRrQWY0Ao5QimMvx/wvdpC3D/z379cxgIQZPnM1xuRfLwg86T6VEaLm
2ydfoFLjKEvpXJuhu13HGTeDN7WxGovyHj1D3yi3NZUtzKzsGvuag57Kf4gCxUQl/nKD+99eDvKJ
oAbqtmFQK/n15aHYbZowSkskreg3yofb6tdprrXvNbL1phGhNn1kpIvphmoADMOheigCfzc2jG8v
wRKQoydv44lkXSYvVETmotxEQ3odeEumgYj0qbGTblV7jDzE0Cgau0NjJduhrR9huX2Zz6+60zkr
ePW5x47MtPyzW/xlDMDtEP/7S0GhgVrQXD4ifuPX92ooIwEYVpcrsyOVzhxPYekbG9age2T0qL8c
7/wfhJ1Xc9vImoZ/EaqQGuGWWaJIJYuSfYOibAs5Z/z6fbq1VbsjT40vjspj60gkCHT398bSkFb5
xHvoUcXqqBYA1oO7NNnPA9iJ68jBKgOKl+Un8USkkVNG65xqF71j67I7yjQaL76KlqX2vx+cf3uy
gcV4YhiNdZmQ8c9Xb0OvavnMtrqkLGMDNS6fmw5aRA6aOLqitrud/eIhbrR7PzdA8cXZ0jhkeWxL
Knx6jBP23N5dixED9X+/vj/T8PDc07cEFePZvml8ze3A+uIOboHPxhIcoIYopmV67r91jL1qMvBi
7h6SbkhoJRNS3iCEzBx9MVAim3+4WHpXJMhyBA/ES9uhkesT3B5eck3ZC9T2HXTur0gncCUb+TVJ
utf8/qPXJcE9d+92w7P03+/p3x5e4mCET7qRTziP/iVLgHxSmDVPHmXkECsPcfh3r3KOmIJ3O6cI
w9MJQTjWo0OhBYtqWWaYKbXbGD/YigHlWmjxX/CYf8OqHBmNirhCyMv9ZYl3c6d0Y37BRs1QdGb8
YNW+SUP20EACf4lA9WA2FxJHenCW7USTKSJfOtuXXqfevWWK/u/rZP+x61iujh9A51URouPrX1YR
QCzdET7s0xxxgALR4UDkLxebAZcgyCMimo8k8U4+2RBJx1GQjXjLEQVrEEeYPCH9W5r7eOVyTQxe
6gBXBNY+ZMwBWZXqbOUZLP16zamNjIuGap1V2rFnYEP/2RTHNKrWcmGH3qhXMud6nPNrI4/rhZzA
KWvajn5wF0f4FfThIgvsZ80uiR3kppG/depDWkl5xnFSWqsl/8uH9uc6K6+QLCBxeTJ83fiCacWt
5aR1oaPoi5ldR5lyXabPpErcwXNxDeblSF/T1sv193E5JRaOQXnS0e6dBc1BK09Js2Tc1Haoz/RL
F+bRJtOLTW+5aDXXUeGTSfdBnunBrMAqu8g7T9I0yvW/DagbQPEyXnBSy8Ob8QIZSUwBaAr5mK9/
uSH+gPDk27VpvbMIpeVW/fLgzG4YGbGoAMrD6WJBvRBIZVCSSvVpaHGVW6YcetBcbphqQ1aitpol
nEK4G3l5jEepQ8IfAPjJtci5EnJdVRCWAoUKc/pWOA9hjlxDnaWwuG/bWn9dbOfORTHX+S+jk95w
ya9BGV/12LhAyR5FECA9Ems1jXeWlW9x05LamDYHNzpDnP4tu8n9Az7iMpDuysdu0T3yR0Z0BrqF
Eh29lrkcmtn7XbN6VAbg8lLql3Gen/yA42eMbM1zLKpQQSBgBDiO2bxhOb9hpWK+4RPG/LvJMDKW
nLBRYAITliw3tfXaDnW9UU/IQrxvSR0DDCs3jgT89PtU6Ejn1Awcc1btyBYQkg3zRVevajCRjmzF
z4P2BH9n87PCmfEnA82T82Sd++fIj7lhJIjiyNGYe5eeTLvf9w4HFPlG1C1tuZiJh5YnHwn8imh9
a404zEdeklN6bkA+iDOcH6VW6OrdEBmD/IEji0G0NBS+JXR3aSk4X4w1CvWhBVu5l6/XWXij/317
ij/TfVitQMVMh6ATSha/7KUCrWc0LnOBkJWheGnYSxHJQhKiguSxcfcKA+uQpdiRcWyCnIDuxl4t
RvghTJZYidwpdKj13ZBYf0AOL9q2JHcYKdkxgTtfMs6deV8+aBj1IWxFxrOY+Iyx+Ue4TMep6R4o
HjrJo2lt2qeQJnkHpIQUXF5RKAD7lxpUmDUAIAUaHxxUXWfE4TwswXe10haylKe664ZEBU+PzvS3
bV11I/3j0AQfQnwxeyAEGtyXfNL/HxiPa3RKqEMoidDjxlQgWWM/QVzcESkBOCT/1jmBHvEksfGg
4vY2pcsI5eWc5vsh3858tFWfD6uilsu72z+pE29MbPw6NrtfRZka62QXlQiLe/yP1Gtna6cDFJjk
6ReA9jhYdcvBq75vW9tAkxpSYh1fo2J68a0C6awNKcTwKrZkJj3LM6Y6bP73TeP8AalaMqRHnr98
+Crx9TAQOK3lLog3PoPYbDG9EORIIK/l/OypZdwsoa5T3TGQ6uC1KzgVbdsRGjdnab1N6/ojCH1g
JvxBEOYu8ut0RmAdDB9FwjSUe6BlEQA7wrYHFW2jjIJTCQ4pdNJ6U91AeaOEUKJ8cWHU8cIjKEyv
QPVv1UiVu9Oar1ZOAklrx8melt1dOyR4yY0Uo0mH9l2n1qojJGPFOaFh0uhwibtDte5TjGStiMgo
kAlQrnT1GkCJHQnLu25IX9wZd9KEFGBLmRFlDYW7LntBS0KD7kBD6N0jX8cos9tG8DO7JO9HeiXj
vxwz/uWUQeeikJyYTKi3vuyh2GYQjoc0dX+mFicY1JWItOk1RMz68F1v7b/Eqvt/rOCepHld2GWM
t3C+X36nXgWEqXl0CZgeuRudBnRmGNklImmTQKRr3Y2/hYf0ho3Ei7p3Yb7nU4zOlGHV7k3uVxYv
kcKLIGNbDM69mfvTJFud4IgbhT1g5IJG0Pp5E7+Dteuf+MNS0jXUhBZlbHGFGkJDZJ2HH04jTygS
pQua7qYwjXKFjXiTcthmwcQkS/r6yc78a+ybu0SiGd44XfUJgc7onkK0hsje8cxnEseUI1th07mU
tGjweDS5m6GTaL2r7HKdierCUH6BPmBBliOq40dXNy/eiYiuQBunQ78QoRBhhTc14pa8hCyTqXLO
oRsgxrG+mwnLGVsPcsDCPnQLsnkWr9UAR3aMx83UCTCYkS1Prb9FTcdP6K0Lz3lXdlyjYaFVW5dp
NauMlg4Q4PbmGbS9+cuNpY4j/1jk+JRl9CrBq6Amf/D6g272DK7I0qYoBZ6j+UyimiTL9flNNUiu
dWAzbHFOaCY+Mq3m/NihU10l1fLLdjWs71zrT34KXkEd6TLpE/WhZel2+9tg8qcCgBcsHIMV2SU5
1PxKyjoY92owZ0qTHDCB1HvDiPyx0GCJkii5+r2Df3HCs2pKoNGh16SnVz1IEUqB18GUIjB7m3C0
kEIFONgNLylZE4oVmL08Wce4KFLx2xYHbGTPyAYv/72W/jlYqdfPYq4THkug4pfHqiAloiR6t9n4
BXtvzzaPXAGmLCGuujdfS3I3zMk5qHhRtCJPHFF2ccnBNTYxaaB4wy89bNJ8/BTyoMJB+vIv0go5
qHy9ERySd0lzl2u9/eXcasexU44ZnXnCh+gyaeVAnSrlXvW26u1fzTg8Jwv3pbpD//uaSODry6+W
XB2KDiQRKFm+jnWOU80FMf0bdfcU1L54ib/1xPLRczym+23Rh+VvYXn/srw5LGweqhodmtP5gsaF
GVpJ8O56s3hu8FwMpGcF7rME/hN5XqyBDPGTmEDBkzwBTVurap5nb37MzEEc/vsC/Jl0yssg3w0c
ShCMR74BV+j/HTXiUieYIw5hU3rD2GkzyDb5SGDcFseJuE0krZPs0jRH0uWhrnaGdKtr81FpXiSr
XMAzksq6kog3kgD4mcjCCRBT6AcOJcd3+c5IBfiQOd+9MT8nDvUCFlOUnA+WsFjznCtod4ZGU4Sb
V7dUl/VP//1eVTTy10+buGriJQl6tMAY/vleZ88pc8HCsFGEpt0yNstWlZXmX8ldZ90G2SY7BlEB
5IUZkcmuqOTUnomniWkRDW7dlJfYlDL5Ld0MgsnYqZgWZMb3MvY/RV7cfk7OI3MyP2uFz2Gr6Am3
BmIXVv8kh3S8Extr1s9qZDQkXkTQ8EUJSpKEE54hR0nqPUhyaGlrkFOB0gy57vgIvHAvUY7/vjjw
6n8+C65pkP/imJah+19RbOwq+jzr1F3UPTRxFWg/m7bYqvUVo/DRn4xzEXGE0TXOXZAmb4lGYZeN
LA8Du4QZCTLv3xM2SphUOMqKmjNEgRmCAknUyVGYiDrUBxFhrtALG6E63Qj4jvQLj8l90m+iEBS8
lNhEa1DrJ6UbnO1xC0M8dsTXGRz1t66xQYz+Cv0dcrxlB8P1QO30yFQ34rOsiGPi9+I1nLnihekB
Nujf5e2pSCOjhoJM8g+JtQ9ymkJ0DGzUc3BGonQKpZ6iYuUZope5+1G0wb6PKPImHA8NdvaRWgNu
L/G5OcUN+SMdvhKZwjXaAuejZ/yiSa7Dj6XdKamELoNVZmcY9m4tGcrFXRkNI0Mi31dfAqyUkEt9
jIkpdpydHZv57Su662pnQ+CLZPmZx/FHTIKsMWJ3TDrM/sLDKB3rk8PBJaLqQK+uUU1cT6Npv9WM
MmdotgimQ6TcNS/INR9J3h5q8DQrt8+Jxw6pZGdLAXE2STor8ZqdaXsvXn1bz+jsyEsqNYqWJemI
841kBdHu5yW+dM2HuXCpJz/29wRWhySaBWSNBA9T7d1lNYM2WTisIkN6rzZK1O4Zc4S+HZCvIxtg
s29GlLx+/CJEetNLgsu6DfK8Pyy1sTdMbe0QR4+JdLkoXYfghkkHPpchGPyte8LfdOdKIsyqihIS
868ZoX+ceTESm4S02objYQb/uk7Erj90s5E1G8ecLn38GmSEQtCHBsxab4zkElSIt0P9OrDAVTjA
gl68+R5u+7TAMjXmv1O6Brez5Noz+8mVFd3jXG1aM7+vxtIB2CQs3/Jq/G3dKc01Aqrk81BpEesu
CVziTOJTeauXosE16pWAKt1ybw+VeVeRxtMt3RrVf30mLr0GKeBPlt/rBwObKBmTqARq+zy5zm/6
Fc+p55zlA1ajUCC3CKTA4UtbzE/5HGxcE2yyGB5RXfVrxxsv/cjn3UXFtRmmc5qEN5iHWRgL82I2
0wWCeVh1BYowqO6+t709sJeiI51mfEp9FCuYel6GDv01kN++HHmRqXkNIw53LL6HKQ6ue7XLKWgs
LejstZksYye6KpJZwketGV1TuHUtvg9+ypVVktzTgCas6VvEgM/lAlfaj5dZwGapFzgW87m0P+jB
29U9izIJNQHLeiE7AQkSq9hW1Z2ZWcNJPA4t4RqzzjOrjrryVyi+eKlQYAS9T7LqLhAgXYqPk7rE
EnP9WjfInyJPi0l1jSfhQ8+HJ/XbW3e46El+zXTrvJTt5RFB2qWcl78d4AwJkfxjA+O+hOFn0IeU
MP7YrGvDqD0rdNDPCH019zM9aEFO3khNesb4JGFyp5+fPBflwJjs9MraSahI/ncaVru08Q9LwTzB
ZyWX5DBmGdj1csNTCkN+bbRa8K6kgAIuriYHdlidZtVHzPnt4PAhkeLIUbDTsCvoBOS0NDUmNj7B
ycAqZ3fvcquPDHQCmu9PWyMxyIgTE7GrZnlx7ImcSjS8jl4jaIDZpbxN6/tbnWDJzrDrdRFheOsq
77UaidpqJrIcqpG8OWs9WfTa93790NhNuikxHeywq6+0CoeW2hxF5tDyGR7RlB6FB1yHB/WqPvYG
Yh/5OhiSpEkUau+OPJ1qxFK8pOMNF3oVDlEudtGsfVCy8KjuZwVWp3yexIowKC3pWyg3GvWD1C6t
Bko/Et+I8sJ3mF4jvbhaENX2xMLG8LofvHifmoDFZADDe9f2JcG2JWaW3pgMjJbqZ7lqKi4lC/VH
zZ7ItskqLKjIvoBx/7LT/3H+5C4ymAKQlQKKM93/8xiEW1iMru6XYH/D00CVH41um7F4d+ZxO3D2
wEdNOsODk4KOuMtG1kRyO/7l4AnN+S83s0VXpWeapsAF8gXkKkvdjujLrTZOjojUFcYujqxhr5E8
QZqYjtVPjtxymPMM+jRHjhjqUNoG3YEQqRvZKWK0xQfZYAfDjc/TfJfo48HxUDfKd5Z5/vekH8qV
3u2bwHmBRiFANfmg9eHDGodXAwCPtP4zfT57P6xJlPtdp4d60G5N4XASQWRpu9ExL7p71Y6k6kiR
JuxHDIxNmT/Imjm9bHY1XRFZRSlRReOHkdvfmJxk+JXPAaMfXu0khWX2v/WRIEt/3LvxfYoPnGRD
GKO6pvVoeIpq6oAH51sQuhuLaCdRab+nKb8jO+vVGi5L0D24enDA0Yq+j+dtrvZlPV8ISAHaP2Nk
fEzc8TUlW4/C1PTsJ4g1Ne291v1vk0OE13Iu0sviSGEYMrFpRmAxUZqnzibUEFyVyCYmO5jB5bn3
iO4GUxAjv0GtDpLkkay5kwENe/5tk1Y3ES74dZv4OMB79vUosc+0UKDjlo9Y64zLylrIfCn7p6qX
her1tC2mPctBvCc8Il/baUH6YeFX+8zGh+sRAvHf97lp/ttyiWVTQAiYBkzOF4ZsIJFpLlNYV0XE
umVxrQM2P9pnPsrYPZQe0w07huLC8kSbtmnpyEBb76HU7+syc1eK8a2kzNDC46Pl3gthjE+kBZN2
UL4kZL9tbOj6DaLKB9PAdRNq+SGs6udMMoOggedEc37ncENSOizFOGS+M8nWDNRsGPIbMlMzvs0t
fPKCHRpdHAuXBFblDCIFCh2+IrstkLjC8WdETPc+TsqlPWK8+ZDdRdD3l9nQfy/eskl6/4xfnqVP
wkq6mH/nRHgCPGUuP1uKx4qAI+/c/khM9wl/4lVNm4rxyO3hoSfSbJ60rVKR9fmkI+Y8K+V5kcPY
SLYeIRdaHpv5BCzwGKb6D/yajEyQaX0OuJEZHMON6ofaAsI8YWSskm95gl4tIL8sTYB4ovxj8VEY
ElcNt2ERAtA3IDy8a3nPYdm6uhpaqUEqGoHr42nrdW+SVVp6jvTOyP8rDKpd3rGbEH0IoMqwKrQE
h2SQP8w+AT3y0g6OuKc++lFJBAie4xc2rb+dku3IJ4iR3M9JfiLXaxakNPZou5foMiZIY0pOEut6
MSEFlxHzPLhE81OrRP9JJbo434IMulxJRXx0uJPTXtp52gxR/+SyCaR9cu0X8WR5xu+2aX+VZfhA
1sCujZkWY6ld1htCbmda5ELCDAznicLwo+blCFWnjbwSZC71enqfRtMxk2onSbDSsrQbDPva+SO5
lYmzH3E6DhVLZK0vrCYJUH/HLyBgCQKvLn65YPvrItTJ3SdMl/A2RPm6dlcsj5nf/Kx060HpW6n5
2zTE6bbknK4WLXoRYfizNMUOn6K5qkmH3RQjuao66WDS9ODZwSZezJ5YQp4nN8FfqvmXhKMm9lg+
0YTNbkguntnqm7I8aDb3ReoBEoyjQRovK7n6DAmx3GjWmK3dmNyenn7LUOr64wqSIk2Mrez1lMco
JQgbpYjvLyvEZ8D+/52o4BVgS+n/lQ4mEBkkHv/cC4sem6mmaTkvz2zv7ILI8AQo4FebOBxYLO3D
7NxzTV7EHaQdWscRSqjLguYSFATYoUr3n0XjMJvVZrSubNvYu35NinqjpSdX76ubevKorCuFe5dF
07QricJ9FBoO4Z7urvuJ0/sZLxGDnu0Wb1OGyK0cZrEvu6p8YzR6Fmb7o+n7Q+X2xrdFNzAG1zMV
M61LFFJXUNLTuPlO/WucezvbIHGxwnv6GPlgoSih/GcS+yi89+IKNSthkIuGiqudScIMPAZKp+e0
29fVDpl48OrscS907yQhuJuxmqwjQbfjg5XSiKz+gST++7I0xIsbB2JThMsDmh+bnOHBexnS5oF/
N95TDdG7hvvjsbGFuB2IPd0WtJr9QBewUt9hJZyhU2FYp5FY022ULOTfXIKwyx9nMhQfrZj0ENvp
9hEVhnkB8puaYfhYwuw+aKKaT/ky7wm80B7atAu0lVNe7Mmx7kkStBqbDCgnJpctwLxc2Q+90x+z
Utw4hX3T/Gya4qkla2c1dRlZAzahOcQhDi5ggsssl+iJYFrbTiXrVBUTWMBkt0pspoEYglBKZBvb
qSQ6zyiVvTQuIG7aCgTxY0KqhR2f8CDEp9nt41MvwmxXLaQkk1Sk7XNRvRRhH99Z+YA6ZPQQx8n/
JI7GCx7HzorvNDw4+yJFmyz/obDEzTwj2PdFHN5p8ovdCfJe5ZeOjCqKKwAZ1tQgDBtt7qJDYYqX
UZ94xN3if79onavdaTE9mauBWOtbq8z26lvmf36f+ru+y4/aUOSXZra3LOdUl7jBtc0ygozIq/LN
mfhRH+ajLSgQXPl6fYOv3fzVkWIyFHr97i3lL80TzXl2k3qTgtk0NtIpx4kYnTt/uBv3ell0d+rP
celg/1J/rAi/II41hNmoC0tfq7+E5A+Oy5QRxeBW2xD1yikSsgpc/ZGaROsusn+IunJvSSk5lKVb
P7hQCg9eZ09QNc1HLf9q8UXtr6rUepo9dO/qO9T3prGb7guPtBe6eLVqW+LqSUYS5YYEMJwbGP2p
5NZ6XJK3DBzzeSrbYlMZTfSDdIiDSUHgb6t0XhM3HC+WHRjbmujBu0yP0pM9mBqlEn78hkH+Xn0r
oZJnMgu6t6Xn+XJi0ZzK1OXIR8wIQ5JotjTu+G8FPzpdXOezfBStv09wXj0d0k5z9y2agW9ViChZ
fcsY63eZG1uvBeeWLVaf4DbOB/1+rnDnyB9EknBwGXznqLeu/TIULcbyGN19l7jFtbqD8uuumYji
XSAzqdux61+GqDg58u8JYLLW1uJlp5nn6kG0PBOJppOVPnFV8GOGBMS49S1J17uiycrbUKPW0vMT
0nx0Nosl6qoTVbhUZRh59T0lkvowk5R0Ul80Y3Bl1LgMgHWOQzIMB/AAdADRcOb8aBz1tIyPHDcX
0s9PNu0EFMuSONuejKZ8b/ze2FGwAISUCP+UJkW0J5cRC9lQ0wFB7nZ7q/4UFzNRXFlq3RVtXRwm
w83v7JQi61KnVq0qiDRvonwaiFiLPCJZUHLXKQUTRth4d74Ixv0QZRcd2FJwaBUEOlpuTriDX2zx
TPgHp85uKhJTV0PsOihdSxOrfCNTRusmYt1DR695RE7TElCipW4xL5FLgHyZy/LYlkWyjmyC1kWH
u9zmi/qTT90lccD2utet+HuUiF9M+G9LMvo3g1XyBozwlDejOM8iufcbYz6E+pgeUG5TpRpK24Vp
02hZLGc/7L+hUGv2CZizBoJ2G2l8CWi0uI2sJNrbfLIevomFYZrZNd/lbkW0XQwmB6tIPnoW3FiZ
/l4FrUbMg6WdQoq3VxBfsvFrCI7qCyPJfPTKuyQooht21elm0azoBjjqkCwZyInnLfuwCnSfVqmm
uDGFuyHaSSfYmz3xdnDbk0tm22pE7T/waRAc6RML++rY0e8oCw6OWcz3BgKTm2GMT0TNr0c5KBZD
fe6GbDqShfR7SuJuj+A+vNUKA5hTkotmYAe7dCRGXZ8JCOmC6JvhNuVZfXGdJNtmYVWieXSc0xTl
+nrYUmiNLrYSZM4Lk4QWJru55sQ/tl152zb9sTGs/plPvN3aVpjcRAFxBHNVk8NOx/VIHD1hwD12
NSe+4dR+P81Qe479Sjpv/1j/yNr+bspjjcDNkVoGztM3ns3RNfDs/sBZ8Q5aYbxj8YoRiT0QymGv
LRJnFBtKOhs3+XCyGnnuktCcQw3kqguYlycBoNylXrnK7wKS2DfRor+1PvdrTdIzycfJRic+9QZQ
pqyFRc0f1Ic+d0crEBwgpQHZZVeeE/MOrc46Q13CSs8MzmQkh6bhiW3uEPrjMbSmo2vYhGPMT+Rz
UyvNPDlO4CtKWiVnPrONrxZYESdzAgThOx0Jv8Rpfw5aDrWcFL1sehJSPpr7xQnq/oRInuIZ+1CB
VHIIftL9K0vlBo4MrJqK2pEiVLJvta5fVyPvvKuZ7RtMTYrzlgdvNUC5ktysTB0Ve7VPZixQZeeQ
PgKY3pooWqquJuUXq0JFDgr5KAgBkMUGWvyRx2LvhvmbIzU2Rlz8oJb502zRRhVXoCLGq9LubScr
kR8lV9pGBvh9CDp54h+C+Huz1JiKiI3siL1S9IMGYQG2jkEppaiLzFs938JQnZXQUKm9CUn93S/Y
55DxVrug3iHptYjgI2JnfjJpjYDCSD6PwXZ5FwzZQTkmIql85dj1RDE3Sk72LUlMfILpqfZBue+x
RWwgPSjKrqKH1qM1/YjoRJLvVfLTnKg/vMFYcdTOViYwQyktCmHLE6jkDsSJU5uTAG8T4QM0WAq4
nMikiUWrdx4xZpAkjEnJ/F6XlN3IUDxlE1jm7klyfzEbicARlktdnZxtyRotOEdJPkPNpy4VW3Xr
NhtDQwcWjvg0Ut9/oGYBqCcnzsr0n5T9y+SD0PlAaITI1r3bP2nRfDHbe1rcsNBIUd4i5464jO9z
rdxhEbmLkvlRcUiLJK7Hev5h/VjktKLkrI00kdjWb7PND6O9QEXx342/HPNaOycLV0CxeCSEzOue
AF3SqPZY3O6swPDAyXUcV/S7j5ZL+SGGWreFK+y8Z1T2MEfy5lQaFEMO/VbnPTZ8vOpd60zKlWFd
qD47krhwU9igTF2F/y4U8WNV9dEuytpTUfNCzbRc9TWPHBEuv5YSVCgTsEKwsxvsxz9me3hZ6lIR
OljesF6zkfktZAKSpitgEkshOLikjxOf/Ci+tbxLA+4xYI94Y47P5EtCp0hpXSrxxzmvmNIkht8l
XMyhxNLnZMUZYdRbM2cnSh80TNSDrCdD8DrEFBPg5fb39hvOtVu1JKH/P3u4vbVOvKckGBsI9ImI
hnCYGQmVzx+g5Yebh1T4JFc1PvpBLaiF+yRlddR+iu5UN4wWeLT35B9diyXSGOfDnLTD3q+DTW3a
yZZ1S5rAwPH5jG99Z243vpidXQt8b2zgoNy+qPaV5J/GFmtDnjwmE1lan6SWq30TafizEU8lbTCf
o6xNEL0dEkTjTP67qKfbwgGl9avugcYLWhPgEmuNynRLl3W78cp47gai0qyfUzsyBdWdu7bIOg0j
7zIM2Knb9o2Ioy2IxFYsVbdKpG1NUaqSImjlxQYpyvEpJVTgIjveZYBkSV6lq2/KO1iUyQkcJNqy
kj2z6P+a27uuF9+lEUux2GHmYJ4L3ueGLoVUf/Ct4XbSTXRiUmA5ZrRglOadIkXGWepQBArsgTTv
MOK4DZmvuBkF8/UkkLVZO239AlbPkCUPymsXBemDoHGaPigAU7aJpQA4iZ0KiT7gNZ2l0h7qp/E2
KHAc8ygYJe47FENIvDgLsVnveiLvVIBCquXv40CJj/Q4q+2i8skRKEAuP7eILovo3ZsIg42upBt/
QAiwwU3GWsJCQJM9mNNznmb3Hf0mmZ7c4AY/dnn7vYjKvQLSCc6is6ZhigPxwdSfI676GRY8lXpL
OuxgHHSqsgBA2dY6uXWl40M5XzSUjaMUxCi1PInQ53CJn5X3FQ88cvGeRnRpXu6ZLZxs+WU8x7bb
00/FHuKZ88/e1h8cQ3pum/wSt94xAya7BSVw/GzbJKx8S8PM3PMYDf5Cm3KfcgZyb5REk5wQqh1I
Ke1yAgyGfPzJsvaWTHHGxEyUY4pOd2gOQueZVU46o293sZs/p1b9w4EaWbnFISL11W4z2suJt+0A
fFqd15bXkOq1STuqkIvkAvmsJLj+wgWQyxKoB2qNctrbC9VjdlpvyJqscO2tSgMBnmLgzbxduSMf
BczBK06QTw7bHimsIG+cQ+9zp4vvErEZOfOsXfhItcfFLj8htjyikiaZErwnSfTYjo2xRbw6R2Nz
yIL8jBOlQGwHuV9/wBbQSzaBYxDKtc51lt8UEQQB8j5XkWnbLyq4uPBd4JyutfS2KrufiXxXmhWc
spJVK3HJvWLZr7WW7XOUH95CsURCTAKVP8VW97lInM4UsDfYjAEd4bozqRarBpEDNy85FwuIzC69
UXr/uh6elEfSnPPfbm/tJh2Ezp/GXeRRRScFzQ4z32Zh1zYryF+OS7DaQHoyy42VgvCKiDaXxekf
Pq99RFDqGJhUG+is3XaM+04LryoERbrk1bUzSnm35SQNRtdQ49QBcwWRqYOROcVAjidFwsV3EZgI
9V0WuTCkeDHIn9sBtUGVSShtQG5KBuwjSwtsPd2FBllXaxInECBw3g8jlnPhlsumzYtj03PzLrRs
aTNz0iSm29FHy0bIP/kbEj5VhvU4aI/Y5J4Gk6VxlBq9uOnJey2nXTBifJhM50GKy+gAzNcm1Wnr
1kxs2UOxBl5nKBVAoyWEcFfsR6f4mPVFHLyaTpulelRIfYYAn1VleMvNb2UdvZWBeRFJTYRH2Wxy
icYXEygnWSbY/+1TPj+1mXFwMlOGWOirrm1vwhbQYQrZ2yrXfiTYHMCyImfTZvAduFUyWdeBjUVJ
9gcqXxgUDugdKXTWORm0AciwbV1qi/y8JiXG7nbMJGvJ8l0bbJZSXq7yh2CRKGkxiRhuwCeBF9ZG
bvzoQQdXXdqTo51CYsnTuNfxfzOoj5QTxXFxtFXekHbsOvVr6m3VcWMIHoqouskIpFdWaeURAHXa
Tk38pjShWVb27C7lbnaQfJvoQFdBkL+qSUBa45SQvbGKg5YXz5YrD+/JN7llBzbHb06T6P78JGXT
GfFSpzdewflAHfsUPbqkLMOVKPZTltwZmXhUOpTR4LFv9eSks1GnHHFIKgzQzOpSyixXs7wXG70n
Z1K5qAsW977CUK+yZSXnkcv8ACx6zwzgh/KZJJQXL76nSBZPA2NFQ3BCUTuH0m9Pvcrq5nUrNlQ5
zStmbNtAMUt5jHSRL9JuRMzbweqCJwMOnkqOK2EpH717ib8Ni5wKFp/4V9vc10v0YdbaqfphLClH
KnlUVG9XSXOkWS9q421vxY9QvKSyVK3JuPNRM4OvhaRQyK1cW900o3sb16LT5nUSmBZNsb90NpiR
I1rgVb9o6O32KSjTzuCigHhx0HDFzSTy6eQW4VNaplf1GyUjHQf2bW8tz5+rsc0CLcn4soDr0L65
MmVH0ZzEYa7l/5qCHd6fWBoJNQDwwM8gn65GkHvKfh4/Kh+SQywM1S3ebm6zn2PE/RZX5pUhDRZO
Py4/cfq5nx4xIzGviKctP796sbxo6Qcab8TDwVOZ5g+T5A/UC5CqEUsbcoxQ+qmzcpZjk1XM6y6m
hoZHC1gmlZ94hqf59NuDajBj3dqEJpCfx6PeuxuqgLIe1bE28s549QwE9Q28pkcAFoyGDtxCPsXv
vmVJAuDJV7XdPqp93Gf2IGj44OpUdSQTR+cZthqfv43QifNSM2S/mkjcyMggGsQ0WNMfELw8WHLA
6ILbcpheO4ScHEFxuwYEG1RlnzNA4CBQf1+JhdJQ+9KnWbnWSuekTp1DSpiMQxE0zqh6Yxc9uIlf
PpCaSj8snm2p1/KEyD91eTmpkcwIGWMdg5/TG69KWpCSglrlxsoa3Ke+z3eD9LxLEVqYf3cS+8OR
ouDIbYkhFBG0AI/nQmfoJonyk5O226yQRIr8MCKdNdhC615m8bV2WP3ScTnqgXY20jBYsSMRycAC
5Ebuam6Ik5XztxToOLFDsggjuzYeVTJIUAAzcmJTBy3F1DTyRrdd1iiRIievUhSwc3mya9IAB0aP
oHn3/OlJ6icUY+MV3kknbBYBkVzgevQ3o82oblSvtpcdu8K8oRFpW7nTYTaS+x5RI6giUhCTzhe5
r9aZZt1k3kKXXZPdq+VQyzYEvhLJIMWvU9QCUIDOV0t3WdKDYpkl8ydzO3DR3vitWBda9F4TU1gY
1o0R69C08uaRmIEfU6+rnrTe+ylKqsVaOctkCSA7+yhju1nuETvz15xGsCqyP1ANGv80WlD+yt7Q
HIUAXtoDVMCF9EIFibsPXf+Zvi7adHUsJwxnJQpMBsZndcM4jTi3CHD+h73zWHIcSbvsu8x60AY4
9JYkQBFkaJGZG1hGCmjl0Hj6OY5qs/+vqpnqmf1Ym6VFVXVGBEnA8Yl7z930hepai9QNVU/jeyOp
4db4sg1HlhiZovIHVkb5MBgIdGIADUoGQvL3XYOu342K08aRK9O3IVwnqMVbu+pM7oGUYfDoqfYj
gmbwO6WK4HjIfiEwf2FTDeWg2mccM8joEE+y5N8ACqqt9dufrVc955JPrIbzn/naK6PsO/UcBvt1
qxlCezzXNg5HvpoPZWUyDZy2llaeEQ3XSH7y75Ze6zQUOF0KeZFae9ya5qJD8qt22YvEYJVZp9Wd
HolG31dGGrSJd1Q3Y6NUhINqqxO/7ZgSAUVBYKCGC1spDonmu0gXHrxPdRt9WXuX+0DtSE1WhWM2
3IaevnaTratbSO2xbYvWcpEdNRdVYlGgWOvT35vgsFTDCn/6mLX4tEF1hD+6B50Sxr3vBrSlzXCZ
sZ3wtmPAUN9sZBLStuslTa1zI4YTfNmR+rDFRaEd9JoqTRENDHx5LOe4PrSK8NDucZM7tzJmNQTp
YeMkNCvdqk2629b60pqW6BjzM7cZ9zAGNjPpuG9w+DR+CYNDgV4EkdoTySsBdwRboRTsJ7MF3eYS
YpqOf9BHIdN9ihgbCpmKz6OLyE3Q7GMlWthUexejN42wFsvzoJhE+E2fald82GPzolXVfSnc+yHR
n1botjJ/mhnnsb0B2Il+7KQ7zCB7CawoXRt+HgKTxSP0JsdGClOfdmGs3h1+snTt0+yDEWKqGmxz
uxioOE+/OeSNR/HhcQDHK/pgY8aKjQH9D1iB2tVv8wT1GatCTlVO21RpOicJaY62DkmvBbpSEUvf
kCW6FeVlz5p50xz8Maa0yPupDO2L6jy8zg4jP/m6tDI7zH4h9rhJ+ahGzrIGYc8AYWd7+8VMC+Rl
CY0xOdyd9I1QV4LXQY9qjlW2Dx5KWHY/5E94iP92F9lQrm7zB933blbVfW4KQUsBwCfDfWZHcW8o
j3Q9VD0KvI4cdD7szdmpTSYX/4xFU+BRV4PFbVBn5c6+cu0riZ3IMpwfyny4nb0gGDh17Usqy+9q
y616DD198LL+JpX4OVl4VoqhP3trex/nTKK3u3nlltgmsttCPMU1RKb30zL9UmPCzWfsYAVDr2Kd
CbDEfqw8vlZcfWrijAHiuH1Qq9pvgSUP6U3ZRCQGISgdgy8q4+1NSxoIWzm89K1YLjf4h9Gf6n4x
91tlttias9cy5gI8ljc4pE1EsYYkYquR3Yw3vI+y8yj4/tRk3wtTCEIdRryuAtWSyWToQKgR/Dyk
kvFVT1YDBnQzHreyy+T4JMIvKeV5EzT0GYIH5TUHd4AUQmM774/e6wYw2DCb25Cxtg+LiRFWQ5aT
G+s30hhxs+OgGogH3E2rfgSG/EgW9h7910O/CDK2Kdq3Dm+TQ6tpaVkYXzH/BdXKVV/Omtz5Rcwm
YNoTr9buN8sM5ykCqlqCnmLNjCiq8akylI50TV9pvF/wmmAKYKCd4llbGW4SHgkYzOcINlTu0Fy8
+MkXoSgxykOxes9F1K3QzUjvjn02fSll5NZil5qi1zBSaipa2az6QaQCgq7eySBjrI9b/zLEVPEE
0f4A+n2RSXQYOi3sCQ1QhRg7EXo9mXDhRa8cwdBEGuObTRZuG9FDbC53dQZmmn0RDeTzTaG0nSQb
LkXJOc3hl8dHYesrGecM0rx2Rtw7v6wrU8mh60lpnIcHQ6sQExuBLbyXWGPQXCT87nq/BCjPmWCD
5ipVCl7Vsdmwa1hffWChhlfJ4w0R5K7KIrfJcXSYM89eJXcp7nDOBz6nkkaZxpKpZPemE22ARfgr
kROY/toPnThW3HBs4IXxpHVknrMC2ltz85OeDaYLuSDhtKIZ9YSdHhB3j0Gu8tNrgtQb5svvq6cj
o2ocUtZbn3gi0lOYRyhLbBwmKpMdVvmTo1LaCQtvgNcRDSa2EPccibJKdafTtHeDTdK7pTLfcSsl
C4g0NfO2eQQPzeReSoKcaQc761mWH1HelxSuPmE7wzyf6iHxD+6AgTHTe+d++0MggLjXytm+ecnb
9m8aXe2E8oYlhiS/fiDIvlSJ9n4KcNlXKfcNcffg+9q7Qf0xiio/ZSxDR5KoPQxJ922HUxXJy282
sfA49a4I3HRoDus4XS0GGIyhoXvGhtfvfICDl1qbuxCSjXc0y3L6yoMCsElv7EadKJlxzZqnRqtY
n+r++8gTbTcMX3rPGd7tGYekDbIf+rpLMapCFW0ySFtCxG6Zt15jvNgPq4Wev7GIpPTR5d1XLEKw
qL26TfQT+47xY4yXh3Yo/ffOM2UoCVC6RE6JhyhbLlNZEPAT2zrBajnBuTaNoYX2EvhYd1cjmjKh
qr+72EXtBRRL79Kb2MZFrG3+akU1awR76s+OzIrXRdTuMS+M9FDZ/U8jquVltWP56FS9eerSrqHb
nFXZ7JICl+q1FtCEk5HzJVqX8XGeKTmT8fsMbZwh8mC96cWIhxJhpNNFYl9Ldlqzj2U8Fb+JhsoC
IxUiVKK8Nh9lUDAS4KjoP6Solw8e//gFSUaKSmkesoZZoOl9Wnb/2VkuKG2Vy20bHUGub41LAKSf
ESZdMRAbZkJf0CPeEgMIvw/43qkcXBi5YxzAA5FLVkUJwnb32YvJgNiMznlPWtxik19rGngUUqf4
5nQxy+z1qKJ5oIkmyCGfOpNvXdlDHVbGikuB3JMlWvM9h0qgkiC8mXHxoLpyMoMebZ+5HhV2bWQX
s8zvhmzFNlHAyO9uhb8eV0K0J7u+a+koJ9vA52E036ndb0aVHYxKvrVLdoxmEpq8NXqOa+g5I5wi
h7cT/wdkre7BKqwfvpRvxVzdu+PF05aTHffndFkOoh+hy/k7b3wrnObYJeSFkiHjU1E2k3np0+U6
8vJarugci3yF6NMg5Al3xFOzpE++Ob90vX+WpN8K/dFNUdfVD2TAfmHZCNHTDrM8vaQ4htWLr/D4
zMJ/7eLym2bqSlyrs3wiFoYizjf58SVLZWn8MEnkqgSK3vgFMRLr3u5umZpnlBw/1sj/LVIiKJbY
2kOr7PaJTezyqJFVJRs9CXtffi9Xszw1KkMRMyOpcTaj+ey6jk7K4loDoFyhnwNDSySaTf6M3iJ3
mVKrPDlMa5Qc71tqceXgQtq1hLtefSQPnjEfWX1P8DgQveIQFOHAx80Qhmm2bZ6Mxnrz725aDzaG
0qwgPvBDZGjtUfP+tDsDd7CONd2levUEsbi9E7Me4+EQRRW1C+Jm1+ZG8LT2hYeff5wdl0VKVwe4
mMo9bvZnWrOKwHa54xMhqGB4XMeB3LHEeMlgRezWhTY8ahhxCVl0weg0+0algnelIJgiR7/mOpKg
qUjKY9oxoloK+0z4T3ypnYlLayYrvTeJZGMnZ2RTtc9b0rbcuP/a20V60ObkNsfMn123OA4Z41Gc
YoSjLA2lYq1CXpcV7EFEEHhrLHTVwxqMDe/ZhBdnYqueuUl386p7KZIdoXjFI3hjZGoqfNdpv+Ug
S08DU4DbJL079C4wCzUegQUAUwgN1CLCXankYJgG5JG6R7J0vsVcrg73/NnjpN31PW7iQsrivmPp
CNGECUFm7csEYdWwtONZy5rskA7axamGD7HG/GWYd23qglFlihJGqIRCvnkobQreOBHJA29i1LqM
uzTnLSWl5Rw58Te92ftarx1NoBA43e31oJNLueXCGeNtHDMODrVsZ7APFO2XbBXilgVWOE0jHYS8
c2LYwdFKhFNlPG+lbzZGrzQppCgV/ut22JjGpAW+vvj7ZOXYyXwCs0wzvhmZ+dOextCeMne/RuKR
sepXM3OfZGQTL2CRoqRJ8iYjMQWS76TAmCPXliUDEoEuehbnpwFOo9N4+96y2WMmY4aMeowukqpk
3/qedhkT2GejGFTTqr/TJJAT1QjQP+zueQYgrDb7YBBv5Zp2Aft99K5O7++LkbjygsytVkBzjM23
7MbSBUtdkMZ8Eotqm7le5BlU0C71VvtaQXy0Qt/FsN62Bn3ImPwYGt/YGbj+wxhoGz9q1+jsxXgF
/n6bkdaLjXzP5++MBICcYHkyZmPcjDM5ZYaWm3sVO5JyJVN+YkCYjQSuiWXs7ESSd6qjJh31tmeX
RIxgIfRz5aocX+Q7oOH6KhgtjLeIDDESL+DxWV1GpfYap/a7sGobox+Dc3s5D426CRSMYu0Sspu0
ZWZxbpRBols/02WIQ5LUgZc65b5bnSdDiq9Ne2X289Iv3kVD2E0ffi8cUrcs0jBFwiki8ts8MVBG
goxHMeEprZmVFVQ2V5o3jvPOl5RePhQMkkTeW3dIjlFPRiFjnj9YkUAZTCxDPwpn7QO951nF/Mt0
OfE1+aRLP7sfPYQrTNgZ4JFTFLXKiilbpjo25W1iWN94yr3Tk2kBKglshmUANo6uqVWXvfp/l9P6
lb0n8xzD4tneR+eW1FhyWKAZk6OD0ZfpYnfIuc840vaEssLg9Okkpia5yIRSqeWbl+qC0cvGxqiE
4ijhw4JvFgdeZ54s9K2nAn+spJmHdsAx4/nfR/jnIcmyO2Ezl0M/d6uWRguzyCsBOzT50b6NhZWc
i6R8KtsVaZLFoifqqhtng4cQYZYlMc66lLxM9Hgc4cmOXmDAt2b3HMjDeXG5MUB+cpbwxGugMFeG
e87wY4wiXsk45tm4JbGtJJ96OU/2TiOFLqsYgPkoYJmIr7fWIuluS7IbVFSb21E/GE7/YLPzPXpW
+ygcVsFogYmZI8Abfb6Z7C24WWupeTzvE7phIcPmN5bHDFiLMA+Ll6Ee8MQTYs7lKUqeaYiWkRvJ
Lnm7u3LOD75DB92lURwM3pnBPZ9lyqnJt53ieLgbAQnpcxtdSnWPrhpvgjOXb0bHo9Rc/B9JhIl5
KZl6J5JwrnxFm4k3cadTHdBkzE9zXiw7d+Ee1BOg1WvkIL5ih947vEZfRw84s+TQTK54QxTfcotr
dC5QPbH65ZlK4+LM7jcoLmsAra5ErLKfQNedSfv+YDj3UZss4b0ktQI/dz7a3FpP9hB9RS6dHbQ8
e50EmOp2eE9Jd2MrV1UszpCrTqGWjTr7Kd0NfaweDJkRTRIdV7NPYng5piQkoTfr7Ngko73qWOaT
etXE7ngsyfhG3n12OxWBV5PkqFKgQHNF5y2MbOSpEWSt8yCiGxkVpgFhIU0oT5GHnnCchRCcybEr
4w/GVVVQtn3yU61uM610rkjB8gva/SqA2QtJH4JQc7L8gTfRXrIg19ktCWt5akwSC8e6/pw7dvUZ
URn1aFw4PQ/uYqQXz/X5WPWJ8LlV7oRbdge7m45m6lBOM7jpZT+A8HZ3aTt0IHwKWJG8qkRLPy2T
FC+xeK8W0NpemMcuBx3aM1uxfEnRlSVnx67wI5lJFXp6RSKfoCJygSIWsfPO00JBX9ShwDeDt/NR
9cSRuzYzuG4ZyZSXw3c/4z7JTHEjMfzRwrzGk9F7SJz0E15Nd0uLaC8NMmsLyMcMOFr3jF8ZRmr2
HOPVVTm3dkxV5i8sHDWYRgcQ9OzdWRbaKh/XwXKaiQ9iH7JgVRm6pUrTrVWuLtv4l9jVx2tm0Tzv
ti+R5FQ7S2XyLiqdF71Yd6lUYq9HdK/B8P4qi/XcSFJ9HRUPBcI6vtsioyqVG7V9lUzTV2he43Fq
rP5mqBjh7Suyl4lBU1nC//UfCltFDfft0N98lT9MwCK3m/p7g2nxX7YvV5VZrOWowdukJ8i4Tnqm
/YQbtyrluFZ/eD3b4Mfty4Q45M218f9zf/7vcn8M2/YhpPyfc39e8R52/+PfMUKK/0sq9h9/54+0
HyH+BXwNuws6Q+Hapo/x8t9xP/a/HJ3RFGNAgxJfFxjj/x334+r/MqHqGT5gCIXldGFndPXQJ+CF
vX9xAYOydU3HFB6AzP+XuB/nr5g429Bxp0I9g2Uo0Kz/xRa6Wt1gNwJdrk/0pte7VugRMUkcloJl
LEcNrfybOWEXpvFhfAiFG//GManHikqeIFJF/DrNLYPGsic918PRRuZ0AwuRKsfRgH4baWSctCxZ
TqJMb7VvvYCld069tH8Uo2WeURA/sx74gMTUPjlUuOzbTk7d48GL7C+JaD0FC+vCvPd+pX1PWR4v
X7dnUeRWV5dm9yjk0VKVK1YyQ4zd0dMTLBOTfyAn+HmODJNpvH+KeAYcl4JJao9M9zqyzyG9PFEj
f/4xI+uASFSUpFvY6X+7JP43zB0+lD9bydXbLITFJaDD9eJD/bPxqRFpxmHZFEFrjyLg/fQx4fky
9NTTUvhyeIgrcLDkGB1mVt6nRhK46sKJZ4Y9mAjCyxs8h+SQIXIIcy2Kjv4ASRmT1GkaiXBdIkJm
06Fmy1tW9CwRXzEH3ivb6T+/lO1X/S8PF0035i3bAJdnOzowm7++lI62KjEqOw3SSLJzH5vnQe+9
I4/vV4rtaSeLyv2G8ua5srkq1gkyK6LwF1JntDv8MhHROlw3Bmk/+4TSiJB20IP//Dv+jWOnfkd1
08EAcYFSG3/xXLuQLnTdyrOgb4ufFoRw6bpf2kz/5jGVEWmNdI6tTK83O+YGP5ul+WnbyRMLmEPf
eu+El/zU6u4eIXnBmIagi6lK0E6IhyUqf0qu713ViYeankhtKBFDfEgbTMUaLFHDVYgIfVL1xFK+
mkNBmZYA7xu7ezl3AVAzZsc2i1XnZnZXgQlFa6NQgAQSpRPAqm/T9V1W/GS74veDRvbTjX7lyXCl
Xf/Ujf5e8+NmL+b1knX+85A0bB/wb9L6W6hT6h1WJuTrBsNar2Kc7tRBMUAza6Q1/Ye32VYn1J8I
CbzPvM1kmAkYNnz9F7aSxcQ4z/s1DiBMY9j1S/s2a+2b7zbJC3v5XUlB9gZU+W2t5uHcmMn3SXbT
g6WD25zc3rmDk7TS3HbYg5cq/+jAnGCuvMVdYoS4kVBAwIY92JFrnHvh31Nyy0czTcZwbZSlB2F/
6FbNi248bfmUrsd0t8pS91AQxxEOaK2w2hMjrD9PraXfl2wLdtHYRtdGcegaX+8unCn9h+m9Ddb4
whwSqwkBL1e/QLMf21UeDvNSca3n3r5gh3FRzGNqQRD1UJ4NtEG+etUNBrV9rZs4J5S1w3qaHdI+
Te7rAiOAi4731vCLHvNqQO81mYDiYnsKZyxRTw7i4Bnl8NmXs3cjs/uz0SyGiuqfbGdiStxHXijL
YiCUMA8J+ty7BllFwq6vfseBmzBsVgpxaF4RmNURb/8i9Zpybg1yDcVUbCZgLBP7UFMEz4saCepo
81Nr+Zg6Qg3G7lJHRo56kxlAreO8abvlKwOn6YKevuPg2QF9xk8Ks+Ec5auzt/Tj0NKOegh2g7bV
273OxPLOYfHsRRaa9a49LvPwpW7IstKJ5UQqbPVhZoGRQIKLHrkt4XRLYssbfaXngkBjzDEWmfx3
0qTJA2TsIPcW9sENP3OFPLPS/uR2IY/tkMYnzXYeKgNDRzKi9QWLObflfGyo0Zp6es2KPiFweIUU
m69XRq6nOCaaEf87G6CyXNAO65glmNMvTgOssnSf9OqXNJPyTijCZ5d0y7HMBIoSQs21Azp6B46Q
qYeW1/0yRh/heEnT2neFCcG1CWYvXo56jt5t9FPi3wtxwqCuB9wcCA/9BDd6UzdHjaLeNfmQUtmV
e8yH+VOt+fIaY/GYpdSQQeQWFT+B9NNk3tY5Tu/K2b1U9MXQOYZmD+UpO0PSeQTjLoOkz3M2h3Vy
of3H+1s5R9s1gPpZ9qNDhtbFqDFQdlZ/nQZyJi2BF1v28IcT5mzzvDIjwfUVxmvyYHf9emMWbGLE
WYHjv0QQVngxj5XjZ2GTFslDzwRutgb9alhsOdwuDW3oFg8KZIViphnOiW/c9VHcHbqht4OFXMvQ
s+S7kw8vBLAtYdcWNCGjCj/pAMU0qQGOCUHvzZvxOxu4A1Y9LbC7e2E1T82FT5qpzGRcM66rVa0J
gaJZPPUOTSwM1A015NlUHidLnHgIIcEDuls4r6zdLsaCXDEjWEASor02PyPhXJI8mg92v5wMK1tC
izyAQq5sOivmN6iz5hOgnms2Qs+PSmDbgHoRNhdoIPnJWc/SnFyZTxx+zbFv0i+yjRzlxkbLMbWo
4IaC7HjBuUsawrVmTxkInelAMr75Q3EzdX52mosfSROqKDNMTtnTkEnONPlT4s5pXAHXcp/0+jej
XN56j5kkNIyz2b9ZWNtOse1wR9TRpY38PQ+k+ZYTnpxqaXnAhFPSGHQPnTe0SCdjeWFA/th4S3zM
DSRfniJnubFG4ohRsxfARgbYZsd6d7qOhkbMhFt8ic3iU5PFqWb7zQqb7ctslCH5t+6BiaHS9szH
uozI0SnS37JniMy8RD8IWz867EfzJa6eIr0M08KYQy3XLYzmXKeLH2ie/tolZa8SSpejb43vHchj
KDM4z6WlWztMJucM7/Ylm8a31iS8mnhEqK6ZvMW5ESDkTm8NS2XHCokjQDpHdsvOGGV8G9lQed1n
pjviTVfHT4G2EUrVah5nFyoI45qQDWmOnSxWOQ51EZD9BvJQly6cIX095W4RUJHaJwqm6LJGPKes
DuTIuKR7yP7pYfLaH/qAQnsoe/fe1I+G5s3HpYJnalg9efEKmzo5vNTKri6xDi6ZpIwhXDJJlSkP
GVFhrm9/zvXXhT7v6uPypNuOAzHN0cVq36vJFiCQhXUXVba+94cxO6YLD6pG5T05XoWHIV4efR/v
FcP3vsqORjrpp75iN1g7pE05ne0drcg7+0YvL3lS/fQtKItFU37n+QzVDm/wmRXR+sqOxHzNeYrW
ZqyHMm39PQ2OeZJC3uuNqx4RSPGpVL5mWvXJnhcfRrn61xnxi2hEE0qDuJxWa5ydZS1I4bRBp84v
H5smQY3mri8itS2ictufy4DQbWkBmkZ++Y4U8B3vAOERnTY89eqPaaZK6jt3V0CnCbWYqFsflwyz
OcgVDu8ZM8n234HXTmsdUdWWF2OaumvqrKhMq+6xkUl5he/23V2K52IFNBWTvf0sLBz/5ZbIO+4n
fXzTE+ngE5zvxIIjxefEPDhxHepiLQgyYN6CHsC+Jjl2HmGcF2thzdJG54nYWQLCpLPLSclAOer0
pyapnzJgXHdWtOjPztye7fVsAr26swu/O44zsXdrj9rEdHTrjavxfR0L+TxrlnVr6FBID+uwSKQk
gip6fJ811yW1D7Kevkm/bO7YqTA4cTQbHHzKhygjKCbAXxZDcrCzS7n+c7Hs/b03EboPlBICm+VY
BLn8uTehbmy1enXyIM2KNNhuurV2FGuQySkPQY7hqeLxpNGz5KI5JpYfOuB6iREDVIjHBrGOqb3N
hbMEpe4MPJNL5lrrhA1icj/aSOpXXXnM2uwZ4R+DyMl+sK24Rfg1H2N0VUgA5R38qiQs0vVrVPn6
1SkxvW79IRbwgAmVhdihRfHj5Ke1KN5dWtmb1tJDOjxOY4fDHsfwcjOi7qbVWnwd3Bl5o5bcCULb
dkNN75VRFgQYufJnPtvlNkXLb45J/dAq0qZY8jXMSsdAqGCywiieUaI1QLqRJ0B6i++5j1a9rJ+r
yvuMvXIhJ7KpjpWbIJyYIvfcDN4DvdHHnLMvSDT/XmgE0JYieUoyyd58YDjMwh2azNQCbzNYLSem
c4ny+hRbVXxy3M68zLmw/kOVLv7e4sOZpMi2HY8P+G8tPoFj7JiYvwbtlP2aLtFi948JotqoRNzc
MIZAl3Pg0X1o8uKoS73fGU39eyuTenv5LBfHP/kN64a+FvRssucPDY+3owQX/3wtir9SqmzmIfB+
mewDiOV3/QucVls9gS6b/WPnVOz3ihFgo8dewNAGNG/2jSHqhbC5fRuzdcu0dQqG0moYTePtWYAg
2VOvB0ju4wCh/k+QZwo4UH31rdW5YBfcNdbyGrHuehF8d8r59AJGIUdRyRLrP7yUv73t22gHl5bw
HCYs20jgx/fnlIgjop7/JyngAKCYxAf4Dpz7NnffgHVcR05F/J2tpDWt3MNcWTpgnab7EHlDTvne
+lhSX55Zru5aWOmBkYw+Wxb28V0/4zqsy+Q0VeLbP/+y5t8aOZ7SuorTAkgKi/Gv7CZ/aBynieMu
sNukeK7izAyEO01H+vhrHM1fazb+D+acU4Rqn0u7fMgOxVHpTe4pSTRUQ+ZyGyPBOmesH70CURRo
fB5X2VvmpadlMIoT1r1PRxRRwF4cDbE2yGszzOytByLNkWXxMHW7B32R4knyyvHNY1+yESWM3Cz7
vBAvDer54yDr/8RG+yuK1ebFG7rneTazO9fZgk3+2yelW6uUa2d1gauzZW2M6sGP4XHobkUYbBM1
J81U4kH1GltJTVtjW35IU90HYbIysq55AaUWk77Z+MvDNJawv+v6rI9UjP/8OYGM+2vHTaoYzC+m
hSb/Y4jx58Oa/etMH26XgTnPjqInWpe0wBS++nPzlbVkfQOOd9a9+9hplqOs8+kZbj6MFYkKocgR
d+kF4/hp9I82w3emTRlr5Jh91oy2sc5pCdYYEEJTd9gNxyk0ooRL2JbZWSspBphaPcjCEHfp4pBT
Vur+AzSsA7wZ3OtJ8ghNOVyEp90c0uTwk6LE9BE8N0D21ZStmLNq7yFlgqsgTG4EiC9AFtcT3WTo
AZfhRvEoCPovS4wZyCtZiCG8wVTl/4gLszxqc/Zl8mos4X2vh2YdsXJWIzWtjq1zP8Q+GL/lC0FM
MB46V7/PRL0zK1VnodHRBFWnPfs/PMkHHUUrO1rPndDXWBW8FYafhg0Qxi7H/Lw6y1Pbp9k9qL0c
caCNKrHvjw01M4Q8ItXQVsXh9i53A6NRR5T1fSazW1tk3QlpcS8XVM1ihB03PAr3aS2ze08kU1B6
PctDd7g5sYVbYFjv4m45aUOV3Rnm+ODKGEJe4THBVFv1AfHPPolN1vEDTDIPy/Zxxm1haklxF+Eg
3Ha9niwfrATxmm3HOTUy26FkgMKQ6Wyli8SjkuI/uvymp4ptwa5jgxVmY4LdhJIfaT2kB7WLISca
zELKI33UEo0Cnw95wSPb+tl6Q+JV7qK5hMEPJaEYuzxYGS3Rg4BrWDJEV9HMOABuDk/dmcjUsu+G
0ItG824ymbb0x0HY5v1C5/FHbYzql9lVcWMwjOUNpdNubSXfIK6SB67ny9bleG6R7idB9+SLgn6c
a+rQTXzkopjL0O9/xdNApoQ/GZcm1mA11M5LhDb2BIHuEZTHcdWT+oXxgjpgjZIkLaNoL3Xxq4ia
+s5lz92X2noiX4BNdeLS5oBqikbq/ryL6YMa7yIq93ficjcDjZiPXS3PdWSTAdK6QewmX9DZ2Fxk
UIwcypvaBmu6Gm67rzGAhP3wsbXWu17oS+i5FCNdj6zRSdnFxXCGtdXEyISc6OCo48cERSLw7JjE
0aHNNLtDP/WHpa5oPsfqqvG8Pos5KpDGCZz8oMTqIi4OUQHlFqh0S1eVfWatp53WJH3T85x7Y0Lw
kPb5m87U9TbG+j4zUGRzATN9mKyzMFVoLmOqxG6fY02ugRvRh0xNp19Ii9n3su7PZe0RX0NMuBDr
oZTlryRDo9WSiyGY12e961HZQi6rqd72eWNzjZmsaaeoO+XL/Ui8RoB48dlPqnSvo808ZCrxaGh5
XJDgsWuUzq33b0JyZCCV2c+kGw1TaoRWa3Zc+2hOavBwuyizHzE605z2Hm5nvX3I85HGg0smrjU4
KW61N3BP7ouYQUcLvwgvhwXB1BE/uD3vbOha+9rOyzAeHBYdvpse01X7uo3LBWiGhEPwaLMC3zO6
gWaTH6JEVYta6OswdUsTdkSRAvZqibjQkJezwxFBjgKnGVf2hMxxGAjA5UEMeLYYByww74+GQEYj
iTQA8eeBB+miS2GODh4gWR4QserHCYYsdAbtnrJZ04wnxNAum2iKycF38XmCNUzmNP1ag8JKLmsx
RBd9qlShHF14sC+7HH7u0fbrS5KQEDXz4EWu6z3joU6COZ51SApO/jDGzlPlVzDNzPFQdkm+r8hM
3qf1gEuLzdYRaDCRG3E9nUBEfEl07piKYLFjtI5z0Pv+sGtZ6h/yJAFDWK7urYjxxmR2da78nBbd
Se4st85PSDbjg0AOcS0HTr4ZTaloOEoTWdjsN344Zs9QWjeZhC47PxPdU1NafdCl4w93ijSWA/1y
L5bMwCpTW5e5kzctC4ZRr19Ki7paxPdJBjDLSp2fosmii71icdL16GigR8uYu/tNVRyIi3L3I3M1
/KdkAMseyHlvfK3BpOGJZJU7Ue7vHAPNXKGyQMvYPNtmAbV+JpZrRWV26fMvk+T8E31xlSzzKfws
3qHUDxES1wAgeLphMvsyFZOOBOk1xz+4B5uN2jhD4uL5cU3h6fdHS/HVVq3RQ8Zc8GkXbmV0X2G3
IvY1iZ90U1pmHL/Jrlk4ZvvBsl9YdbzMIxdgvC4PSyEr4DwIlayoObiZs77Zerscm5XssURPqkct
ezKLobq2RApjazm7ORDDxGREWZjXvmxm+lnv1Sy5dNh/OcId9+NsDEFW24AhR3D94J8MTu38bja8
373B/KZrkx9UHT7KcusTEzowp1rQwyPIbBLvQMqc/lCQDpVV6LL1PkNG3rRWyB2CtKYt5eO0Fuh9
stUOm8IXB5e937Cn/V33ZudLYPJedihmycpDVpc6eeCMcY+rmD+LdLzU9YBvqPZ+ueoRW8ANFIN+
F3v4HaJUXrLcWK6F9SUTPGdolMFOZtxYWVOboTnmn72DLAYzIR2NjC4RAtnwfxF2Zs1tYm0X/UVU
cTjAgVtJCE2W5zjODZWReZ759d9C+are7qQruVG3ndixEcMz7L22gKaCM6Cb/Fy2hoczowNqiark
1hwGxEaT1mvjGp7UeYF2xYSLM/pzk1EPDUExPGOiK0SFF14UPePt9Fgt1OrLiBBC2OXGzjNwGSJa
7tqaKsduM8fvyDN+dpOoPxQseJwwXYeI7bWDCnnUhLOTcRF7A+zlWurpJdLLx9s8ShtDjL7z5M1V
k3g61/GuskLjpGtSnChK/v//8PnF2x7QumfZHNAuI7BbYWTpSiuCTB8T4xIki98Zz5o+UJA3dsW4
Z33MWvnXYXgJXHR9mEtQ7FQ5FCrN8lrm3V4ECYWHXRx4daolu7YJygv5pcAajfCMZBPJW5NMiBHN
4MxaZeGtxTPacPvfzbrxwGDroxj7/pK0KSxmR2LVZ3Vhy8if+9551ozkbSkvsst1BECrIzGs8+EO
WrKzY8revjnENviBIc6qQjJdO8ahaEW6V2bVnbT+QLxLca7AMXhBi9wkZ6y+4xKBHpNWD2WLpb7B
5K4Fx1tbYyMirlGj77Rilg+JW56xBCDPaY4pO5+LUgmaYhfV19DYsKAH64PTAdEZlH0qsRsjRnbf
ceBkRwUBxJiz+oxGilIvTs69096HrVN+dp2eAUcWnCOVrCc/Gb9BGfiNhkyn0Ulzx8kUw/YM8rs+
7X0jr8ZTG+17Buz+xMJW0xC3JWWM+q5NS2/qLrekWqN8i2phnZUw1FbDloEDvJ1OtTU9LG1GeVCp
C8jY+9BypN/ncb/vLPcT3tHQv9Xd9vrEVA7qXyvTBNRnCRGC9bmditQ3ykMSsnOxI+nbZskdHWDD
JoOWg/YREVAgph5Gxi5ckutoauZ2cnAaZ/Rs/PXurhajdTajNf1s7SMMu0u2sBSOyAe5KQfqJXQd
21d9/WQ2uXOcc2HtJjl0W1lVZBUvGRTlMQi2VtIS0QWA0QdtSo05hjHNyidLhAvJadG1EQGM6N4k
O1ArPvQDgwt8uuFxUYZ3K4KZbj3iWgvPiADfYkFhn668hDrQjF3cAIXKTZOgm87epWFi7zCMzHtd
PyWAzM6yhnOY4tHxnJFC71ZFWs38CdOUfuHZJS4KO/1GGgJmvWvkFxZmTyz0dURlYeJHakICGprW
yXY61OCIhvdWOl7h4Dzhmsi9VGBrsnNXHlONyXkXBC8YQC5BV3GMsvBYOwEyZ849kGLLmXfl+587
R8v4vXGUJmW8oRs0u+LXKV/YlKi5J6PggPea7ywZfvehzY+ss+8DQ2ufw9k5l/mu4YPngiKnRYrJ
uBTKepK+Gv2YnMOu9CA5F484q1J/SYIPWhWrI3FKJ02h/SrJ8gjc0ndyUIxQ5ciqWIF10kYuZo7R
Z8111llfAlV17HMq8vX+Gpu99OpcKzZhptTZWYwH1KEG+xbjh9PqyY6FkrlvGvwO5mK9mzm7YtUR
4R0FPbJydOfe7bRzjDDYJXb6KdYXc9vFjuU1hm3/pQEnd+r34wgqQdm2zlYVlex6nP8xLNAWmsyI
5sbLsmB6LQoiHB0mWn43uC+3kwXpr73pDbh0nS2JbR0xKXYDDQkGRZMlQOxcTWL+RoCHB3cI3bMl
WCVzJhu7Zond06D3flnE0UGbJoDsnGrGfOwIx76aKRF1dYHUPC6d5S6i62CZhq1gSB+Wb7eGUJ+q
L+2gmqMIvxnEGu51rZ5fi1G1Z31asIYMtoVFi2GZ1kWPZZp+YCOSPtSRccZetC1sJY/hoH03GJfs
cCfZa53zzIaRJbJFzarhEiEfvt66MNd827DIpQ8WxGg0XR2wxTPkp41SjAgNk9bdRn+g+s89Xwbi
LbR3YejQhVAgYEz+IkEVblOcNDsncc9drlJ2LemPXBc4OtuBEj4AYpwCnGMQCKWmi/F0JtbU7W8A
67alGUNuPoA7Q/6b9YM4Z254SE34X3EAr9KK9XOGG+5YhNYxLdlzxabG2hmbst+Mtk7cB4VAFLnJ
7nxTzW9SFWJUb2lPGnDQu6y+oHG/Z868HCYzfJtsY5VkuMvJxfOWF8FHiE+fjCHSVo8g6sSW5UPl
oGuI8oX7OltkGT1l8ofRZ+5TzhBFd1PYxEFM+9wDn6tNbdf138w2oYYTTMNMDFhYjBzoJ9D70pK1
k+q6ZEWeu5t26FnFZm5+TEbrIivF7XzmuZiMLoze4hxEbfTAUv00NzB8y5nZdiSY5OctfVod2bNv
txh8elIjyHisk6AD3M0OYiqqeBfM8CCTkkK6YM+xsVHv50YAObCOYfkwXzqAriQwqhN7FXHalXH4
1FbMy4EpcAO2nqxKXWNLvBPUER416h61bqALy33IyM3Ae4hlwFDOR6NCoKCZC5DDjzG+YGIPaJBI
JyxYSFJz92aAEcMIO38pkNowRLS8PtXhbE94Fqxwec9k2+EJuPQx9i5OQacQr5m0VvBBBBrGKByy
bUh0WERsX/KyJ+6RA2rF34qqgfcFoYBlDZ5nkEGszYvV10Kpehcw7t7nQzxjnAD1EFl4xvpo9ueU
AnSMWpd8SPTcWkosy4QJ+UDORrJtUiQOnZjeJMI5/LzsC7ICArcj5oY99QsKbIwyM+OQOWYi5DBZ
45utNEQUYfiGgvYFuTuxVtkpl2CZOGHi0FK+gBWOH1Ibd8IyIC/oX2AbzduiRelON3eIOCvKCrcq
lx3w9D7YzpNZ+TGk516rd5mSgrqsqbYpXfRFD5fPuhlGx3hiqaiLmlDvTCyH22I/TOA6aq3F0bVi
AnPMJb1rXByD0qa1r2r33IM+GR80C3R2WMdw4PuUeUEyv1pVjBzFnHsWrPrrPGjxjl0yRlcMUUdA
TbsB55obIGqg5TimwgFVXRkOumjcRmuFvMgSRXQ4fOuSAuQ32oflyJJ/2mIhKPYZqQD2BJO8JF54
GL0qTrCFYNFpGoG7M6aFDQNkXnqhn24voelCT+m77MhEot4y3jDOtRXRGWwMux2B92JsGSJi55qA
W7Ql5bylboBDjj3Sm3uHJ3hlJRsE+4PHBAn90MNkMNM9+GwxMXtNXKlxl5kUm9Ad8nCutuUSiuuo
op2ioDk2tJpZi/MqiowUPJV7CfuwxDc5xvvbUoUVLAa/UBPEXbN5qRtiWHrsOTHicF/NjNFskz8k
kO/D7SZkx5JYEFmu619N8xr8ncei1X9ADfvodtV81L41wpnvsIWKQ+yU9eX2IoR76kRKVvtIJqqK
mQv0/csyfs61Ojxx9jP4MtBqgJMad1qeNFj2se1YtybL5mxiuH03Bfb3CbYTurb4CLI64+RYXXfC
pfJf/QA01VgGaE09pWGO5EaEdqNExdUFXXztZyAuFGoZzjW6s47hC5wDG6Yz3ituqx2SnPfbeAUs
w0dSEyhG9/gxGUYaSO40xxi3XUfHUBRGv2+LRSMPjQca32yXxqV2N2DLuVmFAnilBfzYVluaazhx
/Oyh0Q+aKXleBTga/1xO/a6CNCxHt6WwLVOXsGZ+EXTyy0WJiQbHq+gokYp4YizGh9LC5JLHj4Ox
4PNPC1oeJgxOifabuT5qdEzbTI93t0FIHjCZWgZP1t1fij2E8b9XKY5igWaYvBOmcn7J4kjiShpF
gzYqIUevh1tc1e0Hs68h9xCRM6FoYPAZ7XRXs/fRNIrrKvrtYVp5FGAoynSo0xDoy2tth8tGlA1/
bWjE6dZMYNwDeCCSw7BKKzMAi4StU0qiUGGEZS+gOgHybyChfyvc2NrHvJVlaqZPXDdPqxIT5zUu
TobbgcYtKGGPyPJ2zjdGO3psfdCYacjho3X4CZwDdStjil2yAY2HtaI1g0MdGjyrKoZepj5iQ7UZ
EcPzYJJebmgazPAhj+fs2Dc97VeNAQrq6EG5Gi6BjhpCy6JPwuKR4AQzW6wg6fCtmYROME1aBrh5
630vHnEkiYiTO/s5Y58daociAJRw+7JwGNSe+CnNaL/bWpUzaSJIwCQWBL8JIXUVE3wLh8E2V/be
yQM48u4rM3MX48vLoONxZVyzG3pFXImCV1IWke41VXGopMyQEXav89pk243zzHAu2BTx3IL1GkEG
OI15rfy8wxmcpM1aTnyHtg9sYvlwK1XapLwOwqgPwxTrB7loE2ARuAR2D687MaV7YRrxEHQaopA1
2C1o7O1tIKbI1zHzmkD0Mt2FzB73Kcu8LT4ZA/+YEWOM4H7Cridlev3W6dnDAk9ui6o93jIY8dAB
hd6kBwi4IWgFmtKRvBX5VvJN4twEKyi6XVpXzish5H+5In+TMRiWC0JMWTabY0dav8gYjMEGoep2
PIhgDFW9W+5LzHw+wVnIdilkmzpyj6Li2TTVDzlNzTVrAOX9FH9bLkAoYgYDLfrbHvg/GgaCxW1d
8CwRgknsvxuGLhhWGupqeJzq+URd6J7TEkrYHFqrwmtpwvseKZ077juDx0HgJPMmXDHGdrA+FxnT
rYoFQKGahw4Xr6numruRmiMmq6rKR3mRtXOuWAXdFa113zZRgdyi+FjpofHgML7+83H+LS6a/aOQ
pFkZptItB93ev3+ftIjSjD5+JNhFgaBff34NyHNiO57dKdI3eho/lgPLvYaRbSwgzKCscA0yCMuU
SOWpjhlcVcz3tPwVlIIEqPPzQqzrEIWfSnCbZfbziGhUKG3ZTEuvWInMrDVHFJ21RtGVmsZVm9E0
aFHU7cwksE/LwlCem4q9m4Lia65HW5V104PJ0NvT+/ALZNJi3zvpO/46cVnDvgDR7VXDqEXgjgXR
hiuhr+v4cZr1A48av9aNA78aIq58Ss4zxeWB9ufQmDnSRLYWfulogcedzfRKtJdMdhkC4uq73Aaw
iYm5IcBMlJrtU96S8jhNKARdIfmB+4IpKCk823pYOn/UOw2A1YiaEdw+VonsinnusyKX+W40Cntf
TRp5ZtOiHtAD9JAWGVEGZfVeT1l2H9eSbDVjSi8H0Wr63nWmjlhmEoLyQf1FLCR+HyPYBlsi27bB
73Iy/9L+AppJO1l25C5utTg1r+h07wqNzs0i7xhsAUZOc0iOGaOWTROhJ9JN5J6G2aQPfz4Pzd+v
K9uQ0tSJkXEkm8JfpCJsp2CPgLHymONQVViS4Agnxgg8W/2e7TiTOX3akw+xaXJ7a9nFAg2geCyj
geoCF6uPaarYzKnIsexHjc8v5hU6eC5iG+l8AO87Xdjspe0+5DmgQr2XzU+gmkhgdVDq3LNcDT6M
JZA2hUne7LOUR6IJQRby1iKHh6LN7l1UDBzG8ZiTuHFh7sKjpqguslGjP8/B1xL1HQG3rfZkxYNz
QBz812Su35J4uWTJz5YWYwu21b8dKuSh9czlPHiUUsVuDHVQ9HmdMt1dn0pOhLDetCJWFtjozGpu
z522ULsoaAbZunPFiSBfpdslSJaiF1T5FkrMqAI2l7xoIR1Hx6jkEIRWdVZm8cMNMtLTWaaejMlo
QEki+mRQQxzUxImKcOB+HtDqzOO0TkjZZRPenpRdjxbOMQ/GWHt1MrZvQoUQkRokDZneTJQxk2Aq
FBYXI+te2SpgIonoGKQEXGdU8Ke1hoV/lM2XKuVS4mFXwrVBl70mx7VTdrSD1ubJN7w46VA8hSDl
htYeT47tWQDmLqlAGJ0ngWet/T9b3kczYOuoYcyx3Fj4DhXQQYbj2xz0bJ9tCol4TodTalERO7V5
tk3yWkdlw/0wz02sF+dsnaJwvGgtcZEsUHdh/5orjuGFhYZ5AObzrCR1rJECIjFwR0tnG7oLLIvG
fRm6uWMqLr1WC92jOTXVgeyKYZuEQMEcFHg+SEIerjPwy3w0ccj3xCAZ5fI80LfIMf+hQcXfa308
b5vZ+JakVk8x7EQ7trIgdNVQwflNf9xuV3oM9mgmzu7eUOkzMqXvkG30fZQwJO1CidK45u0yywJH
KruD6aSSJDncegCCSUiQWsKWUXp9d/tucxXX+6rLE6iQVOiAWk7DYOrbqA+PiL9Cfykl5s22O6eu
zRa60Dw4vvthRPyh1lMiM8h76WfF9CP5IfKGYwmGxhgp2sp4RuhVOQ/wDhPWw90nlfCGhZrG5ESa
zaZyVbtH1hihyYZ/aXREvwq3/pqW8GJDZouB0ik0yTgE1m4cfur8Rx3hBMzKW91WpWQSzhURp5Cb
zinqHz2g75MWWRe6ETBxxC2B2Z26lhDAfU8wxR6kA9CqgrVdUhrqGPf9e14H/IB5UnrmOGTn20ue
OLOXuiGNdLDkdw1EsLsIE4CnIkYio64e+rK9l6QanVfVpqdLIMT016gTaju9c8qpwvBBctHY3Kfr
zAOKHpQP8ir4qWzGbDXrzDLvHG8ak8LTEDBwDFtEFpWRoZk1z/ygZKAr4ev5PN6TyZNQ77vBCQKf
cVAACTZYyk55MliXJZJkxsDCY+8KAGN1/GslS9q8mBjzNSK5OMr+qFzGuqliIWu4/RfW/sFBkIlT
LK5+mvGXnCpDun8p99TvSkFuaDY3VknU4O/lXjVklZOaasQDEU3E+xkuSRxOWJ75EjNB2axALaTY
+GHU1+dRQPePmYNQr9jebbqPbrQ9YbFzz1MrvoywfqC5f09T1/GjtC59cEQ4012G2vSPkd+whPYS
0IDbxYhMn7CElzpZWEFw53xMk+6QF050F4pVTTMF73OHYtuup3mn5wIvfNO/m2kQEEPAt1rVNreq
DmEo2Sz49I+ySt4j1L2HMEoj/BkxIo8as45c5NE2280MHuBZ6z+PqBfaSp8ehrSaHlhObKLctI90
Tt8G9vIHaS3fw7ziFr6EsDdJNSrdEBHAwCgWokVLqGW5H8Ny/pTX1cbK5fwxmqrdoLndwZhbc+uM
BKp17ECOsSXveTiUT39+cKvVfFdmc1gWqz0WA6GByo5HNgN0aWI5/eXBvTRDD9MLhg0xzCGQ+Ca9
7uiqYuQN4ZfMdMO724vNpI9laJhHRKvYX3EHuOd2fSExzj2LBkaZ65AeFmouUzUy019NAYm5br47
PZYvEtOZNCT3sQb/bmjyhHGT4G2ZP+el4ZymAvmexOh/aZMOAbr6Tsy09exm5K109+W41Kc0L+Eg
K6pse07vQOBAzbHPM4d7K7J2OCRJML1w8IpNVTr9JiN7ZA+l91m2cXdvLZrYmMLcR3ZINtE0Xxi9
1vtYC940t/gexzC/IKZ+CMgO3wYtqrgstj8leE9ZWlnM/AxBkRnOzyHKkU3Pc/2LErwx5vxS5vae
R6N+CopEPy1lGu7//A5hjP/1LeLdMWyJ9ZhCn77llyrPEk3aYX5cwGlE10X0l25szHNv6dyUmDcB
PD7Pt+VNLX6kq22iTmh563XbM6Gi2E45MSPauhS2GcHyUINcO0TNB9mO2Tmd9I8F+3QOT5WxF48m
7pjL4OsAhQfXGHbcsn7cLo9a9ON1srXrEI0Z/Xv1fnv01vpc+lzNjk/dsxw4dQefNnpTd/fdmVDz
+LXMKZCnrB72rYWHzETmtAWMgnpscf0bnGFCIWdXY++banrWe+vFlhiFaNddYPiXm9wZsx0DWNnA
tmYofDTZReWzI47sa36AfWrrBe5hGwAUArelmGYYoXUvI+dTUgcT+RjcV40EVWJpgeiuZ/m5IZtj
ywFBySSj8GyRiuDk8HuX3oSNKcqD2UX6gcO+ioSiJ9qXd5E21oXBrOA6GdQhUcFuynk/Qgtl4Dpi
1ap2b6TkCEVWf3YD1s341R7BNryxqy8ufd342Kw4NnYIC8b+jBECgr7EApcyriuRLB2EUz62bYA+
fl2Isk85gqn8WGK7YlLZbHpixfbTHPkWSECvBptGMUfjamTjlr6qRrkI0GrVOGFgXU09AwrQ3mWZ
MIfqSwtyAT0iyYloAQ48yLPDCAwYJKTmg00N70fZ4CS5jKPoz7qD05A35WM368mlz6Nj0gTMKgXa
Wp08x02gJvsMAvyxgfHc2K3+vFr7UkEoGxLOXQg6SSkV3gu8rgnyO7y+e6XH3xRI0R034+7QoZHf
hyCm9tF30fHztsrWzg4ETH3Q0m03Wp9MWX+Fxmf5uFWYrCfxqeuaO5PqjwYWiPs4Tg8ECY9al5J3
zq4ttnn4ojAJ142ZBm+MqiVAajbFy0erlWoPQyK81FlQg7+AQceSo0LqyayqDJz3P1+7xioA/tfd
lUtX6pZugB+i4v+1PVeuwbrejdHwMfC4b4tEnDQiF7bNMFKLNVflZO0mk8Iis0H/xpDY9YdEL7cJ
DwXPIJsT+5NA3duahPpgPYomnIpt5b7PFlcdO4vTRFzGbmzbfme4GZV7nv/l2S5/G+XwO1hYAXhM
0K0Y5i8iZ7XohQiQjDKjHz8DbpeQfkJjR9jQB6ZyzrGuJmeHtmpL7Fq1zadVHpPIl3GRTLvYA277
IWO1Dsq/lOpszbaJWaFaICP273ps0SOWwHmKrAv8wmhzvOt19T7NSBQtZeMJhxs16Na1EixVTO7r
+NbwNa1jDLHecGhEujXAI/nLaOVmS//lvTPWcS3Gddox7Bq8t//YLbOvxsnhrPrLImL7FsxvfSmh
kYA6CoTxFThZuI0JnfIG7h2wrZnasctE7IJcLe1Yff35XBL/9UbItXUU9H9S4Vf69w/UNtA8SwQb
nlo3vVCAU4rGjMhdLCGTAE4H7fGiOr+djOExUo1HETakJZ0ZouytGzFLxWJ3qqyZrhdkqG6Jdt4M
ts4kM2EezggE+PF0PyRmgG0t+Cl2EXJtGFehlqs7H5ihXmERll6SlTaly3Bq2yVAnpQ+BQGqUzsC
KlTFiDXBjxpeq3evZmg9hJUNSg563B4x67hrWsktFicdFwiuXLP300B7dRuHjbLpfMqF2cMgNLXN
uk7MVMS9TzSbbJLOQYgo9RqMR6SZpN9TvSbaMAjlBcP1x9ukuFmq4ZiuhcsAJ31rSnPcOassCgQc
zgBps7W365HYoVA/j039zgglvLeyNxHTUgVt/sWAselXoODnyjF3BOORVQ8V+464VBk2zoVjsE+m
7ltMH3OEntNuE+n0Z3vTkUuYx8VlXGeuVWzbXmUH03EYZ9aRYoD+N4/bnkDinGbgVJsoPWnBcDTU
Y8xyLAp9gltOi5Ng54vQTbB1rz23FTwKR8A6fa9/NBzaMX2V9s49L4wGz80kMaXQhYk+Ihgk5MKw
sL7DRQRYmvGUKGr1rrVgUsN2upIaXyNw6qx913wiSmDLDu4Vjd4RihgPzdqGYGnJcxTQdfz5BJa/
rUGkjqRHSG4hKD8pkv59/vaRQ96zhqScHVZMvYR+yryLar1gZhpxRKmjFfLESU9RcUyFYHGh3row
RfNUzLDnh+GtKlzn3IB+2yJmFEGIDKqB5zCW8vkG6ejD4AeBXrq3VE6wh0hN+xSXtH1K0md3weJX
Nbo2QQ35FCUPIFEOXS2Kxykz1b1eume9CEkTqsf8yJUT/+USlr+5kDgCtk3JTUQC9xTzl2KbJreD
F4kq/+ZU6GvEXypdA8lCtIwprq99166h4RazgLInLSDp4x95g3IuqUGurhax3FRnxswKKDJAWnfQ
Jl+7i1s3vkRjJdgsCIR5+IuJKXEvuUl0VAuuubadE4JUQgqHnjRjbX5iw+N6f36Df+eqrI86FE3s
4KDsOL/eoHC2ma4RQkFGW2EeW1JmUsKteC9ZT7cYtDeZG0H/DZ7MPPikxv4djbE86tr0bezMU4Jl
DkOrgRRNOSSoTOOB+k34VgwRCld/C13QL/DMsDAyd/1qV0hW5faffwn7P85Si3OUi9jlxv/bsk7P
EoT/JtrhuYpswk64kZRqyY+4Iu7CspnuCLKlmaiKmKw12PoDSSQ/BTypMz5WI8uZyaHTzVYVY5Is
r0lkEx5s1fp+AuTN+cdlW89rRoE3CArBdFX7wcxD4X4JIl28toYTPXQFkdgjsHypNnKcj/gr0jNv
4R1ZLb0fItTZABThWyRrSsmki40RQ9EOUkLigoMbjumlnsfXKSQrQlRIlF1J0lEfw1wIOmDHhRGF
APXqjzfBvJwx/qYuOdC5yndjhckhW7d0U5N/HPRjolJ1aFZzv1ra1zpLF+TrdNmTbCMGdNlRcspe
bYh/f34zfl9vcEbxRjgwDDilWHX8+5bBGUXSsqaE1/XDe0uNckZSf+hhhl1Re3a+MKbnClRADMD5
uezVCzaGAWrHsFcalIvhez44gPwCSG3CpGniH9rUqHMfRuTPXk+Oy1a3OowgEWz3HCgivmAd5Nng
Qba8N+O42AApfIRGXW7bCTgpdBxY5IwTlxNiH7WPjBczl+m9yfRpAuyxmVomepUcli0Lpec+0OoT
iA9/UC5xmQv1cTEZyEFZvXeEUFySudkv+OOPSqsPelYAlIHwrWD4eET6Ie4ZgCcE8kMdtfUdO6S7
BoAThOsDTNS7apybR00niIhbxTjiPK/b6kJ6eu7XcfdDy3vUG9iedXVc4oHosSV4LxsidcqamCWz
Eludhu/A0Dg+FW1z1Ez8wjffiHAj5nUkQB5JbMinGvMVqhu7B69AvoY4ROxTvYRLndEzMbp/fteN
9UHw78qLpQZll4s2kh2i/OVdT3RsHVmEEpFo6PV44wpKY+dUJA4sNqmuDBm+RZnJbdRkE5M59ee6
Te+sJAqOIZFkVuWyJXKMlyVyGM+BAtpOCyPCflLmuXLwL4OegtJ5/MuP/fvdnShs24Gkzn8kVfO/
T1Z9UQ1FI9BD0090Osm4B8FarrjT2S6RJq1DMdfNsL4PxWuzCIP0u3g3o17AOMVsORzsXTQiVjI0
HF11rj4VClNaGpl4ix7+/MPeFp2/HGOclngjXPhXpvurAtXEfGrTUpjeDMau0PD3AHu/oDiCuyGd
Z3x7TJET5z0d5DfuHCB+VHXvyOi5LcII4WmHcq1asMCFqmVljvo0qckha0rhNQU+NRBOqABkVXsT
gpu7WU67QpqZV0Rj64995LF626p19E8cw/2Y5nDMmL/tY/CYm3oJij1ZZ+7mpqUh/3H6y+//H50Z
ahHdstn7uaytbo+Bf1T3aJGjcWKtBnsaAaUItK8jkyvDoUjOpmnedqQabGQid8DMa7rbJvBiQPob
EMgmKBFNbaIxPCp0iTCHUN5Dm7aPY9bUfl0s8c9+zxiJQ1d5cLUVQ+ulmb7++U00/uOMQ87quvhP
WWiLX7fsTmy09QAInnE9JBAo7vjk7PRDL42vtTNHm8jgGcSN3CdX4bzk5K0iG7FB8TYnc2bYAOx3
wuk7xfsEX0tlT/IQamW8a2G4JXYV/WVfyWjx958YeD3mFOh7jIqpEv59jVia0FO7xS7eljErB1Dx
ewoU864jF8bPeBBaJDadcpLrlvwKmumsoGhtQwJTD0IGtge5atzV0uyOjQF0HLMamkRwCaeJGdwj
+s/Sh1O5IZwh3DplOD4je+jvKLI+uPNVQft9MZfOeK3qR8yyX3pXexvM2AVpnlnICDEu7TG3DVe1
6oKxAUIgEYFgEUD0omHR3WlqRAkrrNnLg+8Drop7XQuix9uLCRAbfmR9sWtrC813N1PXPc2SbVZk
uB8aR++fyH0b71jegX4ev1pT8kmDUHKoLFsgFa3vK5N5naBJOWPEHhH8M1mRyQUTY/yx71fzY24m
O3QE5Fu4S3yMih7ftwPyYbLoxErMwc64ktLZdXI33zRwplYbuOLfGx6bpsYH2VAB1lNvX/OifwlI
ROx7YX7IFrZrBBOIN4VN3HKuOr+3W6YdgRLpcqTP9Y2WnkgTydUwgf6sI+39kDhbUq7Xh0mNebxt
PAM/0D7HG8Awe3iySS3zqBeGPWppEt6IZ/ez3gRKX1fhayiwkqUY8pEV86ewPJNrURcf4/Uj7HnB
Iwpi7/ZnfezoL/1k4ZRrp1XaLpfvLKQr7+eHxu2TaY+X9Pbyj4+V5VQ/PznE8Hj+96GtErWgO+Br
VpbJTvY9uQ5uFz2VixU9Vcz5VRm3D/n6UbZk00XjbnX7s9vfikAzOZQ9gVuony8sF/td0EfD7n+f
u/3fQnj9pWjGf3weeKy6qtuLBv5hLrnk/vdV8URrU+aWjfQOi0dQhfVjONDSxGMhzoTSlefiTRKW
SB4Mpx9GsfhxHLP7NJ/uk7oPPkft2wJi4SvKH3YkEpQM8th6U64TDGjF5IrKGTm5rJ7iJHCP85R8
l6p/RE1iPwajZREWDJGGNBJyLRtyWXCCPMbrS+iCqZ5T1q35OBOoU+GCRZG7U27AzUcOzkM+x84d
ABpu4E1+rsvifsHEeFFxU15EMrVb4nBKqNVll+1un9Rn/f//mOA5in1UJNYRPjTxHHzJ/15u38Yu
35K0iNnYgpyolvndce3cn42enrGKlvfQBvs+KOt1tHP93JBGjMiXz+OsbzbUe2zzzBiRgVma0Gav
MWrR13wOwOBrtrUby27bGURThjXwaWPEJqqzzN4z9RqJBiYmy1owkVJT6Bdc2///MsY1iQ1dZ+yH
WCtPFgZfEKNzf6irYjqRsmiY3lg4ySHP5Z4NR7CHIPaMtKi4LvaaUqVH4JbbKisPo5i/3j5H62Nu
BND3I3pOdc5EcYSeC2mygpCsLOB1szPiGMp6b467atcPTFGYQb+tIMvEblKfsdyxLTK1Gnz1LShM
YHyQibbREDyGuEw3ll1aV2lXbJNJRD4Orryzxrg7wWay9qmKnkfYFA9tLAgCdCe2IGbtrsbt+EFr
lLUvquhV70v7HC5CXJOPCH0sXNYNOVlEdXN7bp6HQWKwNpCMzmSuHCc5kfSMVOY1zMSZ8UdwZY6u
fAywHwf7u9YkzRb3XzYABGZb4TLckOOQnNpKtlfwkhNafLSPUo+6a8j02Z8b63st+F5jvtiH6P8Y
O6/lyJUsy/5KWb2jG1qMdZXZhAJCUiaTmS8w3kwmtMMhHOrrZyGyem5XdZvNvIRRBoMB4cfP2Xvt
agr9JghOfz6466epPj/mKQqPoBjt8/2hzDU3mh0S1dPEiRx9zL6JWrKIF4BgglG/leIhzrO9Ca2A
FEQTkEi4xNJ+732kdJnOm17D80ZtpMJ2bm6j1uqbaRVmlsu03EBJ//IWVRHthIyBAjeLdHr69Gw8
eMxIl3EtLeSX5AyCmZBeuxk8GaQCunHtMl9JRHwx7ErgAbzYkqAvxk9rfrxmPmgJrD3Oye6nUTn1
8f41Wysg/CSWYnc/xWs+Cb3xOKF12o/qeWKMqY9NqAMKJb3DPjENsi6wQrqr3rPw+fPzLJaciGuj
dveVwvyv0/W/LRbwJwv73knpApVlhwNDK1JiYWOIWYGlQq3LyTiQ2bPpphwCy1TXPsAlNziYB7hp
EkKQTN+D3HYiOj7B2vlyUJ5ruGJxVtK2FXuYSgaj/bzbaAve9i7W8yfHS4zIT5d+FyAxe+IOw92F
7EyEoCYpcEbQv2jNPhUpEvpMHEFzP9lZ/EEnMHnKlnbelBXA8IF0NwheOMi6+mzlbfKFsiM4LWn6
qyxUsYXZPUfCGGFn5ErbmiOZTJmulS9DusjD5CEZn835muX2GOGUYgeSmqyFbd+f1FCTJqi3QYS7
8c12e/x0K4G6Nz22R06lX9JpOMuADbY3kouqXG/Z4XDgXQvpBc6HZPL0681taZcHvViuYE/LXTur
8gKIPNmatWft3Dobj7VuPwg9+bBV4N9ae2m++F0YEPF1qp3GOOVDbx86JBmur+2YIviPmglA1Vri
Iy7iETkummvaGW8qnvEzBSjcrLr59NdMibLqtZ0yRmC9WXJi7sMOJJ7Go1vo6N6thU6TJAEbsY2D
A8opzkvhuv1hLHtuRp3TAM8EcuZ5O0WhiajEa5Enl2Z9K7qiPQXewY7soS5v9JFDGFpibxYjpui2
bw+sVqGx8oyhusntMNP8bBmBaWpU+2KlA5SxNwNsBQFcGeWThab7mDpoQYmS4VTAMHUKluojmFGu
ENXTbDqYrtzbu193fZLXkjLSzwUgnHU77KoBya5u7g1ZZQQ/60yawKNCIEyOPvfIrSQpa1dV9Hyb
iXp/8AMA/J5T0Szg9OkQgeaWdXAdsi3KUWuuAmyDnghCHRNeq9PTfkDAcxnrvDwm4wyIfCTQM7ea
B8+wAJpSgiet99gn3GiTluFAuwIFQNgd8fFFQMiB3THIuLW9Ts5dAQvTZi9/I494OfvI4IClwTPU
UXHFmsCeXRsg2BVSJVIpzuOQare+jSNfTaAziyQgQ43RkDvvGm4Gtx5Xkmom84gs2T4tqCY3v2FO
q2o6CkaeVbVMpQCKBnsdrOM0RxbqSRZUcZlpACFSe/NmbEsqq74bY1pFSqmtE6+KgemJtQ0iA+Oe
PejF4aAT8+3EJOmonjYYRBCwTsuiPWnfYZqN5zLrv/FWlCsO7OZoqg6tfMSK19Fs3yTrkKvrm3MP
MvHMTeoVERphD2wmtgClxqMY05thkKzqFzzjaLxVZNU+efUXg4ti1gRwGEwn65nohePEdefdje1J
CY5RS+3pQsjSzZ2y9Ah9Hukn853d0nbylDjvmpNEaOEJbywq9rRdzDQEBRIbCCyPaTtGy8lb5+m6
kY4kIeguvO35h9+R+VeDCcEmY+0WzsJjMjeP8cCGwsFNG9CPz2w66pk5U3Fhl2FnBSbfT60XQ2VX
l5CBKE+n774z4vrt7NBA4OQNmHe90nUP5HkQFKhB1kBCNBNiYyBlpB++lb1wI+nXR6QB3slwq+LQ
LPOvliEWmH4FRA88ITFVxi5QNKlEXNGKLG6o/bZlHndYh0gVBgbxOqP4PXcCbG3iqgyhpvZdGQNU
SERKX2U7PsZad2TflaLg8LVbVTbk8WH+mnpABmBDd5T9+bkCNcCGGaIQUOIetxEw1kQo6+RnI5ZF
cqfbtIPr5cWPHq7jyOwyLcTRfIxx74WkNl9MrA/cNGhH9BKXWUZizGkEo9yvKiGXzc1WMg7aLbWc
9oHV4O5F6LFIJb/FhNYUqhmZJcFObUYdq73DHs3ULHiyZYF4vlPXfH1we5oT+BTM7aSq1zijmlv/
s0FimxaFrZ9TOqQOQpJTGmCsbAbh739r9hOJ750yJ1Lwl2h5GNNGm7vuSC+3RYW/CWZPvPhIutgk
omoMPOO96kV1NqolxMKPJttPlhNF1KmQCbikOiV6AE8E7bPMTcI4IwMlEx2DDGChw9JUZx1nwR3T
YmrOV1vjKNQpd+McHZXqjG4DbpGdfZCcCv4O1/V8tirjMWjBYlfa+LXxe5tgH7e46JmfnNPSeZ7t
Rb+Y6i0YgEH06Hw2XaNbZ6lZn45AM0kaiEe8raYdam1BjMnEK5oLuK/ZKlbqy3UVhTWTrxhetnGf
XkuAtlnOr6Ziu5wxZqqKBc7Kc9NmycG2aYCZMHOa0n1eTaexItxIQH5KMba2ZfWysDAkvf1RkIhV
x3VygJpxs1dVw5LhkyGOgRjmJf/OmANGJP1PDkjJYYj7T7FOLN0M84LzOK9heOEQl++OGOTBm2ea
UDEwrHGwbxX2bYrw8i0vWMmahjbNislnr4I+pqImZk8ZKD26Dw4bpSIQsPr5TqVwAf/o1Ddqqquj
0KgLk7p/p48XhGwXalSjUBFsJttZ21uP8diAIvKnc1ph7WdQBwyrdHa5h+ms6+LvtWpliMvTXt3X
dQ7KCKneso/TMYOTdYNJDELL1FmBVhn6uMKqusCCIjBUeRhYi9yx5ei3uRo9PLeVOtS1f7jTh8jU
2gjOmG2H/Ax+a20cTXrKac7Owac6wNyTOrl5kCNwLp18oQfYMjtNl/GV1/usQ8iuCEo5qtLYYynX
8ZUupFsU9rsH+Rn9CzrjauJGPNt1cCmsNhrdnBI7S+HEVOqrhZ4hyjVVwRvROJJ+2z6mtv0oB3M1
fNEVSPOacE5enMWZGfpKyh2MqBZ/j5yjcgGIwRISSOQB8fDjPrgVC7rogZNFK4iD6nwN33G1LZ01
Rgak4CmuKW7E8m6g4T0vgl66Oc3vNgOXiMB44JyI1R4FRzze0+xpX9sSRdjg8Nbrlr9vLK86kotU
HG3S8KSGM85+udNMmrw96QygTos+JrfYooRQaJy3eqbME+hhcwA+YSJSiJAbRNIc3YtXnSv5NDJo
cKinhmmpwji3k4OrjS56F5/7H6wvzKbU0U7x5gfypYzfUZmjBHYoQ4ZKgR2awY40dRbWpuiikaFD
UdPND0qIv8JZ1B44Fci95pL4nCdONb6uMPZtonfH1rfHAw1zHxYO1QP2igdXs0ywJADk/HT8yM3U
uCV4AHdTqYWmqf8RW5hHiTEDAAzVY4eolhSn3Ce8GI/eMSGX9dHpHua1ihAieb4biLCVfTNGmUd3
o1jCUXM1bEqaOVB59Clbxro4Z0jq4WQQhegIsmd8WqZlJYBGi/jBbmprZ1X9eLl7XMsml1GrEbVm
T8GnXKdVq8cFcIgYdrq5zhWGASRLbZ9JyTlYBjhsu+8ulHshyxpwEQvlcKGuDWrXUxWIqz/jKvKZ
44ap9UEN/qM03OESe+k32yiqaErEd6G85jQk6IydFcnRZe8xpVxZauPR7PPbjCCFeGxJNNToxCGz
YfCwrPDkPQXNGQkRZIxuWTZVPUjuCHinUPjSjAuQBGY9+a9wPPx94MH/cuFo0yRw1YHUpPqsTfaL
WcxZaIlC7uS05HvRi/bYt8wyOne7dCzshfAYExb9N8vFeW4wFR6toArTwSAXMCb5HXY8samTT1kW
K3RzUHqaiZQ8gXR2W9XTKrlfCLEQ40/bHU3IgZO9sSvAKnZBkGDQlDRWITUznH12Ww99cO4fHTzV
T46thVxqV2ULcqot55uUMPlxXpynCZ7xnYojKQ9oF58qjICHPMnRIklyuGUXkAfaFojFizm081XY
4VH/Mor4Mjpdd608YqvHImP4CyZmm/RLv7nf5XtsmTt4bkjk0Od1+a2z6Yd0NUPsoLLbyIjt/DFj
TycH8VqCNmES2pQP+YV+Qv7gDoAha5HnaMEBPsc+9mwcj2U0LDZgJAFDRKLsdlgldWaXPc2sfDGL
J6NZbeFc5BRnHhsku0B/10c62VOMzRCY+eQN9l0VH60mc8k7SG7VlHaR0IkA0ZkNOr38Zk6GS2Vg
TI8igdgU4FDOYnzlJCmQ6V2k+pYMayYHI3I5kRQ/INAz6G+n/RL4MQKhR95IJPIuTEhisoMtQQn8
H1ULCd/0j8ucm5iO9Z57IC+meqNL5zB/sYOtvbITzebGbJxKMF7KqLEG0kYHQr4C9WJwjz7CxH9I
LKT/CxIfog5N1vlAQz9M7upaoXaEbuB9Tw4orQ55nfj0uAe1G9MJ2hcqRCugoIX0yM4nSM+YfhFc
Wb6MRD2/lHDZN71Ku+8aJwDt632Set6j3zQt6GsQ3fhNYWL7QbOBQZdsJlNqR5NxyECnm9Qkua8x
9ZxGw/tlWS4yKgyfkMwOWACAVzMhv7vgnVY92oUHulhVyWEkdiekov7pJ+6XnlL3GwbMDW/N1llQ
izgamYKZ1tH0SlwWQA0O5LxQ32dMqXcidT5E6fRHqTUQMFEOwDdon+2810gIdh6qrgVEIxbj1qAS
iSlOLzbwUKrX+SlQbnUORJXup9ShvHdBDqC+sQ5xQUBcUweg9Pw/FBT6E1fgJiByNhQq+GV3I7wc
A6pmNdUYs3ENRkVjYMXou5PFgSW2y5oOlmQAkkPuNdmKXRd0ZJa9oLGUdIyQiVybpNQuyvS9qBk1
RM8NlIw0IOiFlF9uOrpJnCZng+bkC3qos9546kTaGgnGgnDHfCqA+2A5Hn1J6NXQX3ysMSygqVux
X4ENxQiT7LypvrAFCku7+OH2CHDUDu3KFLnB0O/AYoeekVO4K9M+0XU4KNBuO1NpRmT7iKRp+9S7
AqL9XDDULqyexl3A7aptrPGk5hRU7mwjbtGJCVrQ+I2282LJ4SQZXnMvFa+VhXQpNYkJy2pUFK2W
bI2OmDm4ukzwdVI/4SNZ26LAdRGUurch9RPl7KOYg0s8af1j25TQLQk0n+jUEVcGnssrh182C4g3
9tXbMD75iwqY+vrIdEdmr12r3opeXoM711oBtPOnmnB0Ky8v9qxfAoOEB5N+yR4GBKe+PnsXm170
sqQN1ijQS6kYPusZgQT87Yszj4poMy9g61P0W5LIQHkUCRHMNtSmeXHcNV055i0syt2SZdZRmuS7
pW5wdZ2R0kpid548agdXoTeSoESwU+Z4czLXOWhdWV+fF+xEAAIb5xSPCRgWaZ5Ia7FDOQYvlfaj
ZRd5drAnFDEwyc5QAzPL6cYFnW+ECS6k9vCtdoUiCNAnEWRQ6XNb0XETn4gsq4emWATZJ2Fm5841
UcNPMZXPebB8VDpRkcPSNme7zlhkM6R6iDcHRzGdJrFwy3hPnNCHyx1dnYASJ+wJHXzL3fdEiA9m
yfKtg5Cs6uGxnoZ458w4p6zMhJk8IQfEwnUUxjfhdC3wm/y1s9R0LswqfzJ7UDLTs+WB8nMNXLRq
/KF7YJCGkhR5rpDx0Aob7QNRCwdVVe85uHHOMZF9J63aw0I4yduwwLlP9Cev0BgPLj+4sAnmnP0f
WkpkIyKz80C9dVl+aNL4KmnSn10ifew4f5Wj9uD9SBtlX0Am/uoAzcNY880bLOv3uaVi64y4esHd
sSt72aPyo2At6voc5IMVOmAeNm0c/yCqowl70iK2PdMKro/FDmeJSFIYOjFZHtFdbjyfcaPhakLq
Q3+HeItRzV/g0bGE1kOU1WMS5gipXZouhJoFT65tPIxt+p6XgXosnTiALDPjrl3f36wcdrL0vk+V
SVE0fI3nKT3zpFguupwC3VS0TUfjCIm92UpYXztjthzGIvQ6qO8xNqcJqBq4LMVlciRZLjbELvRX
80OZ6J+N1AWm7BFNjCJ414u9mxIwbI0+S455H4CcnLUTasyJRrp0doZPTqXWSCwVo7WcZ4/qNUaL
cDDhFTErVzQMHesyMDSJLGN4KQCmzB4aGexx0wbDc0+lZjGUKYIvLuFCYVF5kGmH0TlUaNnBPT7T
mglT0zR3dYpAxPeJgobuRF4hMoalqMGK9klNBnicbuemWJPLR/c4sBhs7ZFpsm4x46tALfnQS26z
3dzkiG+oZl7ZCR+RFJ5RPEVa8lDhF+cp6mrfNNqK2mRYNg51VMBuBQ3nPOHY+1n7mXO18oZe8d4j
7jWJ2XPdGQBu6sBdNsb1vlxtNJ3kBdhZrzpqoR24EXG0hj2bDgb5DqmPXk8vj4Kq3dc2hjaXbtSA
Jx42AveEpBLuDiLVeJ0+c1+fSG+R7tkEFga7Kbvpwrb2ieoLSMMGVqaWxBBUjb27oTwFeAm6KgVL
gzfRVD+rBT/YYCTwJIRzCIpVlVcbW5NkjIcg084B+5HvzGno7vQJdydN6yPmS/WOBSHZURGnAMwC
ckxyxkyJPgLlLIpXv9X/aFwYeMwqt1O2sjobNz7ylk174evjJoZOc4Kouu+qUlwIgbJFNV2buEZa
DgGGbjZOpEAd7ueTOS87t8Pjwt6GJrabAXu2+Ul/yMAaoq1jhGMfJkxUhzqefjbsbGjOMy7rh3Tf
F5O/96Z8PAY1B0TpM70QbKoeVcVu0nE8VLl+KVA6bVtPhmRts3Su10mSaq91tmTAm4qAfR1JAYh4
4hbEMIDVwPDJJqoUZC+hqc9ipgLUAvwkFqzUPVP/IILpVJCJHrRPo5yYj1vds09zET2y2x54F8gg
yPRHIL95qBlZE7akaW2t3i+fjOwh093uamOPtTzcC85MSE1AtPAyYFpIg/7mg3uNZFUGmx4rbegF
2vviMZnAH1mfBl+/gb6po469Jb2ID9+rl0uysp0gin53x3o+l9ZAUAYdLJUgB16FMrssc0knqoM0
zJfE3TYymA5UsHpU+tWLXDrOsRdQBNoZ5ZN2nuz5j0X0+QH5jHcqKGfbevbOfSC0q+FtW6UmxIw0
XQvk04Q3BV8sU3sFomuieDW6i2D8ezHpXFJ2s13InDaJGu6eW/zItVF0YYPVbHUcZEfkdZiQhP7S
zNjHOQiv41RSKq99SAOSxiGB+I6caiuyothAZWLGWhMWxImPEWRZy92cKV1a+zfV6dSS7Oe2polT
srGWazKkiLKm6mgFLUuv1+T71GzlLXcEe3rSojFoXwiHTPhlUuqtokD4xlj1ZATVT4d2zh6QQLsl
ei05dSTbdP7s3uqYXhub9RnhQf6OdWh6ZFRF9jlMhbMEVt0OXvHsr+u1PkqEdPl6oGK5b7WJjrA5
cEN0zYPIgugucdVyf2HN8bkF6uWXFnjpfuzp4PWJ/S1x4E+amc1548xXIEkXCzfzrrcYwuE6frVV
mjDqRNBq5ivMrnHfJsFeretpyTLMflKGFc0aU53A/J5ILFK4It47TbavNArCQY9I9epuomgwkWnT
H7HOWICNHyf4hRu83Ja6fEYvuwbfI7IDxkTaYYLVN0FIMgi8Zl5JNmE9N6GWcBM1VsauSXLsKcPs
r8V06IZipl5DBXrNid6gHK9CI56/uHIi/0OkBDM0LtQuL2MSx+VvZgEX9TK27Ek48QyNpS8JyteV
uHh0lBaZ064eW1R/VonkQoIoXEx64s6y1aBW7msPgiYFn0N3SPvpzfDeg4DToOqRrmjS2oicBDDd
oyWlmdVWoOGkHNs6dqJuJf2iXcJyBpQW431aSLVn25eflEfHsEFaEHpOesO+CEg2Sa+ahkJx9NZk
dQkbTrMHB7OFdcVOu+5DOVB3d1vXEeAwGsNTKSoYmivxBs3Hz8Fw8EA0aNIyg8wDLTGoe5Cgouh5
7B1ZIrwLHUYKOzilM6Nn+dGPcudLwOOlYdE3SVxkenZSHabBeMDfzsyprh+WwTQZxRnvwCFsekL5
/h4wJe64HHjpogCPgUp2w7AC7VtV+TuVriBx680NFqzGHV4HyreT3mvGbugTjNpT/RbTxgnHOVq8
NbwlZZsr+wC2goPqpprXZorywxgj58YfnTeJlHOnl059mJAZbGvro2ln+6CRUuFaFXUyUmt60l1Y
qeRXlyoGhEznd0jsIjEeIbQdJuEt+8EtTfDLmHLuOK+UFXs/G+pJM3vQYOwTM59hFuZa4tgif0xf
7pwzfWYtyeTq9tSBMKBSvw7L5IbdhI9Cmyg6SrlM2zo3FjZcUrzIxsEiSfYe+/g+jzxMJWnnUZJB
hBysAgkxfDFkWL5+1uCipwW5Ew0tAS8tkkhPSG1Qgjam4w715f6QyNg8cMS7rbnAaxlK810W+su4
zOd7aVs66QfQKONManv74FibuDex9DeieR4Bd9JhMJ2tb8+/sqkbnpGi1Oe13Nsw1lyjtOYxgoi0
VeUUPFfw66qKhD8MumtiDhPkzn9GjcSuPNgbHU0Bzfxhzwve8HWs3JO49Pu0zAmNYyvLNHZoRb73
Bozbdc72En5Ue65Srv4OFQVbTkGogV3nIEBpaowZ9zW3uaUTm91c1M3JjevvpQ+Acaza4122jFFD
TsX8anhPM/oIXMVNcagWThjTJ39J+OO1ZhBw8pwsol5Nz5PyV/Ks+qIm2G26P37Aty0ir2wi5PS4
cnmFhzsyIV+OmpY013S0EHlM2uP9aAhvUw1US4Hp7OaAIeDMDn1F3xstAR6TuYjIgvGrD2VwybC4
7hqQazu35aaLJBF9it6zYagp91aAHh2gt3Gpm61bTeDQWTePYO4+lrmikwmFhqhwJ5vf89a5xUXf
Pd4fmCJUuN2QkU+9/1y25XCegt57zDhCj4ZYjUTEqs2rNP3e/QoG5G+lGqtQWVooeS1vMt1BrM+p
i/FW5uQ52JTppS+8sHP1p448LSzUDERoe3/WyMHpdkPZLZM0eSiGBrzlOvF2V6pcbiPYKulq7KRP
/mDTGAiuxlDvmPsURvMad96KuerGqM1puNxd+m1RWfvSFJ8uZMVH5BdbunvtCzetjRfb32fdqC9D
B2R4DJxTMWp7d3Ve9o7+Urk0jw1/PSppQV5IRUGVqJyOj4Mf1qG3T+Cm9z3IirByupNJM+Hhzq7Q
phkFYz1AZ7bV052H52VY64Ht/LRgtm9w6GJ540zltjZeuqC0UcG1X/q4zR6IgYfDMSK/8Vg4QaMX
7sGA03BI2bPsxVB112Ge22uRM8itKhLVqaKwnMXtEtkjQmSnkfZNYKdHAQX/rCJu8Mqc6pf0B4LW
2HMvtVZeFk2fIonBF/VUeoF0co1ZetZ/qAT1AQPfHd34wV0uijvzbpy6ZOt4KO9sQOeJC2Ne+Ba8
F9Mhm89kuFs0L+bC2mdn3RsofqTjKedj3I7gDAoCAreVJKayT9fps8YotUutMiyxVvHdLL1SzEz8
RVgH6+uuU3muKM001y0f0jKYIjgr77OlhlMq2CQzbGw074qm1TuaGB1uGUkVRdcVZ/bCL+SMsS/m
LM6TpaOR3OGhyArwS54TzdL+5eGBCWmB+5uCrht1wFfT/+YVMVcodeteIkkFEUKDxdOd4tKmP9Is
8K5WJjHvlE5wWIKA6+5OHA/yP+6iyDnIKd7yHujioP8BqJbNwCzyXTaicFpMD1ZHhRtRTPr+nrLe
JCNimyI9+yOSbbt3frgDw0fd0gxmeE77KDxvAqb87Iydc7BLu99k4T3MTFS13E2de+qdlQW1aPGh
5h7PSiKwifiKRtwAU29wzO6rQQ7D/d1NVUZm1OpRDSAFZysm2ZX0wMwBcQoakOW8+B7j2NbcMjtC
g6Sb2sXJTyiMAgKnqo3C8gqaM35JkvSzaalZ77ln9+CCyvqqL8hAvLp8qycbzVOVK85H+qS6rvxI
IeS8s+sZGzeEzg6gNDX7aGlBHcZsBba5tH9Yet8+5YX/jRkjaYekr7Ipjnn3MRab7Zg/TMW1ykBW
opg66BNj82KtnFtXezXmuV45lbAmxsF6yOc1fommGZIee830ViTg7kxuOt9YvuNQo4VzIvZ035Uj
yDY7mI9Jij7tjmegYc5tXzxi4amPCBIBrZnMKBL5dXTycwMBlxyGFNJAJd6L/lYI8mxsPF7EZ5Mb
mTCjW7CINvRPw7a1x209DweEBnQySTAu+X80g5DlJYcDOCLa5uY1xlHhOGRAVqsMxoUmrtDF79D/
Tb95I25nEF+qMIOOaoQ5FifGtitlvKevlb1wpJpjjKZpwz67wTqaOU+lNqlrB5XlRTVMLrJiErQv
ktqj5qggcv/5oSIqHJ0DUE5ghhFcNjtU+IAAGq1ERff+2CfJiCiOhyZjcRHofzkd4Dj0I+akbv2o
6BSO42BBAhLM6AzyxCeRsyYCANXKaJ4SBaGBlD93W66CtCVneapg2t8/uz8UVtyf6lWo9ufXOnNB
nPDn51pbsDSkDCARzhZnQ3FE7h81cmUiypjRnW10T1UlQwRu8sPl4tv1szDPdZ01z5rv/xSp6X8Z
wCQ2BpwVqjMCeEzlM2+YE4zEIIAbhI3rhwysmE8me6lWdJTM5Aubf+eMPencVVp6swaHSXQxVmel
+7+0pQZSWHgkLSnkkKFI7Zp4XtSWeDK2fUOAirnM7sleHzRLuiehOLFslEa7+zfuX+uduLe39w/v
P8gECMnI/fOYQBG8x0v3NFQGN24a5leTWfKh0ixaV9lkXu9fY8Rm/OOj9Wtj2QF9xrG4X2bNnn//
4J8/U9swfFpDh9zzn0/w+1nWTztBPoBRkZb456/ev3t/KGZl7IMBOOq//O6fTxCj5USfx9zy/hf/
p58z0cu1MWEcv39rffHosRxU/b27HBnf/P5fRq36R/T4v/+Y/lfyWT/+tg11f/8PPv9Ryxn9Rtr/
y6d/v30M/WfzH+vv/N+f+eff+Pvu5X+//uVX3f7l+nJ4/def/Kdf5Mn/8cd3H/3HP33CZJR+45P6
bOfnTwI/+/sf4WWuP/n/+82/fN6f5XWWn3/768dPPNm7rOvb7Ef/1398a4XjYP437dV89u//9W/8
4wduHxW/Cy1VVB9t8T/+2udH1//tr5bxbwD6SCLwDNojFo9//cv4uX7HXL/jmz7dIhuXo7W6G4Fz
9unf/urxLd83EAiSvmj4HkwG+pnrd1z/3xzHQ3/ouYEOsIdMuv98df90oP48cH+hCf5YZ6In6dD6
b34ck0w1uJE4AEDUOu4Kf/gvNqggt2KhExL725HsOCmJNJphHMzyNILQQhzlLdFcVx7MqfznwP4Z
sO/HoGOOnCq2smvwcGsnCBJwUNzziIXpynCo6EnfcUlOzNrb99O2RIcTylQRHqi+i8X/lvQjpGya
ZE1eczP7f3FzPOO/p/PZdJDcICDRIgDD8S/YXcz7lWvasbdvEdQe7QFdKRljBdv9gskdsVmYlPG+
BIeU4KCoNRMGiYHVHiE7/KH12AsNVAE1upm95c6/mnVo5UN2xUEjZ+wUyEnQtO4J76C9N5nx1gDW
1SG1Pdz9+UNC0jwKX+nV/UYfqTzzMa6vAoIRkgxY7+TvhjbZWoP/tvj5vmwHwfxfTdcPJ12z0ong
sJqzm766658yPOvsGBWhF1OVbnPdoOelXu7ZXSoBwOGTpLXxi/jprnmadRwJSSnZvAbntlmDlaGB
bRpTT8kUpk3Tke0TjS1aOKwMANexsXUtw0PqWqIanF/3dmFaoQoxF6IctBG/n4ipJxMPpThPSGk0
r5HAzDr8RRq0N9qeoFz6Mfedwpz4r6YHlmztekzAQziRAvj2dAaWewiCLYudJH4tgUKxaS3gaDW4
E8JM9G+exnvfAdd2M16aktjW54Wbt9GzrGfkPe4d9GNZgPq2ceC3WAjlnWkg7rtaroVBJq2aI22Z
0CPENPjNetYQdr0wUBjIFi1+3eNJgNP2Z02iFuQSx7KhVRvQfw/CpjgQDrpV12VfW6Q5cAftA1Q6
VUWjhdaA+HBoPe1ABU+9LI9DJiNDn9UaE/J0vwImG8/fphjMhym3xUW4yLqZvN7fqzsy6f6Wi/Vt
5d0+pBmNx66Zvk8tzbekAwY494a5Y1W9WCKfIkvpX5DUxAez5l9lEAA3jVj00fjurGo2E2t9uAwi
3dp9Xd/wsG0T13+hWZqfkRu7bGz6ZJ+QtIPJ6GtNa+5CWAz+Yky2VOkYF9h10Bv3aFhLwytAiaPa
4JRqqanW7Z316MEj8tN8vrV4Rjd9TzpcbsPzCcr32uMGASSJiKAcf77MtEflyK+GMo6iiIPQ1gKY
TN6c77HaHFp24ASz/PSNJt1NQwriOcf4hMcJUgnPyniqB1bunhXTtKHO6XOO9acnjQtdjjn0Zw7h
ykKFm2GU+3qZ0oOWMktsmdHQqiXWiGYV0pTWfUFaah1bpyevsXFPpIJ/JwukODgl/URsKeoyYZ3J
mwRIDUqPvVIMHWHM/sjX2YgLWu5ktRlFs/IvQcV+ggCQP+B5eqFER0w0tjGdlOmcdB3glrE2d+/v
WU4Hmajvt9z20NwBR9u7BO6QE0CKcYwOAnXlGt4K2Rn3HAMkEpImtPlqtMpDDaZ/vzTvpU23x8M4
xwa/oeGvE0SjC/8B0hbKnuLaMiSLWmM/2CQouz0qVRZtY9fCwRlAxO074TxrA5euiN+Ea97aOT/F
PRJuMMAkc7SjuZ87M9gG0qLNDrub3jWZf+v9rfZrE3mClNs81z4HG0lKqyNGpFXL5K1IMQlzyfoY
8qWZpDsDGm5BsRgN2GTYcQ9kDfb5aSD2y1fpD05eGkGyydCXFfJ3r/fe6ZwGKBt6z8sM0K+kxvB/
CDvT5qiRtIv+IkVISq1fa1FtrrLBBgxfFCyN9jUlpVK//j2qnnin20zAdEQHDNC4XKXMZ7n3XPzp
hvnUwmDv3GerJAWjJfg0msfk75wGmg2QzaJ+xQ220iBIuJcTdqM4nL9YzFJ3bRE/SAHWd/DlQjbF
AZhc8R4fcuKmNqgl+T4GIHVJDrMqvk0eu6cpzR/qEU8CJDpnGyZ5eVn4mFsSnKiVlVBzhpahs1Ec
Aw2l3RpN+gxnuKBwKB8JKqyvRsUrI+wpJmJrunVJ8+yROQj86q/Ry/MLM4APgcuF53nUrzbKl01r
M0rNA6IaB0YY2v92by39EkJ/lRnvpEF4451G//+wK6/mYLsP1hOZX/2cMJb7z0zyApsGR1RFZb+/
E2sG0UaL9r0dyWdI4SQPlzF4+urOMdMZ/ZjlACNnHqG9N5NNoEuEu7rJP+eVNezjQBwQUS0R4BnW
LY48yEbEBCO42GKq3jsyuIvsoHyoBB8sFmExiOduTUZjeDhaf91H1nXYPiBO8IjE2quYSffs+tMm
XEMm46B8n0lrY9Z+eXXa6uN9DGsU5RD5JZFgjhl8QQ7f76uKMViTm7A8U6YzoZvCe++/3jW5tluF
rPyAbtB7EdnRJT9VDwZk0ljlwiVhAU5IeDvMDgnyyQalwca3veGQd4hCgY6ZT1Y6vOjYs45xoFCU
ZvVxHFx1qxosqffg5zAOESXQAa5pGPc5gtONchML7ynt0cJNNZi3e6tuJNVXOq8RQJD1AKzA3McT
c3O7r3egD8urMe1qDYfuDvGA1J5vmI9Xx0KAWcwrzBJz1TL915zg4xigZhqQbLXDF9vLWhTkOav8
xM62FrCV7YBlhJP0lorsZ5HAj7k/Rfc7upimdAsZ7u+/xx6mDSsnd1/B9NqMECjZxP0dQXjnyZWk
XWyKQD/JKUS/61EJ4D35PPssre8XquoRoIBNGsjhglkKf8Rm/4Fim27M0mC8HU54vqj0IIHu7Ew0
WAc3zpYNCLRLOjGXYXn8V5Zb+jAGoH50ijOn7yoCcBfAOiPybjBFjBN1/EOkhLXzKdy6JqoZRS4f
SCq4dE2WvdyfgnahcOnM6YfJppkVT4bipDtxYj22660zSDSsSUMSXlCR3KBmOHOxUSFQ5m/HSiz6
ZX7IO8iaZgNlKc7MnGgs/WgH9UG0TRgZFuvVPEjHnSHE/GE8ytKaGFCGr6aLkZL1+YaVK9sVcqWO
JBJy1JjP67Dngon9NuNBPnY9kFaGli1LEBSR7C0Sgw++MQdXFJmfqaU5GFfax/256tcInYkt2qkj
I/DElbsv4yW+5JJZo15C65Sm4qeR4dKhSx6IqzVw5tD7pyEqCtIdr+uxbOO37kxAiW3jkWK2LCfJ
Sk0JBXJkLq/IUqh13KcAyp6NFOmE65pUS517Bzj8LYMtBNeoor77np3u44SqC0MctvM1OVWaQpyq
gKRpbv6NOzbfdFM2W+GRSsKyehfD8bqLtTuDmBZjgi5frJf/VHCyzSAwj7EHxiYJvJNtzP3mXgoz
NK1XCpNcC1Xlib1n4DZjkw9rwUgjtFn/2YUFrSm3llOjuU3ZvHjvhKOfUlGnB1YE9kYVq/WQvS9R
Hd27aVXJJ9zRjB5T+TdzqJ1bDZB3oNMPyzlifVXtcpucU+kYLxh+wHIt1pcQ2vGSdw8mIJxbUcyM
7cEUccMZM7u7Uo4DwmXQUXzRPwb/Fb4ubtdahnvVrZMVBlt5Ij/MGvwkLt3s0EnOLKaBvHsTdQVJ
zMbM2NTi2d1mk2vuqZxxJNjZo0dO4H6AT4P3uJCbxSrRjMVEsFH/5VEfLF96ZWFwQlwHMVlHrA93
NULu2HKf8x7Y3oBO0Kms7dSkgLldgpcb26UQRU//jz72P53iPzvDO1rnDSBEBEBHYS0JM6CT+ndn
ODd2NmJ0cvaLUeKrbST+wPW8qL2CvYBCNlSNLHw4PoaLXDdBfSuf0hj72qhXImU9mn8gETq/UIaF
BTSL04BZOA3rW9x95bkVd1XIKMzytoEx6BNGFHvDXpMOoU3m1yB5hcyzCa2sesR+efONRh4lDLqi
cslcRQDMlUhz4bg0WP6kjmVa1hEwHAGEG6lGh3gRQtdCmDRanPWszCyjvXkKxuI8NtgTF32jYCXk
rEfqS4yYf/bmj4WSr0BENX6W6SkWqr/6Y4ALHZRKH5dX7Yy3OpTykAT4yZtB/AxLm++crjEZpa3/
B4LVL++cD9TEdlGGijVe0H9LGdN+qX1gE8Y+6xx5Uzk2Uhg0Knm2pWvgFuex8UO6jDpP+q0r0CKp
rDU3dmk4EUisP0FK3kYDrF+OMPFuMWgQjme/iajAYdJqB9/T3/Hs7Vw7e68f/6o5eDY6mL+zuNu5
bkj0jKQVRHD5OGBLVyVUnBwBi7Ew8OTM7/YDu+HI7In9TeWlWseLHRdSHYe7kA3W3lH147D07FRS
6kciGxCOMjP/03Nxh6r888Hg9YSoL9ahTuiTNvQmQsSuUu1XQZZFPTLxKG7WLw8I2HZ57OjdHuus
/7YC19EUsJ2fQpgxfEGMCNZWWTY2NTIjg430EVgSY3bQ7rqnraZlI2y2tqJH5JJhMdy6CTGsVlDX
EfHKHVVYkO2xtxVn+XEqp3nnK75nqngK5JdeY/qzVWzvRBOQ91EOV9/EHInR+FOS4Onwwn1RJe2Z
qJYn35Z40mMPBKJFlLWH1vlQWv3OJL3oMAFTUpI8E7gpXjT6H1UAlmwoeKIteWPBnBw6ew2+cJpj
4Ib9Ttnso5JCTextDx62xRfgc2lxzibfvfLobZPG7fdIVVGcNBWP5sc8Nh5MAvceJifGEGj26Tkc
6LjD3iQ2j4UdOhUC0FkodBaqiHB5rzArjJbtn5Ctmrt5cCDek3aFC56Ra6P2ic6Qu6Gjg6Vacykr
h2Ynbcz2SEDYe5LB4r1l8Lx2KYhDDcHbM4lZz66LdKbjrOG0pyHx2J4h9b7DEEaDsTxidPjEMrG9
cEuQbKRDDM3tmmEP7CIoShd3FY12rPdoSyCXPRRYOoCDUsFDKGcck9pbG6xhXaL15td+okv0H4yR
wNictIUldi+tpZatJtZya1ty2vMhnrhbL0msYOuuApLK0/Z2qRjOxZm1Y2HdnSBS+3UDfg3DIlOZ
arxwTxyNJryiKcOu64OeqfK5jO5TmKAMy0s+GZ9RAOe49ihHExvibKsDzPlQqH5/ZwRvSdW+x2zS
dgmiCRzO6rdxnBDyw1k2iLpUaTSPxHW4LKZztFlRSRNC5eieyEvbOa4RPMCccE59c2a5/xByoGMn
BZjgSCxVhQN3z/g0pK5ztv2MVxvzQcgkN6ERdhag5J7BwtzsyfF1r1bh/iSe7xZq4RFS73ygRP8e
kvW8y1kz76fGcxgvrrYSsUJC1l1azziAZIIYuWouQPUZ1sdUOFRYlfNkuYSPL9JGuRaWR8eiMivN
CuGAibC4hZxiIqbdxPR9+AwKGtegYpY3SeRDISsKOnq5RoxXShHCQajq3sE6A+2UVb5Z9J9S9tA1
TejBjBvw8mwJG7KcdgXIOQqHnxROO0car6mFIxjfxclvOgjYZhI+hfEPGgUU0p1/YuR5NIaKBCNY
gcffv4twsLja/33CMY42fdsM1ovff4uVGlMzTEMU/jA546essP0zyOQWUpbdMckcxwfUffLvrWSd
EzZXsrHExjGfnLqfNrKnv524gvjEIno3pDkTT6u+ayuX77yBntyUUREW+bWRk3G2ABQuzBJyVC1f
leopjxAm17i4N4U5J/sJfhJNuiaLBwoLEnATs2yVVTzhvZXtupDrrGfPf8ROo2914mwa9HzQlBhz
zMl36tTikmfei8gbMkgHbzpgzvnkKtwmoqFMRse0cylBTy19+F6q6nu3Ph1OQ+5l16DvE4E0dpgb
l00jEefSK/WsURl+uk0R7Fujb6KxiXrkp5lTcVT2zFmTK1/weMNWVrCTkcHGWxWu4/qpcp2nyjKJ
a/VHfEJZcOprdPCjpMCfC0IM5di+NzI8OHMPs7Y1QJya+acq8+frkIBAX+CelMw2TZNQj/s5OHTu
X5hM8gsxhLGR/ex9TpNkEWCmsRAe+koZW+czcsJwKB4CS7KCDpfPU9cz3AWde/R085r1bRtlTeXs
UzTShxhlHXTAZKQFwHYBjZWgE7/1th63atLb6miBCkw9WOvhgBmPu5g95ZZPcMEkr6YspTlLt1aH
6g9dEUEGHAisOrW7yUyeHKspcf/QYhdo0h4GKfZ57O4S/swZNfUzEWgbtKHzNdft8S66sEPxcnci
AjZ5hPoriaUKPgmkhwvkkKcWNvItpNdBhZJmTPM7r3+9j1ntULfXzoahaw4KQcfavRXwi2vXcAjA
TaejhadwRhG37zsshHMY55ffP1C/LFk4FpkzULuaZANa4dv8P85JywqzFpO+BE/Syyl+qMpMPijr
PLYWmVQZWdtAfNzIr1YaX0hGxIjqDBNk9Rgvwt/0xoN01uGpy0sH/Wpl0SzEpQrMk2REfVdx9AVD
HTGcOuwkOIiAz2cjRBzLQ8OPXR7xhs2svmKL/4eX9+tx4VksynxPBDZK4bfcQ+HauTO1uo6C0Uyu
TNM+jLXvXkyG1TGcj02MlIIZh+RYFRUvqldfsrL9wOQYG3SymEef6EZGj5M8/T3X4K25edSCdCDk
WNtMrvNl3St7fHISCwtLhQ2a6QHiH38uzyI9Y9oBhvsya8aowcShqnCL7BCBfeELIBwCsMDvX/Sv
Ra1neY4tBNYecwXa/bs7orF0LZ0OTYTPmS9vQKni605sdAntxsd4YAuCq37/d1LE/3Iwh7i+QYAD
bsSkGL5J1RM6V37ejtw81praaoBVcTuIrujWd36aVdvRTdQOuBHYY3pG9Nxq9YKZE3CicsQ+1WB/
bqo5YsXFc9qTXGRgHNmTv8Aupx1fqoAkck1+HjntHPGjMdpba9RfHdnKd2Vc/XC0s9qwENVRGvc0
RUeORxfBR8aHL3AvRp+N14LyLyvgWg9wRwiLIFBk3HjBjE3FgEbs4CzHLJ/qvWdxBjF28HZWRYvF
Xm3iSPQbZkTDl9hA4DqgAGDpblPeo148ovxnZgnyxJfmZyxIIRN1pAq9vxsKySpg4f9QSu+BLH+c
vADOzOJ9yyvmbvjkE8o1UPxqCrD14YidTClXrP5mFMrfNXPyya5DQTCrdcKKWu7M2HQvDatYguac
D/YQtruyQf7bDYD+bJuZSmFNN8SfD8u8JmySFHVE3sRMXTc3qAnIfNzhooMG9qOyFnya9YfC6T8v
SIgOqiDCOQPcMsfhda7LW7s2Ceg8SKNdGKLmM3YCt5c0SS2Dw02N/t/3FB5x316RspSzxKp3O5NM
ELMzKDMkG4Os71wEggA6vVRFmjy7TRfOXtQUaJhL1MmonIgAKa35UXlu81gnWbkbEzeEvnyuOmoO
ZQMxkMPZdKGQp/RoO5OdNRoC3q4p7f0jBqmPttfUP8nK88+6yVoSV2IZJcGwnMwZnApg3k3atdXe
ZQDYjg25lWGQHkggsrEKkzBRSRKwoWWwBAXovU8K1B/QFBs3vhZT2rJbZSGTi9QCGZogInNk8DC1
dPq2fpYOttypIk2sEAhXi4A9zvw6MVbl/K5soEPuDotHwkCYmHMIvop3fQwAZhjm3oG16KncOfcp
243V7w39bn7xhpiPsEXsX9ZP7jGxyjECd4S60SovtcPOyXZaH2sW+b2OAUqFFnBv++U3r/C6q45d
912dZT+JkPIxtQcCaIT7FVk+q8O+fQy5qQ5eiZRfzzYKdPyqTcKk2xFZtmkVb2TKoHOjgC8guO5p
1+Lq6i1UvIlTfV0UQOwlbpzDMuAVTXkgHaNhZqpIiSa98T1QnauEAi6Kvo0anz8mipJcO1nT/+Yh
wYm1/8PPEIjJNr+yF47AaDTIafOeOTQvpJiz06QlAcjrKqkTWNE94ynHdbhFu8T6dIRLMizV1lqI
kYLrucXY5+ycIfnpdtTKyr2OiRc/of/7uUyfLTKkd7Ziw1LWZgnzB2GYnswLy4WXatQNDW/51TaX
vWGk9cFjHhcBOFebHoIUDDL8XHFwdOCep16LjXihX1CCfHfqge5oh+hfCTkl1YmsxXHY2YbXPELA
1uumlQDykBjv54lHZEf6r4lD1fR4/5urPyXOuZGYyKYpmLdpijA+1wPDxx6rwv1jlvl8A5WdEQjj
KKRdMcmqFDVXwAvPYeYj1A6ncuuTnkaFA74IJaVhG6932IFmtxFZFtSYEj73Dnv2Eye4ZgAhobLl
xkSODfQRFfNfz5oyoXZdVW6t3ZwbvkKQAkADpgL2QeWk5xizOUYXJLLM2OVl9GdxViaoHCSKF3K8
GEuHCjNm6hyqiS1cw8KRnUt48FKqOL+GKJXODN5x0OE4yzE/8xM95V+ID27wmwUEA2RrmlsR0hWF
73Pfn/f0vThUJ2b/93u2/omPfz47Kt+34XS16ifdOP0tNWhrtB3iZWdrjGpYk7oQfoeeiguYuKZY
9uF7ZoA5EmNgcqm5c+L2A4YiLLZaZheAX0pU5aWjH12Uw4a75Vw2UyTPLOoQuOMuJtKuNVjAF9W5
l4SmkUYIbRXVEmJiydRhJGkV9dbe0h3gTHgVnGwxGZisqHbIt1F/467K6dYaUXqIGVguwzMC3dh6
h9TEbGiZzbtMAIpcAuay5C4xgAoJ72LY/6HIQk5PBks7RKDBdjFDwnZ7FAK57V4IhENaywNiFskO
g81wK51bTi+51ZWvtlXInK2uWKCpihXpIikx0eZhQFrad4Esi0Nq9fYfpqK/jvvo1RwkPC7KL8C6
4Zt5FA1BqYVjtVFbcVV5RHPhvCSJMLMkZ4U9EpipOJJyGDFkr7AS68Aeeikrf90ePEAyu9+XKeKX
KYBvsjix1jGtMC3TWzVH/9AUFX2WtTEgh6gnYzeiv/sinPGJhN3VtzgwDnMgUTDgIxe1HgKsI162
07Lf+SjQRT6YmAjgh3gtp2XZZRxLZgiECPOoIEN0RxfK2HRdn1QlG1VY+1fZ451LnPgzopEr+nWD
HUtJmJRJmowDBYH82+kP3/Vf+NE+guWQct7FeOfbCIz+/SIp1rErVym+55b2psz8HyYJeEdN8jUn
Fnl9bVTa6E7ZHpb7kSUWsNiD486nJRBR35r+XrUFWQY1e1VY5Mig8tUxOqaRM9TDMWVtvqlNsMe9
wbSNU//3b9Kd7/2vHp9wDVeEluvQ6VNPvpnK1hwadWaoMQJ44sInCC1uGVtwT/Ig2IoPch/yrZNt
sSrb3QuNqjWNwxF7eUNdQJlptZfsmwba/cf5w1vhFt9QugQEW7RNXNNvE4fAlWlBEAem+3CGtkEU
Jw9UuE2V+bHxdRGptM82jtJqIwoEaeQDfjKK2cM1MnDnzu13LEPhnuG/3t2DMCV2J5HGW78y1WcQ
OK/lMt58ZOYf7qZn5WAFHkl8Q2DJTCqWj12FCzazpgQfBYPOuxGBPNfPsKSXS+/AYm6LcY+kkkjW
cvpoq9Y8prYVNVUgrwEupVDb6WnMNObmId+FEl5z4eBP6WfjRvBnhecz/54lXHuxSceHSRfPENOF
U9YyIBxXefvIylMl7YRjxcWSA8wmwaFwIHRs3gXBYXa8nwa063oOuFLBygS1kUQ2Jf2WKt/a37vr
UT2zG7OZwZJSTZJpdE+mmYX3alPVbUWZ1CQrEkzl9LBHjaErSfEzjQhIh7FDsBXAbbVeOcqXKDC+
47WdAaQQ7AnvEF/0VGBdXPJyPxAXQQnTggEih75EzJs4QbCXLrS2IZyhKFTWe3PgrbII5sanb0+b
ZZ6gjXYZwrvM3dz3uZ6Nisb0hgzlEUamAqEObyhbp4yXLcUGbThtVazggscR3HOxcwlQ2+WgrXBI
NMkWjBINvIpBYFXcPNUK8Z6KH4gfnIfZ+eSCGXufN8G3lteMtSMt3/eevnV1oW4lnMRyKMNL5Vbe
YZiLL0uZVCzkv2D3Rtm4ELnW4SnOK/tS5MmE0xXc3RD01kmuwu9azIBMods8tI6en0qEfNBw0ADF
JA+8H2vcsLGdHLFHAXXEsbtCLKnHWviP8uhXXI9mLNhctzRB/nPB/ibySBYcwbqc9AJ87fePvxBv
MxbWZ0wI17VM2/XQn66//o9DOkmVLcCQxlBOUc3VsOL2TtNPx7sqEl/FO78qSfWWkwUohRQSQ/hX
ia6uBe68ZA36EDgw+7FictGN5nrvMNijhCEiJHsQRh9vtdAHspqxVkG3aBlKH+a2jKa2PZA+9f0u
BQywrm+zJmG7ngBdX81CamlPYeZ4T0bsfWdftsC8A0dnDvRpkwEuxCQ7LfI69B1jU35qxsZFnQG4
T2fgiHxB2xEbFuyzOKBPECSyxsZwdqr8cz824p3ZMMPMyLcj87bdTKyP4WKRP1vB74EqwN2JpuNK
xPhz5oCz00VzSDppkO+dlsyTSWHiErqQ73Kqy+pWWsN4MjXas8IekBmsuXsxpUE4AvZEpA8RYfmu
WoRH84CSqSfaY8kQrLiN+lym4HuzOH9GPLQdC/cpjo0R1jBMF+WXQBnRIK6pzXe55v3RN8ca+WfP
iLXEjT0sCCsrwD9dTm5ezHzbGubjnYs1FEGzscgN3FDl/L1F0c2yXjYGk3BkSsIr4C+CnJw85tYr
SouY4QHsoTzm8SqeAhQ8JJdEC7nNEuhASdz5W9UDeyeICDJKXL0bauy795WC7+LhWbxWXvLQfSim
gEAjm1ZprhjTVw3YaYtt4zjCe1jSn6CGl7+Be6nSUT/ymaOhIfRoIQV6XgCISkx5zgpdqDPcx1Mg
9KPumSPldHObmUALjHwYEQvO/n0P/5XjCiWJW46ovEmdd5wx3pmpC1J0PTCFMOS1yBZwOEaG3TBz
HpZkeKjrfodjb4l6VfI+Emh3/90cUPZpzviMJFwFTdafFnrw6C5vyuew3wxBFZEZevU9X16XBLET
rnCSqK5zjHCsUPMlmGKMIkTk7T8sLRwZCNsbGCTqYGUWsqbORLamTJC2cXH6RnOIGGNGuyQrMkgR
YDUrRpHptwuEFiynRgWg6krvUszeKDynalelBYiSBIL3XXVRrqo+K/jolbW/a9PklTlkfA6q9GMy
A1fV001PHps3HgaoYZBARwHcLgfK3eNu2YxYq/OhuiiqnNP9e5CAc2RFBCPImjHBdtkXsEfTQ8Ao
QkqhHqc2/zYNbXAeBW4a1/2r7ykX7i53OE1ZtJjXsraeRmE727tA3B+SExOX+qbaK8ZRGpKcxrKK
CXDQ88SUCjHO1fQVhrQa7kU5XpTEY4Ke6jL5CEZFlT6CN5r+yuOEaQXXsq6GrxyhyPJCh2aKwfl1
4kmyW2LUFclilaPOKr7UdZge2zlZ4wUz2u4eb01vph/FuvOcPVYxgxL7+7w6Ef6AYHJIzk5MWAeb
XHDNaGEYC31VRMigMvDhZgY1huSA2aQKiVx0EjZtxPiUjEAm+wzGwj1I2xwBwKUNEFzseuTVnEXb
WpGeB5rSPsdnzvG4F6lsroC6iV65jKLck5QlucXA84+y+iFaV4FK4jeHzY/GLMKT1423nD7iWOMq
27fLoy2BRt41VrgH0z2Cz4OBqGQj2Q1tkrF1jsC0nivIXMLHc1WBDxR9TKBqWfxBcOD+WvCTvCSI
jcaOYPK/N6EeJND7SJyYI6qBVqpKQRGNKcZ1wkZ1nt76+hWv7bblsbDG/j1WIhzsnqS2CEBLBgiv
5xAj9sAZYACXQb9HFKuhz/OIzGPBcbVRBpysUoArlzUw5DwlQDh1QQHk40fGOUgDwuwz09e84k3p
nOJ54QhwLOvqNRZ7R+imuAdOXZJ+CPGb+315JQcN7EJy7iZ7Y7X6rELnEykhxDCZF59kbVKiOFY5
OjZBABTt97fv/2gecF2gH0DORpUrrDctW1sWiSwXt4gYlkwXk+edXPCskkz3KvgDOSOBwZiTB3xT
4G5ZZi+ADAlUw8lXupShLLj2Fg3WHC5EWrs1Ny9GOjoIDz0H38HFJ+8rz56N+KOyg//Yff7l9vmn
NMh+q8PxWTwG9wKdGTj/vOl9elSGdp+VZZT5gLgCZMw05N1V9HO/mzTaJZ+EtoPjda+DX7tXz/rc
wT/2/GJrU/gcQvQ2Z6khvoAyBkllkECSGRFg2U++pJHHrgfmskI4s8oZLWUsu85QfiQd6+n3b8T/
aFVFEFIEBQ4xZ/zgzRsROkRCERQMcmdsmVV7KacymcrDd5Cc2O4Q10SQu3COo3I+jEkuTsUEkCzk
TO4EBPCSWXzYdefeGr/3DFBQVzd624JJLlqcoO6k4yO6UXCt8qVcQP+QOIthz3TQi5F5tJlUd5yz
QCCmVT9Tm7nd71+gtT56/27zeIF+aAs3NHnP3kZpJQO9Y1COxHj4xEWWoPm3Q0DMEiUCREmZv2Ap
M/f39ThUCzBHZnXxoHinJV+dFDBggE1Vf/iq7LeuIz5AISmBSJRQC3i++ab5DOLZKua84QNkJmKX
5WRm+dZkkX4FAJq6rO8NdQ71jCg3drdz/pIVctmbOD0bcA5BWpGaZ8w3hB1sffp8Ojtp+pdQuxzk
wp+60V8PN75WwlhD13OwYt3HL/8olA2wA6hXKj4ijcrPTWo+M3OYDiI83AW8juFgRGUm2M3IRLqp
lQcmx/oP6ybSvsUv76THpMGzGdEwdUDf9e+CXfhMcaitGJH0S3jKcv3S6Sq4EPX9GW0u57PYVePX
QfvFKXftV4WGiDivgVgtW9+0i6y5itWmMw3z1JeAZBr7g0WK87nBo3ZunfiTuVjtowJ1s88ko3NT
kXk36JEVdzhYG2QaG2vmaJ/ZC9VONu76fsUGZDYQlyQuwbP8yK3kmXnAfKqM9ljktj76NryITO7I
ngCgMtrfFNe0yumAkix/ZEB2EgyKEBWTmdCkx76xb1XgUJPeQr4Vu2U0M9Y0bFLQl1nR4gV7QCj+
0yIQW1mwR3I+BUYFmZWbzWa8ZVsP1fitWfGus0GJCmGh1rcmp2VQA20i4TVoYkkvIo2EySF6+OZF
tcZ8hYPQHFs3+avom+EEcU1uXDlKCDuEDttzyXiGupsI5q9h32GkaT8QmvEtT3yUzan3YqK02o+J
QmFrO7vSxiVdqfCUKiKFjBrMSIJfVBfOnl08FMk5+Aj4RG7hgIGAKvCHZWBgBQ8CgHiQY/Tler8y
hJY8HLaQXgHTogzSHaoDZSnmTQvfgAYXVpjVVwkOgjH9xxKUUmRPyZ6Ub3+Xr65Hr7Veh6JVGxJw
P4+YxrfEpbwnuyLZ8S9eoyvO8zwZh0QnrFyQ23+siw+BCbg/LNHWoBkb383JyH3pEN3RWZDSgunW
WK+BHOpPLZscYqQq7uv1p4MW7wccXNf0R5gFnKeLtRlZ0nhV+DwTQa6UQpMYjp9yOZAPVdi4dUbS
cH1zxuphXukjklM7EMUk8shbgHLNtU2OV58MSGV8b8OVzEEdbMc8DffhItktm4F9qLlHgDXaka6Z
ApA9hiQBzU1voVwm/azb2DXUPR5uliUgivMFEXZf7YaV8BoY6t04yA8EgHfbjl3IDgkD3JgUWVZb
TMkFEsdWM1avMlmeu9T5ASxv3AIvoPzuGmhfI/iJdGsX419tOZzmhqT12bzWTfzTxH4EoWHODwM6
IGnZL2Wcz3hk6mKPCpMtRllAONo0s0nvhHJihCfSqmo/qoVJXDO4R9PRL8Ms+kvLsehQNHkOg0G+
NTVzDxMqZqM+9mlo7OY4P+pUMF4C0e1AfvW2U+dr6J4kWIwBCxQgqePGmYyckI3kXR+ERiRsklJm
sE2Po8ArMLABK4NAQkmUzXu+jix8bnToQXGf9G4iZTbyAwTMTOHtZOkfNaNwche4wZJ1Oohciu3F
M9wNAfklAsmHUd1pgEUQWm60Kfh6Z/gyIqESM0kMi8e6OOSkYq5HO+Ye2lI9Ok4774oYBOliWOM2
lgYuPNG+4A6/xa7OT/A20R+ZncZOFW5lU49XOMbdg8NSBYFoeArm8Svr2PIpmHXkOlxeeTYltMzk
mzXxWEdwRKeD61jf6nRU11DxghYihaLCmcoXYrcyU2NYiiStLmtMaVx88LCLLefHzHqXAlAOx0nc
BqNs3pV5Xz+6iBzt2d3XNAiPZQMUxOoX4xrfSYpDuEvm0d0FLLJxy9rLlkiJr1Ivw9XtZhk5BsVw
keoPA9K6vQBssZufsS6h0Jxj/ZAxenuY8xRN0X9/fv/RtEAnL1Cx/P0LyjDHzQB7kJpkwAuWIUa3
FnmyBKv2vgdkU2MdGnDgWHZcwqdq1MOK6fVW6o8xeslxComfADx4wu2zGZHKVHMxoQDw0TIk1ovO
w5/tGGQbznhiIBy8+djSqtI/xYXZHG2nXGPf2SlaYfeNeR9JqKulLSNSWeJJQlfQoHlFnKFCeKlt
ZM9tRSRa8L2TDG29jPF+3JJgmqQz7KXY4AyI4+2Ad3M7KJ3zVCLoQ3uf0yg0e1g/NYrHvn8KbUjL
cdyjhkyYpDZZ+dQ0Xbgh5kLeFmt57LFXbpKZWKra4K62A3N6MIAXlj0VdcYZaHo0DxzvB7H0Dy6X
YFSJjtRbng+jZKjhjDoaVWqxShiOoYWciNjfx8woTNaD7BLlqt2FgCwfY9/qiY2SV83vOharMh6d
j2Dkj5mHc39ZNQgjUNcDE9APlixDjsiEw7fOv5dO8GBarRF5o/sq2/XNGpGVhRM+4rHpSaZdSQcz
IdjsuQkw68yhAytSdA+2GX83WYBzouJBwXAD8B/FfgvQh8ErCebrf6xtOEOKkWI7cl3gYmqozsZs
4X7g/Jw0rBWj/m4JD1Hc4hF9lDA4cmcsZANyjkTocxN+adtCRM7CSNYsQZ90ZLmdR6P9EceVT2Ba
OJx0GYa3BXIewUJXRk7Vu04wiG3B0KI5Exbl3Fx+GTD+BZ3Oj+4Y8NaIXrznUOtRclvlMfUX952o
eYtC7ylz23cOMr/LGNvGEVwGYgir7B47M3PP5MXc7j9DUNQ9YqpAnknvvemTAlKTIXc8/D4ss24h
h8l3vtQD+epJyRzX1o/MDsX1/i/maeJqIH/bYgWv9sP60/sveI7EI3X/oXZaCmgsnPff/N8/e/+R
6FR9Yqj19D//aFqS3xWo+v+YOo/luJF2iT4RIuAKZtsGaE8nkiI3CJKS4D1QBeDp/4Oeu7ibGc1I
QVLdjarPZJ6EmTkK65ostvd/X/T+tVxp3lpnkLDg+b7/71vy9MOsQw3at/FfLMpqT8EA2HNcvvCt
51CjlfxN3Baa8iqZiFKU3nYylf0sKnLL0GeXj6Y0h2BcdMIf40UL0ea6XLP9a47y4axj+y34v3gF
3lXqepx3JYGTs76Jqob7nGmdnHGn+EbSPSQ8BoOtJ6cWnjzvflF+sB0l4tgrvLNJbAKpIi4klcDA
uv4y6wSb+IMSJ4ix57bQ/YdG6eYvWfX6xik77XT/zwbn/k4rkyS8/2frYN0quyRlCQa9VbcSkKKW
4V2crvxrzrb6FaeO+czupE6e59wrfqn1H42T/0OgKS/3/9VbQGNz8LqBK2JCi91r6aB3nAb5z0oy
DFfCYKcYM68ZWAu0LNyapN55KZnl1IdsHsfhsW8Vrg6WelbdGU9app2LmtGeqrjAmDuXj9k1W5g1
en46haaWe09JbLtByyQHe2BGwd31h6WovsHhYbbLGhnWkuJMdiH7nH3cmp/K6KCYjjw2pMnCFByC
wpXg9BrGsTHIlVIGRjmSueZ8ebVCo+/Gby5GtNKZHhy0FlvXJlIPiU3Ioyc+aj/a0mUeLOQhkHoH
9Yp3YDuShbLC/5KwwCy3jIhVjZpYJpBWcNIVpX9E0fve+vqjrYnyaphkNQAosMvn0UpoBbtwWoi2
A8iLD3mX9QkyouVER/nuEGliIJTeGLV2rGt/q3p1y7W9kbloVGacTd2CNsGC7RfPj1kHxFPoT63t
vLZ+/djFzwvJrr1AxrIUGT9oWjMS7x+8uHgyzdPI49zP7r/ZqpHA998jBXK56oZqn7OkdzCJAOSH
6F8oi0SDR53QO73BKdctx2R5NiqwzFpzdKPdEE8B2m1GYPPIWxGp3ZLIJ21AeFhU13HgTVzMi/ZM
8sgj8hPmViUSUJZbF2umNdCvaZk0KBMbmJzOV4utLJb6S81En7ihZd540gnbrAosz8AOKB9bhuh+
sXzGQwRXulQN3YL4ENazM1UHJzVZB9cOj5xBYwXea8I54g4BUSFooqT/wyBoyQTeQPPVScf3MWX+
J2ws4yVZYmMB6tN+NOR0kvhnbQ7MtTmJmGWn6XDQFHPwNVGv9h88rX/s6o3To/T3nxUmybG6NJr7
hJjx0TW1Y8dcS3Ro6nrxoEv/iHqzJuR2iikbh4eqpYhqnqrZ+/LVugjpH6mJrI2MKOXboJi1R8XR
b+shsg/SHNzlsiTwQtLmVVFz4Q3en6vC/qtNzomH/LRK9JQ/PuiZH6DNhS/wxjLsnJa/awrnOTde
JHt+BtQ+547BVaP0o5ejK+s18dnakHdsCRSAnmoyWq4X53EuWHAkZHm6rf7GSEnfD2tS6fp61ZJP
3xrSDATY/tPUXJTjV1XCJ0SrBD6W0wdX2x5yONXpgK+fMlcN7CcQ5H7Nun8sjXQvqABVGgHoPMzx
diJDoaSyyTgTCS8+NS7Da0xwhFji76Ec9s1HhUJRuMSlRzCrhrx6n2Jm8J9qco6MaTVneV788ru3
p7cpFkdzcIFPQeWcbeBSPuPc8iMesUyKZX0zdz6Ze0nmBunsAO6xwSKR6AhZs5zRGSr9WmfTk+4S
/auSW9pYAY5aRGzIg7Po6qlPg73GFtl9sUkJdQT7fvBk9h21FkvoGukkv+s2YkMa6E409gPHOY63
BKnMSL5Gn7A+5+AqhHFNky3XybXQ0yeXj4vr+Cg+vYcu9n/LieS4lPa1qh8PWP0E4JTJkpextY+G
oR1qM7u43pXu6SiQtqE1QrY/M7V3SBwzzD+N9ikKzqzG4GzsmP2YJgI942cwje/Wy+mdEA0vqHmX
4lkIVKPIa6+mlGffKT5wtxVs/eKT7oC7c/RfzeAHjoHWrScRRBkmMnNt+lhGMzTMNThPCQDJAFpJ
Xv8uneLYODy0bXdaR9RxYl1hOqKW7IKU9c7GFW+uqY5kxzJ5Tpdfo1d/r2D9eqLxWt/64WMW84kI
FdSh9Vn82HYexI26GVxM1UJRnBhbbNoXEgqOJAPWwBF82IvgOZYNyJjfc7vA2yH9rvJvCO8fRZMF
fFoZEZhZaE7peQT0iqf5FJPSoZabw0YCjGHOG5GcqkFc9LY6SDfmktgkKh3Z8Uy/BL6lGabIrLyf
ZEnerTi7LUh0q+kfpqobE2Rs5O8Q9MdzFcd/zSjCHpurjWPEod9ONyGD1YlXoRaFpdPtBkYbsiVM
qWxBUU97T0Ph1pb75dZI1iwOmzrNXC4sVjbw3DAK5EPKstA7G1J90bKUgQ9XYEC6SIJe9mjX2klZ
4xG5Alvw8qrn0W8DMa1H+C1CtbfZdulx/P6XU1gsLwXSwLi8xSZUm1rrfsue9FT3l2Z1T/oEsqe1
4FmK73UlwEj1Vg98YldQzCC6j7qInjKHEkKHj2H1erXxgZcvptZjne0/U4LsmiGi2cd+baZNqHHb
Nf6ESMw8VvauWqwvOxJ/HNUB9ejd55qBizHZ01Ef0t8m3gto00W1rQYGV7Z4xHb+AbIKZyejMzRs
z7NtEEZ2oQn2QKtw11hRebAWPk2SoUg6gMOt85vtiEe/6ElEUedUVg820cPLqkIza1TMfS6/s7Bt
lrCjsqWuaj41L//9ZCNW2wqM68eo0aBv6jbWZi4uzyu+8klnO57cnN5866rq3xKljwS2ME5aGD+N
lvNqd+l5qEZj06L42Ljp3qvSW6oTlyfpE4GY7rtpMg61H4NIzWALF15ImxLt/MG8mQT2TZHImTXm
f6ukf9XdYCmthEkNBVVNV6mnVgoTaQkdR//Sm3hfFSaSZHObFslJUIzHRClHOWsetq3Un8PHujoT
GolMsEJNsi49ApJn2e4NA6WAksj4YRhDVsibQANc0U9wB9I+GAHDVMA6clhAWYogCAVgEeR82Ywv
hCNkb3UJgF6UV2YerBvHHEptCV24mbd9Muzg+kKvUfseKl0u3H0Zd2Hfl+T9DoFRVKHH+Uymw4jF
L+qbHSwM9orGDj1WSLBHQCoaKEZr38uSd+qULWaoJx6ulihM3O+K3in1uqNTxMFUK0J6dUjuzNTT
V773Je/5oTMZ6Nq8n6eYfIoJGTV/bzwxsXLCyLDCgaGLy0CrZ0U+eUXQpC40mZo4g3rfDKENb7Ml
OsCqke/W09Es3AMmtZ1kjFFmhIvy3Q3LDhLweUk6A76K+bV26AV6vP5XxSx35vqIJh/hg8IfKqHg
MdwZ9LPNDV5bqNNyGl6wB4psTyAfu5prMSZUg5VchKUYTV4wLcYRqMIx0TUIwNOeNi8oSOscTbVT
tn7MPd5AstBjvoInQqNMj2TkBKmZHhusAohdDojWsWMNOzvD6546SN/zTVLlhAO7x5lBVMfUwG0f
fJ6DqSWWyIVi7ufBbNvcXFowMwLue5ehsIumztljmToUWhF0JrzB2gtr0z5AGN9n5bYRBC4b2t52
nEvGiMXNbizcgCoCnsJ/oM3uQVvJi5nJv0tAXzOSexEwnt4niJVtNCICAWccE4PFgyN7dR0b/cXr
ymD9/drVdti2yBWp0IzKI5bC/VzMu0YrrnnkHmngwhq+1iSWXzGBCck+MyyspdaBIcqIWK0lJZSf
x02AS6dM8GY2/qMd5g2JTkt/yIFsDgj1YoRcNOgn6RbB3JMGBFvIMg9D1ga1rOkY+jOqcUQY9rlu
0kM8QCuvrJ+a3srgwwsKMxyFQI4OluKgzct+mKPABSmca4TwxMmtZ1a7FPmR3OCD51ts3o4lwBVd
/ABN2+VNGwgNti+KD/ZWR57fndIPvdad0oonjVfHmyjrwMFaf+BZ7Ruk9BVVZw2PNk+mjSnq974m
yC1jYvA5YSKreN+Qke7LBcU4zmS/1HZmLXhP/S6UA3xyrQ3MYVkRruxGgfSyIDWHZ/aCA6yX5h2G
vdzC1PhAby4Oo4nZzZmSq+aTLQCN7T8PQWwjoVQ6A3CG/hSyYaHJfofDhALU6T8kI6OLNDQvHMY/
UePgfWP/im7XAE7MwCMdgTTl5VffYUldjFVaTCBLPygHe4zKAjfRv1mzdZAa8pS1PPqFPXjllQ68
HUZr2E1W+6v3uUaNVR6quUvEQ+n/KfIVn+uGtq3E+V1LXYzroqbYiWp8JF3+UvM5anRmh8LD8iAb
55h08jp6iX3ilHEaPdvdjVAgI/amzbsBctWCy2E/TQayEEeBm2vtDhvV+uI9joR0ALCe9l0KcmZs
j3fle4l54f5zoRbIdkZbnVruYFiaAZEhdTj2vNIEJ5+LaUrDsUqeo6HgvHLc99L3Cn6qfN0ZveIb
Smh+7bfYLh4JMdN3fjL+9pr2Iivk3hh+zo7faduJTRmPbf31nxe3SL4GGvTd/DppSYTYvz90qEpo
oRu0jI39cX8V87XVMB2EAmwUQGOhlru7F9hQJZsiM62db+YCipm2S2cyM+vBJqwQpPVAqTi0kYdo
lQQ+qV7IQiReYbCtYzIZAfAqr6UUN9Zap1YtCd7r2wTNLg21JX6aWs4YkmMzCurVr3Z/f3PwZccK
h1XI6mWP6tjeRtkyMKOL3YAf0dKX/pbLCZZ8FoMoAExjmVD87cJbi7b/3jIno3yLU8vFjRD1oTBO
UOi8i1vxB0uJh7wYccTpGisagqMuommAsLUlNVVWgwnriLDRP5K5TUNncsMceszetnk43IxkjVEn
abnzA7/C2lK1ThbQvd4dxsWYfnhkuOpGh9mUxg9wGwnrReVfTfsBqu01yhoQq4qdR23z2yuDzEbt
tE8Gur4qx3PG/OOhbYt/pZi2AOdHAgrx6cyL3v9hwBtvOjW+wsVL2WuB3u9iPcTbDh/G65qT7uqf
Jj7q/ajnoIbW71CV3Bjwnl4aIP3HNOmbTeqQYIhY47wg6jyQhfMee5k8xPBXdzrUB5+gvm1b8QkG
CfQnT1Ee6OYYBw0Pyw4t26EBnhg0049daTUhJXj8U++tJ76NggSPT2pZDARqwzuhuBHKo6KdC+3J
SiFF9fRFxQS7JeswwmGwIj6yQ5jdreF2uZlxxBX7+0PVd7YC/cNWjt3mFES+8YJajg2BlWXkIvjf
rRoekNj/Bc9Z8cy1/r5O6Cg7W3zY9vCsscLak5Q8cSCrz9o1/jWdwE+Fj3QrSQLfGkY+7/VxggiF
JhhoA6FrrnpFU2vSiWEMxY5S7b0FI1yF659IPP9tXGsgR9vzrrf4YBmykLBFjiaH2FfSG/YJ9/7j
gl17q/vuTSx6vRNj8UdzbRoxkikNvAO4AgjBy82rVHjVOg1ryRL/HsYIqXj8MLb4KZd5GFmExr84
Xb61gopJyYrKxaO/ERrpM9p/kCM/5qPhskc+ln20vT+zPXTADS0cXdrqubm75PH/8nwvuP3GhuNq
RLQOFpI1dAYocrS0Y17ywfJLFjQ9wnpUoQRCCkhGnYZjhObUqGP/IowJFZFJnF9stnvgKHow9CQ3
DLwCp1gaP5VbMyMQlBZxqh3ZL4tDZTHfWOWOsxtGWBNvCClwIjXzr2ImrIrgOnxj6Dy6JQPyXZSB
gJtzjNqfDEMteZ9FBH+69cNa1149K/N4hSiGokr9MxS4Y4nQnMYMSf8a3L70LDRc1y/2GT5MvNGs
f6oBb3uhfRpz8VFljUGofd7+cmd2Kb07Psq53Q5wKf/DHuj1+BD3zV+4dg/49JGaNxlgIiLqsGxa
4F0wXlkzhxdeyDCdk/o2Du4LeimvxIsd6WQ9pXH/c/+djvFyTCbOyauMbrOYCxEfKDGt/Pc06SS7
ZQKa10zBXlOHmxG2zvsj7q9YPxy8RRhh19g4Y+atudZh7SPSTjz1SOXhBdDYAzkT4nH3akhiuMDq
Z2fdvN2NKa4Yhm1SOmpD2k8Zkvj1hx9CnFtUZoeWoCqvdOE3yjcSqeLDsFp/65l5WSrA9gGMixn4
4Ryh0IAAF+YRNjB//jaxDQdpnn1hxrw2PRN7Pat2Lbz8UKwKgm5d0wy+v4/wkZ/ymtylptQOOgcS
1iTktVMPitkzoChbTVituH8eGTb2ZP2xQiR3uVHNqaDRcGmHLjXxRERbuQdJ6Bv+BG77nEdDSeiR
SfWIujf/jwExrG7XxHqQ3tiEqqTVZ5xLC2O/973/zqXM9Eqm4LKLQ2TrM2vWNL21XXluqjk+uwXy
kswyT+ztjy1Ut8W0/llg0ZzIZO/afolOePvOQDKsvJxb1kSk6aRUNOhIAsb+JGwNrAvVwlg4pcwE
hkd2VYQjCF5KcSTrLYjwn0LPaH7fozeKJcL9qWu//UTSYWrVbdVG3UVSqZrPmTB8/Hu9ROdqtSfl
qD1YATfICi/flBMRnEKWr7XlII1pMd/VGKnyqnqMDHvjVXZ7KjuZofjFrJhnuEuhscXhf2ZXJ9ff
IlYY4d2sxzQt3d4/YAbyQDWvJ7eTHi3m2LC8h2uqBj4KZMM1QDqwBCXEJqMxLI+C1LByjaOLVXJN
qNbD0nBJyq56PH6tJp6SlO7czvLQHyv4m7m/gq5Uhv04sx9TpB0N8F2/sTeqKOXJ6sfkWEeIdgty
GerSKkDGoFWqMnWJLZ42QBqr1HaeHzpgFFts4AZ7YNM/Rcxar1T1j7xvsD7Eii8Zyw4WXpq9kjVt
7t216WcPgt8n95PogHLCwtEfkQEJoGOvqYSWu6CzbgbUqXUyhpqM4wO30VFfvYsrvhxF8qNOcj2n
Lp7nwWVDxomlDaABJo+cdIde3IRRwtE27P0RrXqxJpVYs/lzP7vmxGgPnjU/L5MS4TRU2q6NfFy3
7pxsjMU2w3xmy7iyTvXpWxaASQrSrRxkUandHIFad6eOEQo1W4rKN7SySIbKBtcBg0DwK8zM6QpW
lR9y0BlRDGSatU2FICG3We9lL1osyn/RwBodnX4LMoms47jqKXe74ujE/Rl4rX0pEm59Rz1FCtuE
amwc2R56kIwV8n9e9dZ6K/MvApyhWg02l0ts2FgGdc5KtMcVIgFRcNyUWLHvNYvmpAcdqcvR6WMK
cTfdUOQgsIBxAWaAOZ47V0ebcW0pJH8SHTTRxkRED75mvitB8UVaAod8TMYnGysB7WMZ9gshcSun
c5fUED1y5ZkbZ1qcQ507n0B+VWgj394Ca523d0+3uR7YEJnRWnt9aK4EmjIDFyHy31YKB0EfsDs3
dDBVi6BgYRujr8sdDtwndCRgP4XEQOxxtam+NKiSKEHYyhMRU6wymPVDbgf372Q1lPB3XG+K3QKT
db/JWlJcyXkB/JqoZzsbtW3iHRNWSMFS628pc70bhmpEmiXeCuqy7X8QgHiY47BzyncKD8bsuDkR
5q4JkT4mUxzJJQgPDi6/mQaUD5YbAOD86iIgFDKQhBhe7l9Z0dmeiDa9X7FE9hGpYWTQV9CU3tmB
Yh5MZjGYka0yzznk8HHBFgFHYvW5WM2MVKBFclAawULDvA5f00OB72RnFOlrDCB2jzSScDOvPdxP
VeepXTr/Sg7aYYKXvEu0Dpq3Mz6nPpeRVi7/8rI5tz64iiYpkSDxp/YWOp43pj0ibEEE0oeQx5aM
HUbDxZpvErjCDgwzTtGVASGcLto17XvU9a8iqZLDoGAvAIWAVtXAz/XlxCesdzkOHP5ySTTI/UBI
7QR33UKmcsoYazmLWx69hLxlznDFgCx9WMaEYRvXtVWnOzH4XaAsmqJoQSl3N/1WzKhBYfdWgMsh
x0tcJRtuBRKEp+52/xOTQ/dpyAo2BvaYGL7VkYvlGhXEc+HOeekj88UtGGzjQsMAcYpr9mGJzl2m
lB6OeGcaEwEHAuk/wyyaU9aR+NN23gMR1jW1hLgmlS9PBCL+rkZKVzPyQd/a/KWzjqGSOev4Zs3F
2w2acVBdrV3y8aMoiJqUZf46mYV58IA5NGPTHvM4D+5gjcIzDr5so4vrVzCV+kFjnRCDE4390TjP
nLH43MOm985pA59mU/y7exEAMLBFQXfGBKFrGLwvY4AcCBaT5RbXCQfmtMb1lOjlzNi/+joC2Rjy
5li/Vs6Qb6OKv/u9/tUYT3Qx06A7EaJJ7WIbuNMMtZLk09Vtm78QoMYdq9NkUlOnyJeKCBe2lFWA
UUCFwL+wYsTzYAdZmX22c+0FVmolm57Jbqhm4yFlV46vbw0zoU7adxS62z7Dj1SSLPBUtPiwisJ4
539/dtS1jFFZgdXSkk+A+PfuROubNeLcEykQNpEtWNxzZcxq3lcJ90E5Cn9fuHW0Lb3EChZSOyHx
GN2JJBx5nBp7uDall504/0OP9/AUZdq/OXdcmgszEKV36NfSqc2L29DU3cHLGZxViWq27FoWkUZ7
zeYYAY/RHuqFJAtQQC05byuyC7iTmZYKx9Q6PIRJgyCEkVbl4qrImWBciAg7UGqZxL/ch8Z/W6uo
zmlVQ5ptODtnv6hfDE0wzXcmyv5q5VDBgb9Fdh56Q+o/tRm0Q8fwr0ul/xUKsrGH0GATN/W8Gdxk
RFWK9Masvb9px6Frz42zuRcYuckLWy12tVUjEAuJuvRGS7Xpcdfv+mhRjFAGOngkWkyq8HO2jOyn
PGOvTBjqSXPRIKLaIKny2uIWfptTzuvK5ezV0mej1MowBnqz9VcOu+sBh7vfOguXHTExS8vQwlgn
vF4AEqx5cAb/GQkij6gOHoBEyGgrU15obVV3dabvnwg139ZN8eODLA47A3m5UTpsnZLpqlTrhF7L
Cg0rxS1BfhobjmTbjBOSl+0i9F8V4PMzqZ3l/j8CGrFS/6jUzNPcILmnde+BymAIx31tS+PEhuXZ
0stn1+C5C8tUeKx7DOIQhpnrPzn660nRIRLpJ3O3cgxD4tnZvib2uL8f3kZKyJ0Y6XaiZf2cVKV1
0bUC1wfcbU7FaXdvVe7vRE8esNl086VOuDPj2fY2JcnV20rxA4ni74xJ6IINr0IlXqIfg/wcumih
N5HZnzQRwY80igSkasowhiy0omxU6M54BwHSiX1RLN4pcncm2UxinZFVWnY0Y7siZZPdTeHmwGRF
q4GaHOtzus4I9BblRsPEAGVyu6RViEY3oeTNM1jkjTfveEG2+tBDitPxbkHjZkZUP5sxiPISwM5+
SFiMssfrd5EJ0R/5MEUWepCzmoEmSot2gdhzkHySu6hTQO2XDz9DvmdVwM/x/H8KmJhBhuWRICiG
k5lblSB4sz5IS+On6AQBcOtgxZI/jmZ5XOzNhXnbHDRF804QenTqTUXCQySOwNuBqgs/uTEH/ptU
cfFA1M/ecOP6quJeDxeyKlwl/i6DiYjUpC9NbbM8McmqaChZkJfEXOM2lNMZyT16tNzyAlRjFhAx
bUQWCOGzSSVLW4ZUm/sUiw0eF4bkvebjDLKkYYOq2+ubZFXTiWYhmMqWNijnHzrSrYNgmM+iauvq
JuwohHe7nl6P8HR8gOUFHOI/4y6ekEZEF9UdVCucEyK8XVJl/gP6oP1oGzGakOjCSRehlziiYldb
DgyUw1Ynt3fvic1WcZ/NZZi61kQyMFBmMUMgLHgbW81H2wmVXJ/bwyjUEmr5se0FzaDB8GNUWPjm
Xju4GbKSchBv6ZSWqI0yWiAcChH4vspzz3nhz1sLf/LGGPM3ZoPqoQYdw6tRf5DSO57u6BR+Rdyq
R/MztHG7i2x/Onh0XRKQJohfY95mkk8j9JVkK8GN7mPFlNKEt7O245tmdBAg8GABkSGaIn03Ftc6
kSEPtMeHRbJ0gM5qAxJfllkIJEUyhMooLm62AkIx+3cTFCSZfFewdWy3KBnX+8/2PO58n36VgCe1
w3N5mdk/3ySwkK0hs7+LhZYSUFRzmxMcL3U3i5M3VD9svFvQZN5zZZU6tkrkB82QZjfBOqX2C0gI
NPSj2ZnvMgeLxxFv0xUmDbNMu7sOHA1jDAuUSoe4A8DypwUguLvyKXTb/D2IfDozKxWT0WzgwUC4
dP0/bsIWiDV0REDp2s3amQGvRZ7MMnaZ7vBhzwaT+19RxdRI9E2UINwKPUHoQ/XgTqyXopXzt5Q2
KxqvOA3pMZvj5sEg5FtmHsE60MFdQBqDmOJTRbzDTrZEpMqklKHremeRasWpWbutPEYWZAuAKVgz
o01vTX+mRryMFsDJllhFCiztONs8HLExNYFDgqWHB+ik2Zy9RN3zZjtNiWOy5WUCw6KzZ91rKKz2
0qPodVyosfCaGFAr5tv8gkDX/LUrYnYvJpyAvIcqmRxNZG0nwx4h8ZsRs5bhu6T/Pfi1BBSF/nI3
NOo767PPeg2isJX9p/CK6ChjBGG5qr89bXpzdFmdvUk3Ti4OSirMiQyTnGBtu9KdA8noiFAV8EXG
ejrqJK48S8zJ1Wt9f5txNnRuW70I54fkIedi7p2VSDPI4WYtZIi4JfOszkG6ZXXioLwS6yyB846v
XVy3Wx4nKR68qJUnT3qkzJuSTBfQW7KHSq5hhQyQjqJ90uvppmbCTqOSl6hj3LtzHFj501gxovNd
5s7u0J1VNABY0mokSO1SPyKl0C8mwnpKTC0oBRYWNOjlZVbGjTuvPFQNP0s9gYbS8roO9GUtDSlu
me707U4C0p2HeD7gNnBPU9oALPAiZr1ARkMvy6+ZnvdnFxV3kursUHsmqGs7FFuI4esFcjk/J2DY
rrNoqxHaIlkn1ocHQ+AmKxsM3GnJnrKLmSgsf63R2hnIbzdai6GRoviQEVV+imL/qUZWfmo7+Ny9
avEU4MQ7JLP/pgbxICCqnUeDyqnxAGPi2NxZfqFfV8t7v0YuFARxw5Iq5aMth3DEAnxmicOYdrE+
o3x87zKojG0BD26coheHxpNQuefWtlm5W/lwZI3zpLDHnPuewWHDwkhPWiSCti33aTVT7VekA4p4
fEjUEBoZkqUqM5/rtv7RFMsSb2aJ7iaDOCfidO83otZ+6GPGPm1CLS/94VKw4rnR2/Cha9yI1caC
Gr0rmM6lo4GcYnhO/Lg7NID7p3U0MNNqArd9iDMRFl30GxBYz6EdMZSAmzutz5dW4EhWgoa5lvx1
0G7dWgByn0pDG1dyVBwzNSMj0bxjrntbM2a8pntxs6sq/BYlgoOBrAoywTzH22GqcT1kQn5ZIu22
RB0DYxWUI1EVB1jAKBRs3mU9g68vrQQppA8bbrBY7HmtTVpjwcVba3/KFnLlPOf7Vc+it0wULP0N
O6V/KJo2BCmaQp2IHz12EXBSDd7z3jupXmcqa9XRJ27l8lpp8of20tr7qXnU/PVz1ToD51YyHyCm
cNDXfIisiDCSqu0/p6xATFmToOPyth2LTP8Rs248Uu0RVEG6HlswyQ4RCg2aAS8xESEPJ0wqO2Ep
+2g7448lZyj8ZHDC4KCWaXMfBF9MsrkrhL5bChc1smKUzcsHMXes38de3uKBIRdGjeoIbnVyDrSm
xbVj3NLq7nDOHDKuxym3SUPmpi2a+UCs0l9VGvuYA/8p0pYXB0+Ep1dPpJpy/CrzvKA4D22efbci
eo9yrwtGNv1Yrk5s1RiFr7dJ1IDTdiV4qKR2pm1mMFNlRTPvY0k8XuSj/U9878boj53f4P11wEWE
rm5UgYy+7KI5ThrLsDmJkNJCHtjh9oJVaqjbHPGdrUIGVq6JQ8bjbZq1TWVjoRgsJhHi0akx3mzu
SFmkSPladpK6hA0MVNbayCrfeapKTOBFhBCwXDFHqLxI1YzX4Wa2X50aexEb1bPVPzN0FueqZpeq
t9bVeeEe3/UORIcEx2lP+sLGEyXERpKSPTc1yAp080PfjNnO1W+dyHMmwnzADOAMKWkYzy6aQqiN
KHJkBqM5Rf2v1bjn0bNuo8J90ykagxGfTSGhtmMUojVnc7bBOwQSA/myYQOzliM6tRhFEMd6w/YN
+BL4gASPE5x9lmiAYftkHYo6uLg9A+6WV+Jpzr2ebaBgLBDZ5kZaqGM19HkbXozimfEXKBa8Dzj+
I4AHCHwz9qZ1O+7BEcDIDbyRXnkpyOtu0EHMBCMFho9Sa4ntg7EgewQDglpIsPBabIAOpU5TJlkS
7ibJANBaB9CqRTGFfH8zc69tm5GTYWZyhOcz3+pWgYY04771YgDi930oldWedqMiSdtyzoMFWKw3
e2jm9j9COZzdyPgz7FsJ3MP+bjzPC0VavaAiIhJ63b+XuUNShigRq7B+TKECjJMHuWxlu+VZMR+F
bh2l08JvLZaMAU4SGGsQRaoAfI4pnWteu2pNn+UtM1ySnx08JjyyvmJ90fZv+J5Og4WaEmHi04z/
DThcnIW6vuZcU+fumgmZD7rg2iB0KVlXu7DFLCQaMef0AqREzTmGH3w5nYfMlTXE1q6VOKDOQL6W
JD2IuAp+pPOvKnxiSOyCLbvebsb8CwZ6ZFbetkvnlA33+AH9+B+BELz0mv1LZQxHC2YqLPlcJHds
f/JVgtGois6tLG6laeWhowP/ZOWn4b17Ty3uadvXxm0HQaUcJfRuYbCbN3QK4flYdYMicoHqvR1Q
uEds14mdWN1P0EwVMPfd3SCMlBg7fyGulsAuTHOfMAEaT72wyOYFvDXENdKQGYSI7aVvCbRucNX5
g4x1oo9cLEsrMZwnjw2j5gWijZ4z+p9DkquzCdmfCXX6uzsbNTs2rumV6KCPewM22tFzUjQBhMwd
5yR+liM2LMROLsLsYjrQMlxIqgHn3/aXym1/4Z5fQlwYj9W6t1jJZx4Eo6BS+byJXQf3XGcwcYup
sYxcuWH6P6rOa7duJNq2X0SAVcyvO3FnJVvBL4TdLbOYizl8/R3cfYFzzovgFmy3LJFVK8w5ZqRO
SSyPABSj1MveVHVNyFy+uiUseV0m4H87brMKYYaKaB1Skn2CpaQ4bNN3ulxrO4rpmgQBUB/a9Lxa
cPhWxY9p9K50Q+Ua2IYVccDeNlX0o0NMjZIB4nvx+yPeBeShiAQPGUE+Wua3RT1VtABomip3v6Rt
u++8lNWQQgs3iYtvp0e/aIOjh8sO+7M6GcrZk0M7HOKW8b2XJSweGuZFhA7W6DS2fZn8qvB/ntmA
8Ow5bC7lUMxXyrittaoT+Ckm4fuUEf0cE5M4GK510kVThWOjbxVSP071BlR7aplQMzzCgdlmMo8u
L3E7UAXOK00cs3U4uD2lOINplHvd3qgQAHaa3MgRmkynYpLW1hpuGQ18ITll42NlotLkA0bkpfZj
9ywD/8Un4Cslt2nbMsZB31J/tLVpXQyuiGFS9bkEyLM15XspWdgOZvXHrkRwphIOrbFqzsCH3L0Q
CjpQDSURk2K+h6K+dhOmeRvTFzXKBQS4bSA4Hwk2a+w7nIUhdEdwCiLlh9fP7Z2YMVTpPVSu2Ffw
LHjaHwWWRYfz2AmKItAhvORrnMzOKUKeO1VwTvJsKv4Gsf3DBkCEMIx9KDMSs2puBR3FLbB+Mdab
z/48EyLvMY56VMBz0OMO5BYZUlrdAAH+wYCKvs3n1rqQqMCqHSlDZAaInzCdt+goNoanf6cktlhw
ITU+bG3a7kY2mXeGkBASTjVcaioVfJgU98Wq8Gjzld5NE1YbwMyKOP0ZKNExuDFa3Dzid2wuyEYy
ZR0f++mkGMjuGcviRJN3mKJSbhwPE7qOmmAjV9Awspdhy5Ka3YFnvmqTrybxPd5Vh11yPgqmMWQV
Tj59BQPaozfWx1xEn+nshnBTt/lU+ve5WMKKdfBZI04YB689cRnXDFvB4uQvD5naxOp+1WX8yt2R
PI/Ee5clWUaoueJi+j2Dk9jXsZEALfUFZxVBVouVIFNIX80yY3/ZltQ13r0pcOIrFGRhzkRjO0gw
aUuAfbw1+/epZ4Camd61bJEymZ1mjY6Usyq9U9+ogbuVQYCeiQpVUp5sy0JcluVc+xnSQChNFZoR
7W+6puebga+WCGuobUEV0aG7CB7LhvwsCgAaRVIAWKjRYjc0VAOzSPVkLhBVM2KL+jqpT2kpYF22
NpbedGPX9vTsuARTlEiQTRY/0EyZu8kGs7IbN8+az3bzHM6foKFoS+O4PVYdLgEVKDK3gMJTuH2p
opahYUTxqSWYGG2+zTHgd5giTWcAbiy/ZbLUaLf1cGhSIP1jKy0isclFSSpx6gNsHI5HnZrn3ZMz
Dgl+DN/aAu/8rueyoVMsv0vyX2FjE4+nla32fj78Exjuh6dwsCZsi9DAi7e2Yh+iFROivv+ZjbU4
KqP9JqEm2PlVumyHCIYL+VNQ9832nLl+eV6qeLgRIvaYk6aRfJ0iD1EqtIKh8n565bNVCshnbXYs
hHFCMLEcXdWfInONdCN6E+Iu2aSxP72W+ZKEbpUyujbVkxuU+6LDnZxafeizwnuMVjqSXx4xALGg
MJqZg7lWG1YZ7oMKja9OsaBPNkXI+lMspxr1TulcF8BMYKW+uhL3V792J65CLZ+rKL1qQklJHnm1
mhmXDfrDaPTWoxRtkGn1X2a1WhmtWD7hBoWMVpscSON4eExDXKuP9jVj/EdSRkJ7QVTOwHBp4MHy
uqfHPPOBK04FyVt5bhzgSl2GNNcH5f8wJx8EHZkBMqYImPK03GSdeTaTqgTNLHJyN1ysz8mFof/b
iC6rcLP4zICdLSxd1xxxRyDMvKTVP4/pcsk+2iWdiAOJrVDANhTGbzgMqT6kHoHnpRuBiMRnlBjz
sNeXylBPS7aoEPb2+gVl1zTNmu1SV7yS+PQ2QN8QRa+Kl5RBRKNKvevy5KWa7AQ9G7XeYtB5UA8h
yJYZKNxkr4sh3Son+qiqHjHyKuBO++BOCM6s425HuYbAvkQtbXkviyaYyi+6J4nNgMLWe0orO902
bgTZJyBTt1jFrpbU+1I/oTTzLhKg6mEyMXKRA8o62sFLbf+WNorqBZ0OaZ+gFGhaEPR5rI7YzRu7
2U/aLdL4A8CVbREYz1BV8t2jb41Tvr/1DHtnxN/n2pSpTlDtUx+azTCzzxy0RFZikSNjUYM7Arcu
vKMjKewxXkn2XuToHieLiYC9GCkRhYwaPW2hPrMJX0/Gdicth9latMr9l7LZpihWw5Sh28s8EkNt
J5VHTg6SwscqjY5u5+UmTgwr+qBIE0epbH62cK37ium0KswL/w9Y7atVrUvRiHYzM48qswmRDSpm
0CPkgBTjhFcuTMpRwTTKrwgBATihLFE/p2b+1elgxLvTZqhImZrluBYwp9uobAVYCy+P963lBag9
QSh3fC8Tq5rOZZVDmZYvWeIN5AFPF3sVe6o+QJwG2Cg1eXkNROG0yhHrEOvew5Z8ihWwMM46ZuWM
x0ZMHDyggEbWeSEn9zMM7L1VVNdSU+u0bj5TD1JNAeVZkf5TRkjZNAATO3sGWXnxBDvt8T6N49br
4BLGWV6dUAZtIDBz40Q8R/Bybk3HFk6X5PxWnekftHvz3YtfE1eJcOYv0Hx6vJG22Bc1K8KF72OB
UA13o3Hq6KoUKcpXUSXq+JBrEel3CcYEFWSe+lusp3+WhXQ7M1b+ayuv9bz++WHGaJaO9hMqbFAY
ZnEyK8fd5F0j3qa5Ofiqlic5eWKD5VO9MW1MtsC6UM2PBZYrLMWEUJI77PUwKAFWWCN+IdaGuGif
XHml0XqW8QSgqZP6MJgiR2bovLgGc0FmuexxFPnTnjAQR9dYAnsVat/Th74ARtyDEU0J/+HecqGm
QxDaFqtFpRBqj0v1wMDNx7drfHh1BoXAwSK7vt2+tO0D49YBFn8Z87Xls9ohKTyiJrf51hSIv0nF
Tpu4R98/jrh6UPDPgf7jYnjLBoYevcv3xgiL3i6gd6g7yUY4Vq0vJ8o8MmcLd+9b3RtrsZ1tZMk9
HiNjk2L5XYx7xgZaBL23n2s1b0nPwt3mK66C6M0aO25QUZbbNua2jdaHZwpyhgLDz1bCv58arqh+
jp6BkB3siR4Zp2IyTA6gA+/JVrJ+tnq+1BxoRmvk09Vcdz9KpD9T5X815bdXWfa1L+0A0QguL184
9bE0hzeW0RdPYD+NHIocQp9MHDm/Fycq9+7k9FcXXLOh41VfaE7bKALPTr+MO2ptyxLR/EMF9JmW
KKhtCEDM9mj3MNOipTL3enCxW6ALFT6bHDYUOR5gUGFuCmpJ2vs8EVSbInoGvAssNGuJ12ODL1By
sw2zm0if0qZJ8NcYpzxP+dEivIhGgPFTYl5Z4fyNWBRsH0rzBspE6HbiN4/X5dFBFqskdooXPDnU
GbfGiX9lY3rHFGWEkQZF0PXle5Pb9ZUBBqvvr8xBMMnEq96VvlG+lRY/pNjKeMn5kWQr10W5d/RB
NZ2onYGu/osY3L86ayDByk9j8sP2uet+BWOHSNTgfqVDT46yI/udtHoSyvz0h+0vNWF3M3vGdL6m
sfM7snDXzVkKIKh7Rbhs7imR2Ri2wMyIXvdZp1lH0O+cwinkUDPpQ2TjTyIBmwU/m7lS5H8XCH8e
lzbxoCa7aeuE9+FhPyjsDHjZYlMV11hj1ot2Ovc+dA6D7ex2TuSbrMnacA3G6or4uh2qjppSxTwX
pHuf3Qk+XdB+BZiBpQXJshUXCSL/FdPp1iq9hLQv88kVXKrY0OD+r7JaVEI5JVX29FDC26yFkwqh
mjXzk/dd5yffZSb/Zrx1sbAgGGFfFI84bNbkiNxtky3yLOzSiHP7Hj3X4z4PYlj3fp7sDYX8nPS4
hQa/AlQnriYg6Lvwu3+qvnm3OXzQvqu/oMadLY7Ln3i66Ad43sg4AI9iNIsZ4rT61+DzwCwFuk+I
ksGkFtRPlFie12POG5a//w1+fcZbDkQMsh8594kH5t6C7Zm3BCo0lmQuU7sx73twJjR6a9n1W5ab
PxxNxF7DMBC/MAkSnfNdzhgkuja+TFISBmpXeAxS1uOELHuEVxnQjUYshLxJiOPW64cQoWzT1Ga0
Xdgh7bK+ffmveMkrG7tU9OVnBpklSwfcN7rEqv7FMDfeyWHP+K+5xBmhm7pdwsHmGS0IQxhxZG7I
cmT6V7P7knJnpGIExIjijO3c2bbG/sy8+VGn8Hv/1UHxLNrxDwTnlNMYx1HPXuIhPwfxsUb5WMwN
qu6NtTti68R8tWWCDdljCR0zHrXXEezKR5/jZVVkM2mbfc0kLpDsC+jPnWXNeZX156xQxChi9x41
plZIybySlB7oQBtvjRVP9BwjHDzkrJUevpfIyFOIg82OarbYlCy0DqB90QKYYjxYgiPl8VdxQN49
R+BjaFkHlM55sCy1Q5bs71iR4WSfEozoEIcMqT/HGQlWHsFrCaCf0FC9S23eO1NfVJMy1FzPGwa8
29lzyLxdXUHmXLDmAKg8F30H5sZ9jWb9u2kdcsBEhw9spuIFQLdvveruN853hrp2M/g0xthdduMQ
OMeSYuXc6QFjbUCsFW5twulM3IxFjpxdB9fFLngvglw/YS0douTCXuFQ1jI6Wh4Bp2JgTOdM9VdP
Mw6SnLdfdsne822PSDPjzNP6c4DmidYrzbjGgaUNxkxxnh1T5SWHsnDFaYlLNL1W/RojuZ1m1G7M
aGC1jr8sC5Q38fBPg2G+9Z2PLmOdO8AyErsMNOwFed/VcrIhtEckxvmk/zzUSJlAcAoZnBAJvtmS
bFNpQ4Z9YPYfUldadBI4kQz9p8UvSK0k1NIYkZxhUM7sJTmkGWKghP7pbYASNpgFiYiZO4ePCptI
wmLTIWjCpQm4qcV4eOvXD4sF0rTRBHDKaexPAHe2ahWy2gaxR0nDPU9k5ouiQQMO4z11zGNdHvew
b2mIZmoeZz3LU1ghB9ehrGqEpDxts4Vpo0zvzM87vjy0LEUUID4N/lRtB4XbLsz9Mq2Zx9orMcKg
4EDwYbj/GFBpP0ieC8IgiJ80s4B9IbKfi+8hN0ttBH9teZvgHw3zcLJy9NClgI+ALg6Scf2vjzLk
UKp/YLTUZ+xRYmg0KUDDoZuJx8s9gdapI9LNdeddPWNH8x3iNnyBGlIJEuUMV309bGAtNd8CMsFs
DREGnf+qOXVDARV3G6sk4hvtRYfeI0LepeFFbahAZ3Yhsge2mavFjasY8cC8JSRThNgNtmxx4GNK
HiJUxJLxjGSUAcGtakknEXo7+3QF5Ex9FIOPPB9ykEw/k5kB0eSYZMJ206FRkNXzZQctTCIwIMQF
QA3mJEgnFV2wDzJkDau2TP+XWjp9qofsY3ZTbJkL7CmrYbKR1PSF1lTfmz5TsOJA1hB1dzeYn+EE
pA5IAxalDp3zOJmE+02EQS4uf2m+EATgetw+WefAEqrTbTKPf/vSvOtG43Xg6kAHkGpeVJhQ3H9v
/J3DxZDiysGL8nzp0TWuvYDVpt9pNzbUTxEUa8aQmDy5zkYh/k6xJr1jFSPTqv1LLzuMS331/lPx
PlxrNVIc6qkeSs3khiNx8/+JvQw/x++HtDFkncVMqEdB2a0BX8gvWGfOyzvFDbvptrk0BBlp4mjZ
a3OIDfjvgyX/N/PrT2d2ne2YumGwBu1YgEUO5ppWXWYy39Wx9/H4Eub1yNFu/KMfAL61+F46/S4b
M7gsLcMgw8Vc5aDg2npK/RLsSq/uwH5hstCysNX920iseuyz/g5pUsHoxcmldPA0A/9M9Z0FqLpY
atA4lOy/AwBJ1LIwTK3s1Cz6T2dwhi+G04QYeyuavBEbbQbzhq/xbaKdJkvqhk4tusetirdptLAj
q57nOr+rJAlQogKcmkx2ISZj0COaq00Kz4HTCXt4kuwHUimOa9Q99GEY7FFCN+BYTBzRoCHZtO2t
1h1BSj4j9KZmUuWCgmTvN3By1Pa9tkdMsoEFO7MlhXrAtPmOCBHBbVOrbW3ZDS/JtTaYbavsjxXl
cMWMT/aKFKxZwdx3CdKt03jYaBlIyaGkOoLu19bLK/ZWzpGSuUIbl89pH7Ooz8jJGVGt+BI8IfIZ
Xqs9QYIAvjP7T1BzGqwEpBSKMuIO6D2Z55I/RFHpBvmNoVp1IzaBziEB9JIpXOurT5oBNq3uK4wn
irT1ZTW9FmoEE9S6n4ZD3j+7YMemALNxvMrThEw3jWmgDOIpThKaH8dmQbFYXM1B4zJRcQ74aJM9
L+TNgATFwAHHCRVeMk3v1tAz0WG0fpzxFIJx8/G0phg81MyAhxjLExFc6EBSVYYAhlHQLHJfTDVS
Mn42JHGkJIr1xi2QP6UicdTBEVrGN69gcYRe/vRQVwYN0XC664vt4xGFdiXO+dje3br4jsVaBLPV
NFlI36KnqsBOOvcBSMsSERwz3Po2GxyOlCZnRCSM1qPyiqYf0Zanj8yvAST78Xdl9t8U7/mh9+lB
G1qobVNiy5/b4aJonYMevEhkCw0twwfqEp/JjOD8c4rXTrPc6lo8J7B194nVN5A8anWPps96QBjJ
7AqhPx6R2p3RtTdEOnviyXQwQ0tzegbHM3JMCrDZ5Du1+G7sku8Pw0/30E5MffHGgjmOJvwo2bce
Y3WNe2aFXp18xitFf8hR59kxgD3wPufO8ClV8bKFcQWLLhI4Y5gDXkqyFLiiYU8SnDXsLMfh+egn
eViNLagg5qsUndiTpcprhlqTuj74waONqKNlGcH+9dMrZBmi76P5BKJ+VSDZ2kEqDo4BJzsSOLui
/a4ftih2G8qhdFTtQOUAquWG6o+V6IL3NuhPTj39UB4/F/J4m61a5vF57suRWUHNyKlbMe12ABI3
aoHMagNoLOPZM2jbM74qiJv45C6COazeLNlfq+jCLml2WJSj3dAwY2KJMG0mr8wQh7r6WgRUnQnI
2UNkt+m9bK+QI7KwD4QbkiQzPC9YkzvsF+csWqJLA8QfGdhElmvg4MS8yBU1UIOc+zHn7YGU+u2j
8hlZJO1ryHgbFIXJ8aFst0icOhFBScNKyvcOxQUJdf6LJ5M4FG6ByCOr3C1bBfLEZkgqBNcxTyn3
Y+VmlxlDE7hCJuWxlT5VsVEeXpgSTUwP2EdUnJ1G12Oy4QR/PCgcOg5BWfHeVx6xCBSBO6QjKVNE
gJbzUF7NpHsSAdSastFfmMvWlF3f32CpW45k394eS6RoBBfE1eHqtIZFxgoAzD3eGdKVBw2+amn9
d13YFuml3XufWvg5eXDDEenQ/hG/wy403/C2tOeENLRudPKLg842wuQR4Hh+xtQU5uuhniQIJhQB
H9FcVPzkZPvS2+AMmKYPqsO7bL7VJlPknD/kmuTsJo4kO3CWV4bnaMtJnZ2GNZJjJozlscHLlNgU
y1Jelukz6/zlKBvyb1dzRSpq6zo9kjsupmUjZ1iQJRMWMoqTcIK/XYGyvbXxbgrT/O7cJgO7VUpA
vhWh37AxBF03dDd4b1bGRLTz2Dnr+pctxrfOIYTO14t3G5RfX+YVTFlLQxD97b74nf4aHQd3otJ/
pzkoL4iccR9g1PN4/14NY8JIU1OuYEzIEOow4IIJAbaC1rolgKMYMOoYfXN1TWM7QO07mKP8oIgk
a9aiPUHtRvxhlqqfM8DYGpxWHMGRWhYW3NpXvEkuCWxGQMboSi+bU+L32sK+1JPEmjPI+JRUSlza
lIzE7D4hyQ8r7BaQ01k39AqKAi0yNt95YHTLPO885AjsU41+LzBzNAfl66TS9jrWAAH1OKWAg8XO
kN0cZg3DmOm17Ukl6l2FqGDlOY8M8MGZwUAqZ3czul0dThWlf1qxB67XuLD+M25m4+Za6jcDUevG
9+RfIyKUFE+gtW/M9BypaL5F1r+miWNoUsgaTb+/LlUwhcT1FQcTc/gjV91FMWV5ZbkxHcxDtUPe
cRMwCa3Yp5O28Oz5Jahpjk3tVOcIJTodPsPQCdN+OhPWsNS9OkJASg8RrTBZFCWz1nmwwYpH9pNh
xlnYrA4emo/l2NUTD2KSMg23+gtCatJaEn8hvNjAuWoBH2dwDOwmBbqYS1pi26EjTBnWcNgzDRES
le6Qjxji4LVBMSmqC6uBF9noljpfz5vWZMD0UEu6qf/tpA7w1sb8tHgmz0jc8Pp6HjVhzppWeSRs
1OvxA9QkGq3lUmgArAGaj9VLOt4KVZ0TNfOmDz3zMsH8ymtHIp18ctI99CJoaiwVyiFG9CoDcdBe
e55atMCPPy66lkQ4wMuMTr3pJbWX34gdorMmxGiTBRR1mn3fU9uoPep7XiLtDYdsXsep3Ik3RIzv
DVCdbWRUak/cWvE61NB/JPN2ZhRHG63BU/5uRov9LHQRPOeIGAwHhSpCVRUf27kk0qRzkr07EgHY
JEx7SIx6mkxNgpPPBLGP3XrXZNVFoLGlICHmEPCHeyY27bcojf5bFi67ymKCfF6us2XJWDTyb47v
irsm8xJXaKIPjvZQrwoQ/Cb2Ky80mXWcG7z/cuhxn+UO5wq+ERvl791t7L+tgC2lrSNCF3EpKsW0
S/sXMGU+c4u8+cdhF8hjPjhnI7B/BCVTT9yjnHvmiB/NIQMGmpYdoMP0SuOWW+SY4WPYJSgiLkVK
VMFoun9oEGErgaPcxoFUu6jviivOnYGJSIQlJKgY4a0fqgh+hLPQUhVZzLNVA6toF+YewmdUCLk9
uHlfWel9t4bXbFHlVmQyoUmMsV+KaggQdRnXWLpspnLfJHlXXiwT762Z0kRY+e+SeNcjjoytqQ0Z
OoTgsa0CUVv3GW8kWFG7WadlfwaxPBdoA1IsblEc2QgNvQsGFjQGgiuRZdk9H3yMlvHCnWjQjKYi
5TlNhw9FVlPYwx+zA4zF2IDdLEAx41s/SbNg/xKNyFk6vBNoLW6xcP44s/e2GDXaEWZnB1YeAjiV
2EWJXvZZpN7RHKB7ISciAx2Ai4XqEs6DL5rdHKMbQQdLulEynxfeeBzFz3iQp5/JcACIQs03SwTW
Jkw+u9DVMcrG4qkYeTcwyKI/ia4movCnya+3Td13N0rI4LLSzpZy60vPuNOfx1e7svZGgvDbydm3
tDHuDz9NIMdLwY4oGuUR9wCaFjxvhut8+HOTnmHb/AGC8StfeAE7UuYOadz8Mg0CgLK1U/ZJT981
9mfKU4Aev9uaVWtf5i7fm6V/lJmvzjMa5aa1Rg6/5OTiKyBY8JjpX9PIpZKN7tk0ZBbiinOfh7b/
6pln7AO8X/s0C77wBRc3ZGnckYwVo6K8aAug1PrGr7Txaind62Ia4dygIkMKefEp+52WmPHlISFx
gvmUyFE+O+kRBafvIKNoeriW0b/jhOTe8+MvONLZZZq8p3G0MEVa/ctjumMVjkdetmw/WnKujmLs
MXYBo/uv6nEgjIe5+YW/cZO6rrrYUQ+ok3+aDYtZ5SNGIyKaOk6WcCYr40BJHp1ErC4aPWpZByjr
F4JC8uLl8f9oBJqCgA19qUWJYeg2ERyxfURvJbBMdkGky2th77mS883Yzha0qD+P8EK6rW8p+UY7
pf1nqRROboCkVHA9pFCZ/4GH1fDV5fExVz5XQIS40ykYdTWta57Z2bIqSn/1aCOOcQ4IolpuiYmv
hxSccz5ZFybmT1OcFKGQGEUwy1Go52mMqS+ejo12/oHsaIeAd77IdEtWn81k9a8mCU4wG0f1xkAy
v7z6a6eYJngkH0FNoyPXintxzvADmt1/3UXWzAvzdTbUNqDzvbW8Q6QXe4+xJHvU2EdRyruQk9yw
J6ELgTxR5/sISS9mV5woqFa/ahU3hzwjodCpcHpgP2dgJM/IwgZMuegahoYoKKuiurUrVJdWEnR4
Fdtl43MZsOM7YQQsTstQdEhASInW691NQ2Un/lmQeuBYghke7iPHsjlPYDye8YLp/TgHYb+KwwXt
j4tS74A+9kdF3XNapZwPmw4r8//Kg1oRPi9j2lTok2guq3U6QNwmShmnJW+5uFQ5E/q47afjIKx4
7zXZvkV4f6kXj1hWeA/rDEFdsuyPyPrgidqSCxp3Uh9hsCjh2GZ40s+P9Eq9MBbVtVefZW1vsIXC
deOgiBh7rx6ztHkp44s2ZehPafKMxlfvzIQcMxrnI2JrCVbMYKzixWwxyZxHiUte3blr622LnJq8
IfJrO0Ztl8ftFsVs5W1mhaFrG9fGQPvWZocGPf1lWguE3gW2N2n3l2tSuI1xxDqsBzyaRAP3t3B+
PJrzuvm23Q5em89UjUbzQ9e8A4NlXkTGNk9aMwWZof9InBWOtZquPx2ieqH7bivrbyYa/8Wuk28r
oB+2LP/mTQxjyeKbQ7snfffRMKB+8rCPkkg3kcMVIar7YefDBgMIZgaSAKcuhWedMnMLCNSKLMtg
qRn8RH9QPPPPJbmRgk5OjKX6FoBxPWi9U6kkbbSZD92QHCiRo7OUY5hTUN8t2KcKRaNoKeestC+3
KBCXdfpNR53BhA0Nus66KgUz8n7ViFD5ixl+N2NlkHu241DCtMQ0ZHAPhenUlEHll6eNf0zsyZtS
YQqvF4DpiceeKMbXDNOfbpcsClIDDmoyMdpM3LBJMl+YxUp8dfQqE97lfEEbOmtsMbK6shwor6N8
Syzth0iFWJNmRrmNamDLwm0Oi5g6OkWWalWEHdKZmGXNElYPeQ3Psi/qQxy8m2Ie3xzoo7Vj0MSg
w6vwnVPAK+afkcvbgdyEMN81ZbukgSajLjoTbEveNpjvTSmceJs1OLb6eq75C4jJyxfrrZ/pDHkP
/AMD/5/5ms+G8p7kDgtfRfNl0J9T5KfM7MF+74rFmW8xEFnWWfC5cjIcUSwmJAjqgrm1W5zJRn8b
wZDwgrkD7UyOJLT2aGfhIaMiOD/uKI1ezGqhdBCAKH4gdsT4GiA2aJM3U0sC1eZs/in1+JHZ7H7o
WGnXF9r8FGF25zDmdY02eQbr+9ITkHtR1TPYoexaSEZvycT8IvGSow8cpc2as85ldefsre6dD3QD
3xdJLSUAm9ZB9Jp33oXpiYu20cku9ooBzjU+DQr8Bb344gWhjIEMV6LrNlYSA+MeQVIVBGx6RuPc
ZFV/10Gjth0VBSsms3y3TPPYT2LELbJEp0jqfzNL+M+Ob+zYKP4d4M4ebJpLKuz1H26Gtb3UP62e
27Qw49+laT8hkx9P0Hbt3VhieGrZvl8VyKidhnCG7dnX21/xkotbU8CXdLOjzenauR6hE6NTH1gJ
EsqCe281T17RIMCcXY3DFidAOA/de4wb/YiUFgazkt0Zq1F31h4YDZXa43GS8230mI30akGJhX34
LcqRYrkFKvFC4AFJTfSMWdZn21mpv07rBWeJ8OInf+hCJQxozB0vLMBIZlHci23cxi/24P1WdfaC
NaA8IQn/HdVgf4LubV7H3i77mp2nwaL55ri8eCwLdp1yzGMGDeolXcAITjoFCyhyhJs0gvtlaTCW
WMZzZ6bOflzTHlixO8c6nn7NjiLTk4MMWzkSKpwO/U24dMe9Tl6jNm13NcvSsFYuisdMvXv4RHad
WQ5wPZvkPFsBEyg99nfQbVzmgjpzKhfqfQwBr2z3Nh7fnxsJttZV2bgdCFs6L2MdMiM5IlLqX0uk
iZgGuEj9AVZ6EltEsBjZjAHHkE9m4VQnlrv/UpWjynl8TggNlFVDA1zKq2r78li5y9vCdOpWEEk/
Q4/z9sL05M1PU9L0goWGkEe9di0TIpOTA/Yfk2NmYkXAk1BccaL/RdK28G/IXAQZFVoQq7pXEf/w
qeIlUojmFW4tqmPf+mSQNWbmq8AnvCPIjovi3g6FeU+soAhTSQVhjslXTHdGjEy+LVLDXatm+/L4
QHLwGMJzeGYPEZzN//shZy9a6cY9ugShXdxZfldMSOFAWe196PjiVIUTJXvEhxAtddaxc9Hr/aan
io16o4x669XfylOfzeB5IfvB6G5k4tIVfvUzEKDIpgBZcyMFwXYY7je1NJs3j6aPzNFsSzyls00+
jVmQKtNXLg20+hk1nEpmppNn064D3HrTSPMpUI77Uj6nHqk6MTNyVgfIiwNiJMAKnqSrSQR1K+du
rDY5Cv6XosWSLkyL+JxIQvkvGfkLhFQG3p+wt4GESvHR64lvetLpnZPl/R5/w3i1pirUAQgKncoo
1GinC1rrC24ilDOaUmjgJLsT+/2PKWB/StUF5n+fM92yvAc8HYRZRQdMN4dYmumR9blpcyFFjBDS
duqPAcDZMTGqc9B18kDEKtkiOoaMu35IUANdXUieG09yI1X9cy9LuUfEyso3FvPH5HPp4aK2bkgn
5o8BByz7hnfpVfAaXA+m2/q7HNLaQ4/NMEBf/jOJkTeLbBgvCO+opCSNW2Tgkpl+SFaWh6Erp1v7
Z7LM6XOylvjCyA1Ahifcz85lp5JjRLkGlmn/tB18HazOjrY2dBgwsz1iG5uQ0PksRT3Xb9H2ePiF
UHahM6B8f0DdHh+KGtFgZsWXBwrq8SmfTd61Ka+BU2jAPQvqL/g5bx3welTbMy8HtjbsBLNFXBSL
+HT/+D3/8yGv2UZlKbPvx7HtRaZJwuvjozkVgpiU9TSHJvL/PzhiUbSpKP8Ciwraicc4tLJefsQS
eTdIsPxuc2Z+WGukOp/GOr+jyytuyQoKQGpLFDVRfJvHf+IDy56EV+dPXAId+mT4eetv+5/PU9y4
ZM79r9/O/o11mtNgoWbYENfMHx6/CmaFkLnPlXGei0vEUvK/z4Mdni4QxnVi/OlRey38PL5tItcU
A+qxLrJ3l/jxndK+BUw5jUKD9ZD0+/SjzcdPtrbJhtlpdwtq3d3i9XZ//Mpc98C1N1E4rcb6YqJ2
duL4tVhRcZ1M0FnxluxtRly3eGSKbefro+tgFwDNRL8YB3yOqLpzzhO78o5yVgQmB9Ljl0vqwuPf
FLg4j/PAkMSzKnFk25ExKiY8mbnyxXSxoMl2PrWGnuAMu/n/Y+7cltpWljD8KlTuraWZkeZQtUJV
CCaJSQghrOONyzs2PltYkm3ZT7IfZd3nxfYnyRAsA6GW9oVvSMCiJTUz3T1//939Wcart5YEz5eV
nHQgXC8gaCTU4VD/D4ZjaIEhpq2pJn4LraA/Zj/7uMwBqeJ/xZcCnyp/FgH0OfCt0zDOfLpVpfCC
5vdf1CR1H/P2XdpRh0hm9SOHKHJVhnRL21wORnN7aYbz9gfIpTej/Lvi57PpfPNBNNrn0FY+ifWQ
clmskG82rrlYMAqByl4IJLEmDz2FZ+qP41VrTFk7U7NA+Waby9nt4mYwF+E5/Gj/J+NUxf48UqND
5TunnBHSr86fBYWg50GwmZ4VJUCN2V8BZug0pcnkhMFep5g6y4ag9QXmloalS9qokQGgi13Oo8/G
XDbqN4tq2qIrw/MjOFU+QzSiIVY0+9B9/YoSSyeBuEQosLvCgk/x+YMBktl6sIqZmG4YWp5zVwab
yYlKKEIpWE+C8wFoLLSN0Den4YmfN1JNpw0WkVzeYNfhSCSpa4Kr05BjJX5LJ/jI9vpS6/e3zBdo
rVcbhv+lg0WzKDmZZTSI3YyYA0IN57sxEBRhNgk6iJDWLX6btaPG6cbRgmuRCsa5AA6uaezUCBsj
AvVg8ZNBn0LmL7f78tQh+iGznVxorJaVSZ9zS4eAZew2Z4GS10lekJ8EhgPlCM4AIaV/3ng/nzgo
1Bvnt/Ss8WdAfMgALqYQkJdOoYxDEWmvaW9IgVbUEu3oPUzo2aWDhk9l4EUc668+h7CW3awg70dR
l+5SjHLaTNokYNN31GsNzrHz1xnBf5OCMXlCzQpdxPsMipjabEAub3S1VDNGPQZMA19tYI5MhhOA
IiKLEzL0/1kH8ZfpeES6esx8FBpi0fUpg5GxUiTRZyta7FK0aTLQGvCHxXh0swZZP/MzXHIjIpk5
yplMUCYUByDA1ixqMkUo+xBm2bvItpkvb5jznSyWJ8s5HPD5koQ59VvkoaGnN2cKAoFYrZKWjURL
0lw8oKYEUmlzOQ3888WcpqhBzEBXxj1Q051QjiPmDfA+iAkZ9SQEsa2wvWJAWZ4CWfcF0xKx1xRU
RudqtCJOZ/ZHBtAO0EdzlPH0rRXpaTxVqtWg5j0RvmOgOjZQKeYOtkMaZ/twJRbw7aQl1sMLh3Ca
4AEYNfhzBhkmE8OMTAOrNKYn9zwmAgxo6ni6JHQuay0nTO2EVE6Swp5ABW3iWfqgMcgv2LZtegLx
JzefNxP1162modrzG1LumQunZQBkogJmFxulqpNUk1tfa38tzhLb/zuA3d6UDXhxNMYbUKL5bjgP
WqE1HTFa0rIrb9wx8ye3rNZBVw8ZhmQogytaV9Jgh44rtN3PGaJLQZihVwnptfFNYmTGFOCUWrfM
XWSjE3IufxRv8cvOFObk+Fe+/0aKikzDIK18e3zRWaa9+a/579xfs/sbx38MGZTT6w47z151+vXN
9dFNFB99+np2Xb1yRzyPsH3E007a2fmmOUsZc/Fl0YvXV70Ez//8p+XLQHrIBV3SADm9jvZEvOii
4pWfFHTUK57ren3be/0K1u4M8sNVr0+h0KvtR7mZFgaz/cuepOJtnpMw6fDSiy6itfYY6a1pTQRJ
GWPtMIWTCDJt+bEIPOsczXgkplAp7TNnmPs9UOZTOth7qEf09Pw1Oy/Q6eaDX4dJGg+/pQ9V4IzU
uKiXqaEi5YcaQucpdKCJtH3twCXZXQ/VIDxpAvygdqGvLeOqD00JimgdL/WStfCkErTwgjCQUmkl
beEUd1UQCPTiBIkXZ1kVh6cEvLUsH6u0R/d7dH9DPK0E5QFTOsHf2ZGKJTzbXQm+F2ga2LIItBa2
3H6Hth10uUv/vRLYDi5veRJaaW1oYI1VlWAUUKRRoZSO/OsBWoUAhlLtteB7LABh6O4haL8uqmoQ
nmDekUYLDlqSOkQ1SB0ITHptuwAvIKfRYBpDk1vbB5YB0wnXCOeQHxZYD+4AzSMVI6a2GnxPWkN2
BhvIF1nxEQ67Yal1dNwKcAVveoAGktCx7qbANoS+wyoQfBjSiZXVYD1SW/hR43xfOR/C3QGqQYXi
hYHTk34ijxhoQAMBRunA4BMqEYPv5d5IBfTQMD4RyiGaSM74tdVgPZaCCpUUfoDNdQh8YBuM56w2
0ARpM0l7FOHKGOWgHKZQ4E81TWRoPUwMO0IRiHFAq0QNhsUgwQqs9fGlrIYDNJEyEM6vq4bcCDor
Q4oHJcqoOEzt4R4UbeZ8Ku8t5uEAVwNnHFNXDdr3FAGicFgGKTTltTubQnsBe0VZji4B7S+L6OrQ
zhNwJgIsWt24QTnYkGG+7i396ndNpPa0jwEiwiLMDHGpB7gaBLmX2qvBeTLEQELCIWqWJn/PByZS
EGsD3GCEmH/oCLoP0FMQ9+i6nkJLD7ZraPlbEyvvrQbjGRptYIJ0yMnClQf6g/ITkoinXKL//mCl
A08GwMpKhXjLvRhSSCwkh+zAgGoEh+gkKGeuHUcDOUljSWiS+AldNYAEcqLBLroxWCClDlAJAa68
LuCk2fUiDHyIfkC6+dnkgUmQISaBqMpK/vG3uM6L9sILLroHJ98yhqNbYJfDHtUk9wDoTy+4g+32
BVSgyZ0LcyizFP0D2jzeCa8LWPHBh3cwY3Gf7a9vX3D/1jv3unurux++H/biTvyN+r8CVd0+5kVn
CgL6ey9Jb6JJdxdUJCjMjwg/nub1q51nfeAafya88abf7cV3snLYlnxfGXPWFX8dR9OkIrn0WLUl
9ya9aSceV4SX58e6wr9+/yduXMff/5l1e5NOv3KPEsSrfY+oPzuK+kdnTOLqdma93Ztsw5u6N7mK
+h2I/ZW1s42k6wr//t/HFuYW7a4r/DPVmxWVgHERetQWzEDPfY2UKFRd2Rf8KZ9cN1v3/P+4xyMv
UPq9usI/sfB7+aq8Yt92O5M7dZdGYRtl1b3J+3zB77/C9mBTW3qvu28XttmHurLpQT7bF751t3WF
Q3ge9+JFZa9ugcG6wt8skvQxOx+UEEtt8Tx5MlhUTP0W4n5e+GMO8z6Bt+9GKznQpy7AkeeCv016
nfj4fwAAAP//</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3C23B-0FD5-4F4D-88D0-785194377757}"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nb-NO"/>
        </a:p>
      </dgm:t>
    </dgm:pt>
    <dgm:pt modelId="{3A11D9ED-DD55-4980-8613-6D97833CC34A}">
      <dgm:prSet phldrT="[Tekst]" custT="1"/>
      <dgm:spPr/>
      <dgm:t>
        <a:bodyPr/>
        <a:lstStyle/>
        <a:p>
          <a:r>
            <a:rPr lang="nb-NO" sz="800" b="1"/>
            <a:t>Flypassasjerers forbruk</a:t>
          </a:r>
          <a:endParaRPr lang="nb-NO" sz="800" b="1" dirty="0"/>
        </a:p>
      </dgm:t>
    </dgm:pt>
    <dgm:pt modelId="{50C87421-04D9-4A0D-9BBB-98E1331E8E02}" type="parTrans" cxnId="{90E3AED5-58C8-4197-8B05-2C1C8920F802}">
      <dgm:prSet/>
      <dgm:spPr/>
      <dgm:t>
        <a:bodyPr/>
        <a:lstStyle/>
        <a:p>
          <a:endParaRPr lang="nb-NO" sz="2000"/>
        </a:p>
      </dgm:t>
    </dgm:pt>
    <dgm:pt modelId="{66322A5B-F008-4F52-8AE8-DFDF1A571750}" type="sibTrans" cxnId="{90E3AED5-58C8-4197-8B05-2C1C8920F802}">
      <dgm:prSet/>
      <dgm:spPr/>
      <dgm:t>
        <a:bodyPr/>
        <a:lstStyle/>
        <a:p>
          <a:endParaRPr lang="nb-NO" sz="2000"/>
        </a:p>
      </dgm:t>
    </dgm:pt>
    <dgm:pt modelId="{F6BB4879-FADA-4F92-A890-73378164696C}">
      <dgm:prSet phldrT="[Tekst]" custT="1"/>
      <dgm:spPr/>
      <dgm:t>
        <a:bodyPr/>
        <a:lstStyle/>
        <a:p>
          <a:r>
            <a:rPr lang="nb-NO" sz="800"/>
            <a:t>Omsetning næring 1</a:t>
          </a:r>
          <a:endParaRPr lang="nb-NO" sz="800" dirty="0"/>
        </a:p>
      </dgm:t>
    </dgm:pt>
    <dgm:pt modelId="{4895A469-D5E4-4C6A-BA8F-9A5EE087C0EB}" type="parTrans" cxnId="{34046631-35DB-4966-8DF6-D06161435F8D}">
      <dgm:prSet/>
      <dgm:spPr/>
      <dgm:t>
        <a:bodyPr/>
        <a:lstStyle/>
        <a:p>
          <a:endParaRPr lang="nb-NO" sz="2000"/>
        </a:p>
      </dgm:t>
    </dgm:pt>
    <dgm:pt modelId="{160FFFC8-D2AD-456A-876F-D2AA3C8F9588}" type="sibTrans" cxnId="{34046631-35DB-4966-8DF6-D06161435F8D}">
      <dgm:prSet/>
      <dgm:spPr/>
      <dgm:t>
        <a:bodyPr/>
        <a:lstStyle/>
        <a:p>
          <a:endParaRPr lang="nb-NO" sz="2000"/>
        </a:p>
      </dgm:t>
    </dgm:pt>
    <dgm:pt modelId="{F9D9BA49-A0C1-44D7-9012-8D4E3797064C}">
      <dgm:prSet phldrT="[Tekst]" custT="1"/>
      <dgm:spPr/>
      <dgm:t>
        <a:bodyPr/>
        <a:lstStyle/>
        <a:p>
          <a:r>
            <a:rPr lang="nb-NO" sz="800"/>
            <a:t>Vare- og tjenestekjøp</a:t>
          </a:r>
          <a:endParaRPr lang="nb-NO" sz="800" dirty="0"/>
        </a:p>
      </dgm:t>
    </dgm:pt>
    <dgm:pt modelId="{C585EB66-8CDB-426C-87A3-041DB06E371A}" type="parTrans" cxnId="{DE082D76-1E28-4535-A85F-6D8C2617C278}">
      <dgm:prSet/>
      <dgm:spPr/>
      <dgm:t>
        <a:bodyPr/>
        <a:lstStyle/>
        <a:p>
          <a:endParaRPr lang="nb-NO" sz="2000"/>
        </a:p>
      </dgm:t>
    </dgm:pt>
    <dgm:pt modelId="{B7D8C08C-3080-4C4E-BD76-6868AC9ED6BB}" type="sibTrans" cxnId="{DE082D76-1E28-4535-A85F-6D8C2617C278}">
      <dgm:prSet/>
      <dgm:spPr/>
      <dgm:t>
        <a:bodyPr/>
        <a:lstStyle/>
        <a:p>
          <a:endParaRPr lang="nb-NO" sz="2000"/>
        </a:p>
      </dgm:t>
    </dgm:pt>
    <dgm:pt modelId="{FA5247E4-6595-4537-BC1C-451B24452C9D}">
      <dgm:prSet phldrT="[Tekst]" custT="1"/>
      <dgm:spPr/>
      <dgm:t>
        <a:bodyPr/>
        <a:lstStyle/>
        <a:p>
          <a:r>
            <a:rPr lang="nb-NO" sz="800"/>
            <a:t>Omsetning næring 2</a:t>
          </a:r>
          <a:endParaRPr lang="nb-NO" sz="800" dirty="0"/>
        </a:p>
      </dgm:t>
    </dgm:pt>
    <dgm:pt modelId="{D288D955-C466-4F94-91B8-E890F3230DFD}" type="parTrans" cxnId="{ABEC8787-EE34-4F31-991A-8DF63AD9401A}">
      <dgm:prSet/>
      <dgm:spPr/>
      <dgm:t>
        <a:bodyPr/>
        <a:lstStyle/>
        <a:p>
          <a:endParaRPr lang="nb-NO" sz="2000"/>
        </a:p>
      </dgm:t>
    </dgm:pt>
    <dgm:pt modelId="{F234A8D3-DFD2-4553-AEDD-FDD7F4B376DB}" type="sibTrans" cxnId="{ABEC8787-EE34-4F31-991A-8DF63AD9401A}">
      <dgm:prSet/>
      <dgm:spPr/>
      <dgm:t>
        <a:bodyPr/>
        <a:lstStyle/>
        <a:p>
          <a:endParaRPr lang="nb-NO" sz="2000"/>
        </a:p>
      </dgm:t>
    </dgm:pt>
    <dgm:pt modelId="{63DBC10B-4FE0-493C-8D66-0F6106A325DA}">
      <dgm:prSet phldrT="[Tekst]" custT="1"/>
      <dgm:spPr/>
      <dgm:t>
        <a:bodyPr/>
        <a:lstStyle/>
        <a:p>
          <a:r>
            <a:rPr lang="nb-NO" sz="800"/>
            <a:t>Vare- og tjenestekjøp</a:t>
          </a:r>
          <a:endParaRPr lang="nb-NO" sz="800" dirty="0"/>
        </a:p>
      </dgm:t>
    </dgm:pt>
    <dgm:pt modelId="{3CCFD851-4731-4407-BDE2-15BDB845A2B3}" type="parTrans" cxnId="{9A84423E-8808-4DE1-A309-C9B46F2F64F2}">
      <dgm:prSet/>
      <dgm:spPr/>
      <dgm:t>
        <a:bodyPr/>
        <a:lstStyle/>
        <a:p>
          <a:endParaRPr lang="nb-NO" sz="2000"/>
        </a:p>
      </dgm:t>
    </dgm:pt>
    <dgm:pt modelId="{CF711AC4-12C0-46DE-B8C0-4665C45ECD87}" type="sibTrans" cxnId="{9A84423E-8808-4DE1-A309-C9B46F2F64F2}">
      <dgm:prSet/>
      <dgm:spPr/>
      <dgm:t>
        <a:bodyPr/>
        <a:lstStyle/>
        <a:p>
          <a:endParaRPr lang="nb-NO" sz="2000"/>
        </a:p>
      </dgm:t>
    </dgm:pt>
    <dgm:pt modelId="{C4562CEF-C0AC-4D7B-9373-F8C9ABEEF08F}">
      <dgm:prSet phldrT="[Tekst]" custT="1"/>
      <dgm:spPr/>
      <dgm:t>
        <a:bodyPr/>
        <a:lstStyle/>
        <a:p>
          <a:r>
            <a:rPr lang="nb-NO" sz="1200"/>
            <a:t>Direkte ringvirkninger</a:t>
          </a:r>
          <a:endParaRPr lang="nb-NO" sz="1200" dirty="0"/>
        </a:p>
      </dgm:t>
    </dgm:pt>
    <dgm:pt modelId="{9A61DEE3-557E-4DD3-B591-2D7A10ED4E99}" type="parTrans" cxnId="{0178CBA6-09DD-4F6F-B31D-034F97D5621C}">
      <dgm:prSet/>
      <dgm:spPr/>
      <dgm:t>
        <a:bodyPr/>
        <a:lstStyle/>
        <a:p>
          <a:endParaRPr lang="nb-NO" sz="2000"/>
        </a:p>
      </dgm:t>
    </dgm:pt>
    <dgm:pt modelId="{FCEEC765-2361-40D6-B127-0ABC330250DC}" type="sibTrans" cxnId="{0178CBA6-09DD-4F6F-B31D-034F97D5621C}">
      <dgm:prSet/>
      <dgm:spPr/>
      <dgm:t>
        <a:bodyPr/>
        <a:lstStyle/>
        <a:p>
          <a:endParaRPr lang="nb-NO" sz="2000"/>
        </a:p>
      </dgm:t>
    </dgm:pt>
    <dgm:pt modelId="{9D5BEB35-B00F-41F9-A81D-09DF1357D94B}">
      <dgm:prSet phldrT="[Tekst]" custT="1"/>
      <dgm:spPr/>
      <dgm:t>
        <a:bodyPr/>
        <a:lstStyle/>
        <a:p>
          <a:r>
            <a:rPr lang="nb-NO" sz="1200"/>
            <a:t>Indirekte ringvirkninger</a:t>
          </a:r>
          <a:endParaRPr lang="nb-NO" sz="1200" dirty="0"/>
        </a:p>
      </dgm:t>
    </dgm:pt>
    <dgm:pt modelId="{1835B61E-25A1-482D-B72F-994EE0B2B59D}" type="parTrans" cxnId="{100B7FFB-C2A4-4F8B-9BA4-F2825187D41B}">
      <dgm:prSet/>
      <dgm:spPr/>
      <dgm:t>
        <a:bodyPr/>
        <a:lstStyle/>
        <a:p>
          <a:endParaRPr lang="nb-NO" sz="2000"/>
        </a:p>
      </dgm:t>
    </dgm:pt>
    <dgm:pt modelId="{4D93A773-CE8E-412C-AEA3-AC0B8496EE98}" type="sibTrans" cxnId="{100B7FFB-C2A4-4F8B-9BA4-F2825187D41B}">
      <dgm:prSet/>
      <dgm:spPr/>
      <dgm:t>
        <a:bodyPr/>
        <a:lstStyle/>
        <a:p>
          <a:endParaRPr lang="nb-NO" sz="2000"/>
        </a:p>
      </dgm:t>
    </dgm:pt>
    <dgm:pt modelId="{7DACCD2E-08D4-491C-8F43-30C5F93B7883}">
      <dgm:prSet custT="1"/>
      <dgm:spPr/>
      <dgm:t>
        <a:bodyPr/>
        <a:lstStyle/>
        <a:p>
          <a:r>
            <a:rPr lang="nb-NO" sz="800"/>
            <a:t>Omsetning leverandør 1</a:t>
          </a:r>
          <a:endParaRPr lang="nb-NO" sz="800" dirty="0"/>
        </a:p>
      </dgm:t>
    </dgm:pt>
    <dgm:pt modelId="{9CC0C233-D015-473F-97C1-CE2055A36B11}" type="parTrans" cxnId="{1AE4C2A1-793F-4C8E-8A93-CBCFA8A5A9B1}">
      <dgm:prSet/>
      <dgm:spPr/>
      <dgm:t>
        <a:bodyPr/>
        <a:lstStyle/>
        <a:p>
          <a:endParaRPr lang="nb-NO" sz="2000"/>
        </a:p>
      </dgm:t>
    </dgm:pt>
    <dgm:pt modelId="{2500AD19-87B9-42D6-9435-BF5E4D274D33}" type="sibTrans" cxnId="{1AE4C2A1-793F-4C8E-8A93-CBCFA8A5A9B1}">
      <dgm:prSet/>
      <dgm:spPr/>
      <dgm:t>
        <a:bodyPr/>
        <a:lstStyle/>
        <a:p>
          <a:endParaRPr lang="nb-NO" sz="2000"/>
        </a:p>
      </dgm:t>
    </dgm:pt>
    <dgm:pt modelId="{D80E0F93-4001-40A3-BACE-C254C229E7E4}">
      <dgm:prSet custT="1"/>
      <dgm:spPr/>
      <dgm:t>
        <a:bodyPr/>
        <a:lstStyle/>
        <a:p>
          <a:r>
            <a:rPr lang="nb-NO" sz="800"/>
            <a:t>Omsetning leverandør 2</a:t>
          </a:r>
          <a:endParaRPr lang="nb-NO" sz="800" dirty="0"/>
        </a:p>
      </dgm:t>
    </dgm:pt>
    <dgm:pt modelId="{37ADFBB1-86AC-4A8D-8E30-A70CF5F0C577}" type="parTrans" cxnId="{1AE5E51D-1798-4F9B-88F9-C5218569AD71}">
      <dgm:prSet/>
      <dgm:spPr/>
      <dgm:t>
        <a:bodyPr/>
        <a:lstStyle/>
        <a:p>
          <a:endParaRPr lang="nb-NO" sz="2000"/>
        </a:p>
      </dgm:t>
    </dgm:pt>
    <dgm:pt modelId="{E65005B9-89C3-41B6-917D-973CA1F29488}" type="sibTrans" cxnId="{1AE5E51D-1798-4F9B-88F9-C5218569AD71}">
      <dgm:prSet/>
      <dgm:spPr/>
      <dgm:t>
        <a:bodyPr/>
        <a:lstStyle/>
        <a:p>
          <a:endParaRPr lang="nb-NO" sz="2000"/>
        </a:p>
      </dgm:t>
    </dgm:pt>
    <dgm:pt modelId="{C88AF9D6-AA8C-403E-8764-53855D84AFD0}">
      <dgm:prSet custT="1"/>
      <dgm:spPr/>
      <dgm:t>
        <a:bodyPr/>
        <a:lstStyle/>
        <a:p>
          <a:r>
            <a:rPr lang="nb-NO" sz="800"/>
            <a:t>Omsetning leverandør 3</a:t>
          </a:r>
          <a:endParaRPr lang="nb-NO" sz="800" dirty="0"/>
        </a:p>
      </dgm:t>
    </dgm:pt>
    <dgm:pt modelId="{56906529-FC86-4B29-AD51-78A93039E5DB}" type="parTrans" cxnId="{24FD7B72-6374-4995-9190-74760E9BE97E}">
      <dgm:prSet/>
      <dgm:spPr/>
      <dgm:t>
        <a:bodyPr/>
        <a:lstStyle/>
        <a:p>
          <a:endParaRPr lang="nb-NO" sz="2000"/>
        </a:p>
      </dgm:t>
    </dgm:pt>
    <dgm:pt modelId="{9E36C926-9079-4ED8-8272-8FDCB0029EB8}" type="sibTrans" cxnId="{24FD7B72-6374-4995-9190-74760E9BE97E}">
      <dgm:prSet/>
      <dgm:spPr/>
      <dgm:t>
        <a:bodyPr/>
        <a:lstStyle/>
        <a:p>
          <a:endParaRPr lang="nb-NO" sz="2000"/>
        </a:p>
      </dgm:t>
    </dgm:pt>
    <dgm:pt modelId="{7B96118F-694E-44F8-A404-9E8D0FC57FF6}">
      <dgm:prSet custT="1"/>
      <dgm:spPr/>
      <dgm:t>
        <a:bodyPr/>
        <a:lstStyle/>
        <a:p>
          <a:r>
            <a:rPr lang="nb-NO" sz="800"/>
            <a:t>Omsetning leverandør 4</a:t>
          </a:r>
          <a:endParaRPr lang="nb-NO" sz="800" dirty="0"/>
        </a:p>
      </dgm:t>
    </dgm:pt>
    <dgm:pt modelId="{1F12B04F-E833-42C3-8C6E-43F1ED80C3DD}" type="parTrans" cxnId="{2328D863-AFF8-4E92-9D9D-E69576CFC38D}">
      <dgm:prSet/>
      <dgm:spPr/>
      <dgm:t>
        <a:bodyPr/>
        <a:lstStyle/>
        <a:p>
          <a:endParaRPr lang="nb-NO" sz="2000"/>
        </a:p>
      </dgm:t>
    </dgm:pt>
    <dgm:pt modelId="{81DF213C-A093-4B51-BFBF-04D654F902C5}" type="sibTrans" cxnId="{2328D863-AFF8-4E92-9D9D-E69576CFC38D}">
      <dgm:prSet/>
      <dgm:spPr/>
      <dgm:t>
        <a:bodyPr/>
        <a:lstStyle/>
        <a:p>
          <a:endParaRPr lang="nb-NO" sz="2000"/>
        </a:p>
      </dgm:t>
    </dgm:pt>
    <dgm:pt modelId="{72535784-3627-4FC9-B55F-99F7C05E802F}">
      <dgm:prSet custT="1"/>
      <dgm:spPr/>
      <dgm:t>
        <a:bodyPr/>
        <a:lstStyle/>
        <a:p>
          <a:r>
            <a:rPr lang="nb-NO" sz="800"/>
            <a:t>Omsetning næring 3</a:t>
          </a:r>
          <a:endParaRPr lang="nb-NO" sz="800" dirty="0"/>
        </a:p>
      </dgm:t>
    </dgm:pt>
    <dgm:pt modelId="{FECD1FE1-36E7-4F8B-A4C1-5642E18C32C4}" type="parTrans" cxnId="{F6ED4E32-2FE1-40DD-B976-8AFAACCA95AC}">
      <dgm:prSet/>
      <dgm:spPr/>
      <dgm:t>
        <a:bodyPr/>
        <a:lstStyle/>
        <a:p>
          <a:endParaRPr lang="nb-NO" sz="2000"/>
        </a:p>
      </dgm:t>
    </dgm:pt>
    <dgm:pt modelId="{5BAE344D-1881-4E32-9A24-5E79CAB3C9A8}" type="sibTrans" cxnId="{F6ED4E32-2FE1-40DD-B976-8AFAACCA95AC}">
      <dgm:prSet/>
      <dgm:spPr/>
      <dgm:t>
        <a:bodyPr/>
        <a:lstStyle/>
        <a:p>
          <a:endParaRPr lang="nb-NO" sz="2000"/>
        </a:p>
      </dgm:t>
    </dgm:pt>
    <dgm:pt modelId="{EDCA1D0E-3B32-4C2C-914F-85BF02E2FF80}">
      <dgm:prSet custT="1"/>
      <dgm:spPr/>
      <dgm:t>
        <a:bodyPr/>
        <a:lstStyle/>
        <a:p>
          <a:r>
            <a:rPr lang="nb-NO" sz="800"/>
            <a:t>Vare- og tjenestekjøp</a:t>
          </a:r>
          <a:endParaRPr lang="nb-NO" sz="800" dirty="0"/>
        </a:p>
      </dgm:t>
    </dgm:pt>
    <dgm:pt modelId="{6D66B64F-B54E-4B2B-8048-D1B001B94ADF}" type="parTrans" cxnId="{C51B1EF4-818A-4979-9258-4D9F2D93211D}">
      <dgm:prSet/>
      <dgm:spPr/>
      <dgm:t>
        <a:bodyPr/>
        <a:lstStyle/>
        <a:p>
          <a:endParaRPr lang="nb-NO" sz="2000"/>
        </a:p>
      </dgm:t>
    </dgm:pt>
    <dgm:pt modelId="{55586B9E-DDD6-4200-9A8E-2D33B535ABDD}" type="sibTrans" cxnId="{C51B1EF4-818A-4979-9258-4D9F2D93211D}">
      <dgm:prSet/>
      <dgm:spPr/>
      <dgm:t>
        <a:bodyPr/>
        <a:lstStyle/>
        <a:p>
          <a:endParaRPr lang="nb-NO" sz="2000"/>
        </a:p>
      </dgm:t>
    </dgm:pt>
    <dgm:pt modelId="{34CE1C3B-D3B1-44CA-AA1D-814D4A5C4AF0}">
      <dgm:prSet custT="1"/>
      <dgm:spPr/>
      <dgm:t>
        <a:bodyPr/>
        <a:lstStyle/>
        <a:p>
          <a:r>
            <a:rPr lang="nb-NO" sz="800"/>
            <a:t>Omsetning leverandør 5</a:t>
          </a:r>
          <a:endParaRPr lang="nb-NO" sz="800" dirty="0"/>
        </a:p>
      </dgm:t>
    </dgm:pt>
    <dgm:pt modelId="{A3673E59-2C3C-4FB5-B3CB-63D74FD3706B}" type="parTrans" cxnId="{E4DA0266-B35E-4405-B01E-CECA108CCBC2}">
      <dgm:prSet/>
      <dgm:spPr/>
      <dgm:t>
        <a:bodyPr/>
        <a:lstStyle/>
        <a:p>
          <a:endParaRPr lang="nb-NO" sz="2000"/>
        </a:p>
      </dgm:t>
    </dgm:pt>
    <dgm:pt modelId="{24E46E64-9BF3-4871-9DA1-2222CE6316AD}" type="sibTrans" cxnId="{E4DA0266-B35E-4405-B01E-CECA108CCBC2}">
      <dgm:prSet/>
      <dgm:spPr/>
      <dgm:t>
        <a:bodyPr/>
        <a:lstStyle/>
        <a:p>
          <a:endParaRPr lang="nb-NO" sz="2000"/>
        </a:p>
      </dgm:t>
    </dgm:pt>
    <dgm:pt modelId="{1FBFE0B7-208E-4011-A8DD-6FC58F445A05}">
      <dgm:prSet custT="1"/>
      <dgm:spPr/>
      <dgm:t>
        <a:bodyPr/>
        <a:lstStyle/>
        <a:p>
          <a:r>
            <a:rPr lang="nb-NO" sz="800"/>
            <a:t>Omsetning leverandør 6</a:t>
          </a:r>
          <a:endParaRPr lang="nb-NO" sz="800" dirty="0"/>
        </a:p>
      </dgm:t>
    </dgm:pt>
    <dgm:pt modelId="{DA7CF3F3-DD5B-40E9-A0FD-31B62BC5E41C}" type="parTrans" cxnId="{3D1F7AE7-D016-4B2F-BAAF-A8203DA64B7C}">
      <dgm:prSet/>
      <dgm:spPr/>
      <dgm:t>
        <a:bodyPr/>
        <a:lstStyle/>
        <a:p>
          <a:endParaRPr lang="nb-NO" sz="2000"/>
        </a:p>
      </dgm:t>
    </dgm:pt>
    <dgm:pt modelId="{24B40F3D-DB6F-4992-84C2-9B1A79066EC9}" type="sibTrans" cxnId="{3D1F7AE7-D016-4B2F-BAAF-A8203DA64B7C}">
      <dgm:prSet/>
      <dgm:spPr/>
      <dgm:t>
        <a:bodyPr/>
        <a:lstStyle/>
        <a:p>
          <a:endParaRPr lang="nb-NO" sz="2000"/>
        </a:p>
      </dgm:t>
    </dgm:pt>
    <dgm:pt modelId="{709944F2-EC27-4E19-BA9E-47D39409917B}" type="pres">
      <dgm:prSet presAssocID="{A233C23B-0FD5-4F4D-88D0-785194377757}" presName="mainComposite" presStyleCnt="0">
        <dgm:presLayoutVars>
          <dgm:chPref val="1"/>
          <dgm:dir/>
          <dgm:animOne val="branch"/>
          <dgm:animLvl val="lvl"/>
          <dgm:resizeHandles val="exact"/>
        </dgm:presLayoutVars>
      </dgm:prSet>
      <dgm:spPr/>
    </dgm:pt>
    <dgm:pt modelId="{A1325312-4DF5-4AD5-B661-2D4AD9FB7693}" type="pres">
      <dgm:prSet presAssocID="{A233C23B-0FD5-4F4D-88D0-785194377757}" presName="hierFlow" presStyleCnt="0"/>
      <dgm:spPr/>
    </dgm:pt>
    <dgm:pt modelId="{4BEC954E-FB1B-4D6A-B403-0752D50AC229}" type="pres">
      <dgm:prSet presAssocID="{A233C23B-0FD5-4F4D-88D0-785194377757}" presName="firstBuf" presStyleCnt="0"/>
      <dgm:spPr/>
    </dgm:pt>
    <dgm:pt modelId="{4625C2C6-8193-47AB-BF24-9B761B12D9AE}" type="pres">
      <dgm:prSet presAssocID="{A233C23B-0FD5-4F4D-88D0-785194377757}" presName="hierChild1" presStyleCnt="0">
        <dgm:presLayoutVars>
          <dgm:chPref val="1"/>
          <dgm:animOne val="branch"/>
          <dgm:animLvl val="lvl"/>
        </dgm:presLayoutVars>
      </dgm:prSet>
      <dgm:spPr/>
    </dgm:pt>
    <dgm:pt modelId="{95A4D6CC-2670-4BEF-BD3A-1B2A3A82B935}" type="pres">
      <dgm:prSet presAssocID="{3A11D9ED-DD55-4980-8613-6D97833CC34A}" presName="Name14" presStyleCnt="0"/>
      <dgm:spPr/>
    </dgm:pt>
    <dgm:pt modelId="{B44BDCD7-AD63-4B4E-ADB0-93315820BA76}" type="pres">
      <dgm:prSet presAssocID="{3A11D9ED-DD55-4980-8613-6D97833CC34A}" presName="level1Shape" presStyleLbl="node0" presStyleIdx="0" presStyleCnt="1" custScaleX="217651">
        <dgm:presLayoutVars>
          <dgm:chPref val="3"/>
        </dgm:presLayoutVars>
      </dgm:prSet>
      <dgm:spPr/>
    </dgm:pt>
    <dgm:pt modelId="{B299ED6E-05BC-4A6B-BDEC-A2BAD502ECA2}" type="pres">
      <dgm:prSet presAssocID="{3A11D9ED-DD55-4980-8613-6D97833CC34A}" presName="hierChild2" presStyleCnt="0"/>
      <dgm:spPr/>
    </dgm:pt>
    <dgm:pt modelId="{5394A565-F94E-4BBF-9C4B-CAD554CDB9CA}" type="pres">
      <dgm:prSet presAssocID="{4895A469-D5E4-4C6A-BA8F-9A5EE087C0EB}" presName="Name19" presStyleLbl="parChTrans1D2" presStyleIdx="0" presStyleCnt="3"/>
      <dgm:spPr/>
    </dgm:pt>
    <dgm:pt modelId="{3223D028-D91E-4EA4-B54E-6E9B5ABAD145}" type="pres">
      <dgm:prSet presAssocID="{F6BB4879-FADA-4F92-A890-73378164696C}" presName="Name21" presStyleCnt="0"/>
      <dgm:spPr/>
    </dgm:pt>
    <dgm:pt modelId="{E6A5F2D5-CDC2-4DA0-BCF3-E70334830A2E}" type="pres">
      <dgm:prSet presAssocID="{F6BB4879-FADA-4F92-A890-73378164696C}" presName="level2Shape" presStyleLbl="node2" presStyleIdx="0" presStyleCnt="3" custScaleX="112838"/>
      <dgm:spPr/>
    </dgm:pt>
    <dgm:pt modelId="{03E3111F-93AB-47AE-A25C-68BB06DC0808}" type="pres">
      <dgm:prSet presAssocID="{F6BB4879-FADA-4F92-A890-73378164696C}" presName="hierChild3" presStyleCnt="0"/>
      <dgm:spPr/>
    </dgm:pt>
    <dgm:pt modelId="{C68ECA99-BE28-485D-B648-107034149917}" type="pres">
      <dgm:prSet presAssocID="{C585EB66-8CDB-426C-87A3-041DB06E371A}" presName="Name19" presStyleLbl="parChTrans1D3" presStyleIdx="0" presStyleCnt="3"/>
      <dgm:spPr/>
    </dgm:pt>
    <dgm:pt modelId="{EE4500AB-1E45-452D-B406-2E309EB59D76}" type="pres">
      <dgm:prSet presAssocID="{F9D9BA49-A0C1-44D7-9012-8D4E3797064C}" presName="Name21" presStyleCnt="0"/>
      <dgm:spPr/>
    </dgm:pt>
    <dgm:pt modelId="{EF8C891F-D979-4675-911C-C55EBEA0CCD0}" type="pres">
      <dgm:prSet presAssocID="{F9D9BA49-A0C1-44D7-9012-8D4E3797064C}" presName="level2Shape" presStyleLbl="node3" presStyleIdx="0" presStyleCnt="3" custScaleX="112838"/>
      <dgm:spPr/>
    </dgm:pt>
    <dgm:pt modelId="{C49B0EAC-E6D1-4BD2-A867-08D5D4179692}" type="pres">
      <dgm:prSet presAssocID="{F9D9BA49-A0C1-44D7-9012-8D4E3797064C}" presName="hierChild3" presStyleCnt="0"/>
      <dgm:spPr/>
    </dgm:pt>
    <dgm:pt modelId="{D5EB4759-0278-499D-8D36-7062482A3785}" type="pres">
      <dgm:prSet presAssocID="{9CC0C233-D015-473F-97C1-CE2055A36B11}" presName="Name19" presStyleLbl="parChTrans1D4" presStyleIdx="0" presStyleCnt="6"/>
      <dgm:spPr/>
    </dgm:pt>
    <dgm:pt modelId="{298AEE72-468F-46FC-B438-129CA00784DF}" type="pres">
      <dgm:prSet presAssocID="{7DACCD2E-08D4-491C-8F43-30C5F93B7883}" presName="Name21" presStyleCnt="0"/>
      <dgm:spPr/>
    </dgm:pt>
    <dgm:pt modelId="{BAB52762-7D9C-4287-818D-51BA758DC49A}" type="pres">
      <dgm:prSet presAssocID="{7DACCD2E-08D4-491C-8F43-30C5F93B7883}" presName="level2Shape" presStyleLbl="node4" presStyleIdx="0" presStyleCnt="6"/>
      <dgm:spPr/>
    </dgm:pt>
    <dgm:pt modelId="{2BDA55FF-623B-47E2-B40B-80C77ABE8463}" type="pres">
      <dgm:prSet presAssocID="{7DACCD2E-08D4-491C-8F43-30C5F93B7883}" presName="hierChild3" presStyleCnt="0"/>
      <dgm:spPr/>
    </dgm:pt>
    <dgm:pt modelId="{9DBD756C-8DEB-4407-B54E-EECDA05C8055}" type="pres">
      <dgm:prSet presAssocID="{37ADFBB1-86AC-4A8D-8E30-A70CF5F0C577}" presName="Name19" presStyleLbl="parChTrans1D4" presStyleIdx="1" presStyleCnt="6"/>
      <dgm:spPr/>
    </dgm:pt>
    <dgm:pt modelId="{80608837-CC20-4EA3-9C14-6F3108F6FD6C}" type="pres">
      <dgm:prSet presAssocID="{D80E0F93-4001-40A3-BACE-C254C229E7E4}" presName="Name21" presStyleCnt="0"/>
      <dgm:spPr/>
    </dgm:pt>
    <dgm:pt modelId="{E2940DF1-FAAE-400F-A5BA-3C133842EB7B}" type="pres">
      <dgm:prSet presAssocID="{D80E0F93-4001-40A3-BACE-C254C229E7E4}" presName="level2Shape" presStyleLbl="node4" presStyleIdx="1" presStyleCnt="6"/>
      <dgm:spPr/>
    </dgm:pt>
    <dgm:pt modelId="{7CE3657A-7450-414F-A4BB-BF9D1AF28412}" type="pres">
      <dgm:prSet presAssocID="{D80E0F93-4001-40A3-BACE-C254C229E7E4}" presName="hierChild3" presStyleCnt="0"/>
      <dgm:spPr/>
    </dgm:pt>
    <dgm:pt modelId="{DEF6F69B-436A-49E0-8383-322E84CC0355}" type="pres">
      <dgm:prSet presAssocID="{D288D955-C466-4F94-91B8-E890F3230DFD}" presName="Name19" presStyleLbl="parChTrans1D2" presStyleIdx="1" presStyleCnt="3"/>
      <dgm:spPr/>
    </dgm:pt>
    <dgm:pt modelId="{C20D54DA-E988-4072-9AA7-EFB7FEDE74B0}" type="pres">
      <dgm:prSet presAssocID="{FA5247E4-6595-4537-BC1C-451B24452C9D}" presName="Name21" presStyleCnt="0"/>
      <dgm:spPr/>
    </dgm:pt>
    <dgm:pt modelId="{E11CC4DA-68B1-4AB8-8006-7C001AB5DD2D}" type="pres">
      <dgm:prSet presAssocID="{FA5247E4-6595-4537-BC1C-451B24452C9D}" presName="level2Shape" presStyleLbl="node2" presStyleIdx="1" presStyleCnt="3" custScaleX="112838"/>
      <dgm:spPr/>
    </dgm:pt>
    <dgm:pt modelId="{2D70AC2B-3117-42D9-A217-4B0B13593E78}" type="pres">
      <dgm:prSet presAssocID="{FA5247E4-6595-4537-BC1C-451B24452C9D}" presName="hierChild3" presStyleCnt="0"/>
      <dgm:spPr/>
    </dgm:pt>
    <dgm:pt modelId="{5737BD9E-1DF9-4453-928C-399098B5E25A}" type="pres">
      <dgm:prSet presAssocID="{3CCFD851-4731-4407-BDE2-15BDB845A2B3}" presName="Name19" presStyleLbl="parChTrans1D3" presStyleIdx="1" presStyleCnt="3"/>
      <dgm:spPr/>
    </dgm:pt>
    <dgm:pt modelId="{98CC3AB5-98F5-456A-8EF9-3C742B4915B9}" type="pres">
      <dgm:prSet presAssocID="{63DBC10B-4FE0-493C-8D66-0F6106A325DA}" presName="Name21" presStyleCnt="0"/>
      <dgm:spPr/>
    </dgm:pt>
    <dgm:pt modelId="{AAB50952-02F1-4D7F-BB41-C2AB18B586EE}" type="pres">
      <dgm:prSet presAssocID="{63DBC10B-4FE0-493C-8D66-0F6106A325DA}" presName="level2Shape" presStyleLbl="node3" presStyleIdx="1" presStyleCnt="3" custScaleX="112838"/>
      <dgm:spPr/>
    </dgm:pt>
    <dgm:pt modelId="{7D4BFFC2-1239-4E19-BEA4-DE98F518056A}" type="pres">
      <dgm:prSet presAssocID="{63DBC10B-4FE0-493C-8D66-0F6106A325DA}" presName="hierChild3" presStyleCnt="0"/>
      <dgm:spPr/>
    </dgm:pt>
    <dgm:pt modelId="{19A469E9-7187-4109-83CD-6A564771D660}" type="pres">
      <dgm:prSet presAssocID="{56906529-FC86-4B29-AD51-78A93039E5DB}" presName="Name19" presStyleLbl="parChTrans1D4" presStyleIdx="2" presStyleCnt="6"/>
      <dgm:spPr/>
    </dgm:pt>
    <dgm:pt modelId="{82E03032-27EB-4EA2-A795-1F008F14861D}" type="pres">
      <dgm:prSet presAssocID="{C88AF9D6-AA8C-403E-8764-53855D84AFD0}" presName="Name21" presStyleCnt="0"/>
      <dgm:spPr/>
    </dgm:pt>
    <dgm:pt modelId="{E3A6774A-99C3-4792-90AE-FAA64DA010FB}" type="pres">
      <dgm:prSet presAssocID="{C88AF9D6-AA8C-403E-8764-53855D84AFD0}" presName="level2Shape" presStyleLbl="node4" presStyleIdx="2" presStyleCnt="6"/>
      <dgm:spPr/>
    </dgm:pt>
    <dgm:pt modelId="{7D978927-60EE-4D6C-9972-2C986C9CD474}" type="pres">
      <dgm:prSet presAssocID="{C88AF9D6-AA8C-403E-8764-53855D84AFD0}" presName="hierChild3" presStyleCnt="0"/>
      <dgm:spPr/>
    </dgm:pt>
    <dgm:pt modelId="{D19DA9BE-5BD5-42D9-84EF-04ABE2F231E7}" type="pres">
      <dgm:prSet presAssocID="{1F12B04F-E833-42C3-8C6E-43F1ED80C3DD}" presName="Name19" presStyleLbl="parChTrans1D4" presStyleIdx="3" presStyleCnt="6"/>
      <dgm:spPr/>
    </dgm:pt>
    <dgm:pt modelId="{8BC38D1E-4DF3-4CD7-8D39-FC7A12B72338}" type="pres">
      <dgm:prSet presAssocID="{7B96118F-694E-44F8-A404-9E8D0FC57FF6}" presName="Name21" presStyleCnt="0"/>
      <dgm:spPr/>
    </dgm:pt>
    <dgm:pt modelId="{FE252526-93E7-4353-9C34-1F8E5684FC7A}" type="pres">
      <dgm:prSet presAssocID="{7B96118F-694E-44F8-A404-9E8D0FC57FF6}" presName="level2Shape" presStyleLbl="node4" presStyleIdx="3" presStyleCnt="6"/>
      <dgm:spPr/>
    </dgm:pt>
    <dgm:pt modelId="{BCDB1954-1B2E-4FD7-ACE3-CA5D7CDCFA92}" type="pres">
      <dgm:prSet presAssocID="{7B96118F-694E-44F8-A404-9E8D0FC57FF6}" presName="hierChild3" presStyleCnt="0"/>
      <dgm:spPr/>
    </dgm:pt>
    <dgm:pt modelId="{C10650B7-5717-4CE8-B1CE-1D9D52691CB7}" type="pres">
      <dgm:prSet presAssocID="{FECD1FE1-36E7-4F8B-A4C1-5642E18C32C4}" presName="Name19" presStyleLbl="parChTrans1D2" presStyleIdx="2" presStyleCnt="3"/>
      <dgm:spPr/>
    </dgm:pt>
    <dgm:pt modelId="{27853AA1-DCC5-48D5-AFFF-2BF144D8CFC1}" type="pres">
      <dgm:prSet presAssocID="{72535784-3627-4FC9-B55F-99F7C05E802F}" presName="Name21" presStyleCnt="0"/>
      <dgm:spPr/>
    </dgm:pt>
    <dgm:pt modelId="{F77E9AD4-2916-4E6F-BE1E-FF9AE52093A1}" type="pres">
      <dgm:prSet presAssocID="{72535784-3627-4FC9-B55F-99F7C05E802F}" presName="level2Shape" presStyleLbl="node2" presStyleIdx="2" presStyleCnt="3" custScaleX="112838"/>
      <dgm:spPr/>
    </dgm:pt>
    <dgm:pt modelId="{DE2783A3-08C4-4BC6-8777-8FC72D5FB893}" type="pres">
      <dgm:prSet presAssocID="{72535784-3627-4FC9-B55F-99F7C05E802F}" presName="hierChild3" presStyleCnt="0"/>
      <dgm:spPr/>
    </dgm:pt>
    <dgm:pt modelId="{EFEC6FA0-D87F-4D4B-964B-E4770AF88F55}" type="pres">
      <dgm:prSet presAssocID="{6D66B64F-B54E-4B2B-8048-D1B001B94ADF}" presName="Name19" presStyleLbl="parChTrans1D3" presStyleIdx="2" presStyleCnt="3"/>
      <dgm:spPr/>
    </dgm:pt>
    <dgm:pt modelId="{4FF5E010-8E81-47D4-B266-9F26B232043C}" type="pres">
      <dgm:prSet presAssocID="{EDCA1D0E-3B32-4C2C-914F-85BF02E2FF80}" presName="Name21" presStyleCnt="0"/>
      <dgm:spPr/>
    </dgm:pt>
    <dgm:pt modelId="{738B271E-A66D-4F88-BEEB-58F88E26F960}" type="pres">
      <dgm:prSet presAssocID="{EDCA1D0E-3B32-4C2C-914F-85BF02E2FF80}" presName="level2Shape" presStyleLbl="node3" presStyleIdx="2" presStyleCnt="3" custScaleX="112838"/>
      <dgm:spPr/>
    </dgm:pt>
    <dgm:pt modelId="{1161B0B8-B3E8-4833-9DDC-C85C8E9899E0}" type="pres">
      <dgm:prSet presAssocID="{EDCA1D0E-3B32-4C2C-914F-85BF02E2FF80}" presName="hierChild3" presStyleCnt="0"/>
      <dgm:spPr/>
    </dgm:pt>
    <dgm:pt modelId="{C63C95D5-DBEE-4845-B8A7-F2E075A116A9}" type="pres">
      <dgm:prSet presAssocID="{A3673E59-2C3C-4FB5-B3CB-63D74FD3706B}" presName="Name19" presStyleLbl="parChTrans1D4" presStyleIdx="4" presStyleCnt="6"/>
      <dgm:spPr/>
    </dgm:pt>
    <dgm:pt modelId="{CF7927C6-638C-4104-9A66-D29D2DD9F969}" type="pres">
      <dgm:prSet presAssocID="{34CE1C3B-D3B1-44CA-AA1D-814D4A5C4AF0}" presName="Name21" presStyleCnt="0"/>
      <dgm:spPr/>
    </dgm:pt>
    <dgm:pt modelId="{A441B6A0-2126-4C6F-9A5D-A17D2F614547}" type="pres">
      <dgm:prSet presAssocID="{34CE1C3B-D3B1-44CA-AA1D-814D4A5C4AF0}" presName="level2Shape" presStyleLbl="node4" presStyleIdx="4" presStyleCnt="6"/>
      <dgm:spPr/>
    </dgm:pt>
    <dgm:pt modelId="{A93D4A68-9498-4C64-B68B-84A3CA6D5885}" type="pres">
      <dgm:prSet presAssocID="{34CE1C3B-D3B1-44CA-AA1D-814D4A5C4AF0}" presName="hierChild3" presStyleCnt="0"/>
      <dgm:spPr/>
    </dgm:pt>
    <dgm:pt modelId="{940F50D1-C9C6-43D4-9AF6-1623B645CBF2}" type="pres">
      <dgm:prSet presAssocID="{DA7CF3F3-DD5B-40E9-A0FD-31B62BC5E41C}" presName="Name19" presStyleLbl="parChTrans1D4" presStyleIdx="5" presStyleCnt="6"/>
      <dgm:spPr/>
    </dgm:pt>
    <dgm:pt modelId="{B848CB0D-BFA7-4AF7-99D0-D000F5302B96}" type="pres">
      <dgm:prSet presAssocID="{1FBFE0B7-208E-4011-A8DD-6FC58F445A05}" presName="Name21" presStyleCnt="0"/>
      <dgm:spPr/>
    </dgm:pt>
    <dgm:pt modelId="{D2E16319-1123-4895-A508-EF1059CA1840}" type="pres">
      <dgm:prSet presAssocID="{1FBFE0B7-208E-4011-A8DD-6FC58F445A05}" presName="level2Shape" presStyleLbl="node4" presStyleIdx="5" presStyleCnt="6"/>
      <dgm:spPr/>
    </dgm:pt>
    <dgm:pt modelId="{3F786F12-2CA3-42CA-ABA2-A3C1444BC7D7}" type="pres">
      <dgm:prSet presAssocID="{1FBFE0B7-208E-4011-A8DD-6FC58F445A05}" presName="hierChild3" presStyleCnt="0"/>
      <dgm:spPr/>
    </dgm:pt>
    <dgm:pt modelId="{BD742F51-1B59-42CE-8F1B-486CAC6FC5B2}" type="pres">
      <dgm:prSet presAssocID="{A233C23B-0FD5-4F4D-88D0-785194377757}" presName="bgShapesFlow" presStyleCnt="0"/>
      <dgm:spPr/>
    </dgm:pt>
    <dgm:pt modelId="{A35A48CA-46A4-4569-812D-6124708B2963}" type="pres">
      <dgm:prSet presAssocID="{C4562CEF-C0AC-4D7B-9373-F8C9ABEEF08F}" presName="rectComp" presStyleCnt="0"/>
      <dgm:spPr/>
    </dgm:pt>
    <dgm:pt modelId="{1AD0F10D-4FFE-46A9-AEEB-F9A5D73229BB}" type="pres">
      <dgm:prSet presAssocID="{C4562CEF-C0AC-4D7B-9373-F8C9ABEEF08F}" presName="bgRect" presStyleLbl="bgShp" presStyleIdx="0" presStyleCnt="2" custLinFactY="17004" custLinFactNeighborX="-69" custLinFactNeighborY="100000"/>
      <dgm:spPr/>
    </dgm:pt>
    <dgm:pt modelId="{3D018BF3-A67F-49DB-91CD-6303D0CC52CA}" type="pres">
      <dgm:prSet presAssocID="{C4562CEF-C0AC-4D7B-9373-F8C9ABEEF08F}" presName="bgRectTx" presStyleLbl="bgShp" presStyleIdx="0" presStyleCnt="2">
        <dgm:presLayoutVars>
          <dgm:bulletEnabled val="1"/>
        </dgm:presLayoutVars>
      </dgm:prSet>
      <dgm:spPr/>
    </dgm:pt>
    <dgm:pt modelId="{F0806194-3217-4CFE-BF2D-029D41DB5679}" type="pres">
      <dgm:prSet presAssocID="{C4562CEF-C0AC-4D7B-9373-F8C9ABEEF08F}" presName="spComp" presStyleCnt="0"/>
      <dgm:spPr/>
    </dgm:pt>
    <dgm:pt modelId="{0DBFF66C-4FAC-4268-9AD8-18BF9A1E030E}" type="pres">
      <dgm:prSet presAssocID="{C4562CEF-C0AC-4D7B-9373-F8C9ABEEF08F}" presName="vSp" presStyleCnt="0"/>
      <dgm:spPr/>
    </dgm:pt>
    <dgm:pt modelId="{9E2FB990-0AF3-44B8-AAB3-FC413E34BF89}" type="pres">
      <dgm:prSet presAssocID="{9D5BEB35-B00F-41F9-A81D-09DF1357D94B}" presName="rectComp" presStyleCnt="0"/>
      <dgm:spPr/>
    </dgm:pt>
    <dgm:pt modelId="{389F4C38-1175-4E03-9B98-B22B8E7C2723}" type="pres">
      <dgm:prSet presAssocID="{9D5BEB35-B00F-41F9-A81D-09DF1357D94B}" presName="bgRect" presStyleLbl="bgShp" presStyleIdx="1" presStyleCnt="2" custLinFactY="100000" custLinFactNeighborX="-25" custLinFactNeighborY="133520"/>
      <dgm:spPr/>
    </dgm:pt>
    <dgm:pt modelId="{F9AA808A-6DC5-4F88-A228-B8E938965633}" type="pres">
      <dgm:prSet presAssocID="{9D5BEB35-B00F-41F9-A81D-09DF1357D94B}" presName="bgRectTx" presStyleLbl="bgShp" presStyleIdx="1" presStyleCnt="2">
        <dgm:presLayoutVars>
          <dgm:bulletEnabled val="1"/>
        </dgm:presLayoutVars>
      </dgm:prSet>
      <dgm:spPr/>
    </dgm:pt>
  </dgm:ptLst>
  <dgm:cxnLst>
    <dgm:cxn modelId="{7DA79213-540B-D74F-8E99-4EF8D472E2F5}" type="presOf" srcId="{56906529-FC86-4B29-AD51-78A93039E5DB}" destId="{19A469E9-7187-4109-83CD-6A564771D660}" srcOrd="0" destOrd="0" presId="urn:microsoft.com/office/officeart/2005/8/layout/hierarchy6"/>
    <dgm:cxn modelId="{F757B31B-1616-1546-8D11-AA720B63AC4C}" type="presOf" srcId="{D80E0F93-4001-40A3-BACE-C254C229E7E4}" destId="{E2940DF1-FAAE-400F-A5BA-3C133842EB7B}" srcOrd="0" destOrd="0" presId="urn:microsoft.com/office/officeart/2005/8/layout/hierarchy6"/>
    <dgm:cxn modelId="{1AE5E51D-1798-4F9B-88F9-C5218569AD71}" srcId="{F9D9BA49-A0C1-44D7-9012-8D4E3797064C}" destId="{D80E0F93-4001-40A3-BACE-C254C229E7E4}" srcOrd="1" destOrd="0" parTransId="{37ADFBB1-86AC-4A8D-8E30-A70CF5F0C577}" sibTransId="{E65005B9-89C3-41B6-917D-973CA1F29488}"/>
    <dgm:cxn modelId="{3C907F25-179C-0C4F-AD22-DAD8B93C912F}" type="presOf" srcId="{C88AF9D6-AA8C-403E-8764-53855D84AFD0}" destId="{E3A6774A-99C3-4792-90AE-FAA64DA010FB}" srcOrd="0" destOrd="0" presId="urn:microsoft.com/office/officeart/2005/8/layout/hierarchy6"/>
    <dgm:cxn modelId="{A0461A26-821F-5D43-9422-9CD6F398EB66}" type="presOf" srcId="{9D5BEB35-B00F-41F9-A81D-09DF1357D94B}" destId="{389F4C38-1175-4E03-9B98-B22B8E7C2723}" srcOrd="0" destOrd="0" presId="urn:microsoft.com/office/officeart/2005/8/layout/hierarchy6"/>
    <dgm:cxn modelId="{0BFE6F2A-6411-774E-99FC-4232D33A1B8D}" type="presOf" srcId="{DA7CF3F3-DD5B-40E9-A0FD-31B62BC5E41C}" destId="{940F50D1-C9C6-43D4-9AF6-1623B645CBF2}" srcOrd="0" destOrd="0" presId="urn:microsoft.com/office/officeart/2005/8/layout/hierarchy6"/>
    <dgm:cxn modelId="{3134502E-1453-5B47-8383-C64EF2749AF2}" type="presOf" srcId="{9CC0C233-D015-473F-97C1-CE2055A36B11}" destId="{D5EB4759-0278-499D-8D36-7062482A3785}" srcOrd="0" destOrd="0" presId="urn:microsoft.com/office/officeart/2005/8/layout/hierarchy6"/>
    <dgm:cxn modelId="{34046631-35DB-4966-8DF6-D06161435F8D}" srcId="{3A11D9ED-DD55-4980-8613-6D97833CC34A}" destId="{F6BB4879-FADA-4F92-A890-73378164696C}" srcOrd="0" destOrd="0" parTransId="{4895A469-D5E4-4C6A-BA8F-9A5EE087C0EB}" sibTransId="{160FFFC8-D2AD-456A-876F-D2AA3C8F9588}"/>
    <dgm:cxn modelId="{F6ED4E32-2FE1-40DD-B976-8AFAACCA95AC}" srcId="{3A11D9ED-DD55-4980-8613-6D97833CC34A}" destId="{72535784-3627-4FC9-B55F-99F7C05E802F}" srcOrd="2" destOrd="0" parTransId="{FECD1FE1-36E7-4F8B-A4C1-5642E18C32C4}" sibTransId="{5BAE344D-1881-4E32-9A24-5E79CAB3C9A8}"/>
    <dgm:cxn modelId="{9A84423E-8808-4DE1-A309-C9B46F2F64F2}" srcId="{FA5247E4-6595-4537-BC1C-451B24452C9D}" destId="{63DBC10B-4FE0-493C-8D66-0F6106A325DA}" srcOrd="0" destOrd="0" parTransId="{3CCFD851-4731-4407-BDE2-15BDB845A2B3}" sibTransId="{CF711AC4-12C0-46DE-B8C0-4665C45ECD87}"/>
    <dgm:cxn modelId="{A2757842-507E-6749-83EB-32B0420FB1BD}" type="presOf" srcId="{A3673E59-2C3C-4FB5-B3CB-63D74FD3706B}" destId="{C63C95D5-DBEE-4845-B8A7-F2E075A116A9}" srcOrd="0" destOrd="0" presId="urn:microsoft.com/office/officeart/2005/8/layout/hierarchy6"/>
    <dgm:cxn modelId="{2328D863-AFF8-4E92-9D9D-E69576CFC38D}" srcId="{63DBC10B-4FE0-493C-8D66-0F6106A325DA}" destId="{7B96118F-694E-44F8-A404-9E8D0FC57FF6}" srcOrd="1" destOrd="0" parTransId="{1F12B04F-E833-42C3-8C6E-43F1ED80C3DD}" sibTransId="{81DF213C-A093-4B51-BFBF-04D654F902C5}"/>
    <dgm:cxn modelId="{E4DA0266-B35E-4405-B01E-CECA108CCBC2}" srcId="{EDCA1D0E-3B32-4C2C-914F-85BF02E2FF80}" destId="{34CE1C3B-D3B1-44CA-AA1D-814D4A5C4AF0}" srcOrd="0" destOrd="0" parTransId="{A3673E59-2C3C-4FB5-B3CB-63D74FD3706B}" sibTransId="{24E46E64-9BF3-4871-9DA1-2222CE6316AD}"/>
    <dgm:cxn modelId="{DF918C4E-4017-E944-9751-59D8D2B752F3}" type="presOf" srcId="{37ADFBB1-86AC-4A8D-8E30-A70CF5F0C577}" destId="{9DBD756C-8DEB-4407-B54E-EECDA05C8055}" srcOrd="0" destOrd="0" presId="urn:microsoft.com/office/officeart/2005/8/layout/hierarchy6"/>
    <dgm:cxn modelId="{7FF59B4E-3CBE-7C45-9C8A-84343E80BD34}" type="presOf" srcId="{3CCFD851-4731-4407-BDE2-15BDB845A2B3}" destId="{5737BD9E-1DF9-4453-928C-399098B5E25A}" srcOrd="0" destOrd="0" presId="urn:microsoft.com/office/officeart/2005/8/layout/hierarchy6"/>
    <dgm:cxn modelId="{B01EC86E-B7D2-0941-A3BF-F967EDF5F0F7}" type="presOf" srcId="{F6BB4879-FADA-4F92-A890-73378164696C}" destId="{E6A5F2D5-CDC2-4DA0-BCF3-E70334830A2E}" srcOrd="0" destOrd="0" presId="urn:microsoft.com/office/officeart/2005/8/layout/hierarchy6"/>
    <dgm:cxn modelId="{C295E36E-271A-8941-80DB-E667C6231942}" type="presOf" srcId="{C4562CEF-C0AC-4D7B-9373-F8C9ABEEF08F}" destId="{1AD0F10D-4FFE-46A9-AEEB-F9A5D73229BB}" srcOrd="0" destOrd="0" presId="urn:microsoft.com/office/officeart/2005/8/layout/hierarchy6"/>
    <dgm:cxn modelId="{E49E416F-AEFE-374E-A1D4-3E536FDB95E8}" type="presOf" srcId="{63DBC10B-4FE0-493C-8D66-0F6106A325DA}" destId="{AAB50952-02F1-4D7F-BB41-C2AB18B586EE}" srcOrd="0" destOrd="0" presId="urn:microsoft.com/office/officeart/2005/8/layout/hierarchy6"/>
    <dgm:cxn modelId="{F00DA171-5066-1744-A97D-523098BFE33C}" type="presOf" srcId="{72535784-3627-4FC9-B55F-99F7C05E802F}" destId="{F77E9AD4-2916-4E6F-BE1E-FF9AE52093A1}" srcOrd="0" destOrd="0" presId="urn:microsoft.com/office/officeart/2005/8/layout/hierarchy6"/>
    <dgm:cxn modelId="{24FD7B72-6374-4995-9190-74760E9BE97E}" srcId="{63DBC10B-4FE0-493C-8D66-0F6106A325DA}" destId="{C88AF9D6-AA8C-403E-8764-53855D84AFD0}" srcOrd="0" destOrd="0" parTransId="{56906529-FC86-4B29-AD51-78A93039E5DB}" sibTransId="{9E36C926-9079-4ED8-8272-8FDCB0029EB8}"/>
    <dgm:cxn modelId="{DE082D76-1E28-4535-A85F-6D8C2617C278}" srcId="{F6BB4879-FADA-4F92-A890-73378164696C}" destId="{F9D9BA49-A0C1-44D7-9012-8D4E3797064C}" srcOrd="0" destOrd="0" parTransId="{C585EB66-8CDB-426C-87A3-041DB06E371A}" sibTransId="{B7D8C08C-3080-4C4E-BD76-6868AC9ED6BB}"/>
    <dgm:cxn modelId="{4285AE7D-85FD-CF4A-B0D6-A91D67DD720C}" type="presOf" srcId="{3A11D9ED-DD55-4980-8613-6D97833CC34A}" destId="{B44BDCD7-AD63-4B4E-ADB0-93315820BA76}" srcOrd="0" destOrd="0" presId="urn:microsoft.com/office/officeart/2005/8/layout/hierarchy6"/>
    <dgm:cxn modelId="{F7142185-6BF2-0F44-80ED-BCAD9D84A750}" type="presOf" srcId="{34CE1C3B-D3B1-44CA-AA1D-814D4A5C4AF0}" destId="{A441B6A0-2126-4C6F-9A5D-A17D2F614547}" srcOrd="0" destOrd="0" presId="urn:microsoft.com/office/officeart/2005/8/layout/hierarchy6"/>
    <dgm:cxn modelId="{ABEC8787-EE34-4F31-991A-8DF63AD9401A}" srcId="{3A11D9ED-DD55-4980-8613-6D97833CC34A}" destId="{FA5247E4-6595-4537-BC1C-451B24452C9D}" srcOrd="1" destOrd="0" parTransId="{D288D955-C466-4F94-91B8-E890F3230DFD}" sibTransId="{F234A8D3-DFD2-4553-AEDD-FDD7F4B376DB}"/>
    <dgm:cxn modelId="{2090029B-08C0-A14D-B12C-ED7F40F31960}" type="presOf" srcId="{FECD1FE1-36E7-4F8B-A4C1-5642E18C32C4}" destId="{C10650B7-5717-4CE8-B1CE-1D9D52691CB7}" srcOrd="0" destOrd="0" presId="urn:microsoft.com/office/officeart/2005/8/layout/hierarchy6"/>
    <dgm:cxn modelId="{1AE4C2A1-793F-4C8E-8A93-CBCFA8A5A9B1}" srcId="{F9D9BA49-A0C1-44D7-9012-8D4E3797064C}" destId="{7DACCD2E-08D4-491C-8F43-30C5F93B7883}" srcOrd="0" destOrd="0" parTransId="{9CC0C233-D015-473F-97C1-CE2055A36B11}" sibTransId="{2500AD19-87B9-42D6-9435-BF5E4D274D33}"/>
    <dgm:cxn modelId="{84D2E7A1-4C87-ED45-89D6-8E3F6CB4C8A8}" type="presOf" srcId="{EDCA1D0E-3B32-4C2C-914F-85BF02E2FF80}" destId="{738B271E-A66D-4F88-BEEB-58F88E26F960}" srcOrd="0" destOrd="0" presId="urn:microsoft.com/office/officeart/2005/8/layout/hierarchy6"/>
    <dgm:cxn modelId="{0178CBA6-09DD-4F6F-B31D-034F97D5621C}" srcId="{A233C23B-0FD5-4F4D-88D0-785194377757}" destId="{C4562CEF-C0AC-4D7B-9373-F8C9ABEEF08F}" srcOrd="1" destOrd="0" parTransId="{9A61DEE3-557E-4DD3-B591-2D7A10ED4E99}" sibTransId="{FCEEC765-2361-40D6-B127-0ABC330250DC}"/>
    <dgm:cxn modelId="{249CB1A7-C839-2E45-AD95-23A7FF97C19A}" type="presOf" srcId="{D288D955-C466-4F94-91B8-E890F3230DFD}" destId="{DEF6F69B-436A-49E0-8383-322E84CC0355}" srcOrd="0" destOrd="0" presId="urn:microsoft.com/office/officeart/2005/8/layout/hierarchy6"/>
    <dgm:cxn modelId="{949659A9-BB44-A843-8347-C035072CFD38}" type="presOf" srcId="{C585EB66-8CDB-426C-87A3-041DB06E371A}" destId="{C68ECA99-BE28-485D-B648-107034149917}" srcOrd="0" destOrd="0" presId="urn:microsoft.com/office/officeart/2005/8/layout/hierarchy6"/>
    <dgm:cxn modelId="{7423C0AB-5494-2F4F-AE37-426A67D25AB2}" type="presOf" srcId="{1F12B04F-E833-42C3-8C6E-43F1ED80C3DD}" destId="{D19DA9BE-5BD5-42D9-84EF-04ABE2F231E7}" srcOrd="0" destOrd="0" presId="urn:microsoft.com/office/officeart/2005/8/layout/hierarchy6"/>
    <dgm:cxn modelId="{6AF992B2-F7AE-5743-AF81-55B615A6A89D}" type="presOf" srcId="{FA5247E4-6595-4537-BC1C-451B24452C9D}" destId="{E11CC4DA-68B1-4AB8-8006-7C001AB5DD2D}" srcOrd="0" destOrd="0" presId="urn:microsoft.com/office/officeart/2005/8/layout/hierarchy6"/>
    <dgm:cxn modelId="{CA87F3B8-2370-0F47-BDA0-029B5B331A93}" type="presOf" srcId="{6D66B64F-B54E-4B2B-8048-D1B001B94ADF}" destId="{EFEC6FA0-D87F-4D4B-964B-E4770AF88F55}" srcOrd="0" destOrd="0" presId="urn:microsoft.com/office/officeart/2005/8/layout/hierarchy6"/>
    <dgm:cxn modelId="{03EB1CBA-1B57-D04D-83B7-64DAAB78AD0E}" type="presOf" srcId="{C4562CEF-C0AC-4D7B-9373-F8C9ABEEF08F}" destId="{3D018BF3-A67F-49DB-91CD-6303D0CC52CA}" srcOrd="1" destOrd="0" presId="urn:microsoft.com/office/officeart/2005/8/layout/hierarchy6"/>
    <dgm:cxn modelId="{06E475BE-1315-B542-8ECD-2FC8DDAD60F6}" type="presOf" srcId="{9D5BEB35-B00F-41F9-A81D-09DF1357D94B}" destId="{F9AA808A-6DC5-4F88-A228-B8E938965633}" srcOrd="1" destOrd="0" presId="urn:microsoft.com/office/officeart/2005/8/layout/hierarchy6"/>
    <dgm:cxn modelId="{DB83A1CB-92F4-B641-B8BE-A91B66D90F40}" type="presOf" srcId="{F9D9BA49-A0C1-44D7-9012-8D4E3797064C}" destId="{EF8C891F-D979-4675-911C-C55EBEA0CCD0}" srcOrd="0" destOrd="0" presId="urn:microsoft.com/office/officeart/2005/8/layout/hierarchy6"/>
    <dgm:cxn modelId="{90E3AED5-58C8-4197-8B05-2C1C8920F802}" srcId="{A233C23B-0FD5-4F4D-88D0-785194377757}" destId="{3A11D9ED-DD55-4980-8613-6D97833CC34A}" srcOrd="0" destOrd="0" parTransId="{50C87421-04D9-4A0D-9BBB-98E1331E8E02}" sibTransId="{66322A5B-F008-4F52-8AE8-DFDF1A571750}"/>
    <dgm:cxn modelId="{5077A9DE-1C91-C944-8AA4-E050D96020D5}" type="presOf" srcId="{1FBFE0B7-208E-4011-A8DD-6FC58F445A05}" destId="{D2E16319-1123-4895-A508-EF1059CA1840}" srcOrd="0" destOrd="0" presId="urn:microsoft.com/office/officeart/2005/8/layout/hierarchy6"/>
    <dgm:cxn modelId="{876892E2-0DF9-E44B-8AD8-CB89A44850B9}" type="presOf" srcId="{4895A469-D5E4-4C6A-BA8F-9A5EE087C0EB}" destId="{5394A565-F94E-4BBF-9C4B-CAD554CDB9CA}" srcOrd="0" destOrd="0" presId="urn:microsoft.com/office/officeart/2005/8/layout/hierarchy6"/>
    <dgm:cxn modelId="{C93413E4-044F-C54C-89B9-0C96BB62E072}" type="presOf" srcId="{7DACCD2E-08D4-491C-8F43-30C5F93B7883}" destId="{BAB52762-7D9C-4287-818D-51BA758DC49A}" srcOrd="0" destOrd="0" presId="urn:microsoft.com/office/officeart/2005/8/layout/hierarchy6"/>
    <dgm:cxn modelId="{3D1F7AE7-D016-4B2F-BAAF-A8203DA64B7C}" srcId="{EDCA1D0E-3B32-4C2C-914F-85BF02E2FF80}" destId="{1FBFE0B7-208E-4011-A8DD-6FC58F445A05}" srcOrd="1" destOrd="0" parTransId="{DA7CF3F3-DD5B-40E9-A0FD-31B62BC5E41C}" sibTransId="{24B40F3D-DB6F-4992-84C2-9B1A79066EC9}"/>
    <dgm:cxn modelId="{C51B1EF4-818A-4979-9258-4D9F2D93211D}" srcId="{72535784-3627-4FC9-B55F-99F7C05E802F}" destId="{EDCA1D0E-3B32-4C2C-914F-85BF02E2FF80}" srcOrd="0" destOrd="0" parTransId="{6D66B64F-B54E-4B2B-8048-D1B001B94ADF}" sibTransId="{55586B9E-DDD6-4200-9A8E-2D33B535ABDD}"/>
    <dgm:cxn modelId="{D6D55AF8-AB86-5F41-8212-1FB1BED53D2F}" type="presOf" srcId="{A233C23B-0FD5-4F4D-88D0-785194377757}" destId="{709944F2-EC27-4E19-BA9E-47D39409917B}" srcOrd="0" destOrd="0" presId="urn:microsoft.com/office/officeart/2005/8/layout/hierarchy6"/>
    <dgm:cxn modelId="{FC1260FA-82E4-EF4E-855C-1DA5660A7FBB}" type="presOf" srcId="{7B96118F-694E-44F8-A404-9E8D0FC57FF6}" destId="{FE252526-93E7-4353-9C34-1F8E5684FC7A}" srcOrd="0" destOrd="0" presId="urn:microsoft.com/office/officeart/2005/8/layout/hierarchy6"/>
    <dgm:cxn modelId="{100B7FFB-C2A4-4F8B-9BA4-F2825187D41B}" srcId="{A233C23B-0FD5-4F4D-88D0-785194377757}" destId="{9D5BEB35-B00F-41F9-A81D-09DF1357D94B}" srcOrd="2" destOrd="0" parTransId="{1835B61E-25A1-482D-B72F-994EE0B2B59D}" sibTransId="{4D93A773-CE8E-412C-AEA3-AC0B8496EE98}"/>
    <dgm:cxn modelId="{C4A2B37A-7DF5-3747-AA94-A6A44C2B13B0}" type="presParOf" srcId="{709944F2-EC27-4E19-BA9E-47D39409917B}" destId="{A1325312-4DF5-4AD5-B661-2D4AD9FB7693}" srcOrd="0" destOrd="0" presId="urn:microsoft.com/office/officeart/2005/8/layout/hierarchy6"/>
    <dgm:cxn modelId="{BEF4871A-8E1F-6E4F-9297-65C2EF8AC9EF}" type="presParOf" srcId="{A1325312-4DF5-4AD5-B661-2D4AD9FB7693}" destId="{4BEC954E-FB1B-4D6A-B403-0752D50AC229}" srcOrd="0" destOrd="0" presId="urn:microsoft.com/office/officeart/2005/8/layout/hierarchy6"/>
    <dgm:cxn modelId="{18B99FE4-787C-B847-9978-7C2601FF57E7}" type="presParOf" srcId="{A1325312-4DF5-4AD5-B661-2D4AD9FB7693}" destId="{4625C2C6-8193-47AB-BF24-9B761B12D9AE}" srcOrd="1" destOrd="0" presId="urn:microsoft.com/office/officeart/2005/8/layout/hierarchy6"/>
    <dgm:cxn modelId="{C21B0A0B-66D0-DA41-81D7-B217CABE60BB}" type="presParOf" srcId="{4625C2C6-8193-47AB-BF24-9B761B12D9AE}" destId="{95A4D6CC-2670-4BEF-BD3A-1B2A3A82B935}" srcOrd="0" destOrd="0" presId="urn:microsoft.com/office/officeart/2005/8/layout/hierarchy6"/>
    <dgm:cxn modelId="{B78241DD-7677-C84C-8B9B-6EE7CC71B1B1}" type="presParOf" srcId="{95A4D6CC-2670-4BEF-BD3A-1B2A3A82B935}" destId="{B44BDCD7-AD63-4B4E-ADB0-93315820BA76}" srcOrd="0" destOrd="0" presId="urn:microsoft.com/office/officeart/2005/8/layout/hierarchy6"/>
    <dgm:cxn modelId="{61218C47-EE82-634E-96BD-C552FB70A726}" type="presParOf" srcId="{95A4D6CC-2670-4BEF-BD3A-1B2A3A82B935}" destId="{B299ED6E-05BC-4A6B-BDEC-A2BAD502ECA2}" srcOrd="1" destOrd="0" presId="urn:microsoft.com/office/officeart/2005/8/layout/hierarchy6"/>
    <dgm:cxn modelId="{38E8A619-5387-B742-BEBB-1BDCC0348380}" type="presParOf" srcId="{B299ED6E-05BC-4A6B-BDEC-A2BAD502ECA2}" destId="{5394A565-F94E-4BBF-9C4B-CAD554CDB9CA}" srcOrd="0" destOrd="0" presId="urn:microsoft.com/office/officeart/2005/8/layout/hierarchy6"/>
    <dgm:cxn modelId="{112B591A-A6DF-AC4D-9BAB-AC913046D22F}" type="presParOf" srcId="{B299ED6E-05BC-4A6B-BDEC-A2BAD502ECA2}" destId="{3223D028-D91E-4EA4-B54E-6E9B5ABAD145}" srcOrd="1" destOrd="0" presId="urn:microsoft.com/office/officeart/2005/8/layout/hierarchy6"/>
    <dgm:cxn modelId="{8B3F0957-676F-B74F-A7F0-1FB497429FA9}" type="presParOf" srcId="{3223D028-D91E-4EA4-B54E-6E9B5ABAD145}" destId="{E6A5F2D5-CDC2-4DA0-BCF3-E70334830A2E}" srcOrd="0" destOrd="0" presId="urn:microsoft.com/office/officeart/2005/8/layout/hierarchy6"/>
    <dgm:cxn modelId="{F3A396F5-4DD6-1744-91E8-238B95F7C512}" type="presParOf" srcId="{3223D028-D91E-4EA4-B54E-6E9B5ABAD145}" destId="{03E3111F-93AB-47AE-A25C-68BB06DC0808}" srcOrd="1" destOrd="0" presId="urn:microsoft.com/office/officeart/2005/8/layout/hierarchy6"/>
    <dgm:cxn modelId="{BE9314C5-DFCC-4C42-BD9E-745BBE3993BC}" type="presParOf" srcId="{03E3111F-93AB-47AE-A25C-68BB06DC0808}" destId="{C68ECA99-BE28-485D-B648-107034149917}" srcOrd="0" destOrd="0" presId="urn:microsoft.com/office/officeart/2005/8/layout/hierarchy6"/>
    <dgm:cxn modelId="{7E5679BE-4975-BA4E-B031-DEF84EBEE344}" type="presParOf" srcId="{03E3111F-93AB-47AE-A25C-68BB06DC0808}" destId="{EE4500AB-1E45-452D-B406-2E309EB59D76}" srcOrd="1" destOrd="0" presId="urn:microsoft.com/office/officeart/2005/8/layout/hierarchy6"/>
    <dgm:cxn modelId="{16A90C97-DE25-AF44-AA63-847ADB015CBF}" type="presParOf" srcId="{EE4500AB-1E45-452D-B406-2E309EB59D76}" destId="{EF8C891F-D979-4675-911C-C55EBEA0CCD0}" srcOrd="0" destOrd="0" presId="urn:microsoft.com/office/officeart/2005/8/layout/hierarchy6"/>
    <dgm:cxn modelId="{5A06E6B1-7E78-BD4C-B8BF-92A8D0921E6C}" type="presParOf" srcId="{EE4500AB-1E45-452D-B406-2E309EB59D76}" destId="{C49B0EAC-E6D1-4BD2-A867-08D5D4179692}" srcOrd="1" destOrd="0" presId="urn:microsoft.com/office/officeart/2005/8/layout/hierarchy6"/>
    <dgm:cxn modelId="{59F15074-9F73-8744-80AC-72168BD3DA6D}" type="presParOf" srcId="{C49B0EAC-E6D1-4BD2-A867-08D5D4179692}" destId="{D5EB4759-0278-499D-8D36-7062482A3785}" srcOrd="0" destOrd="0" presId="urn:microsoft.com/office/officeart/2005/8/layout/hierarchy6"/>
    <dgm:cxn modelId="{44261308-189C-524E-B837-EB30C68BB688}" type="presParOf" srcId="{C49B0EAC-E6D1-4BD2-A867-08D5D4179692}" destId="{298AEE72-468F-46FC-B438-129CA00784DF}" srcOrd="1" destOrd="0" presId="urn:microsoft.com/office/officeart/2005/8/layout/hierarchy6"/>
    <dgm:cxn modelId="{8133C107-08DF-1C4B-A3B7-A8F538C25CC9}" type="presParOf" srcId="{298AEE72-468F-46FC-B438-129CA00784DF}" destId="{BAB52762-7D9C-4287-818D-51BA758DC49A}" srcOrd="0" destOrd="0" presId="urn:microsoft.com/office/officeart/2005/8/layout/hierarchy6"/>
    <dgm:cxn modelId="{D041332D-D3D7-7048-85CB-82E874220D48}" type="presParOf" srcId="{298AEE72-468F-46FC-B438-129CA00784DF}" destId="{2BDA55FF-623B-47E2-B40B-80C77ABE8463}" srcOrd="1" destOrd="0" presId="urn:microsoft.com/office/officeart/2005/8/layout/hierarchy6"/>
    <dgm:cxn modelId="{B10FB1F2-A169-5343-88BA-6ED916DAF7AB}" type="presParOf" srcId="{C49B0EAC-E6D1-4BD2-A867-08D5D4179692}" destId="{9DBD756C-8DEB-4407-B54E-EECDA05C8055}" srcOrd="2" destOrd="0" presId="urn:microsoft.com/office/officeart/2005/8/layout/hierarchy6"/>
    <dgm:cxn modelId="{FF59805B-9F31-3A45-BA58-5460883E89ED}" type="presParOf" srcId="{C49B0EAC-E6D1-4BD2-A867-08D5D4179692}" destId="{80608837-CC20-4EA3-9C14-6F3108F6FD6C}" srcOrd="3" destOrd="0" presId="urn:microsoft.com/office/officeart/2005/8/layout/hierarchy6"/>
    <dgm:cxn modelId="{CFE941BC-FCDD-404F-AD50-B91B57A6DAC7}" type="presParOf" srcId="{80608837-CC20-4EA3-9C14-6F3108F6FD6C}" destId="{E2940DF1-FAAE-400F-A5BA-3C133842EB7B}" srcOrd="0" destOrd="0" presId="urn:microsoft.com/office/officeart/2005/8/layout/hierarchy6"/>
    <dgm:cxn modelId="{2E986383-2F08-1B4C-B3E5-B0EFFAEB965B}" type="presParOf" srcId="{80608837-CC20-4EA3-9C14-6F3108F6FD6C}" destId="{7CE3657A-7450-414F-A4BB-BF9D1AF28412}" srcOrd="1" destOrd="0" presId="urn:microsoft.com/office/officeart/2005/8/layout/hierarchy6"/>
    <dgm:cxn modelId="{5358903D-2F03-124D-9C94-D0ED153FA479}" type="presParOf" srcId="{B299ED6E-05BC-4A6B-BDEC-A2BAD502ECA2}" destId="{DEF6F69B-436A-49E0-8383-322E84CC0355}" srcOrd="2" destOrd="0" presId="urn:microsoft.com/office/officeart/2005/8/layout/hierarchy6"/>
    <dgm:cxn modelId="{A795043B-1B21-E644-9333-F850952FA3AE}" type="presParOf" srcId="{B299ED6E-05BC-4A6B-BDEC-A2BAD502ECA2}" destId="{C20D54DA-E988-4072-9AA7-EFB7FEDE74B0}" srcOrd="3" destOrd="0" presId="urn:microsoft.com/office/officeart/2005/8/layout/hierarchy6"/>
    <dgm:cxn modelId="{D614B3A9-383F-C141-9E7A-0BCED99CD187}" type="presParOf" srcId="{C20D54DA-E988-4072-9AA7-EFB7FEDE74B0}" destId="{E11CC4DA-68B1-4AB8-8006-7C001AB5DD2D}" srcOrd="0" destOrd="0" presId="urn:microsoft.com/office/officeart/2005/8/layout/hierarchy6"/>
    <dgm:cxn modelId="{B2DD35AD-E906-B146-BC31-6255914D46A5}" type="presParOf" srcId="{C20D54DA-E988-4072-9AA7-EFB7FEDE74B0}" destId="{2D70AC2B-3117-42D9-A217-4B0B13593E78}" srcOrd="1" destOrd="0" presId="urn:microsoft.com/office/officeart/2005/8/layout/hierarchy6"/>
    <dgm:cxn modelId="{CD3676BE-F966-6B4D-B4A1-E2A275BC6CF9}" type="presParOf" srcId="{2D70AC2B-3117-42D9-A217-4B0B13593E78}" destId="{5737BD9E-1DF9-4453-928C-399098B5E25A}" srcOrd="0" destOrd="0" presId="urn:microsoft.com/office/officeart/2005/8/layout/hierarchy6"/>
    <dgm:cxn modelId="{CDCD2A4A-F236-9C44-B162-1A12559FE26D}" type="presParOf" srcId="{2D70AC2B-3117-42D9-A217-4B0B13593E78}" destId="{98CC3AB5-98F5-456A-8EF9-3C742B4915B9}" srcOrd="1" destOrd="0" presId="urn:microsoft.com/office/officeart/2005/8/layout/hierarchy6"/>
    <dgm:cxn modelId="{5199FA9F-77A6-5542-B7D6-58E85DD0E078}" type="presParOf" srcId="{98CC3AB5-98F5-456A-8EF9-3C742B4915B9}" destId="{AAB50952-02F1-4D7F-BB41-C2AB18B586EE}" srcOrd="0" destOrd="0" presId="urn:microsoft.com/office/officeart/2005/8/layout/hierarchy6"/>
    <dgm:cxn modelId="{8552B684-E1CD-B040-A659-F458C740125A}" type="presParOf" srcId="{98CC3AB5-98F5-456A-8EF9-3C742B4915B9}" destId="{7D4BFFC2-1239-4E19-BEA4-DE98F518056A}" srcOrd="1" destOrd="0" presId="urn:microsoft.com/office/officeart/2005/8/layout/hierarchy6"/>
    <dgm:cxn modelId="{EEE8B336-A12A-0748-98E7-977995718EEC}" type="presParOf" srcId="{7D4BFFC2-1239-4E19-BEA4-DE98F518056A}" destId="{19A469E9-7187-4109-83CD-6A564771D660}" srcOrd="0" destOrd="0" presId="urn:microsoft.com/office/officeart/2005/8/layout/hierarchy6"/>
    <dgm:cxn modelId="{03A6FAE6-754A-6A4F-8A74-1131406800E8}" type="presParOf" srcId="{7D4BFFC2-1239-4E19-BEA4-DE98F518056A}" destId="{82E03032-27EB-4EA2-A795-1F008F14861D}" srcOrd="1" destOrd="0" presId="urn:microsoft.com/office/officeart/2005/8/layout/hierarchy6"/>
    <dgm:cxn modelId="{A50A486D-C1CF-B04E-B3C5-6C1444EDBFF4}" type="presParOf" srcId="{82E03032-27EB-4EA2-A795-1F008F14861D}" destId="{E3A6774A-99C3-4792-90AE-FAA64DA010FB}" srcOrd="0" destOrd="0" presId="urn:microsoft.com/office/officeart/2005/8/layout/hierarchy6"/>
    <dgm:cxn modelId="{4B9DC630-F392-1349-9F3E-6AFB25B9E538}" type="presParOf" srcId="{82E03032-27EB-4EA2-A795-1F008F14861D}" destId="{7D978927-60EE-4D6C-9972-2C986C9CD474}" srcOrd="1" destOrd="0" presId="urn:microsoft.com/office/officeart/2005/8/layout/hierarchy6"/>
    <dgm:cxn modelId="{642F91AA-5D42-4B47-9682-5BC597439675}" type="presParOf" srcId="{7D4BFFC2-1239-4E19-BEA4-DE98F518056A}" destId="{D19DA9BE-5BD5-42D9-84EF-04ABE2F231E7}" srcOrd="2" destOrd="0" presId="urn:microsoft.com/office/officeart/2005/8/layout/hierarchy6"/>
    <dgm:cxn modelId="{A8FC6E5D-C2F9-0B43-8319-2A13A0419A43}" type="presParOf" srcId="{7D4BFFC2-1239-4E19-BEA4-DE98F518056A}" destId="{8BC38D1E-4DF3-4CD7-8D39-FC7A12B72338}" srcOrd="3" destOrd="0" presId="urn:microsoft.com/office/officeart/2005/8/layout/hierarchy6"/>
    <dgm:cxn modelId="{89FCCC3D-ACA3-4F40-8E78-7F86CB838DDD}" type="presParOf" srcId="{8BC38D1E-4DF3-4CD7-8D39-FC7A12B72338}" destId="{FE252526-93E7-4353-9C34-1F8E5684FC7A}" srcOrd="0" destOrd="0" presId="urn:microsoft.com/office/officeart/2005/8/layout/hierarchy6"/>
    <dgm:cxn modelId="{CC033ADB-F97B-1B4F-B535-C50A24D1033C}" type="presParOf" srcId="{8BC38D1E-4DF3-4CD7-8D39-FC7A12B72338}" destId="{BCDB1954-1B2E-4FD7-ACE3-CA5D7CDCFA92}" srcOrd="1" destOrd="0" presId="urn:microsoft.com/office/officeart/2005/8/layout/hierarchy6"/>
    <dgm:cxn modelId="{C41B296A-EDD4-1D42-B435-6FDEBB87F9C0}" type="presParOf" srcId="{B299ED6E-05BC-4A6B-BDEC-A2BAD502ECA2}" destId="{C10650B7-5717-4CE8-B1CE-1D9D52691CB7}" srcOrd="4" destOrd="0" presId="urn:microsoft.com/office/officeart/2005/8/layout/hierarchy6"/>
    <dgm:cxn modelId="{98FEDEFB-0F7A-214C-B7FD-63B35A3F0A4F}" type="presParOf" srcId="{B299ED6E-05BC-4A6B-BDEC-A2BAD502ECA2}" destId="{27853AA1-DCC5-48D5-AFFF-2BF144D8CFC1}" srcOrd="5" destOrd="0" presId="urn:microsoft.com/office/officeart/2005/8/layout/hierarchy6"/>
    <dgm:cxn modelId="{AE6CAA93-DBEB-0342-B19C-35340B76E72B}" type="presParOf" srcId="{27853AA1-DCC5-48D5-AFFF-2BF144D8CFC1}" destId="{F77E9AD4-2916-4E6F-BE1E-FF9AE52093A1}" srcOrd="0" destOrd="0" presId="urn:microsoft.com/office/officeart/2005/8/layout/hierarchy6"/>
    <dgm:cxn modelId="{C281D6DF-3A8E-2444-B52B-831D1B9FB32D}" type="presParOf" srcId="{27853AA1-DCC5-48D5-AFFF-2BF144D8CFC1}" destId="{DE2783A3-08C4-4BC6-8777-8FC72D5FB893}" srcOrd="1" destOrd="0" presId="urn:microsoft.com/office/officeart/2005/8/layout/hierarchy6"/>
    <dgm:cxn modelId="{BC7E7D55-41E8-C349-BDE8-10F668D5C6A4}" type="presParOf" srcId="{DE2783A3-08C4-4BC6-8777-8FC72D5FB893}" destId="{EFEC6FA0-D87F-4D4B-964B-E4770AF88F55}" srcOrd="0" destOrd="0" presId="urn:microsoft.com/office/officeart/2005/8/layout/hierarchy6"/>
    <dgm:cxn modelId="{A8C2935D-0612-F547-950B-83CC1D3BE254}" type="presParOf" srcId="{DE2783A3-08C4-4BC6-8777-8FC72D5FB893}" destId="{4FF5E010-8E81-47D4-B266-9F26B232043C}" srcOrd="1" destOrd="0" presId="urn:microsoft.com/office/officeart/2005/8/layout/hierarchy6"/>
    <dgm:cxn modelId="{8247EDA6-11F1-6E44-B7F9-E802FD29A09B}" type="presParOf" srcId="{4FF5E010-8E81-47D4-B266-9F26B232043C}" destId="{738B271E-A66D-4F88-BEEB-58F88E26F960}" srcOrd="0" destOrd="0" presId="urn:microsoft.com/office/officeart/2005/8/layout/hierarchy6"/>
    <dgm:cxn modelId="{E750F277-E702-E749-A799-0C8F01A89171}" type="presParOf" srcId="{4FF5E010-8E81-47D4-B266-9F26B232043C}" destId="{1161B0B8-B3E8-4833-9DDC-C85C8E9899E0}" srcOrd="1" destOrd="0" presId="urn:microsoft.com/office/officeart/2005/8/layout/hierarchy6"/>
    <dgm:cxn modelId="{2DBBD9F7-9854-1746-9B34-FD437C1ADE14}" type="presParOf" srcId="{1161B0B8-B3E8-4833-9DDC-C85C8E9899E0}" destId="{C63C95D5-DBEE-4845-B8A7-F2E075A116A9}" srcOrd="0" destOrd="0" presId="urn:microsoft.com/office/officeart/2005/8/layout/hierarchy6"/>
    <dgm:cxn modelId="{AF0060B0-9436-FF46-A716-65DB134BF048}" type="presParOf" srcId="{1161B0B8-B3E8-4833-9DDC-C85C8E9899E0}" destId="{CF7927C6-638C-4104-9A66-D29D2DD9F969}" srcOrd="1" destOrd="0" presId="urn:microsoft.com/office/officeart/2005/8/layout/hierarchy6"/>
    <dgm:cxn modelId="{00C9A243-5483-7B40-B9EE-C19475E57655}" type="presParOf" srcId="{CF7927C6-638C-4104-9A66-D29D2DD9F969}" destId="{A441B6A0-2126-4C6F-9A5D-A17D2F614547}" srcOrd="0" destOrd="0" presId="urn:microsoft.com/office/officeart/2005/8/layout/hierarchy6"/>
    <dgm:cxn modelId="{08039813-3EE0-F842-8F47-27EEA3AEF90E}" type="presParOf" srcId="{CF7927C6-638C-4104-9A66-D29D2DD9F969}" destId="{A93D4A68-9498-4C64-B68B-84A3CA6D5885}" srcOrd="1" destOrd="0" presId="urn:microsoft.com/office/officeart/2005/8/layout/hierarchy6"/>
    <dgm:cxn modelId="{F24124B4-8E98-9441-8BD8-C0045A4EB3E6}" type="presParOf" srcId="{1161B0B8-B3E8-4833-9DDC-C85C8E9899E0}" destId="{940F50D1-C9C6-43D4-9AF6-1623B645CBF2}" srcOrd="2" destOrd="0" presId="urn:microsoft.com/office/officeart/2005/8/layout/hierarchy6"/>
    <dgm:cxn modelId="{FE5C2742-72CF-5E47-BEDA-BF882CB36E52}" type="presParOf" srcId="{1161B0B8-B3E8-4833-9DDC-C85C8E9899E0}" destId="{B848CB0D-BFA7-4AF7-99D0-D000F5302B96}" srcOrd="3" destOrd="0" presId="urn:microsoft.com/office/officeart/2005/8/layout/hierarchy6"/>
    <dgm:cxn modelId="{45501306-ED18-0448-B899-99C3CD883732}" type="presParOf" srcId="{B848CB0D-BFA7-4AF7-99D0-D000F5302B96}" destId="{D2E16319-1123-4895-A508-EF1059CA1840}" srcOrd="0" destOrd="0" presId="urn:microsoft.com/office/officeart/2005/8/layout/hierarchy6"/>
    <dgm:cxn modelId="{F1F4FA2D-88E5-6B48-B964-31440979454A}" type="presParOf" srcId="{B848CB0D-BFA7-4AF7-99D0-D000F5302B96}" destId="{3F786F12-2CA3-42CA-ABA2-A3C1444BC7D7}" srcOrd="1" destOrd="0" presId="urn:microsoft.com/office/officeart/2005/8/layout/hierarchy6"/>
    <dgm:cxn modelId="{EBD11215-F8E9-9845-B0F8-85860BABD23C}" type="presParOf" srcId="{709944F2-EC27-4E19-BA9E-47D39409917B}" destId="{BD742F51-1B59-42CE-8F1B-486CAC6FC5B2}" srcOrd="1" destOrd="0" presId="urn:microsoft.com/office/officeart/2005/8/layout/hierarchy6"/>
    <dgm:cxn modelId="{77CDF921-C834-8B4A-9CA0-2FBBB1180362}" type="presParOf" srcId="{BD742F51-1B59-42CE-8F1B-486CAC6FC5B2}" destId="{A35A48CA-46A4-4569-812D-6124708B2963}" srcOrd="0" destOrd="0" presId="urn:microsoft.com/office/officeart/2005/8/layout/hierarchy6"/>
    <dgm:cxn modelId="{98CEE7CB-45DF-7C47-B23A-A1B7E7555F08}" type="presParOf" srcId="{A35A48CA-46A4-4569-812D-6124708B2963}" destId="{1AD0F10D-4FFE-46A9-AEEB-F9A5D73229BB}" srcOrd="0" destOrd="0" presId="urn:microsoft.com/office/officeart/2005/8/layout/hierarchy6"/>
    <dgm:cxn modelId="{B3DAF7D9-47D7-964B-9154-01A0C8A031F1}" type="presParOf" srcId="{A35A48CA-46A4-4569-812D-6124708B2963}" destId="{3D018BF3-A67F-49DB-91CD-6303D0CC52CA}" srcOrd="1" destOrd="0" presId="urn:microsoft.com/office/officeart/2005/8/layout/hierarchy6"/>
    <dgm:cxn modelId="{62754349-6A94-D64D-B33A-0B4DFAAA0148}" type="presParOf" srcId="{BD742F51-1B59-42CE-8F1B-486CAC6FC5B2}" destId="{F0806194-3217-4CFE-BF2D-029D41DB5679}" srcOrd="1" destOrd="0" presId="urn:microsoft.com/office/officeart/2005/8/layout/hierarchy6"/>
    <dgm:cxn modelId="{FF28853C-E6FF-AD4D-9DE4-1EDD8659509B}" type="presParOf" srcId="{F0806194-3217-4CFE-BF2D-029D41DB5679}" destId="{0DBFF66C-4FAC-4268-9AD8-18BF9A1E030E}" srcOrd="0" destOrd="0" presId="urn:microsoft.com/office/officeart/2005/8/layout/hierarchy6"/>
    <dgm:cxn modelId="{EFEF4288-4019-DD4F-B2F6-44682240A64A}" type="presParOf" srcId="{BD742F51-1B59-42CE-8F1B-486CAC6FC5B2}" destId="{9E2FB990-0AF3-44B8-AAB3-FC413E34BF89}" srcOrd="2" destOrd="0" presId="urn:microsoft.com/office/officeart/2005/8/layout/hierarchy6"/>
    <dgm:cxn modelId="{38EB34DC-7E53-6347-B60B-FBDA122820EC}" type="presParOf" srcId="{9E2FB990-0AF3-44B8-AAB3-FC413E34BF89}" destId="{389F4C38-1175-4E03-9B98-B22B8E7C2723}" srcOrd="0" destOrd="0" presId="urn:microsoft.com/office/officeart/2005/8/layout/hierarchy6"/>
    <dgm:cxn modelId="{FB87C95F-ABF3-6041-A20F-A052F0E8F06C}" type="presParOf" srcId="{9E2FB990-0AF3-44B8-AAB3-FC413E34BF89}" destId="{F9AA808A-6DC5-4F88-A228-B8E93896563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F4C38-1175-4E03-9B98-B22B8E7C2723}">
      <dsp:nvSpPr>
        <dsp:cNvPr id="0" name=""/>
        <dsp:cNvSpPr/>
      </dsp:nvSpPr>
      <dsp:spPr>
        <a:xfrm>
          <a:off x="0" y="1955480"/>
          <a:ext cx="5987987" cy="4338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b-NO" sz="1200" kern="1200"/>
            <a:t>Indirekte ringvirkninger</a:t>
          </a:r>
          <a:endParaRPr lang="nb-NO" sz="1200" kern="1200" dirty="0"/>
        </a:p>
      </dsp:txBody>
      <dsp:txXfrm>
        <a:off x="0" y="1955480"/>
        <a:ext cx="1796396" cy="433895"/>
      </dsp:txXfrm>
    </dsp:sp>
    <dsp:sp modelId="{1AD0F10D-4FFE-46A9-AEEB-F9A5D73229BB}">
      <dsp:nvSpPr>
        <dsp:cNvPr id="0" name=""/>
        <dsp:cNvSpPr/>
      </dsp:nvSpPr>
      <dsp:spPr>
        <a:xfrm>
          <a:off x="0" y="943712"/>
          <a:ext cx="5987987" cy="4338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b-NO" sz="1200" kern="1200"/>
            <a:t>Direkte ringvirkninger</a:t>
          </a:r>
          <a:endParaRPr lang="nb-NO" sz="1200" kern="1200" dirty="0"/>
        </a:p>
      </dsp:txBody>
      <dsp:txXfrm>
        <a:off x="0" y="943712"/>
        <a:ext cx="1796396" cy="433895"/>
      </dsp:txXfrm>
    </dsp:sp>
    <dsp:sp modelId="{B44BDCD7-AD63-4B4E-ADB0-93315820BA76}">
      <dsp:nvSpPr>
        <dsp:cNvPr id="0" name=""/>
        <dsp:cNvSpPr/>
      </dsp:nvSpPr>
      <dsp:spPr>
        <a:xfrm>
          <a:off x="3242075" y="472195"/>
          <a:ext cx="1180471" cy="3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b-NO" sz="800" b="1" kern="1200"/>
            <a:t>Flypassasjerers forbruk</a:t>
          </a:r>
          <a:endParaRPr lang="nb-NO" sz="800" b="1" kern="1200" dirty="0"/>
        </a:p>
      </dsp:txBody>
      <dsp:txXfrm>
        <a:off x="3252665" y="482785"/>
        <a:ext cx="1159291" cy="340399"/>
      </dsp:txXfrm>
    </dsp:sp>
    <dsp:sp modelId="{5394A565-F94E-4BBF-9C4B-CAD554CDB9CA}">
      <dsp:nvSpPr>
        <dsp:cNvPr id="0" name=""/>
        <dsp:cNvSpPr/>
      </dsp:nvSpPr>
      <dsp:spPr>
        <a:xfrm>
          <a:off x="2422152" y="833774"/>
          <a:ext cx="1410159" cy="144631"/>
        </a:xfrm>
        <a:custGeom>
          <a:avLst/>
          <a:gdLst/>
          <a:ahLst/>
          <a:cxnLst/>
          <a:rect l="0" t="0" r="0" b="0"/>
          <a:pathLst>
            <a:path>
              <a:moveTo>
                <a:pt x="1410159" y="0"/>
              </a:moveTo>
              <a:lnTo>
                <a:pt x="1410159" y="72315"/>
              </a:lnTo>
              <a:lnTo>
                <a:pt x="0" y="72315"/>
              </a:lnTo>
              <a:lnTo>
                <a:pt x="0" y="144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A5F2D5-CDC2-4DA0-BCF3-E70334830A2E}">
      <dsp:nvSpPr>
        <dsp:cNvPr id="0" name=""/>
        <dsp:cNvSpPr/>
      </dsp:nvSpPr>
      <dsp:spPr>
        <a:xfrm>
          <a:off x="2116153" y="978406"/>
          <a:ext cx="611998" cy="3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b-NO" sz="800" kern="1200"/>
            <a:t>Omsetning næring 1</a:t>
          </a:r>
          <a:endParaRPr lang="nb-NO" sz="800" kern="1200" dirty="0"/>
        </a:p>
      </dsp:txBody>
      <dsp:txXfrm>
        <a:off x="2126743" y="988996"/>
        <a:ext cx="590818" cy="340399"/>
      </dsp:txXfrm>
    </dsp:sp>
    <dsp:sp modelId="{C68ECA99-BE28-485D-B648-107034149917}">
      <dsp:nvSpPr>
        <dsp:cNvPr id="0" name=""/>
        <dsp:cNvSpPr/>
      </dsp:nvSpPr>
      <dsp:spPr>
        <a:xfrm>
          <a:off x="2376432" y="1339985"/>
          <a:ext cx="91440" cy="144631"/>
        </a:xfrm>
        <a:custGeom>
          <a:avLst/>
          <a:gdLst/>
          <a:ahLst/>
          <a:cxnLst/>
          <a:rect l="0" t="0" r="0" b="0"/>
          <a:pathLst>
            <a:path>
              <a:moveTo>
                <a:pt x="45720" y="0"/>
              </a:moveTo>
              <a:lnTo>
                <a:pt x="45720" y="1446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C891F-D979-4675-911C-C55EBEA0CCD0}">
      <dsp:nvSpPr>
        <dsp:cNvPr id="0" name=""/>
        <dsp:cNvSpPr/>
      </dsp:nvSpPr>
      <dsp:spPr>
        <a:xfrm>
          <a:off x="2116153" y="1484617"/>
          <a:ext cx="611998" cy="3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b-NO" sz="800" kern="1200"/>
            <a:t>Vare- og tjenestekjøp</a:t>
          </a:r>
          <a:endParaRPr lang="nb-NO" sz="800" kern="1200" dirty="0"/>
        </a:p>
      </dsp:txBody>
      <dsp:txXfrm>
        <a:off x="2126743" y="1495207"/>
        <a:ext cx="590818" cy="340399"/>
      </dsp:txXfrm>
    </dsp:sp>
    <dsp:sp modelId="{D5EB4759-0278-499D-8D36-7062482A3785}">
      <dsp:nvSpPr>
        <dsp:cNvPr id="0" name=""/>
        <dsp:cNvSpPr/>
      </dsp:nvSpPr>
      <dsp:spPr>
        <a:xfrm>
          <a:off x="2069612" y="1846196"/>
          <a:ext cx="352539" cy="144631"/>
        </a:xfrm>
        <a:custGeom>
          <a:avLst/>
          <a:gdLst/>
          <a:ahLst/>
          <a:cxnLst/>
          <a:rect l="0" t="0" r="0" b="0"/>
          <a:pathLst>
            <a:path>
              <a:moveTo>
                <a:pt x="352539" y="0"/>
              </a:moveTo>
              <a:lnTo>
                <a:pt x="352539" y="72315"/>
              </a:lnTo>
              <a:lnTo>
                <a:pt x="0" y="72315"/>
              </a:lnTo>
              <a:lnTo>
                <a:pt x="0" y="1446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B52762-7D9C-4287-818D-51BA758DC49A}">
      <dsp:nvSpPr>
        <dsp:cNvPr id="0" name=""/>
        <dsp:cNvSpPr/>
      </dsp:nvSpPr>
      <dsp:spPr>
        <a:xfrm>
          <a:off x="1798428" y="1990828"/>
          <a:ext cx="542368" cy="3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b-NO" sz="800" kern="1200"/>
            <a:t>Omsetning leverandør 1</a:t>
          </a:r>
          <a:endParaRPr lang="nb-NO" sz="800" kern="1200" dirty="0"/>
        </a:p>
      </dsp:txBody>
      <dsp:txXfrm>
        <a:off x="1809018" y="2001418"/>
        <a:ext cx="521188" cy="340399"/>
      </dsp:txXfrm>
    </dsp:sp>
    <dsp:sp modelId="{9DBD756C-8DEB-4407-B54E-EECDA05C8055}">
      <dsp:nvSpPr>
        <dsp:cNvPr id="0" name=""/>
        <dsp:cNvSpPr/>
      </dsp:nvSpPr>
      <dsp:spPr>
        <a:xfrm>
          <a:off x="2422152" y="1846196"/>
          <a:ext cx="352539" cy="144631"/>
        </a:xfrm>
        <a:custGeom>
          <a:avLst/>
          <a:gdLst/>
          <a:ahLst/>
          <a:cxnLst/>
          <a:rect l="0" t="0" r="0" b="0"/>
          <a:pathLst>
            <a:path>
              <a:moveTo>
                <a:pt x="0" y="0"/>
              </a:moveTo>
              <a:lnTo>
                <a:pt x="0" y="72315"/>
              </a:lnTo>
              <a:lnTo>
                <a:pt x="352539" y="72315"/>
              </a:lnTo>
              <a:lnTo>
                <a:pt x="352539" y="1446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940DF1-FAAE-400F-A5BA-3C133842EB7B}">
      <dsp:nvSpPr>
        <dsp:cNvPr id="0" name=""/>
        <dsp:cNvSpPr/>
      </dsp:nvSpPr>
      <dsp:spPr>
        <a:xfrm>
          <a:off x="2503507" y="1990828"/>
          <a:ext cx="542368" cy="3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b-NO" sz="800" kern="1200"/>
            <a:t>Omsetning leverandør 2</a:t>
          </a:r>
          <a:endParaRPr lang="nb-NO" sz="800" kern="1200" dirty="0"/>
        </a:p>
      </dsp:txBody>
      <dsp:txXfrm>
        <a:off x="2514097" y="2001418"/>
        <a:ext cx="521188" cy="340399"/>
      </dsp:txXfrm>
    </dsp:sp>
    <dsp:sp modelId="{DEF6F69B-436A-49E0-8383-322E84CC0355}">
      <dsp:nvSpPr>
        <dsp:cNvPr id="0" name=""/>
        <dsp:cNvSpPr/>
      </dsp:nvSpPr>
      <dsp:spPr>
        <a:xfrm>
          <a:off x="3786591" y="833774"/>
          <a:ext cx="91440" cy="144631"/>
        </a:xfrm>
        <a:custGeom>
          <a:avLst/>
          <a:gdLst/>
          <a:ahLst/>
          <a:cxnLst/>
          <a:rect l="0" t="0" r="0" b="0"/>
          <a:pathLst>
            <a:path>
              <a:moveTo>
                <a:pt x="45720" y="0"/>
              </a:moveTo>
              <a:lnTo>
                <a:pt x="45720" y="144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1CC4DA-68B1-4AB8-8006-7C001AB5DD2D}">
      <dsp:nvSpPr>
        <dsp:cNvPr id="0" name=""/>
        <dsp:cNvSpPr/>
      </dsp:nvSpPr>
      <dsp:spPr>
        <a:xfrm>
          <a:off x="3526312" y="978406"/>
          <a:ext cx="611998" cy="3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b-NO" sz="800" kern="1200"/>
            <a:t>Omsetning næring 2</a:t>
          </a:r>
          <a:endParaRPr lang="nb-NO" sz="800" kern="1200" dirty="0"/>
        </a:p>
      </dsp:txBody>
      <dsp:txXfrm>
        <a:off x="3536902" y="988996"/>
        <a:ext cx="590818" cy="340399"/>
      </dsp:txXfrm>
    </dsp:sp>
    <dsp:sp modelId="{5737BD9E-1DF9-4453-928C-399098B5E25A}">
      <dsp:nvSpPr>
        <dsp:cNvPr id="0" name=""/>
        <dsp:cNvSpPr/>
      </dsp:nvSpPr>
      <dsp:spPr>
        <a:xfrm>
          <a:off x="3786591" y="1339985"/>
          <a:ext cx="91440" cy="144631"/>
        </a:xfrm>
        <a:custGeom>
          <a:avLst/>
          <a:gdLst/>
          <a:ahLst/>
          <a:cxnLst/>
          <a:rect l="0" t="0" r="0" b="0"/>
          <a:pathLst>
            <a:path>
              <a:moveTo>
                <a:pt x="45720" y="0"/>
              </a:moveTo>
              <a:lnTo>
                <a:pt x="45720" y="1446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B50952-02F1-4D7F-BB41-C2AB18B586EE}">
      <dsp:nvSpPr>
        <dsp:cNvPr id="0" name=""/>
        <dsp:cNvSpPr/>
      </dsp:nvSpPr>
      <dsp:spPr>
        <a:xfrm>
          <a:off x="3526312" y="1484617"/>
          <a:ext cx="611998" cy="3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b-NO" sz="800" kern="1200"/>
            <a:t>Vare- og tjenestekjøp</a:t>
          </a:r>
          <a:endParaRPr lang="nb-NO" sz="800" kern="1200" dirty="0"/>
        </a:p>
      </dsp:txBody>
      <dsp:txXfrm>
        <a:off x="3536902" y="1495207"/>
        <a:ext cx="590818" cy="340399"/>
      </dsp:txXfrm>
    </dsp:sp>
    <dsp:sp modelId="{19A469E9-7187-4109-83CD-6A564771D660}">
      <dsp:nvSpPr>
        <dsp:cNvPr id="0" name=""/>
        <dsp:cNvSpPr/>
      </dsp:nvSpPr>
      <dsp:spPr>
        <a:xfrm>
          <a:off x="3479771" y="1846196"/>
          <a:ext cx="352539" cy="144631"/>
        </a:xfrm>
        <a:custGeom>
          <a:avLst/>
          <a:gdLst/>
          <a:ahLst/>
          <a:cxnLst/>
          <a:rect l="0" t="0" r="0" b="0"/>
          <a:pathLst>
            <a:path>
              <a:moveTo>
                <a:pt x="352539" y="0"/>
              </a:moveTo>
              <a:lnTo>
                <a:pt x="352539" y="72315"/>
              </a:lnTo>
              <a:lnTo>
                <a:pt x="0" y="72315"/>
              </a:lnTo>
              <a:lnTo>
                <a:pt x="0" y="1446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A6774A-99C3-4792-90AE-FAA64DA010FB}">
      <dsp:nvSpPr>
        <dsp:cNvPr id="0" name=""/>
        <dsp:cNvSpPr/>
      </dsp:nvSpPr>
      <dsp:spPr>
        <a:xfrm>
          <a:off x="3208587" y="1990828"/>
          <a:ext cx="542368" cy="3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b-NO" sz="800" kern="1200"/>
            <a:t>Omsetning leverandør 3</a:t>
          </a:r>
          <a:endParaRPr lang="nb-NO" sz="800" kern="1200" dirty="0"/>
        </a:p>
      </dsp:txBody>
      <dsp:txXfrm>
        <a:off x="3219177" y="2001418"/>
        <a:ext cx="521188" cy="340399"/>
      </dsp:txXfrm>
    </dsp:sp>
    <dsp:sp modelId="{D19DA9BE-5BD5-42D9-84EF-04ABE2F231E7}">
      <dsp:nvSpPr>
        <dsp:cNvPr id="0" name=""/>
        <dsp:cNvSpPr/>
      </dsp:nvSpPr>
      <dsp:spPr>
        <a:xfrm>
          <a:off x="3832311" y="1846196"/>
          <a:ext cx="352539" cy="144631"/>
        </a:xfrm>
        <a:custGeom>
          <a:avLst/>
          <a:gdLst/>
          <a:ahLst/>
          <a:cxnLst/>
          <a:rect l="0" t="0" r="0" b="0"/>
          <a:pathLst>
            <a:path>
              <a:moveTo>
                <a:pt x="0" y="0"/>
              </a:moveTo>
              <a:lnTo>
                <a:pt x="0" y="72315"/>
              </a:lnTo>
              <a:lnTo>
                <a:pt x="352539" y="72315"/>
              </a:lnTo>
              <a:lnTo>
                <a:pt x="352539" y="1446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252526-93E7-4353-9C34-1F8E5684FC7A}">
      <dsp:nvSpPr>
        <dsp:cNvPr id="0" name=""/>
        <dsp:cNvSpPr/>
      </dsp:nvSpPr>
      <dsp:spPr>
        <a:xfrm>
          <a:off x="3913667" y="1990828"/>
          <a:ext cx="542368" cy="3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b-NO" sz="800" kern="1200"/>
            <a:t>Omsetning leverandør 4</a:t>
          </a:r>
          <a:endParaRPr lang="nb-NO" sz="800" kern="1200" dirty="0"/>
        </a:p>
      </dsp:txBody>
      <dsp:txXfrm>
        <a:off x="3924257" y="2001418"/>
        <a:ext cx="521188" cy="340399"/>
      </dsp:txXfrm>
    </dsp:sp>
    <dsp:sp modelId="{C10650B7-5717-4CE8-B1CE-1D9D52691CB7}">
      <dsp:nvSpPr>
        <dsp:cNvPr id="0" name=""/>
        <dsp:cNvSpPr/>
      </dsp:nvSpPr>
      <dsp:spPr>
        <a:xfrm>
          <a:off x="3832311" y="833774"/>
          <a:ext cx="1410159" cy="144631"/>
        </a:xfrm>
        <a:custGeom>
          <a:avLst/>
          <a:gdLst/>
          <a:ahLst/>
          <a:cxnLst/>
          <a:rect l="0" t="0" r="0" b="0"/>
          <a:pathLst>
            <a:path>
              <a:moveTo>
                <a:pt x="0" y="0"/>
              </a:moveTo>
              <a:lnTo>
                <a:pt x="0" y="72315"/>
              </a:lnTo>
              <a:lnTo>
                <a:pt x="1410159" y="72315"/>
              </a:lnTo>
              <a:lnTo>
                <a:pt x="1410159" y="144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7E9AD4-2916-4E6F-BE1E-FF9AE52093A1}">
      <dsp:nvSpPr>
        <dsp:cNvPr id="0" name=""/>
        <dsp:cNvSpPr/>
      </dsp:nvSpPr>
      <dsp:spPr>
        <a:xfrm>
          <a:off x="4936471" y="978406"/>
          <a:ext cx="611998" cy="3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b-NO" sz="800" kern="1200"/>
            <a:t>Omsetning næring 3</a:t>
          </a:r>
          <a:endParaRPr lang="nb-NO" sz="800" kern="1200" dirty="0"/>
        </a:p>
      </dsp:txBody>
      <dsp:txXfrm>
        <a:off x="4947061" y="988996"/>
        <a:ext cx="590818" cy="340399"/>
      </dsp:txXfrm>
    </dsp:sp>
    <dsp:sp modelId="{EFEC6FA0-D87F-4D4B-964B-E4770AF88F55}">
      <dsp:nvSpPr>
        <dsp:cNvPr id="0" name=""/>
        <dsp:cNvSpPr/>
      </dsp:nvSpPr>
      <dsp:spPr>
        <a:xfrm>
          <a:off x="5196750" y="1339985"/>
          <a:ext cx="91440" cy="144631"/>
        </a:xfrm>
        <a:custGeom>
          <a:avLst/>
          <a:gdLst/>
          <a:ahLst/>
          <a:cxnLst/>
          <a:rect l="0" t="0" r="0" b="0"/>
          <a:pathLst>
            <a:path>
              <a:moveTo>
                <a:pt x="45720" y="0"/>
              </a:moveTo>
              <a:lnTo>
                <a:pt x="45720" y="1446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8B271E-A66D-4F88-BEEB-58F88E26F960}">
      <dsp:nvSpPr>
        <dsp:cNvPr id="0" name=""/>
        <dsp:cNvSpPr/>
      </dsp:nvSpPr>
      <dsp:spPr>
        <a:xfrm>
          <a:off x="4936471" y="1484617"/>
          <a:ext cx="611998" cy="3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b-NO" sz="800" kern="1200"/>
            <a:t>Vare- og tjenestekjøp</a:t>
          </a:r>
          <a:endParaRPr lang="nb-NO" sz="800" kern="1200" dirty="0"/>
        </a:p>
      </dsp:txBody>
      <dsp:txXfrm>
        <a:off x="4947061" y="1495207"/>
        <a:ext cx="590818" cy="340399"/>
      </dsp:txXfrm>
    </dsp:sp>
    <dsp:sp modelId="{C63C95D5-DBEE-4845-B8A7-F2E075A116A9}">
      <dsp:nvSpPr>
        <dsp:cNvPr id="0" name=""/>
        <dsp:cNvSpPr/>
      </dsp:nvSpPr>
      <dsp:spPr>
        <a:xfrm>
          <a:off x="4889931" y="1846196"/>
          <a:ext cx="352539" cy="144631"/>
        </a:xfrm>
        <a:custGeom>
          <a:avLst/>
          <a:gdLst/>
          <a:ahLst/>
          <a:cxnLst/>
          <a:rect l="0" t="0" r="0" b="0"/>
          <a:pathLst>
            <a:path>
              <a:moveTo>
                <a:pt x="352539" y="0"/>
              </a:moveTo>
              <a:lnTo>
                <a:pt x="352539" y="72315"/>
              </a:lnTo>
              <a:lnTo>
                <a:pt x="0" y="72315"/>
              </a:lnTo>
              <a:lnTo>
                <a:pt x="0" y="1446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41B6A0-2126-4C6F-9A5D-A17D2F614547}">
      <dsp:nvSpPr>
        <dsp:cNvPr id="0" name=""/>
        <dsp:cNvSpPr/>
      </dsp:nvSpPr>
      <dsp:spPr>
        <a:xfrm>
          <a:off x="4618746" y="1990828"/>
          <a:ext cx="542368" cy="3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b-NO" sz="800" kern="1200"/>
            <a:t>Omsetning leverandør 5</a:t>
          </a:r>
          <a:endParaRPr lang="nb-NO" sz="800" kern="1200" dirty="0"/>
        </a:p>
      </dsp:txBody>
      <dsp:txXfrm>
        <a:off x="4629336" y="2001418"/>
        <a:ext cx="521188" cy="340399"/>
      </dsp:txXfrm>
    </dsp:sp>
    <dsp:sp modelId="{940F50D1-C9C6-43D4-9AF6-1623B645CBF2}">
      <dsp:nvSpPr>
        <dsp:cNvPr id="0" name=""/>
        <dsp:cNvSpPr/>
      </dsp:nvSpPr>
      <dsp:spPr>
        <a:xfrm>
          <a:off x="5242470" y="1846196"/>
          <a:ext cx="352539" cy="144631"/>
        </a:xfrm>
        <a:custGeom>
          <a:avLst/>
          <a:gdLst/>
          <a:ahLst/>
          <a:cxnLst/>
          <a:rect l="0" t="0" r="0" b="0"/>
          <a:pathLst>
            <a:path>
              <a:moveTo>
                <a:pt x="0" y="0"/>
              </a:moveTo>
              <a:lnTo>
                <a:pt x="0" y="72315"/>
              </a:lnTo>
              <a:lnTo>
                <a:pt x="352539" y="72315"/>
              </a:lnTo>
              <a:lnTo>
                <a:pt x="352539" y="1446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E16319-1123-4895-A508-EF1059CA1840}">
      <dsp:nvSpPr>
        <dsp:cNvPr id="0" name=""/>
        <dsp:cNvSpPr/>
      </dsp:nvSpPr>
      <dsp:spPr>
        <a:xfrm>
          <a:off x="5323826" y="1990828"/>
          <a:ext cx="542368" cy="361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b-NO" sz="800" kern="1200"/>
            <a:t>Omsetning leverandør 6</a:t>
          </a:r>
          <a:endParaRPr lang="nb-NO" sz="800" kern="1200" dirty="0"/>
        </a:p>
      </dsp:txBody>
      <dsp:txXfrm>
        <a:off x="5334416" y="2001418"/>
        <a:ext cx="521188" cy="3403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7ED08A8-A816-4782-BE87-44EB7AED2680}" type="datetimeFigureOut">
              <a:rPr lang="nb-NO" smtClean="0"/>
              <a:t>19.03.2020</a:t>
            </a:fld>
            <a:endParaRPr lang="nb-NO"/>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B8502BE-D341-4C63-8182-9BF5CE6340B3}" type="slidenum">
              <a:rPr lang="nb-NO" smtClean="0"/>
              <a:t>‹#›</a:t>
            </a:fld>
            <a:endParaRPr lang="nb-NO"/>
          </a:p>
        </p:txBody>
      </p:sp>
    </p:spTree>
    <p:extLst>
      <p:ext uri="{BB962C8B-B14F-4D97-AF65-F5344CB8AC3E}">
        <p14:creationId xmlns:p14="http://schemas.microsoft.com/office/powerpoint/2010/main" val="4275768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900D18D-C702-4BF6-B811-19DED017F83F}" type="datetimeFigureOut">
              <a:rPr lang="en-GB" smtClean="0"/>
              <a:t>19/03/2020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EA04AADD-E2E8-4BC2-A45F-A2A2ADCED33C}" type="slidenum">
              <a:rPr lang="en-GB" smtClean="0"/>
              <a:t>‹#›</a:t>
            </a:fld>
            <a:endParaRPr lang="en-GB"/>
          </a:p>
        </p:txBody>
      </p:sp>
    </p:spTree>
    <p:extLst>
      <p:ext uri="{BB962C8B-B14F-4D97-AF65-F5344CB8AC3E}">
        <p14:creationId xmlns:p14="http://schemas.microsoft.com/office/powerpoint/2010/main" val="168174319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04AADD-E2E8-4BC2-A45F-A2A2ADCED33C}" type="slidenum">
              <a:rPr lang="en-GB" smtClean="0"/>
              <a:t>1</a:t>
            </a:fld>
            <a:endParaRPr lang="en-GB"/>
          </a:p>
        </p:txBody>
      </p:sp>
    </p:spTree>
    <p:extLst>
      <p:ext uri="{BB962C8B-B14F-4D97-AF65-F5344CB8AC3E}">
        <p14:creationId xmlns:p14="http://schemas.microsoft.com/office/powerpoint/2010/main" val="186886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A04AADD-E2E8-4BC2-A45F-A2A2ADCED33C}" type="slidenum">
              <a:rPr lang="en-GB" smtClean="0"/>
              <a:t>2</a:t>
            </a:fld>
            <a:endParaRPr lang="en-GB"/>
          </a:p>
        </p:txBody>
      </p:sp>
    </p:spTree>
    <p:extLst>
      <p:ext uri="{BB962C8B-B14F-4D97-AF65-F5344CB8AC3E}">
        <p14:creationId xmlns:p14="http://schemas.microsoft.com/office/powerpoint/2010/main" val="28782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endParaRPr lang="nb-NO" dirty="0"/>
          </a:p>
        </p:txBody>
      </p:sp>
      <p:sp>
        <p:nvSpPr>
          <p:cNvPr id="4" name="Plassholder for lysbildenummer 3"/>
          <p:cNvSpPr>
            <a:spLocks noGrp="1"/>
          </p:cNvSpPr>
          <p:nvPr>
            <p:ph type="sldNum" sz="quarter" idx="5"/>
          </p:nvPr>
        </p:nvSpPr>
        <p:spPr/>
        <p:txBody>
          <a:bodyPr/>
          <a:lstStyle/>
          <a:p>
            <a:fld id="{EA04AADD-E2E8-4BC2-A45F-A2A2ADCED33C}" type="slidenum">
              <a:rPr lang="en-GB" smtClean="0"/>
              <a:t>4</a:t>
            </a:fld>
            <a:endParaRPr lang="en-GB"/>
          </a:p>
        </p:txBody>
      </p:sp>
    </p:spTree>
    <p:extLst>
      <p:ext uri="{BB962C8B-B14F-4D97-AF65-F5344CB8AC3E}">
        <p14:creationId xmlns:p14="http://schemas.microsoft.com/office/powerpoint/2010/main" val="264074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A04AADD-E2E8-4BC2-A45F-A2A2ADCED33C}" type="slidenum">
              <a:rPr lang="en-GB" smtClean="0"/>
              <a:t>6</a:t>
            </a:fld>
            <a:endParaRPr lang="en-GB"/>
          </a:p>
        </p:txBody>
      </p:sp>
    </p:spTree>
    <p:extLst>
      <p:ext uri="{BB962C8B-B14F-4D97-AF65-F5344CB8AC3E}">
        <p14:creationId xmlns:p14="http://schemas.microsoft.com/office/powerpoint/2010/main" val="170769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A04AADD-E2E8-4BC2-A45F-A2A2ADCED33C}" type="slidenum">
              <a:rPr lang="en-GB" smtClean="0"/>
              <a:t>8</a:t>
            </a:fld>
            <a:endParaRPr lang="en-GB"/>
          </a:p>
        </p:txBody>
      </p:sp>
    </p:spTree>
    <p:extLst>
      <p:ext uri="{BB962C8B-B14F-4D97-AF65-F5344CB8AC3E}">
        <p14:creationId xmlns:p14="http://schemas.microsoft.com/office/powerpoint/2010/main" val="256836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A04AADD-E2E8-4BC2-A45F-A2A2ADCED33C}" type="slidenum">
              <a:rPr lang="en-GB" smtClean="0"/>
              <a:t>9</a:t>
            </a:fld>
            <a:endParaRPr lang="en-GB"/>
          </a:p>
        </p:txBody>
      </p:sp>
    </p:spTree>
    <p:extLst>
      <p:ext uri="{BB962C8B-B14F-4D97-AF65-F5344CB8AC3E}">
        <p14:creationId xmlns:p14="http://schemas.microsoft.com/office/powerpoint/2010/main" val="224637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A04AADD-E2E8-4BC2-A45F-A2A2ADCED33C}" type="slidenum">
              <a:rPr lang="en-GB" smtClean="0"/>
              <a:t>11</a:t>
            </a:fld>
            <a:endParaRPr lang="en-GB"/>
          </a:p>
        </p:txBody>
      </p:sp>
    </p:spTree>
    <p:extLst>
      <p:ext uri="{BB962C8B-B14F-4D97-AF65-F5344CB8AC3E}">
        <p14:creationId xmlns:p14="http://schemas.microsoft.com/office/powerpoint/2010/main" val="88017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A04AADD-E2E8-4BC2-A45F-A2A2ADCED33C}" type="slidenum">
              <a:rPr lang="en-GB" smtClean="0"/>
              <a:t>13</a:t>
            </a:fld>
            <a:endParaRPr lang="en-GB"/>
          </a:p>
        </p:txBody>
      </p:sp>
    </p:spTree>
    <p:extLst>
      <p:ext uri="{BB962C8B-B14F-4D97-AF65-F5344CB8AC3E}">
        <p14:creationId xmlns:p14="http://schemas.microsoft.com/office/powerpoint/2010/main" val="3932365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A04AADD-E2E8-4BC2-A45F-A2A2ADCED33C}" type="slidenum">
              <a:rPr lang="en-GB" smtClean="0"/>
              <a:t>16</a:t>
            </a:fld>
            <a:endParaRPr lang="en-GB"/>
          </a:p>
        </p:txBody>
      </p:sp>
    </p:spTree>
    <p:extLst>
      <p:ext uri="{BB962C8B-B14F-4D97-AF65-F5344CB8AC3E}">
        <p14:creationId xmlns:p14="http://schemas.microsoft.com/office/powerpoint/2010/main" val="3900583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999" y="247275"/>
            <a:ext cx="8914814" cy="4794625"/>
          </a:xfrm>
          <a:prstGeom prst="rect">
            <a:avLst/>
          </a:prstGeom>
        </p:spPr>
      </p:pic>
      <p:pic>
        <p:nvPicPr>
          <p:cNvPr id="7" name="Bild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29716" b="44674"/>
          <a:stretch/>
        </p:blipFill>
        <p:spPr>
          <a:xfrm>
            <a:off x="119063" y="1455738"/>
            <a:ext cx="8921750" cy="1174250"/>
          </a:xfrm>
          <a:prstGeom prst="rect">
            <a:avLst/>
          </a:prstGeom>
        </p:spPr>
      </p:pic>
      <p:sp>
        <p:nvSpPr>
          <p:cNvPr id="6" name="Tittel 5"/>
          <p:cNvSpPr>
            <a:spLocks noGrp="1"/>
          </p:cNvSpPr>
          <p:nvPr>
            <p:ph type="title"/>
          </p:nvPr>
        </p:nvSpPr>
        <p:spPr>
          <a:xfrm>
            <a:off x="349648" y="2383437"/>
            <a:ext cx="8419598" cy="440909"/>
          </a:xfrm>
        </p:spPr>
        <p:txBody>
          <a:bodyPr/>
          <a:lstStyle>
            <a:lvl1pPr algn="ctr">
              <a:defRPr b="0" i="0" cap="all" spc="150" baseline="0">
                <a:solidFill>
                  <a:schemeClr val="bg1"/>
                </a:solidFill>
                <a:latin typeface="Calibri" charset="0"/>
                <a:ea typeface="Calibri" charset="0"/>
                <a:cs typeface="Calibri" charset="0"/>
              </a:defRPr>
            </a:lvl1pPr>
          </a:lstStyle>
          <a:p>
            <a:r>
              <a:rPr lang="nb-NO"/>
              <a:t>Klikk for å redigere tittelstil</a:t>
            </a:r>
            <a:endParaRPr lang="nb-NO" dirty="0"/>
          </a:p>
        </p:txBody>
      </p:sp>
      <p:sp>
        <p:nvSpPr>
          <p:cNvPr id="16" name="Plassholder for tekst 15"/>
          <p:cNvSpPr>
            <a:spLocks noGrp="1"/>
          </p:cNvSpPr>
          <p:nvPr>
            <p:ph type="body" sz="quarter" idx="10"/>
          </p:nvPr>
        </p:nvSpPr>
        <p:spPr>
          <a:xfrm>
            <a:off x="1625029" y="3024265"/>
            <a:ext cx="5868591" cy="1175069"/>
          </a:xfrm>
          <a:prstGeom prst="rect">
            <a:avLst/>
          </a:prstGeom>
        </p:spPr>
        <p:txBody>
          <a:bodyPr/>
          <a:lstStyle>
            <a:lvl1pPr marL="0" indent="0" algn="ctr">
              <a:buFontTx/>
              <a:buNone/>
              <a:defRPr b="0" spc="23" baseline="0">
                <a:solidFill>
                  <a:schemeClr val="bg1"/>
                </a:solidFill>
              </a:defRPr>
            </a:lvl1pPr>
            <a:lvl2pPr marL="2381" indent="0" algn="ctr">
              <a:spcBef>
                <a:spcPts val="1875"/>
              </a:spcBef>
              <a:buFontTx/>
              <a:buNone/>
              <a:tabLst/>
              <a:defRPr sz="900">
                <a:solidFill>
                  <a:schemeClr val="bg1"/>
                </a:solidFill>
              </a:defRPr>
            </a:lvl2pPr>
            <a:lvl3pPr marL="2381" indent="0" algn="ctr">
              <a:buFontTx/>
              <a:buNone/>
              <a:tabLst/>
              <a:defRPr sz="900">
                <a:solidFill>
                  <a:schemeClr val="bg1"/>
                </a:solidFill>
              </a:defRPr>
            </a:lvl3pPr>
            <a:lvl4pPr marL="2381" indent="0" algn="ctr">
              <a:buFontTx/>
              <a:buNone/>
              <a:tabLst/>
              <a:defRPr sz="900">
                <a:solidFill>
                  <a:schemeClr val="bg1"/>
                </a:solidFill>
              </a:defRPr>
            </a:lvl4pPr>
            <a:lvl5pPr marL="2381" indent="0" algn="ctr">
              <a:buFontTx/>
              <a:buNone/>
              <a:tabLst/>
              <a:defRPr sz="900">
                <a:solidFill>
                  <a:schemeClr val="bg1"/>
                </a:solidFill>
              </a:defRPr>
            </a:lvl5pPr>
          </a:lstStyle>
          <a:p>
            <a:pPr lvl="0"/>
            <a:r>
              <a:rPr lang="nb-NO" dirty="0"/>
              <a:t>Klikk for å redigere tekststiler i malen</a:t>
            </a:r>
          </a:p>
          <a:p>
            <a:pPr lvl="1"/>
            <a:r>
              <a:rPr lang="nb-NO" dirty="0"/>
              <a:t>Andre nivå</a:t>
            </a:r>
          </a:p>
        </p:txBody>
      </p:sp>
    </p:spTree>
    <p:extLst>
      <p:ext uri="{BB962C8B-B14F-4D97-AF65-F5344CB8AC3E}">
        <p14:creationId xmlns:p14="http://schemas.microsoft.com/office/powerpoint/2010/main" val="107505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cxnSp>
        <p:nvCxnSpPr>
          <p:cNvPr id="9" name="Rett linje 8"/>
          <p:cNvCxnSpPr/>
          <p:nvPr/>
        </p:nvCxnSpPr>
        <p:spPr>
          <a:xfrm>
            <a:off x="0" y="4860331"/>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lassholder for innhold 6"/>
          <p:cNvSpPr>
            <a:spLocks noGrp="1"/>
          </p:cNvSpPr>
          <p:nvPr>
            <p:ph sz="quarter" idx="17" hasCustomPrompt="1"/>
          </p:nvPr>
        </p:nvSpPr>
        <p:spPr>
          <a:xfrm>
            <a:off x="464900" y="1455738"/>
            <a:ext cx="3969544" cy="3275806"/>
          </a:xfrm>
        </p:spPr>
        <p:txBody>
          <a:body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5" name="Plassholder for innhold 6"/>
          <p:cNvSpPr>
            <a:spLocks noGrp="1"/>
          </p:cNvSpPr>
          <p:nvPr>
            <p:ph sz="quarter" idx="18" hasCustomPrompt="1"/>
          </p:nvPr>
        </p:nvSpPr>
        <p:spPr>
          <a:xfrm>
            <a:off x="4717256" y="1455738"/>
            <a:ext cx="2891334" cy="1506895"/>
          </a:xfrm>
        </p:spPr>
        <p:txBody>
          <a:body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6" name="Bild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2819" b="39729"/>
          <a:stretch/>
        </p:blipFill>
        <p:spPr>
          <a:xfrm>
            <a:off x="-12274" y="-12276"/>
            <a:ext cx="9182548" cy="573733"/>
          </a:xfrm>
          <a:prstGeom prst="rect">
            <a:avLst/>
          </a:prstGeom>
        </p:spPr>
      </p:pic>
      <p:sp>
        <p:nvSpPr>
          <p:cNvPr id="17" name="Tittel 1"/>
          <p:cNvSpPr>
            <a:spLocks noGrp="1"/>
          </p:cNvSpPr>
          <p:nvPr>
            <p:ph type="title" hasCustomPrompt="1"/>
          </p:nvPr>
        </p:nvSpPr>
        <p:spPr>
          <a:xfrm>
            <a:off x="467917" y="735014"/>
            <a:ext cx="8218883" cy="612774"/>
          </a:xfrm>
        </p:spPr>
        <p:txBody>
          <a:bodyPr/>
          <a:lstStyle/>
          <a:p>
            <a:r>
              <a:rPr lang="nb-NO" dirty="0" err="1"/>
              <a:t>Headline</a:t>
            </a:r>
            <a:endParaRPr lang="nb-NO" dirty="0"/>
          </a:p>
        </p:txBody>
      </p:sp>
      <p:sp>
        <p:nvSpPr>
          <p:cNvPr id="18" name="Plassholder for tekst 10"/>
          <p:cNvSpPr>
            <a:spLocks noGrp="1"/>
          </p:cNvSpPr>
          <p:nvPr>
            <p:ph type="body" sz="quarter" idx="14" hasCustomPrompt="1"/>
          </p:nvPr>
        </p:nvSpPr>
        <p:spPr>
          <a:xfrm>
            <a:off x="0" y="0"/>
            <a:ext cx="6992912" cy="561975"/>
          </a:xfrm>
          <a:prstGeom prst="rect">
            <a:avLst/>
          </a:prstGeom>
        </p:spPr>
        <p:txBody>
          <a:bodyPr lIns="288000" tIns="0" anchor="ctr" anchorCtr="0"/>
          <a:lstStyle>
            <a:lvl1pPr marL="0" indent="0">
              <a:buNone/>
              <a:defRPr sz="1500" b="0" cap="all" spc="75" baseline="0">
                <a:solidFill>
                  <a:schemeClr val="bg1"/>
                </a:solidFill>
              </a:defRPr>
            </a:lvl1pPr>
          </a:lstStyle>
          <a:p>
            <a:pPr lvl="0"/>
            <a:r>
              <a:rPr lang="nb-NO" dirty="0"/>
              <a:t>Skriv inn tema/kapittel</a:t>
            </a:r>
          </a:p>
        </p:txBody>
      </p:sp>
      <p:sp>
        <p:nvSpPr>
          <p:cNvPr id="19" name="Plassholder for innhold 6"/>
          <p:cNvSpPr>
            <a:spLocks noGrp="1"/>
          </p:cNvSpPr>
          <p:nvPr>
            <p:ph sz="quarter" idx="19" hasCustomPrompt="1"/>
          </p:nvPr>
        </p:nvSpPr>
        <p:spPr>
          <a:xfrm>
            <a:off x="4717256" y="3224649"/>
            <a:ext cx="2891334" cy="1506895"/>
          </a:xfrm>
        </p:spPr>
        <p:txBody>
          <a:body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1" name="Plassholder for tekst 15"/>
          <p:cNvSpPr>
            <a:spLocks noGrp="1"/>
          </p:cNvSpPr>
          <p:nvPr>
            <p:ph type="body" sz="quarter" idx="21" hasCustomPrompt="1"/>
          </p:nvPr>
        </p:nvSpPr>
        <p:spPr>
          <a:xfrm>
            <a:off x="7726741" y="1455738"/>
            <a:ext cx="958472" cy="1506895"/>
          </a:xfrm>
          <a:prstGeom prst="rect">
            <a:avLst/>
          </a:prstGeom>
        </p:spPr>
        <p:txBody>
          <a:bodyPr lIns="0" tIns="0" rIns="0" bIns="0">
            <a:noAutofit/>
          </a:bodyPr>
          <a:lstStyle>
            <a:lvl1pPr marL="0" indent="0">
              <a:lnSpc>
                <a:spcPts val="1200"/>
              </a:lnSpc>
              <a:spcBef>
                <a:spcPts val="0"/>
              </a:spcBef>
              <a:buFontTx/>
              <a:buNone/>
              <a:tabLst/>
              <a:defRPr sz="900" b="1">
                <a:solidFill>
                  <a:schemeClr val="accent1"/>
                </a:solidFill>
              </a:defRPr>
            </a:lvl1pPr>
            <a:lvl2pPr marL="0" indent="0">
              <a:lnSpc>
                <a:spcPts val="1200"/>
              </a:lnSpc>
              <a:spcBef>
                <a:spcPts val="0"/>
              </a:spcBef>
              <a:buFontTx/>
              <a:buNone/>
              <a:tabLst/>
              <a:defRPr sz="1050" b="0">
                <a:solidFill>
                  <a:schemeClr val="tx1">
                    <a:lumMod val="65000"/>
                    <a:lumOff val="35000"/>
                  </a:schemeClr>
                </a:solidFill>
              </a:defRPr>
            </a:lvl2pPr>
            <a:lvl3pPr marL="4763" indent="0">
              <a:buFontTx/>
              <a:buNone/>
              <a:tabLst/>
              <a:defRPr sz="1200" b="0"/>
            </a:lvl3pPr>
            <a:lvl4pPr marL="4763" indent="0">
              <a:buFontTx/>
              <a:buNone/>
              <a:tabLst/>
              <a:defRPr sz="1200" b="0"/>
            </a:lvl4pPr>
            <a:lvl5pPr marL="4763" indent="0">
              <a:buFontTx/>
              <a:buNone/>
              <a:tabLst/>
              <a:defRPr sz="1200" b="0"/>
            </a:lvl5pPr>
          </a:lstStyle>
          <a:p>
            <a:pPr lvl="0"/>
            <a:r>
              <a:rPr lang="nb-NO" dirty="0"/>
              <a:t>Figurtekst</a:t>
            </a:r>
          </a:p>
        </p:txBody>
      </p:sp>
      <p:sp>
        <p:nvSpPr>
          <p:cNvPr id="22" name="Plassholder for tekst 15"/>
          <p:cNvSpPr>
            <a:spLocks noGrp="1"/>
          </p:cNvSpPr>
          <p:nvPr>
            <p:ph type="body" sz="quarter" idx="22" hasCustomPrompt="1"/>
          </p:nvPr>
        </p:nvSpPr>
        <p:spPr>
          <a:xfrm>
            <a:off x="7725947" y="3224649"/>
            <a:ext cx="958472" cy="1506895"/>
          </a:xfrm>
          <a:prstGeom prst="rect">
            <a:avLst/>
          </a:prstGeom>
        </p:spPr>
        <p:txBody>
          <a:bodyPr lIns="0" tIns="0" rIns="0" bIns="0">
            <a:noAutofit/>
          </a:bodyPr>
          <a:lstStyle>
            <a:lvl1pPr marL="0" indent="0">
              <a:lnSpc>
                <a:spcPts val="1200"/>
              </a:lnSpc>
              <a:spcBef>
                <a:spcPts val="0"/>
              </a:spcBef>
              <a:buFontTx/>
              <a:buNone/>
              <a:tabLst/>
              <a:defRPr sz="900" b="1">
                <a:solidFill>
                  <a:schemeClr val="accent1"/>
                </a:solidFill>
              </a:defRPr>
            </a:lvl1pPr>
            <a:lvl2pPr marL="0" indent="0">
              <a:lnSpc>
                <a:spcPts val="1200"/>
              </a:lnSpc>
              <a:spcBef>
                <a:spcPts val="0"/>
              </a:spcBef>
              <a:buFontTx/>
              <a:buNone/>
              <a:tabLst/>
              <a:defRPr sz="1050" b="0">
                <a:solidFill>
                  <a:schemeClr val="tx1">
                    <a:lumMod val="65000"/>
                    <a:lumOff val="35000"/>
                  </a:schemeClr>
                </a:solidFill>
              </a:defRPr>
            </a:lvl2pPr>
            <a:lvl3pPr marL="4763" indent="0">
              <a:buFontTx/>
              <a:buNone/>
              <a:tabLst/>
              <a:defRPr sz="1200" b="0"/>
            </a:lvl3pPr>
            <a:lvl4pPr marL="4763" indent="0">
              <a:buFontTx/>
              <a:buNone/>
              <a:tabLst/>
              <a:defRPr sz="1200" b="0"/>
            </a:lvl4pPr>
            <a:lvl5pPr marL="4763" indent="0">
              <a:buFontTx/>
              <a:buNone/>
              <a:tabLst/>
              <a:defRPr sz="1200" b="0"/>
            </a:lvl5pPr>
          </a:lstStyle>
          <a:p>
            <a:pPr lvl="0"/>
            <a:r>
              <a:rPr lang="nb-NO" dirty="0"/>
              <a:t>Figurtekst</a:t>
            </a:r>
          </a:p>
        </p:txBody>
      </p:sp>
      <p:sp>
        <p:nvSpPr>
          <p:cNvPr id="2" name="Plassholder for dato 1"/>
          <p:cNvSpPr>
            <a:spLocks noGrp="1"/>
          </p:cNvSpPr>
          <p:nvPr>
            <p:ph type="dt" sz="half" idx="23"/>
          </p:nvPr>
        </p:nvSpPr>
        <p:spPr/>
        <p:txBody>
          <a:bodyPr/>
          <a:lstStyle/>
          <a:p>
            <a:fld id="{1251E318-318D-3D4A-A940-EAC0044E53F6}" type="datetime1">
              <a:rPr lang="nb-NO" smtClean="0"/>
              <a:t>19.03.2020</a:t>
            </a:fld>
            <a:endParaRPr lang="nb-NO" dirty="0"/>
          </a:p>
        </p:txBody>
      </p:sp>
      <p:sp>
        <p:nvSpPr>
          <p:cNvPr id="5" name="Plassholder for bunntekst 4"/>
          <p:cNvSpPr>
            <a:spLocks noGrp="1"/>
          </p:cNvSpPr>
          <p:nvPr>
            <p:ph type="ftr" sz="quarter" idx="24"/>
          </p:nvPr>
        </p:nvSpPr>
        <p:spPr/>
        <p:txBody>
          <a:bodyPr/>
          <a:lstStyle/>
          <a:p>
            <a:r>
              <a:rPr lang="nb-NO"/>
              <a:t>Menon Economics</a:t>
            </a:r>
            <a:endParaRPr lang="nb-NO" dirty="0"/>
          </a:p>
        </p:txBody>
      </p:sp>
      <p:sp>
        <p:nvSpPr>
          <p:cNvPr id="6" name="Plassholder for lysbildenummer 5"/>
          <p:cNvSpPr>
            <a:spLocks noGrp="1"/>
          </p:cNvSpPr>
          <p:nvPr>
            <p:ph type="sldNum" sz="quarter" idx="25"/>
          </p:nvPr>
        </p:nvSpPr>
        <p:spPr/>
        <p:txBody>
          <a:bodyPr/>
          <a:lstStyle/>
          <a:p>
            <a:r>
              <a:rPr lang="nb-NO"/>
              <a:t> </a:t>
            </a:r>
            <a:fld id="{4B4A0E1B-6928-413F-B10B-EA3BF5B40920}" type="slidenum">
              <a:rPr lang="nb-NO" smtClean="0"/>
              <a:pPr/>
              <a:t>‹#›</a:t>
            </a:fld>
            <a:endParaRPr lang="nb-NO" dirty="0"/>
          </a:p>
        </p:txBody>
      </p:sp>
    </p:spTree>
    <p:extLst>
      <p:ext uri="{BB962C8B-B14F-4D97-AF65-F5344CB8AC3E}">
        <p14:creationId xmlns:p14="http://schemas.microsoft.com/office/powerpoint/2010/main" val="29950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471" userDrawn="1">
          <p15:clr>
            <a:srgbClr val="FBAE40"/>
          </p15:clr>
        </p15:guide>
        <p15:guide id="6" pos="295" userDrawn="1">
          <p15:clr>
            <a:srgbClr val="FBAE40"/>
          </p15:clr>
        </p15:guide>
        <p15:guide id="7" orient="horz" pos="29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cxnSp>
        <p:nvCxnSpPr>
          <p:cNvPr id="9" name="Rett linje 8"/>
          <p:cNvCxnSpPr/>
          <p:nvPr/>
        </p:nvCxnSpPr>
        <p:spPr>
          <a:xfrm>
            <a:off x="0" y="4860331"/>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Plassholder for innhold 6"/>
          <p:cNvSpPr>
            <a:spLocks noGrp="1"/>
          </p:cNvSpPr>
          <p:nvPr>
            <p:ph sz="quarter" idx="18" hasCustomPrompt="1"/>
          </p:nvPr>
        </p:nvSpPr>
        <p:spPr>
          <a:xfrm>
            <a:off x="470176" y="1455738"/>
            <a:ext cx="2891334" cy="1506895"/>
          </a:xfrm>
        </p:spPr>
        <p:txBody>
          <a:body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6" name="Bild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2819" b="39729"/>
          <a:stretch/>
        </p:blipFill>
        <p:spPr>
          <a:xfrm>
            <a:off x="-12274" y="-12276"/>
            <a:ext cx="9182548" cy="573733"/>
          </a:xfrm>
          <a:prstGeom prst="rect">
            <a:avLst/>
          </a:prstGeom>
        </p:spPr>
      </p:pic>
      <p:sp>
        <p:nvSpPr>
          <p:cNvPr id="17" name="Tittel 1"/>
          <p:cNvSpPr>
            <a:spLocks noGrp="1"/>
          </p:cNvSpPr>
          <p:nvPr>
            <p:ph type="title" hasCustomPrompt="1"/>
          </p:nvPr>
        </p:nvSpPr>
        <p:spPr>
          <a:xfrm>
            <a:off x="467917" y="735014"/>
            <a:ext cx="8218883" cy="612774"/>
          </a:xfrm>
        </p:spPr>
        <p:txBody>
          <a:bodyPr/>
          <a:lstStyle/>
          <a:p>
            <a:r>
              <a:rPr lang="nb-NO" dirty="0" err="1"/>
              <a:t>Headline</a:t>
            </a:r>
            <a:endParaRPr lang="nb-NO" dirty="0"/>
          </a:p>
        </p:txBody>
      </p:sp>
      <p:sp>
        <p:nvSpPr>
          <p:cNvPr id="18" name="Plassholder for tekst 10"/>
          <p:cNvSpPr>
            <a:spLocks noGrp="1"/>
          </p:cNvSpPr>
          <p:nvPr>
            <p:ph type="body" sz="quarter" idx="14" hasCustomPrompt="1"/>
          </p:nvPr>
        </p:nvSpPr>
        <p:spPr>
          <a:xfrm>
            <a:off x="0" y="0"/>
            <a:ext cx="6992912" cy="561975"/>
          </a:xfrm>
          <a:prstGeom prst="rect">
            <a:avLst/>
          </a:prstGeom>
        </p:spPr>
        <p:txBody>
          <a:bodyPr lIns="288000" tIns="0" anchor="ctr" anchorCtr="0"/>
          <a:lstStyle>
            <a:lvl1pPr marL="0" indent="0">
              <a:buNone/>
              <a:defRPr sz="1500" b="0" cap="all" spc="75" baseline="0">
                <a:solidFill>
                  <a:schemeClr val="bg1"/>
                </a:solidFill>
              </a:defRPr>
            </a:lvl1pPr>
          </a:lstStyle>
          <a:p>
            <a:pPr lvl="0"/>
            <a:r>
              <a:rPr lang="nb-NO" dirty="0"/>
              <a:t>Skriv inn tema/kapittel</a:t>
            </a:r>
          </a:p>
        </p:txBody>
      </p:sp>
      <p:sp>
        <p:nvSpPr>
          <p:cNvPr id="19" name="Plassholder for innhold 6"/>
          <p:cNvSpPr>
            <a:spLocks noGrp="1"/>
          </p:cNvSpPr>
          <p:nvPr>
            <p:ph sz="quarter" idx="19" hasCustomPrompt="1"/>
          </p:nvPr>
        </p:nvSpPr>
        <p:spPr>
          <a:xfrm>
            <a:off x="470176" y="3224649"/>
            <a:ext cx="2891334" cy="1506895"/>
          </a:xfrm>
        </p:spPr>
        <p:txBody>
          <a:body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1" name="Plassholder for tekst 15"/>
          <p:cNvSpPr>
            <a:spLocks noGrp="1"/>
          </p:cNvSpPr>
          <p:nvPr>
            <p:ph type="body" sz="quarter" idx="21" hasCustomPrompt="1"/>
          </p:nvPr>
        </p:nvSpPr>
        <p:spPr>
          <a:xfrm>
            <a:off x="3479661" y="1455738"/>
            <a:ext cx="958472" cy="1506895"/>
          </a:xfrm>
          <a:prstGeom prst="rect">
            <a:avLst/>
          </a:prstGeom>
        </p:spPr>
        <p:txBody>
          <a:bodyPr lIns="0" tIns="0" rIns="0" bIns="0">
            <a:noAutofit/>
          </a:bodyPr>
          <a:lstStyle>
            <a:lvl1pPr marL="0" indent="0">
              <a:lnSpc>
                <a:spcPts val="1200"/>
              </a:lnSpc>
              <a:spcBef>
                <a:spcPts val="0"/>
              </a:spcBef>
              <a:buFontTx/>
              <a:buNone/>
              <a:tabLst/>
              <a:defRPr sz="900" b="1">
                <a:solidFill>
                  <a:schemeClr val="accent1"/>
                </a:solidFill>
              </a:defRPr>
            </a:lvl1pPr>
            <a:lvl2pPr marL="0" indent="0">
              <a:lnSpc>
                <a:spcPts val="1200"/>
              </a:lnSpc>
              <a:spcBef>
                <a:spcPts val="0"/>
              </a:spcBef>
              <a:buFontTx/>
              <a:buNone/>
              <a:tabLst/>
              <a:defRPr sz="1050" b="0">
                <a:solidFill>
                  <a:schemeClr val="tx1">
                    <a:lumMod val="65000"/>
                    <a:lumOff val="35000"/>
                  </a:schemeClr>
                </a:solidFill>
              </a:defRPr>
            </a:lvl2pPr>
            <a:lvl3pPr marL="4763" indent="0">
              <a:buFontTx/>
              <a:buNone/>
              <a:tabLst/>
              <a:defRPr sz="1200" b="0"/>
            </a:lvl3pPr>
            <a:lvl4pPr marL="4763" indent="0">
              <a:buFontTx/>
              <a:buNone/>
              <a:tabLst/>
              <a:defRPr sz="1200" b="0"/>
            </a:lvl4pPr>
            <a:lvl5pPr marL="4763" indent="0">
              <a:buFontTx/>
              <a:buNone/>
              <a:tabLst/>
              <a:defRPr sz="1200" b="0"/>
            </a:lvl5pPr>
          </a:lstStyle>
          <a:p>
            <a:pPr lvl="0"/>
            <a:r>
              <a:rPr lang="nb-NO" dirty="0"/>
              <a:t>Figurtekst</a:t>
            </a:r>
          </a:p>
        </p:txBody>
      </p:sp>
      <p:sp>
        <p:nvSpPr>
          <p:cNvPr id="22" name="Plassholder for tekst 15"/>
          <p:cNvSpPr>
            <a:spLocks noGrp="1"/>
          </p:cNvSpPr>
          <p:nvPr>
            <p:ph type="body" sz="quarter" idx="22" hasCustomPrompt="1"/>
          </p:nvPr>
        </p:nvSpPr>
        <p:spPr>
          <a:xfrm>
            <a:off x="3478867" y="3224649"/>
            <a:ext cx="958472" cy="1506895"/>
          </a:xfrm>
          <a:prstGeom prst="rect">
            <a:avLst/>
          </a:prstGeom>
        </p:spPr>
        <p:txBody>
          <a:bodyPr lIns="0" tIns="0" rIns="0" bIns="0">
            <a:noAutofit/>
          </a:bodyPr>
          <a:lstStyle>
            <a:lvl1pPr marL="0" indent="0">
              <a:lnSpc>
                <a:spcPts val="1200"/>
              </a:lnSpc>
              <a:spcBef>
                <a:spcPts val="0"/>
              </a:spcBef>
              <a:buFontTx/>
              <a:buNone/>
              <a:tabLst/>
              <a:defRPr sz="900" b="1">
                <a:solidFill>
                  <a:schemeClr val="accent1"/>
                </a:solidFill>
              </a:defRPr>
            </a:lvl1pPr>
            <a:lvl2pPr marL="0" indent="0">
              <a:lnSpc>
                <a:spcPts val="1200"/>
              </a:lnSpc>
              <a:spcBef>
                <a:spcPts val="0"/>
              </a:spcBef>
              <a:buFontTx/>
              <a:buNone/>
              <a:tabLst/>
              <a:defRPr sz="1050" b="0">
                <a:solidFill>
                  <a:schemeClr val="tx1">
                    <a:lumMod val="65000"/>
                    <a:lumOff val="35000"/>
                  </a:schemeClr>
                </a:solidFill>
              </a:defRPr>
            </a:lvl2pPr>
            <a:lvl3pPr marL="4763" indent="0">
              <a:buFontTx/>
              <a:buNone/>
              <a:tabLst/>
              <a:defRPr sz="1200" b="0"/>
            </a:lvl3pPr>
            <a:lvl4pPr marL="4763" indent="0">
              <a:buFontTx/>
              <a:buNone/>
              <a:tabLst/>
              <a:defRPr sz="1200" b="0"/>
            </a:lvl4pPr>
            <a:lvl5pPr marL="4763" indent="0">
              <a:buFontTx/>
              <a:buNone/>
              <a:tabLst/>
              <a:defRPr sz="1200" b="0"/>
            </a:lvl5pPr>
          </a:lstStyle>
          <a:p>
            <a:pPr lvl="0"/>
            <a:r>
              <a:rPr lang="nb-NO" dirty="0"/>
              <a:t>Figurtekst</a:t>
            </a:r>
          </a:p>
        </p:txBody>
      </p:sp>
      <p:sp>
        <p:nvSpPr>
          <p:cNvPr id="28" name="Plassholder for innhold 6"/>
          <p:cNvSpPr>
            <a:spLocks noGrp="1"/>
          </p:cNvSpPr>
          <p:nvPr>
            <p:ph sz="quarter" idx="23" hasCustomPrompt="1"/>
          </p:nvPr>
        </p:nvSpPr>
        <p:spPr>
          <a:xfrm>
            <a:off x="4718843" y="1455738"/>
            <a:ext cx="2891334" cy="1506895"/>
          </a:xfrm>
        </p:spPr>
        <p:txBody>
          <a:body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9" name="Plassholder for innhold 6"/>
          <p:cNvSpPr>
            <a:spLocks noGrp="1"/>
          </p:cNvSpPr>
          <p:nvPr>
            <p:ph sz="quarter" idx="24" hasCustomPrompt="1"/>
          </p:nvPr>
        </p:nvSpPr>
        <p:spPr>
          <a:xfrm>
            <a:off x="4718843" y="3224649"/>
            <a:ext cx="2891334" cy="1506895"/>
          </a:xfrm>
        </p:spPr>
        <p:txBody>
          <a:body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0" name="Plassholder for tekst 15"/>
          <p:cNvSpPr>
            <a:spLocks noGrp="1"/>
          </p:cNvSpPr>
          <p:nvPr>
            <p:ph type="body" sz="quarter" idx="25" hasCustomPrompt="1"/>
          </p:nvPr>
        </p:nvSpPr>
        <p:spPr>
          <a:xfrm>
            <a:off x="7727534" y="1455737"/>
            <a:ext cx="958472" cy="1506895"/>
          </a:xfrm>
          <a:prstGeom prst="rect">
            <a:avLst/>
          </a:prstGeom>
        </p:spPr>
        <p:txBody>
          <a:bodyPr lIns="0" tIns="0" rIns="0" bIns="0">
            <a:noAutofit/>
          </a:bodyPr>
          <a:lstStyle>
            <a:lvl1pPr marL="0" indent="0">
              <a:lnSpc>
                <a:spcPts val="1200"/>
              </a:lnSpc>
              <a:spcBef>
                <a:spcPts val="0"/>
              </a:spcBef>
              <a:buFontTx/>
              <a:buNone/>
              <a:tabLst/>
              <a:defRPr sz="900" b="1">
                <a:solidFill>
                  <a:schemeClr val="accent1"/>
                </a:solidFill>
              </a:defRPr>
            </a:lvl1pPr>
            <a:lvl2pPr marL="0" indent="0">
              <a:lnSpc>
                <a:spcPts val="1200"/>
              </a:lnSpc>
              <a:spcBef>
                <a:spcPts val="0"/>
              </a:spcBef>
              <a:buFontTx/>
              <a:buNone/>
              <a:tabLst/>
              <a:defRPr sz="1050" b="0">
                <a:solidFill>
                  <a:schemeClr val="tx1">
                    <a:lumMod val="65000"/>
                    <a:lumOff val="35000"/>
                  </a:schemeClr>
                </a:solidFill>
              </a:defRPr>
            </a:lvl2pPr>
            <a:lvl3pPr marL="4763" indent="0">
              <a:buFontTx/>
              <a:buNone/>
              <a:tabLst/>
              <a:defRPr sz="1200" b="0"/>
            </a:lvl3pPr>
            <a:lvl4pPr marL="4763" indent="0">
              <a:buFontTx/>
              <a:buNone/>
              <a:tabLst/>
              <a:defRPr sz="1200" b="0"/>
            </a:lvl4pPr>
            <a:lvl5pPr marL="4763" indent="0">
              <a:buFontTx/>
              <a:buNone/>
              <a:tabLst/>
              <a:defRPr sz="1200" b="0"/>
            </a:lvl5pPr>
          </a:lstStyle>
          <a:p>
            <a:pPr lvl="0"/>
            <a:r>
              <a:rPr lang="nb-NO" dirty="0"/>
              <a:t>Figurtekst</a:t>
            </a:r>
          </a:p>
        </p:txBody>
      </p:sp>
      <p:sp>
        <p:nvSpPr>
          <p:cNvPr id="32" name="Plassholder for tekst 15"/>
          <p:cNvSpPr>
            <a:spLocks noGrp="1"/>
          </p:cNvSpPr>
          <p:nvPr>
            <p:ph type="body" sz="quarter" idx="27" hasCustomPrompt="1"/>
          </p:nvPr>
        </p:nvSpPr>
        <p:spPr>
          <a:xfrm>
            <a:off x="7727534" y="3224649"/>
            <a:ext cx="958472" cy="1506895"/>
          </a:xfrm>
          <a:prstGeom prst="rect">
            <a:avLst/>
          </a:prstGeom>
        </p:spPr>
        <p:txBody>
          <a:bodyPr lIns="0" tIns="0" rIns="0" bIns="0">
            <a:noAutofit/>
          </a:bodyPr>
          <a:lstStyle>
            <a:lvl1pPr marL="0" indent="0">
              <a:lnSpc>
                <a:spcPts val="1200"/>
              </a:lnSpc>
              <a:spcBef>
                <a:spcPts val="0"/>
              </a:spcBef>
              <a:buFontTx/>
              <a:buNone/>
              <a:tabLst/>
              <a:defRPr sz="900" b="1">
                <a:solidFill>
                  <a:schemeClr val="accent1"/>
                </a:solidFill>
              </a:defRPr>
            </a:lvl1pPr>
            <a:lvl2pPr marL="0" indent="0">
              <a:lnSpc>
                <a:spcPts val="1200"/>
              </a:lnSpc>
              <a:spcBef>
                <a:spcPts val="0"/>
              </a:spcBef>
              <a:buFontTx/>
              <a:buNone/>
              <a:tabLst/>
              <a:defRPr sz="1050" b="0">
                <a:solidFill>
                  <a:schemeClr val="tx1">
                    <a:lumMod val="65000"/>
                    <a:lumOff val="35000"/>
                  </a:schemeClr>
                </a:solidFill>
              </a:defRPr>
            </a:lvl2pPr>
            <a:lvl3pPr marL="4763" indent="0">
              <a:buFontTx/>
              <a:buNone/>
              <a:tabLst/>
              <a:defRPr sz="1200" b="0"/>
            </a:lvl3pPr>
            <a:lvl4pPr marL="4763" indent="0">
              <a:buFontTx/>
              <a:buNone/>
              <a:tabLst/>
              <a:defRPr sz="1200" b="0"/>
            </a:lvl4pPr>
            <a:lvl5pPr marL="4763" indent="0">
              <a:buFontTx/>
              <a:buNone/>
              <a:tabLst/>
              <a:defRPr sz="1200" b="0"/>
            </a:lvl5pPr>
          </a:lstStyle>
          <a:p>
            <a:pPr lvl="0"/>
            <a:r>
              <a:rPr lang="nb-NO" dirty="0"/>
              <a:t>Figurtekst</a:t>
            </a:r>
          </a:p>
        </p:txBody>
      </p:sp>
      <p:sp>
        <p:nvSpPr>
          <p:cNvPr id="2" name="Plassholder for dato 1"/>
          <p:cNvSpPr>
            <a:spLocks noGrp="1"/>
          </p:cNvSpPr>
          <p:nvPr>
            <p:ph type="dt" sz="half" idx="28"/>
          </p:nvPr>
        </p:nvSpPr>
        <p:spPr/>
        <p:txBody>
          <a:bodyPr/>
          <a:lstStyle/>
          <a:p>
            <a:fld id="{1251E318-318D-3D4A-A940-EAC0044E53F6}" type="datetime1">
              <a:rPr lang="nb-NO" smtClean="0"/>
              <a:t>19.03.2020</a:t>
            </a:fld>
            <a:endParaRPr lang="nb-NO" dirty="0"/>
          </a:p>
        </p:txBody>
      </p:sp>
      <p:sp>
        <p:nvSpPr>
          <p:cNvPr id="5" name="Plassholder for bunntekst 4"/>
          <p:cNvSpPr>
            <a:spLocks noGrp="1"/>
          </p:cNvSpPr>
          <p:nvPr>
            <p:ph type="ftr" sz="quarter" idx="29"/>
          </p:nvPr>
        </p:nvSpPr>
        <p:spPr/>
        <p:txBody>
          <a:bodyPr/>
          <a:lstStyle/>
          <a:p>
            <a:r>
              <a:rPr lang="nb-NO"/>
              <a:t>Menon Economics</a:t>
            </a:r>
            <a:endParaRPr lang="nb-NO" dirty="0"/>
          </a:p>
        </p:txBody>
      </p:sp>
      <p:sp>
        <p:nvSpPr>
          <p:cNvPr id="6" name="Plassholder for lysbildenummer 5"/>
          <p:cNvSpPr>
            <a:spLocks noGrp="1"/>
          </p:cNvSpPr>
          <p:nvPr>
            <p:ph type="sldNum" sz="quarter" idx="30"/>
          </p:nvPr>
        </p:nvSpPr>
        <p:spPr/>
        <p:txBody>
          <a:bodyPr/>
          <a:lstStyle/>
          <a:p>
            <a:r>
              <a:rPr lang="nb-NO"/>
              <a:t> </a:t>
            </a:r>
            <a:fld id="{4B4A0E1B-6928-413F-B10B-EA3BF5B40920}" type="slidenum">
              <a:rPr lang="nb-NO" smtClean="0"/>
              <a:pPr/>
              <a:t>‹#›</a:t>
            </a:fld>
            <a:endParaRPr lang="nb-NO" dirty="0"/>
          </a:p>
        </p:txBody>
      </p:sp>
    </p:spTree>
    <p:extLst>
      <p:ext uri="{BB962C8B-B14F-4D97-AF65-F5344CB8AC3E}">
        <p14:creationId xmlns:p14="http://schemas.microsoft.com/office/powerpoint/2010/main" val="159190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471">
          <p15:clr>
            <a:srgbClr val="FBAE40"/>
          </p15:clr>
        </p15:guide>
        <p15:guide id="6" pos="295">
          <p15:clr>
            <a:srgbClr val="FBAE40"/>
          </p15:clr>
        </p15:guide>
        <p15:guide id="7" orient="horz" pos="298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cxnSp>
        <p:nvCxnSpPr>
          <p:cNvPr id="14" name="Rett linje 13"/>
          <p:cNvCxnSpPr/>
          <p:nvPr/>
        </p:nvCxnSpPr>
        <p:spPr>
          <a:xfrm>
            <a:off x="0" y="4860331"/>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Plassholder for innhold 6"/>
          <p:cNvSpPr>
            <a:spLocks noGrp="1"/>
          </p:cNvSpPr>
          <p:nvPr>
            <p:ph sz="quarter" idx="18"/>
          </p:nvPr>
        </p:nvSpPr>
        <p:spPr>
          <a:xfrm>
            <a:off x="467696" y="1455738"/>
            <a:ext cx="2713968" cy="3275807"/>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1" name="Plassholder for innhold 6"/>
          <p:cNvSpPr>
            <a:spLocks noGrp="1"/>
          </p:cNvSpPr>
          <p:nvPr>
            <p:ph sz="quarter" idx="19"/>
          </p:nvPr>
        </p:nvSpPr>
        <p:spPr>
          <a:xfrm>
            <a:off x="3439716" y="1995688"/>
            <a:ext cx="5245497" cy="2735857"/>
          </a:xfrm>
        </p:spPr>
        <p:txBody>
          <a:bodyPr rIns="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5" name="Bild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2819" b="39729"/>
          <a:stretch/>
        </p:blipFill>
        <p:spPr>
          <a:xfrm>
            <a:off x="-12274" y="-12276"/>
            <a:ext cx="9182548" cy="573733"/>
          </a:xfrm>
          <a:prstGeom prst="rect">
            <a:avLst/>
          </a:prstGeom>
        </p:spPr>
      </p:pic>
      <p:sp>
        <p:nvSpPr>
          <p:cNvPr id="13" name="Tittel 1"/>
          <p:cNvSpPr>
            <a:spLocks noGrp="1"/>
          </p:cNvSpPr>
          <p:nvPr>
            <p:ph type="title" hasCustomPrompt="1"/>
          </p:nvPr>
        </p:nvSpPr>
        <p:spPr>
          <a:xfrm>
            <a:off x="467917" y="735014"/>
            <a:ext cx="8218883" cy="612774"/>
          </a:xfrm>
        </p:spPr>
        <p:txBody>
          <a:bodyPr/>
          <a:lstStyle/>
          <a:p>
            <a:r>
              <a:rPr lang="nb-NO" dirty="0" err="1"/>
              <a:t>Headline</a:t>
            </a:r>
            <a:endParaRPr lang="nb-NO" dirty="0"/>
          </a:p>
        </p:txBody>
      </p:sp>
      <p:sp>
        <p:nvSpPr>
          <p:cNvPr id="17" name="Plassholder for tekst 10"/>
          <p:cNvSpPr>
            <a:spLocks noGrp="1"/>
          </p:cNvSpPr>
          <p:nvPr>
            <p:ph type="body" sz="quarter" idx="14" hasCustomPrompt="1"/>
          </p:nvPr>
        </p:nvSpPr>
        <p:spPr>
          <a:xfrm>
            <a:off x="0" y="0"/>
            <a:ext cx="6992912" cy="561975"/>
          </a:xfrm>
          <a:prstGeom prst="rect">
            <a:avLst/>
          </a:prstGeom>
        </p:spPr>
        <p:txBody>
          <a:bodyPr lIns="288000" tIns="0" anchor="ctr" anchorCtr="0"/>
          <a:lstStyle>
            <a:lvl1pPr marL="0" indent="0">
              <a:buNone/>
              <a:defRPr sz="1500" b="0" cap="all" spc="75" baseline="0">
                <a:solidFill>
                  <a:schemeClr val="bg1"/>
                </a:solidFill>
              </a:defRPr>
            </a:lvl1pPr>
          </a:lstStyle>
          <a:p>
            <a:pPr lvl="0"/>
            <a:r>
              <a:rPr lang="nb-NO" dirty="0"/>
              <a:t>Skriv inn tema/kapittel</a:t>
            </a:r>
          </a:p>
        </p:txBody>
      </p:sp>
      <p:sp>
        <p:nvSpPr>
          <p:cNvPr id="22" name="Plassholder for tekst 15"/>
          <p:cNvSpPr>
            <a:spLocks noGrp="1"/>
          </p:cNvSpPr>
          <p:nvPr>
            <p:ph type="body" sz="quarter" idx="26" hasCustomPrompt="1"/>
          </p:nvPr>
        </p:nvSpPr>
        <p:spPr>
          <a:xfrm>
            <a:off x="3439716" y="1455738"/>
            <a:ext cx="3968751" cy="432000"/>
          </a:xfrm>
          <a:prstGeom prst="rect">
            <a:avLst/>
          </a:prstGeom>
        </p:spPr>
        <p:txBody>
          <a:bodyPr lIns="0" tIns="0" rIns="0" bIns="0" anchor="b" anchorCtr="0">
            <a:noAutofit/>
          </a:bodyPr>
          <a:lstStyle>
            <a:lvl1pPr marL="0" indent="0">
              <a:lnSpc>
                <a:spcPts val="1200"/>
              </a:lnSpc>
              <a:spcBef>
                <a:spcPts val="0"/>
              </a:spcBef>
              <a:buFontTx/>
              <a:buNone/>
              <a:tabLst/>
              <a:defRPr sz="900" b="1">
                <a:solidFill>
                  <a:schemeClr val="accent1"/>
                </a:solidFill>
              </a:defRPr>
            </a:lvl1pPr>
            <a:lvl2pPr marL="0" indent="0">
              <a:lnSpc>
                <a:spcPts val="1200"/>
              </a:lnSpc>
              <a:spcBef>
                <a:spcPts val="0"/>
              </a:spcBef>
              <a:buFontTx/>
              <a:buNone/>
              <a:tabLst/>
              <a:defRPr sz="1050" b="0">
                <a:solidFill>
                  <a:schemeClr val="tx1">
                    <a:lumMod val="65000"/>
                    <a:lumOff val="35000"/>
                  </a:schemeClr>
                </a:solidFill>
              </a:defRPr>
            </a:lvl2pPr>
            <a:lvl3pPr marL="4763" indent="0">
              <a:buFontTx/>
              <a:buNone/>
              <a:tabLst/>
              <a:defRPr sz="1200" b="0"/>
            </a:lvl3pPr>
            <a:lvl4pPr marL="4763" indent="0">
              <a:buFontTx/>
              <a:buNone/>
              <a:tabLst/>
              <a:defRPr sz="1200" b="0"/>
            </a:lvl4pPr>
            <a:lvl5pPr marL="4763" indent="0">
              <a:buFontTx/>
              <a:buNone/>
              <a:tabLst/>
              <a:defRPr sz="1200" b="0"/>
            </a:lvl5pPr>
          </a:lstStyle>
          <a:p>
            <a:pPr lvl="0"/>
            <a:r>
              <a:rPr lang="nb-NO" dirty="0"/>
              <a:t>Figurtekst</a:t>
            </a:r>
          </a:p>
        </p:txBody>
      </p:sp>
      <p:sp>
        <p:nvSpPr>
          <p:cNvPr id="3" name="Plassholder for dato 2"/>
          <p:cNvSpPr>
            <a:spLocks noGrp="1"/>
          </p:cNvSpPr>
          <p:nvPr>
            <p:ph type="dt" sz="half" idx="27"/>
          </p:nvPr>
        </p:nvSpPr>
        <p:spPr/>
        <p:txBody>
          <a:bodyPr/>
          <a:lstStyle/>
          <a:p>
            <a:fld id="{1251E318-318D-3D4A-A940-EAC0044E53F6}" type="datetime1">
              <a:rPr lang="nb-NO" smtClean="0"/>
              <a:t>19.03.2020</a:t>
            </a:fld>
            <a:endParaRPr lang="nb-NO" dirty="0"/>
          </a:p>
        </p:txBody>
      </p:sp>
      <p:sp>
        <p:nvSpPr>
          <p:cNvPr id="4" name="Plassholder for bunntekst 3"/>
          <p:cNvSpPr>
            <a:spLocks noGrp="1"/>
          </p:cNvSpPr>
          <p:nvPr>
            <p:ph type="ftr" sz="quarter" idx="28"/>
          </p:nvPr>
        </p:nvSpPr>
        <p:spPr/>
        <p:txBody>
          <a:bodyPr/>
          <a:lstStyle/>
          <a:p>
            <a:r>
              <a:rPr lang="nb-NO"/>
              <a:t>Menon Economics</a:t>
            </a:r>
            <a:endParaRPr lang="nb-NO" dirty="0"/>
          </a:p>
        </p:txBody>
      </p:sp>
      <p:sp>
        <p:nvSpPr>
          <p:cNvPr id="5" name="Plassholder for lysbildenummer 4"/>
          <p:cNvSpPr>
            <a:spLocks noGrp="1"/>
          </p:cNvSpPr>
          <p:nvPr>
            <p:ph type="sldNum" sz="quarter" idx="29"/>
          </p:nvPr>
        </p:nvSpPr>
        <p:spPr/>
        <p:txBody>
          <a:bodyPr/>
          <a:lstStyle/>
          <a:p>
            <a:r>
              <a:rPr lang="nb-NO"/>
              <a:t> </a:t>
            </a:r>
            <a:fld id="{4B4A0E1B-6928-413F-B10B-EA3BF5B40920}" type="slidenum">
              <a:rPr lang="nb-NO" smtClean="0"/>
              <a:pPr/>
              <a:t>‹#›</a:t>
            </a:fld>
            <a:endParaRPr lang="nb-NO" dirty="0"/>
          </a:p>
        </p:txBody>
      </p:sp>
    </p:spTree>
    <p:extLst>
      <p:ext uri="{BB962C8B-B14F-4D97-AF65-F5344CB8AC3E}">
        <p14:creationId xmlns:p14="http://schemas.microsoft.com/office/powerpoint/2010/main" val="84349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8">
    <p:spTree>
      <p:nvGrpSpPr>
        <p:cNvPr id="1" name=""/>
        <p:cNvGrpSpPr/>
        <p:nvPr/>
      </p:nvGrpSpPr>
      <p:grpSpPr>
        <a:xfrm>
          <a:off x="0" y="0"/>
          <a:ext cx="0" cy="0"/>
          <a:chOff x="0" y="0"/>
          <a:chExt cx="0" cy="0"/>
        </a:xfrm>
      </p:grpSpPr>
      <p:cxnSp>
        <p:nvCxnSpPr>
          <p:cNvPr id="10" name="Rett linje 9"/>
          <p:cNvCxnSpPr/>
          <p:nvPr/>
        </p:nvCxnSpPr>
        <p:spPr>
          <a:xfrm>
            <a:off x="0" y="4860331"/>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lassholder for innhold 6"/>
          <p:cNvSpPr>
            <a:spLocks noGrp="1"/>
          </p:cNvSpPr>
          <p:nvPr>
            <p:ph sz="quarter" idx="17" hasCustomPrompt="1"/>
          </p:nvPr>
        </p:nvSpPr>
        <p:spPr>
          <a:xfrm>
            <a:off x="467695" y="1455738"/>
            <a:ext cx="2713968" cy="3275806"/>
          </a:xfrm>
        </p:spPr>
        <p:txBody>
          <a:body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7" name="Plassholder for innhold 6"/>
          <p:cNvSpPr>
            <a:spLocks noGrp="1"/>
          </p:cNvSpPr>
          <p:nvPr>
            <p:ph sz="quarter" idx="18" hasCustomPrompt="1"/>
          </p:nvPr>
        </p:nvSpPr>
        <p:spPr>
          <a:xfrm>
            <a:off x="3440243" y="1455738"/>
            <a:ext cx="5244970" cy="3275806"/>
          </a:xfrm>
        </p:spPr>
        <p:txBody>
          <a:body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8" name="Bild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2819" b="39729"/>
          <a:stretch/>
        </p:blipFill>
        <p:spPr>
          <a:xfrm>
            <a:off x="-12274" y="-12276"/>
            <a:ext cx="9182548" cy="573733"/>
          </a:xfrm>
          <a:prstGeom prst="rect">
            <a:avLst/>
          </a:prstGeom>
        </p:spPr>
      </p:pic>
      <p:sp>
        <p:nvSpPr>
          <p:cNvPr id="13" name="Tittel 1"/>
          <p:cNvSpPr>
            <a:spLocks noGrp="1"/>
          </p:cNvSpPr>
          <p:nvPr>
            <p:ph type="title" hasCustomPrompt="1"/>
          </p:nvPr>
        </p:nvSpPr>
        <p:spPr>
          <a:xfrm>
            <a:off x="467917" y="735014"/>
            <a:ext cx="8218883" cy="612774"/>
          </a:xfrm>
        </p:spPr>
        <p:txBody>
          <a:bodyPr/>
          <a:lstStyle/>
          <a:p>
            <a:r>
              <a:rPr lang="nb-NO" dirty="0" err="1"/>
              <a:t>Headline</a:t>
            </a:r>
            <a:endParaRPr lang="nb-NO" dirty="0"/>
          </a:p>
        </p:txBody>
      </p:sp>
      <p:sp>
        <p:nvSpPr>
          <p:cNvPr id="15" name="Plassholder for tekst 10"/>
          <p:cNvSpPr>
            <a:spLocks noGrp="1"/>
          </p:cNvSpPr>
          <p:nvPr>
            <p:ph type="body" sz="quarter" idx="14" hasCustomPrompt="1"/>
          </p:nvPr>
        </p:nvSpPr>
        <p:spPr>
          <a:xfrm>
            <a:off x="0" y="0"/>
            <a:ext cx="6992912" cy="561975"/>
          </a:xfrm>
          <a:prstGeom prst="rect">
            <a:avLst/>
          </a:prstGeom>
        </p:spPr>
        <p:txBody>
          <a:bodyPr lIns="288000" tIns="0" anchor="ctr" anchorCtr="0"/>
          <a:lstStyle>
            <a:lvl1pPr marL="0" indent="0">
              <a:buNone/>
              <a:defRPr sz="1500" b="0" cap="all" spc="75" baseline="0">
                <a:solidFill>
                  <a:schemeClr val="bg1"/>
                </a:solidFill>
              </a:defRPr>
            </a:lvl1pPr>
          </a:lstStyle>
          <a:p>
            <a:pPr lvl="0"/>
            <a:r>
              <a:rPr lang="nb-NO" dirty="0"/>
              <a:t>Skriv inn tema/kapittel</a:t>
            </a:r>
          </a:p>
        </p:txBody>
      </p:sp>
      <p:sp>
        <p:nvSpPr>
          <p:cNvPr id="2" name="Plassholder for dato 1"/>
          <p:cNvSpPr>
            <a:spLocks noGrp="1"/>
          </p:cNvSpPr>
          <p:nvPr>
            <p:ph type="dt" sz="half" idx="19"/>
          </p:nvPr>
        </p:nvSpPr>
        <p:spPr/>
        <p:txBody>
          <a:bodyPr/>
          <a:lstStyle/>
          <a:p>
            <a:fld id="{1251E318-318D-3D4A-A940-EAC0044E53F6}" type="datetime1">
              <a:rPr lang="nb-NO" smtClean="0"/>
              <a:t>19.03.2020</a:t>
            </a:fld>
            <a:endParaRPr lang="nb-NO" dirty="0"/>
          </a:p>
        </p:txBody>
      </p:sp>
      <p:sp>
        <p:nvSpPr>
          <p:cNvPr id="5" name="Plassholder for bunntekst 4"/>
          <p:cNvSpPr>
            <a:spLocks noGrp="1"/>
          </p:cNvSpPr>
          <p:nvPr>
            <p:ph type="ftr" sz="quarter" idx="20"/>
          </p:nvPr>
        </p:nvSpPr>
        <p:spPr/>
        <p:txBody>
          <a:bodyPr/>
          <a:lstStyle/>
          <a:p>
            <a:r>
              <a:rPr lang="nb-NO"/>
              <a:t>Menon Economics</a:t>
            </a:r>
            <a:endParaRPr lang="nb-NO" dirty="0"/>
          </a:p>
        </p:txBody>
      </p:sp>
      <p:sp>
        <p:nvSpPr>
          <p:cNvPr id="6" name="Plassholder for lysbildenummer 5"/>
          <p:cNvSpPr>
            <a:spLocks noGrp="1"/>
          </p:cNvSpPr>
          <p:nvPr>
            <p:ph type="sldNum" sz="quarter" idx="21"/>
          </p:nvPr>
        </p:nvSpPr>
        <p:spPr/>
        <p:txBody>
          <a:bodyPr/>
          <a:lstStyle/>
          <a:p>
            <a:r>
              <a:rPr lang="nb-NO"/>
              <a:t> </a:t>
            </a:r>
            <a:fld id="{4B4A0E1B-6928-413F-B10B-EA3BF5B40920}" type="slidenum">
              <a:rPr lang="nb-NO" smtClean="0"/>
              <a:pPr/>
              <a:t>‹#›</a:t>
            </a:fld>
            <a:endParaRPr lang="nb-NO" dirty="0"/>
          </a:p>
        </p:txBody>
      </p:sp>
    </p:spTree>
    <p:extLst>
      <p:ext uri="{BB962C8B-B14F-4D97-AF65-F5344CB8AC3E}">
        <p14:creationId xmlns:p14="http://schemas.microsoft.com/office/powerpoint/2010/main" val="9217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9">
    <p:spTree>
      <p:nvGrpSpPr>
        <p:cNvPr id="1" name=""/>
        <p:cNvGrpSpPr/>
        <p:nvPr/>
      </p:nvGrpSpPr>
      <p:grpSpPr>
        <a:xfrm>
          <a:off x="0" y="0"/>
          <a:ext cx="0" cy="0"/>
          <a:chOff x="0" y="0"/>
          <a:chExt cx="0" cy="0"/>
        </a:xfrm>
      </p:grpSpPr>
      <p:cxnSp>
        <p:nvCxnSpPr>
          <p:cNvPr id="10" name="Rett linje 9"/>
          <p:cNvCxnSpPr/>
          <p:nvPr/>
        </p:nvCxnSpPr>
        <p:spPr>
          <a:xfrm>
            <a:off x="0" y="4860331"/>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lassholder for innhold 6"/>
          <p:cNvSpPr>
            <a:spLocks noGrp="1"/>
          </p:cNvSpPr>
          <p:nvPr>
            <p:ph sz="quarter" idx="17" hasCustomPrompt="1"/>
          </p:nvPr>
        </p:nvSpPr>
        <p:spPr>
          <a:xfrm>
            <a:off x="467695" y="1455738"/>
            <a:ext cx="2713968" cy="3275806"/>
          </a:xfrm>
        </p:spPr>
        <p:txBody>
          <a:body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7" name="Plassholder for innhold 6"/>
          <p:cNvSpPr>
            <a:spLocks noGrp="1"/>
          </p:cNvSpPr>
          <p:nvPr>
            <p:ph sz="quarter" idx="18" hasCustomPrompt="1"/>
          </p:nvPr>
        </p:nvSpPr>
        <p:spPr>
          <a:xfrm>
            <a:off x="3440242" y="1455738"/>
            <a:ext cx="4168348" cy="3275806"/>
          </a:xfrm>
        </p:spPr>
        <p:txBody>
          <a:body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8" name="Bild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2819" b="39729"/>
          <a:stretch/>
        </p:blipFill>
        <p:spPr>
          <a:xfrm>
            <a:off x="-12274" y="-12276"/>
            <a:ext cx="9182548" cy="573733"/>
          </a:xfrm>
          <a:prstGeom prst="rect">
            <a:avLst/>
          </a:prstGeom>
        </p:spPr>
      </p:pic>
      <p:sp>
        <p:nvSpPr>
          <p:cNvPr id="13" name="Tittel 1"/>
          <p:cNvSpPr>
            <a:spLocks noGrp="1"/>
          </p:cNvSpPr>
          <p:nvPr>
            <p:ph type="title" hasCustomPrompt="1"/>
          </p:nvPr>
        </p:nvSpPr>
        <p:spPr>
          <a:xfrm>
            <a:off x="467917" y="735014"/>
            <a:ext cx="8218883" cy="612774"/>
          </a:xfrm>
        </p:spPr>
        <p:txBody>
          <a:bodyPr/>
          <a:lstStyle/>
          <a:p>
            <a:r>
              <a:rPr lang="nb-NO" dirty="0" err="1"/>
              <a:t>Headline</a:t>
            </a:r>
            <a:endParaRPr lang="nb-NO" dirty="0"/>
          </a:p>
        </p:txBody>
      </p:sp>
      <p:sp>
        <p:nvSpPr>
          <p:cNvPr id="15" name="Plassholder for tekst 10"/>
          <p:cNvSpPr>
            <a:spLocks noGrp="1"/>
          </p:cNvSpPr>
          <p:nvPr>
            <p:ph type="body" sz="quarter" idx="14" hasCustomPrompt="1"/>
          </p:nvPr>
        </p:nvSpPr>
        <p:spPr>
          <a:xfrm>
            <a:off x="0" y="0"/>
            <a:ext cx="6992912" cy="561975"/>
          </a:xfrm>
          <a:prstGeom prst="rect">
            <a:avLst/>
          </a:prstGeom>
        </p:spPr>
        <p:txBody>
          <a:bodyPr lIns="288000" tIns="0" anchor="ctr" anchorCtr="0"/>
          <a:lstStyle>
            <a:lvl1pPr marL="0" indent="0">
              <a:buNone/>
              <a:defRPr sz="1500" b="0" cap="all" spc="75" baseline="0">
                <a:solidFill>
                  <a:schemeClr val="bg1"/>
                </a:solidFill>
              </a:defRPr>
            </a:lvl1pPr>
          </a:lstStyle>
          <a:p>
            <a:pPr lvl="0"/>
            <a:r>
              <a:rPr lang="nb-NO" dirty="0"/>
              <a:t>Skriv inn tema/kapittel</a:t>
            </a:r>
          </a:p>
        </p:txBody>
      </p:sp>
      <p:sp>
        <p:nvSpPr>
          <p:cNvPr id="19" name="Plassholder for tekst 15"/>
          <p:cNvSpPr>
            <a:spLocks noGrp="1"/>
          </p:cNvSpPr>
          <p:nvPr>
            <p:ph type="body" sz="quarter" idx="21" hasCustomPrompt="1"/>
          </p:nvPr>
        </p:nvSpPr>
        <p:spPr>
          <a:xfrm>
            <a:off x="7726741" y="1455738"/>
            <a:ext cx="958472" cy="3275806"/>
          </a:xfrm>
          <a:prstGeom prst="rect">
            <a:avLst/>
          </a:prstGeom>
        </p:spPr>
        <p:txBody>
          <a:bodyPr lIns="0" tIns="0" rIns="0" bIns="0">
            <a:noAutofit/>
          </a:bodyPr>
          <a:lstStyle>
            <a:lvl1pPr marL="0" indent="0">
              <a:lnSpc>
                <a:spcPts val="1200"/>
              </a:lnSpc>
              <a:spcBef>
                <a:spcPts val="0"/>
              </a:spcBef>
              <a:buFontTx/>
              <a:buNone/>
              <a:tabLst/>
              <a:defRPr sz="900" b="1">
                <a:solidFill>
                  <a:schemeClr val="accent1"/>
                </a:solidFill>
              </a:defRPr>
            </a:lvl1pPr>
            <a:lvl2pPr marL="0" indent="0">
              <a:lnSpc>
                <a:spcPts val="1200"/>
              </a:lnSpc>
              <a:spcBef>
                <a:spcPts val="0"/>
              </a:spcBef>
              <a:buFontTx/>
              <a:buNone/>
              <a:tabLst/>
              <a:defRPr sz="1050" b="0">
                <a:solidFill>
                  <a:schemeClr val="tx1">
                    <a:lumMod val="65000"/>
                    <a:lumOff val="35000"/>
                  </a:schemeClr>
                </a:solidFill>
              </a:defRPr>
            </a:lvl2pPr>
            <a:lvl3pPr marL="4763" indent="0">
              <a:buFontTx/>
              <a:buNone/>
              <a:tabLst/>
              <a:defRPr sz="1200" b="0"/>
            </a:lvl3pPr>
            <a:lvl4pPr marL="4763" indent="0">
              <a:buFontTx/>
              <a:buNone/>
              <a:tabLst/>
              <a:defRPr sz="1200" b="0"/>
            </a:lvl4pPr>
            <a:lvl5pPr marL="4763" indent="0">
              <a:buFontTx/>
              <a:buNone/>
              <a:tabLst/>
              <a:defRPr sz="1200" b="0"/>
            </a:lvl5pPr>
          </a:lstStyle>
          <a:p>
            <a:pPr lvl="0"/>
            <a:r>
              <a:rPr lang="nb-NO" dirty="0"/>
              <a:t>Figurtekst</a:t>
            </a:r>
          </a:p>
        </p:txBody>
      </p:sp>
      <p:sp>
        <p:nvSpPr>
          <p:cNvPr id="2" name="Plassholder for dato 1"/>
          <p:cNvSpPr>
            <a:spLocks noGrp="1"/>
          </p:cNvSpPr>
          <p:nvPr>
            <p:ph type="dt" sz="half" idx="22"/>
          </p:nvPr>
        </p:nvSpPr>
        <p:spPr/>
        <p:txBody>
          <a:bodyPr/>
          <a:lstStyle/>
          <a:p>
            <a:fld id="{1251E318-318D-3D4A-A940-EAC0044E53F6}" type="datetime1">
              <a:rPr lang="nb-NO" smtClean="0"/>
              <a:t>19.03.2020</a:t>
            </a:fld>
            <a:endParaRPr lang="nb-NO" dirty="0"/>
          </a:p>
        </p:txBody>
      </p:sp>
      <p:sp>
        <p:nvSpPr>
          <p:cNvPr id="5" name="Plassholder for bunntekst 4"/>
          <p:cNvSpPr>
            <a:spLocks noGrp="1"/>
          </p:cNvSpPr>
          <p:nvPr>
            <p:ph type="ftr" sz="quarter" idx="23"/>
          </p:nvPr>
        </p:nvSpPr>
        <p:spPr/>
        <p:txBody>
          <a:bodyPr/>
          <a:lstStyle/>
          <a:p>
            <a:r>
              <a:rPr lang="nb-NO"/>
              <a:t>Menon Economics</a:t>
            </a:r>
            <a:endParaRPr lang="nb-NO" dirty="0"/>
          </a:p>
        </p:txBody>
      </p:sp>
      <p:sp>
        <p:nvSpPr>
          <p:cNvPr id="6" name="Plassholder for lysbildenummer 5"/>
          <p:cNvSpPr>
            <a:spLocks noGrp="1"/>
          </p:cNvSpPr>
          <p:nvPr>
            <p:ph type="sldNum" sz="quarter" idx="24"/>
          </p:nvPr>
        </p:nvSpPr>
        <p:spPr/>
        <p:txBody>
          <a:bodyPr/>
          <a:lstStyle/>
          <a:p>
            <a:r>
              <a:rPr lang="nb-NO"/>
              <a:t> </a:t>
            </a:r>
            <a:fld id="{4B4A0E1B-6928-413F-B10B-EA3BF5B40920}" type="slidenum">
              <a:rPr lang="nb-NO" smtClean="0"/>
              <a:pPr/>
              <a:t>‹#›</a:t>
            </a:fld>
            <a:endParaRPr lang="nb-NO" dirty="0"/>
          </a:p>
        </p:txBody>
      </p:sp>
    </p:spTree>
    <p:extLst>
      <p:ext uri="{BB962C8B-B14F-4D97-AF65-F5344CB8AC3E}">
        <p14:creationId xmlns:p14="http://schemas.microsoft.com/office/powerpoint/2010/main" val="69588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0">
    <p:spTree>
      <p:nvGrpSpPr>
        <p:cNvPr id="1" name=""/>
        <p:cNvGrpSpPr/>
        <p:nvPr/>
      </p:nvGrpSpPr>
      <p:grpSpPr>
        <a:xfrm>
          <a:off x="0" y="0"/>
          <a:ext cx="0" cy="0"/>
          <a:chOff x="0" y="0"/>
          <a:chExt cx="0" cy="0"/>
        </a:xfrm>
      </p:grpSpPr>
      <p:cxnSp>
        <p:nvCxnSpPr>
          <p:cNvPr id="10" name="Rett linje 9"/>
          <p:cNvCxnSpPr/>
          <p:nvPr/>
        </p:nvCxnSpPr>
        <p:spPr>
          <a:xfrm>
            <a:off x="0" y="4860331"/>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lassholder for innhold 6"/>
          <p:cNvSpPr>
            <a:spLocks noGrp="1"/>
          </p:cNvSpPr>
          <p:nvPr>
            <p:ph sz="quarter" idx="17" hasCustomPrompt="1"/>
          </p:nvPr>
        </p:nvSpPr>
        <p:spPr>
          <a:xfrm>
            <a:off x="467695" y="1455738"/>
            <a:ext cx="5412197" cy="3275806"/>
          </a:xfrm>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7" name="Plassholder for innhold 6"/>
          <p:cNvSpPr>
            <a:spLocks noGrp="1"/>
          </p:cNvSpPr>
          <p:nvPr>
            <p:ph sz="quarter" idx="18" hasCustomPrompt="1"/>
          </p:nvPr>
        </p:nvSpPr>
        <p:spPr>
          <a:xfrm>
            <a:off x="6138472" y="2147013"/>
            <a:ext cx="2548328" cy="2584531"/>
          </a:xfrm>
        </p:spPr>
        <p:txBody>
          <a:body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8" name="Bild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2819" b="39729"/>
          <a:stretch/>
        </p:blipFill>
        <p:spPr>
          <a:xfrm>
            <a:off x="-12274" y="-12276"/>
            <a:ext cx="9182548" cy="573733"/>
          </a:xfrm>
          <a:prstGeom prst="rect">
            <a:avLst/>
          </a:prstGeom>
        </p:spPr>
      </p:pic>
      <p:sp>
        <p:nvSpPr>
          <p:cNvPr id="14" name="Tittel 1"/>
          <p:cNvSpPr>
            <a:spLocks noGrp="1"/>
          </p:cNvSpPr>
          <p:nvPr>
            <p:ph type="title" hasCustomPrompt="1"/>
          </p:nvPr>
        </p:nvSpPr>
        <p:spPr>
          <a:xfrm>
            <a:off x="467917" y="735014"/>
            <a:ext cx="8218883" cy="612774"/>
          </a:xfrm>
        </p:spPr>
        <p:txBody>
          <a:bodyPr/>
          <a:lstStyle/>
          <a:p>
            <a:r>
              <a:rPr lang="nb-NO" dirty="0" err="1"/>
              <a:t>Headline</a:t>
            </a:r>
            <a:endParaRPr lang="nb-NO" dirty="0"/>
          </a:p>
        </p:txBody>
      </p:sp>
      <p:sp>
        <p:nvSpPr>
          <p:cNvPr id="15" name="Plassholder for tekst 10"/>
          <p:cNvSpPr>
            <a:spLocks noGrp="1"/>
          </p:cNvSpPr>
          <p:nvPr>
            <p:ph type="body" sz="quarter" idx="14" hasCustomPrompt="1"/>
          </p:nvPr>
        </p:nvSpPr>
        <p:spPr>
          <a:xfrm>
            <a:off x="0" y="0"/>
            <a:ext cx="6992912" cy="561975"/>
          </a:xfrm>
          <a:prstGeom prst="rect">
            <a:avLst/>
          </a:prstGeom>
        </p:spPr>
        <p:txBody>
          <a:bodyPr lIns="288000" tIns="0" anchor="ctr" anchorCtr="0"/>
          <a:lstStyle>
            <a:lvl1pPr marL="0" indent="0">
              <a:buNone/>
              <a:defRPr sz="1500" b="0" cap="all" spc="75" baseline="0">
                <a:solidFill>
                  <a:schemeClr val="bg1"/>
                </a:solidFill>
              </a:defRPr>
            </a:lvl1pPr>
          </a:lstStyle>
          <a:p>
            <a:pPr lvl="0"/>
            <a:r>
              <a:rPr lang="nb-NO" dirty="0"/>
              <a:t>Skriv inn tema/kapittel</a:t>
            </a:r>
          </a:p>
        </p:txBody>
      </p:sp>
      <p:sp>
        <p:nvSpPr>
          <p:cNvPr id="19" name="Plassholder for tekst 15"/>
          <p:cNvSpPr>
            <a:spLocks noGrp="1"/>
          </p:cNvSpPr>
          <p:nvPr>
            <p:ph type="body" sz="quarter" idx="19" hasCustomPrompt="1"/>
          </p:nvPr>
        </p:nvSpPr>
        <p:spPr>
          <a:xfrm>
            <a:off x="6138471" y="1455738"/>
            <a:ext cx="2545947" cy="583326"/>
          </a:xfrm>
          <a:prstGeom prst="rect">
            <a:avLst/>
          </a:prstGeom>
        </p:spPr>
        <p:txBody>
          <a:bodyPr lIns="0" tIns="0" rIns="0" bIns="0" anchor="b" anchorCtr="0">
            <a:noAutofit/>
          </a:bodyPr>
          <a:lstStyle>
            <a:lvl1pPr marL="0" indent="0">
              <a:lnSpc>
                <a:spcPts val="1200"/>
              </a:lnSpc>
              <a:spcBef>
                <a:spcPts val="0"/>
              </a:spcBef>
              <a:buFontTx/>
              <a:buNone/>
              <a:tabLst/>
              <a:defRPr sz="900" b="1">
                <a:solidFill>
                  <a:schemeClr val="accent1"/>
                </a:solidFill>
              </a:defRPr>
            </a:lvl1pPr>
            <a:lvl2pPr marL="0" indent="0">
              <a:lnSpc>
                <a:spcPts val="1200"/>
              </a:lnSpc>
              <a:spcBef>
                <a:spcPts val="0"/>
              </a:spcBef>
              <a:buFontTx/>
              <a:buNone/>
              <a:tabLst/>
              <a:defRPr sz="1050" b="0">
                <a:solidFill>
                  <a:schemeClr val="tx1">
                    <a:lumMod val="65000"/>
                    <a:lumOff val="35000"/>
                  </a:schemeClr>
                </a:solidFill>
              </a:defRPr>
            </a:lvl2pPr>
            <a:lvl3pPr marL="4763" indent="0">
              <a:buFontTx/>
              <a:buNone/>
              <a:tabLst/>
              <a:defRPr sz="1200" b="0"/>
            </a:lvl3pPr>
            <a:lvl4pPr marL="4763" indent="0">
              <a:buFontTx/>
              <a:buNone/>
              <a:tabLst/>
              <a:defRPr sz="1200" b="0"/>
            </a:lvl4pPr>
            <a:lvl5pPr marL="4763" indent="0">
              <a:buFontTx/>
              <a:buNone/>
              <a:tabLst/>
              <a:defRPr sz="1200" b="0"/>
            </a:lvl5pPr>
          </a:lstStyle>
          <a:p>
            <a:pPr lvl="0"/>
            <a:r>
              <a:rPr lang="nb-NO" dirty="0"/>
              <a:t>Figurtekst</a:t>
            </a:r>
          </a:p>
        </p:txBody>
      </p:sp>
      <p:sp>
        <p:nvSpPr>
          <p:cNvPr id="2" name="Plassholder for dato 1"/>
          <p:cNvSpPr>
            <a:spLocks noGrp="1"/>
          </p:cNvSpPr>
          <p:nvPr>
            <p:ph type="dt" sz="half" idx="20"/>
          </p:nvPr>
        </p:nvSpPr>
        <p:spPr/>
        <p:txBody>
          <a:bodyPr/>
          <a:lstStyle/>
          <a:p>
            <a:fld id="{1251E318-318D-3D4A-A940-EAC0044E53F6}" type="datetime1">
              <a:rPr lang="nb-NO" smtClean="0"/>
              <a:t>19.03.2020</a:t>
            </a:fld>
            <a:endParaRPr lang="nb-NO" dirty="0"/>
          </a:p>
        </p:txBody>
      </p:sp>
      <p:sp>
        <p:nvSpPr>
          <p:cNvPr id="5" name="Plassholder for bunntekst 4"/>
          <p:cNvSpPr>
            <a:spLocks noGrp="1"/>
          </p:cNvSpPr>
          <p:nvPr>
            <p:ph type="ftr" sz="quarter" idx="21"/>
          </p:nvPr>
        </p:nvSpPr>
        <p:spPr/>
        <p:txBody>
          <a:bodyPr/>
          <a:lstStyle/>
          <a:p>
            <a:r>
              <a:rPr lang="nb-NO"/>
              <a:t>Menon Economics</a:t>
            </a:r>
            <a:endParaRPr lang="nb-NO" dirty="0"/>
          </a:p>
        </p:txBody>
      </p:sp>
      <p:sp>
        <p:nvSpPr>
          <p:cNvPr id="6" name="Plassholder for lysbildenummer 5"/>
          <p:cNvSpPr>
            <a:spLocks noGrp="1"/>
          </p:cNvSpPr>
          <p:nvPr>
            <p:ph type="sldNum" sz="quarter" idx="22"/>
          </p:nvPr>
        </p:nvSpPr>
        <p:spPr/>
        <p:txBody>
          <a:bodyPr/>
          <a:lstStyle/>
          <a:p>
            <a:r>
              <a:rPr lang="nb-NO"/>
              <a:t> </a:t>
            </a:r>
            <a:fld id="{4B4A0E1B-6928-413F-B10B-EA3BF5B40920}" type="slidenum">
              <a:rPr lang="nb-NO" smtClean="0"/>
              <a:pPr/>
              <a:t>‹#›</a:t>
            </a:fld>
            <a:endParaRPr lang="nb-NO" dirty="0"/>
          </a:p>
        </p:txBody>
      </p:sp>
    </p:spTree>
    <p:extLst>
      <p:ext uri="{BB962C8B-B14F-4D97-AF65-F5344CB8AC3E}">
        <p14:creationId xmlns:p14="http://schemas.microsoft.com/office/powerpoint/2010/main" val="89281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1">
    <p:spTree>
      <p:nvGrpSpPr>
        <p:cNvPr id="1" name=""/>
        <p:cNvGrpSpPr/>
        <p:nvPr/>
      </p:nvGrpSpPr>
      <p:grpSpPr>
        <a:xfrm>
          <a:off x="0" y="0"/>
          <a:ext cx="0" cy="0"/>
          <a:chOff x="0" y="0"/>
          <a:chExt cx="0" cy="0"/>
        </a:xfrm>
      </p:grpSpPr>
      <p:sp>
        <p:nvSpPr>
          <p:cNvPr id="21" name="Plassholder for innhold 6"/>
          <p:cNvSpPr>
            <a:spLocks noGrp="1"/>
          </p:cNvSpPr>
          <p:nvPr>
            <p:ph sz="quarter" idx="19"/>
          </p:nvPr>
        </p:nvSpPr>
        <p:spPr>
          <a:xfrm>
            <a:off x="4717799" y="1995686"/>
            <a:ext cx="3969544" cy="2735857"/>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cxnSp>
        <p:nvCxnSpPr>
          <p:cNvPr id="13" name="Rett linje 12"/>
          <p:cNvCxnSpPr/>
          <p:nvPr/>
        </p:nvCxnSpPr>
        <p:spPr>
          <a:xfrm>
            <a:off x="0" y="4860331"/>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Plassholder for tekst 15"/>
          <p:cNvSpPr>
            <a:spLocks noGrp="1"/>
          </p:cNvSpPr>
          <p:nvPr>
            <p:ph type="body" sz="quarter" idx="17" hasCustomPrompt="1"/>
          </p:nvPr>
        </p:nvSpPr>
        <p:spPr>
          <a:xfrm>
            <a:off x="4717799" y="1455737"/>
            <a:ext cx="3966620" cy="432000"/>
          </a:xfrm>
          <a:prstGeom prst="rect">
            <a:avLst/>
          </a:prstGeom>
        </p:spPr>
        <p:txBody>
          <a:bodyPr lIns="0" tIns="0" rIns="0" bIns="0" anchor="b" anchorCtr="0">
            <a:noAutofit/>
          </a:bodyPr>
          <a:lstStyle>
            <a:lvl1pPr marL="0" indent="0">
              <a:lnSpc>
                <a:spcPts val="1200"/>
              </a:lnSpc>
              <a:spcBef>
                <a:spcPts val="0"/>
              </a:spcBef>
              <a:buFontTx/>
              <a:buNone/>
              <a:tabLst/>
              <a:defRPr sz="900" b="1">
                <a:solidFill>
                  <a:schemeClr val="accent1"/>
                </a:solidFill>
              </a:defRPr>
            </a:lvl1pPr>
            <a:lvl2pPr marL="0" indent="0">
              <a:lnSpc>
                <a:spcPts val="1200"/>
              </a:lnSpc>
              <a:spcBef>
                <a:spcPts val="0"/>
              </a:spcBef>
              <a:buFontTx/>
              <a:buNone/>
              <a:tabLst/>
              <a:defRPr sz="1050" b="0">
                <a:solidFill>
                  <a:schemeClr val="tx1">
                    <a:lumMod val="65000"/>
                    <a:lumOff val="35000"/>
                  </a:schemeClr>
                </a:solidFill>
              </a:defRPr>
            </a:lvl2pPr>
            <a:lvl3pPr marL="4763" indent="0">
              <a:buFontTx/>
              <a:buNone/>
              <a:tabLst/>
              <a:defRPr sz="1200" b="0"/>
            </a:lvl3pPr>
            <a:lvl4pPr marL="4763" indent="0">
              <a:buFontTx/>
              <a:buNone/>
              <a:tabLst/>
              <a:defRPr sz="1200" b="0"/>
            </a:lvl4pPr>
            <a:lvl5pPr marL="4763" indent="0">
              <a:buFontTx/>
              <a:buNone/>
              <a:tabLst/>
              <a:defRPr sz="1200" b="0"/>
            </a:lvl5pPr>
          </a:lstStyle>
          <a:p>
            <a:pPr lvl="0"/>
            <a:r>
              <a:rPr lang="nb-NO" dirty="0"/>
              <a:t>Figurtekst</a:t>
            </a:r>
          </a:p>
        </p:txBody>
      </p:sp>
      <p:sp>
        <p:nvSpPr>
          <p:cNvPr id="20" name="Plassholder for innhold 6"/>
          <p:cNvSpPr>
            <a:spLocks noGrp="1"/>
          </p:cNvSpPr>
          <p:nvPr>
            <p:ph sz="quarter" idx="18"/>
          </p:nvPr>
        </p:nvSpPr>
        <p:spPr>
          <a:xfrm>
            <a:off x="467519" y="1455739"/>
            <a:ext cx="3969544" cy="327580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22" name="Bild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r="2819" b="39729"/>
          <a:stretch/>
        </p:blipFill>
        <p:spPr>
          <a:xfrm>
            <a:off x="-12274" y="-12276"/>
            <a:ext cx="9182548" cy="573733"/>
          </a:xfrm>
          <a:prstGeom prst="rect">
            <a:avLst/>
          </a:prstGeom>
        </p:spPr>
      </p:pic>
      <p:sp>
        <p:nvSpPr>
          <p:cNvPr id="14" name="Tittel 1"/>
          <p:cNvSpPr>
            <a:spLocks noGrp="1"/>
          </p:cNvSpPr>
          <p:nvPr>
            <p:ph type="title" hasCustomPrompt="1"/>
          </p:nvPr>
        </p:nvSpPr>
        <p:spPr>
          <a:xfrm>
            <a:off x="467917" y="735014"/>
            <a:ext cx="8218883" cy="612774"/>
          </a:xfrm>
        </p:spPr>
        <p:txBody>
          <a:bodyPr/>
          <a:lstStyle/>
          <a:p>
            <a:r>
              <a:rPr lang="nb-NO" dirty="0" err="1"/>
              <a:t>Headline</a:t>
            </a:r>
            <a:endParaRPr lang="nb-NO" dirty="0"/>
          </a:p>
        </p:txBody>
      </p:sp>
      <p:sp>
        <p:nvSpPr>
          <p:cNvPr id="16" name="Plassholder for tekst 10"/>
          <p:cNvSpPr>
            <a:spLocks noGrp="1"/>
          </p:cNvSpPr>
          <p:nvPr>
            <p:ph type="body" sz="quarter" idx="14" hasCustomPrompt="1"/>
          </p:nvPr>
        </p:nvSpPr>
        <p:spPr>
          <a:xfrm>
            <a:off x="0" y="0"/>
            <a:ext cx="6992912" cy="561975"/>
          </a:xfrm>
          <a:prstGeom prst="rect">
            <a:avLst/>
          </a:prstGeom>
        </p:spPr>
        <p:txBody>
          <a:bodyPr lIns="288000" tIns="0" anchor="ctr" anchorCtr="0"/>
          <a:lstStyle>
            <a:lvl1pPr marL="0" indent="0">
              <a:buNone/>
              <a:defRPr sz="1500" b="0" cap="all" spc="75" baseline="0">
                <a:solidFill>
                  <a:schemeClr val="bg1"/>
                </a:solidFill>
              </a:defRPr>
            </a:lvl1pPr>
          </a:lstStyle>
          <a:p>
            <a:pPr lvl="0"/>
            <a:r>
              <a:rPr lang="nb-NO" dirty="0"/>
              <a:t>Skriv inn tema/kapittel</a:t>
            </a:r>
          </a:p>
        </p:txBody>
      </p:sp>
      <p:sp>
        <p:nvSpPr>
          <p:cNvPr id="2" name="Plassholder for dato 1"/>
          <p:cNvSpPr>
            <a:spLocks noGrp="1"/>
          </p:cNvSpPr>
          <p:nvPr>
            <p:ph type="dt" sz="half" idx="20"/>
          </p:nvPr>
        </p:nvSpPr>
        <p:spPr/>
        <p:txBody>
          <a:bodyPr/>
          <a:lstStyle/>
          <a:p>
            <a:fld id="{1251E318-318D-3D4A-A940-EAC0044E53F6}" type="datetime1">
              <a:rPr lang="nb-NO" smtClean="0"/>
              <a:t>19.03.2020</a:t>
            </a:fld>
            <a:endParaRPr lang="nb-NO" dirty="0"/>
          </a:p>
        </p:txBody>
      </p:sp>
      <p:sp>
        <p:nvSpPr>
          <p:cNvPr id="3" name="Plassholder for bunntekst 2"/>
          <p:cNvSpPr>
            <a:spLocks noGrp="1"/>
          </p:cNvSpPr>
          <p:nvPr>
            <p:ph type="ftr" sz="quarter" idx="21"/>
          </p:nvPr>
        </p:nvSpPr>
        <p:spPr/>
        <p:txBody>
          <a:bodyPr/>
          <a:lstStyle/>
          <a:p>
            <a:r>
              <a:rPr lang="nb-NO"/>
              <a:t>Menon Economics</a:t>
            </a:r>
            <a:endParaRPr lang="nb-NO" dirty="0"/>
          </a:p>
        </p:txBody>
      </p:sp>
      <p:sp>
        <p:nvSpPr>
          <p:cNvPr id="4" name="Plassholder for lysbildenummer 3"/>
          <p:cNvSpPr>
            <a:spLocks noGrp="1"/>
          </p:cNvSpPr>
          <p:nvPr>
            <p:ph type="sldNum" sz="quarter" idx="22"/>
          </p:nvPr>
        </p:nvSpPr>
        <p:spPr/>
        <p:txBody>
          <a:bodyPr/>
          <a:lstStyle/>
          <a:p>
            <a:r>
              <a:rPr lang="nb-NO"/>
              <a:t> </a:t>
            </a:r>
            <a:fld id="{4B4A0E1B-6928-413F-B10B-EA3BF5B40920}" type="slidenum">
              <a:rPr lang="nb-NO" smtClean="0"/>
              <a:pPr/>
              <a:t>‹#›</a:t>
            </a:fld>
            <a:endParaRPr lang="nb-NO" dirty="0"/>
          </a:p>
        </p:txBody>
      </p:sp>
    </p:spTree>
    <p:extLst>
      <p:ext uri="{BB962C8B-B14F-4D97-AF65-F5344CB8AC3E}">
        <p14:creationId xmlns:p14="http://schemas.microsoft.com/office/powerpoint/2010/main" val="271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12">
    <p:spTree>
      <p:nvGrpSpPr>
        <p:cNvPr id="1" name=""/>
        <p:cNvGrpSpPr/>
        <p:nvPr/>
      </p:nvGrpSpPr>
      <p:grpSpPr>
        <a:xfrm>
          <a:off x="0" y="0"/>
          <a:ext cx="0" cy="0"/>
          <a:chOff x="0" y="0"/>
          <a:chExt cx="0" cy="0"/>
        </a:xfrm>
      </p:grpSpPr>
      <p:cxnSp>
        <p:nvCxnSpPr>
          <p:cNvPr id="10" name="Rett linje 9"/>
          <p:cNvCxnSpPr/>
          <p:nvPr/>
        </p:nvCxnSpPr>
        <p:spPr>
          <a:xfrm>
            <a:off x="0" y="4860331"/>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Plassholder for innhold 6"/>
          <p:cNvSpPr>
            <a:spLocks noGrp="1"/>
          </p:cNvSpPr>
          <p:nvPr>
            <p:ph sz="quarter" idx="19"/>
          </p:nvPr>
        </p:nvSpPr>
        <p:spPr>
          <a:xfrm>
            <a:off x="467519" y="1996482"/>
            <a:ext cx="3969544" cy="273585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0" name="Plassholder for innhold 6"/>
          <p:cNvSpPr>
            <a:spLocks noGrp="1"/>
          </p:cNvSpPr>
          <p:nvPr>
            <p:ph sz="quarter" idx="20"/>
          </p:nvPr>
        </p:nvSpPr>
        <p:spPr>
          <a:xfrm>
            <a:off x="4718049" y="1996482"/>
            <a:ext cx="3968751" cy="273585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23" name="Bild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r="2819" b="39729"/>
          <a:stretch/>
        </p:blipFill>
        <p:spPr>
          <a:xfrm>
            <a:off x="-12274" y="-12276"/>
            <a:ext cx="9182548" cy="573733"/>
          </a:xfrm>
          <a:prstGeom prst="rect">
            <a:avLst/>
          </a:prstGeom>
        </p:spPr>
      </p:pic>
      <p:sp>
        <p:nvSpPr>
          <p:cNvPr id="12" name="Tittel 1"/>
          <p:cNvSpPr>
            <a:spLocks noGrp="1"/>
          </p:cNvSpPr>
          <p:nvPr>
            <p:ph type="title" hasCustomPrompt="1"/>
          </p:nvPr>
        </p:nvSpPr>
        <p:spPr>
          <a:xfrm>
            <a:off x="467917" y="735014"/>
            <a:ext cx="8218883" cy="612774"/>
          </a:xfrm>
        </p:spPr>
        <p:txBody>
          <a:bodyPr/>
          <a:lstStyle/>
          <a:p>
            <a:r>
              <a:rPr lang="nb-NO" dirty="0" err="1"/>
              <a:t>Headline</a:t>
            </a:r>
            <a:endParaRPr lang="nb-NO" dirty="0"/>
          </a:p>
        </p:txBody>
      </p:sp>
      <p:sp>
        <p:nvSpPr>
          <p:cNvPr id="13" name="Plassholder for tekst 10"/>
          <p:cNvSpPr>
            <a:spLocks noGrp="1"/>
          </p:cNvSpPr>
          <p:nvPr>
            <p:ph type="body" sz="quarter" idx="14" hasCustomPrompt="1"/>
          </p:nvPr>
        </p:nvSpPr>
        <p:spPr>
          <a:xfrm>
            <a:off x="0" y="0"/>
            <a:ext cx="6992912" cy="561975"/>
          </a:xfrm>
          <a:prstGeom prst="rect">
            <a:avLst/>
          </a:prstGeom>
        </p:spPr>
        <p:txBody>
          <a:bodyPr lIns="288000" tIns="0" anchor="ctr" anchorCtr="0"/>
          <a:lstStyle>
            <a:lvl1pPr marL="0" indent="0">
              <a:buNone/>
              <a:defRPr sz="1500" b="0" cap="all" spc="75" baseline="0">
                <a:solidFill>
                  <a:schemeClr val="bg1"/>
                </a:solidFill>
              </a:defRPr>
            </a:lvl1pPr>
          </a:lstStyle>
          <a:p>
            <a:pPr lvl="0"/>
            <a:r>
              <a:rPr lang="nb-NO" dirty="0"/>
              <a:t>Skriv inn tema/kapittel</a:t>
            </a:r>
          </a:p>
        </p:txBody>
      </p:sp>
      <p:sp>
        <p:nvSpPr>
          <p:cNvPr id="15" name="Plassholder for tekst 15"/>
          <p:cNvSpPr>
            <a:spLocks noGrp="1"/>
          </p:cNvSpPr>
          <p:nvPr>
            <p:ph type="body" sz="quarter" idx="17" hasCustomPrompt="1"/>
          </p:nvPr>
        </p:nvSpPr>
        <p:spPr>
          <a:xfrm>
            <a:off x="467519" y="1455617"/>
            <a:ext cx="3961209" cy="432000"/>
          </a:xfrm>
          <a:prstGeom prst="rect">
            <a:avLst/>
          </a:prstGeom>
        </p:spPr>
        <p:txBody>
          <a:bodyPr lIns="0" tIns="0" rIns="0" bIns="0" anchor="b" anchorCtr="0">
            <a:noAutofit/>
          </a:bodyPr>
          <a:lstStyle>
            <a:lvl1pPr marL="0" indent="0">
              <a:lnSpc>
                <a:spcPts val="1200"/>
              </a:lnSpc>
              <a:spcBef>
                <a:spcPts val="0"/>
              </a:spcBef>
              <a:buFontTx/>
              <a:buNone/>
              <a:tabLst/>
              <a:defRPr sz="900" b="1">
                <a:solidFill>
                  <a:schemeClr val="accent1"/>
                </a:solidFill>
              </a:defRPr>
            </a:lvl1pPr>
            <a:lvl2pPr marL="0" indent="0">
              <a:lnSpc>
                <a:spcPts val="1200"/>
              </a:lnSpc>
              <a:spcBef>
                <a:spcPts val="0"/>
              </a:spcBef>
              <a:buFontTx/>
              <a:buNone/>
              <a:tabLst/>
              <a:defRPr sz="1050" b="0">
                <a:solidFill>
                  <a:schemeClr val="tx1">
                    <a:lumMod val="65000"/>
                    <a:lumOff val="35000"/>
                  </a:schemeClr>
                </a:solidFill>
              </a:defRPr>
            </a:lvl2pPr>
            <a:lvl3pPr marL="4763" indent="0">
              <a:buFontTx/>
              <a:buNone/>
              <a:tabLst/>
              <a:defRPr sz="1200" b="0"/>
            </a:lvl3pPr>
            <a:lvl4pPr marL="4763" indent="0">
              <a:buFontTx/>
              <a:buNone/>
              <a:tabLst/>
              <a:defRPr sz="1200" b="0"/>
            </a:lvl4pPr>
            <a:lvl5pPr marL="4763" indent="0">
              <a:buFontTx/>
              <a:buNone/>
              <a:tabLst/>
              <a:defRPr sz="1200" b="0"/>
            </a:lvl5pPr>
          </a:lstStyle>
          <a:p>
            <a:pPr lvl="0"/>
            <a:r>
              <a:rPr lang="nb-NO" dirty="0"/>
              <a:t>Figurtekst</a:t>
            </a:r>
          </a:p>
        </p:txBody>
      </p:sp>
      <p:sp>
        <p:nvSpPr>
          <p:cNvPr id="16" name="Plassholder for tekst 15"/>
          <p:cNvSpPr>
            <a:spLocks noGrp="1"/>
          </p:cNvSpPr>
          <p:nvPr>
            <p:ph type="body" sz="quarter" idx="26" hasCustomPrompt="1"/>
          </p:nvPr>
        </p:nvSpPr>
        <p:spPr>
          <a:xfrm>
            <a:off x="4718049" y="1455617"/>
            <a:ext cx="3968751" cy="432000"/>
          </a:xfrm>
          <a:prstGeom prst="rect">
            <a:avLst/>
          </a:prstGeom>
        </p:spPr>
        <p:txBody>
          <a:bodyPr lIns="0" tIns="0" rIns="0" bIns="0" anchor="b" anchorCtr="0">
            <a:noAutofit/>
          </a:bodyPr>
          <a:lstStyle>
            <a:lvl1pPr marL="0" indent="0">
              <a:lnSpc>
                <a:spcPts val="1200"/>
              </a:lnSpc>
              <a:spcBef>
                <a:spcPts val="0"/>
              </a:spcBef>
              <a:buFontTx/>
              <a:buNone/>
              <a:tabLst/>
              <a:defRPr sz="900" b="1">
                <a:solidFill>
                  <a:schemeClr val="accent1"/>
                </a:solidFill>
              </a:defRPr>
            </a:lvl1pPr>
            <a:lvl2pPr marL="0" indent="0">
              <a:lnSpc>
                <a:spcPts val="1200"/>
              </a:lnSpc>
              <a:spcBef>
                <a:spcPts val="0"/>
              </a:spcBef>
              <a:buFontTx/>
              <a:buNone/>
              <a:tabLst/>
              <a:defRPr sz="1050" b="0">
                <a:solidFill>
                  <a:schemeClr val="tx1">
                    <a:lumMod val="65000"/>
                    <a:lumOff val="35000"/>
                  </a:schemeClr>
                </a:solidFill>
              </a:defRPr>
            </a:lvl2pPr>
            <a:lvl3pPr marL="4763" indent="0">
              <a:buFontTx/>
              <a:buNone/>
              <a:tabLst/>
              <a:defRPr sz="1200" b="0"/>
            </a:lvl3pPr>
            <a:lvl4pPr marL="4763" indent="0">
              <a:buFontTx/>
              <a:buNone/>
              <a:tabLst/>
              <a:defRPr sz="1200" b="0"/>
            </a:lvl4pPr>
            <a:lvl5pPr marL="4763" indent="0">
              <a:buFontTx/>
              <a:buNone/>
              <a:tabLst/>
              <a:defRPr sz="1200" b="0"/>
            </a:lvl5pPr>
          </a:lstStyle>
          <a:p>
            <a:pPr lvl="0"/>
            <a:r>
              <a:rPr lang="nb-NO" dirty="0"/>
              <a:t>Figurtekst</a:t>
            </a:r>
          </a:p>
        </p:txBody>
      </p:sp>
      <p:sp>
        <p:nvSpPr>
          <p:cNvPr id="3" name="Plassholder for dato 2"/>
          <p:cNvSpPr>
            <a:spLocks noGrp="1"/>
          </p:cNvSpPr>
          <p:nvPr>
            <p:ph type="dt" sz="half" idx="27"/>
          </p:nvPr>
        </p:nvSpPr>
        <p:spPr/>
        <p:txBody>
          <a:bodyPr/>
          <a:lstStyle/>
          <a:p>
            <a:fld id="{1251E318-318D-3D4A-A940-EAC0044E53F6}" type="datetime1">
              <a:rPr lang="nb-NO" smtClean="0"/>
              <a:t>19.03.2020</a:t>
            </a:fld>
            <a:endParaRPr lang="nb-NO" dirty="0"/>
          </a:p>
        </p:txBody>
      </p:sp>
      <p:sp>
        <p:nvSpPr>
          <p:cNvPr id="4" name="Plassholder for bunntekst 3"/>
          <p:cNvSpPr>
            <a:spLocks noGrp="1"/>
          </p:cNvSpPr>
          <p:nvPr>
            <p:ph type="ftr" sz="quarter" idx="28"/>
          </p:nvPr>
        </p:nvSpPr>
        <p:spPr/>
        <p:txBody>
          <a:bodyPr/>
          <a:lstStyle/>
          <a:p>
            <a:r>
              <a:rPr lang="nb-NO"/>
              <a:t>Menon Economics</a:t>
            </a:r>
            <a:endParaRPr lang="nb-NO" dirty="0"/>
          </a:p>
        </p:txBody>
      </p:sp>
      <p:sp>
        <p:nvSpPr>
          <p:cNvPr id="5" name="Plassholder for lysbildenummer 4"/>
          <p:cNvSpPr>
            <a:spLocks noGrp="1"/>
          </p:cNvSpPr>
          <p:nvPr>
            <p:ph type="sldNum" sz="quarter" idx="29"/>
          </p:nvPr>
        </p:nvSpPr>
        <p:spPr/>
        <p:txBody>
          <a:bodyPr/>
          <a:lstStyle/>
          <a:p>
            <a:r>
              <a:rPr lang="nb-NO"/>
              <a:t> </a:t>
            </a:r>
            <a:fld id="{4B4A0E1B-6928-413F-B10B-EA3BF5B40920}" type="slidenum">
              <a:rPr lang="nb-NO" smtClean="0"/>
              <a:pPr/>
              <a:t>‹#›</a:t>
            </a:fld>
            <a:endParaRPr lang="nb-NO" dirty="0"/>
          </a:p>
        </p:txBody>
      </p:sp>
    </p:spTree>
    <p:extLst>
      <p:ext uri="{BB962C8B-B14F-4D97-AF65-F5344CB8AC3E}">
        <p14:creationId xmlns:p14="http://schemas.microsoft.com/office/powerpoint/2010/main" val="114856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11" name="Bild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91831" b="1"/>
          <a:stretch/>
        </p:blipFill>
        <p:spPr>
          <a:xfrm>
            <a:off x="125999" y="4650237"/>
            <a:ext cx="8914814" cy="391664"/>
          </a:xfrm>
          <a:prstGeom prst="rect">
            <a:avLst/>
          </a:prstGeom>
        </p:spPr>
      </p:pic>
      <p:sp>
        <p:nvSpPr>
          <p:cNvPr id="12" name="Plassholder for tekst 15"/>
          <p:cNvSpPr>
            <a:spLocks noGrp="1"/>
          </p:cNvSpPr>
          <p:nvPr>
            <p:ph type="body" sz="quarter" idx="10" hasCustomPrompt="1"/>
          </p:nvPr>
        </p:nvSpPr>
        <p:spPr>
          <a:xfrm>
            <a:off x="118048" y="4650236"/>
            <a:ext cx="5868591" cy="394341"/>
          </a:xfrm>
          <a:prstGeom prst="rect">
            <a:avLst/>
          </a:prstGeom>
        </p:spPr>
        <p:txBody>
          <a:bodyPr wrap="none" lIns="108000" tIns="72000" anchor="t" anchorCtr="0">
            <a:noAutofit/>
          </a:bodyPr>
          <a:lstStyle>
            <a:lvl1pPr marL="0" indent="0" algn="l">
              <a:buNone/>
              <a:defRPr sz="1100" b="0" cap="all" spc="150" baseline="0">
                <a:solidFill>
                  <a:schemeClr val="bg1"/>
                </a:solidFill>
              </a:defRPr>
            </a:lvl1pPr>
            <a:lvl2pPr marL="0" indent="0" algn="l">
              <a:lnSpc>
                <a:spcPct val="100000"/>
              </a:lnSpc>
              <a:spcBef>
                <a:spcPts val="0"/>
              </a:spcBef>
              <a:buFontTx/>
              <a:buNone/>
              <a:tabLst/>
              <a:defRPr sz="750" baseline="0">
                <a:solidFill>
                  <a:schemeClr val="bg1"/>
                </a:solidFill>
              </a:defRPr>
            </a:lvl2pPr>
            <a:lvl3pPr marL="2381" indent="0" algn="ctr">
              <a:buFontTx/>
              <a:buNone/>
              <a:tabLst/>
              <a:defRPr sz="900">
                <a:solidFill>
                  <a:schemeClr val="bg1"/>
                </a:solidFill>
              </a:defRPr>
            </a:lvl3pPr>
            <a:lvl4pPr marL="2381" indent="0" algn="ctr">
              <a:buFontTx/>
              <a:buNone/>
              <a:tabLst/>
              <a:defRPr sz="900">
                <a:solidFill>
                  <a:schemeClr val="bg1"/>
                </a:solidFill>
              </a:defRPr>
            </a:lvl4pPr>
            <a:lvl5pPr marL="2381" indent="0" algn="ctr">
              <a:buFontTx/>
              <a:buNone/>
              <a:tabLst/>
              <a:defRPr sz="900">
                <a:solidFill>
                  <a:schemeClr val="bg1"/>
                </a:solidFill>
              </a:defRPr>
            </a:lvl5pPr>
          </a:lstStyle>
          <a:p>
            <a:pPr lvl="0"/>
            <a:r>
              <a:rPr lang="nb-NO" dirty="0"/>
              <a:t>Sett inn tittel</a:t>
            </a:r>
          </a:p>
          <a:p>
            <a:pPr lvl="1"/>
            <a:r>
              <a:rPr lang="nb-NO" dirty="0"/>
              <a:t>Sett inn navn, dato etc.</a:t>
            </a:r>
          </a:p>
        </p:txBody>
      </p:sp>
      <p:pic>
        <p:nvPicPr>
          <p:cNvPr id="13" name="Bild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b="80726"/>
          <a:stretch/>
        </p:blipFill>
        <p:spPr>
          <a:xfrm>
            <a:off x="125999" y="247275"/>
            <a:ext cx="8914814" cy="924113"/>
          </a:xfrm>
          <a:prstGeom prst="rect">
            <a:avLst/>
          </a:prstGeom>
        </p:spPr>
      </p:pic>
      <p:sp>
        <p:nvSpPr>
          <p:cNvPr id="6" name="Plassholder for bilde 18"/>
          <p:cNvSpPr>
            <a:spLocks noGrp="1"/>
          </p:cNvSpPr>
          <p:nvPr>
            <p:ph type="pic" sz="quarter" idx="15" hasCustomPrompt="1"/>
          </p:nvPr>
        </p:nvSpPr>
        <p:spPr>
          <a:xfrm>
            <a:off x="126000" y="1455739"/>
            <a:ext cx="8914814" cy="3145600"/>
          </a:xfrm>
          <a:prstGeom prst="rect">
            <a:avLst/>
          </a:prstGeom>
        </p:spPr>
        <p:txBody>
          <a:bodyPr/>
          <a:lstStyle>
            <a:lvl1pPr marL="0" indent="0">
              <a:buNone/>
              <a:defRPr/>
            </a:lvl1pPr>
          </a:lstStyle>
          <a:p>
            <a:r>
              <a:rPr lang="nb-NO"/>
              <a:t> </a:t>
            </a:r>
            <a:endParaRPr lang="nb-NO" dirty="0"/>
          </a:p>
        </p:txBody>
      </p:sp>
    </p:spTree>
    <p:extLst>
      <p:ext uri="{BB962C8B-B14F-4D97-AF65-F5344CB8AC3E}">
        <p14:creationId xmlns:p14="http://schemas.microsoft.com/office/powerpoint/2010/main" val="170825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ma 1">
    <p:spTree>
      <p:nvGrpSpPr>
        <p:cNvPr id="1" name=""/>
        <p:cNvGrpSpPr/>
        <p:nvPr/>
      </p:nvGrpSpPr>
      <p:grpSpPr>
        <a:xfrm>
          <a:off x="0" y="0"/>
          <a:ext cx="0" cy="0"/>
          <a:chOff x="0" y="0"/>
          <a:chExt cx="0" cy="0"/>
        </a:xfrm>
      </p:grpSpPr>
      <p:cxnSp>
        <p:nvCxnSpPr>
          <p:cNvPr id="10" name="Rett linje 9"/>
          <p:cNvCxnSpPr/>
          <p:nvPr/>
        </p:nvCxnSpPr>
        <p:spPr>
          <a:xfrm>
            <a:off x="0" y="4860331"/>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lassholder for tekst 6"/>
          <p:cNvSpPr>
            <a:spLocks noGrp="1"/>
          </p:cNvSpPr>
          <p:nvPr>
            <p:ph type="body" sz="quarter" idx="16" hasCustomPrompt="1"/>
          </p:nvPr>
        </p:nvSpPr>
        <p:spPr>
          <a:xfrm>
            <a:off x="963266" y="735014"/>
            <a:ext cx="7217467" cy="3997324"/>
          </a:xfrm>
          <a:prstGeom prst="rect">
            <a:avLst/>
          </a:prstGeom>
        </p:spPr>
        <p:txBody>
          <a:bodyPr anchor="ctr" anchorCtr="0">
            <a:normAutofit/>
          </a:bodyPr>
          <a:lstStyle>
            <a:lvl1pPr marL="0" indent="0" algn="ctr">
              <a:buFontTx/>
              <a:buNone/>
              <a:tabLst/>
              <a:defRPr sz="3600" b="1" baseline="0">
                <a:solidFill>
                  <a:schemeClr val="accent1"/>
                </a:solidFill>
              </a:defRPr>
            </a:lvl1pPr>
            <a:lvl2pPr marL="0" indent="0" algn="ctr">
              <a:buFontTx/>
              <a:buNone/>
              <a:tabLst/>
              <a:defRPr sz="1350" b="0">
                <a:solidFill>
                  <a:schemeClr val="accent1"/>
                </a:solidFill>
              </a:defRPr>
            </a:lvl2pPr>
            <a:lvl3pPr marL="0" indent="0" algn="ctr">
              <a:buFontTx/>
              <a:buNone/>
              <a:tabLst/>
              <a:defRPr sz="1350" b="0">
                <a:solidFill>
                  <a:schemeClr val="accent1"/>
                </a:solidFill>
              </a:defRPr>
            </a:lvl3pPr>
            <a:lvl4pPr marL="0" indent="0" algn="ctr">
              <a:buFontTx/>
              <a:buNone/>
              <a:tabLst/>
              <a:defRPr sz="1350" b="0">
                <a:solidFill>
                  <a:schemeClr val="accent1"/>
                </a:solidFill>
              </a:defRPr>
            </a:lvl4pPr>
            <a:lvl5pPr marL="0" indent="0" algn="ctr">
              <a:buFontTx/>
              <a:buNone/>
              <a:tabLst/>
              <a:defRPr sz="1350" b="0">
                <a:solidFill>
                  <a:schemeClr val="accent1"/>
                </a:solidFill>
              </a:defRPr>
            </a:lvl5pPr>
          </a:lstStyle>
          <a:p>
            <a:pPr lvl="0"/>
            <a:r>
              <a:rPr lang="nb-NO" dirty="0"/>
              <a:t>Skriv inn tema/kapittel</a:t>
            </a:r>
          </a:p>
        </p:txBody>
      </p:sp>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819" b="39729"/>
          <a:stretch/>
        </p:blipFill>
        <p:spPr>
          <a:xfrm>
            <a:off x="-12274" y="-12276"/>
            <a:ext cx="9182548" cy="573733"/>
          </a:xfrm>
          <a:prstGeom prst="rect">
            <a:avLst/>
          </a:prstGeom>
        </p:spPr>
      </p:pic>
    </p:spTree>
    <p:extLst>
      <p:ext uri="{BB962C8B-B14F-4D97-AF65-F5344CB8AC3E}">
        <p14:creationId xmlns:p14="http://schemas.microsoft.com/office/powerpoint/2010/main" val="99522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ma 2">
    <p:spTree>
      <p:nvGrpSpPr>
        <p:cNvPr id="1" name=""/>
        <p:cNvGrpSpPr/>
        <p:nvPr/>
      </p:nvGrpSpPr>
      <p:grpSpPr>
        <a:xfrm>
          <a:off x="0" y="0"/>
          <a:ext cx="0" cy="0"/>
          <a:chOff x="0" y="0"/>
          <a:chExt cx="0" cy="0"/>
        </a:xfrm>
      </p:grpSpPr>
      <p:sp>
        <p:nvSpPr>
          <p:cNvPr id="9" name="Plassholder for bilde 18"/>
          <p:cNvSpPr>
            <a:spLocks noGrp="1"/>
          </p:cNvSpPr>
          <p:nvPr>
            <p:ph type="pic" sz="quarter" idx="15" hasCustomPrompt="1"/>
          </p:nvPr>
        </p:nvSpPr>
        <p:spPr>
          <a:xfrm>
            <a:off x="-28575" y="610002"/>
            <a:ext cx="9186863" cy="4564671"/>
          </a:xfrm>
          <a:prstGeom prst="rect">
            <a:avLst/>
          </a:prstGeom>
        </p:spPr>
        <p:txBody>
          <a:bodyPr/>
          <a:lstStyle>
            <a:lvl1pPr marL="0" indent="0">
              <a:buNone/>
              <a:defRPr/>
            </a:lvl1pPr>
          </a:lstStyle>
          <a:p>
            <a:r>
              <a:rPr lang="nb-NO"/>
              <a:t> </a:t>
            </a:r>
            <a:endParaRPr lang="nb-NO" dirty="0"/>
          </a:p>
        </p:txBody>
      </p:sp>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819" b="39729"/>
          <a:stretch/>
        </p:blipFill>
        <p:spPr>
          <a:xfrm>
            <a:off x="-12274" y="-12276"/>
            <a:ext cx="9182548" cy="573733"/>
          </a:xfrm>
          <a:prstGeom prst="rect">
            <a:avLst/>
          </a:prstGeom>
        </p:spPr>
      </p:pic>
      <p:sp>
        <p:nvSpPr>
          <p:cNvPr id="11" name="Plassholder for tekst 10"/>
          <p:cNvSpPr>
            <a:spLocks noGrp="1"/>
          </p:cNvSpPr>
          <p:nvPr>
            <p:ph type="body" sz="quarter" idx="14" hasCustomPrompt="1"/>
          </p:nvPr>
        </p:nvSpPr>
        <p:spPr>
          <a:xfrm>
            <a:off x="0" y="0"/>
            <a:ext cx="6992912" cy="561975"/>
          </a:xfrm>
          <a:prstGeom prst="rect">
            <a:avLst/>
          </a:prstGeom>
        </p:spPr>
        <p:txBody>
          <a:bodyPr lIns="288000" tIns="0" anchor="ctr" anchorCtr="0"/>
          <a:lstStyle>
            <a:lvl1pPr marL="0" indent="0">
              <a:buNone/>
              <a:defRPr sz="1500" b="0" cap="all" spc="75" baseline="0">
                <a:solidFill>
                  <a:schemeClr val="bg1"/>
                </a:solidFill>
              </a:defRPr>
            </a:lvl1pPr>
          </a:lstStyle>
          <a:p>
            <a:pPr lvl="0"/>
            <a:r>
              <a:rPr lang="nb-NO" dirty="0"/>
              <a:t>Skriv inn tema/kapittel</a:t>
            </a:r>
          </a:p>
        </p:txBody>
      </p:sp>
    </p:spTree>
    <p:extLst>
      <p:ext uri="{BB962C8B-B14F-4D97-AF65-F5344CB8AC3E}">
        <p14:creationId xmlns:p14="http://schemas.microsoft.com/office/powerpoint/2010/main" val="26295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Bild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819" b="39729"/>
          <a:stretch/>
        </p:blipFill>
        <p:spPr>
          <a:xfrm>
            <a:off x="-12274" y="-12276"/>
            <a:ext cx="9182548" cy="573733"/>
          </a:xfrm>
          <a:prstGeom prst="rect">
            <a:avLst/>
          </a:prstGeom>
        </p:spPr>
      </p:pic>
      <p:sp>
        <p:nvSpPr>
          <p:cNvPr id="3" name="Plassholder for dato 2"/>
          <p:cNvSpPr>
            <a:spLocks noGrp="1"/>
          </p:cNvSpPr>
          <p:nvPr>
            <p:ph type="dt" sz="half" idx="10"/>
          </p:nvPr>
        </p:nvSpPr>
        <p:spPr/>
        <p:txBody>
          <a:bodyPr/>
          <a:lstStyle/>
          <a:p>
            <a:fld id="{1AF5DF45-64A6-F04F-9F17-296EC321A6D3}" type="datetime1">
              <a:rPr lang="nb-NO" smtClean="0"/>
              <a:t>19.03.2020</a:t>
            </a:fld>
            <a:endParaRPr lang="nb-NO" dirty="0"/>
          </a:p>
        </p:txBody>
      </p:sp>
      <p:sp>
        <p:nvSpPr>
          <p:cNvPr id="4" name="Plassholder for bunntekst 3"/>
          <p:cNvSpPr>
            <a:spLocks noGrp="1"/>
          </p:cNvSpPr>
          <p:nvPr>
            <p:ph type="ftr" sz="quarter" idx="11"/>
          </p:nvPr>
        </p:nvSpPr>
        <p:spPr/>
        <p:txBody>
          <a:bodyPr/>
          <a:lstStyle/>
          <a:p>
            <a:r>
              <a:rPr lang="nb-NO"/>
              <a:t>Menon Economics</a:t>
            </a:r>
            <a:endParaRPr lang="nb-NO" dirty="0"/>
          </a:p>
        </p:txBody>
      </p:sp>
      <p:sp>
        <p:nvSpPr>
          <p:cNvPr id="5" name="Plassholder for lysbildenummer 4"/>
          <p:cNvSpPr>
            <a:spLocks noGrp="1"/>
          </p:cNvSpPr>
          <p:nvPr>
            <p:ph type="sldNum" sz="quarter" idx="12"/>
          </p:nvPr>
        </p:nvSpPr>
        <p:spPr/>
        <p:txBody>
          <a:bodyPr/>
          <a:lstStyle/>
          <a:p>
            <a:fld id="{4B4A0E1B-6928-413F-B10B-EA3BF5B40920}" type="slidenum">
              <a:rPr lang="nb-NO" smtClean="0"/>
              <a:pPr/>
              <a:t>‹#›</a:t>
            </a:fld>
            <a:endParaRPr lang="nb-NO" dirty="0"/>
          </a:p>
        </p:txBody>
      </p:sp>
      <p:cxnSp>
        <p:nvCxnSpPr>
          <p:cNvPr id="10" name="Rett linje 9"/>
          <p:cNvCxnSpPr/>
          <p:nvPr/>
        </p:nvCxnSpPr>
        <p:spPr>
          <a:xfrm>
            <a:off x="0" y="4860331"/>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tel 1"/>
          <p:cNvSpPr>
            <a:spLocks noGrp="1"/>
          </p:cNvSpPr>
          <p:nvPr>
            <p:ph type="title" hasCustomPrompt="1"/>
          </p:nvPr>
        </p:nvSpPr>
        <p:spPr>
          <a:xfrm>
            <a:off x="467917" y="735014"/>
            <a:ext cx="8218883" cy="612774"/>
          </a:xfrm>
        </p:spPr>
        <p:txBody>
          <a:bodyPr/>
          <a:lstStyle/>
          <a:p>
            <a:r>
              <a:rPr lang="nb-NO" dirty="0" err="1"/>
              <a:t>Headline</a:t>
            </a:r>
            <a:endParaRPr lang="nb-NO" dirty="0"/>
          </a:p>
        </p:txBody>
      </p:sp>
      <p:sp>
        <p:nvSpPr>
          <p:cNvPr id="11" name="Plassholder for tekst 10"/>
          <p:cNvSpPr>
            <a:spLocks noGrp="1"/>
          </p:cNvSpPr>
          <p:nvPr>
            <p:ph type="body" sz="quarter" idx="14" hasCustomPrompt="1"/>
          </p:nvPr>
        </p:nvSpPr>
        <p:spPr>
          <a:xfrm>
            <a:off x="0" y="0"/>
            <a:ext cx="6992912" cy="561975"/>
          </a:xfrm>
          <a:prstGeom prst="rect">
            <a:avLst/>
          </a:prstGeom>
        </p:spPr>
        <p:txBody>
          <a:bodyPr lIns="288000" tIns="0" anchor="ctr" anchorCtr="0"/>
          <a:lstStyle>
            <a:lvl1pPr marL="0" indent="0">
              <a:buNone/>
              <a:defRPr sz="1500" b="0" cap="all" spc="75" baseline="0">
                <a:solidFill>
                  <a:schemeClr val="bg1"/>
                </a:solidFill>
              </a:defRPr>
            </a:lvl1pPr>
          </a:lstStyle>
          <a:p>
            <a:pPr lvl="0"/>
            <a:r>
              <a:rPr lang="nb-NO" dirty="0"/>
              <a:t>Skriv inn tema/kapittel</a:t>
            </a:r>
          </a:p>
        </p:txBody>
      </p:sp>
    </p:spTree>
    <p:extLst>
      <p:ext uri="{BB962C8B-B14F-4D97-AF65-F5344CB8AC3E}">
        <p14:creationId xmlns:p14="http://schemas.microsoft.com/office/powerpoint/2010/main" val="201266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Bild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819" b="39729"/>
          <a:stretch/>
        </p:blipFill>
        <p:spPr>
          <a:xfrm>
            <a:off x="-12274" y="-12276"/>
            <a:ext cx="9182548" cy="573733"/>
          </a:xfrm>
          <a:prstGeom prst="rect">
            <a:avLst/>
          </a:prstGeom>
        </p:spPr>
      </p:pic>
      <p:sp>
        <p:nvSpPr>
          <p:cNvPr id="2" name="Tittel 1"/>
          <p:cNvSpPr>
            <a:spLocks noGrp="1"/>
          </p:cNvSpPr>
          <p:nvPr>
            <p:ph type="title" hasCustomPrompt="1"/>
          </p:nvPr>
        </p:nvSpPr>
        <p:spPr>
          <a:xfrm>
            <a:off x="467917" y="735014"/>
            <a:ext cx="8218883" cy="612774"/>
          </a:xfrm>
        </p:spPr>
        <p:txBody>
          <a:bodyPr/>
          <a:lstStyle/>
          <a:p>
            <a:r>
              <a:rPr lang="nb-NO" dirty="0" err="1"/>
              <a:t>Headline</a:t>
            </a:r>
            <a:endParaRPr lang="nb-NO" dirty="0"/>
          </a:p>
        </p:txBody>
      </p:sp>
      <p:cxnSp>
        <p:nvCxnSpPr>
          <p:cNvPr id="10" name="Rett linje 9"/>
          <p:cNvCxnSpPr/>
          <p:nvPr/>
        </p:nvCxnSpPr>
        <p:spPr>
          <a:xfrm>
            <a:off x="0" y="4860331"/>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Rett linje 11"/>
          <p:cNvCxnSpPr/>
          <p:nvPr userDrawn="1"/>
        </p:nvCxnSpPr>
        <p:spPr>
          <a:xfrm>
            <a:off x="0" y="4860331"/>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lassholder for innhold 6"/>
          <p:cNvSpPr>
            <a:spLocks noGrp="1"/>
          </p:cNvSpPr>
          <p:nvPr>
            <p:ph sz="quarter" idx="18" hasCustomPrompt="1"/>
          </p:nvPr>
        </p:nvSpPr>
        <p:spPr>
          <a:xfrm>
            <a:off x="467695" y="1455738"/>
            <a:ext cx="8219104" cy="3275807"/>
          </a:xfrm>
        </p:spPr>
        <p:txBody>
          <a:bodyPr/>
          <a:lstStyle>
            <a:lvl1pPr>
              <a:lnSpc>
                <a:spcPct val="90000"/>
              </a:lnSpc>
              <a:defRPr baseline="0"/>
            </a:lvl1pPr>
            <a:lvl2pPr>
              <a:lnSpc>
                <a:spcPct val="90000"/>
              </a:lnSpc>
              <a:defRPr/>
            </a:lvl2pPr>
            <a:lvl3pPr>
              <a:lnSpc>
                <a:spcPct val="90000"/>
              </a:lnSpc>
              <a:defRPr/>
            </a:lvl3pPr>
            <a:lvl4pPr>
              <a:lnSpc>
                <a:spcPct val="90000"/>
              </a:lnSpc>
              <a:defRPr/>
            </a:lvl4pPr>
            <a:lvl5pPr>
              <a:lnSpc>
                <a:spcPct val="90000"/>
              </a:lnSpc>
              <a:defRPr/>
            </a:lvl5p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tekst 10"/>
          <p:cNvSpPr>
            <a:spLocks noGrp="1"/>
          </p:cNvSpPr>
          <p:nvPr>
            <p:ph type="body" sz="quarter" idx="14" hasCustomPrompt="1"/>
          </p:nvPr>
        </p:nvSpPr>
        <p:spPr>
          <a:xfrm>
            <a:off x="0" y="0"/>
            <a:ext cx="6992912" cy="561975"/>
          </a:xfrm>
          <a:prstGeom prst="rect">
            <a:avLst/>
          </a:prstGeom>
        </p:spPr>
        <p:txBody>
          <a:bodyPr lIns="288000" tIns="0" anchor="ctr" anchorCtr="0"/>
          <a:lstStyle>
            <a:lvl1pPr marL="0" indent="0">
              <a:buNone/>
              <a:defRPr sz="1500" b="0" cap="all" spc="75" baseline="0">
                <a:solidFill>
                  <a:schemeClr val="bg1"/>
                </a:solidFill>
              </a:defRPr>
            </a:lvl1pPr>
          </a:lstStyle>
          <a:p>
            <a:pPr lvl="0"/>
            <a:r>
              <a:rPr lang="nb-NO" dirty="0"/>
              <a:t>Skriv inn tema/kapittel</a:t>
            </a:r>
          </a:p>
        </p:txBody>
      </p:sp>
      <p:sp>
        <p:nvSpPr>
          <p:cNvPr id="7" name="Plassholder for dato 6"/>
          <p:cNvSpPr>
            <a:spLocks noGrp="1"/>
          </p:cNvSpPr>
          <p:nvPr>
            <p:ph type="dt" sz="half" idx="19"/>
          </p:nvPr>
        </p:nvSpPr>
        <p:spPr/>
        <p:txBody>
          <a:bodyPr/>
          <a:lstStyle/>
          <a:p>
            <a:fld id="{20E67170-BACA-0948-872C-023798A4F67F}" type="datetime1">
              <a:rPr lang="nb-NO" smtClean="0"/>
              <a:t>19.03.2020</a:t>
            </a:fld>
            <a:endParaRPr lang="nb-NO" dirty="0"/>
          </a:p>
        </p:txBody>
      </p:sp>
      <p:sp>
        <p:nvSpPr>
          <p:cNvPr id="8" name="Plassholder for bunntekst 7"/>
          <p:cNvSpPr>
            <a:spLocks noGrp="1"/>
          </p:cNvSpPr>
          <p:nvPr>
            <p:ph type="ftr" sz="quarter" idx="20"/>
          </p:nvPr>
        </p:nvSpPr>
        <p:spPr/>
        <p:txBody>
          <a:bodyPr/>
          <a:lstStyle/>
          <a:p>
            <a:r>
              <a:rPr lang="nb-NO"/>
              <a:t>Menon Economics</a:t>
            </a:r>
            <a:endParaRPr lang="nb-NO" dirty="0"/>
          </a:p>
        </p:txBody>
      </p:sp>
      <p:sp>
        <p:nvSpPr>
          <p:cNvPr id="9" name="Plassholder for lysbildenummer 8"/>
          <p:cNvSpPr>
            <a:spLocks noGrp="1"/>
          </p:cNvSpPr>
          <p:nvPr>
            <p:ph type="sldNum" sz="quarter" idx="21"/>
          </p:nvPr>
        </p:nvSpPr>
        <p:spPr/>
        <p:txBody>
          <a:bodyPr/>
          <a:lstStyle/>
          <a:p>
            <a:r>
              <a:rPr lang="nb-NO"/>
              <a:t> </a:t>
            </a:r>
            <a:fld id="{4B4A0E1B-6928-413F-B10B-EA3BF5B40920}" type="slidenum">
              <a:rPr lang="nb-NO" smtClean="0"/>
              <a:pPr/>
              <a:t>‹#›</a:t>
            </a:fld>
            <a:endParaRPr lang="nb-NO" dirty="0"/>
          </a:p>
        </p:txBody>
      </p:sp>
    </p:spTree>
    <p:extLst>
      <p:ext uri="{BB962C8B-B14F-4D97-AF65-F5344CB8AC3E}">
        <p14:creationId xmlns:p14="http://schemas.microsoft.com/office/powerpoint/2010/main" val="90509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6" name="Bild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819" b="39729"/>
          <a:stretch/>
        </p:blipFill>
        <p:spPr>
          <a:xfrm>
            <a:off x="-12274" y="-12276"/>
            <a:ext cx="9182548" cy="573733"/>
          </a:xfrm>
          <a:prstGeom prst="rect">
            <a:avLst/>
          </a:prstGeom>
        </p:spPr>
      </p:pic>
      <p:cxnSp>
        <p:nvCxnSpPr>
          <p:cNvPr id="10" name="Rett linje 9"/>
          <p:cNvCxnSpPr/>
          <p:nvPr/>
        </p:nvCxnSpPr>
        <p:spPr>
          <a:xfrm>
            <a:off x="0" y="4860331"/>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lassholder for tekst 15"/>
          <p:cNvSpPr>
            <a:spLocks noGrp="1"/>
          </p:cNvSpPr>
          <p:nvPr>
            <p:ph type="body" sz="quarter" idx="17" hasCustomPrompt="1"/>
          </p:nvPr>
        </p:nvSpPr>
        <p:spPr>
          <a:xfrm>
            <a:off x="7048500" y="1455739"/>
            <a:ext cx="1636713" cy="3275806"/>
          </a:xfrm>
          <a:prstGeom prst="rect">
            <a:avLst/>
          </a:prstGeom>
        </p:spPr>
        <p:txBody>
          <a:bodyPr lIns="0" tIns="0" rIns="0" bIns="0">
            <a:noAutofit/>
          </a:bodyPr>
          <a:lstStyle>
            <a:lvl1pPr marL="0" indent="0">
              <a:lnSpc>
                <a:spcPts val="1200"/>
              </a:lnSpc>
              <a:spcBef>
                <a:spcPts val="0"/>
              </a:spcBef>
              <a:buFontTx/>
              <a:buNone/>
              <a:tabLst/>
              <a:defRPr sz="900" b="1">
                <a:solidFill>
                  <a:schemeClr val="accent1"/>
                </a:solidFill>
              </a:defRPr>
            </a:lvl1pPr>
            <a:lvl2pPr marL="0" indent="0">
              <a:lnSpc>
                <a:spcPts val="1200"/>
              </a:lnSpc>
              <a:spcBef>
                <a:spcPts val="0"/>
              </a:spcBef>
              <a:buFontTx/>
              <a:buNone/>
              <a:tabLst/>
              <a:defRPr sz="1050" b="0">
                <a:solidFill>
                  <a:schemeClr val="tx1">
                    <a:lumMod val="65000"/>
                    <a:lumOff val="35000"/>
                  </a:schemeClr>
                </a:solidFill>
              </a:defRPr>
            </a:lvl2pPr>
            <a:lvl3pPr marL="4763" indent="0">
              <a:buFontTx/>
              <a:buNone/>
              <a:tabLst/>
              <a:defRPr sz="1200" b="0"/>
            </a:lvl3pPr>
            <a:lvl4pPr marL="4763" indent="0">
              <a:buFontTx/>
              <a:buNone/>
              <a:tabLst/>
              <a:defRPr sz="1200" b="0"/>
            </a:lvl4pPr>
            <a:lvl5pPr marL="4763" indent="0">
              <a:buFontTx/>
              <a:buNone/>
              <a:tabLst/>
              <a:defRPr sz="1200" b="0"/>
            </a:lvl5pPr>
          </a:lstStyle>
          <a:p>
            <a:pPr lvl="0"/>
            <a:r>
              <a:rPr lang="nb-NO" dirty="0"/>
              <a:t>Figurtekst</a:t>
            </a:r>
          </a:p>
        </p:txBody>
      </p:sp>
      <p:sp>
        <p:nvSpPr>
          <p:cNvPr id="16" name="Tittel 1"/>
          <p:cNvSpPr>
            <a:spLocks noGrp="1"/>
          </p:cNvSpPr>
          <p:nvPr>
            <p:ph type="title" hasCustomPrompt="1"/>
          </p:nvPr>
        </p:nvSpPr>
        <p:spPr>
          <a:xfrm>
            <a:off x="467917" y="735014"/>
            <a:ext cx="8218883" cy="612774"/>
          </a:xfrm>
        </p:spPr>
        <p:txBody>
          <a:bodyPr/>
          <a:lstStyle/>
          <a:p>
            <a:r>
              <a:rPr lang="nb-NO" dirty="0" err="1"/>
              <a:t>Headline</a:t>
            </a:r>
            <a:endParaRPr lang="nb-NO" dirty="0"/>
          </a:p>
        </p:txBody>
      </p:sp>
      <p:sp>
        <p:nvSpPr>
          <p:cNvPr id="18" name="Plassholder for tekst 10"/>
          <p:cNvSpPr>
            <a:spLocks noGrp="1"/>
          </p:cNvSpPr>
          <p:nvPr>
            <p:ph type="body" sz="quarter" idx="14" hasCustomPrompt="1"/>
          </p:nvPr>
        </p:nvSpPr>
        <p:spPr>
          <a:xfrm>
            <a:off x="0" y="0"/>
            <a:ext cx="6992912" cy="561975"/>
          </a:xfrm>
          <a:prstGeom prst="rect">
            <a:avLst/>
          </a:prstGeom>
        </p:spPr>
        <p:txBody>
          <a:bodyPr lIns="288000" tIns="0" anchor="ctr" anchorCtr="0"/>
          <a:lstStyle>
            <a:lvl1pPr marL="0" indent="0">
              <a:buNone/>
              <a:defRPr sz="1500" b="0" cap="all" spc="75" baseline="0">
                <a:solidFill>
                  <a:schemeClr val="bg1"/>
                </a:solidFill>
              </a:defRPr>
            </a:lvl1pPr>
          </a:lstStyle>
          <a:p>
            <a:pPr lvl="0"/>
            <a:r>
              <a:rPr lang="nb-NO" dirty="0"/>
              <a:t>Skriv inn tema/kapittel</a:t>
            </a:r>
          </a:p>
        </p:txBody>
      </p:sp>
      <p:sp>
        <p:nvSpPr>
          <p:cNvPr id="13" name="Plassholder for innhold 6"/>
          <p:cNvSpPr>
            <a:spLocks noGrp="1"/>
          </p:cNvSpPr>
          <p:nvPr>
            <p:ph sz="quarter" idx="22" hasCustomPrompt="1"/>
          </p:nvPr>
        </p:nvSpPr>
        <p:spPr>
          <a:xfrm>
            <a:off x="467695" y="1455738"/>
            <a:ext cx="6394138" cy="327580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 name="Plassholder for dato 1"/>
          <p:cNvSpPr>
            <a:spLocks noGrp="1"/>
          </p:cNvSpPr>
          <p:nvPr>
            <p:ph type="dt" sz="half" idx="23"/>
          </p:nvPr>
        </p:nvSpPr>
        <p:spPr/>
        <p:txBody>
          <a:bodyPr/>
          <a:lstStyle/>
          <a:p>
            <a:fld id="{1251E318-318D-3D4A-A940-EAC0044E53F6}" type="datetime1">
              <a:rPr lang="nb-NO" smtClean="0"/>
              <a:t>19.03.2020</a:t>
            </a:fld>
            <a:endParaRPr lang="nb-NO" dirty="0"/>
          </a:p>
        </p:txBody>
      </p:sp>
      <p:sp>
        <p:nvSpPr>
          <p:cNvPr id="3" name="Plassholder for bunntekst 2"/>
          <p:cNvSpPr>
            <a:spLocks noGrp="1"/>
          </p:cNvSpPr>
          <p:nvPr>
            <p:ph type="ftr" sz="quarter" idx="24"/>
          </p:nvPr>
        </p:nvSpPr>
        <p:spPr/>
        <p:txBody>
          <a:bodyPr/>
          <a:lstStyle/>
          <a:p>
            <a:r>
              <a:rPr lang="nb-NO"/>
              <a:t>Menon Economics</a:t>
            </a:r>
            <a:endParaRPr lang="nb-NO" dirty="0"/>
          </a:p>
        </p:txBody>
      </p:sp>
      <p:sp>
        <p:nvSpPr>
          <p:cNvPr id="4" name="Plassholder for lysbildenummer 3"/>
          <p:cNvSpPr>
            <a:spLocks noGrp="1"/>
          </p:cNvSpPr>
          <p:nvPr>
            <p:ph type="sldNum" sz="quarter" idx="25"/>
          </p:nvPr>
        </p:nvSpPr>
        <p:spPr/>
        <p:txBody>
          <a:bodyPr/>
          <a:lstStyle/>
          <a:p>
            <a:r>
              <a:rPr lang="nb-NO"/>
              <a:t> </a:t>
            </a:r>
            <a:fld id="{4B4A0E1B-6928-413F-B10B-EA3BF5B40920}" type="slidenum">
              <a:rPr lang="nb-NO" smtClean="0"/>
              <a:pPr/>
              <a:t>‹#›</a:t>
            </a:fld>
            <a:endParaRPr lang="nb-NO" dirty="0"/>
          </a:p>
        </p:txBody>
      </p:sp>
    </p:spTree>
    <p:extLst>
      <p:ext uri="{BB962C8B-B14F-4D97-AF65-F5344CB8AC3E}">
        <p14:creationId xmlns:p14="http://schemas.microsoft.com/office/powerpoint/2010/main" val="214452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cxnSp>
        <p:nvCxnSpPr>
          <p:cNvPr id="10" name="Rett linje 9"/>
          <p:cNvCxnSpPr/>
          <p:nvPr userDrawn="1"/>
        </p:nvCxnSpPr>
        <p:spPr>
          <a:xfrm>
            <a:off x="0" y="4860331"/>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lassholder for innhold 6"/>
          <p:cNvSpPr>
            <a:spLocks noGrp="1"/>
          </p:cNvSpPr>
          <p:nvPr>
            <p:ph sz="quarter" idx="17" hasCustomPrompt="1"/>
          </p:nvPr>
        </p:nvSpPr>
        <p:spPr>
          <a:xfrm>
            <a:off x="467519" y="1455738"/>
            <a:ext cx="3969544" cy="3275807"/>
          </a:xfrm>
        </p:spPr>
        <p:txBody>
          <a:body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innhold 6"/>
          <p:cNvSpPr>
            <a:spLocks noGrp="1"/>
          </p:cNvSpPr>
          <p:nvPr>
            <p:ph sz="quarter" idx="18" hasCustomPrompt="1"/>
          </p:nvPr>
        </p:nvSpPr>
        <p:spPr>
          <a:xfrm>
            <a:off x="4719479" y="1455738"/>
            <a:ext cx="3969544" cy="3275807"/>
          </a:xfrm>
        </p:spPr>
        <p:txBody>
          <a:body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1" name="Bild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819" b="39729"/>
          <a:stretch/>
        </p:blipFill>
        <p:spPr>
          <a:xfrm>
            <a:off x="-12274" y="-12276"/>
            <a:ext cx="9182548" cy="573733"/>
          </a:xfrm>
          <a:prstGeom prst="rect">
            <a:avLst/>
          </a:prstGeom>
        </p:spPr>
      </p:pic>
      <p:sp>
        <p:nvSpPr>
          <p:cNvPr id="15" name="Tittel 1"/>
          <p:cNvSpPr>
            <a:spLocks noGrp="1"/>
          </p:cNvSpPr>
          <p:nvPr>
            <p:ph type="title" hasCustomPrompt="1"/>
          </p:nvPr>
        </p:nvSpPr>
        <p:spPr>
          <a:xfrm>
            <a:off x="467917" y="735014"/>
            <a:ext cx="8218883" cy="612774"/>
          </a:xfrm>
        </p:spPr>
        <p:txBody>
          <a:bodyPr/>
          <a:lstStyle/>
          <a:p>
            <a:r>
              <a:rPr lang="nb-NO" dirty="0" err="1"/>
              <a:t>Headline</a:t>
            </a:r>
            <a:endParaRPr lang="nb-NO" dirty="0"/>
          </a:p>
        </p:txBody>
      </p:sp>
      <p:sp>
        <p:nvSpPr>
          <p:cNvPr id="16" name="Plassholder for tekst 10"/>
          <p:cNvSpPr>
            <a:spLocks noGrp="1"/>
          </p:cNvSpPr>
          <p:nvPr>
            <p:ph type="body" sz="quarter" idx="14" hasCustomPrompt="1"/>
          </p:nvPr>
        </p:nvSpPr>
        <p:spPr>
          <a:xfrm>
            <a:off x="0" y="0"/>
            <a:ext cx="6992912" cy="561975"/>
          </a:xfrm>
          <a:prstGeom prst="rect">
            <a:avLst/>
          </a:prstGeom>
        </p:spPr>
        <p:txBody>
          <a:bodyPr lIns="288000" tIns="0" anchor="ctr" anchorCtr="0"/>
          <a:lstStyle>
            <a:lvl1pPr marL="0" indent="0">
              <a:buNone/>
              <a:defRPr sz="1500" b="0" cap="all" spc="75" baseline="0">
                <a:solidFill>
                  <a:schemeClr val="bg1"/>
                </a:solidFill>
              </a:defRPr>
            </a:lvl1pPr>
          </a:lstStyle>
          <a:p>
            <a:pPr lvl="0"/>
            <a:r>
              <a:rPr lang="nb-NO" dirty="0"/>
              <a:t>Skriv inn tema/kapittel</a:t>
            </a:r>
          </a:p>
        </p:txBody>
      </p:sp>
      <p:sp>
        <p:nvSpPr>
          <p:cNvPr id="2" name="Plassholder for dato 1"/>
          <p:cNvSpPr>
            <a:spLocks noGrp="1"/>
          </p:cNvSpPr>
          <p:nvPr>
            <p:ph type="dt" sz="half" idx="19"/>
          </p:nvPr>
        </p:nvSpPr>
        <p:spPr/>
        <p:txBody>
          <a:bodyPr/>
          <a:lstStyle/>
          <a:p>
            <a:fld id="{1251E318-318D-3D4A-A940-EAC0044E53F6}" type="datetime1">
              <a:rPr lang="nb-NO" smtClean="0"/>
              <a:t>19.03.2020</a:t>
            </a:fld>
            <a:endParaRPr lang="nb-NO" dirty="0"/>
          </a:p>
        </p:txBody>
      </p:sp>
      <p:sp>
        <p:nvSpPr>
          <p:cNvPr id="5" name="Plassholder for bunntekst 4"/>
          <p:cNvSpPr>
            <a:spLocks noGrp="1"/>
          </p:cNvSpPr>
          <p:nvPr>
            <p:ph type="ftr" sz="quarter" idx="20"/>
          </p:nvPr>
        </p:nvSpPr>
        <p:spPr/>
        <p:txBody>
          <a:bodyPr/>
          <a:lstStyle/>
          <a:p>
            <a:r>
              <a:rPr lang="nb-NO"/>
              <a:t>Menon Economics</a:t>
            </a:r>
            <a:endParaRPr lang="nb-NO" dirty="0"/>
          </a:p>
        </p:txBody>
      </p:sp>
      <p:sp>
        <p:nvSpPr>
          <p:cNvPr id="6" name="Plassholder for lysbildenummer 5"/>
          <p:cNvSpPr>
            <a:spLocks noGrp="1"/>
          </p:cNvSpPr>
          <p:nvPr>
            <p:ph type="sldNum" sz="quarter" idx="21"/>
          </p:nvPr>
        </p:nvSpPr>
        <p:spPr/>
        <p:txBody>
          <a:bodyPr/>
          <a:lstStyle/>
          <a:p>
            <a:r>
              <a:rPr lang="nb-NO"/>
              <a:t> </a:t>
            </a:r>
            <a:fld id="{4B4A0E1B-6928-413F-B10B-EA3BF5B40920}" type="slidenum">
              <a:rPr lang="nb-NO" smtClean="0"/>
              <a:pPr/>
              <a:t>‹#›</a:t>
            </a:fld>
            <a:endParaRPr lang="nb-NO" dirty="0"/>
          </a:p>
        </p:txBody>
      </p:sp>
    </p:spTree>
    <p:extLst>
      <p:ext uri="{BB962C8B-B14F-4D97-AF65-F5344CB8AC3E}">
        <p14:creationId xmlns:p14="http://schemas.microsoft.com/office/powerpoint/2010/main" val="122933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cxnSp>
        <p:nvCxnSpPr>
          <p:cNvPr id="10" name="Rett linje 9"/>
          <p:cNvCxnSpPr/>
          <p:nvPr userDrawn="1"/>
        </p:nvCxnSpPr>
        <p:spPr>
          <a:xfrm>
            <a:off x="0" y="4860331"/>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lassholder for innhold 6"/>
          <p:cNvSpPr>
            <a:spLocks noGrp="1"/>
          </p:cNvSpPr>
          <p:nvPr>
            <p:ph sz="quarter" idx="17" hasCustomPrompt="1"/>
          </p:nvPr>
        </p:nvSpPr>
        <p:spPr>
          <a:xfrm>
            <a:off x="467519" y="1455738"/>
            <a:ext cx="3969544" cy="3275807"/>
          </a:xfrm>
        </p:spPr>
        <p:txBody>
          <a:body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innhold 6"/>
          <p:cNvSpPr>
            <a:spLocks noGrp="1"/>
          </p:cNvSpPr>
          <p:nvPr>
            <p:ph sz="quarter" idx="18" hasCustomPrompt="1"/>
          </p:nvPr>
        </p:nvSpPr>
        <p:spPr>
          <a:xfrm>
            <a:off x="4719479" y="1455738"/>
            <a:ext cx="3969544" cy="3275807"/>
          </a:xfrm>
        </p:spPr>
        <p:txBody>
          <a:bodyPr/>
          <a:lstStyle/>
          <a:p>
            <a:pPr lvl="0"/>
            <a:r>
              <a:rPr lang="nb-NO" dirty="0"/>
              <a:t>Sett inn tekst/ bilde/ diagram/ tabell</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1" name="Bild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819" b="39729"/>
          <a:stretch/>
        </p:blipFill>
        <p:spPr>
          <a:xfrm>
            <a:off x="-12274" y="-12276"/>
            <a:ext cx="9182548" cy="573733"/>
          </a:xfrm>
          <a:prstGeom prst="rect">
            <a:avLst/>
          </a:prstGeom>
        </p:spPr>
      </p:pic>
      <p:sp>
        <p:nvSpPr>
          <p:cNvPr id="15" name="Tittel 1"/>
          <p:cNvSpPr>
            <a:spLocks noGrp="1"/>
          </p:cNvSpPr>
          <p:nvPr>
            <p:ph type="title" hasCustomPrompt="1"/>
          </p:nvPr>
        </p:nvSpPr>
        <p:spPr>
          <a:xfrm>
            <a:off x="467918" y="735014"/>
            <a:ext cx="3969146" cy="612774"/>
          </a:xfrm>
        </p:spPr>
        <p:txBody>
          <a:bodyPr/>
          <a:lstStyle/>
          <a:p>
            <a:r>
              <a:rPr lang="nb-NO" dirty="0" err="1"/>
              <a:t>Headline</a:t>
            </a:r>
            <a:endParaRPr lang="nb-NO" dirty="0"/>
          </a:p>
        </p:txBody>
      </p:sp>
      <p:sp>
        <p:nvSpPr>
          <p:cNvPr id="16" name="Plassholder for tekst 10"/>
          <p:cNvSpPr>
            <a:spLocks noGrp="1"/>
          </p:cNvSpPr>
          <p:nvPr>
            <p:ph type="body" sz="quarter" idx="14" hasCustomPrompt="1"/>
          </p:nvPr>
        </p:nvSpPr>
        <p:spPr>
          <a:xfrm>
            <a:off x="0" y="0"/>
            <a:ext cx="6992912" cy="561975"/>
          </a:xfrm>
          <a:prstGeom prst="rect">
            <a:avLst/>
          </a:prstGeom>
        </p:spPr>
        <p:txBody>
          <a:bodyPr lIns="288000" tIns="0" anchor="ctr" anchorCtr="0"/>
          <a:lstStyle>
            <a:lvl1pPr marL="0" indent="0">
              <a:buNone/>
              <a:defRPr sz="1500" b="0" cap="all" spc="75" baseline="0">
                <a:solidFill>
                  <a:schemeClr val="bg1"/>
                </a:solidFill>
              </a:defRPr>
            </a:lvl1pPr>
          </a:lstStyle>
          <a:p>
            <a:pPr lvl="0"/>
            <a:r>
              <a:rPr lang="nb-NO" dirty="0"/>
              <a:t>Skriv inn tema/kapittel</a:t>
            </a:r>
          </a:p>
        </p:txBody>
      </p:sp>
      <p:sp>
        <p:nvSpPr>
          <p:cNvPr id="18" name="Tittel 1"/>
          <p:cNvSpPr txBox="1">
            <a:spLocks/>
          </p:cNvSpPr>
          <p:nvPr userDrawn="1"/>
        </p:nvSpPr>
        <p:spPr>
          <a:xfrm>
            <a:off x="4714875" y="735014"/>
            <a:ext cx="3969146" cy="612774"/>
          </a:xfrm>
          <a:prstGeom prst="rect">
            <a:avLst/>
          </a:prstGeom>
        </p:spPr>
        <p:txBody>
          <a:bodyPr vert="horz" lIns="0" tIns="0" rIns="0" bIns="0" rtlCol="0" anchor="b" anchorCtr="0">
            <a:noAutofit/>
          </a:bodyPr>
          <a:lstStyle>
            <a:lvl1pPr algn="l" defTabSz="685800" rtl="0" eaLnBrk="1" latinLnBrk="0" hangingPunct="1">
              <a:lnSpc>
                <a:spcPts val="2400"/>
              </a:lnSpc>
              <a:spcBef>
                <a:spcPct val="0"/>
              </a:spcBef>
              <a:buNone/>
              <a:defRPr sz="2200" b="1" i="0" kern="1200">
                <a:solidFill>
                  <a:schemeClr val="accent1"/>
                </a:solidFill>
                <a:latin typeface="Calibri" charset="0"/>
                <a:ea typeface="Calibri" charset="0"/>
                <a:cs typeface="Calibri" charset="0"/>
              </a:defRPr>
            </a:lvl1pPr>
          </a:lstStyle>
          <a:p>
            <a:r>
              <a:rPr lang="nb-NO"/>
              <a:t>Headline</a:t>
            </a:r>
            <a:endParaRPr lang="nb-NO" dirty="0"/>
          </a:p>
        </p:txBody>
      </p:sp>
      <p:sp>
        <p:nvSpPr>
          <p:cNvPr id="2" name="Plassholder for dato 1"/>
          <p:cNvSpPr>
            <a:spLocks noGrp="1"/>
          </p:cNvSpPr>
          <p:nvPr>
            <p:ph type="dt" sz="half" idx="19"/>
          </p:nvPr>
        </p:nvSpPr>
        <p:spPr/>
        <p:txBody>
          <a:bodyPr/>
          <a:lstStyle/>
          <a:p>
            <a:fld id="{1251E318-318D-3D4A-A940-EAC0044E53F6}" type="datetime1">
              <a:rPr lang="nb-NO" smtClean="0"/>
              <a:t>19.03.2020</a:t>
            </a:fld>
            <a:endParaRPr lang="nb-NO" dirty="0"/>
          </a:p>
        </p:txBody>
      </p:sp>
      <p:sp>
        <p:nvSpPr>
          <p:cNvPr id="5" name="Plassholder for bunntekst 4"/>
          <p:cNvSpPr>
            <a:spLocks noGrp="1"/>
          </p:cNvSpPr>
          <p:nvPr>
            <p:ph type="ftr" sz="quarter" idx="20"/>
          </p:nvPr>
        </p:nvSpPr>
        <p:spPr/>
        <p:txBody>
          <a:bodyPr/>
          <a:lstStyle/>
          <a:p>
            <a:r>
              <a:rPr lang="nb-NO"/>
              <a:t>Menon Economics</a:t>
            </a:r>
            <a:endParaRPr lang="nb-NO" dirty="0"/>
          </a:p>
        </p:txBody>
      </p:sp>
      <p:sp>
        <p:nvSpPr>
          <p:cNvPr id="6" name="Plassholder for lysbildenummer 5"/>
          <p:cNvSpPr>
            <a:spLocks noGrp="1"/>
          </p:cNvSpPr>
          <p:nvPr>
            <p:ph type="sldNum" sz="quarter" idx="21"/>
          </p:nvPr>
        </p:nvSpPr>
        <p:spPr/>
        <p:txBody>
          <a:bodyPr/>
          <a:lstStyle/>
          <a:p>
            <a:r>
              <a:rPr lang="nb-NO"/>
              <a:t> </a:t>
            </a:r>
            <a:fld id="{4B4A0E1B-6928-413F-B10B-EA3BF5B40920}" type="slidenum">
              <a:rPr lang="nb-NO" smtClean="0"/>
              <a:pPr/>
              <a:t>‹#›</a:t>
            </a:fld>
            <a:endParaRPr lang="nb-NO" dirty="0"/>
          </a:p>
        </p:txBody>
      </p:sp>
    </p:spTree>
    <p:extLst>
      <p:ext uri="{BB962C8B-B14F-4D97-AF65-F5344CB8AC3E}">
        <p14:creationId xmlns:p14="http://schemas.microsoft.com/office/powerpoint/2010/main" val="190981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2.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0"/>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054" name="think-cell Slide" r:id="rId22" imgW="270" imgH="270" progId="TCLayout.ActiveDocument.1">
                  <p:embed/>
                </p:oleObj>
              </mc:Choice>
              <mc:Fallback>
                <p:oleObj name="think-cell Slide" r:id="rId22" imgW="270" imgH="270" progId="TCLayout.ActiveDocument.1">
                  <p:embed/>
                  <p:pic>
                    <p:nvPicPr>
                      <p:cNvPr id="7" name="Object 6" hidden="1"/>
                      <p:cNvPicPr/>
                      <p:nvPr/>
                    </p:nvPicPr>
                    <p:blipFill>
                      <a:blip r:embed="rId23"/>
                      <a:stretch>
                        <a:fillRect/>
                      </a:stretch>
                    </p:blipFill>
                    <p:spPr>
                      <a:xfrm>
                        <a:off x="1192" y="1192"/>
                        <a:ext cx="1190" cy="1190"/>
                      </a:xfrm>
                      <a:prstGeom prst="rect">
                        <a:avLst/>
                      </a:prstGeom>
                    </p:spPr>
                  </p:pic>
                </p:oleObj>
              </mc:Fallback>
            </mc:AlternateContent>
          </a:graphicData>
        </a:graphic>
      </p:graphicFrame>
      <p:sp>
        <p:nvSpPr>
          <p:cNvPr id="2" name="Title Placeholder 1"/>
          <p:cNvSpPr>
            <a:spLocks noGrp="1"/>
          </p:cNvSpPr>
          <p:nvPr>
            <p:ph type="title"/>
          </p:nvPr>
        </p:nvSpPr>
        <p:spPr>
          <a:xfrm>
            <a:off x="467695" y="735014"/>
            <a:ext cx="8219104" cy="612774"/>
          </a:xfrm>
          <a:prstGeom prst="rect">
            <a:avLst/>
          </a:prstGeom>
        </p:spPr>
        <p:txBody>
          <a:bodyPr vert="horz" lIns="0" tIns="0" rIns="0" bIns="0" rtlCol="0" anchor="b" anchorCtr="0">
            <a:noAutofit/>
          </a:bodyPr>
          <a:lstStyle/>
          <a:p>
            <a:r>
              <a:rPr lang="nb-NO" dirty="0"/>
              <a:t>Klikk for å redigere tittelstil</a:t>
            </a:r>
          </a:p>
        </p:txBody>
      </p:sp>
      <p:sp>
        <p:nvSpPr>
          <p:cNvPr id="4" name="Date Placeholder 3"/>
          <p:cNvSpPr>
            <a:spLocks noGrp="1"/>
          </p:cNvSpPr>
          <p:nvPr>
            <p:ph type="dt" sz="half" idx="2"/>
          </p:nvPr>
        </p:nvSpPr>
        <p:spPr>
          <a:xfrm>
            <a:off x="4706541" y="4860331"/>
            <a:ext cx="2414818" cy="278407"/>
          </a:xfrm>
          <a:prstGeom prst="rect">
            <a:avLst/>
          </a:prstGeom>
        </p:spPr>
        <p:txBody>
          <a:bodyPr vert="horz" lIns="0" tIns="0" rIns="0" bIns="0" rtlCol="0" anchor="ctr" anchorCtr="0"/>
          <a:lstStyle>
            <a:lvl1pPr algn="l">
              <a:defRPr sz="750" cap="all" spc="225" baseline="0">
                <a:solidFill>
                  <a:schemeClr val="accent1"/>
                </a:solidFill>
              </a:defRPr>
            </a:lvl1pPr>
          </a:lstStyle>
          <a:p>
            <a:fld id="{1251E318-318D-3D4A-A940-EAC0044E53F6}" type="datetime1">
              <a:rPr lang="nb-NO" smtClean="0"/>
              <a:t>19.03.2020</a:t>
            </a:fld>
            <a:endParaRPr lang="nb-NO" dirty="0"/>
          </a:p>
        </p:txBody>
      </p:sp>
      <p:sp>
        <p:nvSpPr>
          <p:cNvPr id="5" name="Footer Placeholder 4"/>
          <p:cNvSpPr>
            <a:spLocks noGrp="1"/>
          </p:cNvSpPr>
          <p:nvPr>
            <p:ph type="ftr" sz="quarter" idx="3"/>
          </p:nvPr>
        </p:nvSpPr>
        <p:spPr>
          <a:xfrm>
            <a:off x="467695" y="4860331"/>
            <a:ext cx="3707754" cy="278407"/>
          </a:xfrm>
          <a:prstGeom prst="rect">
            <a:avLst/>
          </a:prstGeom>
        </p:spPr>
        <p:txBody>
          <a:bodyPr vert="horz" lIns="0" tIns="0" rIns="0" bIns="0" rtlCol="0" anchor="ctr" anchorCtr="0"/>
          <a:lstStyle>
            <a:lvl1pPr algn="l">
              <a:defRPr sz="750" cap="all" spc="150" baseline="0">
                <a:solidFill>
                  <a:schemeClr val="accent1"/>
                </a:solidFill>
              </a:defRPr>
            </a:lvl1pPr>
          </a:lstStyle>
          <a:p>
            <a:r>
              <a:rPr lang="nb-NO"/>
              <a:t>Menon Economics</a:t>
            </a:r>
            <a:endParaRPr lang="nb-NO" dirty="0"/>
          </a:p>
        </p:txBody>
      </p:sp>
      <p:sp>
        <p:nvSpPr>
          <p:cNvPr id="6" name="Slide Number Placeholder 5"/>
          <p:cNvSpPr>
            <a:spLocks noGrp="1"/>
          </p:cNvSpPr>
          <p:nvPr>
            <p:ph type="sldNum" sz="quarter" idx="4"/>
          </p:nvPr>
        </p:nvSpPr>
        <p:spPr>
          <a:xfrm>
            <a:off x="7828384" y="4860331"/>
            <a:ext cx="858416" cy="278407"/>
          </a:xfrm>
          <a:prstGeom prst="rect">
            <a:avLst/>
          </a:prstGeom>
        </p:spPr>
        <p:txBody>
          <a:bodyPr vert="horz" lIns="0" tIns="0" rIns="0" bIns="0" rtlCol="0" anchor="ctr" anchorCtr="0"/>
          <a:lstStyle>
            <a:lvl1pPr algn="r">
              <a:defRPr sz="750" spc="150" baseline="0">
                <a:solidFill>
                  <a:schemeClr val="accent1"/>
                </a:solidFill>
              </a:defRPr>
            </a:lvl1pPr>
          </a:lstStyle>
          <a:p>
            <a:r>
              <a:rPr lang="nb-NO"/>
              <a:t> </a:t>
            </a:r>
            <a:fld id="{4B4A0E1B-6928-413F-B10B-EA3BF5B40920}" type="slidenum">
              <a:rPr lang="nb-NO" smtClean="0"/>
              <a:pPr/>
              <a:t>‹#›</a:t>
            </a:fld>
            <a:endParaRPr lang="nb-NO" dirty="0"/>
          </a:p>
        </p:txBody>
      </p:sp>
      <p:graphicFrame>
        <p:nvGraphicFramePr>
          <p:cNvPr id="8" name="Object 6" hidden="1"/>
          <p:cNvGraphicFramePr>
            <a:graphicFrameLocks noChangeAspect="1"/>
          </p:cNvGraphicFramePr>
          <p:nvPr userDrawn="1">
            <p:custDataLst>
              <p:tags r:id="rId21"/>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055" name="think-cell Slide" r:id="rId24" imgW="270" imgH="270" progId="TCLayout.ActiveDocument.1">
                  <p:embed/>
                </p:oleObj>
              </mc:Choice>
              <mc:Fallback>
                <p:oleObj name="think-cell Slide" r:id="rId24" imgW="270" imgH="270" progId="TCLayout.ActiveDocument.1">
                  <p:embed/>
                  <p:pic>
                    <p:nvPicPr>
                      <p:cNvPr id="8" name="Object 6" hidden="1"/>
                      <p:cNvPicPr/>
                      <p:nvPr/>
                    </p:nvPicPr>
                    <p:blipFill>
                      <a:blip r:embed="rId23"/>
                      <a:stretch>
                        <a:fillRect/>
                      </a:stretch>
                    </p:blipFill>
                    <p:spPr>
                      <a:xfrm>
                        <a:off x="1192" y="1192"/>
                        <a:ext cx="1190" cy="1190"/>
                      </a:xfrm>
                      <a:prstGeom prst="rect">
                        <a:avLst/>
                      </a:prstGeom>
                    </p:spPr>
                  </p:pic>
                </p:oleObj>
              </mc:Fallback>
            </mc:AlternateContent>
          </a:graphicData>
        </a:graphic>
      </p:graphicFrame>
      <p:sp>
        <p:nvSpPr>
          <p:cNvPr id="3" name="Plassholder for tekst 2"/>
          <p:cNvSpPr>
            <a:spLocks noGrp="1"/>
          </p:cNvSpPr>
          <p:nvPr>
            <p:ph type="body" idx="1"/>
          </p:nvPr>
        </p:nvSpPr>
        <p:spPr>
          <a:xfrm>
            <a:off x="467695" y="1455738"/>
            <a:ext cx="8216724" cy="3275807"/>
          </a:xfrm>
          <a:prstGeom prst="rect">
            <a:avLst/>
          </a:prstGeom>
        </p:spPr>
        <p:txBody>
          <a:bodyPr vert="horz" lIns="0" tIns="0" rIns="0" bIns="0" rtlCol="0">
            <a:normAutofit/>
          </a:bodyPr>
          <a:lstStyle/>
          <a:p>
            <a:pPr lvl="0"/>
            <a:r>
              <a:rPr lang="nb-NO" dirty="0"/>
              <a:t>Sett inn tekst/bilde/diagram/tabell</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12569840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13" r:id="rId3"/>
    <p:sldLayoutId id="2147483719" r:id="rId4"/>
    <p:sldLayoutId id="2147483729" r:id="rId5"/>
    <p:sldLayoutId id="2147483708" r:id="rId6"/>
    <p:sldLayoutId id="2147483731" r:id="rId7"/>
    <p:sldLayoutId id="2147483689" r:id="rId8"/>
    <p:sldLayoutId id="2147483732" r:id="rId9"/>
    <p:sldLayoutId id="2147483710" r:id="rId10"/>
    <p:sldLayoutId id="2147483734" r:id="rId11"/>
    <p:sldLayoutId id="2147483715" r:id="rId12"/>
    <p:sldLayoutId id="2147483711" r:id="rId13"/>
    <p:sldLayoutId id="2147483733" r:id="rId14"/>
    <p:sldLayoutId id="2147483712" r:id="rId15"/>
    <p:sldLayoutId id="2147483714" r:id="rId16"/>
    <p:sldLayoutId id="214748371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ts val="2400"/>
        </a:lnSpc>
        <a:spcBef>
          <a:spcPct val="0"/>
        </a:spcBef>
        <a:buNone/>
        <a:defRPr sz="2200" b="1" i="0" kern="1200">
          <a:solidFill>
            <a:schemeClr val="accent1"/>
          </a:solidFill>
          <a:latin typeface="Calibri" charset="0"/>
          <a:ea typeface="Calibri" charset="0"/>
          <a:cs typeface="Calibri" charset="0"/>
        </a:defRPr>
      </a:lvl1pPr>
    </p:titleStyle>
    <p:bodyStyle>
      <a:lvl1pPr marL="180975" indent="-180975" algn="l" defTabSz="685800" rtl="0" eaLnBrk="1" latinLnBrk="0" hangingPunct="1">
        <a:lnSpc>
          <a:spcPct val="90000"/>
        </a:lnSpc>
        <a:spcBef>
          <a:spcPts val="500"/>
        </a:spcBef>
        <a:buClr>
          <a:schemeClr val="accent2"/>
        </a:buClr>
        <a:buFont typeface="Arial" charset="0"/>
        <a:buChar char="•"/>
        <a:tabLst/>
        <a:defRPr sz="1800" b="0" i="0" kern="1200">
          <a:solidFill>
            <a:schemeClr val="tx1">
              <a:lumMod val="65000"/>
              <a:lumOff val="35000"/>
            </a:schemeClr>
          </a:solidFill>
          <a:latin typeface="Calibri" charset="0"/>
          <a:ea typeface="Calibri" charset="0"/>
          <a:cs typeface="Calibri" charset="0"/>
        </a:defRPr>
      </a:lvl1pPr>
      <a:lvl2pPr marL="311150" indent="-130175" algn="l" defTabSz="685800" rtl="0" eaLnBrk="1" latinLnBrk="0" hangingPunct="1">
        <a:lnSpc>
          <a:spcPct val="90000"/>
        </a:lnSpc>
        <a:spcBef>
          <a:spcPts val="300"/>
        </a:spcBef>
        <a:buClrTx/>
        <a:buSzPct val="100000"/>
        <a:buFont typeface=".AppleSystemUIFont" charset="-120"/>
        <a:buChar char="‑"/>
        <a:tabLst/>
        <a:defRPr sz="1500" b="0" i="0" kern="1200">
          <a:solidFill>
            <a:schemeClr val="tx1">
              <a:lumMod val="65000"/>
              <a:lumOff val="35000"/>
            </a:schemeClr>
          </a:solidFill>
          <a:latin typeface="Calibri" charset="0"/>
          <a:ea typeface="Calibri" charset="0"/>
          <a:cs typeface="Calibri" charset="0"/>
        </a:defRPr>
      </a:lvl2pPr>
      <a:lvl3pPr marL="447675" indent="-136525" algn="l" defTabSz="685800" rtl="0" eaLnBrk="1" latinLnBrk="0" hangingPunct="1">
        <a:lnSpc>
          <a:spcPct val="90000"/>
        </a:lnSpc>
        <a:spcBef>
          <a:spcPts val="300"/>
        </a:spcBef>
        <a:buFont typeface=".AppleSystemUIFont" charset="-120"/>
        <a:buChar char="‑"/>
        <a:tabLst/>
        <a:defRPr sz="1300" b="0" i="1" kern="1200">
          <a:solidFill>
            <a:schemeClr val="tx1">
              <a:lumMod val="65000"/>
              <a:lumOff val="35000"/>
            </a:schemeClr>
          </a:solidFill>
          <a:latin typeface="Calibri" charset="0"/>
          <a:ea typeface="Calibri" charset="0"/>
          <a:cs typeface="Calibri" charset="0"/>
        </a:defRPr>
      </a:lvl3pPr>
      <a:lvl4pPr marL="577850" indent="-130175" algn="l" defTabSz="685800" rtl="0" eaLnBrk="1" latinLnBrk="0" hangingPunct="1">
        <a:lnSpc>
          <a:spcPct val="90000"/>
        </a:lnSpc>
        <a:spcBef>
          <a:spcPts val="300"/>
        </a:spcBef>
        <a:buFont typeface=".AppleSystemUIFont" charset="-120"/>
        <a:buChar char="‑"/>
        <a:tabLst/>
        <a:defRPr sz="1100" b="0" i="0" kern="1200">
          <a:solidFill>
            <a:schemeClr val="tx1">
              <a:lumMod val="65000"/>
              <a:lumOff val="35000"/>
            </a:schemeClr>
          </a:solidFill>
          <a:latin typeface="Calibri" charset="0"/>
          <a:ea typeface="Calibri" charset="0"/>
          <a:cs typeface="Calibri" charset="0"/>
        </a:defRPr>
      </a:lvl4pPr>
      <a:lvl5pPr marL="6350" indent="0" algn="l" defTabSz="685800" rtl="0" eaLnBrk="1" latinLnBrk="0" hangingPunct="1">
        <a:lnSpc>
          <a:spcPct val="90000"/>
        </a:lnSpc>
        <a:spcBef>
          <a:spcPts val="1000"/>
        </a:spcBef>
        <a:buFont typeface=".AppleSystemUIFont" charset="-120"/>
        <a:buNone/>
        <a:tabLst/>
        <a:defRPr sz="900" b="0" i="0" kern="1200">
          <a:solidFill>
            <a:schemeClr val="tx1">
              <a:lumMod val="65000"/>
              <a:lumOff val="35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463" userDrawn="1">
          <p15:clr>
            <a:srgbClr val="F26B43"/>
          </p15:clr>
        </p15:guide>
        <p15:guide id="10" orient="horz" pos="849" userDrawn="1">
          <p15:clr>
            <a:srgbClr val="F26B43"/>
          </p15:clr>
        </p15:guide>
        <p15:guide id="11" orient="horz" pos="917" userDrawn="1">
          <p15:clr>
            <a:srgbClr val="F26B43"/>
          </p15:clr>
        </p15:guide>
        <p15:guide id="12" orient="horz" pos="2981" userDrawn="1">
          <p15:clr>
            <a:srgbClr val="F26B43"/>
          </p15:clr>
        </p15:guide>
        <p15:guide id="13" pos="295" userDrawn="1">
          <p15:clr>
            <a:srgbClr val="F26B43"/>
          </p15:clr>
        </p15:guide>
        <p15:guide id="14" pos="5471" userDrawn="1">
          <p15:clr>
            <a:srgbClr val="F26B43"/>
          </p15:clr>
        </p15:guide>
        <p15:guide id="15" pos="2795" userDrawn="1">
          <p15:clr>
            <a:srgbClr val="F26B43"/>
          </p15:clr>
        </p15:guide>
        <p15:guide id="16" pos="2970" userDrawn="1">
          <p15:clr>
            <a:srgbClr val="F26B43"/>
          </p15:clr>
        </p15:guide>
        <p15:guide id="17" pos="75" userDrawn="1">
          <p15:clr>
            <a:srgbClr val="F26B43"/>
          </p15:clr>
        </p15:guide>
        <p15:guide id="18" pos="5695" userDrawn="1">
          <p15:clr>
            <a:srgbClr val="F26B43"/>
          </p15:clr>
        </p15:guide>
        <p15:guide id="19" orient="horz" pos="3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hart" Target="../charts/chart3.xml"/><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7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9.jp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0.png"/><Relationship Id="rId4" Type="http://schemas.microsoft.com/office/2014/relationships/chartEx" Target="../charts/chartEx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media.no.norwegian.com/documents/ringvirkninger-av-utenlandske-norwegian-reisendes-konsum-i-norge-2017-78241" TargetMode="Externa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descr="Et bilde som inneholder utendørs, tre, fly, gress&#10;&#10;Beskrivelse som er generert med svært høy visshet">
            <a:extLst>
              <a:ext uri="{FF2B5EF4-FFF2-40B4-BE49-F238E27FC236}">
                <a16:creationId xmlns:a16="http://schemas.microsoft.com/office/drawing/2014/main" id="{79478CDC-7AE8-4DC9-AE41-D36E7F4FEC15}"/>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l="89" t="21176" r="-89" b="25920"/>
          <a:stretch/>
        </p:blipFill>
        <p:spPr>
          <a:xfrm>
            <a:off x="126000" y="1455739"/>
            <a:ext cx="8914814" cy="3145600"/>
          </a:xfrm>
        </p:spPr>
      </p:pic>
      <p:sp>
        <p:nvSpPr>
          <p:cNvPr id="10" name="Plassholder for tekst 9"/>
          <p:cNvSpPr>
            <a:spLocks noGrp="1"/>
          </p:cNvSpPr>
          <p:nvPr>
            <p:ph type="body" sz="quarter" idx="10"/>
          </p:nvPr>
        </p:nvSpPr>
        <p:spPr/>
        <p:txBody>
          <a:bodyPr/>
          <a:lstStyle/>
          <a:p>
            <a:r>
              <a:rPr lang="nb-NO" dirty="0"/>
              <a:t>Menon-rapport </a:t>
            </a:r>
            <a:r>
              <a:rPr lang="nb-NO" noProof="1"/>
              <a:t>nr.</a:t>
            </a:r>
            <a:r>
              <a:rPr lang="nb-NO" dirty="0"/>
              <a:t> 31/2020</a:t>
            </a:r>
          </a:p>
          <a:p>
            <a:pPr lvl="1"/>
            <a:r>
              <a:rPr lang="nb-NO" dirty="0"/>
              <a:t>Av Sveinung Fjose, Siri Voll </a:t>
            </a:r>
            <a:r>
              <a:rPr lang="nb-NO" noProof="1"/>
              <a:t>Dombu og</a:t>
            </a:r>
            <a:r>
              <a:rPr lang="nb-NO" dirty="0"/>
              <a:t> Lars Hallvard Lind</a:t>
            </a:r>
          </a:p>
        </p:txBody>
      </p:sp>
      <p:sp>
        <p:nvSpPr>
          <p:cNvPr id="4" name="Rectangle 3"/>
          <p:cNvSpPr/>
          <p:nvPr/>
        </p:nvSpPr>
        <p:spPr>
          <a:xfrm>
            <a:off x="932688" y="1628744"/>
            <a:ext cx="7443216" cy="707886"/>
          </a:xfrm>
          <a:prstGeom prst="rect">
            <a:avLst/>
          </a:prstGeom>
        </p:spPr>
        <p:txBody>
          <a:bodyPr wrap="square">
            <a:spAutoFit/>
          </a:bodyPr>
          <a:lstStyle/>
          <a:p>
            <a:pPr algn="ctr"/>
            <a:r>
              <a:rPr lang="nb-NO" sz="2000" dirty="0">
                <a:solidFill>
                  <a:schemeClr val="bg1"/>
                </a:solidFill>
                <a:effectLst>
                  <a:outerShdw blurRad="38100" dist="38100" dir="2700000" algn="tl">
                    <a:srgbClr val="000000">
                      <a:alpha val="43137"/>
                    </a:srgbClr>
                  </a:outerShdw>
                </a:effectLst>
              </a:rPr>
              <a:t>RINGVIRKNINGER AV UTENLANDSKE NORWEGIAN-REISENDES KONSUM I NORGE i 2019</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415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9"/>
          <p:cNvSpPr>
            <a:spLocks noGrp="1"/>
          </p:cNvSpPr>
          <p:nvPr>
            <p:ph sz="quarter" idx="17"/>
          </p:nvPr>
        </p:nvSpPr>
        <p:spPr>
          <a:xfrm>
            <a:off x="411456" y="741732"/>
            <a:ext cx="3991544" cy="3559382"/>
          </a:xfrm>
        </p:spPr>
        <p:txBody>
          <a:bodyPr>
            <a:normAutofit/>
          </a:bodyPr>
          <a:lstStyle/>
          <a:p>
            <a:r>
              <a:rPr lang="nb-NO" sz="1100" dirty="0">
                <a:solidFill>
                  <a:schemeClr val="tx1">
                    <a:lumMod val="75000"/>
                    <a:lumOff val="25000"/>
                  </a:schemeClr>
                </a:solidFill>
              </a:rPr>
              <a:t>Til høyre vises en grafisk fremstilling av forbruket, samt fordeling på næringer både i prosent og totalbeløp</a:t>
            </a:r>
          </a:p>
          <a:p>
            <a:r>
              <a:rPr lang="nb-NO" sz="1100" dirty="0">
                <a:solidFill>
                  <a:schemeClr val="tx1">
                    <a:lumMod val="75000"/>
                    <a:lumOff val="25000"/>
                  </a:schemeClr>
                </a:solidFill>
              </a:rPr>
              <a:t>De tilreisende bruker mest penger på overnatting (32 %), fulgt av varehandel (25 %). Servering er den tredje største varegruppen (20 %).</a:t>
            </a:r>
          </a:p>
          <a:p>
            <a:r>
              <a:rPr lang="nb-NO" sz="1100" dirty="0">
                <a:solidFill>
                  <a:schemeClr val="tx1">
                    <a:lumMod val="75000"/>
                    <a:lumOff val="25000"/>
                  </a:schemeClr>
                </a:solidFill>
              </a:rPr>
              <a:t>Forbruket fordelt på bransjer/ varegrupper er basert på forbruksmønsteret for utenlandske flyturister i Norge (TØI 2005).</a:t>
            </a:r>
          </a:p>
          <a:p>
            <a:r>
              <a:rPr lang="nb-NO" sz="1100" dirty="0">
                <a:solidFill>
                  <a:schemeClr val="tx1">
                    <a:lumMod val="75000"/>
                    <a:lumOff val="25000"/>
                  </a:schemeClr>
                </a:solidFill>
              </a:rPr>
              <a:t>Vi legger til grunn gjennomsnittlige anslag for forbruksmønster og totalforbruk under reisen i Norge. Det vil i realiteten være forskjeller i forbruk mellom nasjonaliteter, se for eksempel Innovasjon Norge (2017).</a:t>
            </a:r>
          </a:p>
        </p:txBody>
      </p:sp>
      <p:sp>
        <p:nvSpPr>
          <p:cNvPr id="9" name="Plassholder for tekst 8"/>
          <p:cNvSpPr>
            <a:spLocks noGrp="1"/>
          </p:cNvSpPr>
          <p:nvPr>
            <p:ph type="body" sz="quarter" idx="14"/>
          </p:nvPr>
        </p:nvSpPr>
        <p:spPr/>
        <p:txBody>
          <a:bodyPr/>
          <a:lstStyle/>
          <a:p>
            <a:r>
              <a:rPr lang="nb-NO" dirty="0"/>
              <a:t>Passasjerkonsumet fordelt på næringer</a:t>
            </a:r>
          </a:p>
        </p:txBody>
      </p:sp>
      <p:sp>
        <p:nvSpPr>
          <p:cNvPr id="5" name="Plassholder for dato 4"/>
          <p:cNvSpPr>
            <a:spLocks noGrp="1"/>
          </p:cNvSpPr>
          <p:nvPr>
            <p:ph type="dt" sz="half" idx="23"/>
          </p:nvPr>
        </p:nvSpPr>
        <p:spPr/>
        <p:txBody>
          <a:bodyPr/>
          <a:lstStyle/>
          <a:p>
            <a:fld id="{20E67170-BACA-0948-872C-023798A4F67F}" type="datetime1">
              <a:rPr lang="nb-NO" smtClean="0"/>
              <a:t>19.03.2020</a:t>
            </a:fld>
            <a:endParaRPr lang="nb-NO" dirty="0"/>
          </a:p>
        </p:txBody>
      </p:sp>
      <p:sp>
        <p:nvSpPr>
          <p:cNvPr id="6" name="Plassholder for bunntekst 5"/>
          <p:cNvSpPr>
            <a:spLocks noGrp="1"/>
          </p:cNvSpPr>
          <p:nvPr>
            <p:ph type="ftr" sz="quarter" idx="24"/>
          </p:nvPr>
        </p:nvSpPr>
        <p:spPr/>
        <p:txBody>
          <a:bodyPr/>
          <a:lstStyle/>
          <a:p>
            <a:r>
              <a:rPr lang="nb-NO"/>
              <a:t>Menon Economics</a:t>
            </a:r>
            <a:endParaRPr lang="nb-NO" dirty="0"/>
          </a:p>
        </p:txBody>
      </p:sp>
      <p:sp>
        <p:nvSpPr>
          <p:cNvPr id="7" name="Plassholder for lysbildenummer 6"/>
          <p:cNvSpPr>
            <a:spLocks noGrp="1"/>
          </p:cNvSpPr>
          <p:nvPr>
            <p:ph type="sldNum" sz="quarter" idx="25"/>
          </p:nvPr>
        </p:nvSpPr>
        <p:spPr/>
        <p:txBody>
          <a:bodyPr/>
          <a:lstStyle/>
          <a:p>
            <a:r>
              <a:rPr lang="nb-NO"/>
              <a:t> </a:t>
            </a:r>
            <a:fld id="{4B4A0E1B-6928-413F-B10B-EA3BF5B40920}" type="slidenum">
              <a:rPr lang="nb-NO" smtClean="0"/>
              <a:pPr/>
              <a:t>10</a:t>
            </a:fld>
            <a:endParaRPr lang="nb-NO" dirty="0"/>
          </a:p>
        </p:txBody>
      </p:sp>
      <p:pic>
        <p:nvPicPr>
          <p:cNvPr id="11" name="Bilde 10">
            <a:extLst>
              <a:ext uri="{FF2B5EF4-FFF2-40B4-BE49-F238E27FC236}">
                <a16:creationId xmlns:a16="http://schemas.microsoft.com/office/drawing/2014/main" id="{4AEB4F6E-6B57-44BC-BA72-8796394F759B}"/>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45898" y="2008736"/>
            <a:ext cx="1353398" cy="1353398"/>
          </a:xfrm>
          <a:prstGeom prst="rect">
            <a:avLst/>
          </a:prstGeom>
        </p:spPr>
      </p:pic>
      <p:pic>
        <p:nvPicPr>
          <p:cNvPr id="12" name="Bilde 11">
            <a:extLst>
              <a:ext uri="{FF2B5EF4-FFF2-40B4-BE49-F238E27FC236}">
                <a16:creationId xmlns:a16="http://schemas.microsoft.com/office/drawing/2014/main" id="{E689509C-D121-4553-BC43-9ED1246A30F8}"/>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40929" y="1172162"/>
            <a:ext cx="1080000" cy="1080000"/>
          </a:xfrm>
          <a:prstGeom prst="rect">
            <a:avLst/>
          </a:prstGeom>
        </p:spPr>
      </p:pic>
      <p:pic>
        <p:nvPicPr>
          <p:cNvPr id="14" name="Bilde 13">
            <a:extLst>
              <a:ext uri="{FF2B5EF4-FFF2-40B4-BE49-F238E27FC236}">
                <a16:creationId xmlns:a16="http://schemas.microsoft.com/office/drawing/2014/main" id="{04083D91-5641-4D60-A343-8EC7A9E29E8B}"/>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74033" y="3080439"/>
            <a:ext cx="1151685" cy="1151685"/>
          </a:xfrm>
          <a:prstGeom prst="rect">
            <a:avLst/>
          </a:prstGeom>
        </p:spPr>
      </p:pic>
      <p:pic>
        <p:nvPicPr>
          <p:cNvPr id="15" name="Bilde 14" descr="Et bilde som inneholder tekst&#10;&#10;Beskrivelse som er generert med høy visshet">
            <a:extLst>
              <a:ext uri="{FF2B5EF4-FFF2-40B4-BE49-F238E27FC236}">
                <a16:creationId xmlns:a16="http://schemas.microsoft.com/office/drawing/2014/main" id="{C8647E9A-5995-40A7-A2CD-FACBAFE9A8FC}"/>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3639" y="1172162"/>
            <a:ext cx="1080000" cy="1080000"/>
          </a:xfrm>
          <a:prstGeom prst="rect">
            <a:avLst/>
          </a:prstGeom>
        </p:spPr>
      </p:pic>
      <p:pic>
        <p:nvPicPr>
          <p:cNvPr id="16" name="Bilde 15">
            <a:extLst>
              <a:ext uri="{FF2B5EF4-FFF2-40B4-BE49-F238E27FC236}">
                <a16:creationId xmlns:a16="http://schemas.microsoft.com/office/drawing/2014/main" id="{E064A00B-3321-4069-ADDE-76CF273B00CE}"/>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40420" y="3080124"/>
            <a:ext cx="1152000" cy="1152000"/>
          </a:xfrm>
          <a:prstGeom prst="rect">
            <a:avLst/>
          </a:prstGeom>
        </p:spPr>
      </p:pic>
      <p:pic>
        <p:nvPicPr>
          <p:cNvPr id="17" name="Bilde 16" descr="Et bilde som inneholder kniv&#10;&#10;Beskrivelse som er generert med svært høy visshet">
            <a:extLst>
              <a:ext uri="{FF2B5EF4-FFF2-40B4-BE49-F238E27FC236}">
                <a16:creationId xmlns:a16="http://schemas.microsoft.com/office/drawing/2014/main" id="{9DECAF74-D30A-4113-B4C3-F2EA168C2381}"/>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49347" y="3692124"/>
            <a:ext cx="1080000" cy="1080000"/>
          </a:xfrm>
          <a:prstGeom prst="rect">
            <a:avLst/>
          </a:prstGeom>
        </p:spPr>
      </p:pic>
      <p:sp>
        <p:nvSpPr>
          <p:cNvPr id="18" name="TekstSylinder 17">
            <a:extLst>
              <a:ext uri="{FF2B5EF4-FFF2-40B4-BE49-F238E27FC236}">
                <a16:creationId xmlns:a16="http://schemas.microsoft.com/office/drawing/2014/main" id="{901CE000-50C7-4D38-8879-FA8BCCD2C56A}"/>
              </a:ext>
            </a:extLst>
          </p:cNvPr>
          <p:cNvSpPr txBox="1"/>
          <p:nvPr/>
        </p:nvSpPr>
        <p:spPr>
          <a:xfrm>
            <a:off x="4758185" y="741732"/>
            <a:ext cx="1040221" cy="507831"/>
          </a:xfrm>
          <a:prstGeom prst="rect">
            <a:avLst/>
          </a:prstGeom>
          <a:noFill/>
        </p:spPr>
        <p:txBody>
          <a:bodyPr wrap="none" rtlCol="0">
            <a:spAutoFit/>
          </a:bodyPr>
          <a:lstStyle/>
          <a:p>
            <a:pPr algn="ctr"/>
            <a:r>
              <a:rPr lang="nb-NO" b="1" dirty="0">
                <a:solidFill>
                  <a:schemeClr val="accent2"/>
                </a:solidFill>
              </a:rPr>
              <a:t>Overnatting</a:t>
            </a:r>
            <a:br>
              <a:rPr lang="nb-NO" b="1" dirty="0">
                <a:solidFill>
                  <a:schemeClr val="accent2"/>
                </a:solidFill>
              </a:rPr>
            </a:br>
            <a:r>
              <a:rPr lang="nb-NO" b="1" dirty="0">
                <a:solidFill>
                  <a:schemeClr val="accent2"/>
                </a:solidFill>
              </a:rPr>
              <a:t>32 %</a:t>
            </a:r>
          </a:p>
        </p:txBody>
      </p:sp>
      <p:sp>
        <p:nvSpPr>
          <p:cNvPr id="19" name="TekstSylinder 18">
            <a:extLst>
              <a:ext uri="{FF2B5EF4-FFF2-40B4-BE49-F238E27FC236}">
                <a16:creationId xmlns:a16="http://schemas.microsoft.com/office/drawing/2014/main" id="{44F7D246-F79C-4FAA-A8C7-D5C588886CB4}"/>
              </a:ext>
            </a:extLst>
          </p:cNvPr>
          <p:cNvSpPr txBox="1"/>
          <p:nvPr/>
        </p:nvSpPr>
        <p:spPr>
          <a:xfrm>
            <a:off x="7859408" y="692387"/>
            <a:ext cx="1043042" cy="507831"/>
          </a:xfrm>
          <a:prstGeom prst="rect">
            <a:avLst/>
          </a:prstGeom>
          <a:noFill/>
        </p:spPr>
        <p:txBody>
          <a:bodyPr wrap="none" rtlCol="0">
            <a:spAutoFit/>
          </a:bodyPr>
          <a:lstStyle/>
          <a:p>
            <a:pPr algn="ctr"/>
            <a:r>
              <a:rPr lang="nb-NO" b="1" dirty="0">
                <a:solidFill>
                  <a:schemeClr val="accent2"/>
                </a:solidFill>
              </a:rPr>
              <a:t>Opplevelser</a:t>
            </a:r>
            <a:br>
              <a:rPr lang="nb-NO" b="1" dirty="0">
                <a:solidFill>
                  <a:schemeClr val="accent2"/>
                </a:solidFill>
              </a:rPr>
            </a:br>
            <a:r>
              <a:rPr lang="nb-NO" b="1" dirty="0">
                <a:solidFill>
                  <a:schemeClr val="accent2"/>
                </a:solidFill>
              </a:rPr>
              <a:t>10 %</a:t>
            </a:r>
          </a:p>
        </p:txBody>
      </p:sp>
      <p:sp>
        <p:nvSpPr>
          <p:cNvPr id="20" name="TekstSylinder 19">
            <a:extLst>
              <a:ext uri="{FF2B5EF4-FFF2-40B4-BE49-F238E27FC236}">
                <a16:creationId xmlns:a16="http://schemas.microsoft.com/office/drawing/2014/main" id="{60F92B65-4BDF-4A54-87B8-2F92AAC3F05C}"/>
              </a:ext>
            </a:extLst>
          </p:cNvPr>
          <p:cNvSpPr txBox="1"/>
          <p:nvPr/>
        </p:nvSpPr>
        <p:spPr>
          <a:xfrm>
            <a:off x="8023776" y="2761463"/>
            <a:ext cx="1001942" cy="507831"/>
          </a:xfrm>
          <a:prstGeom prst="rect">
            <a:avLst/>
          </a:prstGeom>
          <a:noFill/>
        </p:spPr>
        <p:txBody>
          <a:bodyPr wrap="none" rtlCol="0">
            <a:spAutoFit/>
          </a:bodyPr>
          <a:lstStyle/>
          <a:p>
            <a:pPr algn="ctr"/>
            <a:r>
              <a:rPr lang="nb-NO" b="1" dirty="0">
                <a:solidFill>
                  <a:schemeClr val="accent2"/>
                </a:solidFill>
              </a:rPr>
              <a:t>Varehandel</a:t>
            </a:r>
            <a:br>
              <a:rPr lang="nb-NO" b="1" dirty="0">
                <a:solidFill>
                  <a:schemeClr val="accent2"/>
                </a:solidFill>
              </a:rPr>
            </a:br>
            <a:r>
              <a:rPr lang="nb-NO" b="1" dirty="0">
                <a:solidFill>
                  <a:schemeClr val="accent2"/>
                </a:solidFill>
              </a:rPr>
              <a:t>25 %</a:t>
            </a:r>
          </a:p>
        </p:txBody>
      </p:sp>
      <p:sp>
        <p:nvSpPr>
          <p:cNvPr id="21" name="TekstSylinder 20">
            <a:extLst>
              <a:ext uri="{FF2B5EF4-FFF2-40B4-BE49-F238E27FC236}">
                <a16:creationId xmlns:a16="http://schemas.microsoft.com/office/drawing/2014/main" id="{7A3D787D-EFEA-45C4-A835-A958302C7DA7}"/>
              </a:ext>
            </a:extLst>
          </p:cNvPr>
          <p:cNvSpPr txBox="1"/>
          <p:nvPr/>
        </p:nvSpPr>
        <p:spPr>
          <a:xfrm>
            <a:off x="6454243" y="3337792"/>
            <a:ext cx="861070" cy="507831"/>
          </a:xfrm>
          <a:prstGeom prst="rect">
            <a:avLst/>
          </a:prstGeom>
          <a:noFill/>
        </p:spPr>
        <p:txBody>
          <a:bodyPr wrap="none" rtlCol="0">
            <a:spAutoFit/>
          </a:bodyPr>
          <a:lstStyle/>
          <a:p>
            <a:pPr algn="ctr"/>
            <a:r>
              <a:rPr lang="nb-NO" b="1" dirty="0">
                <a:solidFill>
                  <a:schemeClr val="accent2"/>
                </a:solidFill>
              </a:rPr>
              <a:t>Servering</a:t>
            </a:r>
            <a:br>
              <a:rPr lang="nb-NO" b="1" dirty="0">
                <a:solidFill>
                  <a:schemeClr val="accent2"/>
                </a:solidFill>
              </a:rPr>
            </a:br>
            <a:r>
              <a:rPr lang="nb-NO" b="1" dirty="0">
                <a:solidFill>
                  <a:schemeClr val="accent2"/>
                </a:solidFill>
              </a:rPr>
              <a:t>20 %</a:t>
            </a:r>
          </a:p>
        </p:txBody>
      </p:sp>
      <p:sp>
        <p:nvSpPr>
          <p:cNvPr id="22" name="TekstSylinder 21">
            <a:extLst>
              <a:ext uri="{FF2B5EF4-FFF2-40B4-BE49-F238E27FC236}">
                <a16:creationId xmlns:a16="http://schemas.microsoft.com/office/drawing/2014/main" id="{A4CE6D8C-27C6-4457-A59F-FF1953575A93}"/>
              </a:ext>
            </a:extLst>
          </p:cNvPr>
          <p:cNvSpPr txBox="1"/>
          <p:nvPr/>
        </p:nvSpPr>
        <p:spPr>
          <a:xfrm>
            <a:off x="4848233" y="2668754"/>
            <a:ext cx="870944" cy="507831"/>
          </a:xfrm>
          <a:prstGeom prst="rect">
            <a:avLst/>
          </a:prstGeom>
          <a:noFill/>
        </p:spPr>
        <p:txBody>
          <a:bodyPr wrap="none" rtlCol="0">
            <a:spAutoFit/>
          </a:bodyPr>
          <a:lstStyle/>
          <a:p>
            <a:pPr algn="ctr"/>
            <a:r>
              <a:rPr lang="nb-NO" b="1" dirty="0">
                <a:solidFill>
                  <a:schemeClr val="accent2"/>
                </a:solidFill>
              </a:rPr>
              <a:t>Transport</a:t>
            </a:r>
            <a:br>
              <a:rPr lang="nb-NO" b="1" dirty="0">
                <a:solidFill>
                  <a:schemeClr val="accent2"/>
                </a:solidFill>
              </a:rPr>
            </a:br>
            <a:r>
              <a:rPr lang="nb-NO" b="1" dirty="0">
                <a:solidFill>
                  <a:schemeClr val="accent2"/>
                </a:solidFill>
              </a:rPr>
              <a:t>13 %</a:t>
            </a:r>
          </a:p>
        </p:txBody>
      </p:sp>
      <p:cxnSp>
        <p:nvCxnSpPr>
          <p:cNvPr id="23" name="Rett pilkobling 22">
            <a:extLst>
              <a:ext uri="{FF2B5EF4-FFF2-40B4-BE49-F238E27FC236}">
                <a16:creationId xmlns:a16="http://schemas.microsoft.com/office/drawing/2014/main" id="{0A748F49-AE7F-4CCC-8C06-5DEF0BF89D34}"/>
              </a:ext>
            </a:extLst>
          </p:cNvPr>
          <p:cNvCxnSpPr/>
          <p:nvPr/>
        </p:nvCxnSpPr>
        <p:spPr>
          <a:xfrm flipV="1">
            <a:off x="7542663" y="1997122"/>
            <a:ext cx="316745" cy="25504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24" name="Rett pilkobling 23">
            <a:extLst>
              <a:ext uri="{FF2B5EF4-FFF2-40B4-BE49-F238E27FC236}">
                <a16:creationId xmlns:a16="http://schemas.microsoft.com/office/drawing/2014/main" id="{D81D8746-0DB0-4B12-BB6D-061E17531F0B}"/>
              </a:ext>
            </a:extLst>
          </p:cNvPr>
          <p:cNvCxnSpPr>
            <a:cxnSpLocks/>
          </p:cNvCxnSpPr>
          <p:nvPr/>
        </p:nvCxnSpPr>
        <p:spPr>
          <a:xfrm rot="10800000" flipV="1">
            <a:off x="5993057" y="2894379"/>
            <a:ext cx="324000" cy="25200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25" name="Rett pilkobling 24">
            <a:extLst>
              <a:ext uri="{FF2B5EF4-FFF2-40B4-BE49-F238E27FC236}">
                <a16:creationId xmlns:a16="http://schemas.microsoft.com/office/drawing/2014/main" id="{75BF8270-3A09-4A9D-BF47-DDD1070494C8}"/>
              </a:ext>
            </a:extLst>
          </p:cNvPr>
          <p:cNvCxnSpPr>
            <a:cxnSpLocks/>
          </p:cNvCxnSpPr>
          <p:nvPr/>
        </p:nvCxnSpPr>
        <p:spPr>
          <a:xfrm>
            <a:off x="6884778" y="3015379"/>
            <a:ext cx="0" cy="322413"/>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26" name="Rett pilkobling 25">
            <a:extLst>
              <a:ext uri="{FF2B5EF4-FFF2-40B4-BE49-F238E27FC236}">
                <a16:creationId xmlns:a16="http://schemas.microsoft.com/office/drawing/2014/main" id="{CBC25C6B-901F-4A62-9B0E-DAF23D5F95CF}"/>
              </a:ext>
            </a:extLst>
          </p:cNvPr>
          <p:cNvCxnSpPr>
            <a:cxnSpLocks/>
          </p:cNvCxnSpPr>
          <p:nvPr/>
        </p:nvCxnSpPr>
        <p:spPr>
          <a:xfrm rot="10800000" flipH="1" flipV="1">
            <a:off x="7480872" y="2897094"/>
            <a:ext cx="324000" cy="25200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27" name="Rett pilkobling 26">
            <a:extLst>
              <a:ext uri="{FF2B5EF4-FFF2-40B4-BE49-F238E27FC236}">
                <a16:creationId xmlns:a16="http://schemas.microsoft.com/office/drawing/2014/main" id="{BA18C52B-A3EB-4714-9E80-5A12CAE77FEF}"/>
              </a:ext>
            </a:extLst>
          </p:cNvPr>
          <p:cNvCxnSpPr>
            <a:cxnSpLocks/>
          </p:cNvCxnSpPr>
          <p:nvPr/>
        </p:nvCxnSpPr>
        <p:spPr>
          <a:xfrm flipH="1" flipV="1">
            <a:off x="5991156" y="1986868"/>
            <a:ext cx="316745" cy="25504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7183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9648314-03AA-4109-B5E0-5D98F628638A}"/>
              </a:ext>
            </a:extLst>
          </p:cNvPr>
          <p:cNvSpPr>
            <a:spLocks noGrp="1"/>
          </p:cNvSpPr>
          <p:nvPr>
            <p:ph sz="quarter" idx="17"/>
          </p:nvPr>
        </p:nvSpPr>
        <p:spPr>
          <a:xfrm>
            <a:off x="378372" y="864433"/>
            <a:ext cx="4460328" cy="3368987"/>
          </a:xfrm>
        </p:spPr>
        <p:txBody>
          <a:bodyPr>
            <a:normAutofit/>
          </a:bodyPr>
          <a:lstStyle/>
          <a:p>
            <a:r>
              <a:rPr lang="nb-NO" sz="1200" dirty="0">
                <a:solidFill>
                  <a:schemeClr val="tx1">
                    <a:lumMod val="75000"/>
                    <a:lumOff val="25000"/>
                  </a:schemeClr>
                </a:solidFill>
              </a:rPr>
              <a:t>Våre beregninger viser at utenlandske innkommende flyreisende med Norwegian bidro til en meromsetning i norsk næringsliv på mellom 8,4 og 17, 6 mrd. kroner i 2019.</a:t>
            </a:r>
          </a:p>
          <a:p>
            <a:r>
              <a:rPr lang="nb-NO" sz="1200" dirty="0">
                <a:solidFill>
                  <a:schemeClr val="tx1">
                    <a:lumMod val="75000"/>
                    <a:lumOff val="25000"/>
                  </a:schemeClr>
                </a:solidFill>
              </a:rPr>
              <a:t>Hvordan forbruket fordeler seg i ulike næringer er vist i illustrasjonen under. De reisende bruker mest penger på overnatting og varehandel, fulgt av servering.</a:t>
            </a:r>
          </a:p>
          <a:p>
            <a:r>
              <a:rPr lang="nb-NO" sz="1200" dirty="0">
                <a:solidFill>
                  <a:schemeClr val="tx1">
                    <a:lumMod val="75000"/>
                    <a:lumOff val="25000"/>
                  </a:schemeClr>
                </a:solidFill>
              </a:rPr>
              <a:t>Med bakgrunn i eksisterende statistikk kan det sannsynliggjøres at sysselsettings- og verdiskapingseffekter er både høyere og lavere enn våre beregninger.</a:t>
            </a:r>
          </a:p>
          <a:p>
            <a:pPr lvl="1"/>
            <a:r>
              <a:rPr lang="nb-NO" sz="1200" dirty="0">
                <a:solidFill>
                  <a:schemeClr val="tx1">
                    <a:lumMod val="75000"/>
                    <a:lumOff val="25000"/>
                  </a:schemeClr>
                </a:solidFill>
              </a:rPr>
              <a:t>Vi vårt </a:t>
            </a:r>
            <a:r>
              <a:rPr lang="nb-NO" sz="1200" i="1" dirty="0">
                <a:solidFill>
                  <a:schemeClr val="tx1">
                    <a:lumMod val="75000"/>
                    <a:lumOff val="25000"/>
                  </a:schemeClr>
                </a:solidFill>
              </a:rPr>
              <a:t>middelanslag</a:t>
            </a:r>
            <a:r>
              <a:rPr lang="nb-NO" sz="1200" dirty="0">
                <a:solidFill>
                  <a:schemeClr val="tx1">
                    <a:lumMod val="75000"/>
                    <a:lumOff val="25000"/>
                  </a:schemeClr>
                </a:solidFill>
              </a:rPr>
              <a:t> for å være det sikreste estimatet, men som illustrert i figuren og tallene her er det et stort spenn i de beregnede anslagene.</a:t>
            </a:r>
          </a:p>
          <a:p>
            <a:pPr lvl="1"/>
            <a:r>
              <a:rPr lang="nb-NO" sz="1200" dirty="0">
                <a:solidFill>
                  <a:schemeClr val="tx1">
                    <a:lumMod val="75000"/>
                    <a:lumOff val="25000"/>
                  </a:schemeClr>
                </a:solidFill>
              </a:rPr>
              <a:t>I vårt </a:t>
            </a:r>
            <a:r>
              <a:rPr lang="nb-NO" sz="1200" i="1" dirty="0">
                <a:solidFill>
                  <a:schemeClr val="tx1">
                    <a:lumMod val="75000"/>
                    <a:lumOff val="25000"/>
                  </a:schemeClr>
                </a:solidFill>
              </a:rPr>
              <a:t>lave </a:t>
            </a:r>
            <a:r>
              <a:rPr lang="nb-NO" sz="1200" dirty="0">
                <a:solidFill>
                  <a:schemeClr val="tx1">
                    <a:lumMod val="75000"/>
                    <a:lumOff val="25000"/>
                  </a:schemeClr>
                </a:solidFill>
              </a:rPr>
              <a:t>anslag er omsetingsimpulsen beregnet til 8,4 mrd. kroner, mens det </a:t>
            </a:r>
            <a:r>
              <a:rPr lang="nb-NO" sz="1200" i="1" dirty="0">
                <a:solidFill>
                  <a:schemeClr val="tx1">
                    <a:lumMod val="75000"/>
                    <a:lumOff val="25000"/>
                  </a:schemeClr>
                </a:solidFill>
              </a:rPr>
              <a:t>høye </a:t>
            </a:r>
            <a:r>
              <a:rPr lang="nb-NO" sz="1200" dirty="0">
                <a:solidFill>
                  <a:schemeClr val="tx1">
                    <a:lumMod val="75000"/>
                    <a:lumOff val="25000"/>
                  </a:schemeClr>
                </a:solidFill>
              </a:rPr>
              <a:t>anslaget er på 17,6 mrd. kroner (se vedlegg for nærmere omtale av de ulike scenarioene).</a:t>
            </a:r>
          </a:p>
          <a:p>
            <a:endParaRPr lang="nb-NO" sz="1200" dirty="0">
              <a:solidFill>
                <a:schemeClr val="tx1">
                  <a:lumMod val="75000"/>
                  <a:lumOff val="25000"/>
                </a:schemeClr>
              </a:solidFill>
            </a:endParaRPr>
          </a:p>
        </p:txBody>
      </p:sp>
      <p:sp>
        <p:nvSpPr>
          <p:cNvPr id="5" name="Plassholder for tekst 4">
            <a:extLst>
              <a:ext uri="{FF2B5EF4-FFF2-40B4-BE49-F238E27FC236}">
                <a16:creationId xmlns:a16="http://schemas.microsoft.com/office/drawing/2014/main" id="{7B7C34B4-1A63-483F-A233-BF14FF02F02D}"/>
              </a:ext>
            </a:extLst>
          </p:cNvPr>
          <p:cNvSpPr>
            <a:spLocks noGrp="1"/>
          </p:cNvSpPr>
          <p:nvPr>
            <p:ph type="body" sz="quarter" idx="14"/>
          </p:nvPr>
        </p:nvSpPr>
        <p:spPr/>
        <p:txBody>
          <a:bodyPr/>
          <a:lstStyle/>
          <a:p>
            <a:r>
              <a:rPr lang="nb-NO" dirty="0" err="1"/>
              <a:t>Flyreisendes</a:t>
            </a:r>
            <a:r>
              <a:rPr lang="nb-NO" dirty="0"/>
              <a:t> forbruk</a:t>
            </a:r>
          </a:p>
        </p:txBody>
      </p:sp>
      <p:sp>
        <p:nvSpPr>
          <p:cNvPr id="6" name="Plassholder for dato 5">
            <a:extLst>
              <a:ext uri="{FF2B5EF4-FFF2-40B4-BE49-F238E27FC236}">
                <a16:creationId xmlns:a16="http://schemas.microsoft.com/office/drawing/2014/main" id="{C31D6A6B-44EE-4654-BF40-A4AE0EB618F1}"/>
              </a:ext>
            </a:extLst>
          </p:cNvPr>
          <p:cNvSpPr>
            <a:spLocks noGrp="1"/>
          </p:cNvSpPr>
          <p:nvPr>
            <p:ph type="dt" sz="half" idx="19"/>
          </p:nvPr>
        </p:nvSpPr>
        <p:spPr/>
        <p:txBody>
          <a:bodyPr/>
          <a:lstStyle/>
          <a:p>
            <a:fld id="{1251E318-318D-3D4A-A940-EAC0044E53F6}" type="datetime1">
              <a:rPr lang="nb-NO" smtClean="0"/>
              <a:t>19.03.2020</a:t>
            </a:fld>
            <a:endParaRPr lang="nb-NO" dirty="0"/>
          </a:p>
        </p:txBody>
      </p:sp>
      <p:sp>
        <p:nvSpPr>
          <p:cNvPr id="7" name="Plassholder for bunntekst 6">
            <a:extLst>
              <a:ext uri="{FF2B5EF4-FFF2-40B4-BE49-F238E27FC236}">
                <a16:creationId xmlns:a16="http://schemas.microsoft.com/office/drawing/2014/main" id="{F386A637-F7F4-42E8-8BB4-6C83AF031FA7}"/>
              </a:ext>
            </a:extLst>
          </p:cNvPr>
          <p:cNvSpPr>
            <a:spLocks noGrp="1"/>
          </p:cNvSpPr>
          <p:nvPr>
            <p:ph type="ftr" sz="quarter" idx="20"/>
          </p:nvPr>
        </p:nvSpPr>
        <p:spPr/>
        <p:txBody>
          <a:bodyPr/>
          <a:lstStyle/>
          <a:p>
            <a:r>
              <a:rPr lang="nb-NO"/>
              <a:t>Menon Economics</a:t>
            </a:r>
            <a:endParaRPr lang="nb-NO" dirty="0"/>
          </a:p>
        </p:txBody>
      </p:sp>
      <p:sp>
        <p:nvSpPr>
          <p:cNvPr id="8" name="Plassholder for lysbildenummer 7">
            <a:extLst>
              <a:ext uri="{FF2B5EF4-FFF2-40B4-BE49-F238E27FC236}">
                <a16:creationId xmlns:a16="http://schemas.microsoft.com/office/drawing/2014/main" id="{0C0CB16B-EF28-4929-B0A7-0732BC1762FF}"/>
              </a:ext>
            </a:extLst>
          </p:cNvPr>
          <p:cNvSpPr>
            <a:spLocks noGrp="1"/>
          </p:cNvSpPr>
          <p:nvPr>
            <p:ph type="sldNum" sz="quarter" idx="21"/>
          </p:nvPr>
        </p:nvSpPr>
        <p:spPr/>
        <p:txBody>
          <a:bodyPr/>
          <a:lstStyle/>
          <a:p>
            <a:r>
              <a:rPr lang="nb-NO"/>
              <a:t> </a:t>
            </a:r>
            <a:fld id="{4B4A0E1B-6928-413F-B10B-EA3BF5B40920}" type="slidenum">
              <a:rPr lang="nb-NO" smtClean="0"/>
              <a:pPr/>
              <a:t>11</a:t>
            </a:fld>
            <a:endParaRPr lang="nb-NO" dirty="0"/>
          </a:p>
        </p:txBody>
      </p:sp>
      <p:graphicFrame>
        <p:nvGraphicFramePr>
          <p:cNvPr id="13" name="Diagram 12">
            <a:extLst>
              <a:ext uri="{FF2B5EF4-FFF2-40B4-BE49-F238E27FC236}">
                <a16:creationId xmlns:a16="http://schemas.microsoft.com/office/drawing/2014/main" id="{3005622E-057C-46E2-A556-57F0D92F5450}"/>
              </a:ext>
            </a:extLst>
          </p:cNvPr>
          <p:cNvGraphicFramePr>
            <a:graphicFrameLocks/>
          </p:cNvGraphicFramePr>
          <p:nvPr>
            <p:extLst>
              <p:ext uri="{D42A27DB-BD31-4B8C-83A1-F6EECF244321}">
                <p14:modId xmlns:p14="http://schemas.microsoft.com/office/powerpoint/2010/main" val="2048287481"/>
              </p:ext>
            </p:extLst>
          </p:nvPr>
        </p:nvGraphicFramePr>
        <p:xfrm>
          <a:off x="4926674" y="954375"/>
          <a:ext cx="4085537" cy="1910286"/>
        </p:xfrm>
        <a:graphic>
          <a:graphicData uri="http://schemas.openxmlformats.org/drawingml/2006/chart">
            <c:chart xmlns:c="http://schemas.openxmlformats.org/drawingml/2006/chart" xmlns:r="http://schemas.openxmlformats.org/officeDocument/2006/relationships" r:id="rId3"/>
          </a:graphicData>
        </a:graphic>
      </p:graphicFrame>
      <p:sp>
        <p:nvSpPr>
          <p:cNvPr id="14" name="Plassholder for tekst 10">
            <a:extLst>
              <a:ext uri="{FF2B5EF4-FFF2-40B4-BE49-F238E27FC236}">
                <a16:creationId xmlns:a16="http://schemas.microsoft.com/office/drawing/2014/main" id="{232A1577-5035-4290-A047-3779F85F5504}"/>
              </a:ext>
            </a:extLst>
          </p:cNvPr>
          <p:cNvSpPr txBox="1">
            <a:spLocks/>
          </p:cNvSpPr>
          <p:nvPr/>
        </p:nvSpPr>
        <p:spPr>
          <a:xfrm>
            <a:off x="4892039" y="628650"/>
            <a:ext cx="4085537" cy="325724"/>
          </a:xfrm>
          <a:prstGeom prst="rect">
            <a:avLst/>
          </a:prstGeom>
        </p:spPr>
        <p:txBody>
          <a:bodyPr/>
          <a:lstStyle>
            <a:lvl1pPr marL="180975" indent="-180975" algn="l" defTabSz="685800" rtl="0" eaLnBrk="1" latinLnBrk="0" hangingPunct="1">
              <a:lnSpc>
                <a:spcPct val="90000"/>
              </a:lnSpc>
              <a:spcBef>
                <a:spcPts val="500"/>
              </a:spcBef>
              <a:buClr>
                <a:schemeClr val="accent2"/>
              </a:buClr>
              <a:buFont typeface="Arial" charset="0"/>
              <a:buChar char="•"/>
              <a:tabLst/>
              <a:defRPr sz="1800" b="0" i="0" kern="1200">
                <a:solidFill>
                  <a:schemeClr val="tx1">
                    <a:lumMod val="65000"/>
                    <a:lumOff val="35000"/>
                  </a:schemeClr>
                </a:solidFill>
                <a:latin typeface="Calibri" charset="0"/>
                <a:ea typeface="Calibri" charset="0"/>
                <a:cs typeface="Calibri" charset="0"/>
              </a:defRPr>
            </a:lvl1pPr>
            <a:lvl2pPr marL="311150" indent="-130175" algn="l" defTabSz="685800" rtl="0" eaLnBrk="1" latinLnBrk="0" hangingPunct="1">
              <a:lnSpc>
                <a:spcPct val="90000"/>
              </a:lnSpc>
              <a:spcBef>
                <a:spcPts val="300"/>
              </a:spcBef>
              <a:buClrTx/>
              <a:buSzPct val="100000"/>
              <a:buFont typeface=".AppleSystemUIFont" charset="-120"/>
              <a:buChar char="‑"/>
              <a:tabLst/>
              <a:defRPr sz="1500" b="0" i="0" kern="1200">
                <a:solidFill>
                  <a:schemeClr val="tx1">
                    <a:lumMod val="65000"/>
                    <a:lumOff val="35000"/>
                  </a:schemeClr>
                </a:solidFill>
                <a:latin typeface="Calibri" charset="0"/>
                <a:ea typeface="Calibri" charset="0"/>
                <a:cs typeface="Calibri" charset="0"/>
              </a:defRPr>
            </a:lvl2pPr>
            <a:lvl3pPr marL="447675" indent="-136525" algn="l" defTabSz="685800" rtl="0" eaLnBrk="1" latinLnBrk="0" hangingPunct="1">
              <a:lnSpc>
                <a:spcPct val="90000"/>
              </a:lnSpc>
              <a:spcBef>
                <a:spcPts val="300"/>
              </a:spcBef>
              <a:buFont typeface=".AppleSystemUIFont" charset="-120"/>
              <a:buChar char="‑"/>
              <a:tabLst/>
              <a:defRPr sz="1300" b="0" i="1" kern="1200">
                <a:solidFill>
                  <a:schemeClr val="tx1">
                    <a:lumMod val="65000"/>
                    <a:lumOff val="35000"/>
                  </a:schemeClr>
                </a:solidFill>
                <a:latin typeface="Calibri" charset="0"/>
                <a:ea typeface="Calibri" charset="0"/>
                <a:cs typeface="Calibri" charset="0"/>
              </a:defRPr>
            </a:lvl3pPr>
            <a:lvl4pPr marL="577850" indent="-130175" algn="l" defTabSz="685800" rtl="0" eaLnBrk="1" latinLnBrk="0" hangingPunct="1">
              <a:lnSpc>
                <a:spcPct val="90000"/>
              </a:lnSpc>
              <a:spcBef>
                <a:spcPts val="300"/>
              </a:spcBef>
              <a:buFont typeface=".AppleSystemUIFont" charset="-120"/>
              <a:buChar char="‑"/>
              <a:tabLst/>
              <a:defRPr sz="1100" b="0" i="0" kern="1200">
                <a:solidFill>
                  <a:schemeClr val="tx1">
                    <a:lumMod val="65000"/>
                    <a:lumOff val="35000"/>
                  </a:schemeClr>
                </a:solidFill>
                <a:latin typeface="Calibri" charset="0"/>
                <a:ea typeface="Calibri" charset="0"/>
                <a:cs typeface="Calibri" charset="0"/>
              </a:defRPr>
            </a:lvl4pPr>
            <a:lvl5pPr marL="6350" indent="0" algn="l" defTabSz="685800" rtl="0" eaLnBrk="1" latinLnBrk="0" hangingPunct="1">
              <a:lnSpc>
                <a:spcPct val="90000"/>
              </a:lnSpc>
              <a:spcBef>
                <a:spcPts val="1000"/>
              </a:spcBef>
              <a:buFont typeface=".AppleSystemUIFont" charset="-120"/>
              <a:buNone/>
              <a:tabLst/>
              <a:defRPr sz="900" b="0" i="0" kern="1200">
                <a:solidFill>
                  <a:schemeClr val="tx1">
                    <a:lumMod val="65000"/>
                    <a:lumOff val="35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900" b="1" dirty="0">
                <a:solidFill>
                  <a:schemeClr val="accent1"/>
                </a:solidFill>
              </a:rPr>
              <a:t>Anslag for samlet omsetningsimpuls i norsk økonomi i 2019, fra utenlandske Norwegian-passasjerers konsum. Lavt, middels og høyt anslag (avrundede tall).</a:t>
            </a:r>
          </a:p>
        </p:txBody>
      </p:sp>
      <p:grpSp>
        <p:nvGrpSpPr>
          <p:cNvPr id="31" name="Gruppe 30">
            <a:extLst>
              <a:ext uri="{FF2B5EF4-FFF2-40B4-BE49-F238E27FC236}">
                <a16:creationId xmlns:a16="http://schemas.microsoft.com/office/drawing/2014/main" id="{D7B8AC28-672D-4BE1-B16D-4923C7C9379C}"/>
              </a:ext>
            </a:extLst>
          </p:cNvPr>
          <p:cNvGrpSpPr/>
          <p:nvPr/>
        </p:nvGrpSpPr>
        <p:grpSpPr>
          <a:xfrm>
            <a:off x="6553200" y="2924866"/>
            <a:ext cx="2212428" cy="1872004"/>
            <a:chOff x="4740420" y="409726"/>
            <a:chExt cx="4285298" cy="4530631"/>
          </a:xfrm>
        </p:grpSpPr>
        <p:pic>
          <p:nvPicPr>
            <p:cNvPr id="15" name="Bilde 14">
              <a:extLst>
                <a:ext uri="{FF2B5EF4-FFF2-40B4-BE49-F238E27FC236}">
                  <a16:creationId xmlns:a16="http://schemas.microsoft.com/office/drawing/2014/main" id="{531F2B6B-6789-4B64-A0D5-CD07C697E100}"/>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72651" y="2008435"/>
              <a:ext cx="1353398" cy="1353397"/>
            </a:xfrm>
            <a:prstGeom prst="rect">
              <a:avLst/>
            </a:prstGeom>
          </p:spPr>
        </p:pic>
        <p:pic>
          <p:nvPicPr>
            <p:cNvPr id="16" name="Bilde 15">
              <a:extLst>
                <a:ext uri="{FF2B5EF4-FFF2-40B4-BE49-F238E27FC236}">
                  <a16:creationId xmlns:a16="http://schemas.microsoft.com/office/drawing/2014/main" id="{13DBCA40-8283-4650-9CE9-08D36E479156}"/>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40929" y="1172162"/>
              <a:ext cx="1080000" cy="1080000"/>
            </a:xfrm>
            <a:prstGeom prst="rect">
              <a:avLst/>
            </a:prstGeom>
          </p:spPr>
        </p:pic>
        <p:pic>
          <p:nvPicPr>
            <p:cNvPr id="17" name="Bilde 16">
              <a:extLst>
                <a:ext uri="{FF2B5EF4-FFF2-40B4-BE49-F238E27FC236}">
                  <a16:creationId xmlns:a16="http://schemas.microsoft.com/office/drawing/2014/main" id="{E7D084A5-E850-46F3-8D0F-A151E94C94B3}"/>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74033" y="3080439"/>
              <a:ext cx="1151685" cy="1151685"/>
            </a:xfrm>
            <a:prstGeom prst="rect">
              <a:avLst/>
            </a:prstGeom>
          </p:spPr>
        </p:pic>
        <p:pic>
          <p:nvPicPr>
            <p:cNvPr id="18" name="Bilde 17" descr="Et bilde som inneholder tekst&#10;&#10;Beskrivelse som er generert med høy visshet">
              <a:extLst>
                <a:ext uri="{FF2B5EF4-FFF2-40B4-BE49-F238E27FC236}">
                  <a16:creationId xmlns:a16="http://schemas.microsoft.com/office/drawing/2014/main" id="{3CB99B31-9D6F-4D78-80F0-92D1023332C8}"/>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3639" y="1172162"/>
              <a:ext cx="1080000" cy="1080000"/>
            </a:xfrm>
            <a:prstGeom prst="rect">
              <a:avLst/>
            </a:prstGeom>
          </p:spPr>
        </p:pic>
        <p:pic>
          <p:nvPicPr>
            <p:cNvPr id="19" name="Bilde 18">
              <a:extLst>
                <a:ext uri="{FF2B5EF4-FFF2-40B4-BE49-F238E27FC236}">
                  <a16:creationId xmlns:a16="http://schemas.microsoft.com/office/drawing/2014/main" id="{85CCEA3F-13B8-4E77-9766-B1AB7A791390}"/>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40420" y="3080124"/>
              <a:ext cx="1152000" cy="1152000"/>
            </a:xfrm>
            <a:prstGeom prst="rect">
              <a:avLst/>
            </a:prstGeom>
          </p:spPr>
        </p:pic>
        <p:pic>
          <p:nvPicPr>
            <p:cNvPr id="20" name="Bilde 19" descr="Et bilde som inneholder kniv&#10;&#10;Beskrivelse som er generert med svært høy visshet">
              <a:extLst>
                <a:ext uri="{FF2B5EF4-FFF2-40B4-BE49-F238E27FC236}">
                  <a16:creationId xmlns:a16="http://schemas.microsoft.com/office/drawing/2014/main" id="{B64767CF-0B48-4890-9651-445496F204DD}"/>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00871" y="3860358"/>
              <a:ext cx="1080000" cy="1079999"/>
            </a:xfrm>
            <a:prstGeom prst="rect">
              <a:avLst/>
            </a:prstGeom>
          </p:spPr>
        </p:pic>
        <p:sp>
          <p:nvSpPr>
            <p:cNvPr id="21" name="TekstSylinder 20">
              <a:extLst>
                <a:ext uri="{FF2B5EF4-FFF2-40B4-BE49-F238E27FC236}">
                  <a16:creationId xmlns:a16="http://schemas.microsoft.com/office/drawing/2014/main" id="{9425EB2E-4E15-46A6-830C-9E367A8466B9}"/>
                </a:ext>
              </a:extLst>
            </p:cNvPr>
            <p:cNvSpPr txBox="1"/>
            <p:nvPr/>
          </p:nvSpPr>
          <p:spPr>
            <a:xfrm>
              <a:off x="4922628" y="442784"/>
              <a:ext cx="824264" cy="400111"/>
            </a:xfrm>
            <a:prstGeom prst="rect">
              <a:avLst/>
            </a:prstGeom>
            <a:noFill/>
          </p:spPr>
          <p:txBody>
            <a:bodyPr wrap="none" rtlCol="0">
              <a:spAutoFit/>
            </a:bodyPr>
            <a:lstStyle/>
            <a:p>
              <a:pPr algn="ctr"/>
              <a:r>
                <a:rPr lang="nb-NO" sz="1000" b="1" dirty="0">
                  <a:solidFill>
                    <a:schemeClr val="accent2"/>
                  </a:solidFill>
                </a:rPr>
                <a:t>Overnatting</a:t>
              </a:r>
              <a:br>
                <a:rPr lang="nb-NO" sz="1000" b="1" dirty="0">
                  <a:solidFill>
                    <a:schemeClr val="accent2"/>
                  </a:solidFill>
                </a:rPr>
              </a:br>
              <a:r>
                <a:rPr lang="nb-NO" sz="1000" b="1" dirty="0">
                  <a:solidFill>
                    <a:schemeClr val="accent2"/>
                  </a:solidFill>
                </a:rPr>
                <a:t>32 %</a:t>
              </a:r>
            </a:p>
          </p:txBody>
        </p:sp>
        <p:sp>
          <p:nvSpPr>
            <p:cNvPr id="22" name="TekstSylinder 21">
              <a:extLst>
                <a:ext uri="{FF2B5EF4-FFF2-40B4-BE49-F238E27FC236}">
                  <a16:creationId xmlns:a16="http://schemas.microsoft.com/office/drawing/2014/main" id="{5D685EA0-A3B0-42C4-96B7-2F476AF0ACCD}"/>
                </a:ext>
              </a:extLst>
            </p:cNvPr>
            <p:cNvSpPr txBox="1"/>
            <p:nvPr/>
          </p:nvSpPr>
          <p:spPr>
            <a:xfrm>
              <a:off x="7874032" y="409726"/>
              <a:ext cx="822662" cy="400110"/>
            </a:xfrm>
            <a:prstGeom prst="rect">
              <a:avLst/>
            </a:prstGeom>
            <a:noFill/>
          </p:spPr>
          <p:txBody>
            <a:bodyPr wrap="none" rtlCol="0">
              <a:spAutoFit/>
            </a:bodyPr>
            <a:lstStyle/>
            <a:p>
              <a:pPr algn="ctr"/>
              <a:r>
                <a:rPr lang="nb-NO" sz="1000" b="1" dirty="0">
                  <a:solidFill>
                    <a:schemeClr val="accent2"/>
                  </a:solidFill>
                </a:rPr>
                <a:t>Opplevelser</a:t>
              </a:r>
              <a:br>
                <a:rPr lang="nb-NO" sz="1000" b="1" dirty="0">
                  <a:solidFill>
                    <a:schemeClr val="accent2"/>
                  </a:solidFill>
                </a:rPr>
              </a:br>
              <a:r>
                <a:rPr lang="nb-NO" sz="1000" b="1" dirty="0">
                  <a:solidFill>
                    <a:schemeClr val="accent2"/>
                  </a:solidFill>
                </a:rPr>
                <a:t>10 %</a:t>
              </a:r>
            </a:p>
          </p:txBody>
        </p:sp>
        <p:sp>
          <p:nvSpPr>
            <p:cNvPr id="23" name="TekstSylinder 22">
              <a:extLst>
                <a:ext uri="{FF2B5EF4-FFF2-40B4-BE49-F238E27FC236}">
                  <a16:creationId xmlns:a16="http://schemas.microsoft.com/office/drawing/2014/main" id="{3A1E1877-4F11-43D4-9AFC-2EB45E1E2A38}"/>
                </a:ext>
              </a:extLst>
            </p:cNvPr>
            <p:cNvSpPr txBox="1"/>
            <p:nvPr/>
          </p:nvSpPr>
          <p:spPr>
            <a:xfrm>
              <a:off x="8189232" y="2455167"/>
              <a:ext cx="797014" cy="400110"/>
            </a:xfrm>
            <a:prstGeom prst="rect">
              <a:avLst/>
            </a:prstGeom>
            <a:noFill/>
          </p:spPr>
          <p:txBody>
            <a:bodyPr wrap="none" rtlCol="0">
              <a:spAutoFit/>
            </a:bodyPr>
            <a:lstStyle/>
            <a:p>
              <a:pPr algn="ctr"/>
              <a:r>
                <a:rPr lang="nb-NO" sz="1000" b="1" dirty="0">
                  <a:solidFill>
                    <a:schemeClr val="accent2"/>
                  </a:solidFill>
                </a:rPr>
                <a:t>Varehandel</a:t>
              </a:r>
              <a:br>
                <a:rPr lang="nb-NO" sz="1000" b="1" dirty="0">
                  <a:solidFill>
                    <a:schemeClr val="accent2"/>
                  </a:solidFill>
                </a:rPr>
              </a:br>
              <a:r>
                <a:rPr lang="nb-NO" sz="1000" b="1" dirty="0">
                  <a:solidFill>
                    <a:schemeClr val="accent2"/>
                  </a:solidFill>
                </a:rPr>
                <a:t>25 %</a:t>
              </a:r>
            </a:p>
          </p:txBody>
        </p:sp>
        <p:sp>
          <p:nvSpPr>
            <p:cNvPr id="24" name="TekstSylinder 23">
              <a:extLst>
                <a:ext uri="{FF2B5EF4-FFF2-40B4-BE49-F238E27FC236}">
                  <a16:creationId xmlns:a16="http://schemas.microsoft.com/office/drawing/2014/main" id="{A32458FC-32C4-4B8C-BC92-F1588268BBD0}"/>
                </a:ext>
              </a:extLst>
            </p:cNvPr>
            <p:cNvSpPr txBox="1"/>
            <p:nvPr/>
          </p:nvSpPr>
          <p:spPr>
            <a:xfrm>
              <a:off x="6539868" y="3176585"/>
              <a:ext cx="686406" cy="400110"/>
            </a:xfrm>
            <a:prstGeom prst="rect">
              <a:avLst/>
            </a:prstGeom>
            <a:noFill/>
          </p:spPr>
          <p:txBody>
            <a:bodyPr wrap="none" rtlCol="0">
              <a:spAutoFit/>
            </a:bodyPr>
            <a:lstStyle/>
            <a:p>
              <a:pPr algn="ctr"/>
              <a:r>
                <a:rPr lang="nb-NO" sz="1000" b="1" dirty="0">
                  <a:solidFill>
                    <a:schemeClr val="accent2"/>
                  </a:solidFill>
                </a:rPr>
                <a:t>Servering</a:t>
              </a:r>
              <a:br>
                <a:rPr lang="nb-NO" sz="1000" b="1" dirty="0">
                  <a:solidFill>
                    <a:schemeClr val="accent2"/>
                  </a:solidFill>
                </a:rPr>
              </a:br>
              <a:r>
                <a:rPr lang="nb-NO" sz="1000" b="1" dirty="0">
                  <a:solidFill>
                    <a:schemeClr val="accent2"/>
                  </a:solidFill>
                </a:rPr>
                <a:t>20 %</a:t>
              </a:r>
            </a:p>
          </p:txBody>
        </p:sp>
        <p:sp>
          <p:nvSpPr>
            <p:cNvPr id="25" name="TekstSylinder 24">
              <a:extLst>
                <a:ext uri="{FF2B5EF4-FFF2-40B4-BE49-F238E27FC236}">
                  <a16:creationId xmlns:a16="http://schemas.microsoft.com/office/drawing/2014/main" id="{78AF097C-E7B4-43B8-96AD-B974E42CDBC8}"/>
                </a:ext>
              </a:extLst>
            </p:cNvPr>
            <p:cNvSpPr txBox="1"/>
            <p:nvPr/>
          </p:nvSpPr>
          <p:spPr>
            <a:xfrm>
              <a:off x="4984479" y="2266032"/>
              <a:ext cx="704040" cy="400110"/>
            </a:xfrm>
            <a:prstGeom prst="rect">
              <a:avLst/>
            </a:prstGeom>
            <a:noFill/>
          </p:spPr>
          <p:txBody>
            <a:bodyPr wrap="none" rtlCol="0">
              <a:spAutoFit/>
            </a:bodyPr>
            <a:lstStyle/>
            <a:p>
              <a:pPr algn="ctr"/>
              <a:r>
                <a:rPr lang="nb-NO" sz="1000" b="1" dirty="0">
                  <a:solidFill>
                    <a:schemeClr val="accent2"/>
                  </a:solidFill>
                </a:rPr>
                <a:t>Transport</a:t>
              </a:r>
              <a:br>
                <a:rPr lang="nb-NO" sz="1000" b="1" dirty="0">
                  <a:solidFill>
                    <a:schemeClr val="accent2"/>
                  </a:solidFill>
                </a:rPr>
              </a:br>
              <a:r>
                <a:rPr lang="nb-NO" sz="1000" b="1" dirty="0">
                  <a:solidFill>
                    <a:schemeClr val="accent2"/>
                  </a:solidFill>
                </a:rPr>
                <a:t>13 %</a:t>
              </a:r>
            </a:p>
          </p:txBody>
        </p:sp>
        <p:cxnSp>
          <p:nvCxnSpPr>
            <p:cNvPr id="26" name="Rett pilkobling 25">
              <a:extLst>
                <a:ext uri="{FF2B5EF4-FFF2-40B4-BE49-F238E27FC236}">
                  <a16:creationId xmlns:a16="http://schemas.microsoft.com/office/drawing/2014/main" id="{28D3FF64-0442-4AA7-B3A8-EEE4BA222A7B}"/>
                </a:ext>
              </a:extLst>
            </p:cNvPr>
            <p:cNvCxnSpPr/>
            <p:nvPr/>
          </p:nvCxnSpPr>
          <p:spPr>
            <a:xfrm flipV="1">
              <a:off x="7542663" y="1997122"/>
              <a:ext cx="316745" cy="25504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27" name="Rett pilkobling 26">
              <a:extLst>
                <a:ext uri="{FF2B5EF4-FFF2-40B4-BE49-F238E27FC236}">
                  <a16:creationId xmlns:a16="http://schemas.microsoft.com/office/drawing/2014/main" id="{995DAB43-4925-49B6-A32B-79B767076E58}"/>
                </a:ext>
              </a:extLst>
            </p:cNvPr>
            <p:cNvCxnSpPr>
              <a:cxnSpLocks/>
            </p:cNvCxnSpPr>
            <p:nvPr/>
          </p:nvCxnSpPr>
          <p:spPr>
            <a:xfrm rot="10800000" flipV="1">
              <a:off x="5993057" y="2894379"/>
              <a:ext cx="324000" cy="25200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28" name="Rett pilkobling 27">
              <a:extLst>
                <a:ext uri="{FF2B5EF4-FFF2-40B4-BE49-F238E27FC236}">
                  <a16:creationId xmlns:a16="http://schemas.microsoft.com/office/drawing/2014/main" id="{6E19250A-3A8B-42C8-A5FD-748B1B61BE63}"/>
                </a:ext>
              </a:extLst>
            </p:cNvPr>
            <p:cNvCxnSpPr>
              <a:cxnSpLocks/>
            </p:cNvCxnSpPr>
            <p:nvPr/>
          </p:nvCxnSpPr>
          <p:spPr>
            <a:xfrm>
              <a:off x="6884778" y="3015379"/>
              <a:ext cx="0" cy="322413"/>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29" name="Rett pilkobling 28">
              <a:extLst>
                <a:ext uri="{FF2B5EF4-FFF2-40B4-BE49-F238E27FC236}">
                  <a16:creationId xmlns:a16="http://schemas.microsoft.com/office/drawing/2014/main" id="{4126FA5E-A826-4E09-965A-8397CAA89F44}"/>
                </a:ext>
              </a:extLst>
            </p:cNvPr>
            <p:cNvCxnSpPr>
              <a:cxnSpLocks/>
            </p:cNvCxnSpPr>
            <p:nvPr/>
          </p:nvCxnSpPr>
          <p:spPr>
            <a:xfrm rot="10800000" flipH="1" flipV="1">
              <a:off x="7480872" y="2897094"/>
              <a:ext cx="324000" cy="25200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30" name="Rett pilkobling 29">
              <a:extLst>
                <a:ext uri="{FF2B5EF4-FFF2-40B4-BE49-F238E27FC236}">
                  <a16:creationId xmlns:a16="http://schemas.microsoft.com/office/drawing/2014/main" id="{3BF652EE-8348-4401-AA45-AA686E8EDF84}"/>
                </a:ext>
              </a:extLst>
            </p:cNvPr>
            <p:cNvCxnSpPr>
              <a:cxnSpLocks/>
            </p:cNvCxnSpPr>
            <p:nvPr/>
          </p:nvCxnSpPr>
          <p:spPr>
            <a:xfrm flipH="1" flipV="1">
              <a:off x="5991156" y="1986868"/>
              <a:ext cx="316745" cy="25504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grpSp>
      <p:sp>
        <p:nvSpPr>
          <p:cNvPr id="32" name="Plassholder for innhold 1">
            <a:extLst>
              <a:ext uri="{FF2B5EF4-FFF2-40B4-BE49-F238E27FC236}">
                <a16:creationId xmlns:a16="http://schemas.microsoft.com/office/drawing/2014/main" id="{3C67FD55-E84F-4052-8038-8FF2B4289242}"/>
              </a:ext>
            </a:extLst>
          </p:cNvPr>
          <p:cNvSpPr txBox="1">
            <a:spLocks/>
          </p:cNvSpPr>
          <p:nvPr/>
        </p:nvSpPr>
        <p:spPr>
          <a:xfrm>
            <a:off x="378372" y="3277689"/>
            <a:ext cx="5774555" cy="1452460"/>
          </a:xfrm>
          <a:prstGeom prst="rect">
            <a:avLst/>
          </a:prstGeom>
        </p:spPr>
        <p:txBody>
          <a:bodyPr vert="horz" lIns="0" tIns="0" rIns="0" bIns="0" rtlCol="0">
            <a:normAutofit/>
          </a:bodyPr>
          <a:lstStyle>
            <a:lvl1pPr marL="180975" indent="-180975" algn="l" defTabSz="685800" rtl="0" eaLnBrk="1" latinLnBrk="0" hangingPunct="1">
              <a:lnSpc>
                <a:spcPct val="90000"/>
              </a:lnSpc>
              <a:spcBef>
                <a:spcPts val="500"/>
              </a:spcBef>
              <a:buClr>
                <a:schemeClr val="accent2"/>
              </a:buClr>
              <a:buFont typeface="Arial" charset="0"/>
              <a:buChar char="•"/>
              <a:tabLst/>
              <a:defRPr sz="1800" b="0" i="0" kern="1200">
                <a:solidFill>
                  <a:schemeClr val="tx1">
                    <a:lumMod val="65000"/>
                    <a:lumOff val="35000"/>
                  </a:schemeClr>
                </a:solidFill>
                <a:latin typeface="Calibri" charset="0"/>
                <a:ea typeface="Calibri" charset="0"/>
                <a:cs typeface="Calibri" charset="0"/>
              </a:defRPr>
            </a:lvl1pPr>
            <a:lvl2pPr marL="311150" indent="-130175" algn="l" defTabSz="685800" rtl="0" eaLnBrk="1" latinLnBrk="0" hangingPunct="1">
              <a:lnSpc>
                <a:spcPct val="90000"/>
              </a:lnSpc>
              <a:spcBef>
                <a:spcPts val="300"/>
              </a:spcBef>
              <a:buClrTx/>
              <a:buSzPct val="100000"/>
              <a:buFont typeface=".AppleSystemUIFont" charset="-120"/>
              <a:buChar char="‑"/>
              <a:tabLst/>
              <a:defRPr sz="1500" b="0" i="0" kern="1200">
                <a:solidFill>
                  <a:schemeClr val="tx1">
                    <a:lumMod val="65000"/>
                    <a:lumOff val="35000"/>
                  </a:schemeClr>
                </a:solidFill>
                <a:latin typeface="Calibri" charset="0"/>
                <a:ea typeface="Calibri" charset="0"/>
                <a:cs typeface="Calibri" charset="0"/>
              </a:defRPr>
            </a:lvl2pPr>
            <a:lvl3pPr marL="447675" indent="-136525" algn="l" defTabSz="685800" rtl="0" eaLnBrk="1" latinLnBrk="0" hangingPunct="1">
              <a:lnSpc>
                <a:spcPct val="90000"/>
              </a:lnSpc>
              <a:spcBef>
                <a:spcPts val="300"/>
              </a:spcBef>
              <a:buFont typeface=".AppleSystemUIFont" charset="-120"/>
              <a:buChar char="‑"/>
              <a:tabLst/>
              <a:defRPr sz="1300" b="0" i="1" kern="1200">
                <a:solidFill>
                  <a:schemeClr val="tx1">
                    <a:lumMod val="65000"/>
                    <a:lumOff val="35000"/>
                  </a:schemeClr>
                </a:solidFill>
                <a:latin typeface="Calibri" charset="0"/>
                <a:ea typeface="Calibri" charset="0"/>
                <a:cs typeface="Calibri" charset="0"/>
              </a:defRPr>
            </a:lvl3pPr>
            <a:lvl4pPr marL="577850" indent="-130175" algn="l" defTabSz="685800" rtl="0" eaLnBrk="1" latinLnBrk="0" hangingPunct="1">
              <a:lnSpc>
                <a:spcPct val="90000"/>
              </a:lnSpc>
              <a:spcBef>
                <a:spcPts val="300"/>
              </a:spcBef>
              <a:buFont typeface=".AppleSystemUIFont" charset="-120"/>
              <a:buChar char="‑"/>
              <a:tabLst/>
              <a:defRPr sz="1100" b="0" i="0" kern="1200">
                <a:solidFill>
                  <a:schemeClr val="tx1">
                    <a:lumMod val="65000"/>
                    <a:lumOff val="35000"/>
                  </a:schemeClr>
                </a:solidFill>
                <a:latin typeface="Calibri" charset="0"/>
                <a:ea typeface="Calibri" charset="0"/>
                <a:cs typeface="Calibri" charset="0"/>
              </a:defRPr>
            </a:lvl4pPr>
            <a:lvl5pPr marL="6350" indent="0" algn="l" defTabSz="685800" rtl="0" eaLnBrk="1" latinLnBrk="0" hangingPunct="1">
              <a:lnSpc>
                <a:spcPct val="90000"/>
              </a:lnSpc>
              <a:spcBef>
                <a:spcPts val="1000"/>
              </a:spcBef>
              <a:buFont typeface=".AppleSystemUIFont" charset="-120"/>
              <a:buNone/>
              <a:tabLst/>
              <a:defRPr sz="900" b="0" i="0" kern="1200">
                <a:solidFill>
                  <a:schemeClr val="tx1">
                    <a:lumMod val="65000"/>
                    <a:lumOff val="35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nb-NO" sz="1200" dirty="0">
              <a:solidFill>
                <a:schemeClr val="tx1">
                  <a:lumMod val="75000"/>
                  <a:lumOff val="25000"/>
                </a:schemeClr>
              </a:solidFill>
            </a:endParaRPr>
          </a:p>
        </p:txBody>
      </p:sp>
    </p:spTree>
    <p:extLst>
      <p:ext uri="{BB962C8B-B14F-4D97-AF65-F5344CB8AC3E}">
        <p14:creationId xmlns:p14="http://schemas.microsoft.com/office/powerpoint/2010/main" val="181303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A3FD929-B4F7-4640-8694-35F714A641F7}"/>
              </a:ext>
            </a:extLst>
          </p:cNvPr>
          <p:cNvSpPr>
            <a:spLocks noGrp="1"/>
          </p:cNvSpPr>
          <p:nvPr>
            <p:ph type="body" sz="quarter" idx="16"/>
          </p:nvPr>
        </p:nvSpPr>
        <p:spPr/>
        <p:txBody>
          <a:bodyPr/>
          <a:lstStyle/>
          <a:p>
            <a:r>
              <a:rPr lang="nb-NO" dirty="0"/>
              <a:t>Økonomiske effekter for norsk økonomi – verdiskaping og sysselsetting</a:t>
            </a:r>
          </a:p>
        </p:txBody>
      </p:sp>
    </p:spTree>
    <p:extLst>
      <p:ext uri="{BB962C8B-B14F-4D97-AF65-F5344CB8AC3E}">
        <p14:creationId xmlns:p14="http://schemas.microsoft.com/office/powerpoint/2010/main" val="157961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quarter" idx="17"/>
          </p:nvPr>
        </p:nvSpPr>
        <p:spPr>
          <a:xfrm>
            <a:off x="141684" y="664695"/>
            <a:ext cx="5091498" cy="3917229"/>
          </a:xfrm>
        </p:spPr>
        <p:txBody>
          <a:bodyPr>
            <a:noAutofit/>
          </a:bodyPr>
          <a:lstStyle/>
          <a:p>
            <a:r>
              <a:rPr lang="nb-NO" sz="1100" dirty="0"/>
              <a:t>Våre beregninger viser at de utenlandske tilreisende Norwegian-passasjerenes forbruk la grunnlag for mellom 11 000 og 24 000 arbeidsplasser i norsk økonomi i 2019.</a:t>
            </a:r>
          </a:p>
          <a:p>
            <a:pPr lvl="1"/>
            <a:r>
              <a:rPr lang="nb-NO" sz="1100" dirty="0"/>
              <a:t>I middelestimatet (på om lag 20 000 arbeidsplasser) finner vi at omtrent 15 700 av disse kommer som følge av den direkte omsetningen i reiselivsnæringene, det vi kaller direkte ringvirkninger.</a:t>
            </a:r>
          </a:p>
          <a:p>
            <a:pPr lvl="1"/>
            <a:r>
              <a:rPr lang="nb-NO" sz="1100" dirty="0"/>
              <a:t>De resterende 4 300 (i middelestimatet) sysselsettes som følge av leveranser i verdikjeden til disse næringene. Dette kaller vi indirekte ringvirkninger. Mange av disse arbeidsplassene er i næringer som faglig og forretningsmessig tjenesteyting og i industrien, men også arbeidsplasser i reiselivet utgjør et vesentlig bidrag til de indirekte ringvirkningene ved at reiselivsbedrifter leverer til andre reiselivsbedrifter.</a:t>
            </a:r>
          </a:p>
          <a:p>
            <a:r>
              <a:rPr lang="nb-NO" sz="1100" dirty="0"/>
              <a:t>På samme måte som med sysselsettingsanslagene deler vi også effekten på norsk verdiskaping, av den impulsen utenlandske tilreisende til Norge representerer, inn i </a:t>
            </a:r>
            <a:r>
              <a:rPr lang="nb-NO" sz="1100" i="1" dirty="0"/>
              <a:t>direkte</a:t>
            </a:r>
            <a:r>
              <a:rPr lang="nb-NO" sz="1100" dirty="0"/>
              <a:t> og </a:t>
            </a:r>
            <a:r>
              <a:rPr lang="nb-NO" sz="1100" i="1" dirty="0"/>
              <a:t>indirekte </a:t>
            </a:r>
            <a:r>
              <a:rPr lang="nb-NO" sz="1100" dirty="0"/>
              <a:t>(ringvirkninger) effekter. I 2019 bidro vare- og tjenestekjøpene til de utenlandske Norwegian-passasjerene til en økt verdiskaping i Norge på mellom 6,8 og 14,2 mrd. kroner. En overvekt av dette er </a:t>
            </a:r>
            <a:r>
              <a:rPr lang="nb-NO" sz="1100" i="1" dirty="0"/>
              <a:t>direkte</a:t>
            </a:r>
            <a:r>
              <a:rPr lang="nb-NO" sz="1100" dirty="0"/>
              <a:t> effekter, og er verdiskaping i de typiske reiselivsnæringene. </a:t>
            </a:r>
          </a:p>
          <a:p>
            <a:r>
              <a:rPr lang="nb-NO" sz="1100" dirty="0"/>
              <a:t>Beregningene er foretatt ved hjelp av ITEM, som er Menons ringvirkningsmodell.</a:t>
            </a:r>
          </a:p>
          <a:p>
            <a:r>
              <a:rPr lang="nb-NO" sz="1100" dirty="0"/>
              <a:t>Det gjøres oppmerksom på at beregningene er såkalt bruttoeffekter. Som følge av betydelig omstillingsevne i norsk økonomi, ville den sysselsetting som kan forklares med utgangspunkt i utenlandske turisters konsum trolig vært sysselsatt også uten denne vekstimpulsen. I så tilfellet ville arbeidskraften søkt mot andre næringer som også opplever vekstkraft</a:t>
            </a:r>
          </a:p>
        </p:txBody>
      </p:sp>
      <p:sp>
        <p:nvSpPr>
          <p:cNvPr id="5" name="Plassholder for tekst 4"/>
          <p:cNvSpPr>
            <a:spLocks noGrp="1"/>
          </p:cNvSpPr>
          <p:nvPr>
            <p:ph type="body" sz="quarter" idx="14"/>
          </p:nvPr>
        </p:nvSpPr>
        <p:spPr/>
        <p:txBody>
          <a:bodyPr/>
          <a:lstStyle/>
          <a:p>
            <a:r>
              <a:rPr lang="nb-NO" dirty="0"/>
              <a:t>Verdiskaping og sysselsettingseffekter for norsk økonomi</a:t>
            </a:r>
          </a:p>
        </p:txBody>
      </p:sp>
      <p:sp>
        <p:nvSpPr>
          <p:cNvPr id="6" name="Plassholder for dato 5"/>
          <p:cNvSpPr>
            <a:spLocks noGrp="1"/>
          </p:cNvSpPr>
          <p:nvPr>
            <p:ph type="dt" sz="half" idx="19"/>
          </p:nvPr>
        </p:nvSpPr>
        <p:spPr/>
        <p:txBody>
          <a:bodyPr/>
          <a:lstStyle/>
          <a:p>
            <a:fld id="{1251E318-318D-3D4A-A940-EAC0044E53F6}" type="datetime1">
              <a:rPr lang="nb-NO" smtClean="0"/>
              <a:t>19.03.2020</a:t>
            </a:fld>
            <a:endParaRPr lang="nb-NO" dirty="0"/>
          </a:p>
        </p:txBody>
      </p:sp>
      <p:sp>
        <p:nvSpPr>
          <p:cNvPr id="7" name="Plassholder for bunntekst 6"/>
          <p:cNvSpPr>
            <a:spLocks noGrp="1"/>
          </p:cNvSpPr>
          <p:nvPr>
            <p:ph type="ftr" sz="quarter" idx="20"/>
          </p:nvPr>
        </p:nvSpPr>
        <p:spPr/>
        <p:txBody>
          <a:bodyPr/>
          <a:lstStyle/>
          <a:p>
            <a:r>
              <a:rPr lang="nb-NO" dirty="0"/>
              <a:t>Menon </a:t>
            </a:r>
            <a:r>
              <a:rPr lang="nb-NO" dirty="0" err="1"/>
              <a:t>Economics</a:t>
            </a:r>
            <a:endParaRPr lang="nb-NO" dirty="0"/>
          </a:p>
        </p:txBody>
      </p:sp>
      <p:sp>
        <p:nvSpPr>
          <p:cNvPr id="8" name="Plassholder for lysbildenummer 7"/>
          <p:cNvSpPr>
            <a:spLocks noGrp="1"/>
          </p:cNvSpPr>
          <p:nvPr>
            <p:ph type="sldNum" sz="quarter" idx="21"/>
          </p:nvPr>
        </p:nvSpPr>
        <p:spPr/>
        <p:txBody>
          <a:bodyPr/>
          <a:lstStyle/>
          <a:p>
            <a:r>
              <a:rPr lang="nb-NO"/>
              <a:t> </a:t>
            </a:r>
            <a:fld id="{4B4A0E1B-6928-413F-B10B-EA3BF5B40920}" type="slidenum">
              <a:rPr lang="nb-NO" smtClean="0"/>
              <a:pPr/>
              <a:t>13</a:t>
            </a:fld>
            <a:endParaRPr lang="nb-NO" dirty="0"/>
          </a:p>
        </p:txBody>
      </p:sp>
      <p:graphicFrame>
        <p:nvGraphicFramePr>
          <p:cNvPr id="14" name="Diagram 13">
            <a:extLst>
              <a:ext uri="{FF2B5EF4-FFF2-40B4-BE49-F238E27FC236}">
                <a16:creationId xmlns:a16="http://schemas.microsoft.com/office/drawing/2014/main" id="{7889E2E7-E767-4A1D-8177-7B69BF953FAB}"/>
              </a:ext>
            </a:extLst>
          </p:cNvPr>
          <p:cNvGraphicFramePr>
            <a:graphicFrameLocks/>
          </p:cNvGraphicFramePr>
          <p:nvPr>
            <p:extLst>
              <p:ext uri="{D42A27DB-BD31-4B8C-83A1-F6EECF244321}">
                <p14:modId xmlns:p14="http://schemas.microsoft.com/office/powerpoint/2010/main" val="1116260949"/>
              </p:ext>
            </p:extLst>
          </p:nvPr>
        </p:nvGraphicFramePr>
        <p:xfrm>
          <a:off x="5351457" y="1035338"/>
          <a:ext cx="3650859" cy="1643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 14">
            <a:extLst>
              <a:ext uri="{FF2B5EF4-FFF2-40B4-BE49-F238E27FC236}">
                <a16:creationId xmlns:a16="http://schemas.microsoft.com/office/drawing/2014/main" id="{DA6CD0BC-9A7D-4654-A44A-FF7534C2A482}"/>
              </a:ext>
            </a:extLst>
          </p:cNvPr>
          <p:cNvGraphicFramePr>
            <a:graphicFrameLocks/>
          </p:cNvGraphicFramePr>
          <p:nvPr>
            <p:extLst>
              <p:ext uri="{D42A27DB-BD31-4B8C-83A1-F6EECF244321}">
                <p14:modId xmlns:p14="http://schemas.microsoft.com/office/powerpoint/2010/main" val="1909722390"/>
              </p:ext>
            </p:extLst>
          </p:nvPr>
        </p:nvGraphicFramePr>
        <p:xfrm>
          <a:off x="5304030" y="3196728"/>
          <a:ext cx="3650859" cy="1802806"/>
        </p:xfrm>
        <a:graphic>
          <a:graphicData uri="http://schemas.openxmlformats.org/drawingml/2006/chart">
            <c:chart xmlns:c="http://schemas.openxmlformats.org/drawingml/2006/chart" xmlns:r="http://schemas.openxmlformats.org/officeDocument/2006/relationships" r:id="rId4"/>
          </a:graphicData>
        </a:graphic>
      </p:graphicFrame>
      <p:sp>
        <p:nvSpPr>
          <p:cNvPr id="16" name="Plassholder for tekst 10">
            <a:extLst>
              <a:ext uri="{FF2B5EF4-FFF2-40B4-BE49-F238E27FC236}">
                <a16:creationId xmlns:a16="http://schemas.microsoft.com/office/drawing/2014/main" id="{EBD00569-578E-406D-B2A1-F78353B1E014}"/>
              </a:ext>
            </a:extLst>
          </p:cNvPr>
          <p:cNvSpPr txBox="1">
            <a:spLocks/>
          </p:cNvSpPr>
          <p:nvPr/>
        </p:nvSpPr>
        <p:spPr>
          <a:xfrm>
            <a:off x="5443718" y="611783"/>
            <a:ext cx="3472184" cy="325724"/>
          </a:xfrm>
          <a:prstGeom prst="rect">
            <a:avLst/>
          </a:prstGeom>
        </p:spPr>
        <p:txBody>
          <a:bodyPr/>
          <a:lstStyle>
            <a:lvl1pPr marL="180975" indent="-180975" algn="l" defTabSz="685800" rtl="0" eaLnBrk="1" latinLnBrk="0" hangingPunct="1">
              <a:lnSpc>
                <a:spcPct val="90000"/>
              </a:lnSpc>
              <a:spcBef>
                <a:spcPts val="500"/>
              </a:spcBef>
              <a:buClr>
                <a:schemeClr val="accent2"/>
              </a:buClr>
              <a:buFont typeface="Arial" charset="0"/>
              <a:buChar char="•"/>
              <a:tabLst/>
              <a:defRPr sz="1800" b="0" i="0" kern="1200">
                <a:solidFill>
                  <a:schemeClr val="tx1">
                    <a:lumMod val="65000"/>
                    <a:lumOff val="35000"/>
                  </a:schemeClr>
                </a:solidFill>
                <a:latin typeface="Calibri" charset="0"/>
                <a:ea typeface="Calibri" charset="0"/>
                <a:cs typeface="Calibri" charset="0"/>
              </a:defRPr>
            </a:lvl1pPr>
            <a:lvl2pPr marL="311150" indent="-130175" algn="l" defTabSz="685800" rtl="0" eaLnBrk="1" latinLnBrk="0" hangingPunct="1">
              <a:lnSpc>
                <a:spcPct val="90000"/>
              </a:lnSpc>
              <a:spcBef>
                <a:spcPts val="300"/>
              </a:spcBef>
              <a:buClrTx/>
              <a:buSzPct val="100000"/>
              <a:buFont typeface=".AppleSystemUIFont" charset="-120"/>
              <a:buChar char="‑"/>
              <a:tabLst/>
              <a:defRPr sz="1500" b="0" i="0" kern="1200">
                <a:solidFill>
                  <a:schemeClr val="tx1">
                    <a:lumMod val="65000"/>
                    <a:lumOff val="35000"/>
                  </a:schemeClr>
                </a:solidFill>
                <a:latin typeface="Calibri" charset="0"/>
                <a:ea typeface="Calibri" charset="0"/>
                <a:cs typeface="Calibri" charset="0"/>
              </a:defRPr>
            </a:lvl2pPr>
            <a:lvl3pPr marL="447675" indent="-136525" algn="l" defTabSz="685800" rtl="0" eaLnBrk="1" latinLnBrk="0" hangingPunct="1">
              <a:lnSpc>
                <a:spcPct val="90000"/>
              </a:lnSpc>
              <a:spcBef>
                <a:spcPts val="300"/>
              </a:spcBef>
              <a:buFont typeface=".AppleSystemUIFont" charset="-120"/>
              <a:buChar char="‑"/>
              <a:tabLst/>
              <a:defRPr sz="1300" b="0" i="1" kern="1200">
                <a:solidFill>
                  <a:schemeClr val="tx1">
                    <a:lumMod val="65000"/>
                    <a:lumOff val="35000"/>
                  </a:schemeClr>
                </a:solidFill>
                <a:latin typeface="Calibri" charset="0"/>
                <a:ea typeface="Calibri" charset="0"/>
                <a:cs typeface="Calibri" charset="0"/>
              </a:defRPr>
            </a:lvl3pPr>
            <a:lvl4pPr marL="577850" indent="-130175" algn="l" defTabSz="685800" rtl="0" eaLnBrk="1" latinLnBrk="0" hangingPunct="1">
              <a:lnSpc>
                <a:spcPct val="90000"/>
              </a:lnSpc>
              <a:spcBef>
                <a:spcPts val="300"/>
              </a:spcBef>
              <a:buFont typeface=".AppleSystemUIFont" charset="-120"/>
              <a:buChar char="‑"/>
              <a:tabLst/>
              <a:defRPr sz="1100" b="0" i="0" kern="1200">
                <a:solidFill>
                  <a:schemeClr val="tx1">
                    <a:lumMod val="65000"/>
                    <a:lumOff val="35000"/>
                  </a:schemeClr>
                </a:solidFill>
                <a:latin typeface="Calibri" charset="0"/>
                <a:ea typeface="Calibri" charset="0"/>
                <a:cs typeface="Calibri" charset="0"/>
              </a:defRPr>
            </a:lvl4pPr>
            <a:lvl5pPr marL="6350" indent="0" algn="l" defTabSz="685800" rtl="0" eaLnBrk="1" latinLnBrk="0" hangingPunct="1">
              <a:lnSpc>
                <a:spcPct val="90000"/>
              </a:lnSpc>
              <a:spcBef>
                <a:spcPts val="1000"/>
              </a:spcBef>
              <a:buFont typeface=".AppleSystemUIFont" charset="-120"/>
              <a:buNone/>
              <a:tabLst/>
              <a:defRPr sz="900" b="0" i="0" kern="1200">
                <a:solidFill>
                  <a:schemeClr val="tx1">
                    <a:lumMod val="65000"/>
                    <a:lumOff val="35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900" b="1" dirty="0">
                <a:solidFill>
                  <a:schemeClr val="accent1"/>
                </a:solidFill>
              </a:rPr>
              <a:t>Anslag på sysselsettingseffekt i norsk økonomi i 2019, som følge av utenlandske Norwegian-passasjerers konsum. Lavt, middels og høyt anslag.</a:t>
            </a:r>
          </a:p>
        </p:txBody>
      </p:sp>
      <p:sp>
        <p:nvSpPr>
          <p:cNvPr id="17" name="Plassholder for tekst 10">
            <a:extLst>
              <a:ext uri="{FF2B5EF4-FFF2-40B4-BE49-F238E27FC236}">
                <a16:creationId xmlns:a16="http://schemas.microsoft.com/office/drawing/2014/main" id="{B2D4E250-472B-41CC-A184-298B275B813B}"/>
              </a:ext>
            </a:extLst>
          </p:cNvPr>
          <p:cNvSpPr txBox="1">
            <a:spLocks/>
          </p:cNvSpPr>
          <p:nvPr/>
        </p:nvSpPr>
        <p:spPr>
          <a:xfrm>
            <a:off x="5443718" y="2776539"/>
            <a:ext cx="3472184" cy="325724"/>
          </a:xfrm>
          <a:prstGeom prst="rect">
            <a:avLst/>
          </a:prstGeom>
        </p:spPr>
        <p:txBody>
          <a:bodyPr/>
          <a:lstStyle>
            <a:lvl1pPr marL="180975" indent="-180975" algn="l" defTabSz="685800" rtl="0" eaLnBrk="1" latinLnBrk="0" hangingPunct="1">
              <a:lnSpc>
                <a:spcPct val="90000"/>
              </a:lnSpc>
              <a:spcBef>
                <a:spcPts val="500"/>
              </a:spcBef>
              <a:buClr>
                <a:schemeClr val="accent2"/>
              </a:buClr>
              <a:buFont typeface="Arial" charset="0"/>
              <a:buChar char="•"/>
              <a:tabLst/>
              <a:defRPr sz="1800" b="0" i="0" kern="1200">
                <a:solidFill>
                  <a:schemeClr val="tx1">
                    <a:lumMod val="65000"/>
                    <a:lumOff val="35000"/>
                  </a:schemeClr>
                </a:solidFill>
                <a:latin typeface="Calibri" charset="0"/>
                <a:ea typeface="Calibri" charset="0"/>
                <a:cs typeface="Calibri" charset="0"/>
              </a:defRPr>
            </a:lvl1pPr>
            <a:lvl2pPr marL="311150" indent="-130175" algn="l" defTabSz="685800" rtl="0" eaLnBrk="1" latinLnBrk="0" hangingPunct="1">
              <a:lnSpc>
                <a:spcPct val="90000"/>
              </a:lnSpc>
              <a:spcBef>
                <a:spcPts val="300"/>
              </a:spcBef>
              <a:buClrTx/>
              <a:buSzPct val="100000"/>
              <a:buFont typeface=".AppleSystemUIFont" charset="-120"/>
              <a:buChar char="‑"/>
              <a:tabLst/>
              <a:defRPr sz="1500" b="0" i="0" kern="1200">
                <a:solidFill>
                  <a:schemeClr val="tx1">
                    <a:lumMod val="65000"/>
                    <a:lumOff val="35000"/>
                  </a:schemeClr>
                </a:solidFill>
                <a:latin typeface="Calibri" charset="0"/>
                <a:ea typeface="Calibri" charset="0"/>
                <a:cs typeface="Calibri" charset="0"/>
              </a:defRPr>
            </a:lvl2pPr>
            <a:lvl3pPr marL="447675" indent="-136525" algn="l" defTabSz="685800" rtl="0" eaLnBrk="1" latinLnBrk="0" hangingPunct="1">
              <a:lnSpc>
                <a:spcPct val="90000"/>
              </a:lnSpc>
              <a:spcBef>
                <a:spcPts val="300"/>
              </a:spcBef>
              <a:buFont typeface=".AppleSystemUIFont" charset="-120"/>
              <a:buChar char="‑"/>
              <a:tabLst/>
              <a:defRPr sz="1300" b="0" i="1" kern="1200">
                <a:solidFill>
                  <a:schemeClr val="tx1">
                    <a:lumMod val="65000"/>
                    <a:lumOff val="35000"/>
                  </a:schemeClr>
                </a:solidFill>
                <a:latin typeface="Calibri" charset="0"/>
                <a:ea typeface="Calibri" charset="0"/>
                <a:cs typeface="Calibri" charset="0"/>
              </a:defRPr>
            </a:lvl3pPr>
            <a:lvl4pPr marL="577850" indent="-130175" algn="l" defTabSz="685800" rtl="0" eaLnBrk="1" latinLnBrk="0" hangingPunct="1">
              <a:lnSpc>
                <a:spcPct val="90000"/>
              </a:lnSpc>
              <a:spcBef>
                <a:spcPts val="300"/>
              </a:spcBef>
              <a:buFont typeface=".AppleSystemUIFont" charset="-120"/>
              <a:buChar char="‑"/>
              <a:tabLst/>
              <a:defRPr sz="1100" b="0" i="0" kern="1200">
                <a:solidFill>
                  <a:schemeClr val="tx1">
                    <a:lumMod val="65000"/>
                    <a:lumOff val="35000"/>
                  </a:schemeClr>
                </a:solidFill>
                <a:latin typeface="Calibri" charset="0"/>
                <a:ea typeface="Calibri" charset="0"/>
                <a:cs typeface="Calibri" charset="0"/>
              </a:defRPr>
            </a:lvl4pPr>
            <a:lvl5pPr marL="6350" indent="0" algn="l" defTabSz="685800" rtl="0" eaLnBrk="1" latinLnBrk="0" hangingPunct="1">
              <a:lnSpc>
                <a:spcPct val="90000"/>
              </a:lnSpc>
              <a:spcBef>
                <a:spcPts val="1000"/>
              </a:spcBef>
              <a:buFont typeface=".AppleSystemUIFont" charset="-120"/>
              <a:buNone/>
              <a:tabLst/>
              <a:defRPr sz="900" b="0" i="0" kern="1200">
                <a:solidFill>
                  <a:schemeClr val="tx1">
                    <a:lumMod val="65000"/>
                    <a:lumOff val="35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900" b="1" dirty="0">
                <a:solidFill>
                  <a:schemeClr val="accent1"/>
                </a:solidFill>
              </a:rPr>
              <a:t>Anslag på verdiskapingseffekt i norsk økonomi i 2019, som følge av utenlandske Norwegian-passasjerers konsum. Lavt, middels og høyt anslag.</a:t>
            </a:r>
          </a:p>
        </p:txBody>
      </p:sp>
    </p:spTree>
    <p:extLst>
      <p:ext uri="{BB962C8B-B14F-4D97-AF65-F5344CB8AC3E}">
        <p14:creationId xmlns:p14="http://schemas.microsoft.com/office/powerpoint/2010/main" val="162708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A3FD929-B4F7-4640-8694-35F714A641F7}"/>
              </a:ext>
            </a:extLst>
          </p:cNvPr>
          <p:cNvSpPr>
            <a:spLocks noGrp="1"/>
          </p:cNvSpPr>
          <p:nvPr>
            <p:ph type="body" sz="quarter" idx="16"/>
          </p:nvPr>
        </p:nvSpPr>
        <p:spPr/>
        <p:txBody>
          <a:bodyPr/>
          <a:lstStyle/>
          <a:p>
            <a:r>
              <a:rPr lang="nb-NO" dirty="0"/>
              <a:t>Økonomiske effekter – </a:t>
            </a:r>
            <a:br>
              <a:rPr lang="nb-NO" dirty="0"/>
            </a:br>
            <a:r>
              <a:rPr lang="nb-NO" dirty="0"/>
              <a:t>regionalt fordelt</a:t>
            </a:r>
          </a:p>
        </p:txBody>
      </p:sp>
    </p:spTree>
    <p:extLst>
      <p:ext uri="{BB962C8B-B14F-4D97-AF65-F5344CB8AC3E}">
        <p14:creationId xmlns:p14="http://schemas.microsoft.com/office/powerpoint/2010/main" val="335939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quarter" idx="17"/>
          </p:nvPr>
        </p:nvSpPr>
        <p:spPr>
          <a:xfrm>
            <a:off x="467519" y="876886"/>
            <a:ext cx="3969544" cy="3854659"/>
          </a:xfrm>
        </p:spPr>
        <p:txBody>
          <a:bodyPr>
            <a:normAutofit/>
          </a:bodyPr>
          <a:lstStyle/>
          <a:p>
            <a:r>
              <a:rPr lang="nb-NO" sz="1200" dirty="0">
                <a:solidFill>
                  <a:schemeClr val="tx1">
                    <a:lumMod val="75000"/>
                    <a:lumOff val="25000"/>
                  </a:schemeClr>
                </a:solidFill>
              </a:rPr>
              <a:t>I kartet og tabellen til høyre vises det hvordan de beregnede sysselsettingsvirkningene anslås spredt geografisk på landsdelene.</a:t>
            </a:r>
          </a:p>
          <a:p>
            <a:r>
              <a:rPr lang="nb-NO" sz="1200" dirty="0">
                <a:solidFill>
                  <a:schemeClr val="tx1">
                    <a:lumMod val="75000"/>
                    <a:lumOff val="25000"/>
                  </a:schemeClr>
                </a:solidFill>
              </a:rPr>
              <a:t>Utenlandske reisende med norske flyselskaper sysselsetter flest folk i på Sør- og Østlandet, ifølge Menons beregninger.</a:t>
            </a:r>
          </a:p>
          <a:p>
            <a:r>
              <a:rPr lang="nb-NO" sz="1200" dirty="0">
                <a:solidFill>
                  <a:schemeClr val="tx1">
                    <a:lumMod val="75000"/>
                    <a:lumOff val="25000"/>
                  </a:schemeClr>
                </a:solidFill>
              </a:rPr>
              <a:t>I Nord-Norge beregnes </a:t>
            </a:r>
            <a:r>
              <a:rPr lang="nb-NO" sz="1200" i="1" dirty="0">
                <a:solidFill>
                  <a:schemeClr val="tx1">
                    <a:lumMod val="75000"/>
                    <a:lumOff val="25000"/>
                  </a:schemeClr>
                </a:solidFill>
              </a:rPr>
              <a:t>sysselsettingsvirkninger per reisende </a:t>
            </a:r>
            <a:r>
              <a:rPr lang="nb-NO" sz="1200" dirty="0">
                <a:solidFill>
                  <a:schemeClr val="tx1">
                    <a:lumMod val="75000"/>
                    <a:lumOff val="25000"/>
                  </a:schemeClr>
                </a:solidFill>
              </a:rPr>
              <a:t>å være høyere enn i resten av landet. Det skyldes at Nord-Norge-turister bruker mer penger enn turister i resten av landet.</a:t>
            </a:r>
          </a:p>
          <a:p>
            <a:r>
              <a:rPr lang="nb-NO" sz="1200" dirty="0">
                <a:solidFill>
                  <a:schemeClr val="tx1">
                    <a:lumMod val="75000"/>
                    <a:lumOff val="25000"/>
                  </a:schemeClr>
                </a:solidFill>
              </a:rPr>
              <a:t>Sysselsettingsvirkningene er beregnet både ved å ta utgangspunkt i hvor de reisende flyr til, hvor de sannsynligvis reiser til etter flyvningen, og hvor mye de bruker. Se vedlegg for detaljer.</a:t>
            </a:r>
          </a:p>
          <a:p>
            <a:pPr lvl="1"/>
            <a:r>
              <a:rPr lang="nb-NO" sz="900" dirty="0">
                <a:solidFill>
                  <a:schemeClr val="tx1">
                    <a:lumMod val="75000"/>
                    <a:lumOff val="25000"/>
                  </a:schemeClr>
                </a:solidFill>
              </a:rPr>
              <a:t>Merk imidlertid at fordelingsnøkkelen som er lagt til grunn i denne beregningen bygger på tall for 2017. Vi vet imidlertid at veksten i reiselivsnæringen har vært høyere i Nord-Norge enn i resten av landet, i årene fra 2017 til 2019. Menon vil derfor presisere at fremstillingen til høyre trolig </a:t>
            </a:r>
            <a:r>
              <a:rPr lang="nb-NO" sz="900" i="1" dirty="0">
                <a:solidFill>
                  <a:schemeClr val="tx1">
                    <a:lumMod val="75000"/>
                    <a:lumOff val="25000"/>
                  </a:schemeClr>
                </a:solidFill>
              </a:rPr>
              <a:t>underdriver</a:t>
            </a:r>
            <a:r>
              <a:rPr lang="nb-NO" sz="900" dirty="0">
                <a:solidFill>
                  <a:schemeClr val="tx1">
                    <a:lumMod val="75000"/>
                    <a:lumOff val="25000"/>
                  </a:schemeClr>
                </a:solidFill>
              </a:rPr>
              <a:t> sysselsettingseffekten i Nord-Norge i 2019, og </a:t>
            </a:r>
            <a:r>
              <a:rPr lang="nb-NO" sz="900" i="1" dirty="0">
                <a:solidFill>
                  <a:schemeClr val="tx1">
                    <a:lumMod val="75000"/>
                    <a:lumOff val="25000"/>
                  </a:schemeClr>
                </a:solidFill>
              </a:rPr>
              <a:t>overdriver </a:t>
            </a:r>
            <a:r>
              <a:rPr lang="nb-NO" sz="900" dirty="0">
                <a:solidFill>
                  <a:schemeClr val="tx1">
                    <a:lumMod val="75000"/>
                    <a:lumOff val="25000"/>
                  </a:schemeClr>
                </a:solidFill>
              </a:rPr>
              <a:t>effekten for resten av landet noe.</a:t>
            </a:r>
          </a:p>
        </p:txBody>
      </p:sp>
      <p:sp>
        <p:nvSpPr>
          <p:cNvPr id="5" name="Plassholder for tekst 4"/>
          <p:cNvSpPr>
            <a:spLocks noGrp="1"/>
          </p:cNvSpPr>
          <p:nvPr>
            <p:ph type="body" sz="quarter" idx="14"/>
          </p:nvPr>
        </p:nvSpPr>
        <p:spPr>
          <a:xfrm>
            <a:off x="-1" y="0"/>
            <a:ext cx="7261413" cy="561975"/>
          </a:xfrm>
        </p:spPr>
        <p:txBody>
          <a:bodyPr/>
          <a:lstStyle/>
          <a:p>
            <a:r>
              <a:rPr lang="nb-NO" dirty="0"/>
              <a:t>Sysselsettingsvirkninger fordelt på landsdeler</a:t>
            </a:r>
          </a:p>
        </p:txBody>
      </p:sp>
      <p:sp>
        <p:nvSpPr>
          <p:cNvPr id="6" name="Plassholder for dato 5"/>
          <p:cNvSpPr>
            <a:spLocks noGrp="1"/>
          </p:cNvSpPr>
          <p:nvPr>
            <p:ph type="dt" sz="half" idx="19"/>
          </p:nvPr>
        </p:nvSpPr>
        <p:spPr/>
        <p:txBody>
          <a:bodyPr/>
          <a:lstStyle/>
          <a:p>
            <a:fld id="{1251E318-318D-3D4A-A940-EAC0044E53F6}" type="datetime1">
              <a:rPr lang="nb-NO" smtClean="0"/>
              <a:t>19.03.2020</a:t>
            </a:fld>
            <a:endParaRPr lang="nb-NO" dirty="0"/>
          </a:p>
        </p:txBody>
      </p:sp>
      <p:sp>
        <p:nvSpPr>
          <p:cNvPr id="7" name="Plassholder for bunntekst 6"/>
          <p:cNvSpPr>
            <a:spLocks noGrp="1"/>
          </p:cNvSpPr>
          <p:nvPr>
            <p:ph type="ftr" sz="quarter" idx="20"/>
          </p:nvPr>
        </p:nvSpPr>
        <p:spPr/>
        <p:txBody>
          <a:bodyPr/>
          <a:lstStyle/>
          <a:p>
            <a:r>
              <a:rPr lang="nb-NO"/>
              <a:t>Menon Economics</a:t>
            </a:r>
            <a:endParaRPr lang="nb-NO" dirty="0"/>
          </a:p>
        </p:txBody>
      </p:sp>
      <p:sp>
        <p:nvSpPr>
          <p:cNvPr id="8" name="Plassholder for lysbildenummer 7"/>
          <p:cNvSpPr>
            <a:spLocks noGrp="1"/>
          </p:cNvSpPr>
          <p:nvPr>
            <p:ph type="sldNum" sz="quarter" idx="21"/>
          </p:nvPr>
        </p:nvSpPr>
        <p:spPr/>
        <p:txBody>
          <a:bodyPr/>
          <a:lstStyle/>
          <a:p>
            <a:r>
              <a:rPr lang="nb-NO"/>
              <a:t> </a:t>
            </a:r>
            <a:fld id="{4B4A0E1B-6928-413F-B10B-EA3BF5B40920}" type="slidenum">
              <a:rPr lang="nb-NO" smtClean="0"/>
              <a:pPr/>
              <a:t>15</a:t>
            </a:fld>
            <a:endParaRPr lang="nb-NO" dirty="0"/>
          </a:p>
        </p:txBody>
      </p:sp>
      <p:pic>
        <p:nvPicPr>
          <p:cNvPr id="3" name="Bilde 2">
            <a:extLst>
              <a:ext uri="{FF2B5EF4-FFF2-40B4-BE49-F238E27FC236}">
                <a16:creationId xmlns:a16="http://schemas.microsoft.com/office/drawing/2014/main" id="{44958663-0257-4FDD-BF14-7D9B5C06FC7C}"/>
              </a:ext>
            </a:extLst>
          </p:cNvPr>
          <p:cNvPicPr>
            <a:picLocks noChangeAspect="1"/>
          </p:cNvPicPr>
          <p:nvPr/>
        </p:nvPicPr>
        <p:blipFill>
          <a:blip r:embed="rId2"/>
          <a:stretch>
            <a:fillRect/>
          </a:stretch>
        </p:blipFill>
        <p:spPr>
          <a:xfrm>
            <a:off x="4701544" y="839705"/>
            <a:ext cx="3974937" cy="3865199"/>
          </a:xfrm>
          <a:prstGeom prst="rect">
            <a:avLst/>
          </a:prstGeom>
        </p:spPr>
      </p:pic>
      <p:graphicFrame>
        <p:nvGraphicFramePr>
          <p:cNvPr id="12" name="Tabell 11">
            <a:extLst>
              <a:ext uri="{FF2B5EF4-FFF2-40B4-BE49-F238E27FC236}">
                <a16:creationId xmlns:a16="http://schemas.microsoft.com/office/drawing/2014/main" id="{17750DEB-07B9-4FC6-B77B-E55E6E00016D}"/>
              </a:ext>
            </a:extLst>
          </p:cNvPr>
          <p:cNvGraphicFramePr>
            <a:graphicFrameLocks noGrp="1"/>
          </p:cNvGraphicFramePr>
          <p:nvPr>
            <p:extLst>
              <p:ext uri="{D42A27DB-BD31-4B8C-83A1-F6EECF244321}">
                <p14:modId xmlns:p14="http://schemas.microsoft.com/office/powerpoint/2010/main" val="766826807"/>
              </p:ext>
            </p:extLst>
          </p:nvPr>
        </p:nvGraphicFramePr>
        <p:xfrm>
          <a:off x="6871712" y="3760968"/>
          <a:ext cx="1913344" cy="943936"/>
        </p:xfrm>
        <a:graphic>
          <a:graphicData uri="http://schemas.openxmlformats.org/drawingml/2006/table">
            <a:tbl>
              <a:tblPr firstRow="1" bandRow="1">
                <a:tableStyleId>{5C22544A-7EE6-4342-B048-85BDC9FD1C3A}</a:tableStyleId>
              </a:tblPr>
              <a:tblGrid>
                <a:gridCol w="1045099">
                  <a:extLst>
                    <a:ext uri="{9D8B030D-6E8A-4147-A177-3AD203B41FA5}">
                      <a16:colId xmlns:a16="http://schemas.microsoft.com/office/drawing/2014/main" val="1420089565"/>
                    </a:ext>
                  </a:extLst>
                </a:gridCol>
                <a:gridCol w="868245">
                  <a:extLst>
                    <a:ext uri="{9D8B030D-6E8A-4147-A177-3AD203B41FA5}">
                      <a16:colId xmlns:a16="http://schemas.microsoft.com/office/drawing/2014/main" val="3815448347"/>
                    </a:ext>
                  </a:extLst>
                </a:gridCol>
              </a:tblGrid>
              <a:tr h="288000">
                <a:tc>
                  <a:txBody>
                    <a:bodyPr/>
                    <a:lstStyle/>
                    <a:p>
                      <a:pPr algn="l" fontAlgn="b"/>
                      <a:r>
                        <a:rPr lang="nb-NO" sz="800" b="0" i="0" u="none" strike="noStrike" dirty="0">
                          <a:solidFill>
                            <a:schemeClr val="bg1"/>
                          </a:solidFill>
                          <a:effectLst/>
                          <a:latin typeface="Calibri" panose="020F0502020204030204" pitchFamily="34" charset="0"/>
                        </a:rPr>
                        <a:t>Landsdel</a:t>
                      </a:r>
                    </a:p>
                  </a:txBody>
                  <a:tcPr marL="36000" marR="36000" marT="0" marB="0" anchor="ctr"/>
                </a:tc>
                <a:tc>
                  <a:txBody>
                    <a:bodyPr/>
                    <a:lstStyle/>
                    <a:p>
                      <a:pPr algn="ctr" fontAlgn="b"/>
                      <a:r>
                        <a:rPr lang="nb-NO" sz="800" b="0" i="0" u="none" strike="noStrike" dirty="0">
                          <a:solidFill>
                            <a:schemeClr val="bg1"/>
                          </a:solidFill>
                          <a:effectLst/>
                          <a:latin typeface="Calibri" panose="020F0502020204030204" pitchFamily="34" charset="0"/>
                        </a:rPr>
                        <a:t>Total virkning på sysselsetting</a:t>
                      </a:r>
                    </a:p>
                  </a:txBody>
                  <a:tcPr marL="36000" marR="36000" marT="0" marB="0" anchor="ctr"/>
                </a:tc>
                <a:extLst>
                  <a:ext uri="{0D108BD9-81ED-4DB2-BD59-A6C34878D82A}">
                    <a16:rowId xmlns:a16="http://schemas.microsoft.com/office/drawing/2014/main" val="2436415774"/>
                  </a:ext>
                </a:extLst>
              </a:tr>
              <a:tr h="163984">
                <a:tc>
                  <a:txBody>
                    <a:bodyPr/>
                    <a:lstStyle/>
                    <a:p>
                      <a:pPr algn="l" fontAlgn="b"/>
                      <a:r>
                        <a:rPr lang="nb-NO" sz="800" b="0" i="0" u="none" strike="noStrike">
                          <a:solidFill>
                            <a:srgbClr val="000000"/>
                          </a:solidFill>
                          <a:effectLst/>
                          <a:latin typeface="Calibri" panose="020F0502020204030204" pitchFamily="34" charset="0"/>
                        </a:rPr>
                        <a:t>Sør- og Østlandet</a:t>
                      </a:r>
                    </a:p>
                  </a:txBody>
                  <a:tcPr marL="36000" marR="36000" marT="0" marB="0" anchor="ctr"/>
                </a:tc>
                <a:tc>
                  <a:txBody>
                    <a:bodyPr/>
                    <a:lstStyle/>
                    <a:p>
                      <a:pPr algn="ctr" fontAlgn="b"/>
                      <a:r>
                        <a:rPr lang="nb-NO" sz="800" b="0" i="0" u="none" strike="noStrike" dirty="0">
                          <a:solidFill>
                            <a:srgbClr val="000000"/>
                          </a:solidFill>
                          <a:effectLst/>
                          <a:latin typeface="Calibri" panose="020F0502020204030204" pitchFamily="34" charset="0"/>
                        </a:rPr>
                        <a:t>10 100 </a:t>
                      </a:r>
                    </a:p>
                  </a:txBody>
                  <a:tcPr marL="0" marR="0" marT="0" marB="0" anchor="ctr"/>
                </a:tc>
                <a:extLst>
                  <a:ext uri="{0D108BD9-81ED-4DB2-BD59-A6C34878D82A}">
                    <a16:rowId xmlns:a16="http://schemas.microsoft.com/office/drawing/2014/main" val="2313313128"/>
                  </a:ext>
                </a:extLst>
              </a:tr>
              <a:tr h="163984">
                <a:tc>
                  <a:txBody>
                    <a:bodyPr/>
                    <a:lstStyle/>
                    <a:p>
                      <a:pPr algn="l" fontAlgn="b"/>
                      <a:r>
                        <a:rPr lang="nb-NO" sz="800" b="0" i="0" u="none" strike="noStrike">
                          <a:solidFill>
                            <a:srgbClr val="000000"/>
                          </a:solidFill>
                          <a:effectLst/>
                          <a:latin typeface="Calibri" panose="020F0502020204030204" pitchFamily="34" charset="0"/>
                        </a:rPr>
                        <a:t>Vestlandet</a:t>
                      </a:r>
                    </a:p>
                  </a:txBody>
                  <a:tcPr marL="36000" marR="36000" marT="0" marB="0" anchor="ctr"/>
                </a:tc>
                <a:tc>
                  <a:txBody>
                    <a:bodyPr/>
                    <a:lstStyle/>
                    <a:p>
                      <a:pPr algn="ctr" fontAlgn="b"/>
                      <a:r>
                        <a:rPr lang="nb-NO" sz="800" b="0" i="0" u="none" strike="noStrike" dirty="0">
                          <a:solidFill>
                            <a:srgbClr val="000000"/>
                          </a:solidFill>
                          <a:effectLst/>
                          <a:latin typeface="Calibri" panose="020F0502020204030204" pitchFamily="34" charset="0"/>
                        </a:rPr>
                        <a:t>5 900 </a:t>
                      </a:r>
                    </a:p>
                  </a:txBody>
                  <a:tcPr marL="0" marR="0" marT="0" marB="0" anchor="ctr"/>
                </a:tc>
                <a:extLst>
                  <a:ext uri="{0D108BD9-81ED-4DB2-BD59-A6C34878D82A}">
                    <a16:rowId xmlns:a16="http://schemas.microsoft.com/office/drawing/2014/main" val="2911708603"/>
                  </a:ext>
                </a:extLst>
              </a:tr>
              <a:tr h="163984">
                <a:tc>
                  <a:txBody>
                    <a:bodyPr/>
                    <a:lstStyle/>
                    <a:p>
                      <a:pPr algn="l" fontAlgn="b"/>
                      <a:r>
                        <a:rPr lang="nb-NO" sz="800" b="0" i="0" u="none" strike="noStrike" dirty="0">
                          <a:solidFill>
                            <a:srgbClr val="000000"/>
                          </a:solidFill>
                          <a:effectLst/>
                          <a:latin typeface="Calibri" panose="020F0502020204030204" pitchFamily="34" charset="0"/>
                        </a:rPr>
                        <a:t>Nord-Norge</a:t>
                      </a:r>
                    </a:p>
                  </a:txBody>
                  <a:tcPr marL="36000" marR="36000" marT="0" marB="0" anchor="ctr"/>
                </a:tc>
                <a:tc>
                  <a:txBody>
                    <a:bodyPr/>
                    <a:lstStyle/>
                    <a:p>
                      <a:pPr algn="ctr" fontAlgn="b"/>
                      <a:r>
                        <a:rPr lang="nb-NO" sz="800" b="0" i="0" u="none" strike="noStrike" dirty="0">
                          <a:solidFill>
                            <a:srgbClr val="000000"/>
                          </a:solidFill>
                          <a:effectLst/>
                          <a:latin typeface="Calibri" panose="020F0502020204030204" pitchFamily="34" charset="0"/>
                        </a:rPr>
                        <a:t>3 000 </a:t>
                      </a:r>
                    </a:p>
                  </a:txBody>
                  <a:tcPr marL="0" marR="0" marT="0" marB="0" anchor="ctr"/>
                </a:tc>
                <a:extLst>
                  <a:ext uri="{0D108BD9-81ED-4DB2-BD59-A6C34878D82A}">
                    <a16:rowId xmlns:a16="http://schemas.microsoft.com/office/drawing/2014/main" val="2540409539"/>
                  </a:ext>
                </a:extLst>
              </a:tr>
              <a:tr h="163984">
                <a:tc>
                  <a:txBody>
                    <a:bodyPr/>
                    <a:lstStyle/>
                    <a:p>
                      <a:pPr algn="l" fontAlgn="b"/>
                      <a:r>
                        <a:rPr lang="nb-NO" sz="800" b="0" i="0" u="none" strike="noStrike" dirty="0">
                          <a:solidFill>
                            <a:srgbClr val="000000"/>
                          </a:solidFill>
                          <a:effectLst/>
                          <a:latin typeface="Calibri" panose="020F0502020204030204" pitchFamily="34" charset="0"/>
                        </a:rPr>
                        <a:t>Midt-Norge</a:t>
                      </a:r>
                    </a:p>
                  </a:txBody>
                  <a:tcPr marL="36000" marR="36000" marT="0" marB="0" anchor="ctr"/>
                </a:tc>
                <a:tc>
                  <a:txBody>
                    <a:bodyPr/>
                    <a:lstStyle/>
                    <a:p>
                      <a:pPr algn="ctr" fontAlgn="b"/>
                      <a:r>
                        <a:rPr lang="nb-NO" sz="800" b="0" i="0" u="none" strike="noStrike" dirty="0">
                          <a:solidFill>
                            <a:srgbClr val="000000"/>
                          </a:solidFill>
                          <a:effectLst/>
                          <a:latin typeface="Calibri" panose="020F0502020204030204" pitchFamily="34" charset="0"/>
                        </a:rPr>
                        <a:t>1 000 </a:t>
                      </a:r>
                    </a:p>
                  </a:txBody>
                  <a:tcPr marL="0" marR="0" marT="0" marB="0" anchor="ctr"/>
                </a:tc>
                <a:extLst>
                  <a:ext uri="{0D108BD9-81ED-4DB2-BD59-A6C34878D82A}">
                    <a16:rowId xmlns:a16="http://schemas.microsoft.com/office/drawing/2014/main" val="382479118"/>
                  </a:ext>
                </a:extLst>
              </a:tr>
            </a:tbl>
          </a:graphicData>
        </a:graphic>
      </p:graphicFrame>
    </p:spTree>
    <p:extLst>
      <p:ext uri="{BB962C8B-B14F-4D97-AF65-F5344CB8AC3E}">
        <p14:creationId xmlns:p14="http://schemas.microsoft.com/office/powerpoint/2010/main" val="140860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quarter" idx="17"/>
          </p:nvPr>
        </p:nvSpPr>
        <p:spPr>
          <a:xfrm>
            <a:off x="248431" y="876421"/>
            <a:ext cx="3927017" cy="3928739"/>
          </a:xfrm>
        </p:spPr>
        <p:txBody>
          <a:bodyPr>
            <a:normAutofit/>
          </a:bodyPr>
          <a:lstStyle/>
          <a:p>
            <a:r>
              <a:rPr lang="nb-NO" sz="1200" dirty="0">
                <a:solidFill>
                  <a:schemeClr val="tx1">
                    <a:lumMod val="75000"/>
                    <a:lumOff val="25000"/>
                  </a:schemeClr>
                </a:solidFill>
              </a:rPr>
              <a:t>Kartframstillingen og tabellen på forrige side viste den geografiske fordelingen av arbeidsplasser i norsk økonomi som kan tilskrives konsumet til utenlandske flypassasjerer på flyvninger med Norwegian. </a:t>
            </a:r>
          </a:p>
          <a:p>
            <a:pPr lvl="1"/>
            <a:endParaRPr lang="nb-NO" sz="900" dirty="0">
              <a:solidFill>
                <a:schemeClr val="tx1">
                  <a:lumMod val="75000"/>
                  <a:lumOff val="25000"/>
                </a:schemeClr>
              </a:solidFill>
            </a:endParaRPr>
          </a:p>
          <a:p>
            <a:r>
              <a:rPr lang="nb-NO" sz="1200" dirty="0">
                <a:solidFill>
                  <a:schemeClr val="tx1">
                    <a:lumMod val="75000"/>
                    <a:lumOff val="25000"/>
                  </a:schemeClr>
                </a:solidFill>
              </a:rPr>
              <a:t>Selv om sysselsettingseffekten i form av </a:t>
            </a:r>
            <a:r>
              <a:rPr lang="nb-NO" sz="1200" i="1" dirty="0">
                <a:solidFill>
                  <a:schemeClr val="tx1">
                    <a:lumMod val="75000"/>
                    <a:lumOff val="25000"/>
                  </a:schemeClr>
                </a:solidFill>
              </a:rPr>
              <a:t>antall arbeidsplasser</a:t>
            </a:r>
            <a:r>
              <a:rPr lang="nb-NO" sz="1200" dirty="0">
                <a:solidFill>
                  <a:schemeClr val="tx1">
                    <a:lumMod val="75000"/>
                    <a:lumOff val="25000"/>
                  </a:schemeClr>
                </a:solidFill>
              </a:rPr>
              <a:t> er klart størst på Sør- og Østlandet er den </a:t>
            </a:r>
            <a:r>
              <a:rPr lang="nb-NO" sz="1200" i="1" dirty="0">
                <a:solidFill>
                  <a:schemeClr val="tx1">
                    <a:lumMod val="75000"/>
                    <a:lumOff val="25000"/>
                  </a:schemeClr>
                </a:solidFill>
              </a:rPr>
              <a:t>relative effekten</a:t>
            </a:r>
            <a:r>
              <a:rPr lang="nb-NO" sz="1200" dirty="0">
                <a:solidFill>
                  <a:schemeClr val="tx1">
                    <a:lumMod val="75000"/>
                    <a:lumOff val="25000"/>
                  </a:schemeClr>
                </a:solidFill>
              </a:rPr>
              <a:t> – effekten på etterspørselen etter arbeidskraft i forhold til størrelsen på arbeidsmarkedet i de ulike regionene – langt større i Nord-Norge enn på </a:t>
            </a:r>
            <a:r>
              <a:rPr lang="nb-NO" sz="1200" dirty="0" err="1">
                <a:solidFill>
                  <a:schemeClr val="tx1">
                    <a:lumMod val="75000"/>
                    <a:lumOff val="25000"/>
                  </a:schemeClr>
                </a:solidFill>
              </a:rPr>
              <a:t>Sør-og</a:t>
            </a:r>
            <a:r>
              <a:rPr lang="nb-NO" sz="1200" dirty="0">
                <a:solidFill>
                  <a:schemeClr val="tx1">
                    <a:lumMod val="75000"/>
                    <a:lumOff val="25000"/>
                  </a:schemeClr>
                </a:solidFill>
              </a:rPr>
              <a:t> Østlandet.</a:t>
            </a:r>
          </a:p>
          <a:p>
            <a:pPr lvl="1"/>
            <a:endParaRPr lang="nb-NO" sz="900" dirty="0">
              <a:solidFill>
                <a:schemeClr val="tx1">
                  <a:lumMod val="75000"/>
                  <a:lumOff val="25000"/>
                </a:schemeClr>
              </a:solidFill>
            </a:endParaRPr>
          </a:p>
          <a:p>
            <a:r>
              <a:rPr lang="nb-NO" sz="1200" dirty="0">
                <a:solidFill>
                  <a:schemeClr val="tx1">
                    <a:lumMod val="75000"/>
                    <a:lumOff val="25000"/>
                  </a:schemeClr>
                </a:solidFill>
              </a:rPr>
              <a:t>Med utgangspunkt i resultatene fra middelanslaget finner vi at sysselsettingseffekten av utlendingers opphold i Norge i 2019, ankommet med Norwegian, tilsvarte 1,3 prosent av sysselsettingen i Nord-Norge i 2019. </a:t>
            </a:r>
          </a:p>
          <a:p>
            <a:pPr lvl="1"/>
            <a:endParaRPr lang="nb-NO" sz="900" dirty="0">
              <a:solidFill>
                <a:schemeClr val="tx1">
                  <a:lumMod val="75000"/>
                  <a:lumOff val="25000"/>
                </a:schemeClr>
              </a:solidFill>
            </a:endParaRPr>
          </a:p>
          <a:p>
            <a:r>
              <a:rPr lang="nb-NO" sz="1200" dirty="0">
                <a:solidFill>
                  <a:schemeClr val="tx1">
                    <a:lumMod val="75000"/>
                    <a:lumOff val="25000"/>
                  </a:schemeClr>
                </a:solidFill>
              </a:rPr>
              <a:t>Som det fremkommer av tabellen til høyre ser vi at sysselsettingseffekten i Nord-Norge var over tre ganger så sterk som i Trøndelag, og over dobbelt så stor som på Sør- og Østlandet.</a:t>
            </a:r>
          </a:p>
        </p:txBody>
      </p:sp>
      <p:sp>
        <p:nvSpPr>
          <p:cNvPr id="5" name="Plassholder for tekst 4"/>
          <p:cNvSpPr>
            <a:spLocks noGrp="1"/>
          </p:cNvSpPr>
          <p:nvPr>
            <p:ph type="body" sz="quarter" idx="14"/>
          </p:nvPr>
        </p:nvSpPr>
        <p:spPr/>
        <p:txBody>
          <a:bodyPr/>
          <a:lstStyle/>
          <a:p>
            <a:r>
              <a:rPr lang="nb-NO" dirty="0"/>
              <a:t>Sysselsettingsvirkninger fordelt på landsdeler</a:t>
            </a:r>
          </a:p>
        </p:txBody>
      </p:sp>
      <p:sp>
        <p:nvSpPr>
          <p:cNvPr id="6" name="Plassholder for dato 5"/>
          <p:cNvSpPr>
            <a:spLocks noGrp="1"/>
          </p:cNvSpPr>
          <p:nvPr>
            <p:ph type="dt" sz="half" idx="19"/>
          </p:nvPr>
        </p:nvSpPr>
        <p:spPr/>
        <p:txBody>
          <a:bodyPr/>
          <a:lstStyle/>
          <a:p>
            <a:fld id="{1251E318-318D-3D4A-A940-EAC0044E53F6}" type="datetime1">
              <a:rPr lang="nb-NO" smtClean="0"/>
              <a:t>19.03.2020</a:t>
            </a:fld>
            <a:endParaRPr lang="nb-NO" dirty="0"/>
          </a:p>
        </p:txBody>
      </p:sp>
      <p:sp>
        <p:nvSpPr>
          <p:cNvPr id="7" name="Plassholder for bunntekst 6"/>
          <p:cNvSpPr>
            <a:spLocks noGrp="1"/>
          </p:cNvSpPr>
          <p:nvPr>
            <p:ph type="ftr" sz="quarter" idx="20"/>
          </p:nvPr>
        </p:nvSpPr>
        <p:spPr/>
        <p:txBody>
          <a:bodyPr/>
          <a:lstStyle/>
          <a:p>
            <a:r>
              <a:rPr lang="nb-NO"/>
              <a:t>Menon Economics</a:t>
            </a:r>
            <a:endParaRPr lang="nb-NO" dirty="0"/>
          </a:p>
        </p:txBody>
      </p:sp>
      <p:sp>
        <p:nvSpPr>
          <p:cNvPr id="8" name="Plassholder for lysbildenummer 7"/>
          <p:cNvSpPr>
            <a:spLocks noGrp="1"/>
          </p:cNvSpPr>
          <p:nvPr>
            <p:ph type="sldNum" sz="quarter" idx="21"/>
          </p:nvPr>
        </p:nvSpPr>
        <p:spPr/>
        <p:txBody>
          <a:bodyPr/>
          <a:lstStyle/>
          <a:p>
            <a:r>
              <a:rPr lang="nb-NO"/>
              <a:t> </a:t>
            </a:r>
            <a:fld id="{4B4A0E1B-6928-413F-B10B-EA3BF5B40920}" type="slidenum">
              <a:rPr lang="nb-NO" smtClean="0"/>
              <a:pPr/>
              <a:t>16</a:t>
            </a:fld>
            <a:endParaRPr lang="nb-NO" dirty="0"/>
          </a:p>
        </p:txBody>
      </p:sp>
      <mc:AlternateContent xmlns:mc="http://schemas.openxmlformats.org/markup-compatibility/2006" xmlns:cx4="http://schemas.microsoft.com/office/drawing/2016/5/10/chartex">
        <mc:Choice Requires="cx4">
          <p:graphicFrame>
            <p:nvGraphicFramePr>
              <p:cNvPr id="34" name="Diagram 33">
                <a:extLst>
                  <a:ext uri="{FF2B5EF4-FFF2-40B4-BE49-F238E27FC236}">
                    <a16:creationId xmlns:a16="http://schemas.microsoft.com/office/drawing/2014/main" id="{5A143BFB-130A-4AC0-BE23-4B6FF006B7EC}"/>
                  </a:ext>
                </a:extLst>
              </p:cNvPr>
              <p:cNvGraphicFramePr/>
              <p:nvPr>
                <p:extLst>
                  <p:ext uri="{D42A27DB-BD31-4B8C-83A1-F6EECF244321}">
                    <p14:modId xmlns:p14="http://schemas.microsoft.com/office/powerpoint/2010/main" val="1029498556"/>
                  </p:ext>
                </p:extLst>
              </p:nvPr>
            </p:nvGraphicFramePr>
            <p:xfrm>
              <a:off x="4717627" y="755401"/>
              <a:ext cx="3988514" cy="37993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4" name="Diagram 33">
                <a:extLst>
                  <a:ext uri="{FF2B5EF4-FFF2-40B4-BE49-F238E27FC236}">
                    <a16:creationId xmlns:a16="http://schemas.microsoft.com/office/drawing/2014/main" id="{5A143BFB-130A-4AC0-BE23-4B6FF006B7EC}"/>
                  </a:ext>
                </a:extLst>
              </p:cNvPr>
              <p:cNvPicPr>
                <a:picLocks noGrp="1" noRot="1" noChangeAspect="1" noMove="1" noResize="1" noEditPoints="1" noAdjustHandles="1" noChangeArrowheads="1" noChangeShapeType="1"/>
              </p:cNvPicPr>
              <p:nvPr/>
            </p:nvPicPr>
            <p:blipFill>
              <a:blip r:embed="rId4"/>
              <a:stretch>
                <a:fillRect/>
              </a:stretch>
            </p:blipFill>
            <p:spPr>
              <a:xfrm>
                <a:off x="4717627" y="755401"/>
                <a:ext cx="3988514" cy="3799320"/>
              </a:xfrm>
              <a:prstGeom prst="rect">
                <a:avLst/>
              </a:prstGeom>
            </p:spPr>
          </p:pic>
        </mc:Fallback>
      </mc:AlternateContent>
      <p:graphicFrame>
        <p:nvGraphicFramePr>
          <p:cNvPr id="35" name="Tabell 34">
            <a:extLst>
              <a:ext uri="{FF2B5EF4-FFF2-40B4-BE49-F238E27FC236}">
                <a16:creationId xmlns:a16="http://schemas.microsoft.com/office/drawing/2014/main" id="{6BD979F4-0DA2-4129-A938-224C9A12E038}"/>
              </a:ext>
            </a:extLst>
          </p:cNvPr>
          <p:cNvGraphicFramePr>
            <a:graphicFrameLocks noGrp="1"/>
          </p:cNvGraphicFramePr>
          <p:nvPr>
            <p:extLst>
              <p:ext uri="{D42A27DB-BD31-4B8C-83A1-F6EECF244321}">
                <p14:modId xmlns:p14="http://schemas.microsoft.com/office/powerpoint/2010/main" val="2484689685"/>
              </p:ext>
            </p:extLst>
          </p:nvPr>
        </p:nvGraphicFramePr>
        <p:xfrm>
          <a:off x="6772275" y="3467100"/>
          <a:ext cx="2157551" cy="1338060"/>
        </p:xfrm>
        <a:graphic>
          <a:graphicData uri="http://schemas.openxmlformats.org/drawingml/2006/table">
            <a:tbl>
              <a:tblPr firstRow="1" bandRow="1">
                <a:tableStyleId>{7DF18680-E054-41AD-8BC1-D1AEF772440D}</a:tableStyleId>
              </a:tblPr>
              <a:tblGrid>
                <a:gridCol w="962025">
                  <a:extLst>
                    <a:ext uri="{9D8B030D-6E8A-4147-A177-3AD203B41FA5}">
                      <a16:colId xmlns:a16="http://schemas.microsoft.com/office/drawing/2014/main" val="1420089565"/>
                    </a:ext>
                  </a:extLst>
                </a:gridCol>
                <a:gridCol w="1195526">
                  <a:extLst>
                    <a:ext uri="{9D8B030D-6E8A-4147-A177-3AD203B41FA5}">
                      <a16:colId xmlns:a16="http://schemas.microsoft.com/office/drawing/2014/main" val="3815448347"/>
                    </a:ext>
                  </a:extLst>
                </a:gridCol>
              </a:tblGrid>
              <a:tr h="444637">
                <a:tc>
                  <a:txBody>
                    <a:bodyPr/>
                    <a:lstStyle/>
                    <a:p>
                      <a:pPr algn="l" fontAlgn="b"/>
                      <a:r>
                        <a:rPr lang="nb-NO" sz="900" u="none" strike="noStrike" dirty="0">
                          <a:solidFill>
                            <a:schemeClr val="tx1">
                              <a:lumMod val="85000"/>
                              <a:lumOff val="15000"/>
                            </a:schemeClr>
                          </a:solidFill>
                          <a:effectLst/>
                        </a:rPr>
                        <a:t>Landsdel</a:t>
                      </a:r>
                      <a:endParaRPr lang="nb-NO" sz="900" b="0" i="0" u="none" strike="noStrike" dirty="0">
                        <a:solidFill>
                          <a:schemeClr val="tx1">
                            <a:lumMod val="85000"/>
                            <a:lumOff val="15000"/>
                          </a:schemeClr>
                        </a:solidFill>
                        <a:effectLst/>
                        <a:latin typeface="Calibri" panose="020F0502020204030204" pitchFamily="34" charset="0"/>
                      </a:endParaRPr>
                    </a:p>
                  </a:txBody>
                  <a:tcPr marL="36000" marR="36000" marT="0" marB="0" anchor="ctr"/>
                </a:tc>
                <a:tc>
                  <a:txBody>
                    <a:bodyPr/>
                    <a:lstStyle/>
                    <a:p>
                      <a:pPr algn="ctr" fontAlgn="b"/>
                      <a:r>
                        <a:rPr lang="nb-NO" sz="900" b="1" i="0" u="none" strike="noStrike" dirty="0">
                          <a:solidFill>
                            <a:schemeClr val="tx1">
                              <a:lumMod val="85000"/>
                              <a:lumOff val="15000"/>
                            </a:schemeClr>
                          </a:solidFill>
                          <a:effectLst/>
                          <a:latin typeface="Calibri" panose="020F0502020204030204" pitchFamily="34" charset="0"/>
                        </a:rPr>
                        <a:t>Sysselsettingseffekt ift. sysselsetting i 2019</a:t>
                      </a:r>
                    </a:p>
                  </a:txBody>
                  <a:tcPr marL="36000" marR="36000" marT="0" marB="0" anchor="ctr"/>
                </a:tc>
                <a:extLst>
                  <a:ext uri="{0D108BD9-81ED-4DB2-BD59-A6C34878D82A}">
                    <a16:rowId xmlns:a16="http://schemas.microsoft.com/office/drawing/2014/main" val="2436415774"/>
                  </a:ext>
                </a:extLst>
              </a:tr>
              <a:tr h="304685">
                <a:tc>
                  <a:txBody>
                    <a:bodyPr/>
                    <a:lstStyle/>
                    <a:p>
                      <a:pPr algn="l" fontAlgn="b"/>
                      <a:r>
                        <a:rPr lang="nb-NO" sz="900" u="none" strike="noStrike" dirty="0">
                          <a:effectLst/>
                        </a:rPr>
                        <a:t>Sør- og Østlandet</a:t>
                      </a:r>
                      <a:endParaRPr lang="nb-NO" sz="900" b="0" i="0" u="none" strike="noStrike" dirty="0">
                        <a:solidFill>
                          <a:srgbClr val="000000"/>
                        </a:solidFill>
                        <a:effectLst/>
                        <a:latin typeface="Calibri" panose="020F0502020204030204" pitchFamily="34" charset="0"/>
                      </a:endParaRPr>
                    </a:p>
                  </a:txBody>
                  <a:tcPr marL="36000" marR="36000" marT="0" marB="0" anchor="ctr"/>
                </a:tc>
                <a:tc>
                  <a:txBody>
                    <a:bodyPr/>
                    <a:lstStyle/>
                    <a:p>
                      <a:pPr algn="ctr" fontAlgn="b"/>
                      <a:r>
                        <a:rPr lang="nb-NO" sz="900" u="none" strike="noStrike" dirty="0">
                          <a:effectLst/>
                        </a:rPr>
                        <a:t>0,7 %</a:t>
                      </a:r>
                      <a:endParaRPr lang="nb-NO" sz="900" b="0" i="0" u="none" strike="noStrike" dirty="0">
                        <a:solidFill>
                          <a:srgbClr val="000000"/>
                        </a:solidFill>
                        <a:effectLst/>
                        <a:latin typeface="Calibri" panose="020F0502020204030204" pitchFamily="34" charset="0"/>
                      </a:endParaRPr>
                    </a:p>
                  </a:txBody>
                  <a:tcPr marL="36000" marR="36000" marT="0" marB="0" anchor="ctr"/>
                </a:tc>
                <a:extLst>
                  <a:ext uri="{0D108BD9-81ED-4DB2-BD59-A6C34878D82A}">
                    <a16:rowId xmlns:a16="http://schemas.microsoft.com/office/drawing/2014/main" val="2313313128"/>
                  </a:ext>
                </a:extLst>
              </a:tr>
              <a:tr h="196246">
                <a:tc>
                  <a:txBody>
                    <a:bodyPr/>
                    <a:lstStyle/>
                    <a:p>
                      <a:pPr algn="l" fontAlgn="b"/>
                      <a:r>
                        <a:rPr lang="nb-NO" sz="900" u="none" strike="noStrike" dirty="0">
                          <a:effectLst/>
                        </a:rPr>
                        <a:t>Vestlandet</a:t>
                      </a:r>
                      <a:endParaRPr lang="nb-NO" sz="900" b="0" i="0" u="none" strike="noStrike" dirty="0">
                        <a:solidFill>
                          <a:srgbClr val="000000"/>
                        </a:solidFill>
                        <a:effectLst/>
                        <a:latin typeface="Calibri" panose="020F0502020204030204" pitchFamily="34" charset="0"/>
                      </a:endParaRPr>
                    </a:p>
                  </a:txBody>
                  <a:tcPr marL="36000" marR="36000" marT="0" marB="0" anchor="ctr"/>
                </a:tc>
                <a:tc>
                  <a:txBody>
                    <a:bodyPr/>
                    <a:lstStyle/>
                    <a:p>
                      <a:pPr algn="ctr" fontAlgn="b"/>
                      <a:r>
                        <a:rPr lang="nb-NO" sz="900" u="none" strike="noStrike" dirty="0">
                          <a:effectLst/>
                        </a:rPr>
                        <a:t>0,9 %</a:t>
                      </a:r>
                      <a:endParaRPr lang="nb-NO" sz="900" b="0" i="0" u="none" strike="noStrike" dirty="0">
                        <a:solidFill>
                          <a:srgbClr val="000000"/>
                        </a:solidFill>
                        <a:effectLst/>
                        <a:latin typeface="Calibri" panose="020F0502020204030204" pitchFamily="34" charset="0"/>
                      </a:endParaRPr>
                    </a:p>
                  </a:txBody>
                  <a:tcPr marL="36000" marR="36000" marT="0" marB="0" anchor="ctr"/>
                </a:tc>
                <a:extLst>
                  <a:ext uri="{0D108BD9-81ED-4DB2-BD59-A6C34878D82A}">
                    <a16:rowId xmlns:a16="http://schemas.microsoft.com/office/drawing/2014/main" val="2911708603"/>
                  </a:ext>
                </a:extLst>
              </a:tr>
              <a:tr h="196246">
                <a:tc>
                  <a:txBody>
                    <a:bodyPr/>
                    <a:lstStyle/>
                    <a:p>
                      <a:pPr algn="l" fontAlgn="b"/>
                      <a:r>
                        <a:rPr lang="nb-NO" sz="900" u="none" strike="noStrike" dirty="0">
                          <a:effectLst/>
                        </a:rPr>
                        <a:t>Midt-Norge</a:t>
                      </a:r>
                      <a:endParaRPr lang="nb-NO" sz="900" b="0" i="0" u="none" strike="noStrike" dirty="0">
                        <a:solidFill>
                          <a:srgbClr val="000000"/>
                        </a:solidFill>
                        <a:effectLst/>
                        <a:latin typeface="Calibri" panose="020F0502020204030204" pitchFamily="34" charset="0"/>
                      </a:endParaRPr>
                    </a:p>
                  </a:txBody>
                  <a:tcPr marL="36000" marR="36000" marT="0" marB="0" anchor="ctr"/>
                </a:tc>
                <a:tc>
                  <a:txBody>
                    <a:bodyPr/>
                    <a:lstStyle/>
                    <a:p>
                      <a:pPr algn="ctr" fontAlgn="b"/>
                      <a:r>
                        <a:rPr lang="nb-NO" sz="900" u="none" strike="noStrike" dirty="0">
                          <a:effectLst/>
                        </a:rPr>
                        <a:t>0,4 %</a:t>
                      </a:r>
                      <a:endParaRPr lang="nb-NO" sz="900" b="0" i="0" u="none" strike="noStrike" dirty="0">
                        <a:solidFill>
                          <a:srgbClr val="000000"/>
                        </a:solidFill>
                        <a:effectLst/>
                        <a:latin typeface="Calibri" panose="020F0502020204030204" pitchFamily="34" charset="0"/>
                      </a:endParaRPr>
                    </a:p>
                  </a:txBody>
                  <a:tcPr marL="36000" marR="36000" marT="0" marB="0" anchor="ctr"/>
                </a:tc>
                <a:extLst>
                  <a:ext uri="{0D108BD9-81ED-4DB2-BD59-A6C34878D82A}">
                    <a16:rowId xmlns:a16="http://schemas.microsoft.com/office/drawing/2014/main" val="2540409539"/>
                  </a:ext>
                </a:extLst>
              </a:tr>
              <a:tr h="196246">
                <a:tc>
                  <a:txBody>
                    <a:bodyPr/>
                    <a:lstStyle/>
                    <a:p>
                      <a:pPr algn="l" fontAlgn="b"/>
                      <a:r>
                        <a:rPr lang="nb-NO" sz="900" u="none" strike="noStrike" dirty="0">
                          <a:effectLst/>
                        </a:rPr>
                        <a:t>Nord-Norge</a:t>
                      </a:r>
                      <a:endParaRPr lang="nb-NO" sz="900" b="0" i="0" u="none" strike="noStrike" dirty="0">
                        <a:solidFill>
                          <a:srgbClr val="000000"/>
                        </a:solidFill>
                        <a:effectLst/>
                        <a:latin typeface="Calibri" panose="020F0502020204030204" pitchFamily="34" charset="0"/>
                      </a:endParaRPr>
                    </a:p>
                  </a:txBody>
                  <a:tcPr marL="36000" marR="36000" marT="0" marB="0" anchor="ctr"/>
                </a:tc>
                <a:tc>
                  <a:txBody>
                    <a:bodyPr/>
                    <a:lstStyle/>
                    <a:p>
                      <a:pPr algn="ctr" fontAlgn="b"/>
                      <a:r>
                        <a:rPr lang="nb-NO" sz="900" b="0" i="0" u="none" strike="noStrike" dirty="0">
                          <a:solidFill>
                            <a:srgbClr val="000000"/>
                          </a:solidFill>
                          <a:effectLst/>
                          <a:latin typeface="Calibri" panose="020F0502020204030204" pitchFamily="34" charset="0"/>
                        </a:rPr>
                        <a:t>1,3 %</a:t>
                      </a:r>
                    </a:p>
                  </a:txBody>
                  <a:tcPr marL="36000" marR="36000" marT="0" marB="0" anchor="ctr"/>
                </a:tc>
                <a:extLst>
                  <a:ext uri="{0D108BD9-81ED-4DB2-BD59-A6C34878D82A}">
                    <a16:rowId xmlns:a16="http://schemas.microsoft.com/office/drawing/2014/main" val="382479118"/>
                  </a:ext>
                </a:extLst>
              </a:tr>
            </a:tbl>
          </a:graphicData>
        </a:graphic>
      </p:graphicFrame>
    </p:spTree>
    <p:extLst>
      <p:ext uri="{BB962C8B-B14F-4D97-AF65-F5344CB8AC3E}">
        <p14:creationId xmlns:p14="http://schemas.microsoft.com/office/powerpoint/2010/main" val="50910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A3FD929-B4F7-4640-8694-35F714A641F7}"/>
              </a:ext>
            </a:extLst>
          </p:cNvPr>
          <p:cNvSpPr>
            <a:spLocks noGrp="1"/>
          </p:cNvSpPr>
          <p:nvPr>
            <p:ph type="body" sz="quarter" idx="16"/>
          </p:nvPr>
        </p:nvSpPr>
        <p:spPr/>
        <p:txBody>
          <a:bodyPr/>
          <a:lstStyle/>
          <a:p>
            <a:r>
              <a:rPr lang="nb-NO" dirty="0"/>
              <a:t>Vedlegg</a:t>
            </a:r>
          </a:p>
        </p:txBody>
      </p:sp>
    </p:spTree>
    <p:extLst>
      <p:ext uri="{BB962C8B-B14F-4D97-AF65-F5344CB8AC3E}">
        <p14:creationId xmlns:p14="http://schemas.microsoft.com/office/powerpoint/2010/main" val="190736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tekst 9"/>
          <p:cNvSpPr>
            <a:spLocks noGrp="1"/>
          </p:cNvSpPr>
          <p:nvPr>
            <p:ph type="body" sz="quarter" idx="14"/>
          </p:nvPr>
        </p:nvSpPr>
        <p:spPr/>
        <p:txBody>
          <a:bodyPr/>
          <a:lstStyle/>
          <a:p>
            <a:r>
              <a:rPr lang="nb-NO"/>
              <a:t>SENSITIVITETSANALYSE</a:t>
            </a:r>
            <a:endParaRPr lang="nb-NO" dirty="0"/>
          </a:p>
        </p:txBody>
      </p:sp>
      <p:sp>
        <p:nvSpPr>
          <p:cNvPr id="6" name="Plassholder for dato 5"/>
          <p:cNvSpPr>
            <a:spLocks noGrp="1"/>
          </p:cNvSpPr>
          <p:nvPr>
            <p:ph type="dt" sz="half" idx="19"/>
          </p:nvPr>
        </p:nvSpPr>
        <p:spPr/>
        <p:txBody>
          <a:bodyPr/>
          <a:lstStyle/>
          <a:p>
            <a:fld id="{1251E318-318D-3D4A-A940-EAC0044E53F6}" type="datetime1">
              <a:rPr lang="nb-NO" smtClean="0"/>
              <a:t>19.03.2020</a:t>
            </a:fld>
            <a:endParaRPr lang="nb-NO" dirty="0"/>
          </a:p>
        </p:txBody>
      </p:sp>
      <p:sp>
        <p:nvSpPr>
          <p:cNvPr id="7" name="Plassholder for bunntekst 6"/>
          <p:cNvSpPr>
            <a:spLocks noGrp="1"/>
          </p:cNvSpPr>
          <p:nvPr>
            <p:ph type="ftr" sz="quarter" idx="20"/>
          </p:nvPr>
        </p:nvSpPr>
        <p:spPr/>
        <p:txBody>
          <a:bodyPr/>
          <a:lstStyle/>
          <a:p>
            <a:r>
              <a:rPr lang="nb-NO"/>
              <a:t>Menon Economics</a:t>
            </a:r>
            <a:endParaRPr lang="nb-NO" dirty="0"/>
          </a:p>
        </p:txBody>
      </p:sp>
      <p:sp>
        <p:nvSpPr>
          <p:cNvPr id="8" name="Plassholder for lysbildenummer 7"/>
          <p:cNvSpPr>
            <a:spLocks noGrp="1"/>
          </p:cNvSpPr>
          <p:nvPr>
            <p:ph type="sldNum" sz="quarter" idx="21"/>
          </p:nvPr>
        </p:nvSpPr>
        <p:spPr/>
        <p:txBody>
          <a:bodyPr/>
          <a:lstStyle/>
          <a:p>
            <a:r>
              <a:rPr lang="nb-NO"/>
              <a:t> </a:t>
            </a:r>
            <a:fld id="{4B4A0E1B-6928-413F-B10B-EA3BF5B40920}" type="slidenum">
              <a:rPr lang="nb-NO" smtClean="0"/>
              <a:pPr/>
              <a:t>18</a:t>
            </a:fld>
            <a:endParaRPr lang="nb-NO" dirty="0"/>
          </a:p>
        </p:txBody>
      </p:sp>
      <p:sp>
        <p:nvSpPr>
          <p:cNvPr id="9" name="Plassholder for innhold 5"/>
          <p:cNvSpPr>
            <a:spLocks noGrp="1"/>
          </p:cNvSpPr>
          <p:nvPr>
            <p:ph sz="quarter" idx="18"/>
          </p:nvPr>
        </p:nvSpPr>
        <p:spPr>
          <a:xfrm>
            <a:off x="468312" y="849927"/>
            <a:ext cx="4332288" cy="1967645"/>
          </a:xfrm>
        </p:spPr>
        <p:txBody>
          <a:bodyPr>
            <a:normAutofit/>
          </a:bodyPr>
          <a:lstStyle/>
          <a:p>
            <a:r>
              <a:rPr lang="nb-NO" sz="1100" dirty="0">
                <a:solidFill>
                  <a:schemeClr val="tx1">
                    <a:lumMod val="75000"/>
                    <a:lumOff val="25000"/>
                  </a:schemeClr>
                </a:solidFill>
              </a:rPr>
              <a:t>I middelanslaget har vi lagt til grunn at den gjennomsnittlige utenlandske flypassasjer som reiser til Norge med Norwegian legger igjen 10 764 kroner i løpet av reisen.</a:t>
            </a:r>
            <a:br>
              <a:rPr lang="nb-NO" sz="1100" dirty="0">
                <a:solidFill>
                  <a:schemeClr val="tx1">
                    <a:lumMod val="75000"/>
                    <a:lumOff val="25000"/>
                  </a:schemeClr>
                </a:solidFill>
              </a:rPr>
            </a:br>
            <a:endParaRPr lang="nb-NO" sz="1100" dirty="0">
              <a:solidFill>
                <a:schemeClr val="tx1">
                  <a:lumMod val="75000"/>
                  <a:lumOff val="25000"/>
                </a:schemeClr>
              </a:solidFill>
            </a:endParaRPr>
          </a:p>
          <a:p>
            <a:r>
              <a:rPr lang="nb-NO" sz="1100" dirty="0">
                <a:solidFill>
                  <a:schemeClr val="tx1">
                    <a:lumMod val="75000"/>
                    <a:lumOff val="25000"/>
                  </a:schemeClr>
                </a:solidFill>
              </a:rPr>
              <a:t>I alle beregninger har vi lagt til grunn Norwegians tall for antallet utenlandspassasjerer med Norge som primærdestinasjon, på Norwegians utenlandsflyvninger.</a:t>
            </a:r>
          </a:p>
        </p:txBody>
      </p:sp>
      <p:graphicFrame>
        <p:nvGraphicFramePr>
          <p:cNvPr id="13" name="Plassholder for innhold 8"/>
          <p:cNvGraphicFramePr>
            <a:graphicFrameLocks/>
          </p:cNvGraphicFramePr>
          <p:nvPr>
            <p:extLst>
              <p:ext uri="{D42A27DB-BD31-4B8C-83A1-F6EECF244321}">
                <p14:modId xmlns:p14="http://schemas.microsoft.com/office/powerpoint/2010/main" val="887619115"/>
              </p:ext>
            </p:extLst>
          </p:nvPr>
        </p:nvGraphicFramePr>
        <p:xfrm>
          <a:off x="671498" y="3140672"/>
          <a:ext cx="8004188" cy="1476000"/>
        </p:xfrm>
        <a:graphic>
          <a:graphicData uri="http://schemas.openxmlformats.org/drawingml/2006/table">
            <a:tbl>
              <a:tblPr firstRow="1" bandRow="1">
                <a:tableStyleId>{5C22544A-7EE6-4342-B048-85BDC9FD1C3A}</a:tableStyleId>
              </a:tblPr>
              <a:tblGrid>
                <a:gridCol w="1133955">
                  <a:extLst>
                    <a:ext uri="{9D8B030D-6E8A-4147-A177-3AD203B41FA5}">
                      <a16:colId xmlns:a16="http://schemas.microsoft.com/office/drawing/2014/main" val="1672619833"/>
                    </a:ext>
                  </a:extLst>
                </a:gridCol>
                <a:gridCol w="1133955">
                  <a:extLst>
                    <a:ext uri="{9D8B030D-6E8A-4147-A177-3AD203B41FA5}">
                      <a16:colId xmlns:a16="http://schemas.microsoft.com/office/drawing/2014/main" val="1705650380"/>
                    </a:ext>
                  </a:extLst>
                </a:gridCol>
                <a:gridCol w="1211850">
                  <a:extLst>
                    <a:ext uri="{9D8B030D-6E8A-4147-A177-3AD203B41FA5}">
                      <a16:colId xmlns:a16="http://schemas.microsoft.com/office/drawing/2014/main" val="503060190"/>
                    </a:ext>
                  </a:extLst>
                </a:gridCol>
                <a:gridCol w="1143765">
                  <a:extLst>
                    <a:ext uri="{9D8B030D-6E8A-4147-A177-3AD203B41FA5}">
                      <a16:colId xmlns:a16="http://schemas.microsoft.com/office/drawing/2014/main" val="2707551499"/>
                    </a:ext>
                  </a:extLst>
                </a:gridCol>
                <a:gridCol w="1197717">
                  <a:extLst>
                    <a:ext uri="{9D8B030D-6E8A-4147-A177-3AD203B41FA5}">
                      <a16:colId xmlns:a16="http://schemas.microsoft.com/office/drawing/2014/main" val="2300071965"/>
                    </a:ext>
                  </a:extLst>
                </a:gridCol>
                <a:gridCol w="1037909">
                  <a:extLst>
                    <a:ext uri="{9D8B030D-6E8A-4147-A177-3AD203B41FA5}">
                      <a16:colId xmlns:a16="http://schemas.microsoft.com/office/drawing/2014/main" val="4105574439"/>
                    </a:ext>
                  </a:extLst>
                </a:gridCol>
                <a:gridCol w="1145037">
                  <a:extLst>
                    <a:ext uri="{9D8B030D-6E8A-4147-A177-3AD203B41FA5}">
                      <a16:colId xmlns:a16="http://schemas.microsoft.com/office/drawing/2014/main" val="3999393440"/>
                    </a:ext>
                  </a:extLst>
                </a:gridCol>
              </a:tblGrid>
              <a:tr h="504000">
                <a:tc>
                  <a:txBody>
                    <a:bodyPr/>
                    <a:lstStyle/>
                    <a:p>
                      <a:pPr algn="ctr" rtl="0" fontAlgn="ctr"/>
                      <a:r>
                        <a:rPr lang="nb-NO" sz="1050" b="1" i="0" u="none" strike="noStrike" dirty="0">
                          <a:solidFill>
                            <a:srgbClr val="FFFFFF"/>
                          </a:solidFill>
                          <a:effectLst/>
                          <a:latin typeface="Calibri" panose="020F0502020204030204" pitchFamily="34" charset="0"/>
                        </a:rPr>
                        <a:t>Anslag</a:t>
                      </a:r>
                    </a:p>
                  </a:txBody>
                  <a:tcPr marL="36000" marR="36000" marT="0" marB="0" anchor="ctr"/>
                </a:tc>
                <a:tc>
                  <a:txBody>
                    <a:bodyPr/>
                    <a:lstStyle/>
                    <a:p>
                      <a:pPr algn="ctr" rtl="0" fontAlgn="ctr"/>
                      <a:r>
                        <a:rPr lang="nb-NO" sz="1050" u="none" strike="noStrike" dirty="0">
                          <a:effectLst/>
                        </a:rPr>
                        <a:t>Totalforbruk per reisende</a:t>
                      </a:r>
                      <a:endParaRPr lang="nb-NO" sz="1050" b="1" i="0" u="none" strike="noStrike" dirty="0">
                        <a:solidFill>
                          <a:srgbClr val="FFFFFF"/>
                        </a:solidFill>
                        <a:effectLst/>
                        <a:latin typeface="Calibri" panose="020F0502020204030204" pitchFamily="34" charset="0"/>
                      </a:endParaRPr>
                    </a:p>
                  </a:txBody>
                  <a:tcPr marL="36000" marR="36000" marT="0" marB="0" anchor="ctr"/>
                </a:tc>
                <a:tc>
                  <a:txBody>
                    <a:bodyPr/>
                    <a:lstStyle/>
                    <a:p>
                      <a:pPr algn="ctr" rtl="0" fontAlgn="ctr"/>
                      <a:r>
                        <a:rPr lang="nb-NO" sz="1050" u="none" strike="noStrike" dirty="0">
                          <a:effectLst/>
                        </a:rPr>
                        <a:t>Omsetning (mrd. kr)</a:t>
                      </a:r>
                      <a:endParaRPr lang="nb-NO" sz="1050" b="1" i="0" u="none" strike="noStrike" dirty="0">
                        <a:solidFill>
                          <a:srgbClr val="FFFFFF"/>
                        </a:solidFill>
                        <a:effectLst/>
                        <a:latin typeface="Calibri" panose="020F0502020204030204" pitchFamily="34" charset="0"/>
                      </a:endParaRPr>
                    </a:p>
                  </a:txBody>
                  <a:tcPr marL="36000" marR="36000" marT="0" marB="0" anchor="ctr"/>
                </a:tc>
                <a:tc>
                  <a:txBody>
                    <a:bodyPr/>
                    <a:lstStyle/>
                    <a:p>
                      <a:pPr algn="ctr" rtl="0" fontAlgn="ctr"/>
                      <a:r>
                        <a:rPr lang="nb-NO" sz="1050" u="none" strike="noStrike" dirty="0">
                          <a:effectLst/>
                        </a:rPr>
                        <a:t>Direkte </a:t>
                      </a:r>
                      <a:r>
                        <a:rPr lang="nb-NO" sz="1050" u="none" strike="noStrike" dirty="0" err="1">
                          <a:effectLst/>
                        </a:rPr>
                        <a:t>vs</a:t>
                      </a:r>
                      <a:r>
                        <a:rPr lang="nb-NO" sz="1050" u="none" strike="noStrike" dirty="0">
                          <a:effectLst/>
                        </a:rPr>
                        <a:t> (mrd. kr)</a:t>
                      </a:r>
                      <a:endParaRPr lang="nb-NO" sz="1050" b="1" i="0" u="none" strike="noStrike" dirty="0">
                        <a:solidFill>
                          <a:srgbClr val="FFFFFF"/>
                        </a:solidFill>
                        <a:effectLst/>
                        <a:latin typeface="Calibri" panose="020F0502020204030204" pitchFamily="34" charset="0"/>
                      </a:endParaRPr>
                    </a:p>
                  </a:txBody>
                  <a:tcPr marL="36000" marR="36000" marT="0" marB="0" anchor="ctr"/>
                </a:tc>
                <a:tc>
                  <a:txBody>
                    <a:bodyPr/>
                    <a:lstStyle/>
                    <a:p>
                      <a:pPr algn="ctr" rtl="0" fontAlgn="ctr"/>
                      <a:r>
                        <a:rPr lang="nb-NO" sz="1050" u="none" strike="noStrike">
                          <a:effectLst/>
                        </a:rPr>
                        <a:t>Ringvirkning vs (mrd. kr)</a:t>
                      </a:r>
                      <a:endParaRPr lang="nb-NO" sz="1050" b="1" i="0" u="none" strike="noStrike">
                        <a:solidFill>
                          <a:srgbClr val="FFFFFF"/>
                        </a:solidFill>
                        <a:effectLst/>
                        <a:latin typeface="Calibri" panose="020F0502020204030204" pitchFamily="34" charset="0"/>
                      </a:endParaRPr>
                    </a:p>
                  </a:txBody>
                  <a:tcPr marL="36000" marR="36000" marT="0" marB="0" anchor="ctr"/>
                </a:tc>
                <a:tc>
                  <a:txBody>
                    <a:bodyPr/>
                    <a:lstStyle/>
                    <a:p>
                      <a:pPr algn="ctr" rtl="0" fontAlgn="ctr"/>
                      <a:r>
                        <a:rPr lang="nb-NO" sz="1050" u="none" strike="noStrike" dirty="0">
                          <a:effectLst/>
                        </a:rPr>
                        <a:t>Direkte </a:t>
                      </a:r>
                      <a:r>
                        <a:rPr lang="nb-NO" sz="1050" u="none" strike="noStrike" dirty="0" err="1">
                          <a:effectLst/>
                        </a:rPr>
                        <a:t>syss</a:t>
                      </a:r>
                      <a:r>
                        <a:rPr lang="nb-NO" sz="1050" u="none" strike="noStrike" dirty="0">
                          <a:effectLst/>
                        </a:rPr>
                        <a:t>.</a:t>
                      </a:r>
                      <a:endParaRPr lang="nb-NO" sz="1050" b="1" i="0" u="none" strike="noStrike" dirty="0">
                        <a:solidFill>
                          <a:srgbClr val="FFFFFF"/>
                        </a:solidFill>
                        <a:effectLst/>
                        <a:latin typeface="Calibri" panose="020F0502020204030204" pitchFamily="34" charset="0"/>
                      </a:endParaRPr>
                    </a:p>
                  </a:txBody>
                  <a:tcPr marL="36000" marR="36000" marT="0" marB="0" anchor="ctr"/>
                </a:tc>
                <a:tc>
                  <a:txBody>
                    <a:bodyPr/>
                    <a:lstStyle/>
                    <a:p>
                      <a:pPr algn="ctr" rtl="0" fontAlgn="ctr"/>
                      <a:r>
                        <a:rPr lang="nb-NO" sz="1050" u="none" strike="noStrike" dirty="0">
                          <a:effectLst/>
                        </a:rPr>
                        <a:t>Ringvirkning </a:t>
                      </a:r>
                      <a:r>
                        <a:rPr lang="nb-NO" sz="1050" u="none" strike="noStrike" dirty="0" err="1">
                          <a:effectLst/>
                        </a:rPr>
                        <a:t>syss</a:t>
                      </a:r>
                      <a:r>
                        <a:rPr lang="nb-NO" sz="1050" u="none" strike="noStrike" dirty="0">
                          <a:effectLst/>
                        </a:rPr>
                        <a:t>.</a:t>
                      </a:r>
                      <a:endParaRPr lang="nb-NO" sz="1050" b="1" i="0" u="none" strike="noStrike" dirty="0">
                        <a:solidFill>
                          <a:srgbClr val="FFFFFF"/>
                        </a:solidFill>
                        <a:effectLst/>
                        <a:latin typeface="Calibri" panose="020F0502020204030204" pitchFamily="34" charset="0"/>
                      </a:endParaRPr>
                    </a:p>
                  </a:txBody>
                  <a:tcPr marL="36000" marR="36000" marT="0" marB="0" anchor="ctr"/>
                </a:tc>
                <a:extLst>
                  <a:ext uri="{0D108BD9-81ED-4DB2-BD59-A6C34878D82A}">
                    <a16:rowId xmlns:a16="http://schemas.microsoft.com/office/drawing/2014/main" val="1683950490"/>
                  </a:ext>
                </a:extLst>
              </a:tr>
              <a:tr h="324000">
                <a:tc>
                  <a:txBody>
                    <a:bodyPr/>
                    <a:lstStyle/>
                    <a:p>
                      <a:pPr algn="ctr" rtl="0" fontAlgn="ctr"/>
                      <a:r>
                        <a:rPr lang="nb-NO" sz="1200" b="0" i="0" u="none" strike="noStrike" dirty="0">
                          <a:solidFill>
                            <a:srgbClr val="000000"/>
                          </a:solidFill>
                          <a:effectLst/>
                          <a:latin typeface="Calibri" panose="020F0502020204030204" pitchFamily="34" charset="0"/>
                        </a:rPr>
                        <a:t>Lavt</a:t>
                      </a:r>
                    </a:p>
                  </a:txBody>
                  <a:tcPr marL="36000" marR="36000" marT="0" marB="0" anchor="ctr"/>
                </a:tc>
                <a:tc>
                  <a:txBody>
                    <a:bodyPr/>
                    <a:lstStyle/>
                    <a:p>
                      <a:pPr algn="ctr" rtl="0" fontAlgn="ctr"/>
                      <a:r>
                        <a:rPr lang="nb-NO" sz="1200" b="0" u="none" strike="noStrike" dirty="0">
                          <a:effectLst/>
                        </a:rPr>
                        <a:t> kr    5 853</a:t>
                      </a:r>
                      <a:endParaRPr lang="nb-NO" sz="1200" b="0" i="0" u="none" strike="noStrike" dirty="0">
                        <a:solidFill>
                          <a:srgbClr val="000000"/>
                        </a:solidFill>
                        <a:effectLst/>
                        <a:latin typeface="Calibri" panose="020F0502020204030204" pitchFamily="34" charset="0"/>
                      </a:endParaRPr>
                    </a:p>
                  </a:txBody>
                  <a:tcPr marL="36000" marR="36000" marT="0" marB="0" anchor="ctr"/>
                </a:tc>
                <a:tc>
                  <a:txBody>
                    <a:bodyPr/>
                    <a:lstStyle/>
                    <a:p>
                      <a:pPr algn="ctr" rtl="0" fontAlgn="ctr"/>
                      <a:r>
                        <a:rPr lang="nb-NO" sz="1200" b="0" i="0" u="none" strike="noStrike" dirty="0">
                          <a:solidFill>
                            <a:srgbClr val="000000"/>
                          </a:solidFill>
                          <a:effectLst/>
                          <a:latin typeface="Calibri" panose="020F0502020204030204" pitchFamily="34" charset="0"/>
                        </a:rPr>
                        <a:t>8,4</a:t>
                      </a:r>
                    </a:p>
                  </a:txBody>
                  <a:tcPr marL="36000" marR="36000" marT="0" marB="0" anchor="ctr"/>
                </a:tc>
                <a:tc>
                  <a:txBody>
                    <a:bodyPr/>
                    <a:lstStyle/>
                    <a:p>
                      <a:pPr algn="ctr" rtl="0" fontAlgn="ctr"/>
                      <a:r>
                        <a:rPr lang="nb-NO" sz="1200" b="0" u="none" strike="noStrike" dirty="0">
                          <a:effectLst/>
                        </a:rPr>
                        <a:t>4,2 </a:t>
                      </a:r>
                      <a:endParaRPr lang="nb-NO" sz="1200" b="0" i="0" u="none" strike="noStrike" dirty="0">
                        <a:solidFill>
                          <a:srgbClr val="000000"/>
                        </a:solidFill>
                        <a:effectLst/>
                        <a:latin typeface="Calibri" panose="020F0502020204030204" pitchFamily="34" charset="0"/>
                      </a:endParaRPr>
                    </a:p>
                  </a:txBody>
                  <a:tcPr marL="36000" marR="36000" marT="0" marB="0" anchor="ctr"/>
                </a:tc>
                <a:tc>
                  <a:txBody>
                    <a:bodyPr/>
                    <a:lstStyle/>
                    <a:p>
                      <a:pPr algn="ctr" rtl="0" fontAlgn="ctr"/>
                      <a:r>
                        <a:rPr lang="nb-NO" sz="1200" b="0" u="none" strike="noStrike" dirty="0">
                          <a:effectLst/>
                        </a:rPr>
                        <a:t>2,5 </a:t>
                      </a:r>
                      <a:endParaRPr lang="nb-NO" sz="1200" b="0" i="0" u="none" strike="noStrike" dirty="0">
                        <a:solidFill>
                          <a:srgbClr val="000000"/>
                        </a:solidFill>
                        <a:effectLst/>
                        <a:latin typeface="Calibri" panose="020F0502020204030204" pitchFamily="34" charset="0"/>
                      </a:endParaRPr>
                    </a:p>
                  </a:txBody>
                  <a:tcPr marL="36000" marR="36000" marT="0" marB="0" anchor="ctr"/>
                </a:tc>
                <a:tc>
                  <a:txBody>
                    <a:bodyPr/>
                    <a:lstStyle/>
                    <a:p>
                      <a:pPr algn="ctr" rtl="0" fontAlgn="ctr"/>
                      <a:r>
                        <a:rPr lang="nb-NO" sz="1200" b="0" u="none" strike="noStrike" dirty="0">
                          <a:effectLst/>
                        </a:rPr>
                        <a:t>8 740 </a:t>
                      </a:r>
                      <a:endParaRPr lang="nb-NO" sz="1200" b="0" i="0" u="none" strike="noStrike" dirty="0">
                        <a:solidFill>
                          <a:srgbClr val="000000"/>
                        </a:solidFill>
                        <a:effectLst/>
                        <a:latin typeface="Calibri" panose="020F0502020204030204" pitchFamily="34" charset="0"/>
                      </a:endParaRPr>
                    </a:p>
                  </a:txBody>
                  <a:tcPr marL="36000" marR="36000" marT="0" marB="0" anchor="ctr"/>
                </a:tc>
                <a:tc>
                  <a:txBody>
                    <a:bodyPr/>
                    <a:lstStyle/>
                    <a:p>
                      <a:pPr algn="ctr" rtl="0" fontAlgn="ctr"/>
                      <a:r>
                        <a:rPr lang="nb-NO" sz="1200" b="0" u="none" strike="noStrike" dirty="0">
                          <a:effectLst/>
                        </a:rPr>
                        <a:t>2 500 </a:t>
                      </a:r>
                      <a:endParaRPr lang="nb-NO" sz="1200" b="0" i="0" u="none" strike="noStrike" dirty="0">
                        <a:solidFill>
                          <a:srgbClr val="000000"/>
                        </a:solidFill>
                        <a:effectLst/>
                        <a:latin typeface="Calibri" panose="020F0502020204030204" pitchFamily="34" charset="0"/>
                      </a:endParaRPr>
                    </a:p>
                  </a:txBody>
                  <a:tcPr marL="36000" marR="36000" marT="0" marB="0" anchor="ctr"/>
                </a:tc>
                <a:extLst>
                  <a:ext uri="{0D108BD9-81ED-4DB2-BD59-A6C34878D82A}">
                    <a16:rowId xmlns:a16="http://schemas.microsoft.com/office/drawing/2014/main" val="1047622077"/>
                  </a:ext>
                </a:extLst>
              </a:tr>
              <a:tr h="324000">
                <a:tc>
                  <a:txBody>
                    <a:bodyPr/>
                    <a:lstStyle/>
                    <a:p>
                      <a:pPr algn="ctr" rtl="0" fontAlgn="ctr"/>
                      <a:r>
                        <a:rPr lang="nb-NO" sz="1200" b="1" i="0" u="none" strike="noStrike" dirty="0">
                          <a:solidFill>
                            <a:srgbClr val="000000"/>
                          </a:solidFill>
                          <a:effectLst/>
                          <a:latin typeface="Calibri" panose="020F0502020204030204" pitchFamily="34" charset="0"/>
                        </a:rPr>
                        <a:t>Middels</a:t>
                      </a:r>
                    </a:p>
                  </a:txBody>
                  <a:tcPr marL="36000" marR="36000" marT="0" marB="0" anchor="ctr"/>
                </a:tc>
                <a:tc>
                  <a:txBody>
                    <a:bodyPr/>
                    <a:lstStyle/>
                    <a:p>
                      <a:pPr algn="ctr" rtl="0" fontAlgn="ctr"/>
                      <a:r>
                        <a:rPr lang="nb-NO" sz="1200" b="1" u="none" strike="noStrike" dirty="0">
                          <a:effectLst/>
                        </a:rPr>
                        <a:t> kr      10 764 </a:t>
                      </a:r>
                      <a:endParaRPr lang="nb-NO" sz="1200" b="1" i="0" u="none" strike="noStrike" dirty="0">
                        <a:solidFill>
                          <a:srgbClr val="000000"/>
                        </a:solidFill>
                        <a:effectLst/>
                        <a:latin typeface="Calibri" panose="020F0502020204030204" pitchFamily="34" charset="0"/>
                      </a:endParaRPr>
                    </a:p>
                  </a:txBody>
                  <a:tcPr marL="36000" marR="36000" marT="0" marB="0" anchor="ctr"/>
                </a:tc>
                <a:tc>
                  <a:txBody>
                    <a:bodyPr/>
                    <a:lstStyle/>
                    <a:p>
                      <a:pPr algn="ctr" rtl="0" fontAlgn="ctr"/>
                      <a:r>
                        <a:rPr lang="nb-NO" sz="1200" b="1" u="none" strike="noStrike" dirty="0">
                          <a:effectLst/>
                        </a:rPr>
                        <a:t>15,5 </a:t>
                      </a:r>
                      <a:endParaRPr lang="nb-NO" sz="1200" b="1" i="0" u="none" strike="noStrike" dirty="0">
                        <a:solidFill>
                          <a:srgbClr val="000000"/>
                        </a:solidFill>
                        <a:effectLst/>
                        <a:latin typeface="Calibri" panose="020F0502020204030204" pitchFamily="34" charset="0"/>
                      </a:endParaRPr>
                    </a:p>
                  </a:txBody>
                  <a:tcPr marL="36000" marR="36000" marT="0" marB="0" anchor="ctr"/>
                </a:tc>
                <a:tc>
                  <a:txBody>
                    <a:bodyPr/>
                    <a:lstStyle/>
                    <a:p>
                      <a:pPr algn="ctr" rtl="0" fontAlgn="ctr"/>
                      <a:r>
                        <a:rPr lang="nb-NO" sz="1200" b="1" u="none" strike="noStrike" dirty="0">
                          <a:effectLst/>
                        </a:rPr>
                        <a:t>7,3 </a:t>
                      </a:r>
                      <a:endParaRPr lang="nb-NO" sz="1200" b="1" i="0" u="none" strike="noStrike" dirty="0">
                        <a:solidFill>
                          <a:srgbClr val="000000"/>
                        </a:solidFill>
                        <a:effectLst/>
                        <a:latin typeface="Calibri" panose="020F0502020204030204" pitchFamily="34" charset="0"/>
                      </a:endParaRPr>
                    </a:p>
                  </a:txBody>
                  <a:tcPr marL="36000" marR="36000" marT="0" marB="0" anchor="ctr"/>
                </a:tc>
                <a:tc>
                  <a:txBody>
                    <a:bodyPr/>
                    <a:lstStyle/>
                    <a:p>
                      <a:pPr algn="ctr" rtl="0" fontAlgn="ctr"/>
                      <a:r>
                        <a:rPr lang="nb-NO" sz="1200" b="1" u="none" strike="noStrike" dirty="0">
                          <a:effectLst/>
                        </a:rPr>
                        <a:t>4,4 </a:t>
                      </a:r>
                      <a:endParaRPr lang="nb-NO" sz="1200" b="1" i="0" u="none" strike="noStrike" dirty="0">
                        <a:solidFill>
                          <a:srgbClr val="000000"/>
                        </a:solidFill>
                        <a:effectLst/>
                        <a:latin typeface="Calibri" panose="020F0502020204030204" pitchFamily="34" charset="0"/>
                      </a:endParaRPr>
                    </a:p>
                  </a:txBody>
                  <a:tcPr marL="36000" marR="36000" marT="0" marB="0" anchor="ctr"/>
                </a:tc>
                <a:tc>
                  <a:txBody>
                    <a:bodyPr/>
                    <a:lstStyle/>
                    <a:p>
                      <a:pPr algn="ctr" rtl="0" fontAlgn="ctr"/>
                      <a:r>
                        <a:rPr lang="nb-NO" sz="1200" b="1" u="none" strike="noStrike" dirty="0">
                          <a:effectLst/>
                        </a:rPr>
                        <a:t>15 700 </a:t>
                      </a:r>
                      <a:endParaRPr lang="nb-NO" sz="1200" b="1" i="0" u="none" strike="noStrike" dirty="0">
                        <a:solidFill>
                          <a:srgbClr val="000000"/>
                        </a:solidFill>
                        <a:effectLst/>
                        <a:latin typeface="Calibri" panose="020F0502020204030204" pitchFamily="34" charset="0"/>
                      </a:endParaRPr>
                    </a:p>
                  </a:txBody>
                  <a:tcPr marL="36000" marR="36000" marT="0" marB="0" anchor="ctr"/>
                </a:tc>
                <a:tc>
                  <a:txBody>
                    <a:bodyPr/>
                    <a:lstStyle/>
                    <a:p>
                      <a:pPr algn="ctr" rtl="0" fontAlgn="ctr"/>
                      <a:r>
                        <a:rPr lang="nb-NO" sz="1200" b="1" u="none" strike="noStrike" dirty="0">
                          <a:effectLst/>
                        </a:rPr>
                        <a:t>4 300 </a:t>
                      </a:r>
                      <a:endParaRPr lang="nb-NO" sz="1200" b="1" i="0" u="none" strike="noStrike" dirty="0">
                        <a:solidFill>
                          <a:srgbClr val="000000"/>
                        </a:solidFill>
                        <a:effectLst/>
                        <a:latin typeface="Calibri" panose="020F0502020204030204" pitchFamily="34" charset="0"/>
                      </a:endParaRPr>
                    </a:p>
                  </a:txBody>
                  <a:tcPr marL="36000" marR="36000" marT="0" marB="0" anchor="ctr"/>
                </a:tc>
                <a:extLst>
                  <a:ext uri="{0D108BD9-81ED-4DB2-BD59-A6C34878D82A}">
                    <a16:rowId xmlns:a16="http://schemas.microsoft.com/office/drawing/2014/main" val="1822711336"/>
                  </a:ext>
                </a:extLst>
              </a:tr>
              <a:tr h="324000">
                <a:tc>
                  <a:txBody>
                    <a:bodyPr/>
                    <a:lstStyle/>
                    <a:p>
                      <a:pPr algn="ctr" rtl="0" fontAlgn="ctr"/>
                      <a:r>
                        <a:rPr lang="nb-NO" sz="1200" b="0" i="0" u="none" strike="noStrike" dirty="0">
                          <a:solidFill>
                            <a:srgbClr val="000000"/>
                          </a:solidFill>
                          <a:effectLst/>
                          <a:latin typeface="Calibri" panose="020F0502020204030204" pitchFamily="34" charset="0"/>
                        </a:rPr>
                        <a:t>Høyt</a:t>
                      </a:r>
                    </a:p>
                  </a:txBody>
                  <a:tcPr marL="36000" marR="36000" marT="0" marB="0" anchor="ctr"/>
                </a:tc>
                <a:tc>
                  <a:txBody>
                    <a:bodyPr/>
                    <a:lstStyle/>
                    <a:p>
                      <a:pPr algn="ctr" rtl="0" fontAlgn="ctr"/>
                      <a:r>
                        <a:rPr lang="nb-NO" sz="1200" u="none" strike="noStrike" dirty="0">
                          <a:effectLst/>
                        </a:rPr>
                        <a:t> kr      12 183 </a:t>
                      </a:r>
                      <a:endParaRPr lang="nb-NO" sz="1200" b="0" i="0" u="none" strike="noStrike" dirty="0">
                        <a:solidFill>
                          <a:srgbClr val="000000"/>
                        </a:solidFill>
                        <a:effectLst/>
                        <a:latin typeface="Calibri" panose="020F0502020204030204" pitchFamily="34" charset="0"/>
                      </a:endParaRPr>
                    </a:p>
                  </a:txBody>
                  <a:tcPr marL="36000" marR="36000" marT="0" marB="0" anchor="ctr"/>
                </a:tc>
                <a:tc>
                  <a:txBody>
                    <a:bodyPr/>
                    <a:lstStyle/>
                    <a:p>
                      <a:pPr algn="ctr" rtl="0" fontAlgn="ctr"/>
                      <a:r>
                        <a:rPr lang="nb-NO" sz="1200" u="none" strike="noStrike" dirty="0">
                          <a:effectLst/>
                        </a:rPr>
                        <a:t>17,6 </a:t>
                      </a:r>
                      <a:endParaRPr lang="nb-NO" sz="1200" b="0" i="0" u="none" strike="noStrike" dirty="0">
                        <a:solidFill>
                          <a:srgbClr val="000000"/>
                        </a:solidFill>
                        <a:effectLst/>
                        <a:latin typeface="Calibri" panose="020F0502020204030204" pitchFamily="34" charset="0"/>
                      </a:endParaRPr>
                    </a:p>
                  </a:txBody>
                  <a:tcPr marL="36000" marR="36000" marT="0" marB="0" anchor="ctr"/>
                </a:tc>
                <a:tc>
                  <a:txBody>
                    <a:bodyPr/>
                    <a:lstStyle/>
                    <a:p>
                      <a:pPr algn="ctr" rtl="0" fontAlgn="ctr"/>
                      <a:r>
                        <a:rPr lang="nb-NO" sz="1200" u="none" strike="noStrike" dirty="0">
                          <a:effectLst/>
                        </a:rPr>
                        <a:t>8,9 </a:t>
                      </a:r>
                      <a:endParaRPr lang="nb-NO" sz="1200" b="0" i="0" u="none" strike="noStrike" dirty="0">
                        <a:solidFill>
                          <a:srgbClr val="000000"/>
                        </a:solidFill>
                        <a:effectLst/>
                        <a:latin typeface="Calibri" panose="020F0502020204030204" pitchFamily="34" charset="0"/>
                      </a:endParaRPr>
                    </a:p>
                  </a:txBody>
                  <a:tcPr marL="36000" marR="36000" marT="0" marB="0" anchor="ctr"/>
                </a:tc>
                <a:tc>
                  <a:txBody>
                    <a:bodyPr/>
                    <a:lstStyle/>
                    <a:p>
                      <a:pPr algn="ctr" rtl="0" fontAlgn="ctr"/>
                      <a:r>
                        <a:rPr lang="nb-NO" sz="1200" u="none" strike="noStrike" dirty="0">
                          <a:effectLst/>
                        </a:rPr>
                        <a:t>5,3 </a:t>
                      </a:r>
                      <a:endParaRPr lang="nb-NO" sz="1200" b="0" i="0" u="none" strike="noStrike" dirty="0">
                        <a:solidFill>
                          <a:srgbClr val="000000"/>
                        </a:solidFill>
                        <a:effectLst/>
                        <a:latin typeface="Calibri" panose="020F0502020204030204" pitchFamily="34" charset="0"/>
                      </a:endParaRPr>
                    </a:p>
                  </a:txBody>
                  <a:tcPr marL="36000" marR="36000" marT="0" marB="0" anchor="ctr"/>
                </a:tc>
                <a:tc>
                  <a:txBody>
                    <a:bodyPr/>
                    <a:lstStyle/>
                    <a:p>
                      <a:pPr algn="ctr" rtl="0" fontAlgn="ctr"/>
                      <a:r>
                        <a:rPr lang="nb-NO" sz="1200" u="none" strike="noStrike" dirty="0">
                          <a:effectLst/>
                        </a:rPr>
                        <a:t>18 900 </a:t>
                      </a:r>
                      <a:endParaRPr lang="nb-NO" sz="1200" b="0" i="0" u="none" strike="noStrike" dirty="0">
                        <a:solidFill>
                          <a:srgbClr val="000000"/>
                        </a:solidFill>
                        <a:effectLst/>
                        <a:latin typeface="Calibri" panose="020F0502020204030204" pitchFamily="34" charset="0"/>
                      </a:endParaRPr>
                    </a:p>
                  </a:txBody>
                  <a:tcPr marL="36000" marR="36000" marT="0" marB="0" anchor="ctr"/>
                </a:tc>
                <a:tc>
                  <a:txBody>
                    <a:bodyPr/>
                    <a:lstStyle/>
                    <a:p>
                      <a:pPr algn="ctr" rtl="0" fontAlgn="ctr"/>
                      <a:r>
                        <a:rPr lang="nb-NO" sz="1200" u="none" strike="noStrike" dirty="0">
                          <a:effectLst/>
                        </a:rPr>
                        <a:t>5 200 </a:t>
                      </a:r>
                      <a:endParaRPr lang="nb-NO" sz="1200" b="0" i="0" u="none" strike="noStrike" dirty="0">
                        <a:solidFill>
                          <a:srgbClr val="000000"/>
                        </a:solidFill>
                        <a:effectLst/>
                        <a:latin typeface="Calibri" panose="020F0502020204030204" pitchFamily="34" charset="0"/>
                      </a:endParaRPr>
                    </a:p>
                  </a:txBody>
                  <a:tcPr marL="36000" marR="36000" marT="0" marB="0" anchor="ctr"/>
                </a:tc>
                <a:extLst>
                  <a:ext uri="{0D108BD9-81ED-4DB2-BD59-A6C34878D82A}">
                    <a16:rowId xmlns:a16="http://schemas.microsoft.com/office/drawing/2014/main" val="2497278402"/>
                  </a:ext>
                </a:extLst>
              </a:tr>
            </a:tbl>
          </a:graphicData>
        </a:graphic>
      </p:graphicFrame>
      <p:sp>
        <p:nvSpPr>
          <p:cNvPr id="14" name="Plassholder for tekst 10"/>
          <p:cNvSpPr txBox="1">
            <a:spLocks/>
          </p:cNvSpPr>
          <p:nvPr/>
        </p:nvSpPr>
        <p:spPr>
          <a:xfrm>
            <a:off x="595300" y="4618500"/>
            <a:ext cx="5137356" cy="253422"/>
          </a:xfrm>
          <a:prstGeom prst="rect">
            <a:avLst/>
          </a:prstGeom>
        </p:spPr>
        <p:txBody>
          <a:bodyPr/>
          <a:lstStyle>
            <a:lvl1pPr marL="180975" indent="-180975" algn="l" defTabSz="685800" rtl="0" eaLnBrk="1" latinLnBrk="0" hangingPunct="1">
              <a:lnSpc>
                <a:spcPct val="90000"/>
              </a:lnSpc>
              <a:spcBef>
                <a:spcPts val="500"/>
              </a:spcBef>
              <a:buClr>
                <a:schemeClr val="accent2"/>
              </a:buClr>
              <a:buFont typeface="Arial" charset="0"/>
              <a:buChar char="•"/>
              <a:tabLst/>
              <a:defRPr sz="1800" b="0" i="0" kern="1200">
                <a:solidFill>
                  <a:schemeClr val="tx1">
                    <a:lumMod val="65000"/>
                    <a:lumOff val="35000"/>
                  </a:schemeClr>
                </a:solidFill>
                <a:latin typeface="Calibri" charset="0"/>
                <a:ea typeface="Calibri" charset="0"/>
                <a:cs typeface="Calibri" charset="0"/>
              </a:defRPr>
            </a:lvl1pPr>
            <a:lvl2pPr marL="311150" indent="-130175" algn="l" defTabSz="685800" rtl="0" eaLnBrk="1" latinLnBrk="0" hangingPunct="1">
              <a:lnSpc>
                <a:spcPct val="90000"/>
              </a:lnSpc>
              <a:spcBef>
                <a:spcPts val="300"/>
              </a:spcBef>
              <a:buClrTx/>
              <a:buSzPct val="100000"/>
              <a:buFont typeface=".AppleSystemUIFont" charset="-120"/>
              <a:buChar char="‑"/>
              <a:tabLst/>
              <a:defRPr sz="1500" b="0" i="0" kern="1200">
                <a:solidFill>
                  <a:schemeClr val="tx1">
                    <a:lumMod val="65000"/>
                    <a:lumOff val="35000"/>
                  </a:schemeClr>
                </a:solidFill>
                <a:latin typeface="Calibri" charset="0"/>
                <a:ea typeface="Calibri" charset="0"/>
                <a:cs typeface="Calibri" charset="0"/>
              </a:defRPr>
            </a:lvl2pPr>
            <a:lvl3pPr marL="447675" indent="-136525" algn="l" defTabSz="685800" rtl="0" eaLnBrk="1" latinLnBrk="0" hangingPunct="1">
              <a:lnSpc>
                <a:spcPct val="90000"/>
              </a:lnSpc>
              <a:spcBef>
                <a:spcPts val="300"/>
              </a:spcBef>
              <a:buFont typeface=".AppleSystemUIFont" charset="-120"/>
              <a:buChar char="‑"/>
              <a:tabLst/>
              <a:defRPr sz="1300" b="0" i="1" kern="1200">
                <a:solidFill>
                  <a:schemeClr val="tx1">
                    <a:lumMod val="65000"/>
                    <a:lumOff val="35000"/>
                  </a:schemeClr>
                </a:solidFill>
                <a:latin typeface="Calibri" charset="0"/>
                <a:ea typeface="Calibri" charset="0"/>
                <a:cs typeface="Calibri" charset="0"/>
              </a:defRPr>
            </a:lvl3pPr>
            <a:lvl4pPr marL="577850" indent="-130175" algn="l" defTabSz="685800" rtl="0" eaLnBrk="1" latinLnBrk="0" hangingPunct="1">
              <a:lnSpc>
                <a:spcPct val="90000"/>
              </a:lnSpc>
              <a:spcBef>
                <a:spcPts val="300"/>
              </a:spcBef>
              <a:buFont typeface=".AppleSystemUIFont" charset="-120"/>
              <a:buChar char="‑"/>
              <a:tabLst/>
              <a:defRPr sz="1100" b="0" i="0" kern="1200">
                <a:solidFill>
                  <a:schemeClr val="tx1">
                    <a:lumMod val="65000"/>
                    <a:lumOff val="35000"/>
                  </a:schemeClr>
                </a:solidFill>
                <a:latin typeface="Calibri" charset="0"/>
                <a:ea typeface="Calibri" charset="0"/>
                <a:cs typeface="Calibri" charset="0"/>
              </a:defRPr>
            </a:lvl4pPr>
            <a:lvl5pPr marL="6350" indent="0" algn="l" defTabSz="685800" rtl="0" eaLnBrk="1" latinLnBrk="0" hangingPunct="1">
              <a:lnSpc>
                <a:spcPct val="90000"/>
              </a:lnSpc>
              <a:spcBef>
                <a:spcPts val="1000"/>
              </a:spcBef>
              <a:buFont typeface=".AppleSystemUIFont" charset="-120"/>
              <a:buNone/>
              <a:tabLst/>
              <a:defRPr sz="900" b="0" i="0" kern="1200">
                <a:solidFill>
                  <a:schemeClr val="tx1">
                    <a:lumMod val="65000"/>
                    <a:lumOff val="35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900" b="1" dirty="0">
                <a:solidFill>
                  <a:schemeClr val="accent1"/>
                </a:solidFill>
              </a:rPr>
              <a:t>Tall for omsetning og verdiskaping (</a:t>
            </a:r>
            <a:r>
              <a:rPr lang="nb-NO" sz="900" b="1" dirty="0" err="1">
                <a:solidFill>
                  <a:schemeClr val="accent1"/>
                </a:solidFill>
              </a:rPr>
              <a:t>vs</a:t>
            </a:r>
            <a:r>
              <a:rPr lang="nb-NO" sz="900" b="1" dirty="0">
                <a:solidFill>
                  <a:schemeClr val="accent1"/>
                </a:solidFill>
              </a:rPr>
              <a:t>) i NOK. Sysselsatte (sys) i antall ansatte. Avrundet.</a:t>
            </a:r>
          </a:p>
        </p:txBody>
      </p:sp>
      <p:pic>
        <p:nvPicPr>
          <p:cNvPr id="11" name="Bilde 10">
            <a:extLst>
              <a:ext uri="{FF2B5EF4-FFF2-40B4-BE49-F238E27FC236}">
                <a16:creationId xmlns:a16="http://schemas.microsoft.com/office/drawing/2014/main" id="{1C323F85-67E6-417E-9F9D-63B399C1F3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44" t="521" r="1"/>
          <a:stretch/>
        </p:blipFill>
        <p:spPr>
          <a:xfrm>
            <a:off x="5157716" y="715956"/>
            <a:ext cx="3517972" cy="2263166"/>
          </a:xfrm>
          <a:prstGeom prst="rect">
            <a:avLst/>
          </a:prstGeom>
        </p:spPr>
      </p:pic>
    </p:spTree>
    <p:extLst>
      <p:ext uri="{BB962C8B-B14F-4D97-AF65-F5344CB8AC3E}">
        <p14:creationId xmlns:p14="http://schemas.microsoft.com/office/powerpoint/2010/main" val="53000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innhold 10"/>
          <p:cNvSpPr>
            <a:spLocks noGrp="1"/>
          </p:cNvSpPr>
          <p:nvPr>
            <p:ph sz="quarter" idx="17"/>
          </p:nvPr>
        </p:nvSpPr>
        <p:spPr>
          <a:xfrm>
            <a:off x="467518" y="799476"/>
            <a:ext cx="8219282" cy="3932070"/>
          </a:xfrm>
        </p:spPr>
        <p:txBody>
          <a:bodyPr>
            <a:normAutofit/>
          </a:bodyPr>
          <a:lstStyle/>
          <a:p>
            <a:r>
              <a:rPr lang="nb-NO" sz="1200" b="1" dirty="0">
                <a:solidFill>
                  <a:schemeClr val="tx1">
                    <a:lumMod val="75000"/>
                    <a:lumOff val="25000"/>
                  </a:schemeClr>
                </a:solidFill>
              </a:rPr>
              <a:t>Passasjergrunnlaget: 1 442 930 reisende</a:t>
            </a:r>
          </a:p>
          <a:p>
            <a:pPr lvl="1"/>
            <a:r>
              <a:rPr lang="nb-NO" sz="1200" dirty="0">
                <a:solidFill>
                  <a:schemeClr val="tx1">
                    <a:lumMod val="75000"/>
                    <a:lumOff val="25000"/>
                  </a:schemeClr>
                </a:solidFill>
              </a:rPr>
              <a:t>Mottatt datafil fra Norwegian, med antall passasjerer med Norge som </a:t>
            </a:r>
            <a:r>
              <a:rPr lang="nb-NO" sz="1200" dirty="0" err="1">
                <a:solidFill>
                  <a:schemeClr val="tx1">
                    <a:lumMod val="75000"/>
                    <a:lumOff val="25000"/>
                  </a:schemeClr>
                </a:solidFill>
              </a:rPr>
              <a:t>hoveddestinasjon</a:t>
            </a:r>
            <a:r>
              <a:rPr lang="nb-NO" sz="1200" dirty="0">
                <a:solidFill>
                  <a:schemeClr val="tx1">
                    <a:lumMod val="75000"/>
                    <a:lumOff val="25000"/>
                  </a:schemeClr>
                </a:solidFill>
              </a:rPr>
              <a:t> i 2019. Norwegian har også levert egne anslag på andelen av disse passasjerene som er av utenlandsk opprinnelse.</a:t>
            </a:r>
            <a:br>
              <a:rPr lang="nb-NO" sz="1200" dirty="0">
                <a:solidFill>
                  <a:schemeClr val="tx1">
                    <a:lumMod val="75000"/>
                    <a:lumOff val="25000"/>
                  </a:schemeClr>
                </a:solidFill>
              </a:rPr>
            </a:br>
            <a:endParaRPr lang="nb-NO" sz="1200" dirty="0">
              <a:solidFill>
                <a:schemeClr val="tx1">
                  <a:lumMod val="75000"/>
                  <a:lumOff val="25000"/>
                </a:schemeClr>
              </a:solidFill>
            </a:endParaRPr>
          </a:p>
          <a:p>
            <a:r>
              <a:rPr lang="nb-NO" sz="1200" b="1" dirty="0">
                <a:solidFill>
                  <a:schemeClr val="tx1">
                    <a:lumMod val="75000"/>
                    <a:lumOff val="25000"/>
                  </a:schemeClr>
                </a:solidFill>
              </a:rPr>
              <a:t>Forbrukstall: 10 760 kr per person per reise (middelanslag)</a:t>
            </a:r>
          </a:p>
          <a:p>
            <a:pPr lvl="1"/>
            <a:r>
              <a:rPr lang="nb-NO" sz="1200" dirty="0">
                <a:solidFill>
                  <a:schemeClr val="tx1">
                    <a:lumMod val="75000"/>
                    <a:lumOff val="25000"/>
                  </a:schemeClr>
                </a:solidFill>
              </a:rPr>
              <a:t>Utgangspunkt i forbruksundersøkelser fra Transportøkonomisk institutt (TØI) og Innovasjon Norge. Vi har foretatt konservative anslag.</a:t>
            </a:r>
          </a:p>
          <a:p>
            <a:pPr lvl="1"/>
            <a:r>
              <a:rPr lang="nb-NO" sz="1200" dirty="0">
                <a:solidFill>
                  <a:schemeClr val="tx1">
                    <a:lumMod val="75000"/>
                    <a:lumOff val="25000"/>
                  </a:schemeClr>
                </a:solidFill>
              </a:rPr>
              <a:t>Totalforbruk kan dekomponeres i døgnforbruk og antall gjestedøgn. Begge varierer betydelig mellom besøkssegmenter, og det er usikkert hvor det sanne gjennomsnittet ligger.</a:t>
            </a:r>
          </a:p>
          <a:p>
            <a:pPr lvl="1"/>
            <a:r>
              <a:rPr lang="nb-NO" sz="1200" dirty="0">
                <a:solidFill>
                  <a:schemeClr val="tx1">
                    <a:lumMod val="75000"/>
                    <a:lumOff val="25000"/>
                  </a:schemeClr>
                </a:solidFill>
              </a:rPr>
              <a:t>Forbrukstall varierer også mellom nasjonaliteter, reisemåte og sesong.</a:t>
            </a:r>
          </a:p>
          <a:p>
            <a:pPr lvl="1"/>
            <a:r>
              <a:rPr lang="nb-NO" sz="1200" dirty="0">
                <a:solidFill>
                  <a:schemeClr val="tx1">
                    <a:lumMod val="75000"/>
                    <a:lumOff val="25000"/>
                  </a:schemeClr>
                </a:solidFill>
              </a:rPr>
              <a:t>Det er usikkert hvor stor andel av reiseutgiftene som betales i hjemlandet før reisen som tilfaller Norge. </a:t>
            </a:r>
          </a:p>
          <a:p>
            <a:pPr lvl="1"/>
            <a:r>
              <a:rPr lang="nb-NO" sz="1200" dirty="0">
                <a:solidFill>
                  <a:schemeClr val="tx1">
                    <a:lumMod val="75000"/>
                    <a:lumOff val="25000"/>
                  </a:schemeClr>
                </a:solidFill>
              </a:rPr>
              <a:t>Norwegian har relativt mange unge passasjerer, og relativt høy andel fritidsreiser i forhold til yrkesreiser (TØI 2014).</a:t>
            </a:r>
          </a:p>
          <a:p>
            <a:pPr lvl="1"/>
            <a:r>
              <a:rPr lang="nb-NO" sz="1200" dirty="0">
                <a:solidFill>
                  <a:schemeClr val="tx1">
                    <a:lumMod val="75000"/>
                    <a:lumOff val="25000"/>
                  </a:schemeClr>
                </a:solidFill>
              </a:rPr>
              <a:t>Kostnaden for flybilletten inkluderes ikke i vår analyse.</a:t>
            </a:r>
          </a:p>
          <a:p>
            <a:pPr lvl="1"/>
            <a:r>
              <a:rPr lang="nb-NO" sz="1200" dirty="0">
                <a:solidFill>
                  <a:schemeClr val="tx1">
                    <a:lumMod val="75000"/>
                    <a:lumOff val="25000"/>
                  </a:schemeClr>
                </a:solidFill>
              </a:rPr>
              <a:t>TØI 2007, Totalforbruk utenlandske flyturister:</a:t>
            </a:r>
          </a:p>
          <a:p>
            <a:pPr lvl="2"/>
            <a:r>
              <a:rPr lang="nb-NO" sz="1200" dirty="0">
                <a:solidFill>
                  <a:schemeClr val="tx1">
                    <a:lumMod val="75000"/>
                    <a:lumOff val="25000"/>
                  </a:schemeClr>
                </a:solidFill>
              </a:rPr>
              <a:t>Kr 14210 (sommer)</a:t>
            </a:r>
          </a:p>
          <a:p>
            <a:pPr lvl="2"/>
            <a:r>
              <a:rPr lang="nb-NO" sz="1200" dirty="0">
                <a:solidFill>
                  <a:schemeClr val="tx1">
                    <a:lumMod val="75000"/>
                    <a:lumOff val="25000"/>
                  </a:schemeClr>
                </a:solidFill>
              </a:rPr>
              <a:t>Kr 10330 (vinter)</a:t>
            </a:r>
          </a:p>
          <a:p>
            <a:pPr lvl="1"/>
            <a:r>
              <a:rPr lang="nb-NO" sz="1200" dirty="0">
                <a:solidFill>
                  <a:schemeClr val="tx1">
                    <a:lumMod val="75000"/>
                    <a:lumOff val="25000"/>
                  </a:schemeClr>
                </a:solidFill>
              </a:rPr>
              <a:t>Innovasjon Norge, Turistundersøkelsen 2016, totalt utlendinger alle reisemåter:</a:t>
            </a:r>
          </a:p>
          <a:p>
            <a:pPr lvl="2"/>
            <a:r>
              <a:rPr lang="nb-NO" sz="1200" dirty="0">
                <a:solidFill>
                  <a:schemeClr val="tx1">
                    <a:lumMod val="75000"/>
                    <a:lumOff val="25000"/>
                  </a:schemeClr>
                </a:solidFill>
              </a:rPr>
              <a:t>Kr 24 795 (sommer, feriereisende), kr 22 875 (sommer, forretningsreisende)</a:t>
            </a:r>
          </a:p>
          <a:p>
            <a:pPr lvl="2"/>
            <a:r>
              <a:rPr lang="nb-NO" sz="1200" dirty="0">
                <a:solidFill>
                  <a:schemeClr val="tx1">
                    <a:lumMod val="75000"/>
                    <a:lumOff val="25000"/>
                  </a:schemeClr>
                </a:solidFill>
              </a:rPr>
              <a:t>Kr 16 365 (vinter, feriereisende), kr 16 835 (vinter, forretningsreisende)</a:t>
            </a:r>
          </a:p>
        </p:txBody>
      </p:sp>
      <p:sp>
        <p:nvSpPr>
          <p:cNvPr id="10" name="Plassholder for tekst 9"/>
          <p:cNvSpPr>
            <a:spLocks noGrp="1"/>
          </p:cNvSpPr>
          <p:nvPr>
            <p:ph type="body" sz="quarter" idx="14"/>
          </p:nvPr>
        </p:nvSpPr>
        <p:spPr/>
        <p:txBody>
          <a:bodyPr/>
          <a:lstStyle/>
          <a:p>
            <a:r>
              <a:rPr lang="nb-NO" err="1"/>
              <a:t>Metode</a:t>
            </a:r>
            <a:r>
              <a:rPr lang="nb-NO"/>
              <a:t>: datagrunnlaget</a:t>
            </a:r>
            <a:endParaRPr lang="nb-NO" dirty="0"/>
          </a:p>
        </p:txBody>
      </p:sp>
      <p:sp>
        <p:nvSpPr>
          <p:cNvPr id="6" name="Plassholder for dato 5"/>
          <p:cNvSpPr>
            <a:spLocks noGrp="1"/>
          </p:cNvSpPr>
          <p:nvPr>
            <p:ph type="dt" sz="half" idx="19"/>
          </p:nvPr>
        </p:nvSpPr>
        <p:spPr/>
        <p:txBody>
          <a:bodyPr/>
          <a:lstStyle/>
          <a:p>
            <a:fld id="{1251E318-318D-3D4A-A940-EAC0044E53F6}" type="datetime1">
              <a:rPr lang="nb-NO" smtClean="0"/>
              <a:t>19.03.2020</a:t>
            </a:fld>
            <a:endParaRPr lang="nb-NO" dirty="0"/>
          </a:p>
        </p:txBody>
      </p:sp>
      <p:sp>
        <p:nvSpPr>
          <p:cNvPr id="7" name="Plassholder for bunntekst 6"/>
          <p:cNvSpPr>
            <a:spLocks noGrp="1"/>
          </p:cNvSpPr>
          <p:nvPr>
            <p:ph type="ftr" sz="quarter" idx="20"/>
          </p:nvPr>
        </p:nvSpPr>
        <p:spPr/>
        <p:txBody>
          <a:bodyPr/>
          <a:lstStyle/>
          <a:p>
            <a:r>
              <a:rPr lang="nb-NO"/>
              <a:t>Menon Economics</a:t>
            </a:r>
            <a:endParaRPr lang="nb-NO" dirty="0"/>
          </a:p>
        </p:txBody>
      </p:sp>
      <p:sp>
        <p:nvSpPr>
          <p:cNvPr id="8" name="Plassholder for lysbildenummer 7"/>
          <p:cNvSpPr>
            <a:spLocks noGrp="1"/>
          </p:cNvSpPr>
          <p:nvPr>
            <p:ph type="sldNum" sz="quarter" idx="21"/>
          </p:nvPr>
        </p:nvSpPr>
        <p:spPr/>
        <p:txBody>
          <a:bodyPr/>
          <a:lstStyle/>
          <a:p>
            <a:r>
              <a:rPr lang="nb-NO"/>
              <a:t> </a:t>
            </a:r>
            <a:fld id="{4B4A0E1B-6928-413F-B10B-EA3BF5B40920}" type="slidenum">
              <a:rPr lang="nb-NO" smtClean="0"/>
              <a:pPr/>
              <a:t>19</a:t>
            </a:fld>
            <a:endParaRPr lang="nb-NO" dirty="0"/>
          </a:p>
        </p:txBody>
      </p:sp>
    </p:spTree>
    <p:extLst>
      <p:ext uri="{BB962C8B-B14F-4D97-AF65-F5344CB8AC3E}">
        <p14:creationId xmlns:p14="http://schemas.microsoft.com/office/powerpoint/2010/main" val="320500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5ABB90E-AF59-4652-9291-0182360C487F}"/>
              </a:ext>
            </a:extLst>
          </p:cNvPr>
          <p:cNvSpPr>
            <a:spLocks noGrp="1"/>
          </p:cNvSpPr>
          <p:nvPr>
            <p:ph sz="quarter" idx="17"/>
          </p:nvPr>
        </p:nvSpPr>
        <p:spPr>
          <a:xfrm>
            <a:off x="467519" y="1161190"/>
            <a:ext cx="3969544" cy="3570355"/>
          </a:xfrm>
        </p:spPr>
        <p:txBody>
          <a:bodyPr/>
          <a:lstStyle/>
          <a:p>
            <a:r>
              <a:rPr lang="nb-NO" dirty="0"/>
              <a:t>Oppsummering</a:t>
            </a:r>
          </a:p>
          <a:p>
            <a:r>
              <a:rPr lang="nb-NO" dirty="0"/>
              <a:t>Norwegians </a:t>
            </a:r>
            <a:r>
              <a:rPr lang="nb-NO" dirty="0" err="1"/>
              <a:t>samfunnsnytte</a:t>
            </a:r>
            <a:endParaRPr lang="nb-NO" dirty="0"/>
          </a:p>
          <a:p>
            <a:r>
              <a:rPr lang="nb-NO" dirty="0"/>
              <a:t>De </a:t>
            </a:r>
            <a:r>
              <a:rPr lang="nb-NO" dirty="0" err="1"/>
              <a:t>tilreisendes</a:t>
            </a:r>
            <a:r>
              <a:rPr lang="nb-NO" dirty="0"/>
              <a:t> konsum</a:t>
            </a:r>
          </a:p>
          <a:p>
            <a:r>
              <a:rPr lang="nb-NO" dirty="0"/>
              <a:t>Ringvirkninger</a:t>
            </a:r>
          </a:p>
          <a:p>
            <a:r>
              <a:rPr lang="nb-NO" dirty="0"/>
              <a:t>Regional fordeling av ringvirkninger</a:t>
            </a:r>
          </a:p>
          <a:p>
            <a:r>
              <a:rPr lang="nb-NO" dirty="0"/>
              <a:t>Vedlegg: sensitivitetsanalyse, beregningsgrunnlag, metode og referanser</a:t>
            </a:r>
          </a:p>
          <a:p>
            <a:endParaRPr lang="nb-NO" dirty="0"/>
          </a:p>
        </p:txBody>
      </p:sp>
      <p:sp>
        <p:nvSpPr>
          <p:cNvPr id="5" name="Plassholder for tekst 4">
            <a:extLst>
              <a:ext uri="{FF2B5EF4-FFF2-40B4-BE49-F238E27FC236}">
                <a16:creationId xmlns:a16="http://schemas.microsoft.com/office/drawing/2014/main" id="{6301F8E2-7EF7-4642-8AC7-444461C35198}"/>
              </a:ext>
            </a:extLst>
          </p:cNvPr>
          <p:cNvSpPr>
            <a:spLocks noGrp="1"/>
          </p:cNvSpPr>
          <p:nvPr>
            <p:ph type="body" sz="quarter" idx="14"/>
          </p:nvPr>
        </p:nvSpPr>
        <p:spPr/>
        <p:txBody>
          <a:bodyPr/>
          <a:lstStyle/>
          <a:p>
            <a:r>
              <a:rPr lang="nb-NO" dirty="0"/>
              <a:t>Innhold</a:t>
            </a:r>
          </a:p>
        </p:txBody>
      </p:sp>
      <p:sp>
        <p:nvSpPr>
          <p:cNvPr id="6" name="Plassholder for dato 5">
            <a:extLst>
              <a:ext uri="{FF2B5EF4-FFF2-40B4-BE49-F238E27FC236}">
                <a16:creationId xmlns:a16="http://schemas.microsoft.com/office/drawing/2014/main" id="{38370723-FC49-4849-BC72-46E19FA68BF9}"/>
              </a:ext>
            </a:extLst>
          </p:cNvPr>
          <p:cNvSpPr>
            <a:spLocks noGrp="1"/>
          </p:cNvSpPr>
          <p:nvPr>
            <p:ph type="dt" sz="half" idx="19"/>
          </p:nvPr>
        </p:nvSpPr>
        <p:spPr/>
        <p:txBody>
          <a:bodyPr/>
          <a:lstStyle/>
          <a:p>
            <a:fld id="{1251E318-318D-3D4A-A940-EAC0044E53F6}" type="datetime1">
              <a:rPr lang="nb-NO" smtClean="0"/>
              <a:t>19.03.2020</a:t>
            </a:fld>
            <a:endParaRPr lang="nb-NO" dirty="0"/>
          </a:p>
        </p:txBody>
      </p:sp>
      <p:sp>
        <p:nvSpPr>
          <p:cNvPr id="7" name="Plassholder for bunntekst 6">
            <a:extLst>
              <a:ext uri="{FF2B5EF4-FFF2-40B4-BE49-F238E27FC236}">
                <a16:creationId xmlns:a16="http://schemas.microsoft.com/office/drawing/2014/main" id="{A21D29D1-4E02-4E39-B1BE-18D8E6F4DE92}"/>
              </a:ext>
            </a:extLst>
          </p:cNvPr>
          <p:cNvSpPr>
            <a:spLocks noGrp="1"/>
          </p:cNvSpPr>
          <p:nvPr>
            <p:ph type="ftr" sz="quarter" idx="20"/>
          </p:nvPr>
        </p:nvSpPr>
        <p:spPr/>
        <p:txBody>
          <a:bodyPr/>
          <a:lstStyle/>
          <a:p>
            <a:r>
              <a:rPr lang="nb-NO"/>
              <a:t>Menon Economics</a:t>
            </a:r>
            <a:endParaRPr lang="nb-NO" dirty="0"/>
          </a:p>
        </p:txBody>
      </p:sp>
      <p:sp>
        <p:nvSpPr>
          <p:cNvPr id="8" name="Plassholder for lysbildenummer 7">
            <a:extLst>
              <a:ext uri="{FF2B5EF4-FFF2-40B4-BE49-F238E27FC236}">
                <a16:creationId xmlns:a16="http://schemas.microsoft.com/office/drawing/2014/main" id="{9AD7DAC6-E776-44B9-9162-97F153D62320}"/>
              </a:ext>
            </a:extLst>
          </p:cNvPr>
          <p:cNvSpPr>
            <a:spLocks noGrp="1"/>
          </p:cNvSpPr>
          <p:nvPr>
            <p:ph type="sldNum" sz="quarter" idx="21"/>
          </p:nvPr>
        </p:nvSpPr>
        <p:spPr/>
        <p:txBody>
          <a:bodyPr/>
          <a:lstStyle/>
          <a:p>
            <a:r>
              <a:rPr lang="nb-NO"/>
              <a:t> </a:t>
            </a:r>
            <a:fld id="{4B4A0E1B-6928-413F-B10B-EA3BF5B40920}" type="slidenum">
              <a:rPr lang="nb-NO" smtClean="0"/>
              <a:pPr/>
              <a:t>2</a:t>
            </a:fld>
            <a:endParaRPr lang="nb-NO" dirty="0"/>
          </a:p>
        </p:txBody>
      </p:sp>
      <p:pic>
        <p:nvPicPr>
          <p:cNvPr id="3" name="Bilde 2">
            <a:extLst>
              <a:ext uri="{FF2B5EF4-FFF2-40B4-BE49-F238E27FC236}">
                <a16:creationId xmlns:a16="http://schemas.microsoft.com/office/drawing/2014/main" id="{15432BA5-80C8-4E26-A1B6-DEAE62498C6F}"/>
              </a:ext>
            </a:extLst>
          </p:cNvPr>
          <p:cNvPicPr>
            <a:picLocks noChangeAspect="1"/>
          </p:cNvPicPr>
          <p:nvPr/>
        </p:nvPicPr>
        <p:blipFill rotWithShape="1">
          <a:blip r:embed="rId3"/>
          <a:srcRect l="3225" t="36047" r="5697" b="10656"/>
          <a:stretch/>
        </p:blipFill>
        <p:spPr>
          <a:xfrm>
            <a:off x="4398554" y="2921445"/>
            <a:ext cx="4466896" cy="1903861"/>
          </a:xfrm>
          <a:prstGeom prst="rect">
            <a:avLst/>
          </a:prstGeom>
        </p:spPr>
      </p:pic>
      <p:pic>
        <p:nvPicPr>
          <p:cNvPr id="11" name="Plassholder for innhold 9" descr="Et bilde som inneholder fly, himmel, utendørs, rullebane&#10;&#10;Beskrivelse som er generert med svært høy visshet">
            <a:extLst>
              <a:ext uri="{FF2B5EF4-FFF2-40B4-BE49-F238E27FC236}">
                <a16:creationId xmlns:a16="http://schemas.microsoft.com/office/drawing/2014/main" id="{D9801CC1-A435-4E1A-B7D9-223CDAFC10AE}"/>
              </a:ext>
            </a:extLst>
          </p:cNvPr>
          <p:cNvPicPr>
            <a:picLocks noGrp="1" noChangeAspect="1"/>
          </p:cNvPicPr>
          <p:nvPr>
            <p:ph sz="quarter" idx="18"/>
          </p:nvPr>
        </p:nvPicPr>
        <p:blipFill>
          <a:blip r:embed="rId4" cstate="print">
            <a:extLst>
              <a:ext uri="{28A0092B-C50C-407E-A947-70E740481C1C}">
                <a14:useLocalDpi xmlns:a14="http://schemas.microsoft.com/office/drawing/2010/main" val="0"/>
              </a:ext>
            </a:extLst>
          </a:blip>
          <a:stretch>
            <a:fillRect/>
          </a:stretch>
        </p:blipFill>
        <p:spPr>
          <a:xfrm>
            <a:off x="7241629" y="1047502"/>
            <a:ext cx="1617532" cy="1828800"/>
          </a:xfrm>
        </p:spPr>
      </p:pic>
      <p:pic>
        <p:nvPicPr>
          <p:cNvPr id="9" name="Picture 8" descr="A person in a red car&#10;&#10;Description automatically generated">
            <a:extLst>
              <a:ext uri="{FF2B5EF4-FFF2-40B4-BE49-F238E27FC236}">
                <a16:creationId xmlns:a16="http://schemas.microsoft.com/office/drawing/2014/main" id="{4FAF7D89-9202-44FA-AB00-75061F60E9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8554" y="1047502"/>
            <a:ext cx="2741564" cy="1828800"/>
          </a:xfrm>
          <a:prstGeom prst="rect">
            <a:avLst/>
          </a:prstGeom>
        </p:spPr>
      </p:pic>
    </p:spTree>
    <p:extLst>
      <p:ext uri="{BB962C8B-B14F-4D97-AF65-F5344CB8AC3E}">
        <p14:creationId xmlns:p14="http://schemas.microsoft.com/office/powerpoint/2010/main" val="147239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8"/>
          </p:nvPr>
        </p:nvSpPr>
        <p:spPr>
          <a:xfrm>
            <a:off x="467694" y="855677"/>
            <a:ext cx="8219105" cy="3926048"/>
          </a:xfrm>
        </p:spPr>
        <p:txBody>
          <a:bodyPr>
            <a:noAutofit/>
          </a:bodyPr>
          <a:lstStyle/>
          <a:p>
            <a:r>
              <a:rPr lang="nb-NO" sz="1400" dirty="0">
                <a:solidFill>
                  <a:schemeClr val="tx1">
                    <a:lumMod val="75000"/>
                    <a:lumOff val="25000"/>
                  </a:schemeClr>
                </a:solidFill>
              </a:rPr>
              <a:t>Forbruket fordelt på bransjer/varegrupper er basert på den siste forbruksundersøkelsen som dokumenterte utenlandske flyturisters forbruksmønster, TØI (2005).</a:t>
            </a:r>
          </a:p>
          <a:p>
            <a:r>
              <a:rPr lang="nb-NO" sz="1400" dirty="0">
                <a:solidFill>
                  <a:schemeClr val="tx1">
                    <a:lumMod val="75000"/>
                    <a:lumOff val="25000"/>
                  </a:schemeClr>
                </a:solidFill>
              </a:rPr>
              <a:t>Andelene er gjennomsnitt av forbruksmønsteret for henholdsvis vinter- og sommersesongen 2005.</a:t>
            </a:r>
          </a:p>
          <a:p>
            <a:r>
              <a:rPr lang="nb-NO" sz="1400" dirty="0">
                <a:solidFill>
                  <a:schemeClr val="tx1">
                    <a:lumMod val="75000"/>
                    <a:lumOff val="25000"/>
                  </a:schemeClr>
                </a:solidFill>
              </a:rPr>
              <a:t>Forbruksmønsteret likner det man finner også i nyere svenske undersøkelser.</a:t>
            </a:r>
          </a:p>
          <a:p>
            <a:r>
              <a:rPr lang="nb-NO" sz="1400" dirty="0">
                <a:solidFill>
                  <a:schemeClr val="tx1">
                    <a:lumMod val="75000"/>
                    <a:lumOff val="25000"/>
                  </a:schemeClr>
                </a:solidFill>
              </a:rPr>
              <a:t>Mellomlandinger der man reiser direkte videre er ikke inkludert.</a:t>
            </a:r>
          </a:p>
          <a:p>
            <a:r>
              <a:rPr lang="nb-NO" sz="1400" dirty="0">
                <a:solidFill>
                  <a:schemeClr val="tx1">
                    <a:lumMod val="75000"/>
                    <a:lumOff val="25000"/>
                  </a:schemeClr>
                </a:solidFill>
              </a:rPr>
              <a:t>Mange reiser med Norwegian av andre grunner enn å dra på ferie eller på jobbkonferanse. Men offisielle forbrukstall er i stor grad basert på disse gruppene.</a:t>
            </a:r>
          </a:p>
          <a:p>
            <a:pPr lvl="1"/>
            <a:r>
              <a:rPr lang="nb-NO" sz="1400" dirty="0">
                <a:solidFill>
                  <a:schemeClr val="tx1">
                    <a:lumMod val="75000"/>
                    <a:lumOff val="25000"/>
                  </a:schemeClr>
                </a:solidFill>
              </a:rPr>
              <a:t>Vi har derfor gjort konservative anslag for totalforbruk per reisende.</a:t>
            </a:r>
          </a:p>
          <a:p>
            <a:r>
              <a:rPr lang="nb-NO" sz="1400" dirty="0">
                <a:solidFill>
                  <a:schemeClr val="tx1">
                    <a:lumMod val="75000"/>
                    <a:lumOff val="25000"/>
                  </a:schemeClr>
                </a:solidFill>
              </a:rPr>
              <a:t>Norwegian er et lavprisselskap. Det kan tenkes at de som reiser med Norwegian har et annet forbruksmønster på reisen enn gjennomsnittet av </a:t>
            </a:r>
            <a:r>
              <a:rPr lang="nb-NO" sz="1400" dirty="0" err="1">
                <a:solidFill>
                  <a:schemeClr val="tx1">
                    <a:lumMod val="75000"/>
                    <a:lumOff val="25000"/>
                  </a:schemeClr>
                </a:solidFill>
              </a:rPr>
              <a:t>flyreisende</a:t>
            </a:r>
            <a:r>
              <a:rPr lang="nb-NO" sz="1400" dirty="0">
                <a:solidFill>
                  <a:schemeClr val="tx1">
                    <a:lumMod val="75000"/>
                    <a:lumOff val="25000"/>
                  </a:schemeClr>
                </a:solidFill>
              </a:rPr>
              <a:t>. For eksempel vet vi at Norwegian har stor markedsandel hos yngre passasjerer. Mange ønsker å fly billig, og heller bruke mer penger på destinasjonen.</a:t>
            </a:r>
          </a:p>
        </p:txBody>
      </p:sp>
      <p:sp>
        <p:nvSpPr>
          <p:cNvPr id="4" name="Plassholder for tekst 3"/>
          <p:cNvSpPr>
            <a:spLocks noGrp="1"/>
          </p:cNvSpPr>
          <p:nvPr>
            <p:ph type="body" sz="quarter" idx="14"/>
          </p:nvPr>
        </p:nvSpPr>
        <p:spPr/>
        <p:txBody>
          <a:bodyPr/>
          <a:lstStyle/>
          <a:p>
            <a:r>
              <a:rPr lang="nb-NO" err="1"/>
              <a:t>Metode</a:t>
            </a:r>
            <a:r>
              <a:rPr lang="nb-NO"/>
              <a:t>: datagrunnlaget</a:t>
            </a:r>
            <a:endParaRPr lang="nb-NO" dirty="0"/>
          </a:p>
        </p:txBody>
      </p:sp>
      <p:sp>
        <p:nvSpPr>
          <p:cNvPr id="5" name="Plassholder for dato 4"/>
          <p:cNvSpPr>
            <a:spLocks noGrp="1"/>
          </p:cNvSpPr>
          <p:nvPr>
            <p:ph type="dt" sz="half" idx="19"/>
          </p:nvPr>
        </p:nvSpPr>
        <p:spPr/>
        <p:txBody>
          <a:bodyPr/>
          <a:lstStyle/>
          <a:p>
            <a:fld id="{20E67170-BACA-0948-872C-023798A4F67F}" type="datetime1">
              <a:rPr lang="nb-NO" smtClean="0"/>
              <a:t>19.03.2020</a:t>
            </a:fld>
            <a:endParaRPr lang="nb-NO" dirty="0"/>
          </a:p>
        </p:txBody>
      </p:sp>
      <p:sp>
        <p:nvSpPr>
          <p:cNvPr id="6" name="Plassholder for bunntekst 5"/>
          <p:cNvSpPr>
            <a:spLocks noGrp="1"/>
          </p:cNvSpPr>
          <p:nvPr>
            <p:ph type="ftr" sz="quarter" idx="20"/>
          </p:nvPr>
        </p:nvSpPr>
        <p:spPr/>
        <p:txBody>
          <a:bodyPr/>
          <a:lstStyle/>
          <a:p>
            <a:r>
              <a:rPr lang="nb-NO"/>
              <a:t>Menon Economics</a:t>
            </a:r>
            <a:endParaRPr lang="nb-NO" dirty="0"/>
          </a:p>
        </p:txBody>
      </p:sp>
      <p:sp>
        <p:nvSpPr>
          <p:cNvPr id="7" name="Plassholder for lysbildenummer 6"/>
          <p:cNvSpPr>
            <a:spLocks noGrp="1"/>
          </p:cNvSpPr>
          <p:nvPr>
            <p:ph type="sldNum" sz="quarter" idx="21"/>
          </p:nvPr>
        </p:nvSpPr>
        <p:spPr/>
        <p:txBody>
          <a:bodyPr/>
          <a:lstStyle/>
          <a:p>
            <a:r>
              <a:rPr lang="nb-NO"/>
              <a:t> </a:t>
            </a:r>
            <a:fld id="{4B4A0E1B-6928-413F-B10B-EA3BF5B40920}" type="slidenum">
              <a:rPr lang="nb-NO" smtClean="0"/>
              <a:pPr/>
              <a:t>20</a:t>
            </a:fld>
            <a:endParaRPr lang="nb-NO" dirty="0"/>
          </a:p>
        </p:txBody>
      </p:sp>
    </p:spTree>
    <p:extLst>
      <p:ext uri="{BB962C8B-B14F-4D97-AF65-F5344CB8AC3E}">
        <p14:creationId xmlns:p14="http://schemas.microsoft.com/office/powerpoint/2010/main" val="2666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8"/>
          </p:nvPr>
        </p:nvSpPr>
        <p:spPr>
          <a:xfrm>
            <a:off x="467694" y="803430"/>
            <a:ext cx="8219106" cy="3875102"/>
          </a:xfrm>
        </p:spPr>
        <p:txBody>
          <a:bodyPr>
            <a:normAutofit/>
          </a:bodyPr>
          <a:lstStyle/>
          <a:p>
            <a:r>
              <a:rPr lang="nb-NO" sz="1200" dirty="0">
                <a:solidFill>
                  <a:schemeClr val="tx1">
                    <a:lumMod val="75000"/>
                    <a:lumOff val="25000"/>
                  </a:schemeClr>
                </a:solidFill>
              </a:rPr>
              <a:t>Vi har brukt </a:t>
            </a:r>
            <a:r>
              <a:rPr lang="nb-NO" sz="1200" dirty="0" err="1">
                <a:solidFill>
                  <a:schemeClr val="tx1">
                    <a:lumMod val="75000"/>
                    <a:lumOff val="25000"/>
                  </a:schemeClr>
                </a:solidFill>
              </a:rPr>
              <a:t>Menons</a:t>
            </a:r>
            <a:r>
              <a:rPr lang="nb-NO" sz="1200" dirty="0">
                <a:solidFill>
                  <a:schemeClr val="tx1">
                    <a:lumMod val="75000"/>
                    <a:lumOff val="25000"/>
                  </a:schemeClr>
                </a:solidFill>
              </a:rPr>
              <a:t> ringvirkningsmodell ITEM, som tar utgangspunkt i SSBs kryssløp for handel mellom næringer og forholdstall mellom omsetning, verdiskaping og sysselsetting per næring. SSBs kryssløp sammenfaller med årlig nasjonalregnskap. </a:t>
            </a:r>
          </a:p>
          <a:p>
            <a:r>
              <a:rPr lang="nb-NO" sz="1200" dirty="0">
                <a:solidFill>
                  <a:schemeClr val="tx1">
                    <a:lumMod val="75000"/>
                    <a:lumOff val="25000"/>
                  </a:schemeClr>
                </a:solidFill>
              </a:rPr>
              <a:t>Dette er en brutto ringvirkningsanalyse, og tar ikke hensyn til fortrengningseffekter. Det betyr at bortfall av Norwegians aktivitet </a:t>
            </a:r>
            <a:r>
              <a:rPr lang="nb-NO" sz="1200" u="sng" dirty="0">
                <a:solidFill>
                  <a:schemeClr val="tx1">
                    <a:lumMod val="75000"/>
                    <a:lumOff val="25000"/>
                  </a:schemeClr>
                </a:solidFill>
              </a:rPr>
              <a:t>ikke</a:t>
            </a:r>
            <a:r>
              <a:rPr lang="nb-NO" sz="1200" dirty="0">
                <a:solidFill>
                  <a:schemeClr val="tx1">
                    <a:lumMod val="75000"/>
                    <a:lumOff val="25000"/>
                  </a:schemeClr>
                </a:solidFill>
              </a:rPr>
              <a:t> vil føre til at alt av omsetning, verdiskaping og sysselsetting forsvinner. Disse vil i stor grad finne alternativ anvendelse. </a:t>
            </a:r>
          </a:p>
          <a:p>
            <a:r>
              <a:rPr lang="nb-NO" sz="1200" dirty="0">
                <a:solidFill>
                  <a:schemeClr val="tx1">
                    <a:lumMod val="75000"/>
                    <a:lumOff val="25000"/>
                  </a:schemeClr>
                </a:solidFill>
              </a:rPr>
              <a:t>Reiselivsnæringen er preget av sesongvariasjoner og en høy andel deltidsstillinger. Det tilsier at økning i turismen trolig fører med seg høyere kapasitetsutnyttelse og produktivitet, med høyere verdiskaping per sysselsatte. Sysselsettingseffekten per omsetningskrone kan derfor være noe overvurdert.</a:t>
            </a:r>
          </a:p>
          <a:p>
            <a:r>
              <a:rPr lang="nb-NO" sz="1200" dirty="0">
                <a:solidFill>
                  <a:schemeClr val="tx1">
                    <a:lumMod val="75000"/>
                    <a:lumOff val="25000"/>
                  </a:schemeClr>
                </a:solidFill>
              </a:rPr>
              <a:t>Den fylkesvise analysen er basert på antall reisende til de ulike flyplassene i Norge. Denne fordelingen er vektet sammen med SSBs tall for fylkesvis fordeling av antall utenlandske overnattingsgjestedøgn ved kommersielle overnattingssteder. Fylket der passasjerene lander vektes 25 prosent, og antall utenlandske overnattinger i fylket vektes 75 prosent. Ved å ta hensyn til både hvor passasjerene lander og hvor utlendingene generelt overnatter, tror vi at vi har gode estimat for hvor Norwegians passasjerer reiser.</a:t>
            </a:r>
          </a:p>
          <a:p>
            <a:pPr lvl="1"/>
            <a:r>
              <a:rPr lang="nb-NO" sz="1200" dirty="0">
                <a:solidFill>
                  <a:schemeClr val="tx1">
                    <a:lumMod val="75000"/>
                    <a:lumOff val="25000"/>
                  </a:schemeClr>
                </a:solidFill>
              </a:rPr>
              <a:t>Hvis vi kun hadde tatt hensyn til hvor flyplassene ligger plassert, ville effektene blitt for lite spredt i landet, og noen fylker ville ikke fått noen effekt av reisende som kommer med Norwegian.</a:t>
            </a:r>
          </a:p>
          <a:p>
            <a:pPr lvl="1"/>
            <a:r>
              <a:rPr lang="nb-NO" sz="1200" dirty="0">
                <a:solidFill>
                  <a:schemeClr val="tx1">
                    <a:lumMod val="75000"/>
                    <a:lumOff val="25000"/>
                  </a:schemeClr>
                </a:solidFill>
              </a:rPr>
              <a:t>Hvis vi kun hadde brukt reiselivets utbredelse generelt, ville vi ikke tatt tilstrekkelig hensyn til at </a:t>
            </a:r>
            <a:r>
              <a:rPr lang="nb-NO" sz="1200" dirty="0" err="1">
                <a:solidFill>
                  <a:schemeClr val="tx1">
                    <a:lumMod val="75000"/>
                    <a:lumOff val="25000"/>
                  </a:schemeClr>
                </a:solidFill>
              </a:rPr>
              <a:t>flyreisende</a:t>
            </a:r>
            <a:r>
              <a:rPr lang="nb-NO" sz="1200" dirty="0">
                <a:solidFill>
                  <a:schemeClr val="tx1">
                    <a:lumMod val="75000"/>
                    <a:lumOff val="25000"/>
                  </a:schemeClr>
                </a:solidFill>
              </a:rPr>
              <a:t> i større grad oppsøker byområder enn andre, som f.eks. bil- og campingturister.</a:t>
            </a:r>
          </a:p>
          <a:p>
            <a:r>
              <a:rPr lang="nb-NO" sz="1200" dirty="0">
                <a:solidFill>
                  <a:schemeClr val="tx1">
                    <a:lumMod val="75000"/>
                    <a:lumOff val="25000"/>
                  </a:schemeClr>
                </a:solidFill>
              </a:rPr>
              <a:t>Vi antar at ringvirkningene i form av verdiskaping og sysselsetting fordeler seg på fylker proporsjonalt med antall tilreisende, som beskrevet over.</a:t>
            </a:r>
          </a:p>
        </p:txBody>
      </p:sp>
      <p:sp>
        <p:nvSpPr>
          <p:cNvPr id="4" name="Plassholder for tekst 3"/>
          <p:cNvSpPr>
            <a:spLocks noGrp="1"/>
          </p:cNvSpPr>
          <p:nvPr>
            <p:ph type="body" sz="quarter" idx="14"/>
          </p:nvPr>
        </p:nvSpPr>
        <p:spPr/>
        <p:txBody>
          <a:bodyPr/>
          <a:lstStyle/>
          <a:p>
            <a:r>
              <a:rPr lang="nb-NO" err="1"/>
              <a:t>Metode</a:t>
            </a:r>
            <a:r>
              <a:rPr lang="nb-NO"/>
              <a:t>: forutsetninger for modellen</a:t>
            </a:r>
            <a:endParaRPr lang="nb-NO" dirty="0"/>
          </a:p>
        </p:txBody>
      </p:sp>
      <p:sp>
        <p:nvSpPr>
          <p:cNvPr id="5" name="Plassholder for dato 4"/>
          <p:cNvSpPr>
            <a:spLocks noGrp="1"/>
          </p:cNvSpPr>
          <p:nvPr>
            <p:ph type="dt" sz="half" idx="19"/>
          </p:nvPr>
        </p:nvSpPr>
        <p:spPr/>
        <p:txBody>
          <a:bodyPr/>
          <a:lstStyle/>
          <a:p>
            <a:fld id="{20E67170-BACA-0948-872C-023798A4F67F}" type="datetime1">
              <a:rPr lang="nb-NO" smtClean="0"/>
              <a:t>19.03.2020</a:t>
            </a:fld>
            <a:endParaRPr lang="nb-NO" dirty="0"/>
          </a:p>
        </p:txBody>
      </p:sp>
      <p:sp>
        <p:nvSpPr>
          <p:cNvPr id="6" name="Plassholder for bunntekst 5"/>
          <p:cNvSpPr>
            <a:spLocks noGrp="1"/>
          </p:cNvSpPr>
          <p:nvPr>
            <p:ph type="ftr" sz="quarter" idx="20"/>
          </p:nvPr>
        </p:nvSpPr>
        <p:spPr/>
        <p:txBody>
          <a:bodyPr/>
          <a:lstStyle/>
          <a:p>
            <a:r>
              <a:rPr lang="nb-NO"/>
              <a:t>Menon Economics</a:t>
            </a:r>
            <a:endParaRPr lang="nb-NO" dirty="0"/>
          </a:p>
        </p:txBody>
      </p:sp>
      <p:sp>
        <p:nvSpPr>
          <p:cNvPr id="7" name="Plassholder for lysbildenummer 6"/>
          <p:cNvSpPr>
            <a:spLocks noGrp="1"/>
          </p:cNvSpPr>
          <p:nvPr>
            <p:ph type="sldNum" sz="quarter" idx="21"/>
          </p:nvPr>
        </p:nvSpPr>
        <p:spPr/>
        <p:txBody>
          <a:bodyPr/>
          <a:lstStyle/>
          <a:p>
            <a:r>
              <a:rPr lang="nb-NO"/>
              <a:t> </a:t>
            </a:r>
            <a:fld id="{4B4A0E1B-6928-413F-B10B-EA3BF5B40920}" type="slidenum">
              <a:rPr lang="nb-NO" smtClean="0"/>
              <a:pPr/>
              <a:t>21</a:t>
            </a:fld>
            <a:endParaRPr lang="nb-NO" dirty="0"/>
          </a:p>
        </p:txBody>
      </p:sp>
    </p:spTree>
    <p:extLst>
      <p:ext uri="{BB962C8B-B14F-4D97-AF65-F5344CB8AC3E}">
        <p14:creationId xmlns:p14="http://schemas.microsoft.com/office/powerpoint/2010/main" val="196131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7"/>
          </p:nvPr>
        </p:nvSpPr>
        <p:spPr>
          <a:xfrm>
            <a:off x="468313" y="900113"/>
            <a:ext cx="2107004" cy="3269552"/>
          </a:xfrm>
        </p:spPr>
        <p:txBody>
          <a:bodyPr>
            <a:normAutofit/>
          </a:bodyPr>
          <a:lstStyle/>
          <a:p>
            <a:r>
              <a:rPr lang="nb-NO" sz="1100" dirty="0">
                <a:solidFill>
                  <a:schemeClr val="tx1">
                    <a:lumMod val="75000"/>
                    <a:lumOff val="25000"/>
                  </a:schemeClr>
                </a:solidFill>
              </a:rPr>
              <a:t>Ringvirkningsanalysen tar utgangspunkt i forbruket til flypassasjerene.</a:t>
            </a:r>
          </a:p>
          <a:p>
            <a:r>
              <a:rPr lang="nb-NO" sz="1100" dirty="0">
                <a:solidFill>
                  <a:schemeClr val="tx1">
                    <a:lumMod val="75000"/>
                    <a:lumOff val="25000"/>
                  </a:schemeClr>
                </a:solidFill>
              </a:rPr>
              <a:t>Fordeles på næringer etter forbruksmønster.</a:t>
            </a:r>
          </a:p>
          <a:p>
            <a:r>
              <a:rPr lang="nb-NO" sz="1100" dirty="0">
                <a:solidFill>
                  <a:schemeClr val="tx1">
                    <a:lumMod val="75000"/>
                    <a:lumOff val="25000"/>
                  </a:schemeClr>
                </a:solidFill>
              </a:rPr>
              <a:t>Vi bruker SSBs kryssløp til å finne hvilke næringer som leverer til disse.</a:t>
            </a:r>
          </a:p>
          <a:p>
            <a:r>
              <a:rPr lang="nb-NO" sz="1100" dirty="0">
                <a:solidFill>
                  <a:schemeClr val="tx1">
                    <a:lumMod val="75000"/>
                    <a:lumOff val="25000"/>
                  </a:schemeClr>
                </a:solidFill>
              </a:rPr>
              <a:t>Hva omsetningen utgjør i verdiskaping og sysselsetting avhenger av varekjøpsandel, importandel, verdiskapingsandel og arbeidsintensitet i hver enkelt næring. Dette finner vi også i nasjonalregnskapet.</a:t>
            </a:r>
          </a:p>
        </p:txBody>
      </p:sp>
      <p:sp>
        <p:nvSpPr>
          <p:cNvPr id="10" name="Plassholder for tekst 9"/>
          <p:cNvSpPr>
            <a:spLocks noGrp="1"/>
          </p:cNvSpPr>
          <p:nvPr>
            <p:ph type="body" sz="quarter" idx="14"/>
          </p:nvPr>
        </p:nvSpPr>
        <p:spPr/>
        <p:txBody>
          <a:bodyPr/>
          <a:lstStyle/>
          <a:p>
            <a:r>
              <a:rPr lang="nb-NO" dirty="0"/>
              <a:t>Metode: modellen</a:t>
            </a:r>
          </a:p>
        </p:txBody>
      </p:sp>
      <p:sp>
        <p:nvSpPr>
          <p:cNvPr id="6" name="Plassholder for dato 5"/>
          <p:cNvSpPr>
            <a:spLocks noGrp="1"/>
          </p:cNvSpPr>
          <p:nvPr>
            <p:ph type="dt" sz="half" idx="19"/>
          </p:nvPr>
        </p:nvSpPr>
        <p:spPr/>
        <p:txBody>
          <a:bodyPr/>
          <a:lstStyle/>
          <a:p>
            <a:fld id="{1251E318-318D-3D4A-A940-EAC0044E53F6}" type="datetime1">
              <a:rPr lang="nb-NO" smtClean="0"/>
              <a:t>19.03.2020</a:t>
            </a:fld>
            <a:endParaRPr lang="nb-NO" dirty="0"/>
          </a:p>
        </p:txBody>
      </p:sp>
      <p:sp>
        <p:nvSpPr>
          <p:cNvPr id="7" name="Plassholder for bunntekst 6"/>
          <p:cNvSpPr>
            <a:spLocks noGrp="1"/>
          </p:cNvSpPr>
          <p:nvPr>
            <p:ph type="ftr" sz="quarter" idx="20"/>
          </p:nvPr>
        </p:nvSpPr>
        <p:spPr/>
        <p:txBody>
          <a:bodyPr/>
          <a:lstStyle/>
          <a:p>
            <a:r>
              <a:rPr lang="nb-NO"/>
              <a:t>Menon Economics</a:t>
            </a:r>
            <a:endParaRPr lang="nb-NO" dirty="0"/>
          </a:p>
        </p:txBody>
      </p:sp>
      <p:sp>
        <p:nvSpPr>
          <p:cNvPr id="8" name="Plassholder for lysbildenummer 7"/>
          <p:cNvSpPr>
            <a:spLocks noGrp="1"/>
          </p:cNvSpPr>
          <p:nvPr>
            <p:ph type="sldNum" sz="quarter" idx="21"/>
          </p:nvPr>
        </p:nvSpPr>
        <p:spPr/>
        <p:txBody>
          <a:bodyPr/>
          <a:lstStyle/>
          <a:p>
            <a:r>
              <a:rPr lang="nb-NO"/>
              <a:t> </a:t>
            </a:r>
            <a:fld id="{4B4A0E1B-6928-413F-B10B-EA3BF5B40920}" type="slidenum">
              <a:rPr lang="nb-NO" smtClean="0"/>
              <a:pPr/>
              <a:t>22</a:t>
            </a:fld>
            <a:endParaRPr lang="nb-NO" dirty="0"/>
          </a:p>
        </p:txBody>
      </p:sp>
      <p:graphicFrame>
        <p:nvGraphicFramePr>
          <p:cNvPr id="14" name="Plassholder for innhold 13"/>
          <p:cNvGraphicFramePr>
            <a:graphicFrameLocks noGrp="1"/>
          </p:cNvGraphicFramePr>
          <p:nvPr>
            <p:ph sz="quarter" idx="18"/>
            <p:extLst>
              <p:ext uri="{D42A27DB-BD31-4B8C-83A1-F6EECF244321}">
                <p14:modId xmlns:p14="http://schemas.microsoft.com/office/powerpoint/2010/main" val="3965570313"/>
              </p:ext>
            </p:extLst>
          </p:nvPr>
        </p:nvGraphicFramePr>
        <p:xfrm>
          <a:off x="2822639" y="604836"/>
          <a:ext cx="5987987" cy="2788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637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BF785D3-5455-4CD0-8291-D3C2F1372C92}"/>
              </a:ext>
            </a:extLst>
          </p:cNvPr>
          <p:cNvSpPr>
            <a:spLocks noGrp="1"/>
          </p:cNvSpPr>
          <p:nvPr>
            <p:ph sz="quarter" idx="18"/>
          </p:nvPr>
        </p:nvSpPr>
        <p:spPr>
          <a:xfrm>
            <a:off x="467695" y="852692"/>
            <a:ext cx="8219104" cy="3878853"/>
          </a:xfrm>
        </p:spPr>
        <p:txBody>
          <a:bodyPr>
            <a:normAutofit fontScale="92500" lnSpcReduction="10000"/>
          </a:bodyPr>
          <a:lstStyle/>
          <a:p>
            <a:pPr marL="0" indent="0">
              <a:buNone/>
            </a:pPr>
            <a:r>
              <a:rPr lang="nb-NO" dirty="0"/>
              <a:t>Menon (2018), </a:t>
            </a:r>
            <a:r>
              <a:rPr lang="nb-NO" i="1" dirty="0"/>
              <a:t>Ringvirkninger av utenlandske </a:t>
            </a:r>
            <a:r>
              <a:rPr lang="nb-NO" i="1" dirty="0" err="1"/>
              <a:t>flyreisendes</a:t>
            </a:r>
            <a:r>
              <a:rPr lang="nb-NO" i="1" dirty="0"/>
              <a:t> konsum i Norge</a:t>
            </a:r>
          </a:p>
          <a:p>
            <a:pPr marL="0" indent="0">
              <a:buNone/>
            </a:pPr>
            <a:r>
              <a:rPr lang="nb-NO" dirty="0"/>
              <a:t>Innovasjon Norge 2016a. Turistundersøkelsen, Vintersesongen 2016</a:t>
            </a:r>
          </a:p>
          <a:p>
            <a:pPr marL="0" indent="0">
              <a:buNone/>
            </a:pPr>
            <a:r>
              <a:rPr lang="nb-NO" dirty="0"/>
              <a:t>Innovasjon Norge 2016b. Turistundersøkelsen, Sommersesongen 2016</a:t>
            </a:r>
          </a:p>
          <a:p>
            <a:pPr marL="0" indent="0">
              <a:buNone/>
            </a:pPr>
            <a:r>
              <a:rPr lang="nb-NO" dirty="0"/>
              <a:t>Innovasjon Norge 2017. Nøkkeltall for norsk turisme 2016</a:t>
            </a:r>
          </a:p>
          <a:p>
            <a:pPr marL="0" indent="0">
              <a:buNone/>
            </a:pPr>
            <a:r>
              <a:rPr lang="nb-NO" dirty="0"/>
              <a:t>Menon 2016. Ringvirkninger av utenlandske Norwegian-reisendes konsum i Norge. Menon-rapport nr. 53/2016</a:t>
            </a:r>
          </a:p>
          <a:p>
            <a:pPr marL="0" indent="0">
              <a:buNone/>
            </a:pPr>
            <a:r>
              <a:rPr lang="nb-NO" dirty="0"/>
              <a:t>OECD 2018. National </a:t>
            </a:r>
            <a:r>
              <a:rPr lang="nb-NO" dirty="0" err="1"/>
              <a:t>accounts</a:t>
            </a:r>
            <a:r>
              <a:rPr lang="nb-NO" dirty="0"/>
              <a:t>. Value </a:t>
            </a:r>
            <a:r>
              <a:rPr lang="nb-NO" dirty="0" err="1"/>
              <a:t>added</a:t>
            </a:r>
            <a:r>
              <a:rPr lang="nb-NO" dirty="0"/>
              <a:t> and </a:t>
            </a:r>
            <a:r>
              <a:rPr lang="nb-NO" dirty="0" err="1"/>
              <a:t>its</a:t>
            </a:r>
            <a:r>
              <a:rPr lang="nb-NO" dirty="0"/>
              <a:t> </a:t>
            </a:r>
            <a:r>
              <a:rPr lang="nb-NO" dirty="0" err="1"/>
              <a:t>components</a:t>
            </a:r>
            <a:r>
              <a:rPr lang="nb-NO" dirty="0"/>
              <a:t> by </a:t>
            </a:r>
            <a:r>
              <a:rPr lang="nb-NO" dirty="0" err="1"/>
              <a:t>activity</a:t>
            </a:r>
            <a:r>
              <a:rPr lang="nb-NO" dirty="0"/>
              <a:t>.</a:t>
            </a:r>
          </a:p>
          <a:p>
            <a:pPr marL="0" indent="0">
              <a:buNone/>
            </a:pPr>
            <a:r>
              <a:rPr lang="nb-NO" dirty="0"/>
              <a:t>Statistisk sentralbyrå 2017. </a:t>
            </a:r>
            <a:r>
              <a:rPr lang="en-US" dirty="0"/>
              <a:t>ESA Questionnaire 1850 – Symmetric input-output table for domestic production (industry*industry)</a:t>
            </a:r>
          </a:p>
          <a:p>
            <a:pPr marL="0" indent="0">
              <a:buNone/>
            </a:pPr>
            <a:r>
              <a:rPr lang="nb-NO" dirty="0"/>
              <a:t>Statistisk sentralbyrå 2018a. Konsumprisindeksen. Tabell 03014</a:t>
            </a:r>
          </a:p>
          <a:p>
            <a:pPr marL="0" indent="0">
              <a:buNone/>
            </a:pPr>
            <a:r>
              <a:rPr lang="nb-NO" dirty="0"/>
              <a:t>Statistisk sentralbyrå 2018b. Nasjonalregnskap. Tabell 09170 og 09174</a:t>
            </a:r>
          </a:p>
          <a:p>
            <a:pPr marL="0" indent="0">
              <a:buNone/>
            </a:pPr>
            <a:r>
              <a:rPr lang="nb-NO" dirty="0"/>
              <a:t>Statistisk sentralbyrå 2018c. Overnattinger, etter gjestenes bostedsland. Tabell 08401</a:t>
            </a:r>
          </a:p>
          <a:p>
            <a:pPr marL="0" indent="0">
              <a:buNone/>
            </a:pPr>
            <a:r>
              <a:rPr lang="nb-NO" dirty="0"/>
              <a:t>TØI 2008. Utenlandske turisters forbruk i Norge 2007</a:t>
            </a:r>
          </a:p>
          <a:p>
            <a:pPr marL="0" indent="0">
              <a:buNone/>
            </a:pPr>
            <a:r>
              <a:rPr lang="nb-NO" dirty="0"/>
              <a:t>TØI 2014. Reisevaner på fly 2013</a:t>
            </a:r>
          </a:p>
          <a:p>
            <a:pPr marL="0" indent="0">
              <a:buNone/>
            </a:pPr>
            <a:endParaRPr lang="nb-NO" dirty="0"/>
          </a:p>
        </p:txBody>
      </p:sp>
      <p:sp>
        <p:nvSpPr>
          <p:cNvPr id="5" name="Plassholder for tekst 4">
            <a:extLst>
              <a:ext uri="{FF2B5EF4-FFF2-40B4-BE49-F238E27FC236}">
                <a16:creationId xmlns:a16="http://schemas.microsoft.com/office/drawing/2014/main" id="{E196BB7C-B474-4F4C-A709-6CB5DF152FE7}"/>
              </a:ext>
            </a:extLst>
          </p:cNvPr>
          <p:cNvSpPr>
            <a:spLocks noGrp="1"/>
          </p:cNvSpPr>
          <p:nvPr>
            <p:ph type="body" sz="quarter" idx="14"/>
          </p:nvPr>
        </p:nvSpPr>
        <p:spPr/>
        <p:txBody>
          <a:bodyPr/>
          <a:lstStyle/>
          <a:p>
            <a:r>
              <a:rPr lang="nb-NO" dirty="0"/>
              <a:t>Referanser og kilder</a:t>
            </a:r>
          </a:p>
        </p:txBody>
      </p:sp>
      <p:sp>
        <p:nvSpPr>
          <p:cNvPr id="6" name="Plassholder for dato 5">
            <a:extLst>
              <a:ext uri="{FF2B5EF4-FFF2-40B4-BE49-F238E27FC236}">
                <a16:creationId xmlns:a16="http://schemas.microsoft.com/office/drawing/2014/main" id="{08719F59-FF87-4833-BA6E-F6FF359DBA2C}"/>
              </a:ext>
            </a:extLst>
          </p:cNvPr>
          <p:cNvSpPr>
            <a:spLocks noGrp="1"/>
          </p:cNvSpPr>
          <p:nvPr>
            <p:ph type="dt" sz="half" idx="19"/>
          </p:nvPr>
        </p:nvSpPr>
        <p:spPr/>
        <p:txBody>
          <a:bodyPr/>
          <a:lstStyle/>
          <a:p>
            <a:fld id="{1251E318-318D-3D4A-A940-EAC0044E53F6}" type="datetime1">
              <a:rPr lang="nb-NO" smtClean="0"/>
              <a:t>19.03.2020</a:t>
            </a:fld>
            <a:endParaRPr lang="nb-NO" dirty="0"/>
          </a:p>
        </p:txBody>
      </p:sp>
      <p:sp>
        <p:nvSpPr>
          <p:cNvPr id="7" name="Plassholder for bunntekst 6">
            <a:extLst>
              <a:ext uri="{FF2B5EF4-FFF2-40B4-BE49-F238E27FC236}">
                <a16:creationId xmlns:a16="http://schemas.microsoft.com/office/drawing/2014/main" id="{4A543798-27B2-485F-A1DA-E451C4EBB10B}"/>
              </a:ext>
            </a:extLst>
          </p:cNvPr>
          <p:cNvSpPr>
            <a:spLocks noGrp="1"/>
          </p:cNvSpPr>
          <p:nvPr>
            <p:ph type="ftr" sz="quarter" idx="20"/>
          </p:nvPr>
        </p:nvSpPr>
        <p:spPr/>
        <p:txBody>
          <a:bodyPr/>
          <a:lstStyle/>
          <a:p>
            <a:r>
              <a:rPr lang="nb-NO"/>
              <a:t>Menon Economics</a:t>
            </a:r>
            <a:endParaRPr lang="nb-NO" dirty="0"/>
          </a:p>
        </p:txBody>
      </p:sp>
      <p:sp>
        <p:nvSpPr>
          <p:cNvPr id="8" name="Plassholder for lysbildenummer 7">
            <a:extLst>
              <a:ext uri="{FF2B5EF4-FFF2-40B4-BE49-F238E27FC236}">
                <a16:creationId xmlns:a16="http://schemas.microsoft.com/office/drawing/2014/main" id="{E745EF7B-71DC-46BE-844B-289051724708}"/>
              </a:ext>
            </a:extLst>
          </p:cNvPr>
          <p:cNvSpPr>
            <a:spLocks noGrp="1"/>
          </p:cNvSpPr>
          <p:nvPr>
            <p:ph type="sldNum" sz="quarter" idx="21"/>
          </p:nvPr>
        </p:nvSpPr>
        <p:spPr/>
        <p:txBody>
          <a:bodyPr/>
          <a:lstStyle/>
          <a:p>
            <a:r>
              <a:rPr lang="nb-NO"/>
              <a:t> </a:t>
            </a:r>
            <a:fld id="{4B4A0E1B-6928-413F-B10B-EA3BF5B40920}" type="slidenum">
              <a:rPr lang="nb-NO" smtClean="0"/>
              <a:pPr/>
              <a:t>23</a:t>
            </a:fld>
            <a:endParaRPr lang="nb-NO" dirty="0"/>
          </a:p>
        </p:txBody>
      </p:sp>
    </p:spTree>
    <p:extLst>
      <p:ext uri="{BB962C8B-B14F-4D97-AF65-F5344CB8AC3E}">
        <p14:creationId xmlns:p14="http://schemas.microsoft.com/office/powerpoint/2010/main" val="208867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tekst 9"/>
          <p:cNvSpPr>
            <a:spLocks noGrp="1"/>
          </p:cNvSpPr>
          <p:nvPr>
            <p:ph type="body" sz="quarter" idx="10"/>
          </p:nvPr>
        </p:nvSpPr>
        <p:spPr/>
        <p:txBody>
          <a:bodyPr/>
          <a:lstStyle/>
          <a:p>
            <a:r>
              <a:rPr lang="nb-NO" dirty="0"/>
              <a:t>Menon-rapport </a:t>
            </a:r>
            <a:r>
              <a:rPr lang="nb-NO" noProof="1"/>
              <a:t>nr.</a:t>
            </a:r>
            <a:r>
              <a:rPr lang="nb-NO" dirty="0"/>
              <a:t> 31/2020</a:t>
            </a:r>
          </a:p>
          <a:p>
            <a:pPr lvl="1"/>
            <a:r>
              <a:rPr lang="nb-NO" dirty="0"/>
              <a:t>Av Sveinung Fjose, Siri Voll </a:t>
            </a:r>
            <a:r>
              <a:rPr lang="nb-NO" noProof="1"/>
              <a:t>Dombu og</a:t>
            </a:r>
            <a:r>
              <a:rPr lang="nb-NO" dirty="0"/>
              <a:t> Lars Hallvard Lind</a:t>
            </a:r>
          </a:p>
        </p:txBody>
      </p:sp>
      <p:pic>
        <p:nvPicPr>
          <p:cNvPr id="3" name="Picture Placeholder 2"/>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2206" b="12206"/>
          <a:stretch>
            <a:fillRect/>
          </a:stretch>
        </p:blipFill>
        <p:spPr/>
      </p:pic>
    </p:spTree>
    <p:extLst>
      <p:ext uri="{BB962C8B-B14F-4D97-AF65-F5344CB8AC3E}">
        <p14:creationId xmlns:p14="http://schemas.microsoft.com/office/powerpoint/2010/main" val="107603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A3FD929-B4F7-4640-8694-35F714A641F7}"/>
              </a:ext>
            </a:extLst>
          </p:cNvPr>
          <p:cNvSpPr>
            <a:spLocks noGrp="1"/>
          </p:cNvSpPr>
          <p:nvPr>
            <p:ph type="body" sz="quarter" idx="16"/>
          </p:nvPr>
        </p:nvSpPr>
        <p:spPr/>
        <p:txBody>
          <a:bodyPr/>
          <a:lstStyle/>
          <a:p>
            <a:r>
              <a:rPr lang="nb-NO" dirty="0"/>
              <a:t>Oppsummering</a:t>
            </a:r>
          </a:p>
        </p:txBody>
      </p:sp>
    </p:spTree>
    <p:extLst>
      <p:ext uri="{BB962C8B-B14F-4D97-AF65-F5344CB8AC3E}">
        <p14:creationId xmlns:p14="http://schemas.microsoft.com/office/powerpoint/2010/main" val="323115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8EF3FFCC-60A0-4678-A512-3A58B2353AAD}"/>
              </a:ext>
            </a:extLst>
          </p:cNvPr>
          <p:cNvSpPr>
            <a:spLocks noGrp="1"/>
          </p:cNvSpPr>
          <p:nvPr>
            <p:ph type="body" sz="quarter" idx="14"/>
          </p:nvPr>
        </p:nvSpPr>
        <p:spPr/>
        <p:txBody>
          <a:bodyPr/>
          <a:lstStyle/>
          <a:p>
            <a:r>
              <a:rPr lang="nb-NO" dirty="0"/>
              <a:t>Oppsummering</a:t>
            </a:r>
          </a:p>
        </p:txBody>
      </p:sp>
      <p:sp>
        <p:nvSpPr>
          <p:cNvPr id="6" name="Plassholder for dato 5">
            <a:extLst>
              <a:ext uri="{FF2B5EF4-FFF2-40B4-BE49-F238E27FC236}">
                <a16:creationId xmlns:a16="http://schemas.microsoft.com/office/drawing/2014/main" id="{FF85E31E-417E-4CE4-95B8-F1E84F202582}"/>
              </a:ext>
            </a:extLst>
          </p:cNvPr>
          <p:cNvSpPr>
            <a:spLocks noGrp="1"/>
          </p:cNvSpPr>
          <p:nvPr>
            <p:ph type="dt" sz="half" idx="19"/>
          </p:nvPr>
        </p:nvSpPr>
        <p:spPr/>
        <p:txBody>
          <a:bodyPr/>
          <a:lstStyle/>
          <a:p>
            <a:fld id="{1251E318-318D-3D4A-A940-EAC0044E53F6}" type="datetime1">
              <a:rPr lang="nb-NO" smtClean="0"/>
              <a:t>19.03.2020</a:t>
            </a:fld>
            <a:endParaRPr lang="nb-NO" dirty="0"/>
          </a:p>
        </p:txBody>
      </p:sp>
      <p:sp>
        <p:nvSpPr>
          <p:cNvPr id="7" name="Plassholder for bunntekst 6">
            <a:extLst>
              <a:ext uri="{FF2B5EF4-FFF2-40B4-BE49-F238E27FC236}">
                <a16:creationId xmlns:a16="http://schemas.microsoft.com/office/drawing/2014/main" id="{09DF1323-81F4-4FB9-A332-EE17D8E906AC}"/>
              </a:ext>
            </a:extLst>
          </p:cNvPr>
          <p:cNvSpPr>
            <a:spLocks noGrp="1"/>
          </p:cNvSpPr>
          <p:nvPr>
            <p:ph type="ftr" sz="quarter" idx="20"/>
          </p:nvPr>
        </p:nvSpPr>
        <p:spPr/>
        <p:txBody>
          <a:bodyPr/>
          <a:lstStyle/>
          <a:p>
            <a:r>
              <a:rPr lang="nb-NO"/>
              <a:t>Menon Economics</a:t>
            </a:r>
            <a:endParaRPr lang="nb-NO" dirty="0"/>
          </a:p>
        </p:txBody>
      </p:sp>
      <p:sp>
        <p:nvSpPr>
          <p:cNvPr id="8" name="Plassholder for lysbildenummer 7">
            <a:extLst>
              <a:ext uri="{FF2B5EF4-FFF2-40B4-BE49-F238E27FC236}">
                <a16:creationId xmlns:a16="http://schemas.microsoft.com/office/drawing/2014/main" id="{42665CE2-D258-48AF-A121-D59F7E65085B}"/>
              </a:ext>
            </a:extLst>
          </p:cNvPr>
          <p:cNvSpPr>
            <a:spLocks noGrp="1"/>
          </p:cNvSpPr>
          <p:nvPr>
            <p:ph type="sldNum" sz="quarter" idx="21"/>
          </p:nvPr>
        </p:nvSpPr>
        <p:spPr/>
        <p:txBody>
          <a:bodyPr/>
          <a:lstStyle/>
          <a:p>
            <a:r>
              <a:rPr lang="nb-NO"/>
              <a:t> </a:t>
            </a:r>
            <a:fld id="{4B4A0E1B-6928-413F-B10B-EA3BF5B40920}" type="slidenum">
              <a:rPr lang="nb-NO" smtClean="0"/>
              <a:pPr/>
              <a:t>4</a:t>
            </a:fld>
            <a:endParaRPr lang="nb-NO" dirty="0"/>
          </a:p>
        </p:txBody>
      </p:sp>
      <p:sp>
        <p:nvSpPr>
          <p:cNvPr id="13" name="Plassholder for innhold 12">
            <a:extLst>
              <a:ext uri="{FF2B5EF4-FFF2-40B4-BE49-F238E27FC236}">
                <a16:creationId xmlns:a16="http://schemas.microsoft.com/office/drawing/2014/main" id="{5D5C6351-8938-452E-8F50-AC5755278D7D}"/>
              </a:ext>
            </a:extLst>
          </p:cNvPr>
          <p:cNvSpPr>
            <a:spLocks noGrp="1"/>
          </p:cNvSpPr>
          <p:nvPr>
            <p:ph sz="quarter" idx="17"/>
          </p:nvPr>
        </p:nvSpPr>
        <p:spPr>
          <a:xfrm>
            <a:off x="467517" y="693122"/>
            <a:ext cx="4291519" cy="3602101"/>
          </a:xfrm>
        </p:spPr>
        <p:txBody>
          <a:bodyPr vert="horz" lIns="0" tIns="0" rIns="0" bIns="0" rtlCol="0" anchor="t">
            <a:noAutofit/>
          </a:bodyPr>
          <a:lstStyle/>
          <a:p>
            <a:r>
              <a:rPr lang="nb-NO" sz="1000" dirty="0">
                <a:latin typeface="Calibri"/>
                <a:cs typeface="Calibri"/>
              </a:rPr>
              <a:t>Denne rapporten presenterer en ringvirkningsanalyse av konsumet til utenlandske flypassasjerer som reiste til Norge med flyselskapet Norwegian</a:t>
            </a:r>
            <a:br>
              <a:rPr lang="nb-NO" sz="1000" dirty="0">
                <a:latin typeface="Calibri"/>
                <a:cs typeface="Calibri"/>
              </a:rPr>
            </a:br>
            <a:r>
              <a:rPr lang="nb-NO" sz="1000" dirty="0">
                <a:latin typeface="Calibri"/>
                <a:cs typeface="Calibri"/>
              </a:rPr>
              <a:t> i 2019. </a:t>
            </a:r>
          </a:p>
          <a:p>
            <a:r>
              <a:rPr lang="nb-NO" sz="1000" dirty="0">
                <a:latin typeface="Calibri"/>
                <a:cs typeface="Calibri"/>
              </a:rPr>
              <a:t>Norwegian fraktet nær 1,5 millioner utenlandske reisende til Norge i 2019. Flyselskapet har de senere år hatt betydelig sterkere vekst i antall utenlandske reisende enn hva tilsvarende er for andre flyselskaper.</a:t>
            </a:r>
            <a:endParaRPr lang="nb-NO" dirty="0"/>
          </a:p>
          <a:p>
            <a:r>
              <a:rPr lang="nb-NO" sz="1000" dirty="0">
                <a:latin typeface="Calibri"/>
                <a:cs typeface="Calibri"/>
              </a:rPr>
              <a:t>Statistikken om reisendes konsum er sprikende. Innovasjon Norges undersøkelser viser et høyt anslag, mens kartlegginger foretatt av Avinor viser et betydelig lavere anslag.</a:t>
            </a:r>
            <a:endParaRPr lang="nb-NO" sz="1000" dirty="0"/>
          </a:p>
          <a:p>
            <a:r>
              <a:rPr lang="nb-NO" sz="1000" dirty="0">
                <a:latin typeface="Calibri"/>
                <a:cs typeface="Calibri"/>
              </a:rPr>
              <a:t>Basert på data om Innovasjon Norges kartlegging av flyturistenes konsum, viser Menons beregninger at utenlandske flyturister som kommer til Norge med Norwegian la igjen i underkant av 18 milliarder kroner i norsk næringsliv i 2019.</a:t>
            </a:r>
          </a:p>
          <a:p>
            <a:r>
              <a:rPr lang="nb-NO" sz="1000" dirty="0">
                <a:latin typeface="Calibri"/>
                <a:cs typeface="Calibri"/>
              </a:rPr>
              <a:t>Dette konsumet legger grunnlag for om lag 24 000 sysselsatte i norsk næringsliv. Tilsvarende legger konsumet grunnlag for om lag 14 milliarder kroner i verdiskaping.</a:t>
            </a:r>
          </a:p>
          <a:p>
            <a:r>
              <a:rPr lang="nb-NO" sz="1000" dirty="0">
                <a:latin typeface="Calibri"/>
                <a:cs typeface="Calibri"/>
              </a:rPr>
              <a:t>Den sterkeste sysselsettingseffekten av utenlandske turisters konsum i Norge finner vi på Østlandet. Den sterkeste relative effekten på sysselsetting finner vi imidlertid i Nord-Norge. </a:t>
            </a:r>
            <a:endParaRPr lang="nb-NO" sz="1000" dirty="0"/>
          </a:p>
          <a:p>
            <a:r>
              <a:rPr lang="nb-NO" sz="1000" dirty="0"/>
              <a:t>Beregningene av ringvirkninger gjøres i ringvirkningsmodellen ITEM, og baseres på mottatt data fra Norwegian på antall innkommende flypassasjerer fordelt på nasjonalitet, Menons anslag på forbrukstall basert på Innovasjon Norge og </a:t>
            </a:r>
            <a:r>
              <a:rPr lang="nb-NO" sz="1000" dirty="0" err="1"/>
              <a:t>TØIs</a:t>
            </a:r>
            <a:r>
              <a:rPr lang="nb-NO" sz="1000" dirty="0"/>
              <a:t> rapporter, samt nasjonalregnskapstall fra OECD på omsetning, verdiskaping og sysselsetting for næringer og handelen mellom disse. Det hefter usikkerhet ved beregningene.</a:t>
            </a:r>
          </a:p>
        </p:txBody>
      </p:sp>
      <p:sp>
        <p:nvSpPr>
          <p:cNvPr id="2" name="TekstSylinder 1">
            <a:extLst>
              <a:ext uri="{FF2B5EF4-FFF2-40B4-BE49-F238E27FC236}">
                <a16:creationId xmlns:a16="http://schemas.microsoft.com/office/drawing/2014/main" id="{5BE16578-5A85-45E7-A402-08F31044630B}"/>
              </a:ext>
            </a:extLst>
          </p:cNvPr>
          <p:cNvSpPr txBox="1"/>
          <p:nvPr/>
        </p:nvSpPr>
        <p:spPr>
          <a:xfrm>
            <a:off x="577772" y="4400434"/>
            <a:ext cx="4173644" cy="43088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b-NO" sz="1100" b="1" dirty="0"/>
              <a:t>Verdiskaping</a:t>
            </a:r>
            <a:r>
              <a:rPr lang="nb-NO" sz="1100" dirty="0"/>
              <a:t> i en bedrift eller sektor er lik verdien av </a:t>
            </a:r>
            <a:r>
              <a:rPr lang="nb-NO" sz="1100" b="1" dirty="0"/>
              <a:t>omsetningen (produksjonen)</a:t>
            </a:r>
            <a:r>
              <a:rPr lang="nb-NO" sz="1100" dirty="0"/>
              <a:t> fratrukket vare- og tjenesteinnsats.</a:t>
            </a:r>
          </a:p>
        </p:txBody>
      </p:sp>
      <p:graphicFrame>
        <p:nvGraphicFramePr>
          <p:cNvPr id="17" name="Plassholder for innhold 16">
            <a:extLst>
              <a:ext uri="{FF2B5EF4-FFF2-40B4-BE49-F238E27FC236}">
                <a16:creationId xmlns:a16="http://schemas.microsoft.com/office/drawing/2014/main" id="{960C6BD4-0A19-429F-B320-8436B5BDC02A}"/>
              </a:ext>
            </a:extLst>
          </p:cNvPr>
          <p:cNvGraphicFramePr>
            <a:graphicFrameLocks noGrp="1"/>
          </p:cNvGraphicFramePr>
          <p:nvPr>
            <p:ph sz="quarter" idx="18"/>
            <p:extLst>
              <p:ext uri="{D42A27DB-BD31-4B8C-83A1-F6EECF244321}">
                <p14:modId xmlns:p14="http://schemas.microsoft.com/office/powerpoint/2010/main" val="1637965679"/>
              </p:ext>
            </p:extLst>
          </p:nvPr>
        </p:nvGraphicFramePr>
        <p:xfrm>
          <a:off x="4911234" y="631797"/>
          <a:ext cx="3775566" cy="1970088"/>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cx4="http://schemas.microsoft.com/office/drawing/2016/5/10/chartex">
        <mc:Choice Requires="cx4">
          <p:graphicFrame>
            <p:nvGraphicFramePr>
              <p:cNvPr id="18" name="Plassholder for innhold 11">
                <a:extLst>
                  <a:ext uri="{FF2B5EF4-FFF2-40B4-BE49-F238E27FC236}">
                    <a16:creationId xmlns:a16="http://schemas.microsoft.com/office/drawing/2014/main" id="{34508E94-4673-4BAE-9812-D60D95FDA1A9}"/>
                  </a:ext>
                </a:extLst>
              </p:cNvPr>
              <p:cNvGraphicFramePr>
                <a:graphicFrameLocks/>
              </p:cNvGraphicFramePr>
              <p:nvPr>
                <p:extLst>
                  <p:ext uri="{D42A27DB-BD31-4B8C-83A1-F6EECF244321}">
                    <p14:modId xmlns:p14="http://schemas.microsoft.com/office/powerpoint/2010/main" val="3225157852"/>
                  </p:ext>
                </p:extLst>
              </p:nvPr>
            </p:nvGraphicFramePr>
            <p:xfrm>
              <a:off x="5176751" y="2671708"/>
              <a:ext cx="2238885" cy="222732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8" name="Plassholder for innhold 11">
                <a:extLst>
                  <a:ext uri="{FF2B5EF4-FFF2-40B4-BE49-F238E27FC236}">
                    <a16:creationId xmlns:a16="http://schemas.microsoft.com/office/drawing/2014/main" id="{34508E94-4673-4BAE-9812-D60D95FDA1A9}"/>
                  </a:ext>
                </a:extLst>
              </p:cNvPr>
              <p:cNvPicPr>
                <a:picLocks noGrp="1" noRot="1" noChangeAspect="1" noMove="1" noResize="1" noEditPoints="1" noAdjustHandles="1" noChangeArrowheads="1" noChangeShapeType="1"/>
              </p:cNvPicPr>
              <p:nvPr/>
            </p:nvPicPr>
            <p:blipFill>
              <a:blip r:embed="rId5"/>
              <a:stretch>
                <a:fillRect/>
              </a:stretch>
            </p:blipFill>
            <p:spPr>
              <a:xfrm>
                <a:off x="5176751" y="2671708"/>
                <a:ext cx="2238885" cy="2227329"/>
              </a:xfrm>
              <a:prstGeom prst="rect">
                <a:avLst/>
              </a:prstGeom>
            </p:spPr>
          </p:pic>
        </mc:Fallback>
      </mc:AlternateContent>
      <p:graphicFrame>
        <p:nvGraphicFramePr>
          <p:cNvPr id="12" name="Tabell 11">
            <a:extLst>
              <a:ext uri="{FF2B5EF4-FFF2-40B4-BE49-F238E27FC236}">
                <a16:creationId xmlns:a16="http://schemas.microsoft.com/office/drawing/2014/main" id="{C53BEF43-658D-40D3-9FC8-E85BB3BB95D6}"/>
              </a:ext>
            </a:extLst>
          </p:cNvPr>
          <p:cNvGraphicFramePr>
            <a:graphicFrameLocks noGrp="1"/>
          </p:cNvGraphicFramePr>
          <p:nvPr>
            <p:extLst>
              <p:ext uri="{D42A27DB-BD31-4B8C-83A1-F6EECF244321}">
                <p14:modId xmlns:p14="http://schemas.microsoft.com/office/powerpoint/2010/main" val="2753350019"/>
              </p:ext>
            </p:extLst>
          </p:nvPr>
        </p:nvGraphicFramePr>
        <p:xfrm>
          <a:off x="6466685" y="3425638"/>
          <a:ext cx="2486122" cy="1086065"/>
        </p:xfrm>
        <a:graphic>
          <a:graphicData uri="http://schemas.openxmlformats.org/drawingml/2006/table">
            <a:tbl>
              <a:tblPr firstRow="1" bandRow="1">
                <a:tableStyleId>{5C22544A-7EE6-4342-B048-85BDC9FD1C3A}</a:tableStyleId>
              </a:tblPr>
              <a:tblGrid>
                <a:gridCol w="1222587">
                  <a:extLst>
                    <a:ext uri="{9D8B030D-6E8A-4147-A177-3AD203B41FA5}">
                      <a16:colId xmlns:a16="http://schemas.microsoft.com/office/drawing/2014/main" val="2778649241"/>
                    </a:ext>
                  </a:extLst>
                </a:gridCol>
                <a:gridCol w="1263535">
                  <a:extLst>
                    <a:ext uri="{9D8B030D-6E8A-4147-A177-3AD203B41FA5}">
                      <a16:colId xmlns:a16="http://schemas.microsoft.com/office/drawing/2014/main" val="389958939"/>
                    </a:ext>
                  </a:extLst>
                </a:gridCol>
              </a:tblGrid>
              <a:tr h="369905">
                <a:tc>
                  <a:txBody>
                    <a:bodyPr/>
                    <a:lstStyle/>
                    <a:p>
                      <a:pPr algn="l" fontAlgn="b"/>
                      <a:endParaRPr lang="nb-NO"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nb-NO" sz="900" u="none" strike="noStrike">
                          <a:effectLst/>
                        </a:rPr>
                        <a:t>Antall sysselsatte i 1000 i middel-alternativ</a:t>
                      </a:r>
                      <a:endParaRPr lang="nb-NO"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75457842"/>
                  </a:ext>
                </a:extLst>
              </a:tr>
              <a:tr h="179040">
                <a:tc>
                  <a:txBody>
                    <a:bodyPr/>
                    <a:lstStyle/>
                    <a:p>
                      <a:pPr algn="l" fontAlgn="b"/>
                      <a:r>
                        <a:rPr lang="nb-NO" sz="900" u="none" strike="noStrike">
                          <a:effectLst/>
                        </a:rPr>
                        <a:t>Sør- og Østlandet</a:t>
                      </a:r>
                      <a:endParaRPr lang="nb-NO"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nb-NO" sz="900" u="none" strike="noStrike" dirty="0">
                          <a:effectLst/>
                        </a:rPr>
                        <a:t>                 10 </a:t>
                      </a:r>
                      <a:endParaRPr lang="nb-NO"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90253587"/>
                  </a:ext>
                </a:extLst>
              </a:tr>
              <a:tr h="179040">
                <a:tc>
                  <a:txBody>
                    <a:bodyPr/>
                    <a:lstStyle/>
                    <a:p>
                      <a:pPr algn="l" fontAlgn="b"/>
                      <a:r>
                        <a:rPr lang="nb-NO" sz="900" u="none" strike="noStrike">
                          <a:effectLst/>
                        </a:rPr>
                        <a:t>Vestlandet</a:t>
                      </a:r>
                      <a:endParaRPr lang="nb-NO"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nb-NO" sz="900" u="none" strike="noStrike" dirty="0">
                          <a:effectLst/>
                        </a:rPr>
                        <a:t>                   6 </a:t>
                      </a:r>
                      <a:endParaRPr lang="nb-NO"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21405292"/>
                  </a:ext>
                </a:extLst>
              </a:tr>
              <a:tr h="179040">
                <a:tc>
                  <a:txBody>
                    <a:bodyPr/>
                    <a:lstStyle/>
                    <a:p>
                      <a:pPr algn="l" fontAlgn="b"/>
                      <a:r>
                        <a:rPr lang="nb-NO" sz="900" u="none" strike="noStrike">
                          <a:effectLst/>
                        </a:rPr>
                        <a:t>Nord-Norge</a:t>
                      </a:r>
                      <a:endParaRPr lang="nb-NO"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nb-NO" sz="900" u="none" strike="noStrike" dirty="0">
                          <a:effectLst/>
                        </a:rPr>
                        <a:t>                   3 </a:t>
                      </a:r>
                      <a:endParaRPr lang="nb-NO"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34408800"/>
                  </a:ext>
                </a:extLst>
              </a:tr>
              <a:tr h="179040">
                <a:tc>
                  <a:txBody>
                    <a:bodyPr/>
                    <a:lstStyle/>
                    <a:p>
                      <a:pPr algn="l" fontAlgn="b"/>
                      <a:r>
                        <a:rPr lang="nb-NO" sz="900" u="none" strike="noStrike">
                          <a:effectLst/>
                        </a:rPr>
                        <a:t>Midt-Norge</a:t>
                      </a:r>
                      <a:endParaRPr lang="nb-NO"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nb-NO" sz="900" u="none" strike="noStrike" dirty="0">
                          <a:effectLst/>
                        </a:rPr>
                        <a:t>                   1 </a:t>
                      </a:r>
                      <a:endParaRPr lang="nb-NO"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57874012"/>
                  </a:ext>
                </a:extLst>
              </a:tr>
            </a:tbl>
          </a:graphicData>
        </a:graphic>
      </p:graphicFrame>
    </p:spTree>
    <p:extLst>
      <p:ext uri="{BB962C8B-B14F-4D97-AF65-F5344CB8AC3E}">
        <p14:creationId xmlns:p14="http://schemas.microsoft.com/office/powerpoint/2010/main" val="216648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A3FD929-B4F7-4640-8694-35F714A641F7}"/>
              </a:ext>
            </a:extLst>
          </p:cNvPr>
          <p:cNvSpPr>
            <a:spLocks noGrp="1"/>
          </p:cNvSpPr>
          <p:nvPr>
            <p:ph type="body" sz="quarter" idx="16"/>
          </p:nvPr>
        </p:nvSpPr>
        <p:spPr/>
        <p:txBody>
          <a:bodyPr/>
          <a:lstStyle/>
          <a:p>
            <a:r>
              <a:rPr lang="nb-NO" dirty="0"/>
              <a:t>Norwegians </a:t>
            </a:r>
            <a:r>
              <a:rPr lang="nb-NO" dirty="0" err="1"/>
              <a:t>samfunnsnytte</a:t>
            </a:r>
            <a:endParaRPr lang="nb-NO" dirty="0"/>
          </a:p>
        </p:txBody>
      </p:sp>
    </p:spTree>
    <p:extLst>
      <p:ext uri="{BB962C8B-B14F-4D97-AF65-F5344CB8AC3E}">
        <p14:creationId xmlns:p14="http://schemas.microsoft.com/office/powerpoint/2010/main" val="195203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9FEB42-8258-4AC4-80E2-EBEF9C5F5C16}"/>
              </a:ext>
            </a:extLst>
          </p:cNvPr>
          <p:cNvSpPr>
            <a:spLocks noGrp="1"/>
          </p:cNvSpPr>
          <p:nvPr>
            <p:ph type="body" sz="quarter" idx="14"/>
          </p:nvPr>
        </p:nvSpPr>
        <p:spPr/>
        <p:txBody>
          <a:bodyPr/>
          <a:lstStyle/>
          <a:p>
            <a:r>
              <a:rPr lang="nb-NO" b="1">
                <a:latin typeface="Calibri"/>
                <a:cs typeface="Calibri"/>
              </a:rPr>
              <a:t>Samfunnsnytten av </a:t>
            </a:r>
            <a:r>
              <a:rPr lang="nb-NO" b="1" i="1">
                <a:latin typeface="Calibri"/>
                <a:cs typeface="Calibri"/>
              </a:rPr>
              <a:t>Norwegian</a:t>
            </a:r>
            <a:r>
              <a:rPr lang="nb-NO" b="1">
                <a:latin typeface="Calibri"/>
                <a:cs typeface="Calibri"/>
              </a:rPr>
              <a:t> i Norge</a:t>
            </a:r>
            <a:endParaRPr lang="nb-NO">
              <a:latin typeface="Calibri"/>
              <a:cs typeface="Calibri"/>
            </a:endParaRPr>
          </a:p>
        </p:txBody>
      </p:sp>
      <p:sp>
        <p:nvSpPr>
          <p:cNvPr id="5" name="Plassholder for dato 4">
            <a:extLst>
              <a:ext uri="{FF2B5EF4-FFF2-40B4-BE49-F238E27FC236}">
                <a16:creationId xmlns:a16="http://schemas.microsoft.com/office/drawing/2014/main" id="{C89721A8-777C-4839-848F-B7B3C370329A}"/>
              </a:ext>
            </a:extLst>
          </p:cNvPr>
          <p:cNvSpPr>
            <a:spLocks noGrp="1"/>
          </p:cNvSpPr>
          <p:nvPr>
            <p:ph type="dt" sz="half" idx="19"/>
          </p:nvPr>
        </p:nvSpPr>
        <p:spPr/>
        <p:txBody>
          <a:bodyPr/>
          <a:lstStyle/>
          <a:p>
            <a:fld id="{20E67170-BACA-0948-872C-023798A4F67F}" type="datetime1">
              <a:rPr lang="nb-NO" smtClean="0"/>
              <a:t>19.03.2020</a:t>
            </a:fld>
            <a:endParaRPr lang="nb-NO" dirty="0"/>
          </a:p>
        </p:txBody>
      </p:sp>
      <p:sp>
        <p:nvSpPr>
          <p:cNvPr id="6" name="Plassholder for bunntekst 5">
            <a:extLst>
              <a:ext uri="{FF2B5EF4-FFF2-40B4-BE49-F238E27FC236}">
                <a16:creationId xmlns:a16="http://schemas.microsoft.com/office/drawing/2014/main" id="{CF657B9D-3F54-4562-811C-D0454984F25A}"/>
              </a:ext>
            </a:extLst>
          </p:cNvPr>
          <p:cNvSpPr>
            <a:spLocks noGrp="1"/>
          </p:cNvSpPr>
          <p:nvPr>
            <p:ph type="ftr" sz="quarter" idx="20"/>
          </p:nvPr>
        </p:nvSpPr>
        <p:spPr/>
        <p:txBody>
          <a:bodyPr/>
          <a:lstStyle/>
          <a:p>
            <a:r>
              <a:rPr lang="nb-NO"/>
              <a:t>Menon Economics</a:t>
            </a:r>
            <a:endParaRPr lang="nb-NO" dirty="0"/>
          </a:p>
        </p:txBody>
      </p:sp>
      <p:sp>
        <p:nvSpPr>
          <p:cNvPr id="7" name="Plassholder for lysbildenummer 6">
            <a:extLst>
              <a:ext uri="{FF2B5EF4-FFF2-40B4-BE49-F238E27FC236}">
                <a16:creationId xmlns:a16="http://schemas.microsoft.com/office/drawing/2014/main" id="{0EFB89CE-CF13-46F2-ADBE-AF1B5A9C0736}"/>
              </a:ext>
            </a:extLst>
          </p:cNvPr>
          <p:cNvSpPr>
            <a:spLocks noGrp="1"/>
          </p:cNvSpPr>
          <p:nvPr>
            <p:ph type="sldNum" sz="quarter" idx="21"/>
          </p:nvPr>
        </p:nvSpPr>
        <p:spPr/>
        <p:txBody>
          <a:bodyPr/>
          <a:lstStyle/>
          <a:p>
            <a:r>
              <a:rPr lang="nb-NO"/>
              <a:t> </a:t>
            </a:r>
            <a:fld id="{4B4A0E1B-6928-413F-B10B-EA3BF5B40920}" type="slidenum">
              <a:rPr lang="nb-NO" smtClean="0"/>
              <a:pPr/>
              <a:t>6</a:t>
            </a:fld>
            <a:endParaRPr lang="nb-NO" dirty="0"/>
          </a:p>
        </p:txBody>
      </p:sp>
      <p:grpSp>
        <p:nvGrpSpPr>
          <p:cNvPr id="10" name="Gruppe 9">
            <a:extLst>
              <a:ext uri="{FF2B5EF4-FFF2-40B4-BE49-F238E27FC236}">
                <a16:creationId xmlns:a16="http://schemas.microsoft.com/office/drawing/2014/main" id="{16F5F01D-4283-49C9-85EB-556AC8A31D52}"/>
              </a:ext>
            </a:extLst>
          </p:cNvPr>
          <p:cNvGrpSpPr/>
          <p:nvPr/>
        </p:nvGrpSpPr>
        <p:grpSpPr>
          <a:xfrm>
            <a:off x="619334" y="1533469"/>
            <a:ext cx="1677782" cy="696580"/>
            <a:chOff x="7145722" y="1210962"/>
            <a:chExt cx="1794532" cy="748885"/>
          </a:xfrm>
        </p:grpSpPr>
        <p:pic>
          <p:nvPicPr>
            <p:cNvPr id="8" name="Bilde 7">
              <a:extLst>
                <a:ext uri="{FF2B5EF4-FFF2-40B4-BE49-F238E27FC236}">
                  <a16:creationId xmlns:a16="http://schemas.microsoft.com/office/drawing/2014/main" id="{CC83413B-B76A-43EA-AA4D-9F45E9C79657}"/>
                </a:ext>
              </a:extLst>
            </p:cNvPr>
            <p:cNvPicPr>
              <a:picLocks/>
            </p:cNvPicPr>
            <p:nvPr/>
          </p:nvPicPr>
          <p:blipFill>
            <a:blip r:embed="rId3"/>
            <a:stretch>
              <a:fillRect/>
            </a:stretch>
          </p:blipFill>
          <p:spPr>
            <a:xfrm>
              <a:off x="7145722" y="1210962"/>
              <a:ext cx="682662" cy="711113"/>
            </a:xfrm>
            <a:prstGeom prst="rect">
              <a:avLst/>
            </a:prstGeom>
          </p:spPr>
        </p:pic>
        <p:pic>
          <p:nvPicPr>
            <p:cNvPr id="11" name="Bilde 10">
              <a:extLst>
                <a:ext uri="{FF2B5EF4-FFF2-40B4-BE49-F238E27FC236}">
                  <a16:creationId xmlns:a16="http://schemas.microsoft.com/office/drawing/2014/main" id="{5B1A5322-081C-44D2-850D-B3B10B2192C0}"/>
                </a:ext>
              </a:extLst>
            </p:cNvPr>
            <p:cNvPicPr>
              <a:picLocks/>
            </p:cNvPicPr>
            <p:nvPr/>
          </p:nvPicPr>
          <p:blipFill>
            <a:blip r:embed="rId4"/>
            <a:stretch>
              <a:fillRect/>
            </a:stretch>
          </p:blipFill>
          <p:spPr>
            <a:xfrm>
              <a:off x="7750204" y="1413495"/>
              <a:ext cx="414559" cy="381593"/>
            </a:xfrm>
            <a:prstGeom prst="rect">
              <a:avLst/>
            </a:prstGeom>
          </p:spPr>
        </p:pic>
        <p:pic>
          <p:nvPicPr>
            <p:cNvPr id="12" name="Bilde 11">
              <a:extLst>
                <a:ext uri="{FF2B5EF4-FFF2-40B4-BE49-F238E27FC236}">
                  <a16:creationId xmlns:a16="http://schemas.microsoft.com/office/drawing/2014/main" id="{3A6CA1D3-F902-4414-B267-B68DA1FA03D2}"/>
                </a:ext>
              </a:extLst>
            </p:cNvPr>
            <p:cNvPicPr>
              <a:picLocks/>
            </p:cNvPicPr>
            <p:nvPr/>
          </p:nvPicPr>
          <p:blipFill>
            <a:blip r:embed="rId3"/>
            <a:stretch>
              <a:fillRect/>
            </a:stretch>
          </p:blipFill>
          <p:spPr>
            <a:xfrm>
              <a:off x="8257592" y="1248734"/>
              <a:ext cx="682662" cy="711113"/>
            </a:xfrm>
            <a:prstGeom prst="rect">
              <a:avLst/>
            </a:prstGeom>
          </p:spPr>
        </p:pic>
      </p:grpSp>
      <p:grpSp>
        <p:nvGrpSpPr>
          <p:cNvPr id="18" name="Gruppe 17">
            <a:extLst>
              <a:ext uri="{FF2B5EF4-FFF2-40B4-BE49-F238E27FC236}">
                <a16:creationId xmlns:a16="http://schemas.microsoft.com/office/drawing/2014/main" id="{626B7582-BD03-48B9-BBD8-AD213D21D886}"/>
              </a:ext>
            </a:extLst>
          </p:cNvPr>
          <p:cNvGrpSpPr/>
          <p:nvPr/>
        </p:nvGrpSpPr>
        <p:grpSpPr>
          <a:xfrm>
            <a:off x="518667" y="3607241"/>
            <a:ext cx="1636556" cy="630995"/>
            <a:chOff x="7175170" y="2379215"/>
            <a:chExt cx="1885509" cy="753862"/>
          </a:xfrm>
        </p:grpSpPr>
        <p:pic>
          <p:nvPicPr>
            <p:cNvPr id="9" name="Bilde 8">
              <a:extLst>
                <a:ext uri="{FF2B5EF4-FFF2-40B4-BE49-F238E27FC236}">
                  <a16:creationId xmlns:a16="http://schemas.microsoft.com/office/drawing/2014/main" id="{1CA369BF-F099-4482-94D5-EEDB64DB3534}"/>
                </a:ext>
              </a:extLst>
            </p:cNvPr>
            <p:cNvPicPr>
              <a:picLocks/>
            </p:cNvPicPr>
            <p:nvPr/>
          </p:nvPicPr>
          <p:blipFill>
            <a:blip r:embed="rId5"/>
            <a:stretch>
              <a:fillRect/>
            </a:stretch>
          </p:blipFill>
          <p:spPr>
            <a:xfrm>
              <a:off x="8312920" y="2379215"/>
              <a:ext cx="747759" cy="753862"/>
            </a:xfrm>
            <a:prstGeom prst="rect">
              <a:avLst/>
            </a:prstGeom>
          </p:spPr>
        </p:pic>
        <p:pic>
          <p:nvPicPr>
            <p:cNvPr id="13" name="Bilde 12">
              <a:extLst>
                <a:ext uri="{FF2B5EF4-FFF2-40B4-BE49-F238E27FC236}">
                  <a16:creationId xmlns:a16="http://schemas.microsoft.com/office/drawing/2014/main" id="{F0318482-EC9B-411E-97E1-ECC1B4687B5C}"/>
                </a:ext>
              </a:extLst>
            </p:cNvPr>
            <p:cNvPicPr>
              <a:picLocks/>
            </p:cNvPicPr>
            <p:nvPr/>
          </p:nvPicPr>
          <p:blipFill>
            <a:blip r:embed="rId4"/>
            <a:stretch>
              <a:fillRect/>
            </a:stretch>
          </p:blipFill>
          <p:spPr>
            <a:xfrm>
              <a:off x="7790180" y="2584830"/>
              <a:ext cx="414559" cy="381593"/>
            </a:xfrm>
            <a:prstGeom prst="rect">
              <a:avLst/>
            </a:prstGeom>
          </p:spPr>
        </p:pic>
        <p:pic>
          <p:nvPicPr>
            <p:cNvPr id="14" name="Bilde 13">
              <a:extLst>
                <a:ext uri="{FF2B5EF4-FFF2-40B4-BE49-F238E27FC236}">
                  <a16:creationId xmlns:a16="http://schemas.microsoft.com/office/drawing/2014/main" id="{AF031A3C-BE4F-47C0-AEFB-CC6FBEBAF7AC}"/>
                </a:ext>
              </a:extLst>
            </p:cNvPr>
            <p:cNvPicPr>
              <a:picLocks/>
            </p:cNvPicPr>
            <p:nvPr/>
          </p:nvPicPr>
          <p:blipFill>
            <a:blip r:embed="rId3"/>
            <a:stretch>
              <a:fillRect/>
            </a:stretch>
          </p:blipFill>
          <p:spPr>
            <a:xfrm>
              <a:off x="7175170" y="2389374"/>
              <a:ext cx="682662" cy="711113"/>
            </a:xfrm>
            <a:prstGeom prst="rect">
              <a:avLst/>
            </a:prstGeom>
          </p:spPr>
        </p:pic>
      </p:grpSp>
      <p:pic>
        <p:nvPicPr>
          <p:cNvPr id="5122" name="Picture 2" descr="Bilderesultater for norwegian air shuttle">
            <a:extLst>
              <a:ext uri="{FF2B5EF4-FFF2-40B4-BE49-F238E27FC236}">
                <a16:creationId xmlns:a16="http://schemas.microsoft.com/office/drawing/2014/main" id="{C9BD7138-75B7-403B-985B-30D6ED9677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9130" y="3003409"/>
            <a:ext cx="1838661" cy="42934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pe 18">
            <a:extLst>
              <a:ext uri="{FF2B5EF4-FFF2-40B4-BE49-F238E27FC236}">
                <a16:creationId xmlns:a16="http://schemas.microsoft.com/office/drawing/2014/main" id="{0C87496D-B58D-4B94-85FE-143ED5E9998B}"/>
              </a:ext>
            </a:extLst>
          </p:cNvPr>
          <p:cNvGrpSpPr/>
          <p:nvPr/>
        </p:nvGrpSpPr>
        <p:grpSpPr>
          <a:xfrm>
            <a:off x="6802576" y="1502213"/>
            <a:ext cx="1601878" cy="618890"/>
            <a:chOff x="7007901" y="3623378"/>
            <a:chExt cx="2030966" cy="753862"/>
          </a:xfrm>
        </p:grpSpPr>
        <p:pic>
          <p:nvPicPr>
            <p:cNvPr id="16" name="Bilde 15">
              <a:extLst>
                <a:ext uri="{FF2B5EF4-FFF2-40B4-BE49-F238E27FC236}">
                  <a16:creationId xmlns:a16="http://schemas.microsoft.com/office/drawing/2014/main" id="{B7FC837D-8043-4476-9C26-2DB268B480EF}"/>
                </a:ext>
              </a:extLst>
            </p:cNvPr>
            <p:cNvPicPr>
              <a:picLocks/>
            </p:cNvPicPr>
            <p:nvPr/>
          </p:nvPicPr>
          <p:blipFill>
            <a:blip r:embed="rId4"/>
            <a:stretch>
              <a:fillRect/>
            </a:stretch>
          </p:blipFill>
          <p:spPr>
            <a:xfrm>
              <a:off x="7779685" y="3799674"/>
              <a:ext cx="414559" cy="381593"/>
            </a:xfrm>
            <a:prstGeom prst="rect">
              <a:avLst/>
            </a:prstGeom>
          </p:spPr>
        </p:pic>
        <p:pic>
          <p:nvPicPr>
            <p:cNvPr id="17" name="Bilde 16">
              <a:extLst>
                <a:ext uri="{FF2B5EF4-FFF2-40B4-BE49-F238E27FC236}">
                  <a16:creationId xmlns:a16="http://schemas.microsoft.com/office/drawing/2014/main" id="{642B093A-4291-45E1-8F55-A14A77402B7F}"/>
                </a:ext>
              </a:extLst>
            </p:cNvPr>
            <p:cNvPicPr>
              <a:picLocks/>
            </p:cNvPicPr>
            <p:nvPr/>
          </p:nvPicPr>
          <p:blipFill>
            <a:blip r:embed="rId5"/>
            <a:stretch>
              <a:fillRect/>
            </a:stretch>
          </p:blipFill>
          <p:spPr>
            <a:xfrm>
              <a:off x="7007901" y="3623378"/>
              <a:ext cx="747759" cy="753862"/>
            </a:xfrm>
            <a:prstGeom prst="rect">
              <a:avLst/>
            </a:prstGeom>
          </p:spPr>
        </p:pic>
        <p:pic>
          <p:nvPicPr>
            <p:cNvPr id="20" name="Bilde 19">
              <a:extLst>
                <a:ext uri="{FF2B5EF4-FFF2-40B4-BE49-F238E27FC236}">
                  <a16:creationId xmlns:a16="http://schemas.microsoft.com/office/drawing/2014/main" id="{88020A54-CEC7-458F-852D-9C7D5CE6A3B0}"/>
                </a:ext>
              </a:extLst>
            </p:cNvPr>
            <p:cNvPicPr>
              <a:picLocks/>
            </p:cNvPicPr>
            <p:nvPr/>
          </p:nvPicPr>
          <p:blipFill>
            <a:blip r:embed="rId3"/>
            <a:stretch>
              <a:fillRect/>
            </a:stretch>
          </p:blipFill>
          <p:spPr>
            <a:xfrm>
              <a:off x="8356205" y="3623378"/>
              <a:ext cx="682662" cy="711113"/>
            </a:xfrm>
            <a:prstGeom prst="rect">
              <a:avLst/>
            </a:prstGeom>
          </p:spPr>
        </p:pic>
      </p:grpSp>
      <p:pic>
        <p:nvPicPr>
          <p:cNvPr id="22" name="Bilde 21">
            <a:extLst>
              <a:ext uri="{FF2B5EF4-FFF2-40B4-BE49-F238E27FC236}">
                <a16:creationId xmlns:a16="http://schemas.microsoft.com/office/drawing/2014/main" id="{141583A8-B686-4F4C-A8DF-0A94D8D77914}"/>
              </a:ext>
            </a:extLst>
          </p:cNvPr>
          <p:cNvPicPr>
            <a:picLocks/>
          </p:cNvPicPr>
          <p:nvPr/>
        </p:nvPicPr>
        <p:blipFill>
          <a:blip r:embed="rId7"/>
          <a:stretch>
            <a:fillRect/>
          </a:stretch>
        </p:blipFill>
        <p:spPr>
          <a:xfrm rot="7530588">
            <a:off x="2740030" y="2029987"/>
            <a:ext cx="914148" cy="1358179"/>
          </a:xfrm>
          <a:prstGeom prst="rect">
            <a:avLst/>
          </a:prstGeom>
        </p:spPr>
      </p:pic>
      <p:sp>
        <p:nvSpPr>
          <p:cNvPr id="24" name="Plassholder for innhold 2">
            <a:extLst>
              <a:ext uri="{FF2B5EF4-FFF2-40B4-BE49-F238E27FC236}">
                <a16:creationId xmlns:a16="http://schemas.microsoft.com/office/drawing/2014/main" id="{DBECDB08-5BB5-47E3-9FA5-027299CB8A7F}"/>
              </a:ext>
            </a:extLst>
          </p:cNvPr>
          <p:cNvSpPr>
            <a:spLocks noGrp="1"/>
          </p:cNvSpPr>
          <p:nvPr>
            <p:ph sz="quarter" idx="18"/>
          </p:nvPr>
        </p:nvSpPr>
        <p:spPr>
          <a:xfrm>
            <a:off x="579125" y="1051413"/>
            <a:ext cx="2110233" cy="378493"/>
          </a:xfrm>
        </p:spPr>
        <p:txBody>
          <a:bodyPr>
            <a:normAutofit lnSpcReduction="10000"/>
          </a:bodyPr>
          <a:lstStyle/>
          <a:p>
            <a:pPr marL="0" indent="0">
              <a:buNone/>
            </a:pPr>
            <a:r>
              <a:rPr lang="nb-NO" sz="1400" b="1" dirty="0"/>
              <a:t>Innenlandsruter – </a:t>
            </a:r>
            <a:br>
              <a:rPr lang="nb-NO" sz="1400" b="1" dirty="0"/>
            </a:br>
            <a:r>
              <a:rPr lang="nb-NO" sz="1400" b="1" dirty="0"/>
              <a:t>nytte for reisende</a:t>
            </a:r>
          </a:p>
        </p:txBody>
      </p:sp>
      <p:sp>
        <p:nvSpPr>
          <p:cNvPr id="25" name="Plassholder for innhold 2">
            <a:extLst>
              <a:ext uri="{FF2B5EF4-FFF2-40B4-BE49-F238E27FC236}">
                <a16:creationId xmlns:a16="http://schemas.microsoft.com/office/drawing/2014/main" id="{7D4E3CA9-007D-42C6-B716-328D8F8FC512}"/>
              </a:ext>
            </a:extLst>
          </p:cNvPr>
          <p:cNvSpPr txBox="1">
            <a:spLocks/>
          </p:cNvSpPr>
          <p:nvPr/>
        </p:nvSpPr>
        <p:spPr>
          <a:xfrm>
            <a:off x="324199" y="2301792"/>
            <a:ext cx="1855607" cy="378493"/>
          </a:xfrm>
          <a:prstGeom prst="rect">
            <a:avLst/>
          </a:prstGeom>
        </p:spPr>
        <p:txBody>
          <a:bodyPr vert="horz" lIns="0" tIns="0" rIns="0" bIns="0" rtlCol="0">
            <a:normAutofit fontScale="92500" lnSpcReduction="20000"/>
          </a:bodyPr>
          <a:lstStyle>
            <a:lvl1pPr marL="180975" indent="-180975" algn="l" defTabSz="685800" rtl="0" eaLnBrk="1" latinLnBrk="0" hangingPunct="1">
              <a:lnSpc>
                <a:spcPct val="90000"/>
              </a:lnSpc>
              <a:spcBef>
                <a:spcPts val="500"/>
              </a:spcBef>
              <a:buClr>
                <a:schemeClr val="accent2"/>
              </a:buClr>
              <a:buFont typeface="Arial" charset="0"/>
              <a:buChar char="•"/>
              <a:tabLst/>
              <a:defRPr sz="1800" b="0" i="0" kern="1200" baseline="0">
                <a:solidFill>
                  <a:schemeClr val="tx1">
                    <a:lumMod val="65000"/>
                    <a:lumOff val="35000"/>
                  </a:schemeClr>
                </a:solidFill>
                <a:latin typeface="Calibri" charset="0"/>
                <a:ea typeface="Calibri" charset="0"/>
                <a:cs typeface="Calibri" charset="0"/>
              </a:defRPr>
            </a:lvl1pPr>
            <a:lvl2pPr marL="311150" indent="-130175" algn="l" defTabSz="685800" rtl="0" eaLnBrk="1" latinLnBrk="0" hangingPunct="1">
              <a:lnSpc>
                <a:spcPct val="90000"/>
              </a:lnSpc>
              <a:spcBef>
                <a:spcPts val="300"/>
              </a:spcBef>
              <a:buClrTx/>
              <a:buSzPct val="100000"/>
              <a:buFont typeface=".AppleSystemUIFont" charset="-120"/>
              <a:buChar char="‑"/>
              <a:tabLst/>
              <a:defRPr sz="1500" b="0" i="0" kern="1200">
                <a:solidFill>
                  <a:schemeClr val="tx1">
                    <a:lumMod val="65000"/>
                    <a:lumOff val="35000"/>
                  </a:schemeClr>
                </a:solidFill>
                <a:latin typeface="Calibri" charset="0"/>
                <a:ea typeface="Calibri" charset="0"/>
                <a:cs typeface="Calibri" charset="0"/>
              </a:defRPr>
            </a:lvl2pPr>
            <a:lvl3pPr marL="447675" indent="-136525" algn="l" defTabSz="685800" rtl="0" eaLnBrk="1" latinLnBrk="0" hangingPunct="1">
              <a:lnSpc>
                <a:spcPct val="90000"/>
              </a:lnSpc>
              <a:spcBef>
                <a:spcPts val="300"/>
              </a:spcBef>
              <a:buFont typeface=".AppleSystemUIFont" charset="-120"/>
              <a:buChar char="‑"/>
              <a:tabLst/>
              <a:defRPr sz="1300" b="0" i="1" kern="1200">
                <a:solidFill>
                  <a:schemeClr val="tx1">
                    <a:lumMod val="65000"/>
                    <a:lumOff val="35000"/>
                  </a:schemeClr>
                </a:solidFill>
                <a:latin typeface="Calibri" charset="0"/>
                <a:ea typeface="Calibri" charset="0"/>
                <a:cs typeface="Calibri" charset="0"/>
              </a:defRPr>
            </a:lvl3pPr>
            <a:lvl4pPr marL="577850" indent="-130175" algn="l" defTabSz="685800" rtl="0" eaLnBrk="1" latinLnBrk="0" hangingPunct="1">
              <a:lnSpc>
                <a:spcPct val="90000"/>
              </a:lnSpc>
              <a:spcBef>
                <a:spcPts val="300"/>
              </a:spcBef>
              <a:buFont typeface=".AppleSystemUIFont" charset="-120"/>
              <a:buChar char="‑"/>
              <a:tabLst/>
              <a:defRPr sz="1100" b="0" i="0" kern="1200">
                <a:solidFill>
                  <a:schemeClr val="tx1">
                    <a:lumMod val="65000"/>
                    <a:lumOff val="35000"/>
                  </a:schemeClr>
                </a:solidFill>
                <a:latin typeface="Calibri" charset="0"/>
                <a:ea typeface="Calibri" charset="0"/>
                <a:cs typeface="Calibri" charset="0"/>
              </a:defRPr>
            </a:lvl4pPr>
            <a:lvl5pPr marL="6350" indent="0" algn="l" defTabSz="685800" rtl="0" eaLnBrk="1" latinLnBrk="0" hangingPunct="1">
              <a:lnSpc>
                <a:spcPct val="90000"/>
              </a:lnSpc>
              <a:spcBef>
                <a:spcPts val="1000"/>
              </a:spcBef>
              <a:buFont typeface=".AppleSystemUIFont" charset="-120"/>
              <a:buNone/>
              <a:tabLst/>
              <a:defRPr sz="900" b="0" i="0" kern="1200">
                <a:solidFill>
                  <a:schemeClr val="tx1">
                    <a:lumMod val="65000"/>
                    <a:lumOff val="35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nb-NO" dirty="0"/>
              <a:t>Mangfold av ruter</a:t>
            </a:r>
          </a:p>
          <a:p>
            <a:pPr lvl="1"/>
            <a:r>
              <a:rPr lang="nb-NO" dirty="0"/>
              <a:t>Billigere reiser</a:t>
            </a:r>
          </a:p>
        </p:txBody>
      </p:sp>
      <p:pic>
        <p:nvPicPr>
          <p:cNvPr id="26" name="Bilde 25">
            <a:extLst>
              <a:ext uri="{FF2B5EF4-FFF2-40B4-BE49-F238E27FC236}">
                <a16:creationId xmlns:a16="http://schemas.microsoft.com/office/drawing/2014/main" id="{67ECC03B-5259-42AA-BE67-49ECB55A0A7E}"/>
              </a:ext>
            </a:extLst>
          </p:cNvPr>
          <p:cNvPicPr>
            <a:picLocks/>
          </p:cNvPicPr>
          <p:nvPr/>
        </p:nvPicPr>
        <p:blipFill>
          <a:blip r:embed="rId7"/>
          <a:stretch>
            <a:fillRect/>
          </a:stretch>
        </p:blipFill>
        <p:spPr>
          <a:xfrm rot="4382055">
            <a:off x="2789652" y="2799807"/>
            <a:ext cx="914148" cy="1381605"/>
          </a:xfrm>
          <a:prstGeom prst="rect">
            <a:avLst/>
          </a:prstGeom>
        </p:spPr>
      </p:pic>
      <p:sp>
        <p:nvSpPr>
          <p:cNvPr id="31" name="Plassholder for innhold 2">
            <a:extLst>
              <a:ext uri="{FF2B5EF4-FFF2-40B4-BE49-F238E27FC236}">
                <a16:creationId xmlns:a16="http://schemas.microsoft.com/office/drawing/2014/main" id="{864EB6E8-0871-466D-9447-2A202233AF26}"/>
              </a:ext>
            </a:extLst>
          </p:cNvPr>
          <p:cNvSpPr txBox="1">
            <a:spLocks/>
          </p:cNvSpPr>
          <p:nvPr/>
        </p:nvSpPr>
        <p:spPr>
          <a:xfrm>
            <a:off x="579125" y="3130522"/>
            <a:ext cx="1855607" cy="378493"/>
          </a:xfrm>
          <a:prstGeom prst="rect">
            <a:avLst/>
          </a:prstGeom>
        </p:spPr>
        <p:txBody>
          <a:bodyPr vert="horz" lIns="0" tIns="0" rIns="0" bIns="0" rtlCol="0">
            <a:normAutofit lnSpcReduction="10000"/>
          </a:bodyPr>
          <a:lstStyle>
            <a:lvl1pPr marL="180975" indent="-180975" algn="l" defTabSz="685800" rtl="0" eaLnBrk="1" latinLnBrk="0" hangingPunct="1">
              <a:lnSpc>
                <a:spcPct val="90000"/>
              </a:lnSpc>
              <a:spcBef>
                <a:spcPts val="500"/>
              </a:spcBef>
              <a:buClr>
                <a:schemeClr val="accent2"/>
              </a:buClr>
              <a:buFont typeface="Arial" charset="0"/>
              <a:buChar char="•"/>
              <a:tabLst/>
              <a:defRPr sz="1800" b="0" i="0" kern="1200" baseline="0">
                <a:solidFill>
                  <a:schemeClr val="tx1">
                    <a:lumMod val="65000"/>
                    <a:lumOff val="35000"/>
                  </a:schemeClr>
                </a:solidFill>
                <a:latin typeface="Calibri" charset="0"/>
                <a:ea typeface="Calibri" charset="0"/>
                <a:cs typeface="Calibri" charset="0"/>
              </a:defRPr>
            </a:lvl1pPr>
            <a:lvl2pPr marL="311150" indent="-130175" algn="l" defTabSz="685800" rtl="0" eaLnBrk="1" latinLnBrk="0" hangingPunct="1">
              <a:lnSpc>
                <a:spcPct val="90000"/>
              </a:lnSpc>
              <a:spcBef>
                <a:spcPts val="300"/>
              </a:spcBef>
              <a:buClrTx/>
              <a:buSzPct val="100000"/>
              <a:buFont typeface=".AppleSystemUIFont" charset="-120"/>
              <a:buChar char="‑"/>
              <a:tabLst/>
              <a:defRPr sz="1500" b="0" i="0" kern="1200">
                <a:solidFill>
                  <a:schemeClr val="tx1">
                    <a:lumMod val="65000"/>
                    <a:lumOff val="35000"/>
                  </a:schemeClr>
                </a:solidFill>
                <a:latin typeface="Calibri" charset="0"/>
                <a:ea typeface="Calibri" charset="0"/>
                <a:cs typeface="Calibri" charset="0"/>
              </a:defRPr>
            </a:lvl2pPr>
            <a:lvl3pPr marL="447675" indent="-136525" algn="l" defTabSz="685800" rtl="0" eaLnBrk="1" latinLnBrk="0" hangingPunct="1">
              <a:lnSpc>
                <a:spcPct val="90000"/>
              </a:lnSpc>
              <a:spcBef>
                <a:spcPts val="300"/>
              </a:spcBef>
              <a:buFont typeface=".AppleSystemUIFont" charset="-120"/>
              <a:buChar char="‑"/>
              <a:tabLst/>
              <a:defRPr sz="1300" b="0" i="1" kern="1200">
                <a:solidFill>
                  <a:schemeClr val="tx1">
                    <a:lumMod val="65000"/>
                    <a:lumOff val="35000"/>
                  </a:schemeClr>
                </a:solidFill>
                <a:latin typeface="Calibri" charset="0"/>
                <a:ea typeface="Calibri" charset="0"/>
                <a:cs typeface="Calibri" charset="0"/>
              </a:defRPr>
            </a:lvl3pPr>
            <a:lvl4pPr marL="577850" indent="-130175" algn="l" defTabSz="685800" rtl="0" eaLnBrk="1" latinLnBrk="0" hangingPunct="1">
              <a:lnSpc>
                <a:spcPct val="90000"/>
              </a:lnSpc>
              <a:spcBef>
                <a:spcPts val="300"/>
              </a:spcBef>
              <a:buFont typeface=".AppleSystemUIFont" charset="-120"/>
              <a:buChar char="‑"/>
              <a:tabLst/>
              <a:defRPr sz="1100" b="0" i="0" kern="1200">
                <a:solidFill>
                  <a:schemeClr val="tx1">
                    <a:lumMod val="65000"/>
                    <a:lumOff val="35000"/>
                  </a:schemeClr>
                </a:solidFill>
                <a:latin typeface="Calibri" charset="0"/>
                <a:ea typeface="Calibri" charset="0"/>
                <a:cs typeface="Calibri" charset="0"/>
              </a:defRPr>
            </a:lvl4pPr>
            <a:lvl5pPr marL="6350" indent="0" algn="l" defTabSz="685800" rtl="0" eaLnBrk="1" latinLnBrk="0" hangingPunct="1">
              <a:lnSpc>
                <a:spcPct val="90000"/>
              </a:lnSpc>
              <a:spcBef>
                <a:spcPts val="1000"/>
              </a:spcBef>
              <a:buFont typeface=".AppleSystemUIFont" charset="-120"/>
              <a:buNone/>
              <a:tabLst/>
              <a:defRPr sz="900" b="0" i="0" kern="1200">
                <a:solidFill>
                  <a:schemeClr val="tx1">
                    <a:lumMod val="65000"/>
                    <a:lumOff val="35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charset="0"/>
              <a:buNone/>
            </a:pPr>
            <a:r>
              <a:rPr lang="nb-NO" sz="1400" b="1" dirty="0"/>
              <a:t>Nordmenn til utlandet – nytte for reisende</a:t>
            </a:r>
          </a:p>
        </p:txBody>
      </p:sp>
      <p:sp>
        <p:nvSpPr>
          <p:cNvPr id="32" name="Plassholder for innhold 2">
            <a:extLst>
              <a:ext uri="{FF2B5EF4-FFF2-40B4-BE49-F238E27FC236}">
                <a16:creationId xmlns:a16="http://schemas.microsoft.com/office/drawing/2014/main" id="{A9155661-CFA8-49C0-8700-E6D39DC3CE8B}"/>
              </a:ext>
            </a:extLst>
          </p:cNvPr>
          <p:cNvSpPr txBox="1">
            <a:spLocks/>
          </p:cNvSpPr>
          <p:nvPr/>
        </p:nvSpPr>
        <p:spPr>
          <a:xfrm>
            <a:off x="426464" y="4376037"/>
            <a:ext cx="1855607" cy="378493"/>
          </a:xfrm>
          <a:prstGeom prst="rect">
            <a:avLst/>
          </a:prstGeom>
        </p:spPr>
        <p:txBody>
          <a:bodyPr vert="horz" lIns="0" tIns="0" rIns="0" bIns="0" rtlCol="0">
            <a:normAutofit fontScale="92500" lnSpcReduction="20000"/>
          </a:bodyPr>
          <a:lstStyle>
            <a:lvl1pPr marL="180975" indent="-180975" algn="l" defTabSz="685800" rtl="0" eaLnBrk="1" latinLnBrk="0" hangingPunct="1">
              <a:lnSpc>
                <a:spcPct val="90000"/>
              </a:lnSpc>
              <a:spcBef>
                <a:spcPts val="500"/>
              </a:spcBef>
              <a:buClr>
                <a:schemeClr val="accent2"/>
              </a:buClr>
              <a:buFont typeface="Arial" charset="0"/>
              <a:buChar char="•"/>
              <a:tabLst/>
              <a:defRPr sz="1800" b="0" i="0" kern="1200" baseline="0">
                <a:solidFill>
                  <a:schemeClr val="tx1">
                    <a:lumMod val="65000"/>
                    <a:lumOff val="35000"/>
                  </a:schemeClr>
                </a:solidFill>
                <a:latin typeface="Calibri" charset="0"/>
                <a:ea typeface="Calibri" charset="0"/>
                <a:cs typeface="Calibri" charset="0"/>
              </a:defRPr>
            </a:lvl1pPr>
            <a:lvl2pPr marL="311150" indent="-130175" algn="l" defTabSz="685800" rtl="0" eaLnBrk="1" latinLnBrk="0" hangingPunct="1">
              <a:lnSpc>
                <a:spcPct val="90000"/>
              </a:lnSpc>
              <a:spcBef>
                <a:spcPts val="300"/>
              </a:spcBef>
              <a:buClrTx/>
              <a:buSzPct val="100000"/>
              <a:buFont typeface=".AppleSystemUIFont" charset="-120"/>
              <a:buChar char="‑"/>
              <a:tabLst/>
              <a:defRPr sz="1500" b="0" i="0" kern="1200">
                <a:solidFill>
                  <a:schemeClr val="tx1">
                    <a:lumMod val="65000"/>
                    <a:lumOff val="35000"/>
                  </a:schemeClr>
                </a:solidFill>
                <a:latin typeface="Calibri" charset="0"/>
                <a:ea typeface="Calibri" charset="0"/>
                <a:cs typeface="Calibri" charset="0"/>
              </a:defRPr>
            </a:lvl2pPr>
            <a:lvl3pPr marL="447675" indent="-136525" algn="l" defTabSz="685800" rtl="0" eaLnBrk="1" latinLnBrk="0" hangingPunct="1">
              <a:lnSpc>
                <a:spcPct val="90000"/>
              </a:lnSpc>
              <a:spcBef>
                <a:spcPts val="300"/>
              </a:spcBef>
              <a:buFont typeface=".AppleSystemUIFont" charset="-120"/>
              <a:buChar char="‑"/>
              <a:tabLst/>
              <a:defRPr sz="1300" b="0" i="1" kern="1200">
                <a:solidFill>
                  <a:schemeClr val="tx1">
                    <a:lumMod val="65000"/>
                    <a:lumOff val="35000"/>
                  </a:schemeClr>
                </a:solidFill>
                <a:latin typeface="Calibri" charset="0"/>
                <a:ea typeface="Calibri" charset="0"/>
                <a:cs typeface="Calibri" charset="0"/>
              </a:defRPr>
            </a:lvl3pPr>
            <a:lvl4pPr marL="577850" indent="-130175" algn="l" defTabSz="685800" rtl="0" eaLnBrk="1" latinLnBrk="0" hangingPunct="1">
              <a:lnSpc>
                <a:spcPct val="90000"/>
              </a:lnSpc>
              <a:spcBef>
                <a:spcPts val="300"/>
              </a:spcBef>
              <a:buFont typeface=".AppleSystemUIFont" charset="-120"/>
              <a:buChar char="‑"/>
              <a:tabLst/>
              <a:defRPr sz="1100" b="0" i="0" kern="1200">
                <a:solidFill>
                  <a:schemeClr val="tx1">
                    <a:lumMod val="65000"/>
                    <a:lumOff val="35000"/>
                  </a:schemeClr>
                </a:solidFill>
                <a:latin typeface="Calibri" charset="0"/>
                <a:ea typeface="Calibri" charset="0"/>
                <a:cs typeface="Calibri" charset="0"/>
              </a:defRPr>
            </a:lvl4pPr>
            <a:lvl5pPr marL="6350" indent="0" algn="l" defTabSz="685800" rtl="0" eaLnBrk="1" latinLnBrk="0" hangingPunct="1">
              <a:lnSpc>
                <a:spcPct val="90000"/>
              </a:lnSpc>
              <a:spcBef>
                <a:spcPts val="1000"/>
              </a:spcBef>
              <a:buFont typeface=".AppleSystemUIFont" charset="-120"/>
              <a:buNone/>
              <a:tabLst/>
              <a:defRPr sz="900" b="0" i="0" kern="1200">
                <a:solidFill>
                  <a:schemeClr val="tx1">
                    <a:lumMod val="65000"/>
                    <a:lumOff val="35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nb-NO" dirty="0"/>
              <a:t>Mangfold av ruter</a:t>
            </a:r>
          </a:p>
          <a:p>
            <a:pPr lvl="1"/>
            <a:r>
              <a:rPr lang="nb-NO" dirty="0"/>
              <a:t>Billigere reiser</a:t>
            </a:r>
          </a:p>
        </p:txBody>
      </p:sp>
      <p:pic>
        <p:nvPicPr>
          <p:cNvPr id="34" name="Bilde 33">
            <a:extLst>
              <a:ext uri="{FF2B5EF4-FFF2-40B4-BE49-F238E27FC236}">
                <a16:creationId xmlns:a16="http://schemas.microsoft.com/office/drawing/2014/main" id="{24C01EE0-C0DB-48F7-A4D6-5B6CB1C3880A}"/>
              </a:ext>
            </a:extLst>
          </p:cNvPr>
          <p:cNvPicPr>
            <a:picLocks/>
          </p:cNvPicPr>
          <p:nvPr/>
        </p:nvPicPr>
        <p:blipFill>
          <a:blip r:embed="rId7"/>
          <a:stretch>
            <a:fillRect/>
          </a:stretch>
        </p:blipFill>
        <p:spPr>
          <a:xfrm rot="17184521">
            <a:off x="5553927" y="2810539"/>
            <a:ext cx="914148" cy="1358179"/>
          </a:xfrm>
          <a:prstGeom prst="rect">
            <a:avLst/>
          </a:prstGeom>
        </p:spPr>
      </p:pic>
      <p:sp>
        <p:nvSpPr>
          <p:cNvPr id="35" name="Plassholder for innhold 2">
            <a:extLst>
              <a:ext uri="{FF2B5EF4-FFF2-40B4-BE49-F238E27FC236}">
                <a16:creationId xmlns:a16="http://schemas.microsoft.com/office/drawing/2014/main" id="{0D44A573-46A2-411B-9071-BEA41D4E289A}"/>
              </a:ext>
            </a:extLst>
          </p:cNvPr>
          <p:cNvSpPr txBox="1">
            <a:spLocks/>
          </p:cNvSpPr>
          <p:nvPr/>
        </p:nvSpPr>
        <p:spPr>
          <a:xfrm>
            <a:off x="6710002" y="3130522"/>
            <a:ext cx="2315458" cy="378493"/>
          </a:xfrm>
          <a:prstGeom prst="rect">
            <a:avLst/>
          </a:prstGeom>
        </p:spPr>
        <p:txBody>
          <a:bodyPr vert="horz" lIns="0" tIns="0" rIns="0" bIns="0" rtlCol="0">
            <a:normAutofit fontScale="92500" lnSpcReduction="10000"/>
          </a:bodyPr>
          <a:lstStyle>
            <a:lvl1pPr marL="180975" indent="-180975" algn="l" defTabSz="685800" rtl="0" eaLnBrk="1" latinLnBrk="0" hangingPunct="1">
              <a:lnSpc>
                <a:spcPct val="90000"/>
              </a:lnSpc>
              <a:spcBef>
                <a:spcPts val="500"/>
              </a:spcBef>
              <a:buClr>
                <a:schemeClr val="accent2"/>
              </a:buClr>
              <a:buFont typeface="Arial" charset="0"/>
              <a:buChar char="•"/>
              <a:tabLst/>
              <a:defRPr sz="1800" b="0" i="0" kern="1200" baseline="0">
                <a:solidFill>
                  <a:schemeClr val="tx1">
                    <a:lumMod val="65000"/>
                    <a:lumOff val="35000"/>
                  </a:schemeClr>
                </a:solidFill>
                <a:latin typeface="Calibri" charset="0"/>
                <a:ea typeface="Calibri" charset="0"/>
                <a:cs typeface="Calibri" charset="0"/>
              </a:defRPr>
            </a:lvl1pPr>
            <a:lvl2pPr marL="311150" indent="-130175" algn="l" defTabSz="685800" rtl="0" eaLnBrk="1" latinLnBrk="0" hangingPunct="1">
              <a:lnSpc>
                <a:spcPct val="90000"/>
              </a:lnSpc>
              <a:spcBef>
                <a:spcPts val="300"/>
              </a:spcBef>
              <a:buClrTx/>
              <a:buSzPct val="100000"/>
              <a:buFont typeface=".AppleSystemUIFont" charset="-120"/>
              <a:buChar char="‑"/>
              <a:tabLst/>
              <a:defRPr sz="1500" b="0" i="0" kern="1200">
                <a:solidFill>
                  <a:schemeClr val="tx1">
                    <a:lumMod val="65000"/>
                    <a:lumOff val="35000"/>
                  </a:schemeClr>
                </a:solidFill>
                <a:latin typeface="Calibri" charset="0"/>
                <a:ea typeface="Calibri" charset="0"/>
                <a:cs typeface="Calibri" charset="0"/>
              </a:defRPr>
            </a:lvl2pPr>
            <a:lvl3pPr marL="447675" indent="-136525" algn="l" defTabSz="685800" rtl="0" eaLnBrk="1" latinLnBrk="0" hangingPunct="1">
              <a:lnSpc>
                <a:spcPct val="90000"/>
              </a:lnSpc>
              <a:spcBef>
                <a:spcPts val="300"/>
              </a:spcBef>
              <a:buFont typeface=".AppleSystemUIFont" charset="-120"/>
              <a:buChar char="‑"/>
              <a:tabLst/>
              <a:defRPr sz="1300" b="0" i="1" kern="1200">
                <a:solidFill>
                  <a:schemeClr val="tx1">
                    <a:lumMod val="65000"/>
                    <a:lumOff val="35000"/>
                  </a:schemeClr>
                </a:solidFill>
                <a:latin typeface="Calibri" charset="0"/>
                <a:ea typeface="Calibri" charset="0"/>
                <a:cs typeface="Calibri" charset="0"/>
              </a:defRPr>
            </a:lvl3pPr>
            <a:lvl4pPr marL="577850" indent="-130175" algn="l" defTabSz="685800" rtl="0" eaLnBrk="1" latinLnBrk="0" hangingPunct="1">
              <a:lnSpc>
                <a:spcPct val="90000"/>
              </a:lnSpc>
              <a:spcBef>
                <a:spcPts val="300"/>
              </a:spcBef>
              <a:buFont typeface=".AppleSystemUIFont" charset="-120"/>
              <a:buChar char="‑"/>
              <a:tabLst/>
              <a:defRPr sz="1100" b="0" i="0" kern="1200">
                <a:solidFill>
                  <a:schemeClr val="tx1">
                    <a:lumMod val="65000"/>
                    <a:lumOff val="35000"/>
                  </a:schemeClr>
                </a:solidFill>
                <a:latin typeface="Calibri" charset="0"/>
                <a:ea typeface="Calibri" charset="0"/>
                <a:cs typeface="Calibri" charset="0"/>
              </a:defRPr>
            </a:lvl4pPr>
            <a:lvl5pPr marL="6350" indent="0" algn="l" defTabSz="685800" rtl="0" eaLnBrk="1" latinLnBrk="0" hangingPunct="1">
              <a:lnSpc>
                <a:spcPct val="90000"/>
              </a:lnSpc>
              <a:spcBef>
                <a:spcPts val="1000"/>
              </a:spcBef>
              <a:buFont typeface=".AppleSystemUIFont" charset="-120"/>
              <a:buNone/>
              <a:tabLst/>
              <a:defRPr sz="900" b="0" i="0" kern="1200">
                <a:solidFill>
                  <a:schemeClr val="tx1">
                    <a:lumMod val="65000"/>
                    <a:lumOff val="35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charset="0"/>
              <a:buNone/>
            </a:pPr>
            <a:r>
              <a:rPr lang="nb-NO" sz="1600" b="1" dirty="0"/>
              <a:t>Direkte bidrag til norsk økonomi</a:t>
            </a:r>
          </a:p>
        </p:txBody>
      </p:sp>
      <p:pic>
        <p:nvPicPr>
          <p:cNvPr id="23" name="Bilde 22">
            <a:extLst>
              <a:ext uri="{FF2B5EF4-FFF2-40B4-BE49-F238E27FC236}">
                <a16:creationId xmlns:a16="http://schemas.microsoft.com/office/drawing/2014/main" id="{20C9E8F3-76ED-4468-8885-B9DC17098C20}"/>
              </a:ext>
            </a:extLst>
          </p:cNvPr>
          <p:cNvPicPr>
            <a:picLocks/>
          </p:cNvPicPr>
          <p:nvPr/>
        </p:nvPicPr>
        <p:blipFill>
          <a:blip r:embed="rId8"/>
          <a:stretch>
            <a:fillRect/>
          </a:stretch>
        </p:blipFill>
        <p:spPr>
          <a:xfrm>
            <a:off x="7046796" y="3581700"/>
            <a:ext cx="457200" cy="425389"/>
          </a:xfrm>
          <a:prstGeom prst="rect">
            <a:avLst/>
          </a:prstGeom>
        </p:spPr>
      </p:pic>
      <p:pic>
        <p:nvPicPr>
          <p:cNvPr id="36" name="Bilde 35">
            <a:extLst>
              <a:ext uri="{FF2B5EF4-FFF2-40B4-BE49-F238E27FC236}">
                <a16:creationId xmlns:a16="http://schemas.microsoft.com/office/drawing/2014/main" id="{592DBCE8-AFC8-4305-B027-20A031D16E0E}"/>
              </a:ext>
            </a:extLst>
          </p:cNvPr>
          <p:cNvPicPr>
            <a:picLocks/>
          </p:cNvPicPr>
          <p:nvPr/>
        </p:nvPicPr>
        <p:blipFill>
          <a:blip r:embed="rId9"/>
          <a:stretch>
            <a:fillRect/>
          </a:stretch>
        </p:blipFill>
        <p:spPr>
          <a:xfrm>
            <a:off x="7678755" y="3587832"/>
            <a:ext cx="574710" cy="409455"/>
          </a:xfrm>
          <a:prstGeom prst="rect">
            <a:avLst/>
          </a:prstGeom>
        </p:spPr>
      </p:pic>
      <p:sp>
        <p:nvSpPr>
          <p:cNvPr id="38" name="Plassholder for innhold 2">
            <a:extLst>
              <a:ext uri="{FF2B5EF4-FFF2-40B4-BE49-F238E27FC236}">
                <a16:creationId xmlns:a16="http://schemas.microsoft.com/office/drawing/2014/main" id="{EAD85476-5D23-4F67-8B6D-0ACA536C59AD}"/>
              </a:ext>
            </a:extLst>
          </p:cNvPr>
          <p:cNvSpPr txBox="1">
            <a:spLocks/>
          </p:cNvSpPr>
          <p:nvPr/>
        </p:nvSpPr>
        <p:spPr>
          <a:xfrm>
            <a:off x="6750951" y="4107320"/>
            <a:ext cx="1855607" cy="378493"/>
          </a:xfrm>
          <a:prstGeom prst="rect">
            <a:avLst/>
          </a:prstGeom>
        </p:spPr>
        <p:txBody>
          <a:bodyPr vert="horz" lIns="0" tIns="0" rIns="0" bIns="0" rtlCol="0">
            <a:normAutofit fontScale="92500" lnSpcReduction="20000"/>
          </a:bodyPr>
          <a:lstStyle>
            <a:lvl1pPr marL="180975" indent="-180975" algn="l" defTabSz="685800" rtl="0" eaLnBrk="1" latinLnBrk="0" hangingPunct="1">
              <a:lnSpc>
                <a:spcPct val="90000"/>
              </a:lnSpc>
              <a:spcBef>
                <a:spcPts val="500"/>
              </a:spcBef>
              <a:buClr>
                <a:schemeClr val="accent2"/>
              </a:buClr>
              <a:buFont typeface="Arial" charset="0"/>
              <a:buChar char="•"/>
              <a:tabLst/>
              <a:defRPr sz="1800" b="0" i="0" kern="1200" baseline="0">
                <a:solidFill>
                  <a:schemeClr val="tx1">
                    <a:lumMod val="65000"/>
                    <a:lumOff val="35000"/>
                  </a:schemeClr>
                </a:solidFill>
                <a:latin typeface="Calibri" charset="0"/>
                <a:ea typeface="Calibri" charset="0"/>
                <a:cs typeface="Calibri" charset="0"/>
              </a:defRPr>
            </a:lvl1pPr>
            <a:lvl2pPr marL="311150" indent="-130175" algn="l" defTabSz="685800" rtl="0" eaLnBrk="1" latinLnBrk="0" hangingPunct="1">
              <a:lnSpc>
                <a:spcPct val="90000"/>
              </a:lnSpc>
              <a:spcBef>
                <a:spcPts val="300"/>
              </a:spcBef>
              <a:buClrTx/>
              <a:buSzPct val="100000"/>
              <a:buFont typeface=".AppleSystemUIFont" charset="-120"/>
              <a:buChar char="‑"/>
              <a:tabLst/>
              <a:defRPr sz="1500" b="0" i="0" kern="1200">
                <a:solidFill>
                  <a:schemeClr val="tx1">
                    <a:lumMod val="65000"/>
                    <a:lumOff val="35000"/>
                  </a:schemeClr>
                </a:solidFill>
                <a:latin typeface="Calibri" charset="0"/>
                <a:ea typeface="Calibri" charset="0"/>
                <a:cs typeface="Calibri" charset="0"/>
              </a:defRPr>
            </a:lvl2pPr>
            <a:lvl3pPr marL="447675" indent="-136525" algn="l" defTabSz="685800" rtl="0" eaLnBrk="1" latinLnBrk="0" hangingPunct="1">
              <a:lnSpc>
                <a:spcPct val="90000"/>
              </a:lnSpc>
              <a:spcBef>
                <a:spcPts val="300"/>
              </a:spcBef>
              <a:buFont typeface=".AppleSystemUIFont" charset="-120"/>
              <a:buChar char="‑"/>
              <a:tabLst/>
              <a:defRPr sz="1300" b="0" i="1" kern="1200">
                <a:solidFill>
                  <a:schemeClr val="tx1">
                    <a:lumMod val="65000"/>
                    <a:lumOff val="35000"/>
                  </a:schemeClr>
                </a:solidFill>
                <a:latin typeface="Calibri" charset="0"/>
                <a:ea typeface="Calibri" charset="0"/>
                <a:cs typeface="Calibri" charset="0"/>
              </a:defRPr>
            </a:lvl3pPr>
            <a:lvl4pPr marL="577850" indent="-130175" algn="l" defTabSz="685800" rtl="0" eaLnBrk="1" latinLnBrk="0" hangingPunct="1">
              <a:lnSpc>
                <a:spcPct val="90000"/>
              </a:lnSpc>
              <a:spcBef>
                <a:spcPts val="300"/>
              </a:spcBef>
              <a:buFont typeface=".AppleSystemUIFont" charset="-120"/>
              <a:buChar char="‑"/>
              <a:tabLst/>
              <a:defRPr sz="1100" b="0" i="0" kern="1200">
                <a:solidFill>
                  <a:schemeClr val="tx1">
                    <a:lumMod val="65000"/>
                    <a:lumOff val="35000"/>
                  </a:schemeClr>
                </a:solidFill>
                <a:latin typeface="Calibri" charset="0"/>
                <a:ea typeface="Calibri" charset="0"/>
                <a:cs typeface="Calibri" charset="0"/>
              </a:defRPr>
            </a:lvl4pPr>
            <a:lvl5pPr marL="6350" indent="0" algn="l" defTabSz="685800" rtl="0" eaLnBrk="1" latinLnBrk="0" hangingPunct="1">
              <a:lnSpc>
                <a:spcPct val="90000"/>
              </a:lnSpc>
              <a:spcBef>
                <a:spcPts val="1000"/>
              </a:spcBef>
              <a:buFont typeface=".AppleSystemUIFont" charset="-120"/>
              <a:buNone/>
              <a:tabLst/>
              <a:defRPr sz="900" b="0" i="0" kern="1200">
                <a:solidFill>
                  <a:schemeClr val="tx1">
                    <a:lumMod val="65000"/>
                    <a:lumOff val="35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nb-NO" dirty="0"/>
              <a:t>Arbeidsplasser</a:t>
            </a:r>
          </a:p>
          <a:p>
            <a:pPr lvl="1"/>
            <a:r>
              <a:rPr lang="nb-NO" dirty="0"/>
              <a:t>Verdiskaping</a:t>
            </a:r>
          </a:p>
        </p:txBody>
      </p:sp>
      <p:sp>
        <p:nvSpPr>
          <p:cNvPr id="39" name="Plassholder for innhold 2">
            <a:extLst>
              <a:ext uri="{FF2B5EF4-FFF2-40B4-BE49-F238E27FC236}">
                <a16:creationId xmlns:a16="http://schemas.microsoft.com/office/drawing/2014/main" id="{D55417B4-932F-4976-A168-BEB5F51BF94E}"/>
              </a:ext>
            </a:extLst>
          </p:cNvPr>
          <p:cNvSpPr txBox="1">
            <a:spLocks/>
          </p:cNvSpPr>
          <p:nvPr/>
        </p:nvSpPr>
        <p:spPr>
          <a:xfrm>
            <a:off x="6641422" y="1027819"/>
            <a:ext cx="2382926" cy="419113"/>
          </a:xfrm>
          <a:prstGeom prst="rect">
            <a:avLst/>
          </a:prstGeom>
        </p:spPr>
        <p:txBody>
          <a:bodyPr vert="horz" lIns="0" tIns="0" rIns="0" bIns="0" rtlCol="0">
            <a:noAutofit/>
          </a:bodyPr>
          <a:lstStyle>
            <a:lvl1pPr marL="180975" indent="-180975" algn="l" defTabSz="685800" rtl="0" eaLnBrk="1" latinLnBrk="0" hangingPunct="1">
              <a:lnSpc>
                <a:spcPct val="90000"/>
              </a:lnSpc>
              <a:spcBef>
                <a:spcPts val="500"/>
              </a:spcBef>
              <a:buClr>
                <a:schemeClr val="accent2"/>
              </a:buClr>
              <a:buFont typeface="Arial" charset="0"/>
              <a:buChar char="•"/>
              <a:tabLst/>
              <a:defRPr sz="1800" b="0" i="0" kern="1200" baseline="0">
                <a:solidFill>
                  <a:schemeClr val="tx1">
                    <a:lumMod val="65000"/>
                    <a:lumOff val="35000"/>
                  </a:schemeClr>
                </a:solidFill>
                <a:latin typeface="Calibri" charset="0"/>
                <a:ea typeface="Calibri" charset="0"/>
                <a:cs typeface="Calibri" charset="0"/>
              </a:defRPr>
            </a:lvl1pPr>
            <a:lvl2pPr marL="311150" indent="-130175" algn="l" defTabSz="685800" rtl="0" eaLnBrk="1" latinLnBrk="0" hangingPunct="1">
              <a:lnSpc>
                <a:spcPct val="90000"/>
              </a:lnSpc>
              <a:spcBef>
                <a:spcPts val="300"/>
              </a:spcBef>
              <a:buClrTx/>
              <a:buSzPct val="100000"/>
              <a:buFont typeface=".AppleSystemUIFont" charset="-120"/>
              <a:buChar char="‑"/>
              <a:tabLst/>
              <a:defRPr sz="1500" b="0" i="0" kern="1200">
                <a:solidFill>
                  <a:schemeClr val="tx1">
                    <a:lumMod val="65000"/>
                    <a:lumOff val="35000"/>
                  </a:schemeClr>
                </a:solidFill>
                <a:latin typeface="Calibri" charset="0"/>
                <a:ea typeface="Calibri" charset="0"/>
                <a:cs typeface="Calibri" charset="0"/>
              </a:defRPr>
            </a:lvl2pPr>
            <a:lvl3pPr marL="447675" indent="-136525" algn="l" defTabSz="685800" rtl="0" eaLnBrk="1" latinLnBrk="0" hangingPunct="1">
              <a:lnSpc>
                <a:spcPct val="90000"/>
              </a:lnSpc>
              <a:spcBef>
                <a:spcPts val="300"/>
              </a:spcBef>
              <a:buFont typeface=".AppleSystemUIFont" charset="-120"/>
              <a:buChar char="‑"/>
              <a:tabLst/>
              <a:defRPr sz="1300" b="0" i="1" kern="1200">
                <a:solidFill>
                  <a:schemeClr val="tx1">
                    <a:lumMod val="65000"/>
                    <a:lumOff val="35000"/>
                  </a:schemeClr>
                </a:solidFill>
                <a:latin typeface="Calibri" charset="0"/>
                <a:ea typeface="Calibri" charset="0"/>
                <a:cs typeface="Calibri" charset="0"/>
              </a:defRPr>
            </a:lvl3pPr>
            <a:lvl4pPr marL="577850" indent="-130175" algn="l" defTabSz="685800" rtl="0" eaLnBrk="1" latinLnBrk="0" hangingPunct="1">
              <a:lnSpc>
                <a:spcPct val="90000"/>
              </a:lnSpc>
              <a:spcBef>
                <a:spcPts val="300"/>
              </a:spcBef>
              <a:buFont typeface=".AppleSystemUIFont" charset="-120"/>
              <a:buChar char="‑"/>
              <a:tabLst/>
              <a:defRPr sz="1100" b="0" i="0" kern="1200">
                <a:solidFill>
                  <a:schemeClr val="tx1">
                    <a:lumMod val="65000"/>
                    <a:lumOff val="35000"/>
                  </a:schemeClr>
                </a:solidFill>
                <a:latin typeface="Calibri" charset="0"/>
                <a:ea typeface="Calibri" charset="0"/>
                <a:cs typeface="Calibri" charset="0"/>
              </a:defRPr>
            </a:lvl4pPr>
            <a:lvl5pPr marL="6350" indent="0" algn="l" defTabSz="685800" rtl="0" eaLnBrk="1" latinLnBrk="0" hangingPunct="1">
              <a:lnSpc>
                <a:spcPct val="90000"/>
              </a:lnSpc>
              <a:spcBef>
                <a:spcPts val="1000"/>
              </a:spcBef>
              <a:buFont typeface=".AppleSystemUIFont" charset="-120"/>
              <a:buNone/>
              <a:tabLst/>
              <a:defRPr sz="900" b="0" i="0" kern="1200">
                <a:solidFill>
                  <a:schemeClr val="tx1">
                    <a:lumMod val="65000"/>
                    <a:lumOff val="35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charset="0"/>
              <a:buNone/>
            </a:pPr>
            <a:r>
              <a:rPr lang="nb-NO" sz="1500" b="1" dirty="0"/>
              <a:t>Utlendinger til Norge – Økt aktivitet i norsk økonomi</a:t>
            </a:r>
          </a:p>
        </p:txBody>
      </p:sp>
      <p:sp>
        <p:nvSpPr>
          <p:cNvPr id="40" name="Plassholder for innhold 2">
            <a:extLst>
              <a:ext uri="{FF2B5EF4-FFF2-40B4-BE49-F238E27FC236}">
                <a16:creationId xmlns:a16="http://schemas.microsoft.com/office/drawing/2014/main" id="{76E66F56-1D11-4B75-B427-06FF4D26DCF7}"/>
              </a:ext>
            </a:extLst>
          </p:cNvPr>
          <p:cNvSpPr txBox="1">
            <a:spLocks/>
          </p:cNvSpPr>
          <p:nvPr/>
        </p:nvSpPr>
        <p:spPr>
          <a:xfrm>
            <a:off x="6483499" y="2252909"/>
            <a:ext cx="2315458" cy="378493"/>
          </a:xfrm>
          <a:prstGeom prst="rect">
            <a:avLst/>
          </a:prstGeom>
        </p:spPr>
        <p:txBody>
          <a:bodyPr vert="horz" lIns="0" tIns="0" rIns="0" bIns="0" rtlCol="0">
            <a:normAutofit fontScale="85000" lnSpcReduction="10000"/>
          </a:bodyPr>
          <a:lstStyle>
            <a:lvl1pPr marL="180975" indent="-180975" algn="l" defTabSz="685800" rtl="0" eaLnBrk="1" latinLnBrk="0" hangingPunct="1">
              <a:lnSpc>
                <a:spcPct val="90000"/>
              </a:lnSpc>
              <a:spcBef>
                <a:spcPts val="500"/>
              </a:spcBef>
              <a:buClr>
                <a:schemeClr val="accent2"/>
              </a:buClr>
              <a:buFont typeface="Arial" charset="0"/>
              <a:buChar char="•"/>
              <a:tabLst/>
              <a:defRPr sz="1800" b="0" i="0" kern="1200" baseline="0">
                <a:solidFill>
                  <a:schemeClr val="tx1">
                    <a:lumMod val="65000"/>
                    <a:lumOff val="35000"/>
                  </a:schemeClr>
                </a:solidFill>
                <a:latin typeface="Calibri" charset="0"/>
                <a:ea typeface="Calibri" charset="0"/>
                <a:cs typeface="Calibri" charset="0"/>
              </a:defRPr>
            </a:lvl1pPr>
            <a:lvl2pPr marL="311150" indent="-130175" algn="l" defTabSz="685800" rtl="0" eaLnBrk="1" latinLnBrk="0" hangingPunct="1">
              <a:lnSpc>
                <a:spcPct val="90000"/>
              </a:lnSpc>
              <a:spcBef>
                <a:spcPts val="300"/>
              </a:spcBef>
              <a:buClrTx/>
              <a:buSzPct val="100000"/>
              <a:buFont typeface=".AppleSystemUIFont" charset="-120"/>
              <a:buChar char="‑"/>
              <a:tabLst/>
              <a:defRPr sz="1500" b="0" i="0" kern="1200">
                <a:solidFill>
                  <a:schemeClr val="tx1">
                    <a:lumMod val="65000"/>
                    <a:lumOff val="35000"/>
                  </a:schemeClr>
                </a:solidFill>
                <a:latin typeface="Calibri" charset="0"/>
                <a:ea typeface="Calibri" charset="0"/>
                <a:cs typeface="Calibri" charset="0"/>
              </a:defRPr>
            </a:lvl2pPr>
            <a:lvl3pPr marL="447675" indent="-136525" algn="l" defTabSz="685800" rtl="0" eaLnBrk="1" latinLnBrk="0" hangingPunct="1">
              <a:lnSpc>
                <a:spcPct val="90000"/>
              </a:lnSpc>
              <a:spcBef>
                <a:spcPts val="300"/>
              </a:spcBef>
              <a:buFont typeface=".AppleSystemUIFont" charset="-120"/>
              <a:buChar char="‑"/>
              <a:tabLst/>
              <a:defRPr sz="1300" b="0" i="1" kern="1200">
                <a:solidFill>
                  <a:schemeClr val="tx1">
                    <a:lumMod val="65000"/>
                    <a:lumOff val="35000"/>
                  </a:schemeClr>
                </a:solidFill>
                <a:latin typeface="Calibri" charset="0"/>
                <a:ea typeface="Calibri" charset="0"/>
                <a:cs typeface="Calibri" charset="0"/>
              </a:defRPr>
            </a:lvl3pPr>
            <a:lvl4pPr marL="577850" indent="-130175" algn="l" defTabSz="685800" rtl="0" eaLnBrk="1" latinLnBrk="0" hangingPunct="1">
              <a:lnSpc>
                <a:spcPct val="90000"/>
              </a:lnSpc>
              <a:spcBef>
                <a:spcPts val="300"/>
              </a:spcBef>
              <a:buFont typeface=".AppleSystemUIFont" charset="-120"/>
              <a:buChar char="‑"/>
              <a:tabLst/>
              <a:defRPr sz="1100" b="0" i="0" kern="1200">
                <a:solidFill>
                  <a:schemeClr val="tx1">
                    <a:lumMod val="65000"/>
                    <a:lumOff val="35000"/>
                  </a:schemeClr>
                </a:solidFill>
                <a:latin typeface="Calibri" charset="0"/>
                <a:ea typeface="Calibri" charset="0"/>
                <a:cs typeface="Calibri" charset="0"/>
              </a:defRPr>
            </a:lvl4pPr>
            <a:lvl5pPr marL="6350" indent="0" algn="l" defTabSz="685800" rtl="0" eaLnBrk="1" latinLnBrk="0" hangingPunct="1">
              <a:lnSpc>
                <a:spcPct val="90000"/>
              </a:lnSpc>
              <a:spcBef>
                <a:spcPts val="1000"/>
              </a:spcBef>
              <a:buFont typeface=".AppleSystemUIFont" charset="-120"/>
              <a:buNone/>
              <a:tabLst/>
              <a:defRPr sz="900" b="0" i="0" kern="1200">
                <a:solidFill>
                  <a:schemeClr val="tx1">
                    <a:lumMod val="65000"/>
                    <a:lumOff val="35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nb-NO" dirty="0"/>
              <a:t>Økt sysselsetting og verdiskaping i norsk økonomi</a:t>
            </a:r>
          </a:p>
        </p:txBody>
      </p:sp>
      <p:sp>
        <p:nvSpPr>
          <p:cNvPr id="37" name="Rektangel 36">
            <a:extLst>
              <a:ext uri="{FF2B5EF4-FFF2-40B4-BE49-F238E27FC236}">
                <a16:creationId xmlns:a16="http://schemas.microsoft.com/office/drawing/2014/main" id="{37785ADC-1335-4307-9B5D-4B96CA03B657}"/>
              </a:ext>
            </a:extLst>
          </p:cNvPr>
          <p:cNvSpPr/>
          <p:nvPr/>
        </p:nvSpPr>
        <p:spPr>
          <a:xfrm>
            <a:off x="6477822" y="741531"/>
            <a:ext cx="2472740" cy="206834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2" name="Plassholder for innhold 2">
            <a:extLst>
              <a:ext uri="{FF2B5EF4-FFF2-40B4-BE49-F238E27FC236}">
                <a16:creationId xmlns:a16="http://schemas.microsoft.com/office/drawing/2014/main" id="{3071546E-7035-4397-B737-A145BE75D0ED}"/>
              </a:ext>
            </a:extLst>
          </p:cNvPr>
          <p:cNvSpPr txBox="1">
            <a:spLocks/>
          </p:cNvSpPr>
          <p:nvPr/>
        </p:nvSpPr>
        <p:spPr>
          <a:xfrm>
            <a:off x="3001919" y="936493"/>
            <a:ext cx="3161975" cy="1635257"/>
          </a:xfrm>
          <a:prstGeom prst="rect">
            <a:avLst/>
          </a:prstGeom>
        </p:spPr>
        <p:txBody>
          <a:bodyPr vert="horz" lIns="0" tIns="0" rIns="0" bIns="0" rtlCol="0">
            <a:normAutofit fontScale="92500" lnSpcReduction="10000"/>
          </a:bodyPr>
          <a:lstStyle>
            <a:lvl1pPr marL="180975" indent="-180975" algn="l" defTabSz="685800" rtl="0" eaLnBrk="1" latinLnBrk="0" hangingPunct="1">
              <a:lnSpc>
                <a:spcPct val="90000"/>
              </a:lnSpc>
              <a:spcBef>
                <a:spcPts val="500"/>
              </a:spcBef>
              <a:buClr>
                <a:schemeClr val="accent2"/>
              </a:buClr>
              <a:buFont typeface="Arial" charset="0"/>
              <a:buChar char="•"/>
              <a:tabLst/>
              <a:defRPr sz="1800" b="0" i="0" kern="1200" baseline="0">
                <a:solidFill>
                  <a:schemeClr val="tx1">
                    <a:lumMod val="65000"/>
                    <a:lumOff val="35000"/>
                  </a:schemeClr>
                </a:solidFill>
                <a:latin typeface="Calibri" charset="0"/>
                <a:ea typeface="Calibri" charset="0"/>
                <a:cs typeface="Calibri" charset="0"/>
              </a:defRPr>
            </a:lvl1pPr>
            <a:lvl2pPr marL="311150" indent="-130175" algn="l" defTabSz="685800" rtl="0" eaLnBrk="1" latinLnBrk="0" hangingPunct="1">
              <a:lnSpc>
                <a:spcPct val="90000"/>
              </a:lnSpc>
              <a:spcBef>
                <a:spcPts val="300"/>
              </a:spcBef>
              <a:buClrTx/>
              <a:buSzPct val="100000"/>
              <a:buFont typeface=".AppleSystemUIFont" charset="-120"/>
              <a:buChar char="‑"/>
              <a:tabLst/>
              <a:defRPr sz="1500" b="0" i="0" kern="1200">
                <a:solidFill>
                  <a:schemeClr val="tx1">
                    <a:lumMod val="65000"/>
                    <a:lumOff val="35000"/>
                  </a:schemeClr>
                </a:solidFill>
                <a:latin typeface="Calibri" charset="0"/>
                <a:ea typeface="Calibri" charset="0"/>
                <a:cs typeface="Calibri" charset="0"/>
              </a:defRPr>
            </a:lvl2pPr>
            <a:lvl3pPr marL="447675" indent="-136525" algn="l" defTabSz="685800" rtl="0" eaLnBrk="1" latinLnBrk="0" hangingPunct="1">
              <a:lnSpc>
                <a:spcPct val="90000"/>
              </a:lnSpc>
              <a:spcBef>
                <a:spcPts val="300"/>
              </a:spcBef>
              <a:buFont typeface=".AppleSystemUIFont" charset="-120"/>
              <a:buChar char="‑"/>
              <a:tabLst/>
              <a:defRPr sz="1300" b="0" i="1" kern="1200">
                <a:solidFill>
                  <a:schemeClr val="tx1">
                    <a:lumMod val="65000"/>
                    <a:lumOff val="35000"/>
                  </a:schemeClr>
                </a:solidFill>
                <a:latin typeface="Calibri" charset="0"/>
                <a:ea typeface="Calibri" charset="0"/>
                <a:cs typeface="Calibri" charset="0"/>
              </a:defRPr>
            </a:lvl3pPr>
            <a:lvl4pPr marL="577850" indent="-130175" algn="l" defTabSz="685800" rtl="0" eaLnBrk="1" latinLnBrk="0" hangingPunct="1">
              <a:lnSpc>
                <a:spcPct val="90000"/>
              </a:lnSpc>
              <a:spcBef>
                <a:spcPts val="300"/>
              </a:spcBef>
              <a:buFont typeface=".AppleSystemUIFont" charset="-120"/>
              <a:buChar char="‑"/>
              <a:tabLst/>
              <a:defRPr sz="1100" b="0" i="0" kern="1200">
                <a:solidFill>
                  <a:schemeClr val="tx1">
                    <a:lumMod val="65000"/>
                    <a:lumOff val="35000"/>
                  </a:schemeClr>
                </a:solidFill>
                <a:latin typeface="Calibri" charset="0"/>
                <a:ea typeface="Calibri" charset="0"/>
                <a:cs typeface="Calibri" charset="0"/>
              </a:defRPr>
            </a:lvl4pPr>
            <a:lvl5pPr marL="6350" indent="0" algn="l" defTabSz="685800" rtl="0" eaLnBrk="1" latinLnBrk="0" hangingPunct="1">
              <a:lnSpc>
                <a:spcPct val="90000"/>
              </a:lnSpc>
              <a:spcBef>
                <a:spcPts val="1000"/>
              </a:spcBef>
              <a:buFont typeface=".AppleSystemUIFont" charset="-120"/>
              <a:buNone/>
              <a:tabLst/>
              <a:defRPr sz="900" b="0" i="0" kern="1200">
                <a:solidFill>
                  <a:schemeClr val="tx1">
                    <a:lumMod val="65000"/>
                    <a:lumOff val="35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nb-NO" sz="1600" b="1" dirty="0"/>
              <a:t>Norwegian skaper </a:t>
            </a:r>
            <a:r>
              <a:rPr lang="nb-NO" sz="1600" b="1" i="1" dirty="0" err="1"/>
              <a:t>samfunnsnytte</a:t>
            </a:r>
            <a:r>
              <a:rPr lang="nb-NO" sz="1600" b="1" i="1" dirty="0"/>
              <a:t> </a:t>
            </a:r>
            <a:br>
              <a:rPr lang="nb-NO" sz="1600" b="1" i="1" dirty="0"/>
            </a:br>
            <a:r>
              <a:rPr lang="nb-NO" sz="1600" b="1" dirty="0"/>
              <a:t>på flere måter</a:t>
            </a:r>
          </a:p>
          <a:p>
            <a:pPr marL="0" indent="0" algn="ctr">
              <a:buNone/>
            </a:pPr>
            <a:r>
              <a:rPr lang="nb-NO" sz="1600" b="1" dirty="0"/>
              <a:t>Denne rapporten fokuserer på ett av disse områdene – selskapets bidrag til sysselsetting og verdiskaping i norsk økonomi, gjennom å levere et attraktivt transporttilbud til Norge for utenlandske turister </a:t>
            </a:r>
          </a:p>
        </p:txBody>
      </p:sp>
      <p:pic>
        <p:nvPicPr>
          <p:cNvPr id="41" name="Bilde 40">
            <a:extLst>
              <a:ext uri="{FF2B5EF4-FFF2-40B4-BE49-F238E27FC236}">
                <a16:creationId xmlns:a16="http://schemas.microsoft.com/office/drawing/2014/main" id="{CF0D8DE0-4F35-4FA2-90C3-A06480998B12}"/>
              </a:ext>
            </a:extLst>
          </p:cNvPr>
          <p:cNvPicPr>
            <a:picLocks/>
          </p:cNvPicPr>
          <p:nvPr/>
        </p:nvPicPr>
        <p:blipFill rotWithShape="1">
          <a:blip r:embed="rId10"/>
          <a:srcRect t="21685" b="27414"/>
          <a:stretch/>
        </p:blipFill>
        <p:spPr>
          <a:xfrm rot="19201811">
            <a:off x="5275836" y="2261849"/>
            <a:ext cx="1346544" cy="630995"/>
          </a:xfrm>
          <a:prstGeom prst="rect">
            <a:avLst/>
          </a:prstGeom>
        </p:spPr>
      </p:pic>
    </p:spTree>
    <p:extLst>
      <p:ext uri="{BB962C8B-B14F-4D97-AF65-F5344CB8AC3E}">
        <p14:creationId xmlns:p14="http://schemas.microsoft.com/office/powerpoint/2010/main" val="417392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A3FD929-B4F7-4640-8694-35F714A641F7}"/>
              </a:ext>
            </a:extLst>
          </p:cNvPr>
          <p:cNvSpPr>
            <a:spLocks noGrp="1"/>
          </p:cNvSpPr>
          <p:nvPr>
            <p:ph type="body" sz="quarter" idx="16"/>
          </p:nvPr>
        </p:nvSpPr>
        <p:spPr>
          <a:xfrm>
            <a:off x="962025" y="735014"/>
            <a:ext cx="7218708" cy="3997324"/>
          </a:xfrm>
        </p:spPr>
        <p:txBody>
          <a:bodyPr/>
          <a:lstStyle/>
          <a:p>
            <a:r>
              <a:rPr lang="nb-NO" dirty="0"/>
              <a:t>De tilreisende utenlands-passasjerenes konsum i Norge</a:t>
            </a:r>
          </a:p>
        </p:txBody>
      </p:sp>
    </p:spTree>
    <p:extLst>
      <p:ext uri="{BB962C8B-B14F-4D97-AF65-F5344CB8AC3E}">
        <p14:creationId xmlns:p14="http://schemas.microsoft.com/office/powerpoint/2010/main" val="380116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ssholder for innhold 9" descr="Et bilde som inneholder tekst, kart&#10;&#10;Beskrivelse som er generert med svært høy visshet">
            <a:extLst>
              <a:ext uri="{FF2B5EF4-FFF2-40B4-BE49-F238E27FC236}">
                <a16:creationId xmlns:a16="http://schemas.microsoft.com/office/drawing/2014/main" id="{4B205544-3828-470C-9C1C-B22755F9F7B4}"/>
              </a:ext>
            </a:extLst>
          </p:cNvPr>
          <p:cNvPicPr>
            <a:picLocks noGrp="1" noChangeAspect="1"/>
          </p:cNvPicPr>
          <p:nvPr>
            <p:ph sz="quarter" idx="18"/>
          </p:nvPr>
        </p:nvPicPr>
        <p:blipFill>
          <a:blip r:embed="rId3" cstate="print">
            <a:extLst>
              <a:ext uri="{28A0092B-C50C-407E-A947-70E740481C1C}">
                <a14:useLocalDpi xmlns:a14="http://schemas.microsoft.com/office/drawing/2010/main" val="0"/>
              </a:ext>
            </a:extLst>
          </a:blip>
          <a:stretch>
            <a:fillRect/>
          </a:stretch>
        </p:blipFill>
        <p:spPr>
          <a:xfrm>
            <a:off x="3755132" y="906463"/>
            <a:ext cx="4962773" cy="3057331"/>
          </a:xfrm>
        </p:spPr>
      </p:pic>
      <p:sp>
        <p:nvSpPr>
          <p:cNvPr id="5" name="Plassholder for tekst 4">
            <a:extLst>
              <a:ext uri="{FF2B5EF4-FFF2-40B4-BE49-F238E27FC236}">
                <a16:creationId xmlns:a16="http://schemas.microsoft.com/office/drawing/2014/main" id="{E182E3E2-2747-4560-8763-B263B90F554D}"/>
              </a:ext>
            </a:extLst>
          </p:cNvPr>
          <p:cNvSpPr>
            <a:spLocks noGrp="1"/>
          </p:cNvSpPr>
          <p:nvPr>
            <p:ph type="body" sz="quarter" idx="14"/>
          </p:nvPr>
        </p:nvSpPr>
        <p:spPr/>
        <p:txBody>
          <a:bodyPr/>
          <a:lstStyle/>
          <a:p>
            <a:r>
              <a:rPr lang="nb-NO" dirty="0"/>
              <a:t>Hvor KOMMER flypassasjerene fra?*</a:t>
            </a:r>
          </a:p>
        </p:txBody>
      </p:sp>
      <p:sp>
        <p:nvSpPr>
          <p:cNvPr id="6" name="Plassholder for dato 5">
            <a:extLst>
              <a:ext uri="{FF2B5EF4-FFF2-40B4-BE49-F238E27FC236}">
                <a16:creationId xmlns:a16="http://schemas.microsoft.com/office/drawing/2014/main" id="{38F3BE2E-C712-4661-9192-D60CA8DE72FD}"/>
              </a:ext>
            </a:extLst>
          </p:cNvPr>
          <p:cNvSpPr>
            <a:spLocks noGrp="1"/>
          </p:cNvSpPr>
          <p:nvPr>
            <p:ph type="dt" sz="half" idx="19"/>
          </p:nvPr>
        </p:nvSpPr>
        <p:spPr/>
        <p:txBody>
          <a:bodyPr/>
          <a:lstStyle/>
          <a:p>
            <a:fld id="{1251E318-318D-3D4A-A940-EAC0044E53F6}" type="datetime1">
              <a:rPr lang="nb-NO" smtClean="0"/>
              <a:t>19.03.2020</a:t>
            </a:fld>
            <a:endParaRPr lang="nb-NO" dirty="0"/>
          </a:p>
        </p:txBody>
      </p:sp>
      <p:sp>
        <p:nvSpPr>
          <p:cNvPr id="7" name="Plassholder for bunntekst 6">
            <a:extLst>
              <a:ext uri="{FF2B5EF4-FFF2-40B4-BE49-F238E27FC236}">
                <a16:creationId xmlns:a16="http://schemas.microsoft.com/office/drawing/2014/main" id="{64099840-9E31-477F-90C7-82851AB4D7D4}"/>
              </a:ext>
            </a:extLst>
          </p:cNvPr>
          <p:cNvSpPr>
            <a:spLocks noGrp="1"/>
          </p:cNvSpPr>
          <p:nvPr>
            <p:ph type="ftr" sz="quarter" idx="20"/>
          </p:nvPr>
        </p:nvSpPr>
        <p:spPr/>
        <p:txBody>
          <a:bodyPr/>
          <a:lstStyle/>
          <a:p>
            <a:r>
              <a:rPr lang="nb-NO"/>
              <a:t>Menon Economics</a:t>
            </a:r>
            <a:endParaRPr lang="nb-NO" dirty="0"/>
          </a:p>
        </p:txBody>
      </p:sp>
      <p:sp>
        <p:nvSpPr>
          <p:cNvPr id="8" name="Plassholder for lysbildenummer 7">
            <a:extLst>
              <a:ext uri="{FF2B5EF4-FFF2-40B4-BE49-F238E27FC236}">
                <a16:creationId xmlns:a16="http://schemas.microsoft.com/office/drawing/2014/main" id="{07B5EA29-8555-4CFF-A66B-6BFA1915E673}"/>
              </a:ext>
            </a:extLst>
          </p:cNvPr>
          <p:cNvSpPr>
            <a:spLocks noGrp="1"/>
          </p:cNvSpPr>
          <p:nvPr>
            <p:ph type="sldNum" sz="quarter" idx="21"/>
          </p:nvPr>
        </p:nvSpPr>
        <p:spPr/>
        <p:txBody>
          <a:bodyPr/>
          <a:lstStyle/>
          <a:p>
            <a:r>
              <a:rPr lang="nb-NO"/>
              <a:t> </a:t>
            </a:r>
            <a:fld id="{4B4A0E1B-6928-413F-B10B-EA3BF5B40920}" type="slidenum">
              <a:rPr lang="nb-NO" smtClean="0"/>
              <a:pPr/>
              <a:t>8</a:t>
            </a:fld>
            <a:endParaRPr lang="nb-NO" dirty="0"/>
          </a:p>
        </p:txBody>
      </p:sp>
      <p:sp>
        <p:nvSpPr>
          <p:cNvPr id="2" name="TekstSylinder 1">
            <a:extLst>
              <a:ext uri="{FF2B5EF4-FFF2-40B4-BE49-F238E27FC236}">
                <a16:creationId xmlns:a16="http://schemas.microsoft.com/office/drawing/2014/main" id="{94AB23F9-B245-4919-8C86-95711EF67B13}"/>
              </a:ext>
            </a:extLst>
          </p:cNvPr>
          <p:cNvSpPr txBox="1"/>
          <p:nvPr/>
        </p:nvSpPr>
        <p:spPr>
          <a:xfrm>
            <a:off x="3909847" y="4209248"/>
            <a:ext cx="4766457" cy="461665"/>
          </a:xfrm>
          <a:prstGeom prst="rect">
            <a:avLst/>
          </a:prstGeom>
          <a:noFill/>
        </p:spPr>
        <p:txBody>
          <a:bodyPr wrap="square" rtlCol="0">
            <a:spAutoFit/>
          </a:bodyPr>
          <a:lstStyle/>
          <a:p>
            <a:r>
              <a:rPr lang="nb-NO" i="1" dirty="0">
                <a:solidFill>
                  <a:schemeClr val="tx1">
                    <a:lumMod val="65000"/>
                    <a:lumOff val="35000"/>
                  </a:schemeClr>
                </a:solidFill>
              </a:rPr>
              <a:t>* </a:t>
            </a:r>
            <a:r>
              <a:rPr lang="nb-NO" sz="1050" i="1" dirty="0">
                <a:solidFill>
                  <a:schemeClr val="tx1">
                    <a:lumMod val="65000"/>
                    <a:lumOff val="35000"/>
                  </a:schemeClr>
                </a:solidFill>
              </a:rPr>
              <a:t>Oversikten viser antall flybilletter til Norge med avreise fra hvert land og kjøpt i utenlandsk valuta</a:t>
            </a:r>
            <a:endParaRPr lang="nb-NO" i="1" dirty="0">
              <a:solidFill>
                <a:schemeClr val="tx1">
                  <a:lumMod val="65000"/>
                  <a:lumOff val="35000"/>
                </a:schemeClr>
              </a:solidFill>
            </a:endParaRPr>
          </a:p>
        </p:txBody>
      </p:sp>
      <p:sp>
        <p:nvSpPr>
          <p:cNvPr id="4" name="Plassholder for innhold 3">
            <a:extLst>
              <a:ext uri="{FF2B5EF4-FFF2-40B4-BE49-F238E27FC236}">
                <a16:creationId xmlns:a16="http://schemas.microsoft.com/office/drawing/2014/main" id="{ADA29D04-4DBB-440F-B369-C4492FACA777}"/>
              </a:ext>
            </a:extLst>
          </p:cNvPr>
          <p:cNvSpPr>
            <a:spLocks noGrp="1"/>
          </p:cNvSpPr>
          <p:nvPr>
            <p:ph sz="quarter" idx="17"/>
          </p:nvPr>
        </p:nvSpPr>
        <p:spPr>
          <a:xfrm>
            <a:off x="147145" y="735724"/>
            <a:ext cx="3394841" cy="3995821"/>
          </a:xfrm>
        </p:spPr>
        <p:txBody>
          <a:bodyPr>
            <a:normAutofit/>
          </a:bodyPr>
          <a:lstStyle/>
          <a:p>
            <a:r>
              <a:rPr lang="nb-NO" sz="1100" dirty="0"/>
              <a:t>Antallet utenlandske tilreisende til Norge, med Norwegian, har vokst betydelig de siste årene</a:t>
            </a:r>
          </a:p>
          <a:p>
            <a:pPr lvl="1"/>
            <a:r>
              <a:rPr lang="nb-NO" sz="1100" dirty="0"/>
              <a:t>Menon har tidligere beregnet at det i 2017 ankom over 1,17 mill. utenlandske passasjerer til Norge med Norwegians flyvninger (Menon, 2018)</a:t>
            </a:r>
          </a:p>
          <a:p>
            <a:pPr lvl="1"/>
            <a:r>
              <a:rPr lang="nb-NO" sz="1100" dirty="0"/>
              <a:t>I 2019 steg dette tallet til 1,44 mill. passasjerer – en vekst på 23 prosent</a:t>
            </a:r>
          </a:p>
          <a:p>
            <a:r>
              <a:rPr lang="nb-NO" sz="1100" dirty="0"/>
              <a:t>Storbritannia, Danmark, Sverige og Tyskland er avgangsland for om lag halvparten av de tilreisende utlendingene</a:t>
            </a:r>
          </a:p>
          <a:p>
            <a:pPr lvl="1"/>
            <a:r>
              <a:rPr lang="nb-NO" sz="1100" dirty="0"/>
              <a:t>USA er nummer seks på denne listen og har vokst kraftig de siste årene, i tråd med etablering av nye direkteruter</a:t>
            </a:r>
          </a:p>
        </p:txBody>
      </p:sp>
    </p:spTree>
    <p:extLst>
      <p:ext uri="{BB962C8B-B14F-4D97-AF65-F5344CB8AC3E}">
        <p14:creationId xmlns:p14="http://schemas.microsoft.com/office/powerpoint/2010/main" val="100859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9648314-03AA-4109-B5E0-5D98F628638A}"/>
              </a:ext>
            </a:extLst>
          </p:cNvPr>
          <p:cNvSpPr>
            <a:spLocks noGrp="1"/>
          </p:cNvSpPr>
          <p:nvPr>
            <p:ph sz="quarter" idx="17"/>
          </p:nvPr>
        </p:nvSpPr>
        <p:spPr>
          <a:xfrm>
            <a:off x="378372" y="864433"/>
            <a:ext cx="4885778" cy="3619509"/>
          </a:xfrm>
        </p:spPr>
        <p:txBody>
          <a:bodyPr>
            <a:normAutofit fontScale="92500" lnSpcReduction="10000"/>
          </a:bodyPr>
          <a:lstStyle/>
          <a:p>
            <a:r>
              <a:rPr lang="nb-NO" sz="1200" dirty="0">
                <a:solidFill>
                  <a:schemeClr val="tx1">
                    <a:lumMod val="75000"/>
                    <a:lumOff val="25000"/>
                  </a:schemeClr>
                </a:solidFill>
              </a:rPr>
              <a:t>Det er betydelig usikkerhet om hvor mye utenlandske turister bruker på ferie i Norge. Turistundersøkelsen til Innovasjon Norge (2017) viser at utenlandske turister i gjennomsnitt bruker betydelige beløp, men at det er betydelig variasjon mellom ulike nasjonaliteter.</a:t>
            </a:r>
          </a:p>
          <a:p>
            <a:r>
              <a:rPr lang="nb-NO" sz="1200" dirty="0">
                <a:solidFill>
                  <a:schemeClr val="tx1">
                    <a:lumMod val="75000"/>
                    <a:lumOff val="25000"/>
                  </a:schemeClr>
                </a:solidFill>
              </a:rPr>
              <a:t>I arbeid Menon tidligere har gjennomført for Norwegian har vi lagt til grunn turismekonsumet slik det er kartlagt av Innovasjon Norge</a:t>
            </a:r>
          </a:p>
          <a:p>
            <a:r>
              <a:rPr lang="nb-NO" sz="1200" dirty="0">
                <a:solidFill>
                  <a:schemeClr val="tx1">
                    <a:lumMod val="75000"/>
                    <a:lumOff val="25000"/>
                  </a:schemeClr>
                </a:solidFill>
              </a:rPr>
              <a:t>Vi har imidlertid den senere tid blitt gjort oppmerksom på at statistikk fra Avinors reisevaneundersøkelse viser et betydelig lavere forbruk enn hva som fremkommer i Innovasjon Norges undersøkelser.  Deres analyser viser et gjennomsnittlig turismekonsum per ferierende på om lag 5 700 kroner (Menon, 2018)</a:t>
            </a:r>
          </a:p>
          <a:p>
            <a:r>
              <a:rPr lang="nb-NO" sz="1200" dirty="0">
                <a:solidFill>
                  <a:schemeClr val="tx1">
                    <a:lumMod val="75000"/>
                    <a:lumOff val="25000"/>
                  </a:schemeClr>
                </a:solidFill>
              </a:rPr>
              <a:t>Den betydelige forskjellen i rapportert konsum skyldes trolig ulik metode for innhenting av informasjonen</a:t>
            </a:r>
          </a:p>
          <a:p>
            <a:r>
              <a:rPr lang="nb-NO" sz="1200" dirty="0">
                <a:solidFill>
                  <a:schemeClr val="tx1">
                    <a:lumMod val="75000"/>
                    <a:lumOff val="25000"/>
                  </a:schemeClr>
                </a:solidFill>
              </a:rPr>
              <a:t>Menon har ikke grunnlag for å fastslå på hvilket nivå det reelle konsumet er.  Vi har derfor i beregningene lagt til grunn Avinors statistikk som et nedre alternativ, Innovasjon Norges som et høyere alternativ, og et middelalternativ som ligger mellom disse.</a:t>
            </a:r>
          </a:p>
          <a:p>
            <a:r>
              <a:rPr lang="nb-NO" sz="1200" dirty="0">
                <a:solidFill>
                  <a:schemeClr val="tx1">
                    <a:lumMod val="75000"/>
                    <a:lumOff val="25000"/>
                  </a:schemeClr>
                </a:solidFill>
              </a:rPr>
              <a:t>For alternativene har vi justert for forventet prisstigning siden statistikken ble publisert. Videre har vi for høyalternativet tatt hensyn til hvilket land de reisende kommer fra.  Dette har vært mulig ettersom vi har fått detaljerte data fra Avinor om hvilket land reisende kommer fra. I figuren på siden vises totalt antatt konsum per turist for de ulike alternativene.</a:t>
            </a:r>
          </a:p>
          <a:p>
            <a:r>
              <a:rPr lang="nb-NO" sz="1200" dirty="0">
                <a:solidFill>
                  <a:schemeClr val="tx1">
                    <a:lumMod val="75000"/>
                    <a:lumOff val="25000"/>
                  </a:schemeClr>
                </a:solidFill>
              </a:rPr>
              <a:t>En nærmere redegjørelse for høyalternativet er også vist i Menon (2018)*</a:t>
            </a:r>
          </a:p>
          <a:p>
            <a:endParaRPr lang="nb-NO" sz="1200" dirty="0">
              <a:solidFill>
                <a:schemeClr val="tx1">
                  <a:lumMod val="75000"/>
                  <a:lumOff val="25000"/>
                </a:schemeClr>
              </a:solidFill>
            </a:endParaRPr>
          </a:p>
          <a:p>
            <a:endParaRPr lang="nb-NO" sz="1200" dirty="0">
              <a:solidFill>
                <a:schemeClr val="tx1">
                  <a:lumMod val="75000"/>
                  <a:lumOff val="25000"/>
                </a:schemeClr>
              </a:solidFill>
            </a:endParaRPr>
          </a:p>
        </p:txBody>
      </p:sp>
      <p:sp>
        <p:nvSpPr>
          <p:cNvPr id="5" name="Plassholder for tekst 4">
            <a:extLst>
              <a:ext uri="{FF2B5EF4-FFF2-40B4-BE49-F238E27FC236}">
                <a16:creationId xmlns:a16="http://schemas.microsoft.com/office/drawing/2014/main" id="{7B7C34B4-1A63-483F-A233-BF14FF02F02D}"/>
              </a:ext>
            </a:extLst>
          </p:cNvPr>
          <p:cNvSpPr>
            <a:spLocks noGrp="1"/>
          </p:cNvSpPr>
          <p:nvPr>
            <p:ph type="body" sz="quarter" idx="14"/>
          </p:nvPr>
        </p:nvSpPr>
        <p:spPr/>
        <p:txBody>
          <a:bodyPr/>
          <a:lstStyle/>
          <a:p>
            <a:r>
              <a:rPr lang="nb-NO" dirty="0" err="1"/>
              <a:t>Flyreisendes</a:t>
            </a:r>
            <a:r>
              <a:rPr lang="nb-NO" dirty="0"/>
              <a:t> forbruk</a:t>
            </a:r>
          </a:p>
        </p:txBody>
      </p:sp>
      <p:sp>
        <p:nvSpPr>
          <p:cNvPr id="6" name="Plassholder for dato 5">
            <a:extLst>
              <a:ext uri="{FF2B5EF4-FFF2-40B4-BE49-F238E27FC236}">
                <a16:creationId xmlns:a16="http://schemas.microsoft.com/office/drawing/2014/main" id="{C31D6A6B-44EE-4654-BF40-A4AE0EB618F1}"/>
              </a:ext>
            </a:extLst>
          </p:cNvPr>
          <p:cNvSpPr>
            <a:spLocks noGrp="1"/>
          </p:cNvSpPr>
          <p:nvPr>
            <p:ph type="dt" sz="half" idx="19"/>
          </p:nvPr>
        </p:nvSpPr>
        <p:spPr/>
        <p:txBody>
          <a:bodyPr/>
          <a:lstStyle/>
          <a:p>
            <a:fld id="{1251E318-318D-3D4A-A940-EAC0044E53F6}" type="datetime1">
              <a:rPr lang="nb-NO" smtClean="0"/>
              <a:t>19.03.2020</a:t>
            </a:fld>
            <a:endParaRPr lang="nb-NO" dirty="0"/>
          </a:p>
        </p:txBody>
      </p:sp>
      <p:sp>
        <p:nvSpPr>
          <p:cNvPr id="7" name="Plassholder for bunntekst 6">
            <a:extLst>
              <a:ext uri="{FF2B5EF4-FFF2-40B4-BE49-F238E27FC236}">
                <a16:creationId xmlns:a16="http://schemas.microsoft.com/office/drawing/2014/main" id="{F386A637-F7F4-42E8-8BB4-6C83AF031FA7}"/>
              </a:ext>
            </a:extLst>
          </p:cNvPr>
          <p:cNvSpPr>
            <a:spLocks noGrp="1"/>
          </p:cNvSpPr>
          <p:nvPr>
            <p:ph type="ftr" sz="quarter" idx="20"/>
          </p:nvPr>
        </p:nvSpPr>
        <p:spPr/>
        <p:txBody>
          <a:bodyPr/>
          <a:lstStyle/>
          <a:p>
            <a:r>
              <a:rPr lang="nb-NO"/>
              <a:t>Menon Economics</a:t>
            </a:r>
            <a:endParaRPr lang="nb-NO" dirty="0"/>
          </a:p>
        </p:txBody>
      </p:sp>
      <p:sp>
        <p:nvSpPr>
          <p:cNvPr id="8" name="Plassholder for lysbildenummer 7">
            <a:extLst>
              <a:ext uri="{FF2B5EF4-FFF2-40B4-BE49-F238E27FC236}">
                <a16:creationId xmlns:a16="http://schemas.microsoft.com/office/drawing/2014/main" id="{0C0CB16B-EF28-4929-B0A7-0732BC1762FF}"/>
              </a:ext>
            </a:extLst>
          </p:cNvPr>
          <p:cNvSpPr>
            <a:spLocks noGrp="1"/>
          </p:cNvSpPr>
          <p:nvPr>
            <p:ph type="sldNum" sz="quarter" idx="21"/>
          </p:nvPr>
        </p:nvSpPr>
        <p:spPr/>
        <p:txBody>
          <a:bodyPr/>
          <a:lstStyle/>
          <a:p>
            <a:r>
              <a:rPr lang="nb-NO"/>
              <a:t> </a:t>
            </a:r>
            <a:fld id="{4B4A0E1B-6928-413F-B10B-EA3BF5B40920}" type="slidenum">
              <a:rPr lang="nb-NO" smtClean="0"/>
              <a:pPr/>
              <a:t>9</a:t>
            </a:fld>
            <a:endParaRPr lang="nb-NO" dirty="0"/>
          </a:p>
        </p:txBody>
      </p:sp>
      <p:sp>
        <p:nvSpPr>
          <p:cNvPr id="14" name="Plassholder for tekst 10">
            <a:extLst>
              <a:ext uri="{FF2B5EF4-FFF2-40B4-BE49-F238E27FC236}">
                <a16:creationId xmlns:a16="http://schemas.microsoft.com/office/drawing/2014/main" id="{232A1577-5035-4290-A047-3779F85F5504}"/>
              </a:ext>
            </a:extLst>
          </p:cNvPr>
          <p:cNvSpPr txBox="1">
            <a:spLocks/>
          </p:cNvSpPr>
          <p:nvPr/>
        </p:nvSpPr>
        <p:spPr>
          <a:xfrm>
            <a:off x="5397500" y="612639"/>
            <a:ext cx="3611826" cy="325724"/>
          </a:xfrm>
          <a:prstGeom prst="rect">
            <a:avLst/>
          </a:prstGeom>
        </p:spPr>
        <p:txBody>
          <a:bodyPr/>
          <a:lstStyle>
            <a:lvl1pPr marL="180975" indent="-180975" algn="l" defTabSz="685800" rtl="0" eaLnBrk="1" latinLnBrk="0" hangingPunct="1">
              <a:lnSpc>
                <a:spcPct val="90000"/>
              </a:lnSpc>
              <a:spcBef>
                <a:spcPts val="500"/>
              </a:spcBef>
              <a:buClr>
                <a:schemeClr val="accent2"/>
              </a:buClr>
              <a:buFont typeface="Arial" charset="0"/>
              <a:buChar char="•"/>
              <a:tabLst/>
              <a:defRPr sz="1800" b="0" i="0" kern="1200">
                <a:solidFill>
                  <a:schemeClr val="tx1">
                    <a:lumMod val="65000"/>
                    <a:lumOff val="35000"/>
                  </a:schemeClr>
                </a:solidFill>
                <a:latin typeface="Calibri" charset="0"/>
                <a:ea typeface="Calibri" charset="0"/>
                <a:cs typeface="Calibri" charset="0"/>
              </a:defRPr>
            </a:lvl1pPr>
            <a:lvl2pPr marL="311150" indent="-130175" algn="l" defTabSz="685800" rtl="0" eaLnBrk="1" latinLnBrk="0" hangingPunct="1">
              <a:lnSpc>
                <a:spcPct val="90000"/>
              </a:lnSpc>
              <a:spcBef>
                <a:spcPts val="300"/>
              </a:spcBef>
              <a:buClrTx/>
              <a:buSzPct val="100000"/>
              <a:buFont typeface=".AppleSystemUIFont" charset="-120"/>
              <a:buChar char="‑"/>
              <a:tabLst/>
              <a:defRPr sz="1500" b="0" i="0" kern="1200">
                <a:solidFill>
                  <a:schemeClr val="tx1">
                    <a:lumMod val="65000"/>
                    <a:lumOff val="35000"/>
                  </a:schemeClr>
                </a:solidFill>
                <a:latin typeface="Calibri" charset="0"/>
                <a:ea typeface="Calibri" charset="0"/>
                <a:cs typeface="Calibri" charset="0"/>
              </a:defRPr>
            </a:lvl2pPr>
            <a:lvl3pPr marL="447675" indent="-136525" algn="l" defTabSz="685800" rtl="0" eaLnBrk="1" latinLnBrk="0" hangingPunct="1">
              <a:lnSpc>
                <a:spcPct val="90000"/>
              </a:lnSpc>
              <a:spcBef>
                <a:spcPts val="300"/>
              </a:spcBef>
              <a:buFont typeface=".AppleSystemUIFont" charset="-120"/>
              <a:buChar char="‑"/>
              <a:tabLst/>
              <a:defRPr sz="1300" b="0" i="1" kern="1200">
                <a:solidFill>
                  <a:schemeClr val="tx1">
                    <a:lumMod val="65000"/>
                    <a:lumOff val="35000"/>
                  </a:schemeClr>
                </a:solidFill>
                <a:latin typeface="Calibri" charset="0"/>
                <a:ea typeface="Calibri" charset="0"/>
                <a:cs typeface="Calibri" charset="0"/>
              </a:defRPr>
            </a:lvl3pPr>
            <a:lvl4pPr marL="577850" indent="-130175" algn="l" defTabSz="685800" rtl="0" eaLnBrk="1" latinLnBrk="0" hangingPunct="1">
              <a:lnSpc>
                <a:spcPct val="90000"/>
              </a:lnSpc>
              <a:spcBef>
                <a:spcPts val="300"/>
              </a:spcBef>
              <a:buFont typeface=".AppleSystemUIFont" charset="-120"/>
              <a:buChar char="‑"/>
              <a:tabLst/>
              <a:defRPr sz="1100" b="0" i="0" kern="1200">
                <a:solidFill>
                  <a:schemeClr val="tx1">
                    <a:lumMod val="65000"/>
                    <a:lumOff val="35000"/>
                  </a:schemeClr>
                </a:solidFill>
                <a:latin typeface="Calibri" charset="0"/>
                <a:ea typeface="Calibri" charset="0"/>
                <a:cs typeface="Calibri" charset="0"/>
              </a:defRPr>
            </a:lvl4pPr>
            <a:lvl5pPr marL="6350" indent="0" algn="l" defTabSz="685800" rtl="0" eaLnBrk="1" latinLnBrk="0" hangingPunct="1">
              <a:lnSpc>
                <a:spcPct val="90000"/>
              </a:lnSpc>
              <a:spcBef>
                <a:spcPts val="1000"/>
              </a:spcBef>
              <a:buFont typeface=".AppleSystemUIFont" charset="-120"/>
              <a:buNone/>
              <a:tabLst/>
              <a:defRPr sz="900" b="0" i="0" kern="1200">
                <a:solidFill>
                  <a:schemeClr val="tx1">
                    <a:lumMod val="65000"/>
                    <a:lumOff val="35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900" b="1" dirty="0">
                <a:solidFill>
                  <a:schemeClr val="accent1"/>
                </a:solidFill>
              </a:rPr>
              <a:t>Utenlandske turisters forbruk i Norge fordelt på nasjonalitet. Kilde: Innovasjon Norges turismeundersøkelse fra 2017.</a:t>
            </a:r>
          </a:p>
        </p:txBody>
      </p:sp>
      <p:pic>
        <p:nvPicPr>
          <p:cNvPr id="3" name="Bilde 2">
            <a:extLst>
              <a:ext uri="{FF2B5EF4-FFF2-40B4-BE49-F238E27FC236}">
                <a16:creationId xmlns:a16="http://schemas.microsoft.com/office/drawing/2014/main" id="{E97FE3E1-FC85-44D2-BB5A-87CADAA53334}"/>
              </a:ext>
            </a:extLst>
          </p:cNvPr>
          <p:cNvPicPr>
            <a:picLocks noChangeAspect="1"/>
          </p:cNvPicPr>
          <p:nvPr/>
        </p:nvPicPr>
        <p:blipFill>
          <a:blip r:embed="rId3"/>
          <a:stretch>
            <a:fillRect/>
          </a:stretch>
        </p:blipFill>
        <p:spPr>
          <a:xfrm>
            <a:off x="5450758" y="864434"/>
            <a:ext cx="3314870" cy="2432175"/>
          </a:xfrm>
          <a:prstGeom prst="rect">
            <a:avLst/>
          </a:prstGeom>
        </p:spPr>
      </p:pic>
      <p:graphicFrame>
        <p:nvGraphicFramePr>
          <p:cNvPr id="33" name="Diagram 32">
            <a:extLst>
              <a:ext uri="{FF2B5EF4-FFF2-40B4-BE49-F238E27FC236}">
                <a16:creationId xmlns:a16="http://schemas.microsoft.com/office/drawing/2014/main" id="{4DB8F986-63E5-4617-854A-B8CFBCD75BFB}"/>
              </a:ext>
            </a:extLst>
          </p:cNvPr>
          <p:cNvGraphicFramePr>
            <a:graphicFrameLocks/>
          </p:cNvGraphicFramePr>
          <p:nvPr>
            <p:extLst>
              <p:ext uri="{D42A27DB-BD31-4B8C-83A1-F6EECF244321}">
                <p14:modId xmlns:p14="http://schemas.microsoft.com/office/powerpoint/2010/main" val="2220761703"/>
              </p:ext>
            </p:extLst>
          </p:nvPr>
        </p:nvGraphicFramePr>
        <p:xfrm>
          <a:off x="5537200" y="3670659"/>
          <a:ext cx="3472126" cy="1189672"/>
        </p:xfrm>
        <a:graphic>
          <a:graphicData uri="http://schemas.openxmlformats.org/drawingml/2006/chart">
            <c:chart xmlns:c="http://schemas.openxmlformats.org/drawingml/2006/chart" xmlns:r="http://schemas.openxmlformats.org/officeDocument/2006/relationships" r:id="rId4"/>
          </a:graphicData>
        </a:graphic>
      </p:graphicFrame>
      <p:sp>
        <p:nvSpPr>
          <p:cNvPr id="34" name="Plassholder for tekst 10">
            <a:extLst>
              <a:ext uri="{FF2B5EF4-FFF2-40B4-BE49-F238E27FC236}">
                <a16:creationId xmlns:a16="http://schemas.microsoft.com/office/drawing/2014/main" id="{31AE2F8F-2791-4B9E-93D7-22549E3E02CC}"/>
              </a:ext>
            </a:extLst>
          </p:cNvPr>
          <p:cNvSpPr txBox="1">
            <a:spLocks/>
          </p:cNvSpPr>
          <p:nvPr/>
        </p:nvSpPr>
        <p:spPr>
          <a:xfrm>
            <a:off x="5537200" y="3319393"/>
            <a:ext cx="3611826" cy="325724"/>
          </a:xfrm>
          <a:prstGeom prst="rect">
            <a:avLst/>
          </a:prstGeom>
        </p:spPr>
        <p:txBody>
          <a:bodyPr/>
          <a:lstStyle>
            <a:lvl1pPr marL="180975" indent="-180975" algn="l" defTabSz="685800" rtl="0" eaLnBrk="1" latinLnBrk="0" hangingPunct="1">
              <a:lnSpc>
                <a:spcPct val="90000"/>
              </a:lnSpc>
              <a:spcBef>
                <a:spcPts val="500"/>
              </a:spcBef>
              <a:buClr>
                <a:schemeClr val="accent2"/>
              </a:buClr>
              <a:buFont typeface="Arial" charset="0"/>
              <a:buChar char="•"/>
              <a:tabLst/>
              <a:defRPr sz="1800" b="0" i="0" kern="1200">
                <a:solidFill>
                  <a:schemeClr val="tx1">
                    <a:lumMod val="65000"/>
                    <a:lumOff val="35000"/>
                  </a:schemeClr>
                </a:solidFill>
                <a:latin typeface="Calibri" charset="0"/>
                <a:ea typeface="Calibri" charset="0"/>
                <a:cs typeface="Calibri" charset="0"/>
              </a:defRPr>
            </a:lvl1pPr>
            <a:lvl2pPr marL="311150" indent="-130175" algn="l" defTabSz="685800" rtl="0" eaLnBrk="1" latinLnBrk="0" hangingPunct="1">
              <a:lnSpc>
                <a:spcPct val="90000"/>
              </a:lnSpc>
              <a:spcBef>
                <a:spcPts val="300"/>
              </a:spcBef>
              <a:buClrTx/>
              <a:buSzPct val="100000"/>
              <a:buFont typeface=".AppleSystemUIFont" charset="-120"/>
              <a:buChar char="‑"/>
              <a:tabLst/>
              <a:defRPr sz="1500" b="0" i="0" kern="1200">
                <a:solidFill>
                  <a:schemeClr val="tx1">
                    <a:lumMod val="65000"/>
                    <a:lumOff val="35000"/>
                  </a:schemeClr>
                </a:solidFill>
                <a:latin typeface="Calibri" charset="0"/>
                <a:ea typeface="Calibri" charset="0"/>
                <a:cs typeface="Calibri" charset="0"/>
              </a:defRPr>
            </a:lvl2pPr>
            <a:lvl3pPr marL="447675" indent="-136525" algn="l" defTabSz="685800" rtl="0" eaLnBrk="1" latinLnBrk="0" hangingPunct="1">
              <a:lnSpc>
                <a:spcPct val="90000"/>
              </a:lnSpc>
              <a:spcBef>
                <a:spcPts val="300"/>
              </a:spcBef>
              <a:buFont typeface=".AppleSystemUIFont" charset="-120"/>
              <a:buChar char="‑"/>
              <a:tabLst/>
              <a:defRPr sz="1300" b="0" i="1" kern="1200">
                <a:solidFill>
                  <a:schemeClr val="tx1">
                    <a:lumMod val="65000"/>
                    <a:lumOff val="35000"/>
                  </a:schemeClr>
                </a:solidFill>
                <a:latin typeface="Calibri" charset="0"/>
                <a:ea typeface="Calibri" charset="0"/>
                <a:cs typeface="Calibri" charset="0"/>
              </a:defRPr>
            </a:lvl3pPr>
            <a:lvl4pPr marL="577850" indent="-130175" algn="l" defTabSz="685800" rtl="0" eaLnBrk="1" latinLnBrk="0" hangingPunct="1">
              <a:lnSpc>
                <a:spcPct val="90000"/>
              </a:lnSpc>
              <a:spcBef>
                <a:spcPts val="300"/>
              </a:spcBef>
              <a:buFont typeface=".AppleSystemUIFont" charset="-120"/>
              <a:buChar char="‑"/>
              <a:tabLst/>
              <a:defRPr sz="1100" b="0" i="0" kern="1200">
                <a:solidFill>
                  <a:schemeClr val="tx1">
                    <a:lumMod val="65000"/>
                    <a:lumOff val="35000"/>
                  </a:schemeClr>
                </a:solidFill>
                <a:latin typeface="Calibri" charset="0"/>
                <a:ea typeface="Calibri" charset="0"/>
                <a:cs typeface="Calibri" charset="0"/>
              </a:defRPr>
            </a:lvl4pPr>
            <a:lvl5pPr marL="6350" indent="0" algn="l" defTabSz="685800" rtl="0" eaLnBrk="1" latinLnBrk="0" hangingPunct="1">
              <a:lnSpc>
                <a:spcPct val="90000"/>
              </a:lnSpc>
              <a:spcBef>
                <a:spcPts val="1000"/>
              </a:spcBef>
              <a:buFont typeface=".AppleSystemUIFont" charset="-120"/>
              <a:buNone/>
              <a:tabLst/>
              <a:defRPr sz="900" b="0" i="0" kern="1200">
                <a:solidFill>
                  <a:schemeClr val="tx1">
                    <a:lumMod val="65000"/>
                    <a:lumOff val="35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900" b="1" dirty="0">
                <a:solidFill>
                  <a:schemeClr val="accent1"/>
                </a:solidFill>
              </a:rPr>
              <a:t>Utenlandske turisters i tre alternativer.  Kilde: Menon Economics 2020</a:t>
            </a:r>
          </a:p>
        </p:txBody>
      </p:sp>
      <p:sp>
        <p:nvSpPr>
          <p:cNvPr id="4" name="Rektangel 3">
            <a:extLst>
              <a:ext uri="{FF2B5EF4-FFF2-40B4-BE49-F238E27FC236}">
                <a16:creationId xmlns:a16="http://schemas.microsoft.com/office/drawing/2014/main" id="{D02C39C0-F4E1-49AE-8077-EB7D1C6BD7BA}"/>
              </a:ext>
            </a:extLst>
          </p:cNvPr>
          <p:cNvSpPr/>
          <p:nvPr/>
        </p:nvSpPr>
        <p:spPr>
          <a:xfrm>
            <a:off x="284325" y="4432132"/>
            <a:ext cx="4572000" cy="338554"/>
          </a:xfrm>
          <a:prstGeom prst="rect">
            <a:avLst/>
          </a:prstGeom>
        </p:spPr>
        <p:txBody>
          <a:bodyPr>
            <a:spAutoFit/>
          </a:bodyPr>
          <a:lstStyle/>
          <a:p>
            <a:r>
              <a:rPr lang="nb-NO" sz="800" dirty="0">
                <a:hlinkClick r:id="rId5"/>
              </a:rPr>
              <a:t> * https://media.no.norwegian.com/documents/ringvirkninger-av-utenlandske-norwegian-reisendes-konsum-i-norge-2017-78241</a:t>
            </a:r>
            <a:endParaRPr lang="nb-NO" sz="800" dirty="0"/>
          </a:p>
        </p:txBody>
      </p:sp>
    </p:spTree>
    <p:extLst>
      <p:ext uri="{BB962C8B-B14F-4D97-AF65-F5344CB8AC3E}">
        <p14:creationId xmlns:p14="http://schemas.microsoft.com/office/powerpoint/2010/main" val="184481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enon Economics">
  <a:themeElements>
    <a:clrScheme name="Egendefinert 22">
      <a:dk1>
        <a:srgbClr val="000000"/>
      </a:dk1>
      <a:lt1>
        <a:srgbClr val="FFFFFF"/>
      </a:lt1>
      <a:dk2>
        <a:srgbClr val="C0C1BF"/>
      </a:dk2>
      <a:lt2>
        <a:srgbClr val="EFEEED"/>
      </a:lt2>
      <a:accent1>
        <a:srgbClr val="395775"/>
      </a:accent1>
      <a:accent2>
        <a:srgbClr val="D77F16"/>
      </a:accent2>
      <a:accent3>
        <a:srgbClr val="737B82"/>
      </a:accent3>
      <a:accent4>
        <a:srgbClr val="ACB3B8"/>
      </a:accent4>
      <a:accent5>
        <a:srgbClr val="A6B340"/>
      </a:accent5>
      <a:accent6>
        <a:srgbClr val="941100"/>
      </a:accent6>
      <a:hlink>
        <a:srgbClr val="0432FF"/>
      </a:hlink>
      <a:folHlink>
        <a:srgbClr val="75D5F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non Economics" id="{BF7102AD-5664-734F-BA99-E9880383D31F}" vid="{D983A8C5-D037-DC40-8B98-3D2BBA58A3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20C49F5-6428-4CB3-867F-E16A21CFB89D}">
  <we:reference id="1f4df590-35fc-4b16-a239-39709f9d8a74" version="1.0.0.1" store="EXCatalog" storeType="EXCatalog"/>
  <we:alternateReferences>
    <we:reference id="WA104381063" version="1.0.0.1" store="nb-NO"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090267A1F19E4BB12E54AF2FB0C6EE" ma:contentTypeVersion="2" ma:contentTypeDescription="Create a new document." ma:contentTypeScope="" ma:versionID="17a680985ac8427d53bef494083fb1dc">
  <xsd:schema xmlns:xsd="http://www.w3.org/2001/XMLSchema" xmlns:xs="http://www.w3.org/2001/XMLSchema" xmlns:p="http://schemas.microsoft.com/office/2006/metadata/properties" xmlns:ns2="3bf7e855-ecb1-4b44-9640-e492848912cb" targetNamespace="http://schemas.microsoft.com/office/2006/metadata/properties" ma:root="true" ma:fieldsID="af593e144512939642b3f1664c0d7576" ns2:_="">
    <xsd:import namespace="3bf7e855-ecb1-4b44-9640-e492848912c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f7e855-ecb1-4b44-9640-e492848912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B770E5-F313-4CEF-A47D-1D2E6B80C91B}">
  <ds:schemaRefs>
    <ds:schemaRef ds:uri="http://schemas.microsoft.com/sharepoint/v3/contenttype/forms"/>
  </ds:schemaRefs>
</ds:datastoreItem>
</file>

<file path=customXml/itemProps2.xml><?xml version="1.0" encoding="utf-8"?>
<ds:datastoreItem xmlns:ds="http://schemas.openxmlformats.org/officeDocument/2006/customXml" ds:itemID="{32C45F21-CD5B-4BA6-9D68-E2E5F7263732}">
  <ds:schemaRefs>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3bf7e855-ecb1-4b44-9640-e492848912cb"/>
  </ds:schemaRefs>
</ds:datastoreItem>
</file>

<file path=customXml/itemProps3.xml><?xml version="1.0" encoding="utf-8"?>
<ds:datastoreItem xmlns:ds="http://schemas.openxmlformats.org/officeDocument/2006/customXml" ds:itemID="{73DCF74B-E5A8-4279-83F5-13602ABEE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f7e855-ecb1-4b44-9640-e492848912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Menon Economics</Template>
  <TotalTime>17676</TotalTime>
  <Words>2958</Words>
  <Application>Microsoft Office PowerPoint</Application>
  <PresentationFormat>On-screen Show (16:9)</PresentationFormat>
  <Paragraphs>294</Paragraphs>
  <Slides>24</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.AppleSystemUIFont</vt:lpstr>
      <vt:lpstr>Arial</vt:lpstr>
      <vt:lpstr>Calibri</vt:lpstr>
      <vt:lpstr>Menon Economics</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Menon Economics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Tittel på presentasjonen</dc:title>
  <dc:subject/>
  <dc:creator>Siri Voll Dombu;Sveinung Fjose;Endre Kildal Iversen</dc:creator>
  <cp:keywords/>
  <dc:description/>
  <cp:lastModifiedBy>Christer Baardsen</cp:lastModifiedBy>
  <cp:revision>705</cp:revision>
  <cp:lastPrinted>2016-02-25T11:11:54Z</cp:lastPrinted>
  <dcterms:created xsi:type="dcterms:W3CDTF">2015-09-23T13:21:15Z</dcterms:created>
  <dcterms:modified xsi:type="dcterms:W3CDTF">2020-03-19T11:10:26Z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0x0101000B090267A1F19E4BB12E54AF2FB0C6EE</vt:lpwstr>
  </property>
</Properties>
</file>