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99" r:id="rId2"/>
    <p:sldId id="489" r:id="rId3"/>
    <p:sldId id="490" r:id="rId4"/>
    <p:sldId id="493" r:id="rId5"/>
    <p:sldId id="492" r:id="rId6"/>
    <p:sldId id="546" r:id="rId7"/>
    <p:sldId id="548" r:id="rId8"/>
    <p:sldId id="547" r:id="rId9"/>
    <p:sldId id="540" r:id="rId10"/>
    <p:sldId id="543" r:id="rId11"/>
    <p:sldId id="551" r:id="rId12"/>
    <p:sldId id="542" r:id="rId13"/>
    <p:sldId id="539" r:id="rId14"/>
    <p:sldId id="550" r:id="rId15"/>
    <p:sldId id="515" r:id="rId16"/>
    <p:sldId id="519" r:id="rId17"/>
    <p:sldId id="521" r:id="rId18"/>
    <p:sldId id="522" r:id="rId19"/>
    <p:sldId id="523" r:id="rId20"/>
    <p:sldId id="524" r:id="rId21"/>
    <p:sldId id="525" r:id="rId22"/>
    <p:sldId id="526" r:id="rId23"/>
    <p:sldId id="532" r:id="rId24"/>
    <p:sldId id="527" r:id="rId25"/>
    <p:sldId id="538" r:id="rId26"/>
    <p:sldId id="494" r:id="rId27"/>
    <p:sldId id="545" r:id="rId28"/>
    <p:sldId id="537" r:id="rId29"/>
    <p:sldId id="544" r:id="rId30"/>
    <p:sldId id="549" r:id="rId31"/>
    <p:sldId id="512" r:id="rId32"/>
    <p:sldId id="536" r:id="rId33"/>
    <p:sldId id="531" r:id="rId34"/>
    <p:sldId id="509" r:id="rId35"/>
    <p:sldId id="541" r:id="rId3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8C80"/>
    <a:srgbClr val="898989"/>
    <a:srgbClr val="7F7F7F"/>
    <a:srgbClr val="E33A1B"/>
    <a:srgbClr val="E95317"/>
    <a:srgbClr val="FF00FF"/>
    <a:srgbClr val="333333"/>
    <a:srgbClr val="CCCCCC"/>
    <a:srgbClr val="808080"/>
    <a:srgbClr val="CF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4794" autoAdjust="0"/>
  </p:normalViewPr>
  <p:slideViewPr>
    <p:cSldViewPr snapToGrid="0" snapToObjects="1" showGuides="1">
      <p:cViewPr>
        <p:scale>
          <a:sx n="85" d="100"/>
          <a:sy n="85" d="100"/>
        </p:scale>
        <p:origin x="-2312" y="-464"/>
      </p:cViewPr>
      <p:guideLst>
        <p:guide orient="horz" pos="778"/>
        <p:guide orient="horz" pos="1002"/>
        <p:guide orient="horz" pos="3736"/>
        <p:guide orient="horz" pos="319"/>
        <p:guide pos="2918"/>
        <p:guide pos="283"/>
        <p:guide pos="5472"/>
        <p:guide pos="2835"/>
        <p:guide pos="2880"/>
        <p:guide pos="4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4D34B-EF3C-CE45-BA85-5954BE7771FA}" type="doc">
      <dgm:prSet loTypeId="urn:microsoft.com/office/officeart/2008/layout/AscendingPictureAccen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10F4D29-AB09-A344-8DE5-3473BF5C50CA}">
      <dgm:prSet phldrT="[Text]"/>
      <dgm:spPr>
        <a:solidFill>
          <a:srgbClr val="D53D21"/>
        </a:solidFill>
      </dgm:spPr>
      <dgm:t>
        <a:bodyPr/>
        <a:lstStyle/>
        <a:p>
          <a:r>
            <a:rPr lang="sv-SE" dirty="0" err="1" smtClean="0">
              <a:latin typeface="+mj-lt"/>
            </a:rPr>
            <a:t>Facebook</a:t>
          </a:r>
          <a:endParaRPr lang="sv-SE" dirty="0">
            <a:latin typeface="+mj-lt"/>
          </a:endParaRPr>
        </a:p>
      </dgm:t>
    </dgm:pt>
    <dgm:pt modelId="{6450F366-0A42-D24F-8D49-C80E3C90F5FB}" type="parTrans" cxnId="{EEC6FA20-6234-4F47-A51B-C6C60308820E}">
      <dgm:prSet/>
      <dgm:spPr/>
      <dgm:t>
        <a:bodyPr/>
        <a:lstStyle/>
        <a:p>
          <a:endParaRPr lang="sv-SE"/>
        </a:p>
      </dgm:t>
    </dgm:pt>
    <dgm:pt modelId="{7F1DCE62-B0E5-0E45-8E84-24AD578DF0E6}" type="sibTrans" cxnId="{EEC6FA20-6234-4F47-A51B-C6C60308820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solidFill>
            <a:srgbClr val="D53D2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sv-SE"/>
        </a:p>
      </dgm:t>
    </dgm:pt>
    <dgm:pt modelId="{01A1053E-E45B-2E43-B8F1-821E80D67BC7}">
      <dgm:prSet phldrT="[Text]"/>
      <dgm:spPr>
        <a:solidFill>
          <a:srgbClr val="D53D21"/>
        </a:solidFill>
      </dgm:spPr>
      <dgm:t>
        <a:bodyPr/>
        <a:lstStyle/>
        <a:p>
          <a:r>
            <a:rPr lang="sv-SE" dirty="0" err="1" smtClean="0">
              <a:latin typeface="+mj-lt"/>
            </a:rPr>
            <a:t>Youtube</a:t>
          </a:r>
          <a:endParaRPr lang="sv-SE" dirty="0">
            <a:latin typeface="+mj-lt"/>
          </a:endParaRPr>
        </a:p>
      </dgm:t>
    </dgm:pt>
    <dgm:pt modelId="{902BB37D-7989-F04B-995D-C0EFE2763D7E}" type="parTrans" cxnId="{08CE15C7-AA64-3440-9A05-D5919D3B0337}">
      <dgm:prSet/>
      <dgm:spPr/>
      <dgm:t>
        <a:bodyPr/>
        <a:lstStyle/>
        <a:p>
          <a:endParaRPr lang="sv-SE"/>
        </a:p>
      </dgm:t>
    </dgm:pt>
    <dgm:pt modelId="{1BF00698-F150-3149-9D3A-9829E50E42CC}" type="sibTrans" cxnId="{08CE15C7-AA64-3440-9A05-D5919D3B033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solidFill>
            <a:srgbClr val="D53D2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sv-SE"/>
        </a:p>
      </dgm:t>
    </dgm:pt>
    <dgm:pt modelId="{819194A1-CF1A-064D-92BB-B28E00CC3C36}">
      <dgm:prSet phldrT="[Text]"/>
      <dgm:spPr>
        <a:solidFill>
          <a:srgbClr val="D53D21"/>
        </a:solidFill>
      </dgm:spPr>
      <dgm:t>
        <a:bodyPr/>
        <a:lstStyle/>
        <a:p>
          <a:r>
            <a:rPr lang="sv-SE" dirty="0" err="1" smtClean="0">
              <a:latin typeface="+mj-lt"/>
            </a:rPr>
            <a:t>Newsroom</a:t>
          </a:r>
          <a:endParaRPr lang="sv-SE" dirty="0">
            <a:latin typeface="+mj-lt"/>
          </a:endParaRPr>
        </a:p>
      </dgm:t>
    </dgm:pt>
    <dgm:pt modelId="{EAF7EBF1-1DBE-A848-8F8E-CB5DC9FA4B2F}" type="parTrans" cxnId="{5E112922-7771-CC45-8773-4D1A0344399C}">
      <dgm:prSet/>
      <dgm:spPr/>
      <dgm:t>
        <a:bodyPr/>
        <a:lstStyle/>
        <a:p>
          <a:endParaRPr lang="sv-SE"/>
        </a:p>
      </dgm:t>
    </dgm:pt>
    <dgm:pt modelId="{0B787342-3678-1B4D-AAAA-50B544F3082B}" type="sibTrans" cxnId="{5E112922-7771-CC45-8773-4D1A0344399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solidFill>
            <a:srgbClr val="D53D2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sv-SE"/>
        </a:p>
      </dgm:t>
    </dgm:pt>
    <dgm:pt modelId="{57C6CA44-8BDA-A74F-8AFE-5F3FA5B0F8C4}" type="pres">
      <dgm:prSet presAssocID="{DD64D34B-EF3C-CE45-BA85-5954BE7771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v-SE"/>
        </a:p>
      </dgm:t>
    </dgm:pt>
    <dgm:pt modelId="{DA6F61D5-522E-7740-BFB9-DD72CA12FDF9}" type="pres">
      <dgm:prSet presAssocID="{DD64D34B-EF3C-CE45-BA85-5954BE7771FA}" presName="dot1" presStyleLbl="alignNode1" presStyleIdx="0" presStyleCnt="12"/>
      <dgm:spPr>
        <a:solidFill>
          <a:srgbClr val="E37823"/>
        </a:solidFill>
        <a:ln>
          <a:solidFill>
            <a:srgbClr val="E37823"/>
          </a:solidFill>
        </a:ln>
      </dgm:spPr>
    </dgm:pt>
    <dgm:pt modelId="{EFE8CB68-FD4F-9449-A840-8A762C4D1B14}" type="pres">
      <dgm:prSet presAssocID="{DD64D34B-EF3C-CE45-BA85-5954BE7771FA}" presName="dot2" presStyleLbl="alignNode1" presStyleIdx="1" presStyleCnt="12"/>
      <dgm:spPr>
        <a:solidFill>
          <a:srgbClr val="E37823"/>
        </a:solidFill>
        <a:ln>
          <a:solidFill>
            <a:srgbClr val="E37823"/>
          </a:solidFill>
        </a:ln>
      </dgm:spPr>
    </dgm:pt>
    <dgm:pt modelId="{B38993DB-94AB-5843-B09A-556DFD6F18D6}" type="pres">
      <dgm:prSet presAssocID="{DD64D34B-EF3C-CE45-BA85-5954BE7771FA}" presName="dot3" presStyleLbl="alignNode1" presStyleIdx="2" presStyleCnt="12"/>
      <dgm:spPr>
        <a:solidFill>
          <a:srgbClr val="E37823"/>
        </a:solidFill>
        <a:ln>
          <a:solidFill>
            <a:srgbClr val="E37823"/>
          </a:solidFill>
        </a:ln>
      </dgm:spPr>
    </dgm:pt>
    <dgm:pt modelId="{1D126AF3-73C8-6042-A858-F8F419AB76CF}" type="pres">
      <dgm:prSet presAssocID="{DD64D34B-EF3C-CE45-BA85-5954BE7771FA}" presName="dot4" presStyleLbl="alignNode1" presStyleIdx="3" presStyleCnt="12"/>
      <dgm:spPr>
        <a:solidFill>
          <a:schemeClr val="bg1"/>
        </a:solidFill>
        <a:ln>
          <a:solidFill>
            <a:schemeClr val="bg1"/>
          </a:solidFill>
        </a:ln>
      </dgm:spPr>
    </dgm:pt>
    <dgm:pt modelId="{44B39C1C-F10F-1A42-8CD7-7994C9F79141}" type="pres">
      <dgm:prSet presAssocID="{DD64D34B-EF3C-CE45-BA85-5954BE7771FA}" presName="dot5" presStyleLbl="alignNode1" presStyleIdx="4" presStyleCnt="12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sv-SE"/>
        </a:p>
      </dgm:t>
    </dgm:pt>
    <dgm:pt modelId="{284751E4-FFD2-C544-A647-836CA2A7BB5A}" type="pres">
      <dgm:prSet presAssocID="{DD64D34B-EF3C-CE45-BA85-5954BE7771FA}" presName="dotArrow1" presStyleLbl="alignNode1" presStyleIdx="5" presStyleCnt="12"/>
      <dgm:spPr>
        <a:solidFill>
          <a:srgbClr val="E37823"/>
        </a:solidFill>
        <a:ln>
          <a:solidFill>
            <a:srgbClr val="E37823"/>
          </a:solidFill>
        </a:ln>
      </dgm:spPr>
    </dgm:pt>
    <dgm:pt modelId="{1A514618-B4F4-304A-BE91-E8B79E476066}" type="pres">
      <dgm:prSet presAssocID="{DD64D34B-EF3C-CE45-BA85-5954BE7771FA}" presName="dotArrow2" presStyleLbl="alignNode1" presStyleIdx="6" presStyleCnt="12" custLinFactX="200000" custLinFactY="-100000" custLinFactNeighborX="204627" custLinFactNeighborY="-117676"/>
      <dgm:spPr>
        <a:solidFill>
          <a:srgbClr val="E37823"/>
        </a:solidFill>
        <a:ln>
          <a:solidFill>
            <a:srgbClr val="E37823"/>
          </a:solidFill>
        </a:ln>
      </dgm:spPr>
    </dgm:pt>
    <dgm:pt modelId="{C3A071F3-1772-AC49-A8F1-27862B2ECAE2}" type="pres">
      <dgm:prSet presAssocID="{DD64D34B-EF3C-CE45-BA85-5954BE7771FA}" presName="dotArrow3" presStyleLbl="alignNode1" presStyleIdx="7" presStyleCnt="12" custLinFactX="100000" custLinFactY="-124418" custLinFactNeighborX="192150" custLinFactNeighborY="-200000"/>
      <dgm:spPr>
        <a:solidFill>
          <a:srgbClr val="E37823"/>
        </a:solidFill>
        <a:ln>
          <a:solidFill>
            <a:srgbClr val="E37823"/>
          </a:solidFill>
        </a:ln>
      </dgm:spPr>
    </dgm:pt>
    <dgm:pt modelId="{92B79807-E975-B04F-82C8-3AEAE1EA49F6}" type="pres">
      <dgm:prSet presAssocID="{DD64D34B-EF3C-CE45-BA85-5954BE7771FA}" presName="dotArrow4" presStyleLbl="alignNode1" presStyleIdx="8" presStyleCnt="12"/>
      <dgm:spPr>
        <a:solidFill>
          <a:srgbClr val="E37823"/>
        </a:solidFill>
        <a:ln>
          <a:solidFill>
            <a:srgbClr val="E37823"/>
          </a:solidFill>
        </a:ln>
      </dgm:spPr>
    </dgm:pt>
    <dgm:pt modelId="{10623E06-D367-3B4D-8CF4-20B32B0C3764}" type="pres">
      <dgm:prSet presAssocID="{DD64D34B-EF3C-CE45-BA85-5954BE7771FA}" presName="dotArrow5" presStyleLbl="alignNode1" presStyleIdx="9" presStyleCnt="12"/>
      <dgm:spPr>
        <a:solidFill>
          <a:srgbClr val="E37823"/>
        </a:solidFill>
        <a:ln>
          <a:solidFill>
            <a:srgbClr val="E37823"/>
          </a:solidFill>
        </a:ln>
      </dgm:spPr>
    </dgm:pt>
    <dgm:pt modelId="{FF581F9A-E323-6148-9302-E51DA560C978}" type="pres">
      <dgm:prSet presAssocID="{DD64D34B-EF3C-CE45-BA85-5954BE7771FA}" presName="dotArrow6" presStyleLbl="alignNode1" presStyleIdx="10" presStyleCnt="12"/>
      <dgm:spPr>
        <a:solidFill>
          <a:srgbClr val="E37823"/>
        </a:solidFill>
        <a:ln>
          <a:solidFill>
            <a:srgbClr val="E37823"/>
          </a:solidFill>
        </a:ln>
      </dgm:spPr>
    </dgm:pt>
    <dgm:pt modelId="{5984107D-4C11-9243-8794-00F3F61673BE}" type="pres">
      <dgm:prSet presAssocID="{DD64D34B-EF3C-CE45-BA85-5954BE7771FA}" presName="dotArrow7" presStyleLbl="alignNode1" presStyleIdx="11" presStyleCnt="12"/>
      <dgm:spPr>
        <a:solidFill>
          <a:schemeClr val="bg1"/>
        </a:solidFill>
        <a:ln>
          <a:solidFill>
            <a:schemeClr val="bg1"/>
          </a:solidFill>
        </a:ln>
        <a:effectLst/>
      </dgm:spPr>
    </dgm:pt>
    <dgm:pt modelId="{EEEF5D8A-3764-E64C-B076-108A34E53057}" type="pres">
      <dgm:prSet presAssocID="{310F4D29-AB09-A344-8DE5-3473BF5C50CA}" presName="parTx1" presStyleLbl="node1" presStyleIdx="0" presStyleCnt="3" custLinFactY="75781" custLinFactNeighborX="-32588" custLinFactNeighborY="100000"/>
      <dgm:spPr/>
      <dgm:t>
        <a:bodyPr/>
        <a:lstStyle/>
        <a:p>
          <a:endParaRPr lang="sv-SE"/>
        </a:p>
      </dgm:t>
    </dgm:pt>
    <dgm:pt modelId="{03151BE4-4781-4C44-846F-62214BE0ADAA}" type="pres">
      <dgm:prSet presAssocID="{7F1DCE62-B0E5-0E45-8E84-24AD578DF0E6}" presName="picture1" presStyleCnt="0"/>
      <dgm:spPr/>
    </dgm:pt>
    <dgm:pt modelId="{E900C8FE-E9B3-EF4D-8A79-14B0CBB598FB}" type="pres">
      <dgm:prSet presAssocID="{7F1DCE62-B0E5-0E45-8E84-24AD578DF0E6}" presName="imageRepeatNode" presStyleLbl="fgImgPlace1" presStyleIdx="0" presStyleCnt="3" custScaleX="237670" custScaleY="165837" custLinFactX="-31288" custLinFactNeighborX="-100000" custLinFactNeighborY="77363"/>
      <dgm:spPr/>
      <dgm:t>
        <a:bodyPr/>
        <a:lstStyle/>
        <a:p>
          <a:endParaRPr lang="sv-SE"/>
        </a:p>
      </dgm:t>
    </dgm:pt>
    <dgm:pt modelId="{C7D97196-98DB-AA49-8C81-AB2B1614EC36}" type="pres">
      <dgm:prSet presAssocID="{01A1053E-E45B-2E43-B8F1-821E80D67BC7}" presName="parTx2" presStyleLbl="node1" presStyleIdx="1" presStyleCnt="3" custLinFactY="9493" custLinFactNeighborX="-8327" custLinFactNeighborY="100000"/>
      <dgm:spPr/>
      <dgm:t>
        <a:bodyPr/>
        <a:lstStyle/>
        <a:p>
          <a:endParaRPr lang="sv-SE"/>
        </a:p>
      </dgm:t>
    </dgm:pt>
    <dgm:pt modelId="{83D6E34E-9227-A342-A81B-8C26DA0A45E8}" type="pres">
      <dgm:prSet presAssocID="{1BF00698-F150-3149-9D3A-9829E50E42CC}" presName="picture2" presStyleCnt="0"/>
      <dgm:spPr/>
    </dgm:pt>
    <dgm:pt modelId="{54BF43CC-C985-0142-B156-3FAD0E6546A0}" type="pres">
      <dgm:prSet presAssocID="{1BF00698-F150-3149-9D3A-9829E50E42CC}" presName="imageRepeatNode" presStyleLbl="fgImgPlace1" presStyleIdx="1" presStyleCnt="3" custScaleX="236734" custScaleY="169602" custLinFactNeighborX="-59754" custLinFactNeighborY="22376"/>
      <dgm:spPr/>
      <dgm:t>
        <a:bodyPr/>
        <a:lstStyle/>
        <a:p>
          <a:endParaRPr lang="sv-SE"/>
        </a:p>
      </dgm:t>
    </dgm:pt>
    <dgm:pt modelId="{4C1A988D-AF8E-8E4E-A012-1CE77E27BD0B}" type="pres">
      <dgm:prSet presAssocID="{819194A1-CF1A-064D-92BB-B28E00CC3C36}" presName="parTx3" presStyleLbl="node1" presStyleIdx="2" presStyleCnt="3" custLinFactY="7803" custLinFactNeighborX="46972" custLinFactNeighborY="100000"/>
      <dgm:spPr/>
      <dgm:t>
        <a:bodyPr/>
        <a:lstStyle/>
        <a:p>
          <a:endParaRPr lang="sv-SE"/>
        </a:p>
      </dgm:t>
    </dgm:pt>
    <dgm:pt modelId="{944E07B2-2970-2844-B847-074E1310046F}" type="pres">
      <dgm:prSet presAssocID="{0B787342-3678-1B4D-AAAA-50B544F3082B}" presName="picture3" presStyleCnt="0"/>
      <dgm:spPr/>
    </dgm:pt>
    <dgm:pt modelId="{83DE6557-CD10-7441-97AA-50F257B6FDF8}" type="pres">
      <dgm:prSet presAssocID="{0B787342-3678-1B4D-AAAA-50B544F3082B}" presName="imageRepeatNode" presStyleLbl="fgImgPlace1" presStyleIdx="2" presStyleCnt="3" custScaleX="271032" custScaleY="173633" custLinFactNeighborX="94625" custLinFactNeighborY="5301"/>
      <dgm:spPr/>
      <dgm:t>
        <a:bodyPr/>
        <a:lstStyle/>
        <a:p>
          <a:endParaRPr lang="sv-SE"/>
        </a:p>
      </dgm:t>
    </dgm:pt>
  </dgm:ptLst>
  <dgm:cxnLst>
    <dgm:cxn modelId="{17F0511F-0CF8-CD45-8EA2-4D03DC9E6876}" type="presOf" srcId="{7F1DCE62-B0E5-0E45-8E84-24AD578DF0E6}" destId="{E900C8FE-E9B3-EF4D-8A79-14B0CBB598FB}" srcOrd="0" destOrd="0" presId="urn:microsoft.com/office/officeart/2008/layout/AscendingPictureAccentProcess"/>
    <dgm:cxn modelId="{2D67C150-8C1F-0344-A5FB-E33C578BAA33}" type="presOf" srcId="{1BF00698-F150-3149-9D3A-9829E50E42CC}" destId="{54BF43CC-C985-0142-B156-3FAD0E6546A0}" srcOrd="0" destOrd="0" presId="urn:microsoft.com/office/officeart/2008/layout/AscendingPictureAccentProcess"/>
    <dgm:cxn modelId="{EEC6FA20-6234-4F47-A51B-C6C60308820E}" srcId="{DD64D34B-EF3C-CE45-BA85-5954BE7771FA}" destId="{310F4D29-AB09-A344-8DE5-3473BF5C50CA}" srcOrd="0" destOrd="0" parTransId="{6450F366-0A42-D24F-8D49-C80E3C90F5FB}" sibTransId="{7F1DCE62-B0E5-0E45-8E84-24AD578DF0E6}"/>
    <dgm:cxn modelId="{08CE15C7-AA64-3440-9A05-D5919D3B0337}" srcId="{DD64D34B-EF3C-CE45-BA85-5954BE7771FA}" destId="{01A1053E-E45B-2E43-B8F1-821E80D67BC7}" srcOrd="1" destOrd="0" parTransId="{902BB37D-7989-F04B-995D-C0EFE2763D7E}" sibTransId="{1BF00698-F150-3149-9D3A-9829E50E42CC}"/>
    <dgm:cxn modelId="{6F9D39B0-E5BA-D74A-8DAB-B33804E725C7}" type="presOf" srcId="{819194A1-CF1A-064D-92BB-B28E00CC3C36}" destId="{4C1A988D-AF8E-8E4E-A012-1CE77E27BD0B}" srcOrd="0" destOrd="0" presId="urn:microsoft.com/office/officeart/2008/layout/AscendingPictureAccentProcess"/>
    <dgm:cxn modelId="{19BD897D-6274-7F48-8F34-B8EB0D27F6DD}" type="presOf" srcId="{310F4D29-AB09-A344-8DE5-3473BF5C50CA}" destId="{EEEF5D8A-3764-E64C-B076-108A34E53057}" srcOrd="0" destOrd="0" presId="urn:microsoft.com/office/officeart/2008/layout/AscendingPictureAccentProcess"/>
    <dgm:cxn modelId="{631BB180-DDF1-F946-BDEA-CAC8D85D23C1}" type="presOf" srcId="{DD64D34B-EF3C-CE45-BA85-5954BE7771FA}" destId="{57C6CA44-8BDA-A74F-8AFE-5F3FA5B0F8C4}" srcOrd="0" destOrd="0" presId="urn:microsoft.com/office/officeart/2008/layout/AscendingPictureAccentProcess"/>
    <dgm:cxn modelId="{2D04DE8C-5BA7-6247-B33C-BA5B25551E84}" type="presOf" srcId="{01A1053E-E45B-2E43-B8F1-821E80D67BC7}" destId="{C7D97196-98DB-AA49-8C81-AB2B1614EC36}" srcOrd="0" destOrd="0" presId="urn:microsoft.com/office/officeart/2008/layout/AscendingPictureAccentProcess"/>
    <dgm:cxn modelId="{5E112922-7771-CC45-8773-4D1A0344399C}" srcId="{DD64D34B-EF3C-CE45-BA85-5954BE7771FA}" destId="{819194A1-CF1A-064D-92BB-B28E00CC3C36}" srcOrd="2" destOrd="0" parTransId="{EAF7EBF1-1DBE-A848-8F8E-CB5DC9FA4B2F}" sibTransId="{0B787342-3678-1B4D-AAAA-50B544F3082B}"/>
    <dgm:cxn modelId="{AC86AFC8-5D97-4F43-A3F9-B079F74031B5}" type="presOf" srcId="{0B787342-3678-1B4D-AAAA-50B544F3082B}" destId="{83DE6557-CD10-7441-97AA-50F257B6FDF8}" srcOrd="0" destOrd="0" presId="urn:microsoft.com/office/officeart/2008/layout/AscendingPictureAccentProcess"/>
    <dgm:cxn modelId="{FB91A42E-368C-2340-A8F6-6637A8BB2B90}" type="presParOf" srcId="{57C6CA44-8BDA-A74F-8AFE-5F3FA5B0F8C4}" destId="{DA6F61D5-522E-7740-BFB9-DD72CA12FDF9}" srcOrd="0" destOrd="0" presId="urn:microsoft.com/office/officeart/2008/layout/AscendingPictureAccentProcess"/>
    <dgm:cxn modelId="{87CAAE1B-5504-9244-A837-A3A04DA49F04}" type="presParOf" srcId="{57C6CA44-8BDA-A74F-8AFE-5F3FA5B0F8C4}" destId="{EFE8CB68-FD4F-9449-A840-8A762C4D1B14}" srcOrd="1" destOrd="0" presId="urn:microsoft.com/office/officeart/2008/layout/AscendingPictureAccentProcess"/>
    <dgm:cxn modelId="{ECCB4E70-422E-5F4D-A8A2-8C903A8471A1}" type="presParOf" srcId="{57C6CA44-8BDA-A74F-8AFE-5F3FA5B0F8C4}" destId="{B38993DB-94AB-5843-B09A-556DFD6F18D6}" srcOrd="2" destOrd="0" presId="urn:microsoft.com/office/officeart/2008/layout/AscendingPictureAccentProcess"/>
    <dgm:cxn modelId="{00D902AF-2DD6-1741-8CFE-9135F22543A2}" type="presParOf" srcId="{57C6CA44-8BDA-A74F-8AFE-5F3FA5B0F8C4}" destId="{1D126AF3-73C8-6042-A858-F8F419AB76CF}" srcOrd="3" destOrd="0" presId="urn:microsoft.com/office/officeart/2008/layout/AscendingPictureAccentProcess"/>
    <dgm:cxn modelId="{175849B5-DEA9-714A-8AB0-5F87541748BE}" type="presParOf" srcId="{57C6CA44-8BDA-A74F-8AFE-5F3FA5B0F8C4}" destId="{44B39C1C-F10F-1A42-8CD7-7994C9F79141}" srcOrd="4" destOrd="0" presId="urn:microsoft.com/office/officeart/2008/layout/AscendingPictureAccentProcess"/>
    <dgm:cxn modelId="{810FACEA-9BDC-604E-9A2A-D7607672E4AF}" type="presParOf" srcId="{57C6CA44-8BDA-A74F-8AFE-5F3FA5B0F8C4}" destId="{284751E4-FFD2-C544-A647-836CA2A7BB5A}" srcOrd="5" destOrd="0" presId="urn:microsoft.com/office/officeart/2008/layout/AscendingPictureAccentProcess"/>
    <dgm:cxn modelId="{A93A5A6C-194D-5B42-8410-13F23CC76201}" type="presParOf" srcId="{57C6CA44-8BDA-A74F-8AFE-5F3FA5B0F8C4}" destId="{1A514618-B4F4-304A-BE91-E8B79E476066}" srcOrd="6" destOrd="0" presId="urn:microsoft.com/office/officeart/2008/layout/AscendingPictureAccentProcess"/>
    <dgm:cxn modelId="{0E03C94A-0635-0F42-84D4-FD4B1691F4EE}" type="presParOf" srcId="{57C6CA44-8BDA-A74F-8AFE-5F3FA5B0F8C4}" destId="{C3A071F3-1772-AC49-A8F1-27862B2ECAE2}" srcOrd="7" destOrd="0" presId="urn:microsoft.com/office/officeart/2008/layout/AscendingPictureAccentProcess"/>
    <dgm:cxn modelId="{0F8BFE65-559E-2847-84D9-0AF0778E072F}" type="presParOf" srcId="{57C6CA44-8BDA-A74F-8AFE-5F3FA5B0F8C4}" destId="{92B79807-E975-B04F-82C8-3AEAE1EA49F6}" srcOrd="8" destOrd="0" presId="urn:microsoft.com/office/officeart/2008/layout/AscendingPictureAccentProcess"/>
    <dgm:cxn modelId="{B8F98C3E-BD54-8D4A-8192-8D4CC01F3CA5}" type="presParOf" srcId="{57C6CA44-8BDA-A74F-8AFE-5F3FA5B0F8C4}" destId="{10623E06-D367-3B4D-8CF4-20B32B0C3764}" srcOrd="9" destOrd="0" presId="urn:microsoft.com/office/officeart/2008/layout/AscendingPictureAccentProcess"/>
    <dgm:cxn modelId="{E390ECE1-CE67-3F49-A44D-82485668D122}" type="presParOf" srcId="{57C6CA44-8BDA-A74F-8AFE-5F3FA5B0F8C4}" destId="{FF581F9A-E323-6148-9302-E51DA560C978}" srcOrd="10" destOrd="0" presId="urn:microsoft.com/office/officeart/2008/layout/AscendingPictureAccentProcess"/>
    <dgm:cxn modelId="{E35A8D04-5BA6-6E40-ADE1-604E42F84FDF}" type="presParOf" srcId="{57C6CA44-8BDA-A74F-8AFE-5F3FA5B0F8C4}" destId="{5984107D-4C11-9243-8794-00F3F61673BE}" srcOrd="11" destOrd="0" presId="urn:microsoft.com/office/officeart/2008/layout/AscendingPictureAccentProcess"/>
    <dgm:cxn modelId="{6A0E16BE-0517-FC4B-B2A2-49D693F97734}" type="presParOf" srcId="{57C6CA44-8BDA-A74F-8AFE-5F3FA5B0F8C4}" destId="{EEEF5D8A-3764-E64C-B076-108A34E53057}" srcOrd="12" destOrd="0" presId="urn:microsoft.com/office/officeart/2008/layout/AscendingPictureAccentProcess"/>
    <dgm:cxn modelId="{879A56F8-0B13-6E48-BC54-6B555D6B3CAB}" type="presParOf" srcId="{57C6CA44-8BDA-A74F-8AFE-5F3FA5B0F8C4}" destId="{03151BE4-4781-4C44-846F-62214BE0ADAA}" srcOrd="13" destOrd="0" presId="urn:microsoft.com/office/officeart/2008/layout/AscendingPictureAccentProcess"/>
    <dgm:cxn modelId="{414B0108-1CF5-D44D-B9D8-38F24E5493E8}" type="presParOf" srcId="{03151BE4-4781-4C44-846F-62214BE0ADAA}" destId="{E900C8FE-E9B3-EF4D-8A79-14B0CBB598FB}" srcOrd="0" destOrd="0" presId="urn:microsoft.com/office/officeart/2008/layout/AscendingPictureAccentProcess"/>
    <dgm:cxn modelId="{F6322260-B1C6-A944-BB94-B20616B338D6}" type="presParOf" srcId="{57C6CA44-8BDA-A74F-8AFE-5F3FA5B0F8C4}" destId="{C7D97196-98DB-AA49-8C81-AB2B1614EC36}" srcOrd="14" destOrd="0" presId="urn:microsoft.com/office/officeart/2008/layout/AscendingPictureAccentProcess"/>
    <dgm:cxn modelId="{656BA73E-1462-8D42-B327-26E9105999DA}" type="presParOf" srcId="{57C6CA44-8BDA-A74F-8AFE-5F3FA5B0F8C4}" destId="{83D6E34E-9227-A342-A81B-8C26DA0A45E8}" srcOrd="15" destOrd="0" presId="urn:microsoft.com/office/officeart/2008/layout/AscendingPictureAccentProcess"/>
    <dgm:cxn modelId="{ADD3D168-2D8D-5E40-A935-AB5929D75243}" type="presParOf" srcId="{83D6E34E-9227-A342-A81B-8C26DA0A45E8}" destId="{54BF43CC-C985-0142-B156-3FAD0E6546A0}" srcOrd="0" destOrd="0" presId="urn:microsoft.com/office/officeart/2008/layout/AscendingPictureAccentProcess"/>
    <dgm:cxn modelId="{BCF30DF4-B5A8-414E-BBB6-F8E28F347603}" type="presParOf" srcId="{57C6CA44-8BDA-A74F-8AFE-5F3FA5B0F8C4}" destId="{4C1A988D-AF8E-8E4E-A012-1CE77E27BD0B}" srcOrd="16" destOrd="0" presId="urn:microsoft.com/office/officeart/2008/layout/AscendingPictureAccentProcess"/>
    <dgm:cxn modelId="{DA908DA0-B5CE-4944-B714-BC7C1B876CDA}" type="presParOf" srcId="{57C6CA44-8BDA-A74F-8AFE-5F3FA5B0F8C4}" destId="{944E07B2-2970-2844-B847-074E1310046F}" srcOrd="17" destOrd="0" presId="urn:microsoft.com/office/officeart/2008/layout/AscendingPictureAccentProcess"/>
    <dgm:cxn modelId="{DF447237-248D-3044-BC83-78511D15EB0C}" type="presParOf" srcId="{944E07B2-2970-2844-B847-074E1310046F}" destId="{83DE6557-CD10-7441-97AA-50F257B6FDF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61D5-522E-7740-BFB9-DD72CA12FDF9}">
      <dsp:nvSpPr>
        <dsp:cNvPr id="0" name=""/>
        <dsp:cNvSpPr/>
      </dsp:nvSpPr>
      <dsp:spPr>
        <a:xfrm>
          <a:off x="2847108" y="2883618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8CB68-FD4F-9449-A840-8A762C4D1B14}">
      <dsp:nvSpPr>
        <dsp:cNvPr id="0" name=""/>
        <dsp:cNvSpPr/>
      </dsp:nvSpPr>
      <dsp:spPr>
        <a:xfrm>
          <a:off x="2699342" y="2954751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993DB-94AB-5843-B09A-556DFD6F18D6}">
      <dsp:nvSpPr>
        <dsp:cNvPr id="0" name=""/>
        <dsp:cNvSpPr/>
      </dsp:nvSpPr>
      <dsp:spPr>
        <a:xfrm>
          <a:off x="2544522" y="3010937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26AF3-73C8-6042-A858-F8F419AB76CF}">
      <dsp:nvSpPr>
        <dsp:cNvPr id="0" name=""/>
        <dsp:cNvSpPr/>
      </dsp:nvSpPr>
      <dsp:spPr>
        <a:xfrm>
          <a:off x="3556539" y="2060191"/>
          <a:ext cx="78390" cy="78390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39C1C-F10F-1A42-8CD7-7994C9F79141}">
      <dsp:nvSpPr>
        <dsp:cNvPr id="0" name=""/>
        <dsp:cNvSpPr/>
      </dsp:nvSpPr>
      <dsp:spPr>
        <a:xfrm>
          <a:off x="3496963" y="2204948"/>
          <a:ext cx="78390" cy="78390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4751E4-FFD2-C544-A647-836CA2A7BB5A}">
      <dsp:nvSpPr>
        <dsp:cNvPr id="0" name=""/>
        <dsp:cNvSpPr/>
      </dsp:nvSpPr>
      <dsp:spPr>
        <a:xfrm>
          <a:off x="3454632" y="970501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14618-B4F4-304A-BE91-E8B79E476066}">
      <dsp:nvSpPr>
        <dsp:cNvPr id="0" name=""/>
        <dsp:cNvSpPr/>
      </dsp:nvSpPr>
      <dsp:spPr>
        <a:xfrm>
          <a:off x="3880782" y="730669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A071F3-1772-AC49-A8F1-27862B2ECAE2}">
      <dsp:nvSpPr>
        <dsp:cNvPr id="0" name=""/>
        <dsp:cNvSpPr/>
      </dsp:nvSpPr>
      <dsp:spPr>
        <a:xfrm>
          <a:off x="3901574" y="577798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B79807-E975-B04F-82C8-3AEAE1EA49F6}">
      <dsp:nvSpPr>
        <dsp:cNvPr id="0" name=""/>
        <dsp:cNvSpPr/>
      </dsp:nvSpPr>
      <dsp:spPr>
        <a:xfrm>
          <a:off x="3781519" y="901305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623E06-D367-3B4D-8CF4-20B32B0C3764}">
      <dsp:nvSpPr>
        <dsp:cNvPr id="0" name=""/>
        <dsp:cNvSpPr/>
      </dsp:nvSpPr>
      <dsp:spPr>
        <a:xfrm>
          <a:off x="3890481" y="970501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81F9A-E323-6148-9302-E51DA560C978}">
      <dsp:nvSpPr>
        <dsp:cNvPr id="0" name=""/>
        <dsp:cNvSpPr/>
      </dsp:nvSpPr>
      <dsp:spPr>
        <a:xfrm>
          <a:off x="3672557" y="977974"/>
          <a:ext cx="78390" cy="78390"/>
        </a:xfrm>
        <a:prstGeom prst="ellipse">
          <a:avLst/>
        </a:prstGeom>
        <a:solidFill>
          <a:srgbClr val="E37823"/>
        </a:solidFill>
        <a:ln w="9525" cap="flat" cmpd="sng" algn="ctr">
          <a:solidFill>
            <a:srgbClr val="E3782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4107D-4C11-9243-8794-00F3F61673BE}">
      <dsp:nvSpPr>
        <dsp:cNvPr id="0" name=""/>
        <dsp:cNvSpPr/>
      </dsp:nvSpPr>
      <dsp:spPr>
        <a:xfrm>
          <a:off x="3672557" y="1124115"/>
          <a:ext cx="78390" cy="78390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F5D8A-3764-E64C-B076-108A34E53057}">
      <dsp:nvSpPr>
        <dsp:cNvPr id="0" name=""/>
        <dsp:cNvSpPr/>
      </dsp:nvSpPr>
      <dsp:spPr>
        <a:xfrm>
          <a:off x="1611347" y="3974665"/>
          <a:ext cx="1690876" cy="453368"/>
        </a:xfrm>
        <a:prstGeom prst="roundRect">
          <a:avLst/>
        </a:prstGeom>
        <a:solidFill>
          <a:srgbClr val="D53D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90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err="1" smtClean="0">
              <a:latin typeface="+mj-lt"/>
            </a:rPr>
            <a:t>Facebook</a:t>
          </a:r>
          <a:endParaRPr lang="sv-SE" sz="1800" kern="1200" dirty="0">
            <a:latin typeface="+mj-lt"/>
          </a:endParaRPr>
        </a:p>
      </dsp:txBody>
      <dsp:txXfrm>
        <a:off x="1633479" y="3996797"/>
        <a:ext cx="1646612" cy="409104"/>
      </dsp:txXfrm>
    </dsp:sp>
    <dsp:sp modelId="{E900C8FE-E9B3-EF4D-8A79-14B0CBB598FB}">
      <dsp:nvSpPr>
        <dsp:cNvPr id="0" name=""/>
        <dsp:cNvSpPr/>
      </dsp:nvSpPr>
      <dsp:spPr>
        <a:xfrm>
          <a:off x="124828" y="3081594"/>
          <a:ext cx="1863099" cy="12999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solidFill>
            <a:srgbClr val="D53D2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D97196-98DB-AA49-8C81-AB2B1614EC36}">
      <dsp:nvSpPr>
        <dsp:cNvPr id="0" name=""/>
        <dsp:cNvSpPr/>
      </dsp:nvSpPr>
      <dsp:spPr>
        <a:xfrm>
          <a:off x="3109234" y="3085421"/>
          <a:ext cx="1690876" cy="453368"/>
        </a:xfrm>
        <a:prstGeom prst="roundRect">
          <a:avLst/>
        </a:prstGeom>
        <a:solidFill>
          <a:srgbClr val="D53D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90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err="1" smtClean="0">
              <a:latin typeface="+mj-lt"/>
            </a:rPr>
            <a:t>Youtube</a:t>
          </a:r>
          <a:endParaRPr lang="sv-SE" sz="1800" kern="1200" dirty="0">
            <a:latin typeface="+mj-lt"/>
          </a:endParaRPr>
        </a:p>
      </dsp:txBody>
      <dsp:txXfrm>
        <a:off x="3131366" y="3107553"/>
        <a:ext cx="1646612" cy="409104"/>
      </dsp:txXfrm>
    </dsp:sp>
    <dsp:sp modelId="{54BF43CC-C985-0142-B156-3FAD0E6546A0}">
      <dsp:nvSpPr>
        <dsp:cNvPr id="0" name=""/>
        <dsp:cNvSpPr/>
      </dsp:nvSpPr>
      <dsp:spPr>
        <a:xfrm>
          <a:off x="1776917" y="2047109"/>
          <a:ext cx="1855762" cy="13294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solidFill>
            <a:srgbClr val="D53D2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1A988D-AF8E-8E4E-A012-1CE77E27BD0B}">
      <dsp:nvSpPr>
        <dsp:cNvPr id="0" name=""/>
        <dsp:cNvSpPr/>
      </dsp:nvSpPr>
      <dsp:spPr>
        <a:xfrm>
          <a:off x="4543618" y="2184860"/>
          <a:ext cx="1690876" cy="453368"/>
        </a:xfrm>
        <a:prstGeom prst="roundRect">
          <a:avLst/>
        </a:prstGeom>
        <a:solidFill>
          <a:srgbClr val="D53D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90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err="1" smtClean="0">
              <a:latin typeface="+mj-lt"/>
            </a:rPr>
            <a:t>Newsroom</a:t>
          </a:r>
          <a:endParaRPr lang="sv-SE" sz="1800" kern="1200" dirty="0">
            <a:latin typeface="+mj-lt"/>
          </a:endParaRPr>
        </a:p>
      </dsp:txBody>
      <dsp:txXfrm>
        <a:off x="4565750" y="2206992"/>
        <a:ext cx="1646612" cy="409104"/>
      </dsp:txXfrm>
    </dsp:sp>
    <dsp:sp modelId="{83DE6557-CD10-7441-97AA-50F257B6FDF8}">
      <dsp:nvSpPr>
        <dsp:cNvPr id="0" name=""/>
        <dsp:cNvSpPr/>
      </dsp:nvSpPr>
      <dsp:spPr>
        <a:xfrm>
          <a:off x="3352011" y="1004570"/>
          <a:ext cx="2124625" cy="13610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solidFill>
            <a:srgbClr val="D53D2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1A493-9E89-42A4-BDCD-667C8C341836}" type="datetimeFigureOut">
              <a:rPr lang="sv-SE" smtClean="0"/>
              <a:pPr/>
              <a:t>14.06.12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BACF7-DFD5-4C1F-A607-253F587330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40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2C99F-5101-4AEB-9BC3-FCF4E53D70D3}" type="datetimeFigureOut">
              <a:rPr lang="en-US" smtClean="0"/>
              <a:pPr/>
              <a:t>14.06.12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5A817-C877-431B-81AD-F53EBDF03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Explain the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5A817-C877-431B-81AD-F53EBDF030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 Innan du blir social måste du  veta vad du ska säga och varför Vår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hub</a:t>
            </a:r>
            <a:r>
              <a:rPr lang="sv-SE" dirty="0" smtClean="0"/>
              <a:t>: </a:t>
            </a:r>
            <a:r>
              <a:rPr lang="sv-SE" dirty="0" err="1" smtClean="0"/>
              <a:t>Content</a:t>
            </a:r>
            <a:r>
              <a:rPr lang="sv-SE" dirty="0" smtClean="0"/>
              <a:t> marketing! Detta kan tyckas självklart men är det inte! – sedan kanal Innehåll</a:t>
            </a:r>
            <a:r>
              <a:rPr lang="sv-SE" baseline="0" dirty="0" smtClean="0"/>
              <a:t> finns överallt. </a:t>
            </a:r>
            <a:endParaRPr lang="sv-SE" dirty="0" smtClean="0"/>
          </a:p>
          <a:p>
            <a:r>
              <a:rPr lang="sv-SE" dirty="0" err="1" smtClean="0"/>
              <a:t>Content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key</a:t>
            </a:r>
            <a:r>
              <a:rPr lang="sv-SE" baseline="0" dirty="0" smtClean="0"/>
              <a:t>! Kan vara text, bild, film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5A817-C877-431B-81AD-F53EBDF030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1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Push content to your existing contacts / influencers (e-mail)</a:t>
            </a:r>
          </a:p>
          <a:p>
            <a:pPr>
              <a:buNone/>
            </a:pPr>
            <a:r>
              <a:rPr lang="en-US" dirty="0" smtClean="0"/>
              <a:t>Draw new contacts / influencers through effective SEO</a:t>
            </a:r>
          </a:p>
          <a:p>
            <a:pPr>
              <a:buNone/>
            </a:pPr>
            <a:r>
              <a:rPr lang="en-US" dirty="0" smtClean="0"/>
              <a:t>Update your own newsroom on you website with our hosted newsroom </a:t>
            </a:r>
          </a:p>
          <a:p>
            <a:pPr>
              <a:buNone/>
            </a:pPr>
            <a:r>
              <a:rPr lang="en-US" dirty="0" smtClean="0"/>
              <a:t>Publish to your own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blogg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Publish and reach your 600m + Facebook users</a:t>
            </a:r>
          </a:p>
          <a:p>
            <a:pPr>
              <a:buNone/>
            </a:pPr>
            <a:r>
              <a:rPr lang="en-US" dirty="0" smtClean="0"/>
              <a:t>Publish and reach  200m + Twitter users</a:t>
            </a:r>
          </a:p>
          <a:p>
            <a:pPr>
              <a:buNone/>
            </a:pPr>
            <a:r>
              <a:rPr lang="en-US" dirty="0" smtClean="0"/>
              <a:t>Publish video and reach 490m + </a:t>
            </a:r>
            <a:r>
              <a:rPr lang="en-US" dirty="0" err="1" smtClean="0"/>
              <a:t>Youtube</a:t>
            </a:r>
            <a:r>
              <a:rPr lang="en-US" dirty="0" smtClean="0"/>
              <a:t> users</a:t>
            </a:r>
          </a:p>
          <a:p>
            <a:pPr>
              <a:buNone/>
            </a:pPr>
            <a:r>
              <a:rPr lang="en-US" dirty="0" smtClean="0"/>
              <a:t>Publish presentations and reach  50m + </a:t>
            </a:r>
            <a:r>
              <a:rPr lang="en-US" dirty="0" err="1" smtClean="0"/>
              <a:t>Slideshare</a:t>
            </a:r>
            <a:r>
              <a:rPr lang="en-US" dirty="0" smtClean="0"/>
              <a:t> users</a:t>
            </a:r>
          </a:p>
          <a:p>
            <a:pPr>
              <a:buNone/>
            </a:pPr>
            <a:r>
              <a:rPr lang="en-US" dirty="0" smtClean="0"/>
              <a:t>Publish photo’s and reach your portion of the 50m + Flickr users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5A817-C877-431B-81AD-F53EBDF030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5A817-C877-431B-81AD-F53EBDF0306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239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2. MND_distributmodel.ai"/>
          <p:cNvPicPr>
            <a:picLocks noChangeAspect="1"/>
          </p:cNvPicPr>
          <p:nvPr userDrawn="1"/>
        </p:nvPicPr>
        <p:blipFill>
          <a:blip r:embed="rId2"/>
          <a:srcRect l="3505" t="27823" b="19222"/>
          <a:stretch>
            <a:fillRect/>
          </a:stretch>
        </p:blipFill>
        <p:spPr>
          <a:xfrm>
            <a:off x="466586" y="498739"/>
            <a:ext cx="8220214" cy="3189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49263" y="2774163"/>
            <a:ext cx="5335051" cy="2436501"/>
          </a:xfrm>
        </p:spPr>
        <p:txBody>
          <a:bodyPr/>
          <a:lstStyle>
            <a:lvl1pPr>
              <a:defRPr>
                <a:solidFill>
                  <a:srgbClr val="D53D2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9263" y="5375943"/>
            <a:ext cx="5335051" cy="755260"/>
          </a:xfrm>
        </p:spPr>
        <p:txBody>
          <a:bodyPr anchor="t">
            <a:norm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574082" y="5273145"/>
            <a:ext cx="8112717" cy="1588"/>
          </a:xfrm>
          <a:prstGeom prst="line">
            <a:avLst/>
          </a:prstGeom>
          <a:ln w="9525" cap="flat" cmpd="sng" algn="ctr">
            <a:solidFill>
              <a:schemeClr val="tx1">
                <a:alpha val="3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Bildobjekt 8" descr="MND-CMYK_BLACK_RED_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5866" y="6356350"/>
            <a:ext cx="1540933" cy="233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AKGRUND Powerpoint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b="7315"/>
          <a:stretch>
            <a:fillRect/>
          </a:stretch>
        </p:blipFill>
        <p:spPr>
          <a:xfrm>
            <a:off x="4668665" y="0"/>
            <a:ext cx="4475335" cy="6356350"/>
          </a:xfrm>
          <a:prstGeom prst="rect">
            <a:avLst/>
          </a:prstGeom>
          <a:noFill/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2100"/>
            </a:lvl1pPr>
            <a:lvl2pPr>
              <a:spcAft>
                <a:spcPts val="0"/>
              </a:spcAft>
              <a:buNone/>
              <a:defRPr sz="1800"/>
            </a:lvl2pPr>
            <a:lvl3pPr>
              <a:spcAft>
                <a:spcPts val="0"/>
              </a:spcAft>
              <a:buNone/>
              <a:defRPr sz="1800"/>
            </a:lvl3pPr>
            <a:lvl4pPr>
              <a:spcAft>
                <a:spcPts val="0"/>
              </a:spcAft>
              <a:buNone/>
              <a:defRPr sz="1800"/>
            </a:lvl4pPr>
            <a:lvl5pPr>
              <a:spcAft>
                <a:spcPts val="0"/>
              </a:spcAft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4A5AC54-C32D-48E4-8791-AB5FE42E9FD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9067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>
                <a:solidFill>
                  <a:srgbClr val="D53D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230437"/>
            <a:ext cx="4040188" cy="37805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90675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>
                <a:solidFill>
                  <a:srgbClr val="D53D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230437"/>
            <a:ext cx="4041775" cy="37805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4A5AC54-C32D-48E4-8791-AB5FE42E9FD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9263" y="6356350"/>
            <a:ext cx="347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40200" y="6356350"/>
            <a:ext cx="9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fld id="{E4A5AC54-C32D-48E4-8791-AB5FE42E9FDE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4810114" y="1590674"/>
            <a:ext cx="3876686" cy="44202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62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9263" y="6356350"/>
            <a:ext cx="347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40200" y="6356350"/>
            <a:ext cx="9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fld id="{E4A5AC54-C32D-48E4-8791-AB5FE42E9FDE}" type="slidenum">
              <a:rPr lang="sv-SE" smtClean="0"/>
              <a:pPr algn="ctr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9935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ctr">
              <a:defRPr sz="1800"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9263" y="6356350"/>
            <a:ext cx="347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40200" y="6356350"/>
            <a:ext cx="9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fld id="{E4A5AC54-C32D-48E4-8791-AB5FE42E9FDE}" type="slidenum">
              <a:rPr lang="sv-SE" smtClean="0"/>
              <a:pPr algn="ctr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9263" y="6356350"/>
            <a:ext cx="347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40200" y="6356350"/>
            <a:ext cx="9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fld id="{E4A5AC54-C32D-48E4-8791-AB5FE42E9FDE}" type="slidenum">
              <a:rPr lang="sv-SE" smtClean="0"/>
              <a:pPr algn="ctr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9263" y="6356350"/>
            <a:ext cx="347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40200" y="6356350"/>
            <a:ext cx="9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fld id="{E4A5AC54-C32D-48E4-8791-AB5FE42E9FDE}" type="slidenum">
              <a:rPr lang="sv-SE" smtClean="0"/>
              <a:pPr algn="ctr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objekt 11" descr="BAKGRUND Powerpoint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b="7315"/>
          <a:stretch>
            <a:fillRect/>
          </a:stretch>
        </p:blipFill>
        <p:spPr>
          <a:xfrm>
            <a:off x="4668665" y="0"/>
            <a:ext cx="4475335" cy="6356350"/>
          </a:xfrm>
          <a:prstGeom prst="rect">
            <a:avLst/>
          </a:prstGeom>
          <a:noFill/>
        </p:spPr>
      </p:pic>
      <p:pic>
        <p:nvPicPr>
          <p:cNvPr id="8" name="Bildobjekt 7" descr="MND-CMYK_BLACK_RED_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5866" y="6356350"/>
            <a:ext cx="1540933" cy="233475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49263" y="6356350"/>
            <a:ext cx="2682095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C54-C32D-48E4-8791-AB5FE42E9FD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449263" y="3063379"/>
            <a:ext cx="5335051" cy="2436501"/>
          </a:xfrm>
        </p:spPr>
        <p:txBody>
          <a:bodyPr/>
          <a:lstStyle>
            <a:lvl1pPr>
              <a:defRPr b="1">
                <a:solidFill>
                  <a:srgbClr val="D53D2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449263" y="5665159"/>
            <a:ext cx="5335051" cy="75526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574082" y="5562361"/>
            <a:ext cx="8112717" cy="1588"/>
          </a:xfrm>
          <a:prstGeom prst="line">
            <a:avLst/>
          </a:prstGeom>
          <a:ln w="9525" cap="flat" cmpd="sng" algn="ctr">
            <a:solidFill>
              <a:schemeClr val="tx1">
                <a:alpha val="3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6697663" cy="432646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4A5AC54-C32D-48E4-8791-AB5FE42E9FD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AKGRUND Powerpoint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b="7315"/>
          <a:stretch>
            <a:fillRect/>
          </a:stretch>
        </p:blipFill>
        <p:spPr>
          <a:xfrm>
            <a:off x="4668665" y="0"/>
            <a:ext cx="4475335" cy="6356350"/>
          </a:xfrm>
          <a:prstGeom prst="rect">
            <a:avLst/>
          </a:prstGeom>
          <a:noFill/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600200"/>
            <a:ext cx="6697663" cy="432646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4A5AC54-C32D-48E4-8791-AB5FE42E9FD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189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Bildobjekt 7" descr="BAKGRUND Powerpoint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b="9753"/>
          <a:stretch>
            <a:fillRect/>
          </a:stretch>
        </p:blipFill>
        <p:spPr>
          <a:xfrm>
            <a:off x="4668665" y="0"/>
            <a:ext cx="4475335" cy="6189133"/>
          </a:xfrm>
          <a:prstGeom prst="rect">
            <a:avLst/>
          </a:prstGeom>
          <a:noFill/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11200" y="1704986"/>
            <a:ext cx="7823200" cy="339181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D53D2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14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11200" y="1704986"/>
            <a:ext cx="7823200" cy="339181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D53D2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12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725" y="2692400"/>
            <a:ext cx="4038600" cy="961495"/>
          </a:xfrm>
        </p:spPr>
        <p:txBody>
          <a:bodyPr anchor="ctr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93725" y="4749799"/>
            <a:ext cx="4038600" cy="1176867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4A5AC54-C32D-48E4-8791-AB5FE42E9FD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9263" y="6356350"/>
            <a:ext cx="347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40200" y="6356350"/>
            <a:ext cx="9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fld id="{E4A5AC54-C32D-48E4-8791-AB5FE42E9FDE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4" name="Rektangel 3"/>
          <p:cNvSpPr/>
          <p:nvPr userDrawn="1"/>
        </p:nvSpPr>
        <p:spPr>
          <a:xfrm>
            <a:off x="0" y="0"/>
            <a:ext cx="9144000" cy="612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9263" y="6356350"/>
            <a:ext cx="347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40200" y="6356350"/>
            <a:ext cx="9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fld id="{E4A5AC54-C32D-48E4-8791-AB5FE42E9FDE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4" name="Rektangel 3"/>
          <p:cNvSpPr/>
          <p:nvPr userDrawn="1"/>
        </p:nvSpPr>
        <p:spPr>
          <a:xfrm>
            <a:off x="0" y="0"/>
            <a:ext cx="9144000" cy="6104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2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9263" y="6356350"/>
            <a:ext cx="347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40200" y="6356350"/>
            <a:ext cx="9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ctr"/>
            <a:fld id="{E4A5AC54-C32D-48E4-8791-AB5FE42E9FDE}" type="slidenum">
              <a:rPr lang="sv-SE" smtClean="0"/>
              <a:pPr algn="ctr"/>
              <a:t>‹#›</a:t>
            </a:fld>
            <a:endParaRPr lang="sv-SE" dirty="0"/>
          </a:p>
        </p:txBody>
      </p:sp>
      <p:pic>
        <p:nvPicPr>
          <p:cNvPr id="7" name="Bildobjekt 6" descr="MND-CMYK_BLACK_RED_.ep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45866" y="6356350"/>
            <a:ext cx="1540933" cy="233475"/>
          </a:xfrm>
          <a:prstGeom prst="rect">
            <a:avLst/>
          </a:prstGeom>
        </p:spPr>
      </p:pic>
      <p:cxnSp>
        <p:nvCxnSpPr>
          <p:cNvPr id="9" name="Rak 8"/>
          <p:cNvCxnSpPr/>
          <p:nvPr/>
        </p:nvCxnSpPr>
        <p:spPr>
          <a:xfrm>
            <a:off x="457200" y="6197075"/>
            <a:ext cx="8229600" cy="1588"/>
          </a:xfrm>
          <a:prstGeom prst="line">
            <a:avLst/>
          </a:prstGeom>
          <a:ln w="9525" cap="flat" cmpd="sng" algn="ctr">
            <a:solidFill>
              <a:schemeClr val="tx1">
                <a:alpha val="3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457200" y="1346200"/>
            <a:ext cx="8229600" cy="1588"/>
          </a:xfrm>
          <a:prstGeom prst="line">
            <a:avLst/>
          </a:prstGeom>
          <a:ln w="9525" cap="flat" cmpd="sng" algn="ctr">
            <a:solidFill>
              <a:schemeClr val="tx1">
                <a:alpha val="3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62" r:id="rId5"/>
    <p:sldLayoutId id="2147483664" r:id="rId6"/>
    <p:sldLayoutId id="2147483652" r:id="rId7"/>
    <p:sldLayoutId id="2147483655" r:id="rId8"/>
    <p:sldLayoutId id="2147483663" r:id="rId9"/>
    <p:sldLayoutId id="2147483661" r:id="rId10"/>
    <p:sldLayoutId id="2147483653" r:id="rId11"/>
    <p:sldLayoutId id="214748365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 cap="all">
          <a:solidFill>
            <a:srgbClr val="D53D2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33333"/>
        </a:buClr>
        <a:buFont typeface="Arial"/>
        <a:buChar char="•"/>
        <a:defRPr sz="21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33333"/>
        </a:buClr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3333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3333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3333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hyperlink" Target="http://www.market0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.com" TargetMode="External"/><Relationship Id="rId4" Type="http://schemas.openxmlformats.org/officeDocument/2006/relationships/hyperlink" Target="http://www.alexa.com" TargetMode="External"/><Relationship Id="rId5" Type="http://schemas.openxmlformats.org/officeDocument/2006/relationships/hyperlink" Target="http://www.projectplace.com" TargetMode="External"/><Relationship Id="rId6" Type="http://schemas.openxmlformats.org/officeDocument/2006/relationships/hyperlink" Target="http://www.xtranormal.com" TargetMode="External"/><Relationship Id="rId7" Type="http://schemas.openxmlformats.org/officeDocument/2006/relationships/hyperlink" Target="http://www.telestream.net" TargetMode="External"/><Relationship Id="rId8" Type="http://schemas.openxmlformats.org/officeDocument/2006/relationships/hyperlink" Target="http://www.duckduckgo.com" TargetMode="External"/><Relationship Id="rId9" Type="http://schemas.openxmlformats.org/officeDocument/2006/relationships/hyperlink" Target="http://www.squidoo.com" TargetMode="External"/><Relationship Id="rId10" Type="http://schemas.openxmlformats.org/officeDocument/2006/relationships/hyperlink" Target="http://www.tumblr.com" TargetMode="External"/><Relationship Id="rId11" Type="http://schemas.openxmlformats.org/officeDocument/2006/relationships/hyperlink" Target="http://www.scoop.it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eventbrite.co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49263" y="2774163"/>
            <a:ext cx="6109913" cy="2436501"/>
          </a:xfrm>
        </p:spPr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get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stories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@</a:t>
            </a:r>
            <a:r>
              <a:rPr lang="sv-SE" dirty="0" err="1" smtClean="0"/>
              <a:t>pingman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317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9851" y="1178813"/>
            <a:ext cx="5335051" cy="823303"/>
          </a:xfrm>
        </p:spPr>
        <p:txBody>
          <a:bodyPr/>
          <a:lstStyle/>
          <a:p>
            <a:r>
              <a:rPr lang="sv-SE" dirty="0" err="1" smtClean="0"/>
              <a:t>Pinterest</a:t>
            </a:r>
            <a:r>
              <a:rPr lang="sv-SE" dirty="0" smtClean="0"/>
              <a:t> </a:t>
            </a:r>
            <a:r>
              <a:rPr lang="sv-SE" dirty="0" err="1" smtClean="0"/>
              <a:t>moving</a:t>
            </a:r>
            <a:r>
              <a:rPr lang="sv-SE" dirty="0" smtClean="0"/>
              <a:t> fast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74557" y="2288466"/>
            <a:ext cx="5335051" cy="755260"/>
          </a:xfrm>
        </p:spPr>
        <p:txBody>
          <a:bodyPr/>
          <a:lstStyle/>
          <a:p>
            <a:r>
              <a:rPr lang="sv-SE" dirty="0" smtClean="0"/>
              <a:t>&gt;still ”</a:t>
            </a:r>
            <a:r>
              <a:rPr lang="sv-SE" dirty="0" err="1" smtClean="0"/>
              <a:t>only</a:t>
            </a:r>
            <a:r>
              <a:rPr lang="sv-SE" dirty="0" smtClean="0"/>
              <a:t>” 10 million </a:t>
            </a:r>
            <a:r>
              <a:rPr lang="sv-SE" dirty="0" err="1" smtClean="0"/>
              <a:t>users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referral</a:t>
            </a:r>
            <a:r>
              <a:rPr lang="sv-SE" dirty="0" smtClean="0"/>
              <a:t> </a:t>
            </a:r>
            <a:r>
              <a:rPr lang="sv-SE" dirty="0" err="1" smtClean="0"/>
              <a:t>levels</a:t>
            </a:r>
            <a:endParaRPr lang="sv-SE" dirty="0"/>
          </a:p>
        </p:txBody>
      </p:sp>
      <p:pic>
        <p:nvPicPr>
          <p:cNvPr id="4" name="Bildobjekt 3" descr="power-of-pinterest-infographi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14" y="0"/>
            <a:ext cx="3209715" cy="264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Skärmavbild 2012-06-14 kl. 01.2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1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8825" y="2674471"/>
            <a:ext cx="5485490" cy="1211762"/>
          </a:xfrm>
        </p:spPr>
        <p:txBody>
          <a:bodyPr/>
          <a:lstStyle/>
          <a:p>
            <a:r>
              <a:rPr lang="sv-SE" dirty="0" err="1" smtClean="0"/>
              <a:t>quora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8825" y="4062352"/>
            <a:ext cx="2444278" cy="755260"/>
          </a:xfrm>
        </p:spPr>
        <p:txBody>
          <a:bodyPr/>
          <a:lstStyle/>
          <a:p>
            <a:r>
              <a:rPr lang="sv-SE" dirty="0" smtClean="0"/>
              <a:t>Ask relevant </a:t>
            </a:r>
            <a:r>
              <a:rPr lang="sv-SE" dirty="0" err="1" smtClean="0"/>
              <a:t>questions</a:t>
            </a:r>
            <a:r>
              <a:rPr lang="sv-SE" dirty="0" smtClean="0"/>
              <a:t> and </a:t>
            </a:r>
            <a:r>
              <a:rPr lang="sv-SE" dirty="0" err="1" smtClean="0"/>
              <a:t>reply</a:t>
            </a:r>
            <a:endParaRPr lang="sv-SE" dirty="0"/>
          </a:p>
        </p:txBody>
      </p:sp>
      <p:pic>
        <p:nvPicPr>
          <p:cNvPr id="4" name="Bildobjekt 3" descr="Skärmavbild 2012-06-13 kl. 16.2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03" y="1045883"/>
            <a:ext cx="6082422" cy="47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Who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relay</a:t>
            </a:r>
            <a:r>
              <a:rPr lang="sv-SE" dirty="0" smtClean="0"/>
              <a:t> a </a:t>
            </a:r>
            <a:r>
              <a:rPr lang="sv-SE" dirty="0" err="1" smtClean="0"/>
              <a:t>good</a:t>
            </a:r>
            <a:r>
              <a:rPr lang="sv-SE" dirty="0" smtClean="0"/>
              <a:t> story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 smtClean="0"/>
              <a:t>Several</a:t>
            </a:r>
            <a:r>
              <a:rPr lang="sv-SE" dirty="0" smtClean="0"/>
              <a:t> </a:t>
            </a:r>
            <a:r>
              <a:rPr lang="sv-SE" dirty="0" err="1" smtClean="0"/>
              <a:t>interesting</a:t>
            </a:r>
            <a:r>
              <a:rPr lang="sv-SE" dirty="0" smtClean="0"/>
              <a:t> </a:t>
            </a:r>
            <a:r>
              <a:rPr lang="sv-SE" dirty="0" err="1" smtClean="0"/>
              <a:t>influencer</a:t>
            </a:r>
            <a:r>
              <a:rPr lang="sv-SE" dirty="0" smtClean="0"/>
              <a:t> index </a:t>
            </a:r>
            <a:r>
              <a:rPr lang="sv-SE" dirty="0" err="1" smtClean="0"/>
              <a:t>tools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”</a:t>
            </a:r>
            <a:endParaRPr lang="sv-SE" dirty="0"/>
          </a:p>
        </p:txBody>
      </p:sp>
      <p:pic>
        <p:nvPicPr>
          <p:cNvPr id="4" name="Bildobjekt 3" descr="socialmedia_influencertoo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4" y="0"/>
            <a:ext cx="7035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corporate</a:t>
            </a:r>
            <a:r>
              <a:rPr lang="sv-SE" dirty="0" smtClean="0"/>
              <a:t> </a:t>
            </a:r>
            <a:r>
              <a:rPr lang="sv-SE" dirty="0" err="1" smtClean="0"/>
              <a:t>blog</a:t>
            </a:r>
            <a:endParaRPr lang="sv-SE" dirty="0"/>
          </a:p>
        </p:txBody>
      </p:sp>
      <p:pic>
        <p:nvPicPr>
          <p:cNvPr id="4" name="Platshållare för innehåll 3" descr="Skärmavbild 2012-06-14 kl. 00.55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8" r="-10398"/>
          <a:stretch>
            <a:fillRect/>
          </a:stretch>
        </p:blipFill>
        <p:spPr>
          <a:xfrm>
            <a:off x="457200" y="1600200"/>
            <a:ext cx="6697663" cy="4325938"/>
          </a:xfrm>
        </p:spPr>
      </p:pic>
    </p:spTree>
    <p:extLst>
      <p:ext uri="{BB962C8B-B14F-4D97-AF65-F5344CB8AC3E}">
        <p14:creationId xmlns:p14="http://schemas.microsoft.com/office/powerpoint/2010/main" val="262072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H&amp;Ms_Newsr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767" cy="6858000"/>
          </a:xfrm>
          <a:prstGeom prst="rect">
            <a:avLst/>
          </a:prstGeom>
        </p:spPr>
      </p:pic>
      <p:pic>
        <p:nvPicPr>
          <p:cNvPr id="5" name="Bildobjekt 4" descr="AboutH&amp;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0"/>
            <a:ext cx="881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8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H&amp;Ms_Newsr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86" y="274638"/>
            <a:ext cx="5252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mployerbranding_Facebook_Spot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0" y="0"/>
            <a:ext cx="7806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AOLonFacebook_Inf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7197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8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AOL_Facebook_successf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- Owned, Paid and Earned</a:t>
            </a:r>
            <a:endParaRPr lang="en-US" dirty="0"/>
          </a:p>
        </p:txBody>
      </p:sp>
      <p:pic>
        <p:nvPicPr>
          <p:cNvPr id="6" name="Content Placeholder 5" descr="social-engagement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446" b="1439"/>
          <a:stretch/>
        </p:blipFill>
        <p:spPr>
          <a:xfrm>
            <a:off x="457200" y="1619251"/>
            <a:ext cx="6965950" cy="41592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16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AOLonFacebook_Twitter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9" y="0"/>
            <a:ext cx="8200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AOLonFacebook_QuestionstoAudi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" y="117288"/>
            <a:ext cx="8516937" cy="55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AOLonFacebook_Celebrity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15047"/>
            <a:ext cx="82931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Viacoms_web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8" y="0"/>
            <a:ext cx="8777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1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Twitter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Viacom_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Analyze</a:t>
            </a:r>
            <a:r>
              <a:rPr lang="sv-SE" dirty="0" smtClean="0"/>
              <a:t> </a:t>
            </a:r>
            <a:r>
              <a:rPr lang="sv-SE" u="sng" dirty="0" err="1" smtClean="0"/>
              <a:t>before</a:t>
            </a:r>
            <a:r>
              <a:rPr lang="sv-SE" dirty="0" smtClean="0"/>
              <a:t> and </a:t>
            </a:r>
            <a:r>
              <a:rPr lang="sv-SE" dirty="0" err="1" smtClean="0"/>
              <a:t>after</a:t>
            </a:r>
            <a:r>
              <a:rPr lang="sv-SE" dirty="0" smtClean="0"/>
              <a:t> publishing</a:t>
            </a:r>
            <a:endParaRPr lang="sv-SE" dirty="0"/>
          </a:p>
        </p:txBody>
      </p:sp>
      <p:pic>
        <p:nvPicPr>
          <p:cNvPr id="4" name="Platshållare för innehåll 3" descr="Skärmavbild 2012-06-13 kl. 16.56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58" r="-19558"/>
          <a:stretch>
            <a:fillRect/>
          </a:stretch>
        </p:blipFill>
        <p:spPr>
          <a:xfrm>
            <a:off x="457200" y="1406525"/>
            <a:ext cx="8013700" cy="5175250"/>
          </a:xfrm>
        </p:spPr>
      </p:pic>
      <p:sp>
        <p:nvSpPr>
          <p:cNvPr id="5" name="textruta 4"/>
          <p:cNvSpPr txBox="1"/>
          <p:nvPr/>
        </p:nvSpPr>
        <p:spPr>
          <a:xfrm>
            <a:off x="0" y="6458785"/>
            <a:ext cx="1694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u="sng" dirty="0" err="1" smtClean="0">
                <a:solidFill>
                  <a:srgbClr val="0000FF"/>
                </a:solidFill>
              </a:rPr>
              <a:t>See</a:t>
            </a:r>
            <a:r>
              <a:rPr lang="sv-SE" sz="1600" u="sng" dirty="0" smtClean="0">
                <a:solidFill>
                  <a:srgbClr val="0000FF"/>
                </a:solidFill>
              </a:rPr>
              <a:t> </a:t>
            </a:r>
            <a:r>
              <a:rPr lang="sv-SE" sz="1600" u="sng" dirty="0" err="1" smtClean="0">
                <a:solidFill>
                  <a:srgbClr val="0000FF"/>
                </a:solidFill>
              </a:rPr>
              <a:t>PeopleBrowsr</a:t>
            </a:r>
            <a:endParaRPr lang="sv-SE" sz="16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twitter</a:t>
            </a:r>
            <a:r>
              <a:rPr lang="sv-SE" dirty="0" smtClean="0"/>
              <a:t> </a:t>
            </a:r>
            <a:r>
              <a:rPr lang="sv-SE" dirty="0" err="1" smtClean="0"/>
              <a:t>aproach</a:t>
            </a:r>
            <a:r>
              <a:rPr lang="sv-SE" dirty="0" smtClean="0"/>
              <a:t> - </a:t>
            </a:r>
            <a:r>
              <a:rPr lang="sv-SE" dirty="0" err="1" smtClean="0"/>
              <a:t>example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1" y="1600200"/>
            <a:ext cx="5525910" cy="4524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err="1" smtClean="0"/>
              <a:t>How</a:t>
            </a:r>
            <a:r>
              <a:rPr lang="sv-SE" b="1" dirty="0" smtClean="0"/>
              <a:t>?</a:t>
            </a:r>
          </a:p>
          <a:p>
            <a:r>
              <a:rPr lang="sv-SE" dirty="0" smtClean="0"/>
              <a:t>1 Corporate </a:t>
            </a:r>
            <a:r>
              <a:rPr lang="sv-SE" dirty="0" err="1" smtClean="0"/>
              <a:t>account</a:t>
            </a:r>
            <a:r>
              <a:rPr lang="sv-SE" dirty="0" smtClean="0"/>
              <a:t> and x Personal </a:t>
            </a:r>
            <a:r>
              <a:rPr lang="sv-SE" dirty="0" err="1" smtClean="0"/>
              <a:t>account</a:t>
            </a:r>
            <a:endParaRPr lang="sv-SE" dirty="0" smtClean="0"/>
          </a:p>
          <a:p>
            <a:r>
              <a:rPr lang="sv-SE" dirty="0" smtClean="0"/>
              <a:t>1  </a:t>
            </a:r>
            <a:r>
              <a:rPr lang="sv-SE" dirty="0" err="1" smtClean="0"/>
              <a:t>tweet</a:t>
            </a:r>
            <a:r>
              <a:rPr lang="sv-SE" dirty="0" smtClean="0"/>
              <a:t> ”</a:t>
            </a:r>
            <a:r>
              <a:rPr lang="sv-SE" dirty="0" err="1" smtClean="0"/>
              <a:t>outgoing</a:t>
            </a:r>
            <a:r>
              <a:rPr lang="sv-SE" dirty="0" smtClean="0"/>
              <a:t>” a </a:t>
            </a:r>
            <a:r>
              <a:rPr lang="sv-SE" dirty="0" err="1" smtClean="0"/>
              <a:t>week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endParaRPr lang="sv-SE" dirty="0" smtClean="0"/>
          </a:p>
          <a:p>
            <a:r>
              <a:rPr lang="sv-SE" dirty="0" err="1" smtClean="0"/>
              <a:t>Responses</a:t>
            </a:r>
            <a:r>
              <a:rPr lang="sv-SE" dirty="0" smtClean="0"/>
              <a:t> </a:t>
            </a:r>
            <a:r>
              <a:rPr lang="sv-SE" dirty="0" err="1" smtClean="0"/>
              <a:t>always</a:t>
            </a:r>
            <a:r>
              <a:rPr lang="sv-SE" dirty="0" smtClean="0"/>
              <a:t>, </a:t>
            </a:r>
            <a:r>
              <a:rPr lang="sv-SE" dirty="0" err="1" smtClean="0"/>
              <a:t>within</a:t>
            </a:r>
            <a:r>
              <a:rPr lang="sv-SE" dirty="0" smtClean="0"/>
              <a:t> 60 </a:t>
            </a:r>
            <a:r>
              <a:rPr lang="sv-SE" dirty="0" err="1" smtClean="0"/>
              <a:t>minutes</a:t>
            </a:r>
            <a:endParaRPr lang="sv-SE" dirty="0"/>
          </a:p>
          <a:p>
            <a:pPr marL="0" indent="0">
              <a:buNone/>
            </a:pPr>
            <a:r>
              <a:rPr lang="sv-SE" b="1" dirty="0" smtClean="0"/>
              <a:t>KPI – </a:t>
            </a:r>
            <a:r>
              <a:rPr lang="sv-SE" b="1" dirty="0" err="1" smtClean="0"/>
              <a:t>Key</a:t>
            </a:r>
            <a:r>
              <a:rPr lang="sv-SE" b="1" dirty="0" smtClean="0"/>
              <a:t> </a:t>
            </a:r>
            <a:r>
              <a:rPr lang="sv-SE" b="1" dirty="0" err="1" smtClean="0"/>
              <a:t>Performance</a:t>
            </a:r>
            <a:r>
              <a:rPr lang="sv-SE" b="1" dirty="0" smtClean="0"/>
              <a:t> </a:t>
            </a:r>
            <a:r>
              <a:rPr lang="sv-SE" b="1" dirty="0" err="1" smtClean="0"/>
              <a:t>Indicators</a:t>
            </a:r>
            <a:endParaRPr lang="sv-SE" b="1" dirty="0"/>
          </a:p>
          <a:p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mentions</a:t>
            </a:r>
            <a:r>
              <a:rPr lang="sv-SE" dirty="0" smtClean="0"/>
              <a:t>/</a:t>
            </a:r>
            <a:r>
              <a:rPr lang="sv-SE" dirty="0" err="1" smtClean="0"/>
              <a:t>comments</a:t>
            </a:r>
            <a:r>
              <a:rPr lang="sv-SE" dirty="0" smtClean="0"/>
              <a:t>/</a:t>
            </a:r>
            <a:r>
              <a:rPr lang="sv-SE" dirty="0" err="1" smtClean="0"/>
              <a:t>tweets</a:t>
            </a:r>
            <a:endParaRPr lang="sv-SE" dirty="0" smtClean="0"/>
          </a:p>
          <a:p>
            <a:r>
              <a:rPr lang="sv-SE" dirty="0" smtClean="0"/>
              <a:t>Sentiment  </a:t>
            </a:r>
          </a:p>
          <a:p>
            <a:r>
              <a:rPr lang="sv-SE" dirty="0" err="1" smtClean="0"/>
              <a:t>Amplification</a:t>
            </a:r>
            <a:r>
              <a:rPr lang="sv-SE" dirty="0" smtClean="0"/>
              <a:t> (</a:t>
            </a:r>
            <a:r>
              <a:rPr lang="sv-SE" dirty="0" err="1" smtClean="0"/>
              <a:t>republished</a:t>
            </a:r>
            <a:r>
              <a:rPr lang="sv-SE" dirty="0" smtClean="0"/>
              <a:t> </a:t>
            </a:r>
            <a:r>
              <a:rPr lang="sv-SE" dirty="0" err="1" smtClean="0"/>
              <a:t>links</a:t>
            </a:r>
            <a:r>
              <a:rPr lang="sv-SE" dirty="0" smtClean="0"/>
              <a:t>/</a:t>
            </a:r>
            <a:r>
              <a:rPr lang="sv-SE" dirty="0" err="1" smtClean="0"/>
              <a:t>inlinks</a:t>
            </a:r>
            <a:r>
              <a:rPr lang="sv-SE" dirty="0" smtClean="0"/>
              <a:t> and </a:t>
            </a:r>
            <a:r>
              <a:rPr lang="sv-SE" dirty="0" err="1" smtClean="0"/>
              <a:t>shares</a:t>
            </a:r>
            <a:r>
              <a:rPr lang="sv-SE" dirty="0" smtClean="0"/>
              <a:t>)</a:t>
            </a:r>
            <a:endParaRPr lang="sv-SE" dirty="0"/>
          </a:p>
          <a:p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acquired</a:t>
            </a:r>
            <a:r>
              <a:rPr lang="sv-SE" dirty="0" smtClean="0"/>
              <a:t> </a:t>
            </a:r>
            <a:r>
              <a:rPr lang="sv-SE" dirty="0" err="1" smtClean="0"/>
              <a:t>followers</a:t>
            </a:r>
            <a:r>
              <a:rPr lang="sv-SE" dirty="0" smtClean="0"/>
              <a:t>. </a:t>
            </a:r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348" y="1459088"/>
            <a:ext cx="2270296" cy="230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29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Hashtag</a:t>
            </a:r>
            <a:r>
              <a:rPr lang="sv-SE" dirty="0" smtClean="0"/>
              <a:t> #”</a:t>
            </a:r>
            <a:r>
              <a:rPr lang="sv-SE" dirty="0" err="1" smtClean="0"/>
              <a:t>storytelling</a:t>
            </a:r>
            <a:r>
              <a:rPr lang="sv-SE" dirty="0" smtClean="0"/>
              <a:t>”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latshållare för innehåll 3" descr="Skärmavbild 2012-06-13 kl. 21.29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14" b="-22514"/>
          <a:stretch>
            <a:fillRect/>
          </a:stretch>
        </p:blipFill>
        <p:spPr>
          <a:xfrm>
            <a:off x="457200" y="2704353"/>
            <a:ext cx="6982371" cy="4510379"/>
          </a:xfrm>
        </p:spPr>
      </p:pic>
      <p:sp>
        <p:nvSpPr>
          <p:cNvPr id="5" name="textruta 4"/>
          <p:cNvSpPr txBox="1"/>
          <p:nvPr/>
        </p:nvSpPr>
        <p:spPr>
          <a:xfrm>
            <a:off x="612588" y="1763058"/>
            <a:ext cx="6170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 </a:t>
            </a:r>
            <a:r>
              <a:rPr lang="sv-SE" dirty="0" err="1" smtClean="0"/>
              <a:t>hashtag</a:t>
            </a:r>
            <a:r>
              <a:rPr lang="sv-SE" dirty="0" smtClean="0"/>
              <a:t> is </a:t>
            </a:r>
            <a:r>
              <a:rPr lang="sv-SE" dirty="0" err="1" smtClean="0"/>
              <a:t>open</a:t>
            </a:r>
            <a:r>
              <a:rPr lang="sv-SE" dirty="0" smtClean="0"/>
              <a:t> and </a:t>
            </a:r>
            <a:r>
              <a:rPr lang="sv-SE" dirty="0" err="1" smtClean="0"/>
              <a:t>profoundly</a:t>
            </a:r>
            <a:r>
              <a:rPr lang="sv-SE" dirty="0" smtClean="0"/>
              <a:t> </a:t>
            </a:r>
            <a:r>
              <a:rPr lang="sv-SE" dirty="0" err="1" smtClean="0"/>
              <a:t>democratic</a:t>
            </a:r>
            <a:r>
              <a:rPr lang="sv-SE" dirty="0" smtClean="0"/>
              <a:t>. </a:t>
            </a:r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gather</a:t>
            </a:r>
            <a:r>
              <a:rPr lang="sv-SE" dirty="0" smtClean="0"/>
              <a:t> </a:t>
            </a:r>
            <a:r>
              <a:rPr lang="sv-SE" dirty="0" err="1" smtClean="0"/>
              <a:t>around</a:t>
            </a:r>
            <a:r>
              <a:rPr lang="sv-SE" dirty="0" smtClean="0"/>
              <a:t> a </a:t>
            </a:r>
            <a:r>
              <a:rPr lang="sv-SE" dirty="0" err="1" smtClean="0"/>
              <a:t>hashtag</a:t>
            </a:r>
            <a:r>
              <a:rPr lang="sv-SE" dirty="0" smtClean="0"/>
              <a:t>.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salute</a:t>
            </a:r>
            <a:r>
              <a:rPr lang="sv-SE" dirty="0" smtClean="0"/>
              <a:t> it and </a:t>
            </a:r>
            <a:r>
              <a:rPr lang="sv-SE" dirty="0" err="1" smtClean="0"/>
              <a:t>spread</a:t>
            </a:r>
            <a:r>
              <a:rPr lang="sv-SE" dirty="0" smtClean="0"/>
              <a:t> it or </a:t>
            </a:r>
            <a:r>
              <a:rPr lang="sv-SE" dirty="0" err="1" smtClean="0"/>
              <a:t>ignore</a:t>
            </a:r>
            <a:r>
              <a:rPr lang="sv-SE" dirty="0" smtClean="0"/>
              <a:t> it and </a:t>
            </a:r>
            <a:r>
              <a:rPr lang="sv-SE" dirty="0" err="1" smtClean="0"/>
              <a:t>let</a:t>
            </a:r>
            <a:r>
              <a:rPr lang="sv-SE" dirty="0" smtClean="0"/>
              <a:t> it </a:t>
            </a:r>
            <a:r>
              <a:rPr lang="sv-SE" dirty="0" err="1" smtClean="0"/>
              <a:t>wither</a:t>
            </a:r>
            <a:r>
              <a:rPr lang="sv-SE" dirty="0" smtClean="0"/>
              <a:t>. </a:t>
            </a:r>
            <a:r>
              <a:rPr lang="sv-SE" i="1" dirty="0" smtClean="0"/>
              <a:t>By Jeff Jarvis</a:t>
            </a:r>
            <a:endParaRPr lang="sv-SE" i="1" dirty="0"/>
          </a:p>
        </p:txBody>
      </p:sp>
      <p:sp>
        <p:nvSpPr>
          <p:cNvPr id="6" name="textruta 5"/>
          <p:cNvSpPr txBox="1"/>
          <p:nvPr/>
        </p:nvSpPr>
        <p:spPr>
          <a:xfrm>
            <a:off x="3876673" y="2753873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#</a:t>
            </a:r>
            <a:r>
              <a:rPr lang="sv-SE" dirty="0" err="1" smtClean="0"/>
              <a:t>blamethemuslims</a:t>
            </a:r>
            <a:r>
              <a:rPr lang="sv-SE" dirty="0" smtClean="0"/>
              <a:t>,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Norwegian</a:t>
            </a:r>
            <a:r>
              <a:rPr lang="sv-SE" dirty="0" smtClean="0"/>
              <a:t> </a:t>
            </a:r>
            <a:r>
              <a:rPr lang="sv-SE" dirty="0" err="1" smtClean="0"/>
              <a:t>origin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31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Microsites in </a:t>
            </a:r>
            <a:r>
              <a:rPr lang="sv-SE" dirty="0" err="1" smtClean="0"/>
              <a:t>editorial</a:t>
            </a:r>
            <a:r>
              <a:rPr lang="sv-SE" dirty="0" smtClean="0"/>
              <a:t> </a:t>
            </a:r>
            <a:r>
              <a:rPr lang="sv-SE" dirty="0" err="1" smtClean="0"/>
              <a:t>context</a:t>
            </a:r>
            <a:endParaRPr lang="sv-SE" dirty="0"/>
          </a:p>
        </p:txBody>
      </p:sp>
      <p:pic>
        <p:nvPicPr>
          <p:cNvPr id="7" name="Platshållare för innehåll 6" descr="Skärmavbild 2012-05-19 kl. 08.48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1" b="17221"/>
          <a:stretch>
            <a:fillRect/>
          </a:stretch>
        </p:blipFill>
        <p:spPr/>
      </p:pic>
      <p:sp>
        <p:nvSpPr>
          <p:cNvPr id="8" name="Rektangel 7"/>
          <p:cNvSpPr/>
          <p:nvPr/>
        </p:nvSpPr>
        <p:spPr>
          <a:xfrm>
            <a:off x="239059" y="3346824"/>
            <a:ext cx="7425765" cy="1538941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26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Storytelling</a:t>
            </a:r>
            <a:r>
              <a:rPr lang="sv-SE" dirty="0" smtClean="0"/>
              <a:t> (</a:t>
            </a:r>
            <a:r>
              <a:rPr lang="sv-SE" dirty="0" err="1" smtClean="0"/>
              <a:t>content</a:t>
            </a:r>
            <a:r>
              <a:rPr lang="sv-SE" dirty="0" smtClean="0"/>
              <a:t>) </a:t>
            </a:r>
            <a:r>
              <a:rPr lang="sv-SE" dirty="0" err="1" smtClean="0"/>
              <a:t>outsourced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professionals</a:t>
            </a:r>
            <a:endParaRPr lang="sv-SE" dirty="0"/>
          </a:p>
        </p:txBody>
      </p:sp>
      <p:pic>
        <p:nvPicPr>
          <p:cNvPr id="5" name="Platshållare för innehåll 4" descr="Skärmavbild 2012-05-19 kl. 08.48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10" r="-42210"/>
          <a:stretch>
            <a:fillRect/>
          </a:stretch>
        </p:blipFill>
        <p:spPr>
          <a:xfrm>
            <a:off x="248024" y="1361141"/>
            <a:ext cx="8567270" cy="5533494"/>
          </a:xfrm>
        </p:spPr>
      </p:pic>
    </p:spTree>
    <p:extLst>
      <p:ext uri="{BB962C8B-B14F-4D97-AF65-F5344CB8AC3E}">
        <p14:creationId xmlns:p14="http://schemas.microsoft.com/office/powerpoint/2010/main" val="359586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Platforms and The Challenges</a:t>
            </a:r>
            <a:endParaRPr lang="en-US" dirty="0"/>
          </a:p>
        </p:txBody>
      </p:sp>
      <p:pic>
        <p:nvPicPr>
          <p:cNvPr id="4" name="Content Placeholder 3" descr="Screen shot 2011-06-05 at 5.17.55 PM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40" b="-339"/>
          <a:stretch/>
        </p:blipFill>
        <p:spPr>
          <a:xfrm>
            <a:off x="457200" y="1778000"/>
            <a:ext cx="8197202" cy="4016376"/>
          </a:xfrm>
          <a:prstGeom prst="rect">
            <a:avLst/>
          </a:prstGeom>
          <a:ln>
            <a:solidFill>
              <a:srgbClr val="A6A6A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ktangel 5"/>
          <p:cNvSpPr/>
          <p:nvPr/>
        </p:nvSpPr>
        <p:spPr>
          <a:xfrm>
            <a:off x="393700" y="598504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/>
          </a:p>
          <a:p>
            <a:r>
              <a:rPr lang="sv-SE" sz="900" dirty="0"/>
              <a:t>Source: </a:t>
            </a:r>
            <a:r>
              <a:rPr lang="sv-SE" sz="900" dirty="0" smtClean="0">
                <a:hlinkClick r:id="rId3"/>
              </a:rPr>
              <a:t>www.market0.com</a:t>
            </a:r>
            <a:r>
              <a:rPr lang="sv-SE" sz="900" dirty="0" smtClean="0"/>
              <a:t>, Junta42, </a:t>
            </a:r>
            <a:r>
              <a:rPr lang="sv-SE" sz="900" dirty="0" err="1" smtClean="0"/>
              <a:t>Content</a:t>
            </a:r>
            <a:r>
              <a:rPr lang="sv-SE" sz="900" dirty="0" smtClean="0"/>
              <a:t> marketing </a:t>
            </a:r>
            <a:r>
              <a:rPr lang="sv-SE" sz="900" dirty="0" err="1" smtClean="0"/>
              <a:t>Institute</a:t>
            </a:r>
            <a:r>
              <a:rPr lang="sv-SE" sz="900" dirty="0" smtClean="0"/>
              <a:t> and Marketing </a:t>
            </a:r>
            <a:r>
              <a:rPr lang="sv-SE" sz="900" dirty="0" err="1" smtClean="0"/>
              <a:t>profs</a:t>
            </a:r>
            <a:r>
              <a:rPr lang="sv-SE" sz="900" dirty="0" smtClean="0"/>
              <a:t> 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06543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Resources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6326093" cy="4326467"/>
          </a:xfrm>
        </p:spPr>
        <p:txBody>
          <a:bodyPr>
            <a:normAutofit fontScale="55000" lnSpcReduction="20000"/>
          </a:bodyPr>
          <a:lstStyle/>
          <a:p>
            <a:r>
              <a:rPr lang="sv-SE" dirty="0" err="1" smtClean="0"/>
              <a:t>Content</a:t>
            </a:r>
            <a:endParaRPr lang="sv-SE" dirty="0" smtClean="0"/>
          </a:p>
          <a:p>
            <a:pPr lvl="1"/>
            <a:r>
              <a:rPr lang="sv-SE" dirty="0" err="1" smtClean="0"/>
              <a:t>JeffBullas.com</a:t>
            </a:r>
            <a:endParaRPr lang="sv-SE" dirty="0" smtClean="0"/>
          </a:p>
          <a:p>
            <a:pPr lvl="1"/>
            <a:r>
              <a:rPr lang="sv-SE" dirty="0" err="1" smtClean="0"/>
              <a:t>Mashable.com</a:t>
            </a:r>
            <a:endParaRPr lang="sv-SE" dirty="0" smtClean="0"/>
          </a:p>
          <a:p>
            <a:pPr lvl="1"/>
            <a:r>
              <a:rPr lang="sv-SE" dirty="0" err="1" smtClean="0"/>
              <a:t>Ragan.com</a:t>
            </a:r>
            <a:endParaRPr lang="sv-SE" dirty="0" smtClean="0"/>
          </a:p>
          <a:p>
            <a:pPr lvl="1"/>
            <a:endParaRPr lang="sv-SE" dirty="0"/>
          </a:p>
          <a:p>
            <a:pPr marL="57150" indent="0">
              <a:buNone/>
            </a:pPr>
            <a:r>
              <a:rPr lang="en-US" dirty="0"/>
              <a:t>http://</a:t>
            </a:r>
            <a:r>
              <a:rPr lang="en-US" dirty="0" err="1"/>
              <a:t>www.slideshare.net</a:t>
            </a:r>
            <a:r>
              <a:rPr lang="en-US" dirty="0"/>
              <a:t>/Altimeter/the-rise-of-digital-</a:t>
            </a:r>
            <a:r>
              <a:rPr lang="en-US" dirty="0" smtClean="0"/>
              <a:t>influence</a:t>
            </a:r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Tools</a:t>
            </a:r>
          </a:p>
          <a:p>
            <a:pPr lvl="1"/>
            <a:r>
              <a:rPr lang="sv-SE" dirty="0" err="1" smtClean="0"/>
              <a:t>Manage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Events – </a:t>
            </a:r>
            <a:r>
              <a:rPr lang="sv-SE" dirty="0" smtClean="0">
                <a:hlinkClick r:id="rId2"/>
              </a:rPr>
              <a:t>www.eventbrite.com</a:t>
            </a:r>
            <a:endParaRPr lang="sv-SE" dirty="0" smtClean="0"/>
          </a:p>
          <a:p>
            <a:pPr lvl="1"/>
            <a:r>
              <a:rPr lang="sv-SE" dirty="0" smtClean="0"/>
              <a:t>Do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Surveys</a:t>
            </a:r>
            <a:r>
              <a:rPr lang="sv-SE" dirty="0" smtClean="0"/>
              <a:t> – </a:t>
            </a:r>
            <a:r>
              <a:rPr lang="sv-SE" dirty="0" smtClean="0">
                <a:hlinkClick r:id="rId3"/>
              </a:rPr>
              <a:t>www.surveymonkey.com</a:t>
            </a:r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Stats </a:t>
            </a:r>
            <a:r>
              <a:rPr lang="sv-SE" dirty="0" err="1" smtClean="0"/>
              <a:t>Webusage</a:t>
            </a:r>
            <a:r>
              <a:rPr lang="sv-SE" dirty="0" smtClean="0"/>
              <a:t> – </a:t>
            </a:r>
            <a:r>
              <a:rPr lang="sv-SE" dirty="0" smtClean="0">
                <a:hlinkClick r:id="rId4"/>
              </a:rPr>
              <a:t>www.alexa.com</a:t>
            </a:r>
            <a:endParaRPr lang="sv-SE" dirty="0" smtClean="0"/>
          </a:p>
          <a:p>
            <a:pPr lvl="1"/>
            <a:r>
              <a:rPr lang="sv-SE" dirty="0" err="1" smtClean="0"/>
              <a:t>Manage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projects</a:t>
            </a:r>
            <a:r>
              <a:rPr lang="sv-SE" dirty="0" smtClean="0"/>
              <a:t> – </a:t>
            </a:r>
            <a:r>
              <a:rPr lang="sv-SE" dirty="0" smtClean="0">
                <a:hlinkClick r:id="rId5"/>
              </a:rPr>
              <a:t>www.projectplace.com</a:t>
            </a:r>
            <a:endParaRPr lang="sv-SE" dirty="0" smtClean="0"/>
          </a:p>
          <a:p>
            <a:pPr lvl="1"/>
            <a:r>
              <a:rPr lang="sv-SE" dirty="0" err="1" smtClean="0"/>
              <a:t>Making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animated</a:t>
            </a:r>
            <a:r>
              <a:rPr lang="sv-SE" dirty="0" smtClean="0"/>
              <a:t> video – </a:t>
            </a:r>
            <a:r>
              <a:rPr lang="sv-SE" dirty="0" smtClean="0">
                <a:hlinkClick r:id="rId6"/>
              </a:rPr>
              <a:t>www.xtranormal.com</a:t>
            </a:r>
            <a:endParaRPr lang="sv-SE" dirty="0" smtClean="0"/>
          </a:p>
          <a:p>
            <a:pPr lvl="1"/>
            <a:r>
              <a:rPr lang="sv-SE" dirty="0" err="1" smtClean="0"/>
              <a:t>Easy</a:t>
            </a:r>
            <a:r>
              <a:rPr lang="sv-SE" dirty="0" smtClean="0"/>
              <a:t> </a:t>
            </a:r>
            <a:r>
              <a:rPr lang="sv-SE" dirty="0" err="1"/>
              <a:t>s</a:t>
            </a:r>
            <a:r>
              <a:rPr lang="sv-SE" dirty="0" err="1" smtClean="0"/>
              <a:t>creencasting</a:t>
            </a:r>
            <a:r>
              <a:rPr lang="sv-SE" dirty="0" smtClean="0"/>
              <a:t> – </a:t>
            </a:r>
            <a:r>
              <a:rPr lang="sv-SE" dirty="0" smtClean="0">
                <a:hlinkClick r:id="rId7"/>
              </a:rPr>
              <a:t>www.telestream.net</a:t>
            </a:r>
            <a:r>
              <a:rPr lang="sv-SE" dirty="0" smtClean="0"/>
              <a:t> (</a:t>
            </a:r>
            <a:r>
              <a:rPr lang="sv-SE" dirty="0" err="1" smtClean="0"/>
              <a:t>Screenflow</a:t>
            </a:r>
            <a:r>
              <a:rPr lang="sv-SE" dirty="0" smtClean="0"/>
              <a:t>)</a:t>
            </a:r>
          </a:p>
          <a:p>
            <a:pPr lvl="1"/>
            <a:endParaRPr lang="sv-SE" dirty="0"/>
          </a:p>
          <a:p>
            <a:pPr marL="0" indent="0">
              <a:buNone/>
            </a:pPr>
            <a:r>
              <a:rPr lang="en-US" dirty="0" smtClean="0"/>
              <a:t>More valuable tools if you follow Adam: http</a:t>
            </a:r>
            <a:r>
              <a:rPr lang="en-US" dirty="0"/>
              <a:t>://</a:t>
            </a:r>
            <a:r>
              <a:rPr lang="en-US" dirty="0" err="1"/>
              <a:t>www.paratuscommunications.com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/tag/platform-five/</a:t>
            </a:r>
            <a:endParaRPr lang="sv-SE" dirty="0" smtClean="0"/>
          </a:p>
          <a:p>
            <a:pPr lvl="1"/>
            <a:endParaRPr lang="sv-SE" dirty="0" smtClean="0"/>
          </a:p>
          <a:p>
            <a:r>
              <a:rPr lang="sv-SE" dirty="0" smtClean="0"/>
              <a:t>Sites &amp; </a:t>
            </a:r>
            <a:r>
              <a:rPr lang="sv-SE" dirty="0" err="1" smtClean="0"/>
              <a:t>Networks</a:t>
            </a:r>
            <a:endParaRPr lang="sv-SE" dirty="0" smtClean="0"/>
          </a:p>
          <a:p>
            <a:pPr lvl="1"/>
            <a:r>
              <a:rPr lang="sv-SE" dirty="0" smtClean="0"/>
              <a:t>New cool </a:t>
            </a:r>
            <a:r>
              <a:rPr lang="sv-SE" dirty="0" err="1" smtClean="0"/>
              <a:t>Search</a:t>
            </a:r>
            <a:r>
              <a:rPr lang="sv-SE" dirty="0" smtClean="0"/>
              <a:t> site – </a:t>
            </a:r>
            <a:r>
              <a:rPr lang="sv-SE" dirty="0" smtClean="0">
                <a:hlinkClick r:id="rId8"/>
              </a:rPr>
              <a:t>www.duckduckgo.com</a:t>
            </a:r>
            <a:endParaRPr lang="sv-SE" dirty="0" smtClean="0"/>
          </a:p>
          <a:p>
            <a:pPr lvl="1"/>
            <a:r>
              <a:rPr lang="sv-SE" dirty="0" err="1" smtClean="0"/>
              <a:t>Pioneering</a:t>
            </a:r>
            <a:r>
              <a:rPr lang="sv-SE" dirty="0" smtClean="0"/>
              <a:t> </a:t>
            </a:r>
            <a:r>
              <a:rPr lang="sv-SE" dirty="0" err="1" smtClean="0"/>
              <a:t>newsaggregator</a:t>
            </a:r>
            <a:r>
              <a:rPr lang="sv-SE" dirty="0" smtClean="0"/>
              <a:t> – </a:t>
            </a:r>
            <a:r>
              <a:rPr lang="sv-SE" dirty="0" smtClean="0">
                <a:hlinkClick r:id="rId9"/>
              </a:rPr>
              <a:t>www.squidoo.com</a:t>
            </a:r>
            <a:endParaRPr lang="sv-SE" dirty="0" smtClean="0"/>
          </a:p>
          <a:p>
            <a:pPr lvl="1"/>
            <a:r>
              <a:rPr lang="sv-SE" dirty="0" err="1" smtClean="0"/>
              <a:t>Microblogging</a:t>
            </a:r>
            <a:r>
              <a:rPr lang="sv-SE" dirty="0" smtClean="0"/>
              <a:t> – </a:t>
            </a:r>
            <a:r>
              <a:rPr lang="sv-SE" dirty="0" smtClean="0">
                <a:hlinkClick r:id="rId10"/>
              </a:rPr>
              <a:t>www.tumblr.com</a:t>
            </a:r>
            <a:endParaRPr lang="sv-SE" dirty="0" smtClean="0"/>
          </a:p>
          <a:p>
            <a:pPr lvl="1"/>
            <a:r>
              <a:rPr lang="sv-SE" dirty="0" err="1" smtClean="0"/>
              <a:t>Curation</a:t>
            </a:r>
            <a:r>
              <a:rPr lang="sv-SE" dirty="0" smtClean="0"/>
              <a:t> – </a:t>
            </a:r>
            <a:r>
              <a:rPr lang="sv-SE" dirty="0" smtClean="0">
                <a:hlinkClick r:id="rId11"/>
              </a:rPr>
              <a:t>www.scoop.it</a:t>
            </a:r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82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BCComedy_Youtu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4" y="149412"/>
            <a:ext cx="6609976" cy="60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3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Skärmavbild 2012-01-23 kl. 00.0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94" y="0"/>
            <a:ext cx="6906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LinkedInGroup_MagazineExe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56"/>
            <a:ext cx="9144000" cy="64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7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Summary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8259" y="1600200"/>
            <a:ext cx="6697663" cy="4326467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“The responsibility is yours to create a dedicated tribe that supports, shares, and responds to your professional and personal interaction in both the </a:t>
            </a:r>
            <a:r>
              <a:rPr lang="en-US" i="1" dirty="0" err="1"/>
              <a:t>statussphere</a:t>
            </a:r>
            <a:r>
              <a:rPr lang="en-US" i="1" dirty="0"/>
              <a:t> (influencers) and throughout the predefined channels we’ve established to steer experiences</a:t>
            </a:r>
            <a:r>
              <a:rPr lang="en-US" i="1" dirty="0" smtClean="0"/>
              <a:t>. </a:t>
            </a:r>
            <a:r>
              <a:rPr lang="en-US" i="1" dirty="0"/>
              <a:t>It’s the only way to build a valuable and portable community around you and what you represent.”</a:t>
            </a:r>
            <a:endParaRPr lang="en-US" dirty="0"/>
          </a:p>
          <a:p>
            <a:pPr marL="0" indent="0" algn="ctr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1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smart_Con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56" y="0"/>
            <a:ext cx="436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0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Your</a:t>
            </a:r>
            <a:r>
              <a:rPr lang="sv-SE" dirty="0" smtClean="0"/>
              <a:t> brand </a:t>
            </a:r>
            <a:r>
              <a:rPr lang="sv-SE" dirty="0" err="1" smtClean="0"/>
              <a:t>could</a:t>
            </a:r>
            <a:r>
              <a:rPr lang="sv-SE" dirty="0" smtClean="0"/>
              <a:t> approach </a:t>
            </a:r>
            <a:r>
              <a:rPr lang="sv-SE" dirty="0" err="1" smtClean="0"/>
              <a:t>storytelling</a:t>
            </a:r>
            <a:r>
              <a:rPr lang="sv-SE" dirty="0" smtClean="0"/>
              <a:t> step-by-step – </a:t>
            </a:r>
            <a:r>
              <a:rPr lang="sv-SE" dirty="0" err="1" smtClean="0"/>
              <a:t>use</a:t>
            </a:r>
            <a:r>
              <a:rPr lang="sv-SE" dirty="0" smtClean="0"/>
              <a:t> the </a:t>
            </a:r>
            <a:r>
              <a:rPr lang="sv-SE" dirty="0" err="1" smtClean="0"/>
              <a:t>ecosystem</a:t>
            </a:r>
            <a:r>
              <a:rPr lang="sv-SE" dirty="0" smtClean="0"/>
              <a:t> </a:t>
            </a:r>
            <a:r>
              <a:rPr lang="sv-SE" dirty="0" err="1" smtClean="0"/>
              <a:t>well</a:t>
            </a: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2969315"/>
              </p:ext>
            </p:extLst>
          </p:nvPr>
        </p:nvGraphicFramePr>
        <p:xfrm>
          <a:off x="2450968" y="1600200"/>
          <a:ext cx="6594254" cy="460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Bildobjekt 11" descr="NY_MOLN.ai"/>
          <p:cNvPicPr>
            <a:picLocks noChangeAspect="1"/>
          </p:cNvPicPr>
          <p:nvPr/>
        </p:nvPicPr>
        <p:blipFill>
          <a:blip r:embed="rId8"/>
          <a:srcRect l="13814" t="20573" b="53974"/>
          <a:stretch>
            <a:fillRect/>
          </a:stretch>
        </p:blipFill>
        <p:spPr>
          <a:xfrm>
            <a:off x="682735" y="1590319"/>
            <a:ext cx="4086821" cy="189357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Bildobjekt 8" descr="1. MND_distributmodel_EJBAKGR.eps"/>
          <p:cNvPicPr>
            <a:picLocks noChangeAspect="1"/>
          </p:cNvPicPr>
          <p:nvPr/>
        </p:nvPicPr>
        <p:blipFill rotWithShape="1">
          <a:blip r:embed="rId9"/>
          <a:srcRect l="41500" r="44185" b="75417"/>
          <a:stretch/>
        </p:blipFill>
        <p:spPr>
          <a:xfrm>
            <a:off x="1200230" y="1669493"/>
            <a:ext cx="1702671" cy="12216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Bildobjekt 9" descr="1. MND_distributmodel_EJBAKGR.eps"/>
          <p:cNvPicPr>
            <a:picLocks noChangeAspect="1"/>
          </p:cNvPicPr>
          <p:nvPr/>
        </p:nvPicPr>
        <p:blipFill rotWithShape="1">
          <a:blip r:embed="rId9"/>
          <a:srcRect l="45218" t="91326" r="43813"/>
          <a:stretch/>
        </p:blipFill>
        <p:spPr>
          <a:xfrm>
            <a:off x="2796371" y="2363065"/>
            <a:ext cx="1011257" cy="33410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6" name="Rektangel 15"/>
          <p:cNvSpPr/>
          <p:nvPr/>
        </p:nvSpPr>
        <p:spPr>
          <a:xfrm>
            <a:off x="5757333" y="2258848"/>
            <a:ext cx="516204" cy="463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5404294" y="1709855"/>
            <a:ext cx="1354666" cy="87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5006491" y="2675801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4978269" y="2656048"/>
            <a:ext cx="304800" cy="23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pil 21"/>
          <p:cNvCxnSpPr/>
          <p:nvPr/>
        </p:nvCxnSpPr>
        <p:spPr>
          <a:xfrm flipH="1" flipV="1">
            <a:off x="1947333" y="3245556"/>
            <a:ext cx="1072446" cy="1368777"/>
          </a:xfrm>
          <a:prstGeom prst="straightConnector1">
            <a:avLst/>
          </a:prstGeom>
          <a:ln w="57150" cmpd="sng">
            <a:solidFill>
              <a:srgbClr val="FCD646"/>
            </a:solidFill>
            <a:prstDash val="dot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ktangel 27"/>
          <p:cNvSpPr/>
          <p:nvPr/>
        </p:nvSpPr>
        <p:spPr>
          <a:xfrm>
            <a:off x="6281745" y="2398184"/>
            <a:ext cx="152400" cy="255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4" name="Rak pil 33"/>
          <p:cNvCxnSpPr/>
          <p:nvPr/>
        </p:nvCxnSpPr>
        <p:spPr>
          <a:xfrm flipH="1" flipV="1">
            <a:off x="4176889" y="2653591"/>
            <a:ext cx="1633936" cy="297574"/>
          </a:xfrm>
          <a:prstGeom prst="straightConnector1">
            <a:avLst/>
          </a:prstGeom>
          <a:ln w="57150" cmpd="sng">
            <a:solidFill>
              <a:srgbClr val="FCD646"/>
            </a:solidFill>
            <a:prstDash val="dot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 flipH="1" flipV="1">
            <a:off x="3302000" y="3118556"/>
            <a:ext cx="987778" cy="973665"/>
          </a:xfrm>
          <a:prstGeom prst="straightConnector1">
            <a:avLst/>
          </a:prstGeom>
          <a:ln w="57150" cmpd="sng">
            <a:solidFill>
              <a:srgbClr val="FCD646"/>
            </a:solidFill>
            <a:prstDash val="dot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ktangel 44"/>
          <p:cNvSpPr/>
          <p:nvPr/>
        </p:nvSpPr>
        <p:spPr>
          <a:xfrm>
            <a:off x="6075080" y="2106621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 smtClean="0">
                <a:latin typeface="+mj-lt"/>
              </a:rPr>
              <a:t>Our</a:t>
            </a:r>
            <a:r>
              <a:rPr lang="sv-SE" b="1" dirty="0" smtClean="0">
                <a:latin typeface="+mj-lt"/>
              </a:rPr>
              <a:t> ”</a:t>
            </a:r>
            <a:r>
              <a:rPr lang="sv-SE" b="1" dirty="0" err="1" smtClean="0">
                <a:latin typeface="+mj-lt"/>
              </a:rPr>
              <a:t>Contenthub</a:t>
            </a:r>
            <a:r>
              <a:rPr lang="sv-SE" b="1" dirty="0" smtClean="0">
                <a:latin typeface="+mj-lt"/>
              </a:rPr>
              <a:t>”</a:t>
            </a:r>
            <a:endParaRPr lang="sv-S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16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Consistent</a:t>
            </a:r>
            <a:r>
              <a:rPr lang="sv-SE" dirty="0" smtClean="0"/>
              <a:t> and </a:t>
            </a:r>
            <a:r>
              <a:rPr lang="sv-SE" dirty="0" err="1" smtClean="0"/>
              <a:t>syncronized</a:t>
            </a:r>
            <a:r>
              <a:rPr lang="sv-SE" dirty="0" smtClean="0"/>
              <a:t> S</a:t>
            </a:r>
            <a:r>
              <a:rPr lang="en-US" dirty="0" err="1" smtClean="0"/>
              <a:t>torytelling</a:t>
            </a:r>
            <a:r>
              <a:rPr lang="en-US" dirty="0" smtClean="0"/>
              <a:t> on multiple channels will improve efficiency</a:t>
            </a:r>
            <a:endParaRPr lang="en-US" dirty="0"/>
          </a:p>
        </p:txBody>
      </p:sp>
      <p:pic>
        <p:nvPicPr>
          <p:cNvPr id="4" name="Platshållare för innehåll 8" descr="social med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76" r="-21676"/>
          <a:stretch/>
        </p:blipFill>
        <p:spPr>
          <a:xfrm>
            <a:off x="837542" y="1518323"/>
            <a:ext cx="7052620" cy="455575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12004" y="4189987"/>
            <a:ext cx="1538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490 MILLION PEOPLE </a:t>
            </a:r>
            <a:endParaRPr lang="sv-SE" sz="1600" b="1" dirty="0">
              <a:solidFill>
                <a:srgbClr val="D53D21"/>
              </a:solidFill>
              <a:latin typeface="+mj-lt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841942" y="4189987"/>
            <a:ext cx="1538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50 MILLION PEOPLE </a:t>
            </a:r>
            <a:endParaRPr lang="sv-SE" sz="1600" b="1" dirty="0">
              <a:solidFill>
                <a:srgbClr val="D53D21"/>
              </a:solidFill>
              <a:latin typeface="+mj-lt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12004" y="3174447"/>
            <a:ext cx="1538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50 MILLION PEOPLE </a:t>
            </a:r>
            <a:endParaRPr lang="sv-SE" sz="1600" b="1" dirty="0">
              <a:solidFill>
                <a:srgbClr val="D53D21"/>
              </a:solidFill>
              <a:latin typeface="+mj-lt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603000" y="5489305"/>
            <a:ext cx="1538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200 MILLION PEOPLE </a:t>
            </a:r>
            <a:endParaRPr lang="sv-SE" sz="1600" b="1" dirty="0">
              <a:solidFill>
                <a:srgbClr val="D53D21"/>
              </a:solidFill>
              <a:latin typeface="+mj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697076" y="5489305"/>
            <a:ext cx="1538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600 MILLION PEOPLE </a:t>
            </a:r>
            <a:endParaRPr lang="sv-SE" sz="1600" b="1" dirty="0">
              <a:solidFill>
                <a:srgbClr val="D53D21"/>
              </a:solidFill>
              <a:latin typeface="+mj-lt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841942" y="3174447"/>
            <a:ext cx="1538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PUBLISH BLOG </a:t>
            </a:r>
            <a:endParaRPr lang="sv-SE" sz="1600" b="1" dirty="0">
              <a:solidFill>
                <a:srgbClr val="D53D21"/>
              </a:solidFill>
              <a:latin typeface="+mj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265252" y="1882589"/>
            <a:ext cx="2233101" cy="541918"/>
          </a:xfrm>
          <a:prstGeom prst="rect">
            <a:avLst/>
          </a:prstGeom>
          <a:solidFill>
            <a:srgbClr val="8E8C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Newsroom</a:t>
            </a:r>
            <a:r>
              <a:rPr lang="sv-SE" dirty="0" smtClean="0"/>
              <a:t>: Brand X</a:t>
            </a:r>
            <a:endParaRPr lang="sv-SE" dirty="0"/>
          </a:p>
        </p:txBody>
      </p:sp>
      <p:pic>
        <p:nvPicPr>
          <p:cNvPr id="12" name="Bildobjekt 11" descr="quora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98" y="1882589"/>
            <a:ext cx="541918" cy="541918"/>
          </a:xfrm>
          <a:prstGeom prst="rect">
            <a:avLst/>
          </a:prstGeom>
        </p:spPr>
      </p:pic>
      <p:pic>
        <p:nvPicPr>
          <p:cNvPr id="13" name="Bildobjekt 12" descr="pinterest_fav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8" y="1882589"/>
            <a:ext cx="575608" cy="575608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7471816" y="1839731"/>
            <a:ext cx="1538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10 MILLION PEOPLE </a:t>
            </a:r>
            <a:endParaRPr lang="sv-SE" sz="1600" b="1" dirty="0">
              <a:solidFill>
                <a:srgbClr val="D53D21"/>
              </a:solidFill>
              <a:latin typeface="+mj-l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58782" y="1839731"/>
            <a:ext cx="153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ASK and REPLY </a:t>
            </a:r>
            <a:r>
              <a:rPr lang="sv-SE" sz="1600" b="1" dirty="0" err="1" smtClean="0">
                <a:solidFill>
                  <a:srgbClr val="D53D21"/>
                </a:solidFill>
                <a:latin typeface="+mj-lt"/>
              </a:rPr>
              <a:t>to</a:t>
            </a:r>
            <a:r>
              <a:rPr lang="sv-SE" sz="1600" b="1" dirty="0" smtClean="0">
                <a:solidFill>
                  <a:srgbClr val="D53D21"/>
                </a:solidFill>
                <a:latin typeface="+mj-lt"/>
              </a:rPr>
              <a:t> FAQ</a:t>
            </a:r>
            <a:endParaRPr lang="sv-SE" sz="1600" b="1" dirty="0">
              <a:solidFill>
                <a:srgbClr val="D53D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41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</a:t>
            </a:r>
            <a:r>
              <a:rPr lang="sv-SE" dirty="0" smtClean="0"/>
              <a:t> </a:t>
            </a:r>
            <a:r>
              <a:rPr lang="sv-SE" dirty="0" err="1" smtClean="0"/>
              <a:t>reasons</a:t>
            </a:r>
            <a:r>
              <a:rPr lang="sv-SE" dirty="0" smtClean="0"/>
              <a:t> </a:t>
            </a:r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consider</a:t>
            </a:r>
            <a:r>
              <a:rPr lang="sv-SE" dirty="0" smtClean="0"/>
              <a:t> </a:t>
            </a:r>
            <a:r>
              <a:rPr lang="sv-SE" dirty="0" err="1" smtClean="0"/>
              <a:t>blogging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82451"/>
            <a:ext cx="6697663" cy="43264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Blogging</a:t>
            </a:r>
            <a:r>
              <a:rPr lang="sv-SE" dirty="0" smtClean="0"/>
              <a:t> </a:t>
            </a:r>
            <a:r>
              <a:rPr lang="sv-SE" dirty="0" err="1" smtClean="0"/>
              <a:t>improves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storytelling</a:t>
            </a:r>
            <a:r>
              <a:rPr lang="sv-SE" dirty="0" smtClean="0"/>
              <a:t> AND </a:t>
            </a:r>
            <a:r>
              <a:rPr lang="sv-SE" dirty="0" err="1" smtClean="0"/>
              <a:t>communication</a:t>
            </a:r>
            <a:r>
              <a:rPr lang="sv-SE" dirty="0" smtClean="0"/>
              <a:t> </a:t>
            </a:r>
            <a:r>
              <a:rPr lang="sv-SE" dirty="0" err="1" smtClean="0"/>
              <a:t>skills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Sharing</a:t>
            </a:r>
            <a:r>
              <a:rPr lang="sv-SE" dirty="0" smtClean="0"/>
              <a:t> </a:t>
            </a:r>
            <a:r>
              <a:rPr lang="sv-SE" dirty="0" err="1" smtClean="0"/>
              <a:t>could</a:t>
            </a:r>
            <a:r>
              <a:rPr lang="sv-SE" dirty="0" smtClean="0"/>
              <a:t> </a:t>
            </a:r>
            <a:r>
              <a:rPr lang="sv-SE" dirty="0" err="1" smtClean="0"/>
              <a:t>mean</a:t>
            </a:r>
            <a:r>
              <a:rPr lang="sv-SE" dirty="0" smtClean="0"/>
              <a:t> </a:t>
            </a:r>
            <a:r>
              <a:rPr lang="sv-SE" dirty="0" err="1" smtClean="0"/>
              <a:t>offering</a:t>
            </a:r>
            <a:r>
              <a:rPr lang="sv-SE" dirty="0" smtClean="0"/>
              <a:t> </a:t>
            </a:r>
            <a:r>
              <a:rPr lang="sv-SE" dirty="0" err="1" smtClean="0"/>
              <a:t>something</a:t>
            </a:r>
            <a:r>
              <a:rPr lang="sv-SE" dirty="0" smtClean="0"/>
              <a:t> </a:t>
            </a:r>
            <a:r>
              <a:rPr lang="sv-SE" dirty="0" err="1" smtClean="0"/>
              <a:t>valuable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someone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Blogging</a:t>
            </a:r>
            <a:r>
              <a:rPr lang="sv-SE" dirty="0" smtClean="0"/>
              <a:t> </a:t>
            </a:r>
            <a:r>
              <a:rPr lang="sv-SE" dirty="0" err="1" smtClean="0"/>
              <a:t>helps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build</a:t>
            </a:r>
            <a:r>
              <a:rPr lang="sv-SE" dirty="0" smtClean="0"/>
              <a:t> </a:t>
            </a:r>
            <a:r>
              <a:rPr lang="sv-SE" dirty="0" err="1" smtClean="0"/>
              <a:t>corporate</a:t>
            </a:r>
            <a:r>
              <a:rPr lang="sv-SE" dirty="0" smtClean="0"/>
              <a:t> and personal </a:t>
            </a:r>
            <a:r>
              <a:rPr lang="sv-SE" dirty="0" err="1" smtClean="0"/>
              <a:t>credibility</a:t>
            </a:r>
            <a:r>
              <a:rPr lang="sv-SE" dirty="0" smtClean="0"/>
              <a:t> – </a:t>
            </a:r>
            <a:r>
              <a:rPr lang="sv-SE" dirty="0" err="1" smtClean="0"/>
              <a:t>thought</a:t>
            </a:r>
            <a:r>
              <a:rPr lang="sv-SE" dirty="0" smtClean="0"/>
              <a:t> </a:t>
            </a:r>
            <a:r>
              <a:rPr lang="sv-SE" dirty="0" err="1" smtClean="0"/>
              <a:t>leadership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Introduces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interaction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r>
              <a:rPr lang="sv-SE" dirty="0" err="1" smtClean="0"/>
              <a:t>See</a:t>
            </a:r>
            <a:r>
              <a:rPr lang="sv-SE" dirty="0" smtClean="0"/>
              <a:t> the </a:t>
            </a:r>
            <a:r>
              <a:rPr lang="sv-SE" dirty="0" err="1" smtClean="0"/>
              <a:t>FinnAir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pic>
        <p:nvPicPr>
          <p:cNvPr id="4" name="Bildobjekt 3" descr="Skärmavbild 2012-06-13 kl. 15.4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0" y="3095026"/>
            <a:ext cx="4183529" cy="36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7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Skärmavbild 2012-06-13 kl. 15.49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5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872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Skärmavbild 2012-06-13 kl. 15.49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7" b="7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1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Involve</a:t>
            </a:r>
            <a:r>
              <a:rPr lang="sv-SE" dirty="0" smtClean="0"/>
              <a:t> the </a:t>
            </a:r>
            <a:r>
              <a:rPr lang="sv-SE" dirty="0" err="1" smtClean="0"/>
              <a:t>whole</a:t>
            </a:r>
            <a:r>
              <a:rPr lang="sv-SE" dirty="0" smtClean="0"/>
              <a:t> team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Communicate</a:t>
            </a:r>
            <a:r>
              <a:rPr lang="sv-SE" dirty="0" smtClean="0"/>
              <a:t> a </a:t>
            </a:r>
            <a:r>
              <a:rPr lang="sv-SE" dirty="0" err="1" smtClean="0"/>
              <a:t>good</a:t>
            </a:r>
            <a:r>
              <a:rPr lang="sv-SE" dirty="0" smtClean="0"/>
              <a:t> story </a:t>
            </a:r>
            <a:endParaRPr lang="sv-SE" dirty="0"/>
          </a:p>
        </p:txBody>
      </p:sp>
      <p:pic>
        <p:nvPicPr>
          <p:cNvPr id="5" name="Bildobjekt 4" descr="Skärmavbild 2012-06-13 kl. 21.5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11" y="1236133"/>
            <a:ext cx="5133041" cy="2824530"/>
          </a:xfrm>
          <a:prstGeom prst="rect">
            <a:avLst/>
          </a:prstGeom>
        </p:spPr>
      </p:pic>
      <p:pic>
        <p:nvPicPr>
          <p:cNvPr id="4" name="Platshållare för innehåll 3" descr="Skärmavbild 2012-04-12 kl. 13.58.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831" b="-65831"/>
          <a:stretch>
            <a:fillRect/>
          </a:stretch>
        </p:blipFill>
        <p:spPr>
          <a:xfrm>
            <a:off x="277906" y="2532062"/>
            <a:ext cx="6697663" cy="4325938"/>
          </a:xfrm>
        </p:spPr>
      </p:pic>
    </p:spTree>
    <p:extLst>
      <p:ext uri="{BB962C8B-B14F-4D97-AF65-F5344CB8AC3E}">
        <p14:creationId xmlns:p14="http://schemas.microsoft.com/office/powerpoint/2010/main" val="342666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61101</TotalTime>
  <Words>596</Words>
  <Application>Microsoft Macintosh PowerPoint</Application>
  <PresentationFormat>Skjermfremvisning (4:3)</PresentationFormat>
  <Paragraphs>99</Paragraphs>
  <Slides>35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6" baseType="lpstr">
      <vt:lpstr>Office-tema</vt:lpstr>
      <vt:lpstr>How to get your stories out</vt:lpstr>
      <vt:lpstr>Content - Owned, Paid and Earned</vt:lpstr>
      <vt:lpstr>The Platforms and The Challenges</vt:lpstr>
      <vt:lpstr>Your brand could approach storytelling step-by-step – use the ecosystem well</vt:lpstr>
      <vt:lpstr>Consistent and syncronized Storytelling on multiple channels will improve efficiency</vt:lpstr>
      <vt:lpstr>4 reasons why you should consider blogging</vt:lpstr>
      <vt:lpstr>PowerPoint-presentasjon</vt:lpstr>
      <vt:lpstr>PowerPoint-presentasjon</vt:lpstr>
      <vt:lpstr>Involve the whole team to Communicate a good story </vt:lpstr>
      <vt:lpstr>Pinterest moving fast</vt:lpstr>
      <vt:lpstr>PowerPoint-presentasjon</vt:lpstr>
      <vt:lpstr>quora</vt:lpstr>
      <vt:lpstr>Who will relay a good story</vt:lpstr>
      <vt:lpstr>Your own corporate blog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Twitter</vt:lpstr>
      <vt:lpstr>Analyze before and after publishing</vt:lpstr>
      <vt:lpstr>The twitter aproach - example</vt:lpstr>
      <vt:lpstr>Hashtag #”storytelling” </vt:lpstr>
      <vt:lpstr>Microsites in editorial context</vt:lpstr>
      <vt:lpstr>Storytelling (content) outsourced to professionals</vt:lpstr>
      <vt:lpstr>Resources</vt:lpstr>
      <vt:lpstr>PowerPoint-presentasjon</vt:lpstr>
      <vt:lpstr>PowerPoint-presentasjon</vt:lpstr>
      <vt:lpstr>PowerPoint-presentasjon</vt:lpstr>
      <vt:lpstr>Summary</vt:lpstr>
      <vt:lpstr>PowerPoint-presentasjon</vt:lpstr>
    </vt:vector>
  </TitlesOfParts>
  <Manager/>
  <Company>Open Communications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subject/>
  <dc:creator>Lina Földessy</dc:creator>
  <cp:keywords/>
  <dc:description/>
  <cp:lastModifiedBy>MNDNO03 Henny</cp:lastModifiedBy>
  <cp:revision>597</cp:revision>
  <cp:lastPrinted>2011-10-03T11:14:19Z</cp:lastPrinted>
  <dcterms:created xsi:type="dcterms:W3CDTF">2011-10-11T08:49:11Z</dcterms:created>
  <dcterms:modified xsi:type="dcterms:W3CDTF">2012-06-14T10:51:56Z</dcterms:modified>
  <cp:category/>
</cp:coreProperties>
</file>